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345" r:id="rId3"/>
    <p:sldId id="258" r:id="rId4"/>
    <p:sldId id="281" r:id="rId5"/>
    <p:sldId id="287" r:id="rId6"/>
    <p:sldId id="266" r:id="rId7"/>
    <p:sldId id="299" r:id="rId8"/>
    <p:sldId id="267" r:id="rId9"/>
    <p:sldId id="300" r:id="rId10"/>
    <p:sldId id="264" r:id="rId11"/>
    <p:sldId id="265" r:id="rId12"/>
    <p:sldId id="301" r:id="rId13"/>
    <p:sldId id="302" r:id="rId14"/>
    <p:sldId id="303" r:id="rId15"/>
    <p:sldId id="291" r:id="rId16"/>
    <p:sldId id="288" r:id="rId17"/>
    <p:sldId id="292" r:id="rId18"/>
    <p:sldId id="268" r:id="rId19"/>
    <p:sldId id="269" r:id="rId20"/>
    <p:sldId id="304" r:id="rId21"/>
    <p:sldId id="293" r:id="rId22"/>
    <p:sldId id="270" r:id="rId23"/>
    <p:sldId id="294" r:id="rId24"/>
    <p:sldId id="289" r:id="rId25"/>
    <p:sldId id="271" r:id="rId26"/>
    <p:sldId id="272" r:id="rId27"/>
    <p:sldId id="274" r:id="rId28"/>
    <p:sldId id="295" r:id="rId29"/>
    <p:sldId id="273" r:id="rId30"/>
    <p:sldId id="275" r:id="rId31"/>
    <p:sldId id="296" r:id="rId32"/>
    <p:sldId id="290" r:id="rId33"/>
    <p:sldId id="276" r:id="rId34"/>
    <p:sldId id="277" r:id="rId35"/>
    <p:sldId id="278" r:id="rId36"/>
    <p:sldId id="297" r:id="rId37"/>
    <p:sldId id="298" r:id="rId38"/>
    <p:sldId id="305" r:id="rId39"/>
    <p:sldId id="279" r:id="rId40"/>
    <p:sldId id="280" r:id="rId41"/>
  </p:sldIdLst>
  <p:sldSz cx="12192000" cy="6858000"/>
  <p:notesSz cx="6858000" cy="9144000"/>
  <p:custDataLst>
    <p:tags r:id="rId4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882" autoAdjust="0"/>
    <p:restoredTop sz="95000"/>
  </p:normalViewPr>
  <p:slideViewPr>
    <p:cSldViewPr snapToGrid="0">
      <p:cViewPr varScale="1">
        <p:scale>
          <a:sx n="92" d="100"/>
          <a:sy n="92" d="100"/>
        </p:scale>
        <p:origin x="560" y="1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5" Type="http://schemas.openxmlformats.org/officeDocument/2006/relationships/tags" Target="tags/tag1.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A5FB8BCF-11F1-4425-8783-78770E2B7D7C}"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zh-CN" altLang="en-US"/>
        </a:p>
      </dgm:t>
    </dgm:pt>
    <dgm:pt modelId="{322046B8-0C15-4129-81B3-1C21D1240333}">
      <dgm:prSet phldrT="[文本]"/>
      <dgm:spPr>
        <a:solidFill>
          <a:schemeClr val="accent3">
            <a:lumMod val="40000"/>
            <a:lumOff val="60000"/>
          </a:schemeClr>
        </a:solidFill>
      </dgm:spPr>
      <dgm:t>
        <a:bodyPr/>
        <a:lstStyle/>
        <a:p>
          <a:r>
            <a:rPr lang="zh-CN" altLang="en-US" dirty="0">
              <a:solidFill>
                <a:schemeClr val="tx1"/>
              </a:solidFill>
            </a:rPr>
            <a:t>损失补偿</a:t>
          </a:r>
        </a:p>
      </dgm:t>
    </dgm:pt>
    <dgm:pt modelId="{422ECF07-650B-4BEC-A709-44A3BA543D11}" cxnId="{3FE7BEB3-7A78-4394-9D7A-2157A6070112}" type="parTrans">
      <dgm:prSet/>
      <dgm:spPr/>
      <dgm:t>
        <a:bodyPr/>
        <a:lstStyle/>
        <a:p>
          <a:endParaRPr lang="zh-CN" altLang="en-US">
            <a:solidFill>
              <a:schemeClr val="tx1"/>
            </a:solidFill>
          </a:endParaRPr>
        </a:p>
      </dgm:t>
    </dgm:pt>
    <dgm:pt modelId="{1BDA8790-A352-408D-84F0-EC5E224D3E08}" cxnId="{3FE7BEB3-7A78-4394-9D7A-2157A6070112}" type="sibTrans">
      <dgm:prSet/>
      <dgm:spPr/>
      <dgm:t>
        <a:bodyPr/>
        <a:lstStyle/>
        <a:p>
          <a:endParaRPr lang="zh-CN" altLang="en-US">
            <a:solidFill>
              <a:schemeClr val="tx1"/>
            </a:solidFill>
          </a:endParaRPr>
        </a:p>
      </dgm:t>
    </dgm:pt>
    <dgm:pt modelId="{6D8D9471-A223-4264-8BEB-AE77C9F7BD06}">
      <dgm:prSet phldrT="[文本]"/>
      <dgm:spPr>
        <a:solidFill>
          <a:schemeClr val="accent3">
            <a:lumMod val="40000"/>
            <a:lumOff val="60000"/>
            <a:alpha val="90000"/>
          </a:schemeClr>
        </a:solidFill>
      </dgm:spPr>
      <dgm:t>
        <a:bodyPr anchor="ctr"/>
        <a:lstStyle/>
        <a:p>
          <a:r>
            <a:rPr lang="zh-CN" altLang="en-US" dirty="0">
              <a:solidFill>
                <a:schemeClr val="tx1"/>
              </a:solidFill>
            </a:rPr>
            <a:t>具体财产损害</a:t>
          </a:r>
        </a:p>
      </dgm:t>
    </dgm:pt>
    <dgm:pt modelId="{CD58C252-4C63-4C06-BCE1-7DECC91977DD}" cxnId="{8F4AB8AA-65F1-4027-9256-1DFFB7F20BAD}" type="parTrans">
      <dgm:prSet/>
      <dgm:spPr/>
      <dgm:t>
        <a:bodyPr/>
        <a:lstStyle/>
        <a:p>
          <a:endParaRPr lang="zh-CN" altLang="en-US">
            <a:solidFill>
              <a:schemeClr val="tx1"/>
            </a:solidFill>
          </a:endParaRPr>
        </a:p>
      </dgm:t>
    </dgm:pt>
    <dgm:pt modelId="{2932A155-B854-49EA-A8CC-6AEDA1804997}" cxnId="{8F4AB8AA-65F1-4027-9256-1DFFB7F20BAD}" type="sibTrans">
      <dgm:prSet/>
      <dgm:spPr/>
      <dgm:t>
        <a:bodyPr/>
        <a:lstStyle/>
        <a:p>
          <a:endParaRPr lang="zh-CN" altLang="en-US">
            <a:solidFill>
              <a:schemeClr val="tx1"/>
            </a:solidFill>
          </a:endParaRPr>
        </a:p>
      </dgm:t>
    </dgm:pt>
    <dgm:pt modelId="{26F3DFE7-6DDD-4AFA-A1BF-DE22D6A5117C}">
      <dgm:prSet phldrT="[文本]"/>
      <dgm:spPr>
        <a:solidFill>
          <a:schemeClr val="accent3">
            <a:lumMod val="40000"/>
            <a:lumOff val="60000"/>
          </a:schemeClr>
        </a:solidFill>
        <a:ln>
          <a:solidFill>
            <a:schemeClr val="accent3">
              <a:lumMod val="60000"/>
              <a:lumOff val="40000"/>
            </a:schemeClr>
          </a:solidFill>
        </a:ln>
      </dgm:spPr>
      <dgm:t>
        <a:bodyPr/>
        <a:lstStyle/>
        <a:p>
          <a:r>
            <a:rPr lang="zh-CN" altLang="en-US" dirty="0">
              <a:solidFill>
                <a:schemeClr val="tx1"/>
              </a:solidFill>
            </a:rPr>
            <a:t>定额给付</a:t>
          </a:r>
        </a:p>
      </dgm:t>
    </dgm:pt>
    <dgm:pt modelId="{D59B01FB-6648-454E-A094-4C3A7F5B60BE}" cxnId="{80880E14-5824-41A8-8AE9-EDE668388951}" type="parTrans">
      <dgm:prSet/>
      <dgm:spPr/>
      <dgm:t>
        <a:bodyPr/>
        <a:lstStyle/>
        <a:p>
          <a:endParaRPr lang="zh-CN" altLang="en-US">
            <a:solidFill>
              <a:schemeClr val="tx1"/>
            </a:solidFill>
          </a:endParaRPr>
        </a:p>
      </dgm:t>
    </dgm:pt>
    <dgm:pt modelId="{A1E56B78-011E-47D0-AB80-A0F7236CDA19}" cxnId="{80880E14-5824-41A8-8AE9-EDE668388951}" type="sibTrans">
      <dgm:prSet/>
      <dgm:spPr/>
      <dgm:t>
        <a:bodyPr/>
        <a:lstStyle/>
        <a:p>
          <a:endParaRPr lang="zh-CN" altLang="en-US">
            <a:solidFill>
              <a:schemeClr val="tx1"/>
            </a:solidFill>
          </a:endParaRPr>
        </a:p>
      </dgm:t>
    </dgm:pt>
    <dgm:pt modelId="{9CF04299-4F6C-4D6C-8738-13776B04F27B}">
      <dgm:prSet phldrT="[文本]"/>
      <dgm:spPr>
        <a:solidFill>
          <a:schemeClr val="accent3">
            <a:lumMod val="40000"/>
            <a:lumOff val="60000"/>
            <a:alpha val="90000"/>
          </a:schemeClr>
        </a:solidFill>
      </dgm:spPr>
      <dgm:t>
        <a:bodyPr/>
        <a:lstStyle/>
        <a:p>
          <a:r>
            <a:rPr lang="zh-CN" altLang="en-US" dirty="0">
              <a:solidFill>
                <a:schemeClr val="tx1"/>
              </a:solidFill>
            </a:rPr>
            <a:t>生命、健康、身体之上的抽象损失</a:t>
          </a:r>
        </a:p>
      </dgm:t>
    </dgm:pt>
    <dgm:pt modelId="{3B6A54E3-CC6E-4682-839F-6E5222C69FB5}" cxnId="{E683DBEB-DBBF-447E-9406-0FE65E6A6297}" type="parTrans">
      <dgm:prSet/>
      <dgm:spPr/>
      <dgm:t>
        <a:bodyPr/>
        <a:lstStyle/>
        <a:p>
          <a:endParaRPr lang="zh-CN" altLang="en-US">
            <a:solidFill>
              <a:schemeClr val="tx1"/>
            </a:solidFill>
          </a:endParaRPr>
        </a:p>
      </dgm:t>
    </dgm:pt>
    <dgm:pt modelId="{2FCC0D21-2C4F-40C9-8A3A-5AD23A035DF3}" cxnId="{E683DBEB-DBBF-447E-9406-0FE65E6A6297}" type="sibTrans">
      <dgm:prSet/>
      <dgm:spPr/>
      <dgm:t>
        <a:bodyPr/>
        <a:lstStyle/>
        <a:p>
          <a:endParaRPr lang="zh-CN" altLang="en-US">
            <a:solidFill>
              <a:schemeClr val="tx1"/>
            </a:solidFill>
          </a:endParaRPr>
        </a:p>
      </dgm:t>
    </dgm:pt>
    <dgm:pt modelId="{9130BBE4-4EAF-421B-8DD8-572F784B3ED5}" type="pres">
      <dgm:prSet presAssocID="{A5FB8BCF-11F1-4425-8783-78770E2B7D7C}" presName="Name0" presStyleCnt="0">
        <dgm:presLayoutVars>
          <dgm:dir/>
          <dgm:animLvl val="lvl"/>
          <dgm:resizeHandles/>
        </dgm:presLayoutVars>
      </dgm:prSet>
      <dgm:spPr/>
    </dgm:pt>
    <dgm:pt modelId="{D2A3F135-B99F-477A-BA23-656CC1B61897}" type="pres">
      <dgm:prSet presAssocID="{322046B8-0C15-4129-81B3-1C21D1240333}" presName="linNode" presStyleCnt="0"/>
      <dgm:spPr/>
    </dgm:pt>
    <dgm:pt modelId="{43D6371C-5AC3-40C0-B15C-D4C5BAF214DF}" type="pres">
      <dgm:prSet presAssocID="{322046B8-0C15-4129-81B3-1C21D1240333}" presName="parentShp" presStyleLbl="node1" presStyleIdx="0" presStyleCnt="2" custLinFactNeighborX="-6274" custLinFactNeighborY="-25">
        <dgm:presLayoutVars>
          <dgm:bulletEnabled val="1"/>
        </dgm:presLayoutVars>
      </dgm:prSet>
      <dgm:spPr/>
    </dgm:pt>
    <dgm:pt modelId="{597D7026-386A-4D0B-9F55-976FF03EAF84}" type="pres">
      <dgm:prSet presAssocID="{322046B8-0C15-4129-81B3-1C21D1240333}" presName="childShp" presStyleLbl="bgAccFollowNode1" presStyleIdx="0" presStyleCnt="2">
        <dgm:presLayoutVars>
          <dgm:bulletEnabled val="1"/>
        </dgm:presLayoutVars>
      </dgm:prSet>
      <dgm:spPr/>
    </dgm:pt>
    <dgm:pt modelId="{38282F48-8E6E-43C6-BAC8-6DE0F5375467}" type="pres">
      <dgm:prSet presAssocID="{1BDA8790-A352-408D-84F0-EC5E224D3E08}" presName="spacing" presStyleCnt="0"/>
      <dgm:spPr/>
    </dgm:pt>
    <dgm:pt modelId="{773B75B6-C740-4E71-B251-D4259A2D9C75}" type="pres">
      <dgm:prSet presAssocID="{26F3DFE7-6DDD-4AFA-A1BF-DE22D6A5117C}" presName="linNode" presStyleCnt="0"/>
      <dgm:spPr/>
    </dgm:pt>
    <dgm:pt modelId="{C81D5B8D-737B-46C5-BB78-2C797BAB8FDC}" type="pres">
      <dgm:prSet presAssocID="{26F3DFE7-6DDD-4AFA-A1BF-DE22D6A5117C}" presName="parentShp" presStyleLbl="node1" presStyleIdx="1" presStyleCnt="2">
        <dgm:presLayoutVars>
          <dgm:bulletEnabled val="1"/>
        </dgm:presLayoutVars>
      </dgm:prSet>
      <dgm:spPr/>
    </dgm:pt>
    <dgm:pt modelId="{E4597054-3123-4FB8-8F24-880E7C7E636D}" type="pres">
      <dgm:prSet presAssocID="{26F3DFE7-6DDD-4AFA-A1BF-DE22D6A5117C}" presName="childShp" presStyleLbl="bgAccFollowNode1" presStyleIdx="1" presStyleCnt="2" custLinFactNeighborX="-1094" custLinFactNeighborY="4418">
        <dgm:presLayoutVars>
          <dgm:bulletEnabled val="1"/>
        </dgm:presLayoutVars>
      </dgm:prSet>
      <dgm:spPr/>
    </dgm:pt>
  </dgm:ptLst>
  <dgm:cxnLst>
    <dgm:cxn modelId="{80880E14-5824-41A8-8AE9-EDE668388951}" srcId="{A5FB8BCF-11F1-4425-8783-78770E2B7D7C}" destId="{26F3DFE7-6DDD-4AFA-A1BF-DE22D6A5117C}" srcOrd="1" destOrd="0" parTransId="{D59B01FB-6648-454E-A094-4C3A7F5B60BE}" sibTransId="{A1E56B78-011E-47D0-AB80-A0F7236CDA19}"/>
    <dgm:cxn modelId="{799B3425-BD59-4A45-9156-69AFDB5B6AD1}" type="presOf" srcId="{A5FB8BCF-11F1-4425-8783-78770E2B7D7C}" destId="{9130BBE4-4EAF-421B-8DD8-572F784B3ED5}" srcOrd="0" destOrd="0" presId="urn:microsoft.com/office/officeart/2005/8/layout/vList6"/>
    <dgm:cxn modelId="{AA82A72F-9EC9-475B-A7FB-97CAFA32598C}" type="presOf" srcId="{26F3DFE7-6DDD-4AFA-A1BF-DE22D6A5117C}" destId="{C81D5B8D-737B-46C5-BB78-2C797BAB8FDC}" srcOrd="0" destOrd="0" presId="urn:microsoft.com/office/officeart/2005/8/layout/vList6"/>
    <dgm:cxn modelId="{5DBE0D44-FFBE-4CF9-8843-1D551DB7D298}" type="presOf" srcId="{6D8D9471-A223-4264-8BEB-AE77C9F7BD06}" destId="{597D7026-386A-4D0B-9F55-976FF03EAF84}" srcOrd="0" destOrd="0" presId="urn:microsoft.com/office/officeart/2005/8/layout/vList6"/>
    <dgm:cxn modelId="{8F4AB8AA-65F1-4027-9256-1DFFB7F20BAD}" srcId="{322046B8-0C15-4129-81B3-1C21D1240333}" destId="{6D8D9471-A223-4264-8BEB-AE77C9F7BD06}" srcOrd="0" destOrd="0" parTransId="{CD58C252-4C63-4C06-BCE1-7DECC91977DD}" sibTransId="{2932A155-B854-49EA-A8CC-6AEDA1804997}"/>
    <dgm:cxn modelId="{E0AC4EAD-F3EB-4A2B-9573-87A783E071D7}" type="presOf" srcId="{9CF04299-4F6C-4D6C-8738-13776B04F27B}" destId="{E4597054-3123-4FB8-8F24-880E7C7E636D}" srcOrd="0" destOrd="0" presId="urn:microsoft.com/office/officeart/2005/8/layout/vList6"/>
    <dgm:cxn modelId="{3FE7BEB3-7A78-4394-9D7A-2157A6070112}" srcId="{A5FB8BCF-11F1-4425-8783-78770E2B7D7C}" destId="{322046B8-0C15-4129-81B3-1C21D1240333}" srcOrd="0" destOrd="0" parTransId="{422ECF07-650B-4BEC-A709-44A3BA543D11}" sibTransId="{1BDA8790-A352-408D-84F0-EC5E224D3E08}"/>
    <dgm:cxn modelId="{36FA08C0-F73D-4C1C-B35A-445FB4EF9F58}" type="presOf" srcId="{322046B8-0C15-4129-81B3-1C21D1240333}" destId="{43D6371C-5AC3-40C0-B15C-D4C5BAF214DF}" srcOrd="0" destOrd="0" presId="urn:microsoft.com/office/officeart/2005/8/layout/vList6"/>
    <dgm:cxn modelId="{E683DBEB-DBBF-447E-9406-0FE65E6A6297}" srcId="{26F3DFE7-6DDD-4AFA-A1BF-DE22D6A5117C}" destId="{9CF04299-4F6C-4D6C-8738-13776B04F27B}" srcOrd="0" destOrd="0" parTransId="{3B6A54E3-CC6E-4682-839F-6E5222C69FB5}" sibTransId="{2FCC0D21-2C4F-40C9-8A3A-5AD23A035DF3}"/>
    <dgm:cxn modelId="{5A2E6B57-6F00-4250-AE35-1642BFCC79FC}" type="presParOf" srcId="{9130BBE4-4EAF-421B-8DD8-572F784B3ED5}" destId="{D2A3F135-B99F-477A-BA23-656CC1B61897}" srcOrd="0" destOrd="0" presId="urn:microsoft.com/office/officeart/2005/8/layout/vList6"/>
    <dgm:cxn modelId="{EAA0A215-78BC-43C2-9FA2-75318B3E8E62}" type="presParOf" srcId="{D2A3F135-B99F-477A-BA23-656CC1B61897}" destId="{43D6371C-5AC3-40C0-B15C-D4C5BAF214DF}" srcOrd="0" destOrd="0" presId="urn:microsoft.com/office/officeart/2005/8/layout/vList6"/>
    <dgm:cxn modelId="{2CD0170C-4110-414C-8BA7-7A00F4D5FE9F}" type="presParOf" srcId="{D2A3F135-B99F-477A-BA23-656CC1B61897}" destId="{597D7026-386A-4D0B-9F55-976FF03EAF84}" srcOrd="1" destOrd="0" presId="urn:microsoft.com/office/officeart/2005/8/layout/vList6"/>
    <dgm:cxn modelId="{87B417CC-7ACA-4B25-B574-71B1ED2DA23A}" type="presParOf" srcId="{9130BBE4-4EAF-421B-8DD8-572F784B3ED5}" destId="{38282F48-8E6E-43C6-BAC8-6DE0F5375467}" srcOrd="1" destOrd="0" presId="urn:microsoft.com/office/officeart/2005/8/layout/vList6"/>
    <dgm:cxn modelId="{44C10472-8E13-4CA1-8A4B-6CAFD36FC806}" type="presParOf" srcId="{9130BBE4-4EAF-421B-8DD8-572F784B3ED5}" destId="{773B75B6-C740-4E71-B251-D4259A2D9C75}" srcOrd="2" destOrd="0" presId="urn:microsoft.com/office/officeart/2005/8/layout/vList6"/>
    <dgm:cxn modelId="{7F36C1B0-3647-4CF4-AED8-3F40392F484D}" type="presParOf" srcId="{773B75B6-C740-4E71-B251-D4259A2D9C75}" destId="{C81D5B8D-737B-46C5-BB78-2C797BAB8FDC}" srcOrd="0" destOrd="0" presId="urn:microsoft.com/office/officeart/2005/8/layout/vList6"/>
    <dgm:cxn modelId="{746CE923-A670-4CFA-8943-BFBA92B96CF1}" type="presParOf" srcId="{773B75B6-C740-4E71-B251-D4259A2D9C75}" destId="{E4597054-3123-4FB8-8F24-880E7C7E636D}" srcOrd="1" destOrd="0" presId="urn:microsoft.com/office/officeart/2005/8/layout/vList6"/>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A13BAF8-1687-463F-A0FF-40669829FB86}" type="doc">
      <dgm:prSet loTypeId="urn:microsoft.com/office/officeart/2005/8/layout/arrow3" loCatId="relationship" qsTypeId="urn:microsoft.com/office/officeart/2005/8/quickstyle/simple1" qsCatId="simple" csTypeId="urn:microsoft.com/office/officeart/2005/8/colors/accent1_2" csCatId="accent1" phldr="1"/>
      <dgm:spPr/>
      <dgm:t>
        <a:bodyPr/>
        <a:lstStyle/>
        <a:p>
          <a:endParaRPr lang="zh-CN" altLang="en-US"/>
        </a:p>
      </dgm:t>
    </dgm:pt>
    <dgm:pt modelId="{285FCB4C-C610-47B9-B915-DF232225B7F5}">
      <dgm:prSet phldrT="[文本]"/>
      <dgm:spPr/>
      <dgm:t>
        <a:bodyPr/>
        <a:lstStyle/>
        <a:p>
          <a:r>
            <a:rPr lang="zh-CN" altLang="en-US" dirty="0"/>
            <a:t>投保人如实告知义务</a:t>
          </a:r>
        </a:p>
      </dgm:t>
    </dgm:pt>
    <dgm:pt modelId="{B63E064E-D64F-4AA9-A2C5-765B2F844DA1}" cxnId="{173B0860-4C42-412F-9E69-3B3007816F8B}" type="parTrans">
      <dgm:prSet/>
      <dgm:spPr/>
      <dgm:t>
        <a:bodyPr/>
        <a:lstStyle/>
        <a:p>
          <a:endParaRPr lang="zh-CN" altLang="en-US"/>
        </a:p>
      </dgm:t>
    </dgm:pt>
    <dgm:pt modelId="{8C797DB3-CF18-4964-ADD5-A01B6604327D}" cxnId="{173B0860-4C42-412F-9E69-3B3007816F8B}" type="sibTrans">
      <dgm:prSet/>
      <dgm:spPr/>
      <dgm:t>
        <a:bodyPr/>
        <a:lstStyle/>
        <a:p>
          <a:endParaRPr lang="zh-CN" altLang="en-US"/>
        </a:p>
      </dgm:t>
    </dgm:pt>
    <dgm:pt modelId="{7F30E3AA-1F14-47E9-A003-1F276B482F3C}">
      <dgm:prSet phldrT="[文本]"/>
      <dgm:spPr/>
      <dgm:t>
        <a:bodyPr/>
        <a:lstStyle/>
        <a:p>
          <a:r>
            <a:rPr lang="zh-CN" altLang="en-US" dirty="0"/>
            <a:t>保险人说明义务</a:t>
          </a:r>
        </a:p>
      </dgm:t>
    </dgm:pt>
    <dgm:pt modelId="{DBB29C47-8D9B-4EE1-BD55-8F80E779D5CD}" cxnId="{EB447E58-99B0-4265-B63E-0C3CC0E0E0C0}" type="parTrans">
      <dgm:prSet/>
      <dgm:spPr/>
      <dgm:t>
        <a:bodyPr/>
        <a:lstStyle/>
        <a:p>
          <a:endParaRPr lang="zh-CN" altLang="en-US"/>
        </a:p>
      </dgm:t>
    </dgm:pt>
    <dgm:pt modelId="{AE794DEE-929D-429A-B0E6-8CA256D0CE06}" cxnId="{EB447E58-99B0-4265-B63E-0C3CC0E0E0C0}" type="sibTrans">
      <dgm:prSet/>
      <dgm:spPr/>
      <dgm:t>
        <a:bodyPr/>
        <a:lstStyle/>
        <a:p>
          <a:endParaRPr lang="zh-CN" altLang="en-US"/>
        </a:p>
      </dgm:t>
    </dgm:pt>
    <dgm:pt modelId="{903C7AE9-00B6-4861-8467-BD524F630320}" type="pres">
      <dgm:prSet presAssocID="{4A13BAF8-1687-463F-A0FF-40669829FB86}" presName="compositeShape" presStyleCnt="0">
        <dgm:presLayoutVars>
          <dgm:chMax val="2"/>
          <dgm:dir/>
          <dgm:resizeHandles val="exact"/>
        </dgm:presLayoutVars>
      </dgm:prSet>
      <dgm:spPr/>
    </dgm:pt>
    <dgm:pt modelId="{E5E68C00-3442-462F-8076-D162AE9D340C}" type="pres">
      <dgm:prSet presAssocID="{4A13BAF8-1687-463F-A0FF-40669829FB86}" presName="divider" presStyleLbl="fgShp" presStyleIdx="0" presStyleCnt="1"/>
      <dgm:spPr>
        <a:solidFill>
          <a:schemeClr val="accent3">
            <a:lumMod val="40000"/>
            <a:lumOff val="60000"/>
          </a:schemeClr>
        </a:solidFill>
      </dgm:spPr>
    </dgm:pt>
    <dgm:pt modelId="{934AD788-57FB-451C-9150-64DF9EADD2CE}" type="pres">
      <dgm:prSet presAssocID="{285FCB4C-C610-47B9-B915-DF232225B7F5}" presName="downArrow" presStyleLbl="node1" presStyleIdx="0" presStyleCnt="2"/>
      <dgm:spPr>
        <a:solidFill>
          <a:schemeClr val="accent3">
            <a:lumMod val="40000"/>
            <a:lumOff val="60000"/>
          </a:schemeClr>
        </a:solidFill>
      </dgm:spPr>
    </dgm:pt>
    <dgm:pt modelId="{048AD3A0-6AD7-4987-92B5-5EEB78D7FA25}" type="pres">
      <dgm:prSet presAssocID="{285FCB4C-C610-47B9-B915-DF232225B7F5}" presName="downArrowText" presStyleLbl="revTx" presStyleIdx="0" presStyleCnt="2">
        <dgm:presLayoutVars>
          <dgm:bulletEnabled val="1"/>
        </dgm:presLayoutVars>
      </dgm:prSet>
      <dgm:spPr/>
    </dgm:pt>
    <dgm:pt modelId="{5479D94B-A4EA-4651-88F2-78592C2B8CF4}" type="pres">
      <dgm:prSet presAssocID="{7F30E3AA-1F14-47E9-A003-1F276B482F3C}" presName="upArrow" presStyleLbl="node1" presStyleIdx="1" presStyleCnt="2"/>
      <dgm:spPr>
        <a:solidFill>
          <a:schemeClr val="accent3">
            <a:lumMod val="40000"/>
            <a:lumOff val="60000"/>
          </a:schemeClr>
        </a:solidFill>
      </dgm:spPr>
    </dgm:pt>
    <dgm:pt modelId="{E8A530BD-2B5A-45CB-969C-794DE63FA8C5}" type="pres">
      <dgm:prSet presAssocID="{7F30E3AA-1F14-47E9-A003-1F276B482F3C}" presName="upArrowText" presStyleLbl="revTx" presStyleIdx="1" presStyleCnt="2">
        <dgm:presLayoutVars>
          <dgm:bulletEnabled val="1"/>
        </dgm:presLayoutVars>
      </dgm:prSet>
      <dgm:spPr/>
    </dgm:pt>
  </dgm:ptLst>
  <dgm:cxnLst>
    <dgm:cxn modelId="{9C246926-8A03-4701-B6CA-F47E0950A83A}" type="presOf" srcId="{7F30E3AA-1F14-47E9-A003-1F276B482F3C}" destId="{E8A530BD-2B5A-45CB-969C-794DE63FA8C5}" srcOrd="0" destOrd="0" presId="urn:microsoft.com/office/officeart/2005/8/layout/arrow3"/>
    <dgm:cxn modelId="{9E2ECC52-FF75-44F8-8140-5BB420CF644C}" type="presOf" srcId="{285FCB4C-C610-47B9-B915-DF232225B7F5}" destId="{048AD3A0-6AD7-4987-92B5-5EEB78D7FA25}" srcOrd="0" destOrd="0" presId="urn:microsoft.com/office/officeart/2005/8/layout/arrow3"/>
    <dgm:cxn modelId="{EB447E58-99B0-4265-B63E-0C3CC0E0E0C0}" srcId="{4A13BAF8-1687-463F-A0FF-40669829FB86}" destId="{7F30E3AA-1F14-47E9-A003-1F276B482F3C}" srcOrd="1" destOrd="0" parTransId="{DBB29C47-8D9B-4EE1-BD55-8F80E779D5CD}" sibTransId="{AE794DEE-929D-429A-B0E6-8CA256D0CE06}"/>
    <dgm:cxn modelId="{173B0860-4C42-412F-9E69-3B3007816F8B}" srcId="{4A13BAF8-1687-463F-A0FF-40669829FB86}" destId="{285FCB4C-C610-47B9-B915-DF232225B7F5}" srcOrd="0" destOrd="0" parTransId="{B63E064E-D64F-4AA9-A2C5-765B2F844DA1}" sibTransId="{8C797DB3-CF18-4964-ADD5-A01B6604327D}"/>
    <dgm:cxn modelId="{13BB40C1-528A-4285-BA56-F88EC71AFBB3}" type="presOf" srcId="{4A13BAF8-1687-463F-A0FF-40669829FB86}" destId="{903C7AE9-00B6-4861-8467-BD524F630320}" srcOrd="0" destOrd="0" presId="urn:microsoft.com/office/officeart/2005/8/layout/arrow3"/>
    <dgm:cxn modelId="{17589FBD-E303-483C-A530-57DB3B165D13}" type="presParOf" srcId="{903C7AE9-00B6-4861-8467-BD524F630320}" destId="{E5E68C00-3442-462F-8076-D162AE9D340C}" srcOrd="0" destOrd="0" presId="urn:microsoft.com/office/officeart/2005/8/layout/arrow3"/>
    <dgm:cxn modelId="{91A62E4F-2ECA-44A6-BBD1-D9E002762421}" type="presParOf" srcId="{903C7AE9-00B6-4861-8467-BD524F630320}" destId="{934AD788-57FB-451C-9150-64DF9EADD2CE}" srcOrd="1" destOrd="0" presId="urn:microsoft.com/office/officeart/2005/8/layout/arrow3"/>
    <dgm:cxn modelId="{D7B5BB28-CA97-4C41-BF17-BE0CF4434525}" type="presParOf" srcId="{903C7AE9-00B6-4861-8467-BD524F630320}" destId="{048AD3A0-6AD7-4987-92B5-5EEB78D7FA25}" srcOrd="2" destOrd="0" presId="urn:microsoft.com/office/officeart/2005/8/layout/arrow3"/>
    <dgm:cxn modelId="{C50234CC-939A-43B0-922B-383B4B0072B2}" type="presParOf" srcId="{903C7AE9-00B6-4861-8467-BD524F630320}" destId="{5479D94B-A4EA-4651-88F2-78592C2B8CF4}" srcOrd="3" destOrd="0" presId="urn:microsoft.com/office/officeart/2005/8/layout/arrow3"/>
    <dgm:cxn modelId="{060EB811-ADC3-4180-8D7F-ABA59A54336D}" type="presParOf" srcId="{903C7AE9-00B6-4861-8467-BD524F630320}" destId="{E8A530BD-2B5A-45CB-969C-794DE63FA8C5}" srcOrd="4" destOrd="0" presId="urn:microsoft.com/office/officeart/2005/8/layout/arrow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8459B21-F20B-40FB-9166-7C77FF22DFF8}" type="doc">
      <dgm:prSet loTypeId="urn:microsoft.com/office/officeart/2005/8/layout/matrix2" loCatId="matrix" qsTypeId="urn:microsoft.com/office/officeart/2005/8/quickstyle/simple1" qsCatId="simple" csTypeId="urn:microsoft.com/office/officeart/2005/8/colors/accent1_2" csCatId="accent1" phldr="1"/>
      <dgm:spPr/>
      <dgm:t>
        <a:bodyPr/>
        <a:lstStyle/>
        <a:p>
          <a:endParaRPr lang="zh-CN" altLang="en-US"/>
        </a:p>
      </dgm:t>
    </dgm:pt>
    <dgm:pt modelId="{FF92BE77-5AA0-4751-8A55-5709526E526F}">
      <dgm:prSet phldrT="[文本]"/>
      <dgm:spPr>
        <a:solidFill>
          <a:schemeClr val="accent3">
            <a:lumMod val="40000"/>
            <a:lumOff val="60000"/>
          </a:schemeClr>
        </a:solidFill>
      </dgm:spPr>
      <dgm:t>
        <a:bodyPr/>
        <a:lstStyle/>
        <a:p>
          <a:r>
            <a:rPr lang="zh-CN" altLang="en-US" dirty="0">
              <a:solidFill>
                <a:schemeClr val="tx1"/>
              </a:solidFill>
            </a:rPr>
            <a:t>非要式合同</a:t>
          </a:r>
        </a:p>
      </dgm:t>
    </dgm:pt>
    <dgm:pt modelId="{9FD3BBD6-EA41-4A5B-8E1B-6A8A0CAE4E33}" cxnId="{F98CA680-AF4B-46E3-8B81-C77284B4B7BC}" type="parTrans">
      <dgm:prSet/>
      <dgm:spPr/>
      <dgm:t>
        <a:bodyPr/>
        <a:lstStyle/>
        <a:p>
          <a:endParaRPr lang="zh-CN" altLang="en-US">
            <a:solidFill>
              <a:schemeClr val="tx1"/>
            </a:solidFill>
          </a:endParaRPr>
        </a:p>
      </dgm:t>
    </dgm:pt>
    <dgm:pt modelId="{5073C572-601F-4AAB-8A40-3E916EC5ACCB}" cxnId="{F98CA680-AF4B-46E3-8B81-C77284B4B7BC}" type="sibTrans">
      <dgm:prSet/>
      <dgm:spPr/>
      <dgm:t>
        <a:bodyPr/>
        <a:lstStyle/>
        <a:p>
          <a:endParaRPr lang="zh-CN" altLang="en-US">
            <a:solidFill>
              <a:schemeClr val="tx1"/>
            </a:solidFill>
          </a:endParaRPr>
        </a:p>
      </dgm:t>
    </dgm:pt>
    <dgm:pt modelId="{5240D043-6E78-4EFB-8100-BB16C79A2D0D}">
      <dgm:prSet phldrT="[文本]"/>
      <dgm:spPr>
        <a:solidFill>
          <a:schemeClr val="accent3">
            <a:lumMod val="40000"/>
            <a:lumOff val="60000"/>
          </a:schemeClr>
        </a:solidFill>
      </dgm:spPr>
      <dgm:t>
        <a:bodyPr/>
        <a:lstStyle/>
        <a:p>
          <a:r>
            <a:rPr lang="zh-CN" altLang="en-US" dirty="0">
              <a:solidFill>
                <a:schemeClr val="tx1"/>
              </a:solidFill>
            </a:rPr>
            <a:t>射幸合同</a:t>
          </a:r>
        </a:p>
      </dgm:t>
    </dgm:pt>
    <dgm:pt modelId="{8AD52644-4D7B-4BAD-BD70-F971695825B0}" cxnId="{09FC1C50-2E07-4D68-A332-8FEE9A4FC267}" type="parTrans">
      <dgm:prSet/>
      <dgm:spPr/>
      <dgm:t>
        <a:bodyPr/>
        <a:lstStyle/>
        <a:p>
          <a:endParaRPr lang="zh-CN" altLang="en-US">
            <a:solidFill>
              <a:schemeClr val="tx1"/>
            </a:solidFill>
          </a:endParaRPr>
        </a:p>
      </dgm:t>
    </dgm:pt>
    <dgm:pt modelId="{C5B5AF8D-9F62-4FE0-B119-DBFA13345BF1}" cxnId="{09FC1C50-2E07-4D68-A332-8FEE9A4FC267}" type="sibTrans">
      <dgm:prSet/>
      <dgm:spPr/>
      <dgm:t>
        <a:bodyPr/>
        <a:lstStyle/>
        <a:p>
          <a:endParaRPr lang="zh-CN" altLang="en-US">
            <a:solidFill>
              <a:schemeClr val="tx1"/>
            </a:solidFill>
          </a:endParaRPr>
        </a:p>
      </dgm:t>
    </dgm:pt>
    <dgm:pt modelId="{C839CBF7-FEA3-4257-9FE2-B875A1119053}">
      <dgm:prSet phldrT="[文本]"/>
      <dgm:spPr>
        <a:solidFill>
          <a:schemeClr val="accent3">
            <a:lumMod val="40000"/>
            <a:lumOff val="60000"/>
          </a:schemeClr>
        </a:solidFill>
      </dgm:spPr>
      <dgm:t>
        <a:bodyPr/>
        <a:lstStyle/>
        <a:p>
          <a:r>
            <a:rPr lang="zh-CN" altLang="en-US" dirty="0">
              <a:solidFill>
                <a:schemeClr val="tx1"/>
              </a:solidFill>
            </a:rPr>
            <a:t>诺成合同</a:t>
          </a:r>
        </a:p>
      </dgm:t>
    </dgm:pt>
    <dgm:pt modelId="{A3A0E91C-5F0F-4624-9937-144078F1094E}" cxnId="{CECA3720-CA21-408F-95B5-596E17290771}" type="parTrans">
      <dgm:prSet/>
      <dgm:spPr/>
      <dgm:t>
        <a:bodyPr/>
        <a:lstStyle/>
        <a:p>
          <a:endParaRPr lang="zh-CN" altLang="en-US">
            <a:solidFill>
              <a:schemeClr val="tx1"/>
            </a:solidFill>
          </a:endParaRPr>
        </a:p>
      </dgm:t>
    </dgm:pt>
    <dgm:pt modelId="{B5497E97-0F64-4C82-9864-3BF61E8AC329}" cxnId="{CECA3720-CA21-408F-95B5-596E17290771}" type="sibTrans">
      <dgm:prSet/>
      <dgm:spPr/>
      <dgm:t>
        <a:bodyPr/>
        <a:lstStyle/>
        <a:p>
          <a:endParaRPr lang="zh-CN" altLang="en-US">
            <a:solidFill>
              <a:schemeClr val="tx1"/>
            </a:solidFill>
          </a:endParaRPr>
        </a:p>
      </dgm:t>
    </dgm:pt>
    <dgm:pt modelId="{5445F95E-7C0C-4488-A381-D7EEFDF42B54}">
      <dgm:prSet phldrT="[文本]"/>
      <dgm:spPr>
        <a:solidFill>
          <a:schemeClr val="accent3">
            <a:lumMod val="40000"/>
            <a:lumOff val="60000"/>
          </a:schemeClr>
        </a:solidFill>
        <a:ln>
          <a:solidFill>
            <a:schemeClr val="accent3">
              <a:lumMod val="40000"/>
              <a:lumOff val="60000"/>
            </a:schemeClr>
          </a:solidFill>
        </a:ln>
      </dgm:spPr>
      <dgm:t>
        <a:bodyPr/>
        <a:lstStyle/>
        <a:p>
          <a:r>
            <a:rPr lang="zh-CN" altLang="en-US" dirty="0">
              <a:solidFill>
                <a:schemeClr val="tx1"/>
              </a:solidFill>
            </a:rPr>
            <a:t>属人合同</a:t>
          </a:r>
        </a:p>
      </dgm:t>
    </dgm:pt>
    <dgm:pt modelId="{72789289-1D98-4E32-A74B-91B81B86C4A4}" cxnId="{E59CCC6D-80FA-4B6D-AA7E-AC33F35A9A9B}" type="parTrans">
      <dgm:prSet/>
      <dgm:spPr/>
      <dgm:t>
        <a:bodyPr/>
        <a:lstStyle/>
        <a:p>
          <a:endParaRPr lang="zh-CN" altLang="en-US">
            <a:solidFill>
              <a:schemeClr val="tx1"/>
            </a:solidFill>
          </a:endParaRPr>
        </a:p>
      </dgm:t>
    </dgm:pt>
    <dgm:pt modelId="{61F3881F-E1AF-4933-BD6E-B79D0991F49D}" cxnId="{E59CCC6D-80FA-4B6D-AA7E-AC33F35A9A9B}" type="sibTrans">
      <dgm:prSet/>
      <dgm:spPr/>
      <dgm:t>
        <a:bodyPr/>
        <a:lstStyle/>
        <a:p>
          <a:endParaRPr lang="zh-CN" altLang="en-US">
            <a:solidFill>
              <a:schemeClr val="tx1"/>
            </a:solidFill>
          </a:endParaRPr>
        </a:p>
      </dgm:t>
    </dgm:pt>
    <dgm:pt modelId="{6DCFDE06-ED90-4991-B871-9DAFBBE28EF8}">
      <dgm:prSet/>
      <dgm:spPr/>
      <dgm:t>
        <a:bodyPr/>
        <a:lstStyle/>
        <a:p>
          <a:endParaRPr lang="zh-CN" altLang="en-US"/>
        </a:p>
      </dgm:t>
    </dgm:pt>
    <dgm:pt modelId="{53771C85-7A67-4475-9895-2DF016434291}" cxnId="{C39FDA7E-8BE6-46B3-A586-91AD867CF923}" type="parTrans">
      <dgm:prSet/>
      <dgm:spPr/>
      <dgm:t>
        <a:bodyPr/>
        <a:lstStyle/>
        <a:p>
          <a:endParaRPr lang="zh-CN" altLang="en-US"/>
        </a:p>
      </dgm:t>
    </dgm:pt>
    <dgm:pt modelId="{9C8FF9EA-7E5F-4F2E-B043-A24EB57A7FD1}" cxnId="{C39FDA7E-8BE6-46B3-A586-91AD867CF923}" type="sibTrans">
      <dgm:prSet/>
      <dgm:spPr/>
      <dgm:t>
        <a:bodyPr/>
        <a:lstStyle/>
        <a:p>
          <a:endParaRPr lang="zh-CN" altLang="en-US"/>
        </a:p>
      </dgm:t>
    </dgm:pt>
    <dgm:pt modelId="{9AA3E48B-590C-4A1A-888D-0BD59F2BA892}" type="pres">
      <dgm:prSet presAssocID="{38459B21-F20B-40FB-9166-7C77FF22DFF8}" presName="matrix" presStyleCnt="0">
        <dgm:presLayoutVars>
          <dgm:chMax val="1"/>
          <dgm:dir/>
          <dgm:resizeHandles val="exact"/>
        </dgm:presLayoutVars>
      </dgm:prSet>
      <dgm:spPr/>
    </dgm:pt>
    <dgm:pt modelId="{9D05E223-D8A8-4E39-985B-1F0B81D76B69}" type="pres">
      <dgm:prSet presAssocID="{38459B21-F20B-40FB-9166-7C77FF22DFF8}" presName="axisShape" presStyleLbl="bgShp" presStyleIdx="0" presStyleCnt="1" custLinFactNeighborX="723" custLinFactNeighborY="362"/>
      <dgm:spPr/>
    </dgm:pt>
    <dgm:pt modelId="{E04ECDFC-EC23-4EB7-AB9F-DE32A714BE61}" type="pres">
      <dgm:prSet presAssocID="{38459B21-F20B-40FB-9166-7C77FF22DFF8}" presName="rect1" presStyleLbl="node1" presStyleIdx="0" presStyleCnt="4">
        <dgm:presLayoutVars>
          <dgm:chMax val="0"/>
          <dgm:chPref val="0"/>
          <dgm:bulletEnabled val="1"/>
        </dgm:presLayoutVars>
      </dgm:prSet>
      <dgm:spPr/>
    </dgm:pt>
    <dgm:pt modelId="{90EBF594-8D34-44BA-9287-B27F899D26F6}" type="pres">
      <dgm:prSet presAssocID="{38459B21-F20B-40FB-9166-7C77FF22DFF8}" presName="rect2" presStyleLbl="node1" presStyleIdx="1" presStyleCnt="4">
        <dgm:presLayoutVars>
          <dgm:chMax val="0"/>
          <dgm:chPref val="0"/>
          <dgm:bulletEnabled val="1"/>
        </dgm:presLayoutVars>
      </dgm:prSet>
      <dgm:spPr/>
    </dgm:pt>
    <dgm:pt modelId="{F803787C-E5C5-45A7-A3FB-8656D56665B9}" type="pres">
      <dgm:prSet presAssocID="{38459B21-F20B-40FB-9166-7C77FF22DFF8}" presName="rect3" presStyleLbl="node1" presStyleIdx="2" presStyleCnt="4" custLinFactNeighborX="-5088" custLinFactNeighborY="886">
        <dgm:presLayoutVars>
          <dgm:chMax val="0"/>
          <dgm:chPref val="0"/>
          <dgm:bulletEnabled val="1"/>
        </dgm:presLayoutVars>
      </dgm:prSet>
      <dgm:spPr/>
    </dgm:pt>
    <dgm:pt modelId="{46FEE8D4-847C-434A-A7F1-0F22EAD6F420}" type="pres">
      <dgm:prSet presAssocID="{38459B21-F20B-40FB-9166-7C77FF22DFF8}" presName="rect4" presStyleLbl="node1" presStyleIdx="3" presStyleCnt="4">
        <dgm:presLayoutVars>
          <dgm:chMax val="0"/>
          <dgm:chPref val="0"/>
          <dgm:bulletEnabled val="1"/>
        </dgm:presLayoutVars>
      </dgm:prSet>
      <dgm:spPr/>
    </dgm:pt>
  </dgm:ptLst>
  <dgm:cxnLst>
    <dgm:cxn modelId="{CECA3720-CA21-408F-95B5-596E17290771}" srcId="{38459B21-F20B-40FB-9166-7C77FF22DFF8}" destId="{C839CBF7-FEA3-4257-9FE2-B875A1119053}" srcOrd="2" destOrd="0" parTransId="{A3A0E91C-5F0F-4624-9937-144078F1094E}" sibTransId="{B5497E97-0F64-4C82-9864-3BF61E8AC329}"/>
    <dgm:cxn modelId="{43100D3D-4BD5-46EC-9CAD-2FD978B93996}" type="presOf" srcId="{38459B21-F20B-40FB-9166-7C77FF22DFF8}" destId="{9AA3E48B-590C-4A1A-888D-0BD59F2BA892}" srcOrd="0" destOrd="0" presId="urn:microsoft.com/office/officeart/2005/8/layout/matrix2"/>
    <dgm:cxn modelId="{09FC1C50-2E07-4D68-A332-8FEE9A4FC267}" srcId="{38459B21-F20B-40FB-9166-7C77FF22DFF8}" destId="{5240D043-6E78-4EFB-8100-BB16C79A2D0D}" srcOrd="1" destOrd="0" parTransId="{8AD52644-4D7B-4BAD-BD70-F971695825B0}" sibTransId="{C5B5AF8D-9F62-4FE0-B119-DBFA13345BF1}"/>
    <dgm:cxn modelId="{E59CCC6D-80FA-4B6D-AA7E-AC33F35A9A9B}" srcId="{38459B21-F20B-40FB-9166-7C77FF22DFF8}" destId="{5445F95E-7C0C-4488-A381-D7EEFDF42B54}" srcOrd="3" destOrd="0" parTransId="{72789289-1D98-4E32-A74B-91B81B86C4A4}" sibTransId="{61F3881F-E1AF-4933-BD6E-B79D0991F49D}"/>
    <dgm:cxn modelId="{68EC1876-8A20-48E5-B642-8A850DE2C9C2}" type="presOf" srcId="{FF92BE77-5AA0-4751-8A55-5709526E526F}" destId="{E04ECDFC-EC23-4EB7-AB9F-DE32A714BE61}" srcOrd="0" destOrd="0" presId="urn:microsoft.com/office/officeart/2005/8/layout/matrix2"/>
    <dgm:cxn modelId="{C39FDA7E-8BE6-46B3-A586-91AD867CF923}" srcId="{38459B21-F20B-40FB-9166-7C77FF22DFF8}" destId="{6DCFDE06-ED90-4991-B871-9DAFBBE28EF8}" srcOrd="4" destOrd="0" parTransId="{53771C85-7A67-4475-9895-2DF016434291}" sibTransId="{9C8FF9EA-7E5F-4F2E-B043-A24EB57A7FD1}"/>
    <dgm:cxn modelId="{F98CA680-AF4B-46E3-8B81-C77284B4B7BC}" srcId="{38459B21-F20B-40FB-9166-7C77FF22DFF8}" destId="{FF92BE77-5AA0-4751-8A55-5709526E526F}" srcOrd="0" destOrd="0" parTransId="{9FD3BBD6-EA41-4A5B-8E1B-6A8A0CAE4E33}" sibTransId="{5073C572-601F-4AAB-8A40-3E916EC5ACCB}"/>
    <dgm:cxn modelId="{63F84DB2-F5BA-4E1A-9197-470F94E7566E}" type="presOf" srcId="{5445F95E-7C0C-4488-A381-D7EEFDF42B54}" destId="{46FEE8D4-847C-434A-A7F1-0F22EAD6F420}" srcOrd="0" destOrd="0" presId="urn:microsoft.com/office/officeart/2005/8/layout/matrix2"/>
    <dgm:cxn modelId="{073559E3-B52B-452F-AB63-3C54C432A5C5}" type="presOf" srcId="{C839CBF7-FEA3-4257-9FE2-B875A1119053}" destId="{F803787C-E5C5-45A7-A3FB-8656D56665B9}" srcOrd="0" destOrd="0" presId="urn:microsoft.com/office/officeart/2005/8/layout/matrix2"/>
    <dgm:cxn modelId="{297546EF-41EA-4A5C-A291-54C4DE6228B8}" type="presOf" srcId="{5240D043-6E78-4EFB-8100-BB16C79A2D0D}" destId="{90EBF594-8D34-44BA-9287-B27F899D26F6}" srcOrd="0" destOrd="0" presId="urn:microsoft.com/office/officeart/2005/8/layout/matrix2"/>
    <dgm:cxn modelId="{8499FB70-F4C7-4EEB-9C14-942019D66100}" type="presParOf" srcId="{9AA3E48B-590C-4A1A-888D-0BD59F2BA892}" destId="{9D05E223-D8A8-4E39-985B-1F0B81D76B69}" srcOrd="0" destOrd="0" presId="urn:microsoft.com/office/officeart/2005/8/layout/matrix2"/>
    <dgm:cxn modelId="{74C6021A-E32E-4851-8B8B-0B0379B53830}" type="presParOf" srcId="{9AA3E48B-590C-4A1A-888D-0BD59F2BA892}" destId="{E04ECDFC-EC23-4EB7-AB9F-DE32A714BE61}" srcOrd="1" destOrd="0" presId="urn:microsoft.com/office/officeart/2005/8/layout/matrix2"/>
    <dgm:cxn modelId="{7EE363B6-4C95-4AD0-B2D0-995C042C0754}" type="presParOf" srcId="{9AA3E48B-590C-4A1A-888D-0BD59F2BA892}" destId="{90EBF594-8D34-44BA-9287-B27F899D26F6}" srcOrd="2" destOrd="0" presId="urn:microsoft.com/office/officeart/2005/8/layout/matrix2"/>
    <dgm:cxn modelId="{AFAC2294-017C-4FD3-B038-0B197EA6DC16}" type="presParOf" srcId="{9AA3E48B-590C-4A1A-888D-0BD59F2BA892}" destId="{F803787C-E5C5-45A7-A3FB-8656D56665B9}" srcOrd="3" destOrd="0" presId="urn:microsoft.com/office/officeart/2005/8/layout/matrix2"/>
    <dgm:cxn modelId="{3D37E97C-EB5F-41A8-8641-6F904993DD24}" type="presParOf" srcId="{9AA3E48B-590C-4A1A-888D-0BD59F2BA892}" destId="{46FEE8D4-847C-434A-A7F1-0F22EAD6F420}" srcOrd="4" destOrd="0" presId="urn:microsoft.com/office/officeart/2005/8/layout/matrix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692140A-4EC5-4F5C-9E1E-EDFCA92D5FBB}" type="doc">
      <dgm:prSet loTypeId="urn:microsoft.com/office/officeart/2005/8/layout/hProcess9" loCatId="process" qsTypeId="urn:microsoft.com/office/officeart/2005/8/quickstyle/simple1" qsCatId="simple" csTypeId="urn:microsoft.com/office/officeart/2005/8/colors/accent1_2" csCatId="accent1" phldr="1"/>
      <dgm:spPr/>
    </dgm:pt>
    <dgm:pt modelId="{A538D8DC-FB1B-4282-9FD5-B6EE52CDB2AA}">
      <dgm:prSet/>
      <dgm:spPr>
        <a:solidFill>
          <a:schemeClr val="accent3">
            <a:lumMod val="40000"/>
            <a:lumOff val="60000"/>
          </a:schemeClr>
        </a:solidFill>
      </dgm:spPr>
      <dgm:t>
        <a:bodyPr/>
        <a:lstStyle/>
        <a:p>
          <a:r>
            <a:rPr lang="zh-CN" altLang="zh-CN" dirty="0">
              <a:solidFill>
                <a:schemeClr val="tx1"/>
              </a:solidFill>
            </a:rPr>
            <a:t>疑义利益解释</a:t>
          </a:r>
          <a:endParaRPr lang="zh-CN" altLang="en-US" dirty="0"/>
        </a:p>
      </dgm:t>
    </dgm:pt>
    <dgm:pt modelId="{6B7EAF02-E9D0-45AB-8DC5-84239115325C}" cxnId="{8E08476D-E1B6-433D-B090-BB122767C680}" type="parTrans">
      <dgm:prSet/>
      <dgm:spPr/>
      <dgm:t>
        <a:bodyPr/>
        <a:lstStyle/>
        <a:p>
          <a:endParaRPr lang="zh-CN" altLang="en-US"/>
        </a:p>
      </dgm:t>
    </dgm:pt>
    <dgm:pt modelId="{8A58E35C-5856-484A-9293-E3990EFED2C2}" cxnId="{8E08476D-E1B6-433D-B090-BB122767C680}" type="sibTrans">
      <dgm:prSet/>
      <dgm:spPr/>
      <dgm:t>
        <a:bodyPr/>
        <a:lstStyle/>
        <a:p>
          <a:endParaRPr lang="zh-CN" altLang="en-US"/>
        </a:p>
      </dgm:t>
    </dgm:pt>
    <dgm:pt modelId="{38A89041-3A4A-4D5F-B2E2-98B8B552CF91}">
      <dgm:prSet/>
      <dgm:spPr>
        <a:solidFill>
          <a:schemeClr val="accent3">
            <a:lumMod val="40000"/>
            <a:lumOff val="60000"/>
          </a:schemeClr>
        </a:solidFill>
      </dgm:spPr>
      <dgm:t>
        <a:bodyPr/>
        <a:lstStyle/>
        <a:p>
          <a:r>
            <a:rPr lang="zh-CN" altLang="zh-CN" dirty="0">
              <a:solidFill>
                <a:schemeClr val="tx1"/>
              </a:solidFill>
            </a:rPr>
            <a:t>合理期待原则</a:t>
          </a:r>
          <a:endParaRPr lang="zh-CN" altLang="en-US" dirty="0">
            <a:solidFill>
              <a:schemeClr val="tx1"/>
            </a:solidFill>
          </a:endParaRPr>
        </a:p>
      </dgm:t>
    </dgm:pt>
    <dgm:pt modelId="{73773E7C-1AD9-4C93-A098-C1B162CC96A1}" cxnId="{548A1927-A95C-4BEF-988C-D288B3093E5D}" type="parTrans">
      <dgm:prSet/>
      <dgm:spPr/>
      <dgm:t>
        <a:bodyPr/>
        <a:lstStyle/>
        <a:p>
          <a:endParaRPr lang="zh-CN" altLang="en-US"/>
        </a:p>
      </dgm:t>
    </dgm:pt>
    <dgm:pt modelId="{1318F843-6861-4FFA-8965-88E0B7D0EB9C}" cxnId="{548A1927-A95C-4BEF-988C-D288B3093E5D}" type="sibTrans">
      <dgm:prSet/>
      <dgm:spPr/>
      <dgm:t>
        <a:bodyPr/>
        <a:lstStyle/>
        <a:p>
          <a:endParaRPr lang="zh-CN" altLang="en-US"/>
        </a:p>
      </dgm:t>
    </dgm:pt>
    <dgm:pt modelId="{E80CCDAA-619D-41E4-9004-6ED6300DEFE1}" type="pres">
      <dgm:prSet presAssocID="{C692140A-4EC5-4F5C-9E1E-EDFCA92D5FBB}" presName="CompostProcess" presStyleCnt="0">
        <dgm:presLayoutVars>
          <dgm:dir/>
          <dgm:resizeHandles val="exact"/>
        </dgm:presLayoutVars>
      </dgm:prSet>
      <dgm:spPr/>
    </dgm:pt>
    <dgm:pt modelId="{74F25837-FA8E-43A5-8211-114C0F175B06}" type="pres">
      <dgm:prSet presAssocID="{C692140A-4EC5-4F5C-9E1E-EDFCA92D5FBB}" presName="arrow" presStyleLbl="bgShp" presStyleIdx="0" presStyleCnt="1" custLinFactNeighborX="559" custLinFactNeighborY="10952"/>
      <dgm:spPr/>
    </dgm:pt>
    <dgm:pt modelId="{03FED96E-25C8-4CEE-B87E-2B7DEA3A0369}" type="pres">
      <dgm:prSet presAssocID="{C692140A-4EC5-4F5C-9E1E-EDFCA92D5FBB}" presName="linearProcess" presStyleCnt="0"/>
      <dgm:spPr/>
    </dgm:pt>
    <dgm:pt modelId="{7E3E2476-14EF-4E05-989B-EFEBAF832959}" type="pres">
      <dgm:prSet presAssocID="{A538D8DC-FB1B-4282-9FD5-B6EE52CDB2AA}" presName="textNode" presStyleLbl="node1" presStyleIdx="0" presStyleCnt="2">
        <dgm:presLayoutVars>
          <dgm:bulletEnabled val="1"/>
        </dgm:presLayoutVars>
      </dgm:prSet>
      <dgm:spPr/>
    </dgm:pt>
    <dgm:pt modelId="{D71B4265-4365-4E91-AF50-A69333E61D42}" type="pres">
      <dgm:prSet presAssocID="{8A58E35C-5856-484A-9293-E3990EFED2C2}" presName="sibTrans" presStyleCnt="0"/>
      <dgm:spPr/>
    </dgm:pt>
    <dgm:pt modelId="{46717248-9C21-45F2-896E-B26B86BA5011}" type="pres">
      <dgm:prSet presAssocID="{38A89041-3A4A-4D5F-B2E2-98B8B552CF91}" presName="textNode" presStyleLbl="node1" presStyleIdx="1" presStyleCnt="2">
        <dgm:presLayoutVars>
          <dgm:bulletEnabled val="1"/>
        </dgm:presLayoutVars>
      </dgm:prSet>
      <dgm:spPr/>
    </dgm:pt>
  </dgm:ptLst>
  <dgm:cxnLst>
    <dgm:cxn modelId="{98F4560B-E483-439B-9CCC-82C9BF395EF3}" type="presOf" srcId="{C692140A-4EC5-4F5C-9E1E-EDFCA92D5FBB}" destId="{E80CCDAA-619D-41E4-9004-6ED6300DEFE1}" srcOrd="0" destOrd="0" presId="urn:microsoft.com/office/officeart/2005/8/layout/hProcess9"/>
    <dgm:cxn modelId="{548A1927-A95C-4BEF-988C-D288B3093E5D}" srcId="{C692140A-4EC5-4F5C-9E1E-EDFCA92D5FBB}" destId="{38A89041-3A4A-4D5F-B2E2-98B8B552CF91}" srcOrd="1" destOrd="0" parTransId="{73773E7C-1AD9-4C93-A098-C1B162CC96A1}" sibTransId="{1318F843-6861-4FFA-8965-88E0B7D0EB9C}"/>
    <dgm:cxn modelId="{0DDBF15E-2392-4023-99C0-0C04C63AC6C4}" type="presOf" srcId="{A538D8DC-FB1B-4282-9FD5-B6EE52CDB2AA}" destId="{7E3E2476-14EF-4E05-989B-EFEBAF832959}" srcOrd="0" destOrd="0" presId="urn:microsoft.com/office/officeart/2005/8/layout/hProcess9"/>
    <dgm:cxn modelId="{8E08476D-E1B6-433D-B090-BB122767C680}" srcId="{C692140A-4EC5-4F5C-9E1E-EDFCA92D5FBB}" destId="{A538D8DC-FB1B-4282-9FD5-B6EE52CDB2AA}" srcOrd="0" destOrd="0" parTransId="{6B7EAF02-E9D0-45AB-8DC5-84239115325C}" sibTransId="{8A58E35C-5856-484A-9293-E3990EFED2C2}"/>
    <dgm:cxn modelId="{4B55B2A8-450E-4763-AB49-78691B100096}" type="presOf" srcId="{38A89041-3A4A-4D5F-B2E2-98B8B552CF91}" destId="{46717248-9C21-45F2-896E-B26B86BA5011}" srcOrd="0" destOrd="0" presId="urn:microsoft.com/office/officeart/2005/8/layout/hProcess9"/>
    <dgm:cxn modelId="{D9DC81E4-8E63-41EC-99EA-2F21743A440F}" type="presParOf" srcId="{E80CCDAA-619D-41E4-9004-6ED6300DEFE1}" destId="{74F25837-FA8E-43A5-8211-114C0F175B06}" srcOrd="0" destOrd="0" presId="urn:microsoft.com/office/officeart/2005/8/layout/hProcess9"/>
    <dgm:cxn modelId="{1FE8C6E8-509F-4EA9-87E7-45DB1AF50896}" type="presParOf" srcId="{E80CCDAA-619D-41E4-9004-6ED6300DEFE1}" destId="{03FED96E-25C8-4CEE-B87E-2B7DEA3A0369}" srcOrd="1" destOrd="0" presId="urn:microsoft.com/office/officeart/2005/8/layout/hProcess9"/>
    <dgm:cxn modelId="{43C90061-3C58-4FEF-9F48-5459EFE0BBEB}" type="presParOf" srcId="{03FED96E-25C8-4CEE-B87E-2B7DEA3A0369}" destId="{7E3E2476-14EF-4E05-989B-EFEBAF832959}" srcOrd="0" destOrd="0" presId="urn:microsoft.com/office/officeart/2005/8/layout/hProcess9"/>
    <dgm:cxn modelId="{1C8606F8-1FE0-47A6-8C7D-20636B06684B}" type="presParOf" srcId="{03FED96E-25C8-4CEE-B87E-2B7DEA3A0369}" destId="{D71B4265-4365-4E91-AF50-A69333E61D42}" srcOrd="1" destOrd="0" presId="urn:microsoft.com/office/officeart/2005/8/layout/hProcess9"/>
    <dgm:cxn modelId="{60C5F6A9-692C-48AE-A4F4-F5360C79789B}" type="presParOf" srcId="{03FED96E-25C8-4CEE-B87E-2B7DEA3A0369}" destId="{46717248-9C21-45F2-896E-B26B86BA5011}" srcOrd="2" destOrd="0" presId="urn:microsoft.com/office/officeart/2005/8/layout/hProcess9"/>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E07C187-D2D3-4085-8140-0969CDA036D6}" type="doc">
      <dgm:prSet loTypeId="urn:microsoft.com/office/officeart/2005/8/layout/radial6" loCatId="relationship" qsTypeId="urn:microsoft.com/office/officeart/2005/8/quickstyle/simple1" qsCatId="simple" csTypeId="urn:microsoft.com/office/officeart/2005/8/colors/accent1_2" csCatId="accent1" phldr="1"/>
      <dgm:spPr/>
      <dgm:t>
        <a:bodyPr/>
        <a:lstStyle/>
        <a:p>
          <a:endParaRPr lang="zh-CN" altLang="en-US"/>
        </a:p>
      </dgm:t>
    </dgm:pt>
    <dgm:pt modelId="{27791796-0025-4886-A68C-2C3904B90D44}">
      <dgm:prSet phldrT="[文本]"/>
      <dgm:spPr>
        <a:solidFill>
          <a:schemeClr val="accent3">
            <a:lumMod val="40000"/>
            <a:lumOff val="60000"/>
          </a:schemeClr>
        </a:solidFill>
      </dgm:spPr>
      <dgm:t>
        <a:bodyPr/>
        <a:lstStyle/>
        <a:p>
          <a:r>
            <a:rPr lang="zh-CN" altLang="zh-CN" dirty="0">
              <a:solidFill>
                <a:schemeClr val="tx1"/>
              </a:solidFill>
            </a:rPr>
            <a:t>保险费率的监管</a:t>
          </a:r>
          <a:r>
            <a:rPr lang="en-US" altLang="zh-CN" dirty="0">
              <a:solidFill>
                <a:schemeClr val="tx1"/>
              </a:solidFill>
            </a:rPr>
            <a:t> </a:t>
          </a:r>
          <a:endParaRPr lang="zh-CN" altLang="en-US" dirty="0"/>
        </a:p>
      </dgm:t>
    </dgm:pt>
    <dgm:pt modelId="{974FDA2D-8144-4671-8F8A-9CBBCE6153E1}" cxnId="{DC2F747F-C039-4AB2-BA28-0A20CA242078}" type="parTrans">
      <dgm:prSet/>
      <dgm:spPr/>
      <dgm:t>
        <a:bodyPr/>
        <a:lstStyle/>
        <a:p>
          <a:endParaRPr lang="zh-CN" altLang="en-US"/>
        </a:p>
      </dgm:t>
    </dgm:pt>
    <dgm:pt modelId="{750DB0F2-B37C-461C-B6E6-5AC62EECF411}" cxnId="{DC2F747F-C039-4AB2-BA28-0A20CA242078}" type="sibTrans">
      <dgm:prSet/>
      <dgm:spPr/>
      <dgm:t>
        <a:bodyPr/>
        <a:lstStyle/>
        <a:p>
          <a:endParaRPr lang="zh-CN" altLang="en-US"/>
        </a:p>
      </dgm:t>
    </dgm:pt>
    <dgm:pt modelId="{28BAA7C8-ECD7-425A-8BD5-CCC2BF5AFF69}">
      <dgm:prSet phldrT="[文本]"/>
      <dgm:spPr>
        <a:solidFill>
          <a:schemeClr val="accent3">
            <a:lumMod val="40000"/>
            <a:lumOff val="60000"/>
          </a:schemeClr>
        </a:solidFill>
      </dgm:spPr>
      <dgm:t>
        <a:bodyPr/>
        <a:lstStyle/>
        <a:p>
          <a:r>
            <a:rPr lang="zh-CN" altLang="zh-CN" dirty="0">
              <a:solidFill>
                <a:schemeClr val="tx1"/>
              </a:solidFill>
            </a:rPr>
            <a:t>保险费率的监管</a:t>
          </a:r>
          <a:r>
            <a:rPr lang="en-US" altLang="zh-CN" dirty="0">
              <a:solidFill>
                <a:schemeClr val="tx1"/>
              </a:solidFill>
            </a:rPr>
            <a:t> </a:t>
          </a:r>
          <a:endParaRPr lang="zh-CN" altLang="en-US" dirty="0"/>
        </a:p>
      </dgm:t>
    </dgm:pt>
    <dgm:pt modelId="{E24313AA-3B7D-40D7-8113-44A0BEDDE8C3}" cxnId="{BAC526A0-B063-4451-BC53-E479C6088EA1}" type="parTrans">
      <dgm:prSet/>
      <dgm:spPr/>
      <dgm:t>
        <a:bodyPr/>
        <a:lstStyle/>
        <a:p>
          <a:endParaRPr lang="zh-CN" altLang="en-US"/>
        </a:p>
      </dgm:t>
    </dgm:pt>
    <dgm:pt modelId="{572AD22E-6144-4F55-B5B6-56E515DAD66C}" cxnId="{BAC526A0-B063-4451-BC53-E479C6088EA1}" type="sibTrans">
      <dgm:prSet/>
      <dgm:spPr/>
      <dgm:t>
        <a:bodyPr/>
        <a:lstStyle/>
        <a:p>
          <a:endParaRPr lang="zh-CN" altLang="en-US"/>
        </a:p>
      </dgm:t>
    </dgm:pt>
    <dgm:pt modelId="{69AC338D-82DC-4262-A2AF-8A323F7AFE37}">
      <dgm:prSet/>
      <dgm:spPr>
        <a:solidFill>
          <a:schemeClr val="accent3">
            <a:lumMod val="40000"/>
            <a:lumOff val="60000"/>
          </a:schemeClr>
        </a:solidFill>
      </dgm:spPr>
      <dgm:t>
        <a:bodyPr/>
        <a:lstStyle/>
        <a:p>
          <a:r>
            <a:rPr lang="zh-CN" altLang="zh-CN" dirty="0">
              <a:solidFill>
                <a:schemeClr val="tx1"/>
              </a:solidFill>
            </a:rPr>
            <a:t>偿付能力的监控</a:t>
          </a:r>
        </a:p>
      </dgm:t>
    </dgm:pt>
    <dgm:pt modelId="{58F13BD8-CF66-4938-9281-8A4AC651CFFE}" cxnId="{86DD926B-EFFB-46BA-9B61-F97858A36FA4}" type="parTrans">
      <dgm:prSet/>
      <dgm:spPr/>
      <dgm:t>
        <a:bodyPr/>
        <a:lstStyle/>
        <a:p>
          <a:endParaRPr lang="zh-CN" altLang="en-US"/>
        </a:p>
      </dgm:t>
    </dgm:pt>
    <dgm:pt modelId="{0CC5FFB3-8660-44A1-A186-2AE8B4B1F702}" cxnId="{86DD926B-EFFB-46BA-9B61-F97858A36FA4}" type="sibTrans">
      <dgm:prSet/>
      <dgm:spPr/>
      <dgm:t>
        <a:bodyPr/>
        <a:lstStyle/>
        <a:p>
          <a:endParaRPr lang="zh-CN" altLang="en-US"/>
        </a:p>
      </dgm:t>
    </dgm:pt>
    <dgm:pt modelId="{8F86297A-25A0-411C-A289-AD42EED59F6E}">
      <dgm:prSet/>
      <dgm:spPr>
        <a:solidFill>
          <a:schemeClr val="accent3">
            <a:lumMod val="40000"/>
            <a:lumOff val="60000"/>
          </a:schemeClr>
        </a:solidFill>
      </dgm:spPr>
      <dgm:t>
        <a:bodyPr/>
        <a:lstStyle/>
        <a:p>
          <a:r>
            <a:rPr lang="zh-CN" altLang="zh-CN" dirty="0">
              <a:solidFill>
                <a:schemeClr val="tx1"/>
              </a:solidFill>
            </a:rPr>
            <a:t>保险公司的整顿</a:t>
          </a:r>
          <a:r>
            <a:rPr lang="en-US" altLang="zh-CN" dirty="0">
              <a:solidFill>
                <a:schemeClr val="tx1"/>
              </a:solidFill>
            </a:rPr>
            <a:t> </a:t>
          </a:r>
        </a:p>
      </dgm:t>
    </dgm:pt>
    <dgm:pt modelId="{0CF57733-6627-4E05-AA49-E832866B7861}" cxnId="{B68DC7CF-2FD3-42E6-95B9-2CA1BFA383FB}" type="parTrans">
      <dgm:prSet/>
      <dgm:spPr/>
      <dgm:t>
        <a:bodyPr/>
        <a:lstStyle/>
        <a:p>
          <a:endParaRPr lang="zh-CN" altLang="en-US"/>
        </a:p>
      </dgm:t>
    </dgm:pt>
    <dgm:pt modelId="{D8D11539-8D78-43B6-A3E9-18C3DFEF8D97}" cxnId="{B68DC7CF-2FD3-42E6-95B9-2CA1BFA383FB}" type="sibTrans">
      <dgm:prSet/>
      <dgm:spPr/>
      <dgm:t>
        <a:bodyPr/>
        <a:lstStyle/>
        <a:p>
          <a:endParaRPr lang="zh-CN" altLang="en-US"/>
        </a:p>
      </dgm:t>
    </dgm:pt>
    <dgm:pt modelId="{986BFB63-86AA-4C15-B832-7DA007D77CEA}">
      <dgm:prSet/>
      <dgm:spPr>
        <a:solidFill>
          <a:schemeClr val="accent3">
            <a:lumMod val="40000"/>
            <a:lumOff val="60000"/>
          </a:schemeClr>
        </a:solidFill>
      </dgm:spPr>
      <dgm:t>
        <a:bodyPr/>
        <a:lstStyle/>
        <a:p>
          <a:r>
            <a:rPr lang="zh-CN" altLang="zh-CN" dirty="0">
              <a:solidFill>
                <a:schemeClr val="tx1"/>
              </a:solidFill>
            </a:rPr>
            <a:t>保险公司的接管、撤销与清算</a:t>
          </a:r>
        </a:p>
      </dgm:t>
    </dgm:pt>
    <dgm:pt modelId="{5F6EF568-876E-41BB-A9F8-1A160F4983DA}" cxnId="{AF65649A-B2FB-4F46-8754-4B8084D5FBFA}" type="parTrans">
      <dgm:prSet/>
      <dgm:spPr/>
      <dgm:t>
        <a:bodyPr/>
        <a:lstStyle/>
        <a:p>
          <a:endParaRPr lang="zh-CN" altLang="en-US"/>
        </a:p>
      </dgm:t>
    </dgm:pt>
    <dgm:pt modelId="{7EB2CA53-3B4B-4096-A74A-C89FCECD2464}" cxnId="{AF65649A-B2FB-4F46-8754-4B8084D5FBFA}" type="sibTrans">
      <dgm:prSet/>
      <dgm:spPr/>
      <dgm:t>
        <a:bodyPr/>
        <a:lstStyle/>
        <a:p>
          <a:endParaRPr lang="zh-CN" altLang="en-US"/>
        </a:p>
      </dgm:t>
    </dgm:pt>
    <dgm:pt modelId="{0C1833D1-7B9F-4CDA-A1AF-A9ACFBB348CE}">
      <dgm:prSet/>
      <dgm:spPr>
        <a:solidFill>
          <a:schemeClr val="accent3">
            <a:lumMod val="40000"/>
            <a:lumOff val="60000"/>
          </a:schemeClr>
        </a:solidFill>
      </dgm:spPr>
      <dgm:t>
        <a:bodyPr/>
        <a:lstStyle/>
        <a:p>
          <a:r>
            <a:rPr lang="zh-CN" altLang="zh-CN" dirty="0">
              <a:solidFill>
                <a:schemeClr val="tx1"/>
              </a:solidFill>
            </a:rPr>
            <a:t>其他监管措施</a:t>
          </a:r>
          <a:endParaRPr lang="zh-CN" altLang="en-US" dirty="0">
            <a:solidFill>
              <a:schemeClr val="tx1"/>
            </a:solidFill>
          </a:endParaRPr>
        </a:p>
      </dgm:t>
    </dgm:pt>
    <dgm:pt modelId="{61AD37AA-9AE6-43C5-B3E2-166A0B2743AE}" cxnId="{70501A2A-A473-41FD-8CC7-E3659CF91EAC}" type="parTrans">
      <dgm:prSet/>
      <dgm:spPr/>
      <dgm:t>
        <a:bodyPr/>
        <a:lstStyle/>
        <a:p>
          <a:endParaRPr lang="zh-CN" altLang="en-US"/>
        </a:p>
      </dgm:t>
    </dgm:pt>
    <dgm:pt modelId="{5C1D891B-FC3D-4A2D-B120-BA6DDEFDB703}" cxnId="{70501A2A-A473-41FD-8CC7-E3659CF91EAC}" type="sibTrans">
      <dgm:prSet/>
      <dgm:spPr/>
      <dgm:t>
        <a:bodyPr/>
        <a:lstStyle/>
        <a:p>
          <a:endParaRPr lang="zh-CN" altLang="en-US"/>
        </a:p>
      </dgm:t>
    </dgm:pt>
    <dgm:pt modelId="{F057301D-07EF-42A3-AB9D-7A3C290020AF}" type="pres">
      <dgm:prSet presAssocID="{CE07C187-D2D3-4085-8140-0969CDA036D6}" presName="Name0" presStyleCnt="0">
        <dgm:presLayoutVars>
          <dgm:chMax val="1"/>
          <dgm:dir/>
          <dgm:animLvl val="ctr"/>
          <dgm:resizeHandles val="exact"/>
        </dgm:presLayoutVars>
      </dgm:prSet>
      <dgm:spPr/>
    </dgm:pt>
    <dgm:pt modelId="{77DD8DBB-6E65-4CC5-8DAD-C6CDAD6E6D81}" type="pres">
      <dgm:prSet presAssocID="{27791796-0025-4886-A68C-2C3904B90D44}" presName="centerShape" presStyleLbl="node0" presStyleIdx="0" presStyleCnt="1"/>
      <dgm:spPr/>
    </dgm:pt>
    <dgm:pt modelId="{564A449E-6BB4-40B8-BA8E-BCF8C439BCE5}" type="pres">
      <dgm:prSet presAssocID="{28BAA7C8-ECD7-425A-8BD5-CCC2BF5AFF69}" presName="node" presStyleLbl="node1" presStyleIdx="0" presStyleCnt="5">
        <dgm:presLayoutVars>
          <dgm:bulletEnabled val="1"/>
        </dgm:presLayoutVars>
      </dgm:prSet>
      <dgm:spPr/>
    </dgm:pt>
    <dgm:pt modelId="{C902974C-8861-4D92-B917-58ACBAD2FFF9}" type="pres">
      <dgm:prSet presAssocID="{28BAA7C8-ECD7-425A-8BD5-CCC2BF5AFF69}" presName="dummy" presStyleCnt="0"/>
      <dgm:spPr/>
    </dgm:pt>
    <dgm:pt modelId="{819F5530-EB78-4B10-B6B1-50885EABF860}" type="pres">
      <dgm:prSet presAssocID="{572AD22E-6144-4F55-B5B6-56E515DAD66C}" presName="sibTrans" presStyleLbl="sibTrans2D1" presStyleIdx="0" presStyleCnt="5"/>
      <dgm:spPr/>
    </dgm:pt>
    <dgm:pt modelId="{C1D04378-0F01-46CE-B576-8A6EDE54F112}" type="pres">
      <dgm:prSet presAssocID="{69AC338D-82DC-4262-A2AF-8A323F7AFE37}" presName="node" presStyleLbl="node1" presStyleIdx="1" presStyleCnt="5">
        <dgm:presLayoutVars>
          <dgm:bulletEnabled val="1"/>
        </dgm:presLayoutVars>
      </dgm:prSet>
      <dgm:spPr/>
    </dgm:pt>
    <dgm:pt modelId="{156812D5-BF9B-478E-A2FF-EBA530D06DD9}" type="pres">
      <dgm:prSet presAssocID="{69AC338D-82DC-4262-A2AF-8A323F7AFE37}" presName="dummy" presStyleCnt="0"/>
      <dgm:spPr/>
    </dgm:pt>
    <dgm:pt modelId="{E4FC07A3-B391-49EE-894E-E7FDAF6A96D0}" type="pres">
      <dgm:prSet presAssocID="{0CC5FFB3-8660-44A1-A186-2AE8B4B1F702}" presName="sibTrans" presStyleLbl="sibTrans2D1" presStyleIdx="1" presStyleCnt="5" custScaleY="49798"/>
      <dgm:spPr/>
    </dgm:pt>
    <dgm:pt modelId="{86408C51-44CD-4320-AB4F-A31B04667BDA}" type="pres">
      <dgm:prSet presAssocID="{8F86297A-25A0-411C-A289-AD42EED59F6E}" presName="node" presStyleLbl="node1" presStyleIdx="2" presStyleCnt="5">
        <dgm:presLayoutVars>
          <dgm:bulletEnabled val="1"/>
        </dgm:presLayoutVars>
      </dgm:prSet>
      <dgm:spPr/>
    </dgm:pt>
    <dgm:pt modelId="{7A785E16-DE92-455D-B626-939378DE353C}" type="pres">
      <dgm:prSet presAssocID="{8F86297A-25A0-411C-A289-AD42EED59F6E}" presName="dummy" presStyleCnt="0"/>
      <dgm:spPr/>
    </dgm:pt>
    <dgm:pt modelId="{506C7306-4C29-408A-B9F3-953215449978}" type="pres">
      <dgm:prSet presAssocID="{D8D11539-8D78-43B6-A3E9-18C3DFEF8D97}" presName="sibTrans" presStyleLbl="sibTrans2D1" presStyleIdx="2" presStyleCnt="5"/>
      <dgm:spPr/>
    </dgm:pt>
    <dgm:pt modelId="{C4208028-1076-404B-AF5F-2D94B423A7AE}" type="pres">
      <dgm:prSet presAssocID="{986BFB63-86AA-4C15-B832-7DA007D77CEA}" presName="node" presStyleLbl="node1" presStyleIdx="3" presStyleCnt="5">
        <dgm:presLayoutVars>
          <dgm:bulletEnabled val="1"/>
        </dgm:presLayoutVars>
      </dgm:prSet>
      <dgm:spPr/>
    </dgm:pt>
    <dgm:pt modelId="{8F22E2C4-FFC3-474E-81AF-A3A6D81D9E59}" type="pres">
      <dgm:prSet presAssocID="{986BFB63-86AA-4C15-B832-7DA007D77CEA}" presName="dummy" presStyleCnt="0"/>
      <dgm:spPr/>
    </dgm:pt>
    <dgm:pt modelId="{19636285-3179-4DBC-AFA7-C6DF23CFAFF8}" type="pres">
      <dgm:prSet presAssocID="{7EB2CA53-3B4B-4096-A74A-C89FCECD2464}" presName="sibTrans" presStyleLbl="sibTrans2D1" presStyleIdx="3" presStyleCnt="5"/>
      <dgm:spPr/>
    </dgm:pt>
    <dgm:pt modelId="{6928A99F-9557-4D7E-9318-A594E97C0951}" type="pres">
      <dgm:prSet presAssocID="{0C1833D1-7B9F-4CDA-A1AF-A9ACFBB348CE}" presName="node" presStyleLbl="node1" presStyleIdx="4" presStyleCnt="5">
        <dgm:presLayoutVars>
          <dgm:bulletEnabled val="1"/>
        </dgm:presLayoutVars>
      </dgm:prSet>
      <dgm:spPr/>
    </dgm:pt>
    <dgm:pt modelId="{91A664EC-CDC1-438C-97FC-07C894FFAAC7}" type="pres">
      <dgm:prSet presAssocID="{0C1833D1-7B9F-4CDA-A1AF-A9ACFBB348CE}" presName="dummy" presStyleCnt="0"/>
      <dgm:spPr/>
    </dgm:pt>
    <dgm:pt modelId="{DCF7BC2C-438D-4B69-BB4A-D986AD9131D9}" type="pres">
      <dgm:prSet presAssocID="{5C1D891B-FC3D-4A2D-B120-BA6DDEFDB703}" presName="sibTrans" presStyleLbl="sibTrans2D1" presStyleIdx="4" presStyleCnt="5"/>
      <dgm:spPr/>
    </dgm:pt>
  </dgm:ptLst>
  <dgm:cxnLst>
    <dgm:cxn modelId="{252B4409-AD4B-4E7E-8FF5-00BEC83CABAB}" type="presOf" srcId="{572AD22E-6144-4F55-B5B6-56E515DAD66C}" destId="{819F5530-EB78-4B10-B6B1-50885EABF860}" srcOrd="0" destOrd="0" presId="urn:microsoft.com/office/officeart/2005/8/layout/radial6"/>
    <dgm:cxn modelId="{70501A2A-A473-41FD-8CC7-E3659CF91EAC}" srcId="{27791796-0025-4886-A68C-2C3904B90D44}" destId="{0C1833D1-7B9F-4CDA-A1AF-A9ACFBB348CE}" srcOrd="4" destOrd="0" parTransId="{61AD37AA-9AE6-43C5-B3E2-166A0B2743AE}" sibTransId="{5C1D891B-FC3D-4A2D-B120-BA6DDEFDB703}"/>
    <dgm:cxn modelId="{C6C71330-1A22-4427-8377-9B50BDFA817E}" type="presOf" srcId="{5C1D891B-FC3D-4A2D-B120-BA6DDEFDB703}" destId="{DCF7BC2C-438D-4B69-BB4A-D986AD9131D9}" srcOrd="0" destOrd="0" presId="urn:microsoft.com/office/officeart/2005/8/layout/radial6"/>
    <dgm:cxn modelId="{FE979533-75E4-4C4B-8657-B7FC4BB27E2A}" type="presOf" srcId="{0C1833D1-7B9F-4CDA-A1AF-A9ACFBB348CE}" destId="{6928A99F-9557-4D7E-9318-A594E97C0951}" srcOrd="0" destOrd="0" presId="urn:microsoft.com/office/officeart/2005/8/layout/radial6"/>
    <dgm:cxn modelId="{6C47313E-691E-4234-8AB1-588287AE5E9F}" type="presOf" srcId="{28BAA7C8-ECD7-425A-8BD5-CCC2BF5AFF69}" destId="{564A449E-6BB4-40B8-BA8E-BCF8C439BCE5}" srcOrd="0" destOrd="0" presId="urn:microsoft.com/office/officeart/2005/8/layout/radial6"/>
    <dgm:cxn modelId="{784AC56A-C699-4E15-8DC0-95AC7DCF1A72}" type="presOf" srcId="{CE07C187-D2D3-4085-8140-0969CDA036D6}" destId="{F057301D-07EF-42A3-AB9D-7A3C290020AF}" srcOrd="0" destOrd="0" presId="urn:microsoft.com/office/officeart/2005/8/layout/radial6"/>
    <dgm:cxn modelId="{86DD926B-EFFB-46BA-9B61-F97858A36FA4}" srcId="{27791796-0025-4886-A68C-2C3904B90D44}" destId="{69AC338D-82DC-4262-A2AF-8A323F7AFE37}" srcOrd="1" destOrd="0" parTransId="{58F13BD8-CF66-4938-9281-8A4AC651CFFE}" sibTransId="{0CC5FFB3-8660-44A1-A186-2AE8B4B1F702}"/>
    <dgm:cxn modelId="{17CA5E6C-4A0E-4022-94E1-C332D62C074B}" type="presOf" srcId="{986BFB63-86AA-4C15-B832-7DA007D77CEA}" destId="{C4208028-1076-404B-AF5F-2D94B423A7AE}" srcOrd="0" destOrd="0" presId="urn:microsoft.com/office/officeart/2005/8/layout/radial6"/>
    <dgm:cxn modelId="{DC90DF6C-8D77-4703-B6EE-12264A92ED2F}" type="presOf" srcId="{D8D11539-8D78-43B6-A3E9-18C3DFEF8D97}" destId="{506C7306-4C29-408A-B9F3-953215449978}" srcOrd="0" destOrd="0" presId="urn:microsoft.com/office/officeart/2005/8/layout/radial6"/>
    <dgm:cxn modelId="{DC2F747F-C039-4AB2-BA28-0A20CA242078}" srcId="{CE07C187-D2D3-4085-8140-0969CDA036D6}" destId="{27791796-0025-4886-A68C-2C3904B90D44}" srcOrd="0" destOrd="0" parTransId="{974FDA2D-8144-4671-8F8A-9CBBCE6153E1}" sibTransId="{750DB0F2-B37C-461C-B6E6-5AC62EECF411}"/>
    <dgm:cxn modelId="{AF65649A-B2FB-4F46-8754-4B8084D5FBFA}" srcId="{27791796-0025-4886-A68C-2C3904B90D44}" destId="{986BFB63-86AA-4C15-B832-7DA007D77CEA}" srcOrd="3" destOrd="0" parTransId="{5F6EF568-876E-41BB-A9F8-1A160F4983DA}" sibTransId="{7EB2CA53-3B4B-4096-A74A-C89FCECD2464}"/>
    <dgm:cxn modelId="{BAC526A0-B063-4451-BC53-E479C6088EA1}" srcId="{27791796-0025-4886-A68C-2C3904B90D44}" destId="{28BAA7C8-ECD7-425A-8BD5-CCC2BF5AFF69}" srcOrd="0" destOrd="0" parTransId="{E24313AA-3B7D-40D7-8113-44A0BEDDE8C3}" sibTransId="{572AD22E-6144-4F55-B5B6-56E515DAD66C}"/>
    <dgm:cxn modelId="{E6573BA4-DDA5-43B0-935C-F157F9484880}" type="presOf" srcId="{7EB2CA53-3B4B-4096-A74A-C89FCECD2464}" destId="{19636285-3179-4DBC-AFA7-C6DF23CFAFF8}" srcOrd="0" destOrd="0" presId="urn:microsoft.com/office/officeart/2005/8/layout/radial6"/>
    <dgm:cxn modelId="{8359B0B9-E18E-4D34-B4CB-0439BF02A214}" type="presOf" srcId="{27791796-0025-4886-A68C-2C3904B90D44}" destId="{77DD8DBB-6E65-4CC5-8DAD-C6CDAD6E6D81}" srcOrd="0" destOrd="0" presId="urn:microsoft.com/office/officeart/2005/8/layout/radial6"/>
    <dgm:cxn modelId="{B60226C8-6B4D-4188-B47D-DEF23C49309A}" type="presOf" srcId="{8F86297A-25A0-411C-A289-AD42EED59F6E}" destId="{86408C51-44CD-4320-AB4F-A31B04667BDA}" srcOrd="0" destOrd="0" presId="urn:microsoft.com/office/officeart/2005/8/layout/radial6"/>
    <dgm:cxn modelId="{B68DC7CF-2FD3-42E6-95B9-2CA1BFA383FB}" srcId="{27791796-0025-4886-A68C-2C3904B90D44}" destId="{8F86297A-25A0-411C-A289-AD42EED59F6E}" srcOrd="2" destOrd="0" parTransId="{0CF57733-6627-4E05-AA49-E832866B7861}" sibTransId="{D8D11539-8D78-43B6-A3E9-18C3DFEF8D97}"/>
    <dgm:cxn modelId="{240C6FE2-55D1-41DF-9995-62EB4C12F4C2}" type="presOf" srcId="{69AC338D-82DC-4262-A2AF-8A323F7AFE37}" destId="{C1D04378-0F01-46CE-B576-8A6EDE54F112}" srcOrd="0" destOrd="0" presId="urn:microsoft.com/office/officeart/2005/8/layout/radial6"/>
    <dgm:cxn modelId="{2B6D21E6-8282-454B-A4E2-5486ADD89DE4}" type="presOf" srcId="{0CC5FFB3-8660-44A1-A186-2AE8B4B1F702}" destId="{E4FC07A3-B391-49EE-894E-E7FDAF6A96D0}" srcOrd="0" destOrd="0" presId="urn:microsoft.com/office/officeart/2005/8/layout/radial6"/>
    <dgm:cxn modelId="{94EEB667-93BC-48EB-A6F8-1FF9557FBDC2}" type="presParOf" srcId="{F057301D-07EF-42A3-AB9D-7A3C290020AF}" destId="{77DD8DBB-6E65-4CC5-8DAD-C6CDAD6E6D81}" srcOrd="0" destOrd="0" presId="urn:microsoft.com/office/officeart/2005/8/layout/radial6"/>
    <dgm:cxn modelId="{F348FAFB-0739-419F-AF63-7AD5A8378F47}" type="presParOf" srcId="{F057301D-07EF-42A3-AB9D-7A3C290020AF}" destId="{564A449E-6BB4-40B8-BA8E-BCF8C439BCE5}" srcOrd="1" destOrd="0" presId="urn:microsoft.com/office/officeart/2005/8/layout/radial6"/>
    <dgm:cxn modelId="{B8A5BBA1-BCD8-4EE8-A91F-04E921665161}" type="presParOf" srcId="{F057301D-07EF-42A3-AB9D-7A3C290020AF}" destId="{C902974C-8861-4D92-B917-58ACBAD2FFF9}" srcOrd="2" destOrd="0" presId="urn:microsoft.com/office/officeart/2005/8/layout/radial6"/>
    <dgm:cxn modelId="{356A48A8-A358-4576-AC1D-FE50AAA49D8A}" type="presParOf" srcId="{F057301D-07EF-42A3-AB9D-7A3C290020AF}" destId="{819F5530-EB78-4B10-B6B1-50885EABF860}" srcOrd="3" destOrd="0" presId="urn:microsoft.com/office/officeart/2005/8/layout/radial6"/>
    <dgm:cxn modelId="{BD136E99-1B24-4DC1-A643-71E087CA043F}" type="presParOf" srcId="{F057301D-07EF-42A3-AB9D-7A3C290020AF}" destId="{C1D04378-0F01-46CE-B576-8A6EDE54F112}" srcOrd="4" destOrd="0" presId="urn:microsoft.com/office/officeart/2005/8/layout/radial6"/>
    <dgm:cxn modelId="{CA90737D-27A4-4A1D-BDB7-F838B289694E}" type="presParOf" srcId="{F057301D-07EF-42A3-AB9D-7A3C290020AF}" destId="{156812D5-BF9B-478E-A2FF-EBA530D06DD9}" srcOrd="5" destOrd="0" presId="urn:microsoft.com/office/officeart/2005/8/layout/radial6"/>
    <dgm:cxn modelId="{177C476D-A2F9-4DD1-808C-3562BD6866D4}" type="presParOf" srcId="{F057301D-07EF-42A3-AB9D-7A3C290020AF}" destId="{E4FC07A3-B391-49EE-894E-E7FDAF6A96D0}" srcOrd="6" destOrd="0" presId="urn:microsoft.com/office/officeart/2005/8/layout/radial6"/>
    <dgm:cxn modelId="{28957615-2F79-4F82-AD14-F9ACC71A01F0}" type="presParOf" srcId="{F057301D-07EF-42A3-AB9D-7A3C290020AF}" destId="{86408C51-44CD-4320-AB4F-A31B04667BDA}" srcOrd="7" destOrd="0" presId="urn:microsoft.com/office/officeart/2005/8/layout/radial6"/>
    <dgm:cxn modelId="{894DA033-7D88-4AAC-8FFF-835AE97C2E2C}" type="presParOf" srcId="{F057301D-07EF-42A3-AB9D-7A3C290020AF}" destId="{7A785E16-DE92-455D-B626-939378DE353C}" srcOrd="8" destOrd="0" presId="urn:microsoft.com/office/officeart/2005/8/layout/radial6"/>
    <dgm:cxn modelId="{082416D1-9F62-4929-9FEF-49FD427CE9E3}" type="presParOf" srcId="{F057301D-07EF-42A3-AB9D-7A3C290020AF}" destId="{506C7306-4C29-408A-B9F3-953215449978}" srcOrd="9" destOrd="0" presId="urn:microsoft.com/office/officeart/2005/8/layout/radial6"/>
    <dgm:cxn modelId="{DC643148-0C3F-4335-93CB-E53B5D574287}" type="presParOf" srcId="{F057301D-07EF-42A3-AB9D-7A3C290020AF}" destId="{C4208028-1076-404B-AF5F-2D94B423A7AE}" srcOrd="10" destOrd="0" presId="urn:microsoft.com/office/officeart/2005/8/layout/radial6"/>
    <dgm:cxn modelId="{5E735CC8-E8D0-43DB-A4EA-0AFB05541DFA}" type="presParOf" srcId="{F057301D-07EF-42A3-AB9D-7A3C290020AF}" destId="{8F22E2C4-FFC3-474E-81AF-A3A6D81D9E59}" srcOrd="11" destOrd="0" presId="urn:microsoft.com/office/officeart/2005/8/layout/radial6"/>
    <dgm:cxn modelId="{11613074-86FC-4F70-8F04-27D56F2A168E}" type="presParOf" srcId="{F057301D-07EF-42A3-AB9D-7A3C290020AF}" destId="{19636285-3179-4DBC-AFA7-C6DF23CFAFF8}" srcOrd="12" destOrd="0" presId="urn:microsoft.com/office/officeart/2005/8/layout/radial6"/>
    <dgm:cxn modelId="{79DE04CD-9B4C-4DB5-B130-0CBFEFB4DF87}" type="presParOf" srcId="{F057301D-07EF-42A3-AB9D-7A3C290020AF}" destId="{6928A99F-9557-4D7E-9318-A594E97C0951}" srcOrd="13" destOrd="0" presId="urn:microsoft.com/office/officeart/2005/8/layout/radial6"/>
    <dgm:cxn modelId="{A190C3C2-2C1A-4E17-BD2F-8FEAD19D98F5}" type="presParOf" srcId="{F057301D-07EF-42A3-AB9D-7A3C290020AF}" destId="{91A664EC-CDC1-438C-97FC-07C894FFAAC7}" srcOrd="14" destOrd="0" presId="urn:microsoft.com/office/officeart/2005/8/layout/radial6"/>
    <dgm:cxn modelId="{7BE089DC-5F20-4877-93A1-522AA4E24251}" type="presParOf" srcId="{F057301D-07EF-42A3-AB9D-7A3C290020AF}" destId="{DCF7BC2C-438D-4B69-BB4A-D986AD9131D9}" srcOrd="15" destOrd="0" presId="urn:microsoft.com/office/officeart/2005/8/layout/radial6"/>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5888506" cy="1836789"/>
        <a:chOff x="0" y="0"/>
        <a:chExt cx="5888506" cy="1836789"/>
      </a:xfrm>
    </dsp:grpSpPr>
    <dsp:sp modelId="{597D7026-386A-4D0B-9F55-976FF03EAF84}">
      <dsp:nvSpPr>
        <dsp:cNvPr id="4" name="右箭头 3"/>
        <dsp:cNvSpPr/>
      </dsp:nvSpPr>
      <dsp:spPr bwMode="white">
        <a:xfrm>
          <a:off x="2355402" y="0"/>
          <a:ext cx="3533104" cy="874661"/>
        </a:xfrm>
        <a:prstGeom prst="rightArrow">
          <a:avLst>
            <a:gd name="adj1" fmla="val 75000"/>
            <a:gd name="adj2" fmla="val 50000"/>
          </a:avLst>
        </a:prstGeom>
        <a:solidFill>
          <a:schemeClr val="accent3">
            <a:lumMod val="40000"/>
            <a:lumOff val="60000"/>
            <a:alpha val="90000"/>
          </a:schemeClr>
        </a:solidFill>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12700" tIns="12700" rIns="12700" bIns="12700" anchor="ctr"/>
        <a:lstStyle>
          <a:lvl1pPr algn="l">
            <a:defRPr sz="20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pPr lvl="1">
            <a:lnSpc>
              <a:spcPct val="100000"/>
            </a:lnSpc>
            <a:spcBef>
              <a:spcPct val="0"/>
            </a:spcBef>
            <a:spcAft>
              <a:spcPct val="15000"/>
            </a:spcAft>
            <a:buChar char="•"/>
          </a:pPr>
          <a:r>
            <a:rPr lang="zh-CN" altLang="en-US" dirty="0">
              <a:solidFill>
                <a:schemeClr val="tx1"/>
              </a:solidFill>
            </a:rPr>
            <a:t>具体财产损害</a:t>
          </a:r>
          <a:endParaRPr>
            <a:solidFill>
              <a:schemeClr val="dk1"/>
            </a:solidFill>
          </a:endParaRPr>
        </a:p>
      </dsp:txBody>
      <dsp:txXfrm>
        <a:off x="2355402" y="0"/>
        <a:ext cx="3533104" cy="874661"/>
      </dsp:txXfrm>
    </dsp:sp>
    <dsp:sp modelId="{43D6371C-5AC3-40C0-B15C-D4C5BAF214DF}">
      <dsp:nvSpPr>
        <dsp:cNvPr id="3" name="圆角矩形 2"/>
        <dsp:cNvSpPr/>
      </dsp:nvSpPr>
      <dsp:spPr bwMode="white">
        <a:xfrm>
          <a:off x="0" y="0"/>
          <a:ext cx="2355402" cy="874661"/>
        </a:xfrm>
        <a:prstGeom prst="roundRect">
          <a:avLst/>
        </a:prstGeom>
        <a:solidFill>
          <a:schemeClr val="accent3">
            <a:lumMod val="40000"/>
            <a:lumOff val="60000"/>
          </a:schemeClr>
        </a:solidFill>
      </dsp:spPr>
      <dsp:style>
        <a:lnRef idx="2">
          <a:schemeClr val="lt1"/>
        </a:lnRef>
        <a:fillRef idx="1">
          <a:schemeClr val="accent1"/>
        </a:fillRef>
        <a:effectRef idx="0">
          <a:scrgbClr r="0" g="0" b="0"/>
        </a:effectRef>
        <a:fontRef idx="minor">
          <a:schemeClr val="lt1"/>
        </a:fontRef>
      </dsp:style>
      <dsp:txBody>
        <a:bodyPr lIns="144780" tIns="72390" rIns="144780" bIns="72390" anchor="ctr"/>
        <a:lstStyle>
          <a:lvl1pPr algn="ctr">
            <a:defRPr sz="3800"/>
          </a:lvl1pPr>
          <a:lvl2pPr marL="285750" indent="-285750" algn="ctr">
            <a:defRPr sz="2900"/>
          </a:lvl2pPr>
          <a:lvl3pPr marL="571500" indent="-285750" algn="ctr">
            <a:defRPr sz="2900"/>
          </a:lvl3pPr>
          <a:lvl4pPr marL="857250" indent="-285750" algn="ctr">
            <a:defRPr sz="2900"/>
          </a:lvl4pPr>
          <a:lvl5pPr marL="1143000" indent="-285750" algn="ctr">
            <a:defRPr sz="2900"/>
          </a:lvl5pPr>
          <a:lvl6pPr marL="1428750" indent="-285750" algn="ctr">
            <a:defRPr sz="2900"/>
          </a:lvl6pPr>
          <a:lvl7pPr marL="1714500" indent="-285750" algn="ctr">
            <a:defRPr sz="2900"/>
          </a:lvl7pPr>
          <a:lvl8pPr marL="2000250" indent="-285750" algn="ctr">
            <a:defRPr sz="2900"/>
          </a:lvl8pPr>
          <a:lvl9pPr marL="2286000" indent="-285750" algn="ctr">
            <a:defRPr sz="2900"/>
          </a:lvl9pPr>
        </a:lstStyle>
        <a:p>
          <a:pPr lvl="0">
            <a:lnSpc>
              <a:spcPct val="100000"/>
            </a:lnSpc>
            <a:spcBef>
              <a:spcPct val="0"/>
            </a:spcBef>
            <a:spcAft>
              <a:spcPct val="35000"/>
            </a:spcAft>
          </a:pPr>
          <a:r>
            <a:rPr lang="zh-CN" altLang="en-US" dirty="0">
              <a:solidFill>
                <a:schemeClr val="tx1"/>
              </a:solidFill>
            </a:rPr>
            <a:t>损失补偿</a:t>
          </a:r>
        </a:p>
      </dsp:txBody>
      <dsp:txXfrm>
        <a:off x="0" y="0"/>
        <a:ext cx="2355402" cy="874661"/>
      </dsp:txXfrm>
    </dsp:sp>
    <dsp:sp modelId="{E4597054-3123-4FB8-8F24-880E7C7E636D}">
      <dsp:nvSpPr>
        <dsp:cNvPr id="6" name="右箭头 5"/>
        <dsp:cNvSpPr/>
      </dsp:nvSpPr>
      <dsp:spPr bwMode="white">
        <a:xfrm>
          <a:off x="2329634" y="962128"/>
          <a:ext cx="3533104" cy="874661"/>
        </a:xfrm>
        <a:prstGeom prst="rightArrow">
          <a:avLst>
            <a:gd name="adj1" fmla="val 75000"/>
            <a:gd name="adj2" fmla="val 50000"/>
          </a:avLst>
        </a:prstGeom>
        <a:solidFill>
          <a:schemeClr val="accent3">
            <a:lumMod val="40000"/>
            <a:lumOff val="60000"/>
            <a:alpha val="90000"/>
          </a:schemeClr>
        </a:solidFill>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12700" tIns="12700" rIns="12700" bIns="12700" anchor="t"/>
        <a:lstStyle>
          <a:lvl1pPr algn="l">
            <a:defRPr sz="20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pPr lvl="1">
            <a:lnSpc>
              <a:spcPct val="100000"/>
            </a:lnSpc>
            <a:spcBef>
              <a:spcPct val="0"/>
            </a:spcBef>
            <a:spcAft>
              <a:spcPct val="15000"/>
            </a:spcAft>
            <a:buChar char="•"/>
          </a:pPr>
          <a:r>
            <a:rPr lang="zh-CN" altLang="en-US" dirty="0">
              <a:solidFill>
                <a:schemeClr val="tx1"/>
              </a:solidFill>
            </a:rPr>
            <a:t>生命、健康、身体之上的抽象损失</a:t>
          </a:r>
          <a:endParaRPr>
            <a:solidFill>
              <a:schemeClr val="dk1"/>
            </a:solidFill>
          </a:endParaRPr>
        </a:p>
      </dsp:txBody>
      <dsp:txXfrm>
        <a:off x="2329634" y="962128"/>
        <a:ext cx="3533104" cy="874661"/>
      </dsp:txXfrm>
    </dsp:sp>
    <dsp:sp modelId="{C81D5B8D-737B-46C5-BB78-2C797BAB8FDC}">
      <dsp:nvSpPr>
        <dsp:cNvPr id="5" name="圆角矩形 4"/>
        <dsp:cNvSpPr/>
      </dsp:nvSpPr>
      <dsp:spPr bwMode="white">
        <a:xfrm>
          <a:off x="0" y="962128"/>
          <a:ext cx="2355402" cy="874661"/>
        </a:xfrm>
        <a:prstGeom prst="roundRect">
          <a:avLst/>
        </a:prstGeom>
        <a:solidFill>
          <a:schemeClr val="accent3">
            <a:lumMod val="40000"/>
            <a:lumOff val="60000"/>
          </a:schemeClr>
        </a:solidFill>
        <a:ln>
          <a:solidFill>
            <a:schemeClr val="accent3">
              <a:lumMod val="60000"/>
              <a:lumOff val="40000"/>
            </a:schemeClr>
          </a:solidFill>
        </a:ln>
      </dsp:spPr>
      <dsp:style>
        <a:lnRef idx="2">
          <a:schemeClr val="lt1"/>
        </a:lnRef>
        <a:fillRef idx="1">
          <a:schemeClr val="accent1"/>
        </a:fillRef>
        <a:effectRef idx="0">
          <a:scrgbClr r="0" g="0" b="0"/>
        </a:effectRef>
        <a:fontRef idx="minor">
          <a:schemeClr val="lt1"/>
        </a:fontRef>
      </dsp:style>
      <dsp:txBody>
        <a:bodyPr lIns="144780" tIns="72390" rIns="144780" bIns="72390" anchor="ctr"/>
        <a:lstStyle>
          <a:lvl1pPr algn="ctr">
            <a:defRPr sz="3800"/>
          </a:lvl1pPr>
          <a:lvl2pPr marL="285750" indent="-285750" algn="ctr">
            <a:defRPr sz="2900"/>
          </a:lvl2pPr>
          <a:lvl3pPr marL="571500" indent="-285750" algn="ctr">
            <a:defRPr sz="2900"/>
          </a:lvl3pPr>
          <a:lvl4pPr marL="857250" indent="-285750" algn="ctr">
            <a:defRPr sz="2900"/>
          </a:lvl4pPr>
          <a:lvl5pPr marL="1143000" indent="-285750" algn="ctr">
            <a:defRPr sz="2900"/>
          </a:lvl5pPr>
          <a:lvl6pPr marL="1428750" indent="-285750" algn="ctr">
            <a:defRPr sz="2900"/>
          </a:lvl6pPr>
          <a:lvl7pPr marL="1714500" indent="-285750" algn="ctr">
            <a:defRPr sz="2900"/>
          </a:lvl7pPr>
          <a:lvl8pPr marL="2000250" indent="-285750" algn="ctr">
            <a:defRPr sz="2900"/>
          </a:lvl8pPr>
          <a:lvl9pPr marL="2286000" indent="-285750" algn="ctr">
            <a:defRPr sz="2900"/>
          </a:lvl9pPr>
        </a:lstStyle>
        <a:p>
          <a:pPr lvl="0">
            <a:lnSpc>
              <a:spcPct val="100000"/>
            </a:lnSpc>
            <a:spcBef>
              <a:spcPct val="0"/>
            </a:spcBef>
            <a:spcAft>
              <a:spcPct val="35000"/>
            </a:spcAft>
          </a:pPr>
          <a:r>
            <a:rPr lang="zh-CN" altLang="en-US" dirty="0">
              <a:solidFill>
                <a:schemeClr val="tx1"/>
              </a:solidFill>
            </a:rPr>
            <a:t>定额给付</a:t>
          </a:r>
        </a:p>
      </dsp:txBody>
      <dsp:txXfrm>
        <a:off x="0" y="962128"/>
        <a:ext cx="2355402" cy="874661"/>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5437746" cy="2622401"/>
        <a:chOff x="0" y="0"/>
        <a:chExt cx="5437746" cy="2622401"/>
      </a:xfrm>
    </dsp:grpSpPr>
    <dsp:sp modelId="{E5E68C00-3442-462F-8076-D162AE9D340C}">
      <dsp:nvSpPr>
        <dsp:cNvPr id="3" name="减号 2"/>
        <dsp:cNvSpPr/>
      </dsp:nvSpPr>
      <dsp:spPr bwMode="white">
        <a:xfrm rot="-300000">
          <a:off x="16687" y="1001759"/>
          <a:ext cx="5404372" cy="618882"/>
        </a:xfrm>
        <a:prstGeom prst="mathMinus">
          <a:avLst/>
        </a:prstGeom>
        <a:solidFill>
          <a:schemeClr val="accent3">
            <a:lumMod val="40000"/>
            <a:lumOff val="60000"/>
          </a:schemeClr>
        </a:solidFill>
      </dsp:spPr>
      <dsp:style>
        <a:lnRef idx="2">
          <a:schemeClr val="lt1"/>
        </a:lnRef>
        <a:fillRef idx="1">
          <a:schemeClr val="accent1">
            <a:tint val="60000"/>
          </a:schemeClr>
        </a:fillRef>
        <a:effectRef idx="0">
          <a:scrgbClr r="0" g="0" b="0"/>
        </a:effectRef>
        <a:fontRef idx="minor"/>
      </dsp:style>
      <dsp:txXfrm rot="-300000">
        <a:off x="16687" y="1001759"/>
        <a:ext cx="5404372" cy="618882"/>
      </dsp:txXfrm>
    </dsp:sp>
    <dsp:sp modelId="{934AD788-57FB-451C-9150-64DF9EADD2CE}">
      <dsp:nvSpPr>
        <dsp:cNvPr id="4" name="下箭头 3"/>
        <dsp:cNvSpPr/>
      </dsp:nvSpPr>
      <dsp:spPr bwMode="white">
        <a:xfrm>
          <a:off x="652530" y="131120"/>
          <a:ext cx="1631324" cy="1048960"/>
        </a:xfrm>
        <a:prstGeom prst="downArrow">
          <a:avLst/>
        </a:prstGeom>
        <a:solidFill>
          <a:schemeClr val="accent3">
            <a:lumMod val="40000"/>
            <a:lumOff val="60000"/>
          </a:schemeClr>
        </a:solidFill>
      </dsp:spPr>
      <dsp:style>
        <a:lnRef idx="2">
          <a:schemeClr val="lt1"/>
        </a:lnRef>
        <a:fillRef idx="1">
          <a:schemeClr val="accent1"/>
        </a:fillRef>
        <a:effectRef idx="0">
          <a:scrgbClr r="0" g="0" b="0"/>
        </a:effectRef>
        <a:fontRef idx="minor">
          <a:schemeClr val="lt1"/>
        </a:fontRef>
      </dsp:style>
      <dsp:txXfrm>
        <a:off x="652530" y="131120"/>
        <a:ext cx="1631324" cy="1048960"/>
      </dsp:txXfrm>
    </dsp:sp>
    <dsp:sp modelId="{048AD3A0-6AD7-4987-92B5-5EEB78D7FA25}">
      <dsp:nvSpPr>
        <dsp:cNvPr id="5" name="矩形 4"/>
        <dsp:cNvSpPr/>
      </dsp:nvSpPr>
      <dsp:spPr bwMode="white">
        <a:xfrm>
          <a:off x="2882005" y="0"/>
          <a:ext cx="1740079" cy="1101408"/>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56464" tIns="156464" rIns="156464" bIns="156464"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zh-CN" altLang="en-US" dirty="0">
              <a:solidFill>
                <a:schemeClr val="tx1"/>
              </a:solidFill>
            </a:rPr>
            <a:t>投保人如实告知义务</a:t>
          </a:r>
          <a:endParaRPr>
            <a:solidFill>
              <a:schemeClr val="tx1"/>
            </a:solidFill>
          </a:endParaRPr>
        </a:p>
      </dsp:txBody>
      <dsp:txXfrm>
        <a:off x="2882005" y="0"/>
        <a:ext cx="1740079" cy="1101408"/>
      </dsp:txXfrm>
    </dsp:sp>
    <dsp:sp modelId="{5479D94B-A4EA-4651-88F2-78592C2B8CF4}">
      <dsp:nvSpPr>
        <dsp:cNvPr id="6" name="上箭头 5"/>
        <dsp:cNvSpPr/>
      </dsp:nvSpPr>
      <dsp:spPr bwMode="white">
        <a:xfrm>
          <a:off x="3153893" y="1442321"/>
          <a:ext cx="1631324" cy="1048960"/>
        </a:xfrm>
        <a:prstGeom prst="upArrow">
          <a:avLst/>
        </a:prstGeom>
        <a:solidFill>
          <a:schemeClr val="accent3">
            <a:lumMod val="40000"/>
            <a:lumOff val="60000"/>
          </a:schemeClr>
        </a:solidFill>
      </dsp:spPr>
      <dsp:style>
        <a:lnRef idx="2">
          <a:schemeClr val="lt1"/>
        </a:lnRef>
        <a:fillRef idx="1">
          <a:schemeClr val="accent1"/>
        </a:fillRef>
        <a:effectRef idx="0">
          <a:scrgbClr r="0" g="0" b="0"/>
        </a:effectRef>
        <a:fontRef idx="minor">
          <a:schemeClr val="lt1"/>
        </a:fontRef>
      </dsp:style>
      <dsp:txXfrm>
        <a:off x="3153893" y="1442321"/>
        <a:ext cx="1631324" cy="1048960"/>
      </dsp:txXfrm>
    </dsp:sp>
    <dsp:sp modelId="{E8A530BD-2B5A-45CB-969C-794DE63FA8C5}">
      <dsp:nvSpPr>
        <dsp:cNvPr id="7" name="矩形 6"/>
        <dsp:cNvSpPr/>
      </dsp:nvSpPr>
      <dsp:spPr bwMode="white">
        <a:xfrm>
          <a:off x="815662" y="1520993"/>
          <a:ext cx="1740079" cy="1101408"/>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56464" tIns="156464" rIns="156464" bIns="156464"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zh-CN" altLang="en-US" dirty="0">
              <a:solidFill>
                <a:schemeClr val="tx1"/>
              </a:solidFill>
            </a:rPr>
            <a:t>保险人说明义务</a:t>
          </a:r>
          <a:endParaRPr>
            <a:solidFill>
              <a:schemeClr val="tx1"/>
            </a:solidFill>
          </a:endParaRPr>
        </a:p>
      </dsp:txBody>
      <dsp:txXfrm>
        <a:off x="815662" y="1520993"/>
        <a:ext cx="1740079" cy="1101408"/>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3562559" cy="3562559"/>
        <a:chOff x="0" y="0"/>
        <a:chExt cx="3562559" cy="3562559"/>
      </a:xfrm>
    </dsp:grpSpPr>
    <dsp:sp modelId="{9D05E223-D8A8-4E39-985B-1F0B81D76B69}">
      <dsp:nvSpPr>
        <dsp:cNvPr id="3" name="十字箭头 2"/>
        <dsp:cNvSpPr/>
      </dsp:nvSpPr>
      <dsp:spPr bwMode="white">
        <a:xfrm>
          <a:off x="834521" y="0"/>
          <a:ext cx="3562559" cy="3562559"/>
        </a:xfrm>
        <a:prstGeom prst="quadArrow">
          <a:avLst>
            <a:gd name="adj1" fmla="val 2000"/>
            <a:gd name="adj2" fmla="val 4000"/>
            <a:gd name="adj3" fmla="val 5000"/>
          </a:avLst>
        </a:prstGeom>
      </dsp:spPr>
      <dsp:style>
        <a:lnRef idx="0">
          <a:schemeClr val="accent1"/>
        </a:lnRef>
        <a:fillRef idx="1">
          <a:schemeClr val="accent1">
            <a:tint val="40000"/>
          </a:schemeClr>
        </a:fillRef>
        <a:effectRef idx="0">
          <a:scrgbClr r="0" g="0" b="0"/>
        </a:effectRef>
        <a:fontRef idx="minor"/>
      </dsp:style>
      <dsp:txXfrm>
        <a:off x="834521" y="0"/>
        <a:ext cx="3562559" cy="3562559"/>
      </dsp:txXfrm>
    </dsp:sp>
    <dsp:sp modelId="{E04ECDFC-EC23-4EB7-AB9F-DE32A714BE61}">
      <dsp:nvSpPr>
        <dsp:cNvPr id="4" name="圆角矩形 3"/>
        <dsp:cNvSpPr/>
      </dsp:nvSpPr>
      <dsp:spPr bwMode="white">
        <a:xfrm>
          <a:off x="1040330" y="231566"/>
          <a:ext cx="1425024" cy="1425024"/>
        </a:xfrm>
        <a:prstGeom prst="roundRect">
          <a:avLst/>
        </a:prstGeom>
        <a:solidFill>
          <a:schemeClr val="accent3">
            <a:lumMod val="40000"/>
            <a:lumOff val="60000"/>
          </a:schemeClr>
        </a:solidFill>
      </dsp:spPr>
      <dsp:style>
        <a:lnRef idx="2">
          <a:schemeClr val="lt1"/>
        </a:lnRef>
        <a:fillRef idx="1">
          <a:schemeClr val="accent1"/>
        </a:fillRef>
        <a:effectRef idx="0">
          <a:scrgbClr r="0" g="0" b="0"/>
        </a:effectRef>
        <a:fontRef idx="minor">
          <a:schemeClr val="lt1"/>
        </a:fontRef>
      </dsp:style>
      <dsp:txBody>
        <a:bodyPr lIns="106680" tIns="106680" rIns="106680" bIns="106680" anchor="ctr"/>
        <a:lstStyle>
          <a:lvl1pPr algn="ctr">
            <a:defRPr sz="28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zh-CN" altLang="en-US" dirty="0">
              <a:solidFill>
                <a:schemeClr val="tx1"/>
              </a:solidFill>
            </a:rPr>
            <a:t>非要式合同</a:t>
          </a:r>
        </a:p>
      </dsp:txBody>
      <dsp:txXfrm>
        <a:off x="1040330" y="231566"/>
        <a:ext cx="1425024" cy="1425024"/>
      </dsp:txXfrm>
    </dsp:sp>
    <dsp:sp modelId="{90EBF594-8D34-44BA-9287-B27F899D26F6}">
      <dsp:nvSpPr>
        <dsp:cNvPr id="5" name="圆角矩形 4"/>
        <dsp:cNvSpPr/>
      </dsp:nvSpPr>
      <dsp:spPr bwMode="white">
        <a:xfrm>
          <a:off x="2714733" y="231566"/>
          <a:ext cx="1425024" cy="1425024"/>
        </a:xfrm>
        <a:prstGeom prst="roundRect">
          <a:avLst/>
        </a:prstGeom>
        <a:solidFill>
          <a:schemeClr val="accent3">
            <a:lumMod val="40000"/>
            <a:lumOff val="60000"/>
          </a:schemeClr>
        </a:solidFill>
      </dsp:spPr>
      <dsp:style>
        <a:lnRef idx="2">
          <a:schemeClr val="lt1"/>
        </a:lnRef>
        <a:fillRef idx="1">
          <a:schemeClr val="accent1"/>
        </a:fillRef>
        <a:effectRef idx="0">
          <a:scrgbClr r="0" g="0" b="0"/>
        </a:effectRef>
        <a:fontRef idx="minor">
          <a:schemeClr val="lt1"/>
        </a:fontRef>
      </dsp:style>
      <dsp:txBody>
        <a:bodyPr lIns="106680" tIns="106680" rIns="106680" bIns="106680" anchor="ctr"/>
        <a:lstStyle>
          <a:lvl1pPr algn="ctr">
            <a:defRPr sz="28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zh-CN" altLang="en-US" dirty="0">
              <a:solidFill>
                <a:schemeClr val="tx1"/>
              </a:solidFill>
            </a:rPr>
            <a:t>射幸合同</a:t>
          </a:r>
        </a:p>
      </dsp:txBody>
      <dsp:txXfrm>
        <a:off x="2714733" y="231566"/>
        <a:ext cx="1425024" cy="1425024"/>
      </dsp:txXfrm>
    </dsp:sp>
    <dsp:sp modelId="{F803787C-E5C5-45A7-A3FB-8656D56665B9}">
      <dsp:nvSpPr>
        <dsp:cNvPr id="6" name="圆角矩形 5"/>
        <dsp:cNvSpPr/>
      </dsp:nvSpPr>
      <dsp:spPr bwMode="white">
        <a:xfrm>
          <a:off x="967825" y="1918595"/>
          <a:ext cx="1425024" cy="1425024"/>
        </a:xfrm>
        <a:prstGeom prst="roundRect">
          <a:avLst/>
        </a:prstGeom>
        <a:solidFill>
          <a:schemeClr val="accent3">
            <a:lumMod val="40000"/>
            <a:lumOff val="60000"/>
          </a:schemeClr>
        </a:solidFill>
      </dsp:spPr>
      <dsp:style>
        <a:lnRef idx="2">
          <a:schemeClr val="lt1"/>
        </a:lnRef>
        <a:fillRef idx="1">
          <a:schemeClr val="accent1"/>
        </a:fillRef>
        <a:effectRef idx="0">
          <a:scrgbClr r="0" g="0" b="0"/>
        </a:effectRef>
        <a:fontRef idx="minor">
          <a:schemeClr val="lt1"/>
        </a:fontRef>
      </dsp:style>
      <dsp:txBody>
        <a:bodyPr lIns="106680" tIns="106680" rIns="106680" bIns="106680" anchor="ctr"/>
        <a:lstStyle>
          <a:lvl1pPr algn="ctr">
            <a:defRPr sz="28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zh-CN" altLang="en-US" dirty="0">
              <a:solidFill>
                <a:schemeClr val="tx1"/>
              </a:solidFill>
            </a:rPr>
            <a:t>诺成合同</a:t>
          </a:r>
        </a:p>
      </dsp:txBody>
      <dsp:txXfrm>
        <a:off x="967825" y="1918595"/>
        <a:ext cx="1425024" cy="1425024"/>
      </dsp:txXfrm>
    </dsp:sp>
    <dsp:sp modelId="{46FEE8D4-847C-434A-A7F1-0F22EAD6F420}">
      <dsp:nvSpPr>
        <dsp:cNvPr id="7" name="圆角矩形 6"/>
        <dsp:cNvSpPr/>
      </dsp:nvSpPr>
      <dsp:spPr bwMode="white">
        <a:xfrm>
          <a:off x="2714733" y="1905969"/>
          <a:ext cx="1425024" cy="1425024"/>
        </a:xfrm>
        <a:prstGeom prst="roundRect">
          <a:avLst/>
        </a:prstGeom>
        <a:solidFill>
          <a:schemeClr val="accent3">
            <a:lumMod val="40000"/>
            <a:lumOff val="60000"/>
          </a:schemeClr>
        </a:solidFill>
        <a:ln>
          <a:solidFill>
            <a:schemeClr val="accent3">
              <a:lumMod val="40000"/>
              <a:lumOff val="60000"/>
            </a:schemeClr>
          </a:solidFill>
        </a:ln>
      </dsp:spPr>
      <dsp:style>
        <a:lnRef idx="2">
          <a:schemeClr val="lt1"/>
        </a:lnRef>
        <a:fillRef idx="1">
          <a:schemeClr val="accent1"/>
        </a:fillRef>
        <a:effectRef idx="0">
          <a:scrgbClr r="0" g="0" b="0"/>
        </a:effectRef>
        <a:fontRef idx="minor">
          <a:schemeClr val="lt1"/>
        </a:fontRef>
      </dsp:style>
      <dsp:txBody>
        <a:bodyPr lIns="106680" tIns="106680" rIns="106680" bIns="106680" anchor="ctr"/>
        <a:lstStyle>
          <a:lvl1pPr algn="ctr">
            <a:defRPr sz="28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zh-CN" altLang="en-US" dirty="0">
              <a:solidFill>
                <a:schemeClr val="tx1"/>
              </a:solidFill>
            </a:rPr>
            <a:t>属人合同</a:t>
          </a:r>
        </a:p>
      </dsp:txBody>
      <dsp:txXfrm>
        <a:off x="2714733" y="1905969"/>
        <a:ext cx="1425024" cy="1425024"/>
      </dsp:txXfrm>
    </dsp:sp>
  </dsp:spTree>
</dsp:drawing>
</file>

<file path=ppt/diagrams/drawing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5019300" cy="1487198"/>
        <a:chOff x="0" y="0"/>
        <a:chExt cx="5019300" cy="1487198"/>
      </a:xfrm>
    </dsp:grpSpPr>
    <dsp:sp modelId="{74F25837-FA8E-43A5-8211-114C0F175B06}">
      <dsp:nvSpPr>
        <dsp:cNvPr id="3" name="右箭头 2"/>
        <dsp:cNvSpPr/>
      </dsp:nvSpPr>
      <dsp:spPr bwMode="white">
        <a:xfrm>
          <a:off x="400297" y="0"/>
          <a:ext cx="4266405" cy="1487198"/>
        </a:xfrm>
        <a:prstGeom prst="rightArrow">
          <a:avLst/>
        </a:prstGeom>
      </dsp:spPr>
      <dsp:style>
        <a:lnRef idx="0">
          <a:schemeClr val="accent1"/>
        </a:lnRef>
        <a:fillRef idx="1">
          <a:schemeClr val="accent1">
            <a:tint val="40000"/>
          </a:schemeClr>
        </a:fillRef>
        <a:effectRef idx="0">
          <a:scrgbClr r="0" g="0" b="0"/>
        </a:effectRef>
        <a:fontRef idx="minor"/>
      </dsp:style>
      <dsp:txXfrm>
        <a:off x="400297" y="0"/>
        <a:ext cx="4266405" cy="1487198"/>
      </dsp:txXfrm>
    </dsp:sp>
    <dsp:sp modelId="{7E3E2476-14EF-4E05-989B-EFEBAF832959}">
      <dsp:nvSpPr>
        <dsp:cNvPr id="4" name="圆角矩形 3"/>
        <dsp:cNvSpPr/>
      </dsp:nvSpPr>
      <dsp:spPr bwMode="white">
        <a:xfrm>
          <a:off x="878378" y="446159"/>
          <a:ext cx="1505790" cy="594879"/>
        </a:xfrm>
        <a:prstGeom prst="roundRect">
          <a:avLst/>
        </a:prstGeom>
        <a:solidFill>
          <a:schemeClr val="accent3">
            <a:lumMod val="40000"/>
            <a:lumOff val="60000"/>
          </a:schemeClr>
        </a:solidFill>
      </dsp:spPr>
      <dsp:style>
        <a:lnRef idx="2">
          <a:schemeClr val="lt1"/>
        </a:lnRef>
        <a:fillRef idx="1">
          <a:schemeClr val="accent1"/>
        </a:fillRef>
        <a:effectRef idx="0">
          <a:scrgbClr r="0" g="0" b="0"/>
        </a:effectRef>
        <a:fontRef idx="minor">
          <a:schemeClr val="lt1"/>
        </a:fontRef>
      </dsp:style>
      <dsp:txBody>
        <a:bodyPr lIns="64769" tIns="64769" rIns="64769" bIns="64769"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zh-CN" altLang="zh-CN" dirty="0">
              <a:solidFill>
                <a:schemeClr val="tx1"/>
              </a:solidFill>
            </a:rPr>
            <a:t>疑义利益解释</a:t>
          </a:r>
          <a:endParaRPr lang="zh-CN" altLang="en-US" dirty="0"/>
        </a:p>
      </dsp:txBody>
      <dsp:txXfrm>
        <a:off x="878378" y="446159"/>
        <a:ext cx="1505790" cy="594879"/>
      </dsp:txXfrm>
    </dsp:sp>
    <dsp:sp modelId="{46717248-9C21-45F2-896E-B26B86BA5011}">
      <dsp:nvSpPr>
        <dsp:cNvPr id="5" name="圆角矩形 4"/>
        <dsp:cNvSpPr/>
      </dsp:nvSpPr>
      <dsp:spPr bwMode="white">
        <a:xfrm>
          <a:off x="2635133" y="446159"/>
          <a:ext cx="1505790" cy="594879"/>
        </a:xfrm>
        <a:prstGeom prst="roundRect">
          <a:avLst/>
        </a:prstGeom>
        <a:solidFill>
          <a:schemeClr val="accent3">
            <a:lumMod val="40000"/>
            <a:lumOff val="60000"/>
          </a:schemeClr>
        </a:solidFill>
      </dsp:spPr>
      <dsp:style>
        <a:lnRef idx="2">
          <a:schemeClr val="lt1"/>
        </a:lnRef>
        <a:fillRef idx="1">
          <a:schemeClr val="accent1"/>
        </a:fillRef>
        <a:effectRef idx="0">
          <a:scrgbClr r="0" g="0" b="0"/>
        </a:effectRef>
        <a:fontRef idx="minor">
          <a:schemeClr val="lt1"/>
        </a:fontRef>
      </dsp:style>
      <dsp:txBody>
        <a:bodyPr lIns="64769" tIns="64769" rIns="64769" bIns="64769" anchor="ctr"/>
        <a:lstStyle>
          <a:lvl1pPr algn="ctr">
            <a:defRPr sz="1700"/>
          </a:lvl1pPr>
          <a:lvl2pPr marL="114300" indent="-114300" algn="ctr">
            <a:defRPr sz="1300"/>
          </a:lvl2pPr>
          <a:lvl3pPr marL="228600" indent="-114300" algn="ctr">
            <a:defRPr sz="1300"/>
          </a:lvl3pPr>
          <a:lvl4pPr marL="342900" indent="-114300" algn="ctr">
            <a:defRPr sz="1300"/>
          </a:lvl4pPr>
          <a:lvl5pPr marL="457200" indent="-114300" algn="ctr">
            <a:defRPr sz="1300"/>
          </a:lvl5pPr>
          <a:lvl6pPr marL="571500" indent="-114300" algn="ctr">
            <a:defRPr sz="1300"/>
          </a:lvl6pPr>
          <a:lvl7pPr marL="685800" indent="-114300" algn="ctr">
            <a:defRPr sz="1300"/>
          </a:lvl7pPr>
          <a:lvl8pPr marL="800100" indent="-114300" algn="ctr">
            <a:defRPr sz="1300"/>
          </a:lvl8pPr>
          <a:lvl9pPr marL="914400" indent="-114300" algn="ctr">
            <a:defRPr sz="1300"/>
          </a:lvl9pPr>
        </a:lstStyle>
        <a:p>
          <a:pPr lvl="0">
            <a:lnSpc>
              <a:spcPct val="100000"/>
            </a:lnSpc>
            <a:spcBef>
              <a:spcPct val="0"/>
            </a:spcBef>
            <a:spcAft>
              <a:spcPct val="35000"/>
            </a:spcAft>
          </a:pPr>
          <a:r>
            <a:rPr lang="zh-CN" altLang="zh-CN" dirty="0">
              <a:solidFill>
                <a:schemeClr val="tx1"/>
              </a:solidFill>
            </a:rPr>
            <a:t>合理期待原则</a:t>
          </a:r>
          <a:endParaRPr lang="zh-CN" altLang="en-US" dirty="0">
            <a:solidFill>
              <a:schemeClr val="tx1"/>
            </a:solidFill>
          </a:endParaRPr>
        </a:p>
      </dsp:txBody>
      <dsp:txXfrm>
        <a:off x="2635133" y="446159"/>
        <a:ext cx="1505790" cy="594879"/>
      </dsp:txXfrm>
    </dsp:sp>
  </dsp:spTree>
</dsp:drawing>
</file>

<file path=ppt/diagrams/drawing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054304" cy="5278581"/>
        <a:chOff x="0" y="0"/>
        <a:chExt cx="8054304" cy="5278581"/>
      </a:xfrm>
    </dsp:grpSpPr>
    <dsp:sp modelId="{819F5530-EB78-4B10-B6B1-50885EABF860}">
      <dsp:nvSpPr>
        <dsp:cNvPr id="5" name="空心弧 4"/>
        <dsp:cNvSpPr/>
      </dsp:nvSpPr>
      <dsp:spPr bwMode="white">
        <a:xfrm>
          <a:off x="1720156" y="536417"/>
          <a:ext cx="4613993" cy="4613993"/>
        </a:xfrm>
        <a:prstGeom prst="blockArc">
          <a:avLst>
            <a:gd name="adj1" fmla="val 16199999"/>
            <a:gd name="adj2" fmla="val 20520000"/>
            <a:gd name="adj3" fmla="val 3962"/>
          </a:avLst>
        </a:prstGeom>
      </dsp:spPr>
      <dsp:style>
        <a:lnRef idx="0">
          <a:schemeClr val="accent1">
            <a:tint val="60000"/>
          </a:schemeClr>
        </a:lnRef>
        <a:fillRef idx="1">
          <a:schemeClr val="accent1">
            <a:tint val="60000"/>
          </a:schemeClr>
        </a:fillRef>
        <a:effectRef idx="0">
          <a:scrgbClr r="0" g="0" b="0"/>
        </a:effectRef>
        <a:fontRef idx="minor">
          <a:schemeClr val="lt1"/>
        </a:fontRef>
      </dsp:style>
      <dsp:txXfrm>
        <a:off x="1720156" y="536417"/>
        <a:ext cx="4613993" cy="4613993"/>
      </dsp:txXfrm>
    </dsp:sp>
    <dsp:sp modelId="{E4FC07A3-B391-49EE-894E-E7FDAF6A96D0}">
      <dsp:nvSpPr>
        <dsp:cNvPr id="7" name="空心弧 6"/>
        <dsp:cNvSpPr/>
      </dsp:nvSpPr>
      <dsp:spPr bwMode="white">
        <a:xfrm>
          <a:off x="1720156" y="536417"/>
          <a:ext cx="4613993" cy="4613993"/>
        </a:xfrm>
        <a:prstGeom prst="blockArc">
          <a:avLst>
            <a:gd name="adj1" fmla="val 20520000"/>
            <a:gd name="adj2" fmla="val 3240000"/>
            <a:gd name="adj3" fmla="val 3962"/>
          </a:avLst>
        </a:prstGeom>
      </dsp:spPr>
      <dsp:style>
        <a:lnRef idx="0">
          <a:schemeClr val="accent1">
            <a:tint val="60000"/>
          </a:schemeClr>
        </a:lnRef>
        <a:fillRef idx="1">
          <a:schemeClr val="accent1">
            <a:tint val="60000"/>
          </a:schemeClr>
        </a:fillRef>
        <a:effectRef idx="0">
          <a:scrgbClr r="0" g="0" b="0"/>
        </a:effectRef>
        <a:fontRef idx="minor">
          <a:schemeClr val="lt1"/>
        </a:fontRef>
      </dsp:style>
      <dsp:txXfrm>
        <a:off x="1720156" y="536417"/>
        <a:ext cx="4613993" cy="4613993"/>
      </dsp:txXfrm>
    </dsp:sp>
    <dsp:sp modelId="{506C7306-4C29-408A-B9F3-953215449978}">
      <dsp:nvSpPr>
        <dsp:cNvPr id="9" name="空心弧 8"/>
        <dsp:cNvSpPr/>
      </dsp:nvSpPr>
      <dsp:spPr bwMode="white">
        <a:xfrm>
          <a:off x="1720156" y="536417"/>
          <a:ext cx="4613993" cy="4613993"/>
        </a:xfrm>
        <a:prstGeom prst="blockArc">
          <a:avLst>
            <a:gd name="adj1" fmla="val 3240000"/>
            <a:gd name="adj2" fmla="val 7560000"/>
            <a:gd name="adj3" fmla="val 3962"/>
          </a:avLst>
        </a:prstGeom>
      </dsp:spPr>
      <dsp:style>
        <a:lnRef idx="0">
          <a:schemeClr val="accent1">
            <a:tint val="60000"/>
          </a:schemeClr>
        </a:lnRef>
        <a:fillRef idx="1">
          <a:schemeClr val="accent1">
            <a:tint val="60000"/>
          </a:schemeClr>
        </a:fillRef>
        <a:effectRef idx="0">
          <a:scrgbClr r="0" g="0" b="0"/>
        </a:effectRef>
        <a:fontRef idx="minor">
          <a:schemeClr val="lt1"/>
        </a:fontRef>
      </dsp:style>
      <dsp:txXfrm>
        <a:off x="1720156" y="536417"/>
        <a:ext cx="4613993" cy="4613993"/>
      </dsp:txXfrm>
    </dsp:sp>
    <dsp:sp modelId="{19636285-3179-4DBC-AFA7-C6DF23CFAFF8}">
      <dsp:nvSpPr>
        <dsp:cNvPr id="11" name="空心弧 10"/>
        <dsp:cNvSpPr/>
      </dsp:nvSpPr>
      <dsp:spPr bwMode="white">
        <a:xfrm>
          <a:off x="1720156" y="536417"/>
          <a:ext cx="4613993" cy="4613993"/>
        </a:xfrm>
        <a:prstGeom prst="blockArc">
          <a:avLst>
            <a:gd name="adj1" fmla="val 7560000"/>
            <a:gd name="adj2" fmla="val 11880000"/>
            <a:gd name="adj3" fmla="val 3962"/>
          </a:avLst>
        </a:prstGeom>
      </dsp:spPr>
      <dsp:style>
        <a:lnRef idx="0">
          <a:schemeClr val="accent1">
            <a:tint val="60000"/>
          </a:schemeClr>
        </a:lnRef>
        <a:fillRef idx="1">
          <a:schemeClr val="accent1">
            <a:tint val="60000"/>
          </a:schemeClr>
        </a:fillRef>
        <a:effectRef idx="0">
          <a:scrgbClr r="0" g="0" b="0"/>
        </a:effectRef>
        <a:fontRef idx="minor">
          <a:schemeClr val="lt1"/>
        </a:fontRef>
      </dsp:style>
      <dsp:txXfrm>
        <a:off x="1720156" y="536417"/>
        <a:ext cx="4613993" cy="4613993"/>
      </dsp:txXfrm>
    </dsp:sp>
    <dsp:sp modelId="{DCF7BC2C-438D-4B69-BB4A-D986AD9131D9}">
      <dsp:nvSpPr>
        <dsp:cNvPr id="13" name="空心弧 12"/>
        <dsp:cNvSpPr/>
      </dsp:nvSpPr>
      <dsp:spPr bwMode="white">
        <a:xfrm>
          <a:off x="1720156" y="536417"/>
          <a:ext cx="4613993" cy="4613993"/>
        </a:xfrm>
        <a:prstGeom prst="blockArc">
          <a:avLst>
            <a:gd name="adj1" fmla="val 11880000"/>
            <a:gd name="adj2" fmla="val 16199999"/>
            <a:gd name="adj3" fmla="val 3962"/>
          </a:avLst>
        </a:prstGeom>
      </dsp:spPr>
      <dsp:style>
        <a:lnRef idx="0">
          <a:schemeClr val="accent1">
            <a:tint val="60000"/>
          </a:schemeClr>
        </a:lnRef>
        <a:fillRef idx="1">
          <a:schemeClr val="accent1">
            <a:tint val="60000"/>
          </a:schemeClr>
        </a:fillRef>
        <a:effectRef idx="0">
          <a:scrgbClr r="0" g="0" b="0"/>
        </a:effectRef>
        <a:fontRef idx="minor">
          <a:schemeClr val="lt1"/>
        </a:fontRef>
      </dsp:style>
      <dsp:txXfrm>
        <a:off x="1720156" y="536417"/>
        <a:ext cx="4613993" cy="4613993"/>
      </dsp:txXfrm>
    </dsp:sp>
    <dsp:sp modelId="{77DD8DBB-6E65-4CC5-8DAD-C6CDAD6E6D81}">
      <dsp:nvSpPr>
        <dsp:cNvPr id="3" name="椭圆 2"/>
        <dsp:cNvSpPr/>
      </dsp:nvSpPr>
      <dsp:spPr bwMode="white">
        <a:xfrm>
          <a:off x="3018849" y="1835111"/>
          <a:ext cx="2016605" cy="2016605"/>
        </a:xfrm>
        <a:prstGeom prst="ellipse">
          <a:avLst/>
        </a:prstGeom>
        <a:solidFill>
          <a:schemeClr val="accent3">
            <a:lumMod val="40000"/>
            <a:lumOff val="60000"/>
          </a:schemeClr>
        </a:solidFill>
      </dsp:spPr>
      <dsp:style>
        <a:lnRef idx="2">
          <a:schemeClr val="lt1"/>
        </a:lnRef>
        <a:fillRef idx="1">
          <a:schemeClr val="accent1"/>
        </a:fillRef>
        <a:effectRef idx="0">
          <a:scrgbClr r="0" g="0" b="0"/>
        </a:effectRef>
        <a:fontRef idx="minor">
          <a:schemeClr val="lt1"/>
        </a:fontRef>
      </dsp:style>
      <dsp:txBody>
        <a:bodyPr lIns="36830" tIns="36830" rIns="36830" bIns="36830" anchor="ctr"/>
        <a:lstStyle>
          <a:lvl1pPr algn="ctr">
            <a:defRPr sz="2900"/>
          </a:lvl1pPr>
          <a:lvl2pPr marL="228600" indent="-228600" algn="ctr">
            <a:defRPr sz="2200"/>
          </a:lvl2pPr>
          <a:lvl3pPr marL="457200" indent="-228600" algn="ctr">
            <a:defRPr sz="2200"/>
          </a:lvl3pPr>
          <a:lvl4pPr marL="685800" indent="-228600" algn="ctr">
            <a:defRPr sz="2200"/>
          </a:lvl4pPr>
          <a:lvl5pPr marL="914400" indent="-228600" algn="ctr">
            <a:defRPr sz="2200"/>
          </a:lvl5pPr>
          <a:lvl6pPr marL="1143000" indent="-228600" algn="ctr">
            <a:defRPr sz="2200"/>
          </a:lvl6pPr>
          <a:lvl7pPr marL="1371600" indent="-228600" algn="ctr">
            <a:defRPr sz="2200"/>
          </a:lvl7pPr>
          <a:lvl8pPr marL="1600200" indent="-228600" algn="ctr">
            <a:defRPr sz="2200"/>
          </a:lvl8pPr>
          <a:lvl9pPr marL="1828800" indent="-228600" algn="ctr">
            <a:defRPr sz="2200"/>
          </a:lvl9pPr>
        </a:lstStyle>
        <a:p>
          <a:pPr lvl="0">
            <a:lnSpc>
              <a:spcPct val="100000"/>
            </a:lnSpc>
            <a:spcBef>
              <a:spcPct val="0"/>
            </a:spcBef>
            <a:spcAft>
              <a:spcPct val="35000"/>
            </a:spcAft>
          </a:pPr>
          <a:r>
            <a:rPr lang="zh-CN" altLang="zh-CN" dirty="0">
              <a:solidFill>
                <a:schemeClr val="tx1"/>
              </a:solidFill>
            </a:rPr>
            <a:t>保险费率的监管</a:t>
          </a:r>
          <a:r>
            <a:rPr lang="en-US" altLang="zh-CN" dirty="0">
              <a:solidFill>
                <a:schemeClr val="tx1"/>
              </a:solidFill>
            </a:rPr>
            <a:t> </a:t>
          </a:r>
          <a:endParaRPr lang="zh-CN" altLang="en-US" dirty="0"/>
        </a:p>
      </dsp:txBody>
      <dsp:txXfrm>
        <a:off x="3018849" y="1835111"/>
        <a:ext cx="2016605" cy="2016605"/>
      </dsp:txXfrm>
    </dsp:sp>
    <dsp:sp modelId="{564A449E-6BB4-40B8-BA8E-BCF8C439BCE5}">
      <dsp:nvSpPr>
        <dsp:cNvPr id="4" name="椭圆 3"/>
        <dsp:cNvSpPr/>
      </dsp:nvSpPr>
      <dsp:spPr bwMode="white">
        <a:xfrm>
          <a:off x="3321340" y="0"/>
          <a:ext cx="1411624" cy="1411624"/>
        </a:xfrm>
        <a:prstGeom prst="ellipse">
          <a:avLst/>
        </a:prstGeom>
        <a:solidFill>
          <a:schemeClr val="accent3">
            <a:lumMod val="40000"/>
            <a:lumOff val="60000"/>
          </a:schemeClr>
        </a:solidFill>
      </dsp:spPr>
      <dsp:style>
        <a:lnRef idx="2">
          <a:schemeClr val="lt1"/>
        </a:lnRef>
        <a:fillRef idx="1">
          <a:schemeClr val="accent1"/>
        </a:fillRef>
        <a:effectRef idx="0">
          <a:scrgbClr r="0" g="0" b="0"/>
        </a:effectRef>
        <a:fontRef idx="minor">
          <a:schemeClr val="lt1"/>
        </a:fontRef>
      </dsp:style>
      <dsp:txBody>
        <a:bodyPr lIns="19050" tIns="19050" rIns="19050" bIns="19050"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zh-CN" altLang="zh-CN" dirty="0">
              <a:solidFill>
                <a:schemeClr val="tx1"/>
              </a:solidFill>
            </a:rPr>
            <a:t>保险费率的监管</a:t>
          </a:r>
          <a:r>
            <a:rPr lang="en-US" altLang="zh-CN" dirty="0">
              <a:solidFill>
                <a:schemeClr val="tx1"/>
              </a:solidFill>
            </a:rPr>
            <a:t> </a:t>
          </a:r>
          <a:endParaRPr lang="zh-CN" altLang="en-US" dirty="0"/>
        </a:p>
      </dsp:txBody>
      <dsp:txXfrm>
        <a:off x="3321340" y="0"/>
        <a:ext cx="1411624" cy="1411624"/>
      </dsp:txXfrm>
    </dsp:sp>
    <dsp:sp modelId="{C1D04378-0F01-46CE-B576-8A6EDE54F112}">
      <dsp:nvSpPr>
        <dsp:cNvPr id="6" name="椭圆 5"/>
        <dsp:cNvSpPr/>
      </dsp:nvSpPr>
      <dsp:spPr bwMode="white">
        <a:xfrm>
          <a:off x="5354320" y="1477046"/>
          <a:ext cx="1411624" cy="1411624"/>
        </a:xfrm>
        <a:prstGeom prst="ellipse">
          <a:avLst/>
        </a:prstGeom>
        <a:solidFill>
          <a:schemeClr val="accent3">
            <a:lumMod val="40000"/>
            <a:lumOff val="60000"/>
          </a:schemeClr>
        </a:solidFill>
      </dsp:spPr>
      <dsp:style>
        <a:lnRef idx="2">
          <a:schemeClr val="lt1"/>
        </a:lnRef>
        <a:fillRef idx="1">
          <a:schemeClr val="accent1"/>
        </a:fillRef>
        <a:effectRef idx="0">
          <a:scrgbClr r="0" g="0" b="0"/>
        </a:effectRef>
        <a:fontRef idx="minor">
          <a:schemeClr val="lt1"/>
        </a:fontRef>
      </dsp:style>
      <dsp:txBody>
        <a:bodyPr lIns="19050" tIns="19050" rIns="19050" bIns="19050"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zh-CN" altLang="zh-CN" dirty="0">
              <a:solidFill>
                <a:schemeClr val="tx1"/>
              </a:solidFill>
            </a:rPr>
            <a:t>偿付能力的监控</a:t>
          </a:r>
        </a:p>
      </dsp:txBody>
      <dsp:txXfrm>
        <a:off x="5354320" y="1477046"/>
        <a:ext cx="1411624" cy="1411624"/>
      </dsp:txXfrm>
    </dsp:sp>
    <dsp:sp modelId="{86408C51-44CD-4320-AB4F-A31B04667BDA}">
      <dsp:nvSpPr>
        <dsp:cNvPr id="8" name="椭圆 7"/>
        <dsp:cNvSpPr/>
      </dsp:nvSpPr>
      <dsp:spPr bwMode="white">
        <a:xfrm>
          <a:off x="4577791" y="3866957"/>
          <a:ext cx="1411624" cy="1411624"/>
        </a:xfrm>
        <a:prstGeom prst="ellipse">
          <a:avLst/>
        </a:prstGeom>
        <a:solidFill>
          <a:schemeClr val="accent3">
            <a:lumMod val="40000"/>
            <a:lumOff val="60000"/>
          </a:schemeClr>
        </a:solidFill>
      </dsp:spPr>
      <dsp:style>
        <a:lnRef idx="2">
          <a:schemeClr val="lt1"/>
        </a:lnRef>
        <a:fillRef idx="1">
          <a:schemeClr val="accent1"/>
        </a:fillRef>
        <a:effectRef idx="0">
          <a:scrgbClr r="0" g="0" b="0"/>
        </a:effectRef>
        <a:fontRef idx="minor">
          <a:schemeClr val="lt1"/>
        </a:fontRef>
      </dsp:style>
      <dsp:txBody>
        <a:bodyPr lIns="19050" tIns="19050" rIns="19050" bIns="19050"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zh-CN" altLang="zh-CN" dirty="0">
              <a:solidFill>
                <a:schemeClr val="tx1"/>
              </a:solidFill>
            </a:rPr>
            <a:t>保险公司的整顿</a:t>
          </a:r>
          <a:r>
            <a:rPr lang="en-US" altLang="zh-CN" dirty="0">
              <a:solidFill>
                <a:schemeClr val="tx1"/>
              </a:solidFill>
            </a:rPr>
            <a:t> </a:t>
          </a:r>
        </a:p>
      </dsp:txBody>
      <dsp:txXfrm>
        <a:off x="4577791" y="3866957"/>
        <a:ext cx="1411624" cy="1411624"/>
      </dsp:txXfrm>
    </dsp:sp>
    <dsp:sp modelId="{C4208028-1076-404B-AF5F-2D94B423A7AE}">
      <dsp:nvSpPr>
        <dsp:cNvPr id="10" name="椭圆 9"/>
        <dsp:cNvSpPr/>
      </dsp:nvSpPr>
      <dsp:spPr bwMode="white">
        <a:xfrm>
          <a:off x="2064890" y="3866957"/>
          <a:ext cx="1411624" cy="1411624"/>
        </a:xfrm>
        <a:prstGeom prst="ellipse">
          <a:avLst/>
        </a:prstGeom>
        <a:solidFill>
          <a:schemeClr val="accent3">
            <a:lumMod val="40000"/>
            <a:lumOff val="60000"/>
          </a:schemeClr>
        </a:solidFill>
      </dsp:spPr>
      <dsp:style>
        <a:lnRef idx="2">
          <a:schemeClr val="lt1"/>
        </a:lnRef>
        <a:fillRef idx="1">
          <a:schemeClr val="accent1"/>
        </a:fillRef>
        <a:effectRef idx="0">
          <a:scrgbClr r="0" g="0" b="0"/>
        </a:effectRef>
        <a:fontRef idx="minor">
          <a:schemeClr val="lt1"/>
        </a:fontRef>
      </dsp:style>
      <dsp:txBody>
        <a:bodyPr lIns="19050" tIns="19050" rIns="19050" bIns="19050"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zh-CN" altLang="zh-CN" dirty="0">
              <a:solidFill>
                <a:schemeClr val="tx1"/>
              </a:solidFill>
            </a:rPr>
            <a:t>保险公司的接管、撤销与清算</a:t>
          </a:r>
        </a:p>
      </dsp:txBody>
      <dsp:txXfrm>
        <a:off x="2064890" y="3866957"/>
        <a:ext cx="1411624" cy="1411624"/>
      </dsp:txXfrm>
    </dsp:sp>
    <dsp:sp modelId="{6928A99F-9557-4D7E-9318-A594E97C0951}">
      <dsp:nvSpPr>
        <dsp:cNvPr id="12" name="椭圆 11"/>
        <dsp:cNvSpPr/>
      </dsp:nvSpPr>
      <dsp:spPr bwMode="white">
        <a:xfrm>
          <a:off x="1288360" y="1477046"/>
          <a:ext cx="1411624" cy="1411624"/>
        </a:xfrm>
        <a:prstGeom prst="ellipse">
          <a:avLst/>
        </a:prstGeom>
        <a:solidFill>
          <a:schemeClr val="accent3">
            <a:lumMod val="40000"/>
            <a:lumOff val="60000"/>
          </a:schemeClr>
        </a:solidFill>
      </dsp:spPr>
      <dsp:style>
        <a:lnRef idx="2">
          <a:schemeClr val="lt1"/>
        </a:lnRef>
        <a:fillRef idx="1">
          <a:schemeClr val="accent1"/>
        </a:fillRef>
        <a:effectRef idx="0">
          <a:scrgbClr r="0" g="0" b="0"/>
        </a:effectRef>
        <a:fontRef idx="minor">
          <a:schemeClr val="lt1"/>
        </a:fontRef>
      </dsp:style>
      <dsp:txBody>
        <a:bodyPr lIns="19050" tIns="19050" rIns="19050" bIns="19050"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zh-CN" altLang="zh-CN" dirty="0">
              <a:solidFill>
                <a:schemeClr val="tx1"/>
              </a:solidFill>
            </a:rPr>
            <a:t>其他监管措施</a:t>
          </a:r>
          <a:endParaRPr lang="zh-CN" altLang="en-US" dirty="0">
            <a:solidFill>
              <a:schemeClr val="tx1"/>
            </a:solidFill>
          </a:endParaRPr>
        </a:p>
      </dsp:txBody>
      <dsp:txXfrm>
        <a:off x="1288360" y="1477046"/>
        <a:ext cx="1411624" cy="1411624"/>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type="rightArrow" r:blip="" rot="180"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vertAlign" val="none"/>
      <dgm:param type="horz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type="mathMinus" r:blip="" rot="-5">
                <dgm:adjLst/>
              </dgm:shape>
            </dgm:if>
            <dgm:else name="Name13">
              <dgm:shape xmlns:r="http://schemas.openxmlformats.org/officeDocument/2006/relationships" type="mathMinus" r:blip="" rot="5">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vertAlign" val="mid"/>
      <dgm:param type="horzAlign" val="ctr"/>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dstNode" val="node"/>
                    <dgm:param type="begSty" val="noArr"/>
                    <dgm:param type="endSty" val="noArr"/>
                    <dgm:param type="connRout" val="curve"/>
                    <dgm:param type="begPts" val="ctr"/>
                    <dgm:param type="endPts" val="ctr"/>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srcNode" val="dummyConnPt"/>
                    <dgm:param type="dstNode" val="dummyConnPt"/>
                    <dgm:param type="begSty" val="noArr"/>
                    <dgm:param type="endSty" val="noArr"/>
                    <dgm:param type="connRout" val="longCurve"/>
                    <dgm:param type="begPts" val="bCtr"/>
                    <dgm:param type="endPts" val="tCtr"/>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带描述的引言">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endParaRPr lang="zh-CN" altLang="en-US"/>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p:cSld name="引言名片">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zh-CN" altLang="en-US"/>
              <a:t>单击此处编辑母版文本样式</a:t>
            </a:r>
            <a:endParaRPr lang="zh-CN" altLang="en-US"/>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Sp="0">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单击此处编辑母版文本样式</a:t>
            </a:r>
            <a:endParaRPr lang="zh-CN" altLang="en-US"/>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 Type="http://schemas.openxmlformats.org/officeDocument/2006/relationships/diagramData" Target="../diagrams/data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250315" y="0"/>
            <a:ext cx="10513695" cy="536575"/>
            <a:chOff x="1969" y="0"/>
            <a:chExt cx="16557" cy="845"/>
          </a:xfrm>
        </p:grpSpPr>
        <p:sp>
          <p:nvSpPr>
            <p:cNvPr id="2" name="矩形 1"/>
            <p:cNvSpPr/>
            <p:nvPr/>
          </p:nvSpPr>
          <p:spPr>
            <a:xfrm>
              <a:off x="1969" y="0"/>
              <a:ext cx="195" cy="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orbel" panose="020B0503020204020204"/>
                <a:ea typeface="华文楷体" panose="02010600040101010101" charset="-122"/>
                <a:cs typeface="+mn-cs"/>
              </a:endParaRPr>
            </a:p>
          </p:txBody>
        </p:sp>
        <p:cxnSp>
          <p:nvCxnSpPr>
            <p:cNvPr id="3" name="直接连接符 2"/>
            <p:cNvCxnSpPr/>
            <p:nvPr/>
          </p:nvCxnSpPr>
          <p:spPr>
            <a:xfrm>
              <a:off x="2164" y="845"/>
              <a:ext cx="16362"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grpSp>
      <p:sp>
        <p:nvSpPr>
          <p:cNvPr id="5" name="副标题 2"/>
          <p:cNvSpPr txBox="1"/>
          <p:nvPr/>
        </p:nvSpPr>
        <p:spPr>
          <a:xfrm>
            <a:off x="0" y="909052"/>
            <a:ext cx="12192000" cy="901818"/>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9pPr>
          </a:lstStyle>
          <a:p>
            <a:pPr marL="0" marR="0" lvl="0" indent="0" algn="ctr" defTabSz="457200" rtl="0" eaLnBrk="1" fontAlgn="auto" latinLnBrk="0" hangingPunct="1">
              <a:lnSpc>
                <a:spcPct val="100000"/>
              </a:lnSpc>
              <a:spcBef>
                <a:spcPct val="20000"/>
              </a:spcBef>
              <a:spcAft>
                <a:spcPts val="600"/>
              </a:spcAft>
              <a:buClr>
                <a:srgbClr val="30ACEC">
                  <a:lumMod val="75000"/>
                </a:srgbClr>
              </a:buClr>
              <a:buSzPct val="145000"/>
              <a:buFont typeface="Arial" panose="020B0604020202020204"/>
              <a:buNone/>
              <a:defRPr/>
            </a:pPr>
            <a:r>
              <a:rPr kumimoji="0" lang="zh-CN" altLang="en-US" sz="2400" b="1" i="0" u="none" strike="noStrike" kern="1200" cap="none" spc="0" normalizeH="0" baseline="0" noProof="0" dirty="0">
                <a:ln>
                  <a:noFill/>
                </a:ln>
                <a:solidFill>
                  <a:srgbClr val="30ACEC"/>
                </a:solidFill>
                <a:effectLst/>
                <a:uLnTx/>
                <a:uFillTx/>
                <a:latin typeface="华文楷体" panose="02010600040101010101" charset="-122"/>
                <a:ea typeface="华文楷体" panose="02010600040101010101" charset="-122"/>
                <a:cs typeface="+mn-cs"/>
              </a:rPr>
              <a:t>马克思主义理论研究和建设工程重点教材</a:t>
            </a:r>
            <a:endParaRPr kumimoji="0" lang="en-US" altLang="zh-CN" sz="2400" b="1" i="0" u="none" strike="noStrike" kern="1200" cap="none" spc="0" normalizeH="0" baseline="0" noProof="0" dirty="0">
              <a:ln>
                <a:noFill/>
              </a:ln>
              <a:solidFill>
                <a:srgbClr val="30ACEC"/>
              </a:solidFill>
              <a:effectLst/>
              <a:uLnTx/>
              <a:uFillTx/>
              <a:latin typeface="华文楷体" panose="02010600040101010101" charset="-122"/>
              <a:ea typeface="华文楷体" panose="02010600040101010101" charset="-122"/>
              <a:cs typeface="+mn-cs"/>
            </a:endParaRPr>
          </a:p>
          <a:p>
            <a:pPr marL="285750" marR="0" lvl="0" indent="-285750" algn="ctr" defTabSz="457200" rtl="0" eaLnBrk="1" fontAlgn="auto" latinLnBrk="0" hangingPunct="1">
              <a:lnSpc>
                <a:spcPct val="100000"/>
              </a:lnSpc>
              <a:spcBef>
                <a:spcPct val="20000"/>
              </a:spcBef>
              <a:spcAft>
                <a:spcPts val="600"/>
              </a:spcAft>
              <a:buClr>
                <a:srgbClr val="30ACEC">
                  <a:lumMod val="75000"/>
                </a:srgbClr>
              </a:buClr>
              <a:buSzPct val="145000"/>
              <a:buFont typeface="Arial" panose="020B0604020202020204"/>
              <a:buChar char="•"/>
              <a:defRPr/>
            </a:pPr>
            <a:endParaRPr kumimoji="0" lang="zh-CN" altLang="en-US" sz="2400" b="1" i="0" u="none" strike="noStrike" kern="1200" cap="none" spc="0" normalizeH="0" baseline="0" noProof="0" dirty="0">
              <a:ln>
                <a:noFill/>
              </a:ln>
              <a:solidFill>
                <a:srgbClr val="30ACEC"/>
              </a:solidFill>
              <a:effectLst/>
              <a:uLnTx/>
              <a:uFillTx/>
              <a:latin typeface="华文楷体" panose="02010600040101010101" charset="-122"/>
              <a:ea typeface="华文楷体" panose="02010600040101010101" charset="-122"/>
              <a:cs typeface="+mn-cs"/>
            </a:endParaRPr>
          </a:p>
        </p:txBody>
      </p:sp>
      <p:sp>
        <p:nvSpPr>
          <p:cNvPr id="6" name="标题 1"/>
          <p:cNvSpPr txBox="1"/>
          <p:nvPr/>
        </p:nvSpPr>
        <p:spPr>
          <a:xfrm>
            <a:off x="0" y="2392759"/>
            <a:ext cx="12192000" cy="1162915"/>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defRPr/>
            </a:pPr>
            <a:r>
              <a:rPr kumimoji="0" lang="zh-CN" altLang="en-US" sz="8000" b="0" i="0" u="none" strike="noStrike" kern="1200" cap="none" spc="0" normalizeH="0" baseline="0" noProof="0" dirty="0">
                <a:ln w="3175" cmpd="sng">
                  <a:noFill/>
                </a:ln>
                <a:solidFill>
                  <a:prstClr val="black"/>
                </a:solidFill>
                <a:effectLst/>
                <a:uLnTx/>
                <a:uFillTx/>
                <a:latin typeface="黑体" panose="02010609060101010101" pitchFamily="49" charset="-122"/>
                <a:ea typeface="黑体" panose="02010609060101010101" pitchFamily="49" charset="-122"/>
                <a:cs typeface="+mj-cs"/>
              </a:rPr>
              <a:t>商法学</a:t>
            </a:r>
            <a:endParaRPr kumimoji="0" lang="zh-CN" altLang="en-US" sz="8000" b="0" i="0" u="none" strike="noStrike" kern="1200" cap="none" spc="0" normalizeH="0" baseline="0" noProof="0" dirty="0">
              <a:ln w="3175" cmpd="sng">
                <a:noFill/>
              </a:ln>
              <a:solidFill>
                <a:prstClr val="black"/>
              </a:solidFill>
              <a:effectLst/>
              <a:uLnTx/>
              <a:uFillTx/>
              <a:latin typeface="黑体" panose="02010609060101010101" pitchFamily="49" charset="-122"/>
              <a:ea typeface="黑体" panose="02010609060101010101" pitchFamily="49" charset="-122"/>
              <a:cs typeface="+mj-cs"/>
            </a:endParaRPr>
          </a:p>
          <a:p>
            <a:pPr marL="0" marR="0" lvl="0" indent="0" algn="ctr" defTabSz="457200" rtl="0" eaLnBrk="1" fontAlgn="auto" latinLnBrk="0" hangingPunct="1">
              <a:lnSpc>
                <a:spcPct val="100000"/>
              </a:lnSpc>
              <a:spcBef>
                <a:spcPct val="0"/>
              </a:spcBef>
              <a:spcAft>
                <a:spcPts val="0"/>
              </a:spcAft>
              <a:buClrTx/>
              <a:buSzTx/>
              <a:buFontTx/>
              <a:buNone/>
              <a:defRPr/>
            </a:pPr>
            <a:r>
              <a:rPr kumimoji="0" lang="zh-CN" altLang="en-US" b="0" i="0" u="none" strike="noStrike" kern="1200" cap="none" spc="0" normalizeH="0" baseline="0" noProof="0" dirty="0">
                <a:ln w="3175" cmpd="sng">
                  <a:noFill/>
                </a:ln>
                <a:solidFill>
                  <a:prstClr val="black"/>
                </a:solidFill>
                <a:effectLst/>
                <a:uLnTx/>
                <a:uFillTx/>
                <a:latin typeface="黑体" panose="02010609060101010101" pitchFamily="49" charset="-122"/>
                <a:ea typeface="黑体" panose="02010609060101010101" pitchFamily="49" charset="-122"/>
                <a:cs typeface="+mj-cs"/>
              </a:rPr>
              <a:t>（第二版）</a:t>
            </a:r>
            <a:endParaRPr kumimoji="0" lang="zh-CN" altLang="en-US" b="0" i="0" u="none" strike="noStrike" kern="1200" cap="none" spc="0" normalizeH="0" baseline="0" noProof="0" dirty="0">
              <a:ln w="3175" cmpd="sng">
                <a:noFill/>
              </a:ln>
              <a:solidFill>
                <a:prstClr val="black"/>
              </a:solidFill>
              <a:effectLst/>
              <a:uLnTx/>
              <a:uFillTx/>
              <a:latin typeface="黑体" panose="02010609060101010101" pitchFamily="49" charset="-122"/>
              <a:ea typeface="黑体" panose="02010609060101010101" pitchFamily="49" charset="-122"/>
              <a:cs typeface="+mj-cs"/>
            </a:endParaRPr>
          </a:p>
        </p:txBody>
      </p:sp>
      <p:sp>
        <p:nvSpPr>
          <p:cNvPr id="8" name="文本框 7"/>
          <p:cNvSpPr txBox="1"/>
          <p:nvPr/>
        </p:nvSpPr>
        <p:spPr>
          <a:xfrm>
            <a:off x="0" y="4572701"/>
            <a:ext cx="12192000" cy="6451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6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范健</a:t>
            </a:r>
            <a:r>
              <a:rPr kumimoji="0" lang="en-US" altLang="zh-CN" sz="36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 </a:t>
            </a:r>
            <a:r>
              <a:rPr kumimoji="0" lang="zh-CN" altLang="en-US" sz="36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主编 </a:t>
            </a:r>
            <a:endParaRPr kumimoji="0" lang="en-US" altLang="zh-CN" sz="36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transition spd="med">
    <p:zoom/>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07479" y="646619"/>
            <a:ext cx="6064277" cy="1596145"/>
          </a:xfrm>
        </p:spPr>
        <p:txBody>
          <a:bodyPr>
            <a:noAutofit/>
          </a:bodyPr>
          <a:lstStyle/>
          <a:p>
            <a:pPr marL="0" indent="0">
              <a:buNone/>
            </a:pPr>
            <a:r>
              <a:rPr lang="zh-CN" altLang="en-US" sz="2800" dirty="0">
                <a:solidFill>
                  <a:schemeClr val="tx1"/>
                </a:solidFill>
                <a:latin typeface="黑体" panose="02010609060101010101" pitchFamily="49" charset="-122"/>
                <a:ea typeface="黑体" panose="02010609060101010101" pitchFamily="49" charset="-122"/>
              </a:rPr>
              <a:t>四、保险法律关系  </a:t>
            </a:r>
            <a:endParaRPr lang="en-US" altLang="zh-CN" sz="2800" dirty="0">
              <a:solidFill>
                <a:schemeClr val="tx1"/>
              </a:solidFill>
              <a:latin typeface="黑体" panose="02010609060101010101" pitchFamily="49" charset="-122"/>
              <a:ea typeface="黑体" panose="02010609060101010101" pitchFamily="49" charset="-122"/>
            </a:endParaRPr>
          </a:p>
          <a:p>
            <a:pPr marL="0" indent="0">
              <a:buNone/>
            </a:pPr>
            <a:endParaRPr lang="en-US" altLang="zh-CN" sz="2400" dirty="0">
              <a:solidFill>
                <a:schemeClr val="tx1"/>
              </a:solidFill>
              <a:latin typeface="+mn-ea"/>
            </a:endParaRPr>
          </a:p>
        </p:txBody>
      </p:sp>
      <p:sp>
        <p:nvSpPr>
          <p:cNvPr id="2" name="矩形 1"/>
          <p:cNvSpPr/>
          <p:nvPr/>
        </p:nvSpPr>
        <p:spPr>
          <a:xfrm>
            <a:off x="1043338" y="1565714"/>
            <a:ext cx="11055927" cy="4431983"/>
          </a:xfrm>
          <a:prstGeom prst="rect">
            <a:avLst/>
          </a:prstGeom>
        </p:spPr>
        <p:txBody>
          <a:bodyPr wrap="square">
            <a:spAutoFit/>
          </a:bodyPr>
          <a:lstStyle/>
          <a:p>
            <a:pPr>
              <a:lnSpc>
                <a:spcPct val="125000"/>
              </a:lnSpc>
            </a:pPr>
            <a:r>
              <a:rPr lang="zh-CN" altLang="en-US" sz="2400" dirty="0">
                <a:latin typeface="黑体" panose="02010609060101010101" pitchFamily="49" charset="-122"/>
                <a:ea typeface="黑体" panose="02010609060101010101" pitchFamily="49" charset="-122"/>
              </a:rPr>
              <a:t>（一）</a:t>
            </a:r>
            <a:r>
              <a:rPr lang="zh-CN" altLang="zh-CN" sz="2400" dirty="0">
                <a:latin typeface="黑体" panose="02010609060101010101" pitchFamily="49" charset="-122"/>
                <a:ea typeface="黑体" panose="02010609060101010101" pitchFamily="49" charset="-122"/>
              </a:rPr>
              <a:t>保险法律关系</a:t>
            </a:r>
            <a:r>
              <a:rPr lang="zh-CN" altLang="en-US" sz="2400" dirty="0">
                <a:latin typeface="黑体" panose="02010609060101010101" pitchFamily="49" charset="-122"/>
                <a:ea typeface="黑体" panose="02010609060101010101" pitchFamily="49" charset="-122"/>
              </a:rPr>
              <a:t>概念：</a:t>
            </a:r>
            <a:endParaRPr lang="en-US" altLang="zh-CN" sz="2400" dirty="0">
              <a:latin typeface="黑体" panose="02010609060101010101" pitchFamily="49" charset="-122"/>
              <a:ea typeface="黑体" panose="02010609060101010101" pitchFamily="49" charset="-122"/>
            </a:endParaRPr>
          </a:p>
          <a:p>
            <a:pPr>
              <a:lnSpc>
                <a:spcPct val="125000"/>
              </a:lnSpc>
            </a:pPr>
            <a:r>
              <a:rPr lang="en-US" altLang="zh-CN" sz="2400" kern="100" dirty="0">
                <a:latin typeface="黑体" panose="02010609060101010101" pitchFamily="49" charset="-122"/>
                <a:ea typeface="黑体" panose="02010609060101010101" pitchFamily="49" charset="-122"/>
                <a:cs typeface="Times New Roman" panose="02020603050405020304" pitchFamily="18" charset="0"/>
              </a:rPr>
              <a:t>  </a:t>
            </a:r>
            <a:r>
              <a:rPr lang="zh-CN" altLang="zh-CN" sz="2400" kern="100" dirty="0">
                <a:latin typeface="黑体" panose="02010609060101010101" pitchFamily="49" charset="-122"/>
                <a:ea typeface="黑体" panose="02010609060101010101" pitchFamily="49" charset="-122"/>
                <a:cs typeface="Times New Roman" panose="02020603050405020304" pitchFamily="18" charset="0"/>
              </a:rPr>
              <a:t>保险法律关系是保险关系的主体之间针对保险客体</a:t>
            </a:r>
            <a:r>
              <a:rPr lang="zh-CN" altLang="zh-CN" sz="2400" dirty="0">
                <a:latin typeface="黑体" panose="02010609060101010101" pitchFamily="49" charset="-122"/>
                <a:ea typeface="黑体" panose="02010609060101010101" pitchFamily="49" charset="-122"/>
              </a:rPr>
              <a:t>所形成的权利义务关系。</a:t>
            </a:r>
            <a:endParaRPr lang="zh-CN" altLang="zh-CN" sz="2400" dirty="0">
              <a:latin typeface="黑体" panose="02010609060101010101" pitchFamily="49" charset="-122"/>
              <a:ea typeface="黑体" panose="02010609060101010101" pitchFamily="49" charset="-122"/>
            </a:endParaRPr>
          </a:p>
          <a:p>
            <a:pPr>
              <a:lnSpc>
                <a:spcPct val="125000"/>
              </a:lnSpc>
            </a:pPr>
            <a:r>
              <a:rPr lang="en-US" altLang="zh-CN" sz="2400" dirty="0">
                <a:latin typeface="黑体" panose="02010609060101010101" pitchFamily="49" charset="-122"/>
                <a:ea typeface="黑体" panose="02010609060101010101" pitchFamily="49" charset="-122"/>
              </a:rPr>
              <a:t>  1.</a:t>
            </a:r>
            <a:r>
              <a:rPr lang="zh-CN" altLang="zh-CN" sz="2400" dirty="0">
                <a:latin typeface="黑体" panose="02010609060101010101" pitchFamily="49" charset="-122"/>
                <a:ea typeface="黑体" panose="02010609060101010101" pitchFamily="49" charset="-122"/>
              </a:rPr>
              <a:t>保险法律关系的主体包括保险合同的当事人、保险合同的关系人、保险辅助人。</a:t>
            </a:r>
            <a:r>
              <a:rPr lang="en-US" altLang="zh-CN" sz="2400" dirty="0">
                <a:latin typeface="黑体" panose="02010609060101010101" pitchFamily="49" charset="-122"/>
                <a:ea typeface="黑体" panose="02010609060101010101" pitchFamily="49" charset="-122"/>
              </a:rPr>
              <a:t>  </a:t>
            </a:r>
            <a:endParaRPr lang="en-US" altLang="zh-CN" sz="2400" dirty="0">
              <a:latin typeface="黑体" panose="02010609060101010101" pitchFamily="49" charset="-122"/>
              <a:ea typeface="黑体" panose="02010609060101010101" pitchFamily="49" charset="-122"/>
            </a:endParaRPr>
          </a:p>
          <a:p>
            <a:pPr>
              <a:lnSpc>
                <a:spcPct val="125000"/>
              </a:lnSpc>
            </a:pPr>
            <a:r>
              <a:rPr lang="en-US" altLang="zh-CN" sz="2400" dirty="0">
                <a:latin typeface="黑体" panose="02010609060101010101" pitchFamily="49" charset="-122"/>
                <a:ea typeface="黑体" panose="02010609060101010101" pitchFamily="49" charset="-122"/>
              </a:rPr>
              <a:t>  2.</a:t>
            </a:r>
            <a:r>
              <a:rPr lang="zh-CN" altLang="zh-CN" sz="2400" dirty="0">
                <a:latin typeface="黑体" panose="02010609060101010101" pitchFamily="49" charset="-122"/>
                <a:ea typeface="黑体" panose="02010609060101010101" pitchFamily="49" charset="-122"/>
              </a:rPr>
              <a:t>保险合同当事人系指投保人和保险人；保险合同关系人是指被保险人和受益人</a:t>
            </a:r>
            <a:r>
              <a:rPr lang="zh-CN" altLang="en-US" sz="2400" dirty="0">
                <a:latin typeface="黑体" panose="02010609060101010101" pitchFamily="49" charset="-122"/>
                <a:ea typeface="黑体" panose="02010609060101010101" pitchFamily="49" charset="-122"/>
              </a:rPr>
              <a:t>。</a:t>
            </a:r>
            <a:endParaRPr lang="en-US" altLang="zh-CN" sz="2400" dirty="0">
              <a:latin typeface="黑体" panose="02010609060101010101" pitchFamily="49" charset="-122"/>
              <a:ea typeface="黑体" panose="02010609060101010101" pitchFamily="49" charset="-122"/>
            </a:endParaRPr>
          </a:p>
          <a:p>
            <a:pPr>
              <a:lnSpc>
                <a:spcPct val="125000"/>
              </a:lnSpc>
            </a:pPr>
            <a:r>
              <a:rPr lang="en-US" altLang="zh-CN" sz="2400" dirty="0">
                <a:latin typeface="黑体" panose="02010609060101010101" pitchFamily="49" charset="-122"/>
                <a:ea typeface="黑体" panose="02010609060101010101" pitchFamily="49" charset="-122"/>
              </a:rPr>
              <a:t>  3.</a:t>
            </a:r>
            <a:r>
              <a:rPr lang="zh-CN" altLang="zh-CN" sz="2400" dirty="0">
                <a:latin typeface="黑体" panose="02010609060101010101" pitchFamily="49" charset="-122"/>
                <a:ea typeface="黑体" panose="02010609060101010101" pitchFamily="49" charset="-122"/>
              </a:rPr>
              <a:t>保险合同辅助人则是指保险代理人、保险经纪人、保险公估人。</a:t>
            </a:r>
            <a:endParaRPr lang="en-US" altLang="zh-CN" sz="2400" dirty="0">
              <a:latin typeface="黑体" panose="02010609060101010101" pitchFamily="49" charset="-122"/>
              <a:ea typeface="黑体" panose="02010609060101010101" pitchFamily="49" charset="-122"/>
            </a:endParaRPr>
          </a:p>
          <a:p>
            <a:endParaRPr lang="zh-CN" altLang="zh-CN" sz="2400" dirty="0">
              <a:latin typeface="黑体" panose="02010609060101010101" pitchFamily="49" charset="-122"/>
              <a:ea typeface="黑体" panose="02010609060101010101" pitchFamily="49" charset="-122"/>
            </a:endParaRPr>
          </a:p>
          <a:p>
            <a:endParaRPr lang="zh-CN" altLang="zh-CN" sz="2400" dirty="0">
              <a:latin typeface="黑体" panose="02010609060101010101" pitchFamily="49" charset="-122"/>
              <a:ea typeface="黑体" panose="02010609060101010101" pitchFamily="49" charset="-122"/>
            </a:endParaRPr>
          </a:p>
          <a:p>
            <a:endParaRPr lang="zh-CN" altLang="en-US" sz="2400" dirty="0">
              <a:latin typeface="黑体" panose="02010609060101010101" pitchFamily="49" charset="-122"/>
              <a:ea typeface="黑体" panose="02010609060101010101" pitchFamily="49" charset="-122"/>
            </a:endParaRPr>
          </a:p>
        </p:txBody>
      </p:sp>
      <p:cxnSp>
        <p:nvCxnSpPr>
          <p:cNvPr id="4" name="直接连接符 3"/>
          <p:cNvCxnSpPr/>
          <p:nvPr/>
        </p:nvCxnSpPr>
        <p:spPr>
          <a:xfrm>
            <a:off x="1374140" y="536575"/>
            <a:ext cx="10389870"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4"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par>
                          <p:cTn id="13" fill="hold">
                            <p:stCondLst>
                              <p:cond delay="1000"/>
                            </p:stCondLst>
                            <p:childTnLst>
                              <p:par>
                                <p:cTn id="14" presetID="6" presetClass="entr" presetSubtype="16" fill="hold" nodeType="afterEffect">
                                  <p:stCondLst>
                                    <p:cond delay="0"/>
                                  </p:stCondLst>
                                  <p:childTnLst>
                                    <p:set>
                                      <p:cBhvr>
                                        <p:cTn id="15" dur="1" fill="hold">
                                          <p:stCondLst>
                                            <p:cond delay="0"/>
                                          </p:stCondLst>
                                        </p:cTn>
                                        <p:tgtEl>
                                          <p:spTgt spid="2">
                                            <p:txEl>
                                              <p:pRg st="0" end="0"/>
                                            </p:txEl>
                                          </p:spTgt>
                                        </p:tgtEl>
                                        <p:attrNameLst>
                                          <p:attrName>style.visibility</p:attrName>
                                        </p:attrNameLst>
                                      </p:cBhvr>
                                      <p:to>
                                        <p:strVal val="visible"/>
                                      </p:to>
                                    </p:set>
                                    <p:animEffect transition="in" filter="circle(in)">
                                      <p:cBhvr>
                                        <p:cTn id="16" dur="500"/>
                                        <p:tgtEl>
                                          <p:spTgt spid="2">
                                            <p:txEl>
                                              <p:pRg st="0" end="0"/>
                                            </p:txEl>
                                          </p:spTgt>
                                        </p:tgtEl>
                                      </p:cBhvr>
                                    </p:animEffect>
                                  </p:childTnLst>
                                </p:cTn>
                              </p:par>
                            </p:childTnLst>
                          </p:cTn>
                        </p:par>
                        <p:par>
                          <p:cTn id="17" fill="hold">
                            <p:stCondLst>
                              <p:cond delay="1500"/>
                            </p:stCondLst>
                            <p:childTnLst>
                              <p:par>
                                <p:cTn id="18" presetID="6" presetClass="entr" presetSubtype="16" fill="hold" nodeType="afterEffect">
                                  <p:stCondLst>
                                    <p:cond delay="0"/>
                                  </p:stCondLst>
                                  <p:childTnLst>
                                    <p:set>
                                      <p:cBhvr>
                                        <p:cTn id="19" dur="1" fill="hold">
                                          <p:stCondLst>
                                            <p:cond delay="0"/>
                                          </p:stCondLst>
                                        </p:cTn>
                                        <p:tgtEl>
                                          <p:spTgt spid="2">
                                            <p:txEl>
                                              <p:pRg st="1" end="1"/>
                                            </p:txEl>
                                          </p:spTgt>
                                        </p:tgtEl>
                                        <p:attrNameLst>
                                          <p:attrName>style.visibility</p:attrName>
                                        </p:attrNameLst>
                                      </p:cBhvr>
                                      <p:to>
                                        <p:strVal val="visible"/>
                                      </p:to>
                                    </p:set>
                                    <p:animEffect transition="in" filter="circle(in)">
                                      <p:cBhvr>
                                        <p:cTn id="20" dur="500"/>
                                        <p:tgtEl>
                                          <p:spTgt spid="2">
                                            <p:txEl>
                                              <p:pRg st="1" end="1"/>
                                            </p:txEl>
                                          </p:spTgt>
                                        </p:tgtEl>
                                      </p:cBhvr>
                                    </p:animEffect>
                                  </p:childTnLst>
                                </p:cTn>
                              </p:par>
                            </p:childTnLst>
                          </p:cTn>
                        </p:par>
                        <p:par>
                          <p:cTn id="21" fill="hold">
                            <p:stCondLst>
                              <p:cond delay="2000"/>
                            </p:stCondLst>
                            <p:childTnLst>
                              <p:par>
                                <p:cTn id="22" presetID="6" presetClass="entr" presetSubtype="16" fill="hold" nodeType="afterEffect">
                                  <p:stCondLst>
                                    <p:cond delay="0"/>
                                  </p:stCondLst>
                                  <p:childTnLst>
                                    <p:set>
                                      <p:cBhvr>
                                        <p:cTn id="23" dur="1" fill="hold">
                                          <p:stCondLst>
                                            <p:cond delay="0"/>
                                          </p:stCondLst>
                                        </p:cTn>
                                        <p:tgtEl>
                                          <p:spTgt spid="2">
                                            <p:txEl>
                                              <p:pRg st="2" end="2"/>
                                            </p:txEl>
                                          </p:spTgt>
                                        </p:tgtEl>
                                        <p:attrNameLst>
                                          <p:attrName>style.visibility</p:attrName>
                                        </p:attrNameLst>
                                      </p:cBhvr>
                                      <p:to>
                                        <p:strVal val="visible"/>
                                      </p:to>
                                    </p:set>
                                    <p:animEffect transition="in" filter="circle(in)">
                                      <p:cBhvr>
                                        <p:cTn id="24" dur="500"/>
                                        <p:tgtEl>
                                          <p:spTgt spid="2">
                                            <p:txEl>
                                              <p:pRg st="2" end="2"/>
                                            </p:txEl>
                                          </p:spTgt>
                                        </p:tgtEl>
                                      </p:cBhvr>
                                    </p:animEffect>
                                  </p:childTnLst>
                                </p:cTn>
                              </p:par>
                            </p:childTnLst>
                          </p:cTn>
                        </p:par>
                        <p:par>
                          <p:cTn id="25" fill="hold">
                            <p:stCondLst>
                              <p:cond delay="2500"/>
                            </p:stCondLst>
                            <p:childTnLst>
                              <p:par>
                                <p:cTn id="26" presetID="6" presetClass="entr" presetSubtype="16" fill="hold" nodeType="after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circle(in)">
                                      <p:cBhvr>
                                        <p:cTn id="28" dur="500"/>
                                        <p:tgtEl>
                                          <p:spTgt spid="2">
                                            <p:txEl>
                                              <p:pRg st="3" end="3"/>
                                            </p:txEl>
                                          </p:spTgt>
                                        </p:tgtEl>
                                      </p:cBhvr>
                                    </p:animEffect>
                                  </p:childTnLst>
                                </p:cTn>
                              </p:par>
                            </p:childTnLst>
                          </p:cTn>
                        </p:par>
                        <p:par>
                          <p:cTn id="29" fill="hold">
                            <p:stCondLst>
                              <p:cond delay="3000"/>
                            </p:stCondLst>
                            <p:childTnLst>
                              <p:par>
                                <p:cTn id="30" presetID="6" presetClass="entr" presetSubtype="16" fill="hold" nodeType="afterEffect">
                                  <p:stCondLst>
                                    <p:cond delay="0"/>
                                  </p:stCondLst>
                                  <p:childTnLst>
                                    <p:set>
                                      <p:cBhvr>
                                        <p:cTn id="31" dur="1" fill="hold">
                                          <p:stCondLst>
                                            <p:cond delay="0"/>
                                          </p:stCondLst>
                                        </p:cTn>
                                        <p:tgtEl>
                                          <p:spTgt spid="2">
                                            <p:txEl>
                                              <p:pRg st="4" end="4"/>
                                            </p:txEl>
                                          </p:spTgt>
                                        </p:tgtEl>
                                        <p:attrNameLst>
                                          <p:attrName>style.visibility</p:attrName>
                                        </p:attrNameLst>
                                      </p:cBhvr>
                                      <p:to>
                                        <p:strVal val="visible"/>
                                      </p:to>
                                    </p:set>
                                    <p:animEffect transition="in" filter="circle(in)">
                                      <p:cBhvr>
                                        <p:cTn id="3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49839" y="179295"/>
            <a:ext cx="10018713" cy="5589496"/>
          </a:xfrm>
        </p:spPr>
        <p:txBody>
          <a:bodyPr>
            <a:normAutofit/>
          </a:bodyPr>
          <a:lstStyle/>
          <a:p>
            <a:pPr marL="0" indent="0">
              <a:buNone/>
            </a:pPr>
            <a:r>
              <a:rPr lang="zh-CN" altLang="en-US" dirty="0">
                <a:latin typeface="黑体" panose="02010609060101010101" pitchFamily="49" charset="-122"/>
                <a:ea typeface="黑体" panose="02010609060101010101" pitchFamily="49" charset="-122"/>
              </a:rPr>
              <a:t>（二）投保人 </a:t>
            </a:r>
            <a:endParaRPr lang="zh-CN" altLang="en-US"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  投保人是指与保险人订立保险合同，并按照合同约定负有交付保险费义务的人。 </a:t>
            </a:r>
            <a:endParaRPr lang="zh-CN" altLang="en-US"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  投保人负有交付保险费的义务。交付方式分为一次性交付（也称“趸交”）和分期交付。</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  在人身保险中，投保人可以自己为被保险人并以自己为受益人而投保，也可他人为被保险人投保。但是后者情形下，须对被保险人具有保险利益。</a:t>
            </a:r>
            <a:endParaRPr lang="zh-CN" altLang="en-US" dirty="0">
              <a:latin typeface="黑体" panose="02010609060101010101" pitchFamily="49" charset="-122"/>
              <a:ea typeface="黑体" panose="02010609060101010101" pitchFamily="49" charset="-122"/>
            </a:endParaRPr>
          </a:p>
          <a:p>
            <a:pPr marL="0" indent="0">
              <a:buNone/>
            </a:pPr>
            <a:endParaRPr lang="zh-CN" altLang="en-US" dirty="0">
              <a:latin typeface="黑体" panose="02010609060101010101" pitchFamily="49" charset="-122"/>
              <a:ea typeface="黑体" panose="02010609060101010101" pitchFamily="49" charset="-122"/>
            </a:endParaRPr>
          </a:p>
        </p:txBody>
      </p:sp>
      <p:cxnSp>
        <p:nvCxnSpPr>
          <p:cNvPr id="4" name="直接连接符 3"/>
          <p:cNvCxnSpPr/>
          <p:nvPr/>
        </p:nvCxnSpPr>
        <p:spPr>
          <a:xfrm>
            <a:off x="1374140" y="536575"/>
            <a:ext cx="10389870"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5" dur="500"/>
                                        <p:tgtEl>
                                          <p:spTgt spid="3">
                                            <p:txEl>
                                              <p:pRg st="1" end="1"/>
                                            </p:txEl>
                                          </p:spTgt>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3">
                                            <p:txEl>
                                              <p:pRg st="2" end="2"/>
                                            </p:txEl>
                                          </p:spTgt>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49838" y="-466159"/>
            <a:ext cx="10018713" cy="7082117"/>
          </a:xfrm>
        </p:spPr>
        <p:txBody>
          <a:bodyPr>
            <a:normAutofit/>
          </a:bodyPr>
          <a:lstStyle/>
          <a:p>
            <a:pPr marL="0" indent="0">
              <a:buNone/>
            </a:pPr>
            <a:r>
              <a:rPr lang="zh-CN" altLang="en-US" dirty="0">
                <a:latin typeface="黑体" panose="02010609060101010101" pitchFamily="49" charset="-122"/>
                <a:ea typeface="黑体" panose="02010609060101010101" pitchFamily="49" charset="-122"/>
              </a:rPr>
              <a:t>（三）保险人 </a:t>
            </a:r>
            <a:endParaRPr lang="zh-CN" altLang="en-US" dirty="0">
              <a:latin typeface="黑体" panose="02010609060101010101" pitchFamily="49" charset="-122"/>
              <a:ea typeface="黑体" panose="02010609060101010101" pitchFamily="49" charset="-122"/>
            </a:endParaRPr>
          </a:p>
          <a:p>
            <a:pPr marL="0" indent="0">
              <a:lnSpc>
                <a:spcPct val="125000"/>
              </a:lnSpc>
              <a:buNone/>
            </a:pP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保险人概念</a:t>
            </a:r>
            <a:endParaRPr lang="zh-CN" altLang="en-US" dirty="0">
              <a:latin typeface="黑体" panose="02010609060101010101" pitchFamily="49" charset="-122"/>
              <a:ea typeface="黑体" panose="02010609060101010101" pitchFamily="49" charset="-122"/>
            </a:endParaRPr>
          </a:p>
          <a:p>
            <a:pPr marL="0" indent="0">
              <a:lnSpc>
                <a:spcPct val="125000"/>
              </a:lnSpc>
              <a:buNone/>
            </a:pPr>
            <a:r>
              <a:rPr lang="zh-CN" altLang="en-US" dirty="0">
                <a:latin typeface="黑体" panose="02010609060101010101" pitchFamily="49" charset="-122"/>
                <a:ea typeface="黑体" panose="02010609060101010101" pitchFamily="49" charset="-122"/>
              </a:rPr>
              <a:t>  保险人是指与投保人订立保险合同，并按照合同约定承担赔偿或者给付保险金责任的保险公司。</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保险人的义务：</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）承担危险的义务（主要义务）</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  三个方面：其一，免除投保人或被保险人承担风险之忧虑；其二，保险事故发生前督促或协助被保险人防险防损；其三，保险事故发生后依照约定赔付保险金。</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）通知与保密义务（保险合同附随义务与后合同义务的体现）</a:t>
            </a:r>
            <a:endParaRPr lang="en-US" altLang="zh-CN" dirty="0">
              <a:latin typeface="黑体" panose="02010609060101010101" pitchFamily="49" charset="-122"/>
              <a:ea typeface="黑体" panose="02010609060101010101" pitchFamily="49" charset="-122"/>
            </a:endParaRPr>
          </a:p>
        </p:txBody>
      </p:sp>
      <p:cxnSp>
        <p:nvCxnSpPr>
          <p:cNvPr id="5" name="直接连接符 4"/>
          <p:cNvCxnSpPr/>
          <p:nvPr/>
        </p:nvCxnSpPr>
        <p:spPr>
          <a:xfrm>
            <a:off x="1374140" y="536575"/>
            <a:ext cx="10389870"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arn(inVertical)">
                                      <p:cBhvr>
                                        <p:cTn id="11" dur="500"/>
                                        <p:tgtEl>
                                          <p:spTgt spid="3">
                                            <p:txEl>
                                              <p:pRg st="1" end="1"/>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arn(inVertical)">
                                      <p:cBhvr>
                                        <p:cTn id="19" dur="500"/>
                                        <p:tgtEl>
                                          <p:spTgt spid="3">
                                            <p:txEl>
                                              <p:pRg st="3" end="3"/>
                                            </p:txEl>
                                          </p:spTgt>
                                        </p:tgtEl>
                                      </p:cBhvr>
                                    </p:animEffect>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arn(inVertical)">
                                      <p:cBhvr>
                                        <p:cTn id="23" dur="500"/>
                                        <p:tgtEl>
                                          <p:spTgt spid="3">
                                            <p:txEl>
                                              <p:pRg st="4" end="4"/>
                                            </p:txEl>
                                          </p:spTgt>
                                        </p:tgtEl>
                                      </p:cBhvr>
                                    </p:animEffect>
                                  </p:childTnLst>
                                </p:cTn>
                              </p:par>
                            </p:childTnLst>
                          </p:cTn>
                        </p:par>
                        <p:par>
                          <p:cTn id="24" fill="hold">
                            <p:stCondLst>
                              <p:cond delay="2500"/>
                            </p:stCondLst>
                            <p:childTnLst>
                              <p:par>
                                <p:cTn id="25" presetID="16" presetClass="entr" presetSubtype="21"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childTnLst>
                          </p:cTn>
                        </p:par>
                        <p:par>
                          <p:cTn id="28" fill="hold">
                            <p:stCondLst>
                              <p:cond delay="3000"/>
                            </p:stCondLst>
                            <p:childTnLst>
                              <p:par>
                                <p:cTn id="29" presetID="16" presetClass="entr" presetSubtype="21"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arn(inVertical)">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36393" y="1264018"/>
            <a:ext cx="10018713" cy="5791201"/>
          </a:xfrm>
        </p:spPr>
        <p:txBody>
          <a:bodyPr>
            <a:normAutofit lnSpcReduction="10000"/>
          </a:bodyPr>
          <a:lstStyle/>
          <a:p>
            <a:pPr marL="0" indent="0">
              <a:buNone/>
            </a:pPr>
            <a:r>
              <a:rPr lang="zh-CN" altLang="en-US" dirty="0">
                <a:latin typeface="黑体" panose="02010609060101010101" pitchFamily="49" charset="-122"/>
                <a:ea typeface="黑体" panose="02010609060101010101" pitchFamily="49" charset="-122"/>
              </a:rPr>
              <a:t>（四）被保险人 </a:t>
            </a:r>
            <a:endParaRPr lang="zh-CN" altLang="en-US"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  被保险人是指，其财产或者人身受保险合同保障，享有保险金请求权的人。</a:t>
            </a:r>
            <a:endParaRPr lang="zh-CN" altLang="en-US"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被保险人的权利：</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）同意权</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）保险金赔付请求权 </a:t>
            </a:r>
            <a:endParaRPr lang="zh-CN" altLang="en-US"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被保险人的义务：</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）危险增加的通知义务</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）维护财产保险标的安全的义务    </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）保险事故发生的通知义务      </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）提供保险事故证明和资料的义务</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5</a:t>
            </a:r>
            <a:r>
              <a:rPr lang="zh-CN" altLang="en-US" dirty="0">
                <a:latin typeface="黑体" panose="02010609060101010101" pitchFamily="49" charset="-122"/>
                <a:ea typeface="黑体" panose="02010609060101010101" pitchFamily="49" charset="-122"/>
              </a:rPr>
              <a:t>）减损义务 </a:t>
            </a:r>
            <a:endParaRPr lang="zh-CN" altLang="en-US" dirty="0">
              <a:latin typeface="黑体" panose="02010609060101010101" pitchFamily="49" charset="-122"/>
              <a:ea typeface="黑体" panose="02010609060101010101" pitchFamily="49" charset="-122"/>
            </a:endParaRPr>
          </a:p>
          <a:p>
            <a:pPr marL="0" indent="0">
              <a:buNone/>
            </a:pPr>
            <a:endParaRPr lang="zh-CN" altLang="en-US" dirty="0"/>
          </a:p>
        </p:txBody>
      </p:sp>
      <p:cxnSp>
        <p:nvCxnSpPr>
          <p:cNvPr id="4" name="直接连接符 3"/>
          <p:cNvCxnSpPr/>
          <p:nvPr/>
        </p:nvCxnSpPr>
        <p:spPr>
          <a:xfrm>
            <a:off x="1374140" y="536575"/>
            <a:ext cx="10389870"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1" dur="500"/>
                                        <p:tgtEl>
                                          <p:spTgt spid="3">
                                            <p:txEl>
                                              <p:pRg st="1" end="1"/>
                                            </p:txEl>
                                          </p:spTgt>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500"/>
                                        <p:tgtEl>
                                          <p:spTgt spid="3">
                                            <p:txEl>
                                              <p:pRg st="2" end="2"/>
                                            </p:txEl>
                                          </p:spTgt>
                                        </p:tgtEl>
                                      </p:cBhvr>
                                    </p:animEffect>
                                  </p:childTnLst>
                                </p:cTn>
                              </p:par>
                            </p:childTnLst>
                          </p:cTn>
                        </p:par>
                        <p:par>
                          <p:cTn id="16" fill="hold">
                            <p:stCondLst>
                              <p:cond delay="1500"/>
                            </p:stCondLst>
                            <p:childTnLst>
                              <p:par>
                                <p:cTn id="17" presetID="14"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9" dur="500"/>
                                        <p:tgtEl>
                                          <p:spTgt spid="3">
                                            <p:txEl>
                                              <p:pRg st="3" end="3"/>
                                            </p:txEl>
                                          </p:spTgt>
                                        </p:tgtEl>
                                      </p:cBhvr>
                                    </p:animEffect>
                                  </p:childTnLst>
                                </p:cTn>
                              </p:par>
                            </p:childTnLst>
                          </p:cTn>
                        </p:par>
                        <p:par>
                          <p:cTn id="20" fill="hold">
                            <p:stCondLst>
                              <p:cond delay="2000"/>
                            </p:stCondLst>
                            <p:childTnLst>
                              <p:par>
                                <p:cTn id="21" presetID="14" presetClass="entr" presetSubtype="1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3" dur="500"/>
                                        <p:tgtEl>
                                          <p:spTgt spid="3">
                                            <p:txEl>
                                              <p:pRg st="4" end="4"/>
                                            </p:txEl>
                                          </p:spTgt>
                                        </p:tgtEl>
                                      </p:cBhvr>
                                    </p:animEffect>
                                  </p:childTnLst>
                                </p:cTn>
                              </p:par>
                            </p:childTnLst>
                          </p:cTn>
                        </p:par>
                        <p:par>
                          <p:cTn id="24" fill="hold">
                            <p:stCondLst>
                              <p:cond delay="2500"/>
                            </p:stCondLst>
                            <p:childTnLst>
                              <p:par>
                                <p:cTn id="25" presetID="14" presetClass="entr" presetSubtype="10"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7" dur="500"/>
                                        <p:tgtEl>
                                          <p:spTgt spid="3">
                                            <p:txEl>
                                              <p:pRg st="5" end="5"/>
                                            </p:txEl>
                                          </p:spTgt>
                                        </p:tgtEl>
                                      </p:cBhvr>
                                    </p:animEffect>
                                  </p:childTnLst>
                                </p:cTn>
                              </p:par>
                            </p:childTnLst>
                          </p:cTn>
                        </p:par>
                        <p:par>
                          <p:cTn id="28" fill="hold">
                            <p:stCondLst>
                              <p:cond delay="3000"/>
                            </p:stCondLst>
                            <p:childTnLst>
                              <p:par>
                                <p:cTn id="29" presetID="14" presetClass="entr" presetSubtype="10" fill="hold"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1" dur="500"/>
                                        <p:tgtEl>
                                          <p:spTgt spid="3">
                                            <p:txEl>
                                              <p:pRg st="6" end="6"/>
                                            </p:txEl>
                                          </p:spTgt>
                                        </p:tgtEl>
                                      </p:cBhvr>
                                    </p:animEffect>
                                  </p:childTnLst>
                                </p:cTn>
                              </p:par>
                            </p:childTnLst>
                          </p:cTn>
                        </p:par>
                        <p:par>
                          <p:cTn id="32" fill="hold">
                            <p:stCondLst>
                              <p:cond delay="3500"/>
                            </p:stCondLst>
                            <p:childTnLst>
                              <p:par>
                                <p:cTn id="33" presetID="14" presetClass="entr" presetSubtype="10" fill="hold"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5" dur="500"/>
                                        <p:tgtEl>
                                          <p:spTgt spid="3">
                                            <p:txEl>
                                              <p:pRg st="7" end="7"/>
                                            </p:txEl>
                                          </p:spTgt>
                                        </p:tgtEl>
                                      </p:cBhvr>
                                    </p:animEffect>
                                  </p:childTnLst>
                                </p:cTn>
                              </p:par>
                            </p:childTnLst>
                          </p:cTn>
                        </p:par>
                        <p:par>
                          <p:cTn id="36" fill="hold">
                            <p:stCondLst>
                              <p:cond delay="4000"/>
                            </p:stCondLst>
                            <p:childTnLst>
                              <p:par>
                                <p:cTn id="37" presetID="14" presetClass="entr" presetSubtype="10" fill="hold" nodeType="after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9" dur="500"/>
                                        <p:tgtEl>
                                          <p:spTgt spid="3">
                                            <p:txEl>
                                              <p:pRg st="8" end="8"/>
                                            </p:txEl>
                                          </p:spTgt>
                                        </p:tgtEl>
                                      </p:cBhvr>
                                    </p:animEffect>
                                  </p:childTnLst>
                                </p:cTn>
                              </p:par>
                            </p:childTnLst>
                          </p:cTn>
                        </p:par>
                        <p:par>
                          <p:cTn id="40" fill="hold">
                            <p:stCondLst>
                              <p:cond delay="4500"/>
                            </p:stCondLst>
                            <p:childTnLst>
                              <p:par>
                                <p:cTn id="41" presetID="14" presetClass="entr" presetSubtype="10" fill="hold" nodeType="after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randombar(horizontal)">
                                      <p:cBhvr>
                                        <p:cTn id="43" dur="500"/>
                                        <p:tgtEl>
                                          <p:spTgt spid="3">
                                            <p:txEl>
                                              <p:pRg st="9" end="9"/>
                                            </p:txEl>
                                          </p:spTgt>
                                        </p:tgtEl>
                                      </p:cBhvr>
                                    </p:animEffect>
                                  </p:childTnLst>
                                </p:cTn>
                              </p:par>
                            </p:childTnLst>
                          </p:cTn>
                        </p:par>
                        <p:par>
                          <p:cTn id="44" fill="hold">
                            <p:stCondLst>
                              <p:cond delay="5000"/>
                            </p:stCondLst>
                            <p:childTnLst>
                              <p:par>
                                <p:cTn id="45" presetID="14" presetClass="entr" presetSubtype="10" fill="hold" nodeType="after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4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1352445" y="511919"/>
            <a:ext cx="9929637" cy="4708981"/>
          </a:xfrm>
          <a:prstGeom prst="rect">
            <a:avLst/>
          </a:prstGeom>
        </p:spPr>
        <p:txBody>
          <a:bodyPr wrap="square">
            <a:spAutoFit/>
          </a:bodyPr>
          <a:lstStyle/>
          <a:p>
            <a:pPr>
              <a:lnSpc>
                <a:spcPct val="125000"/>
              </a:lnSpc>
            </a:pPr>
            <a:r>
              <a:rPr lang="en-US" altLang="zh-CN" sz="2400" dirty="0">
                <a:latin typeface="黑体" panose="02010609060101010101" pitchFamily="49" charset="-122"/>
                <a:ea typeface="黑体" panose="02010609060101010101" pitchFamily="49" charset="-122"/>
              </a:rPr>
              <a:t> </a:t>
            </a:r>
            <a:endParaRPr lang="en-US" altLang="zh-CN" sz="2400" dirty="0">
              <a:latin typeface="黑体" panose="02010609060101010101" pitchFamily="49" charset="-122"/>
              <a:ea typeface="黑体" panose="02010609060101010101" pitchFamily="49" charset="-122"/>
            </a:endParaRPr>
          </a:p>
          <a:p>
            <a:pPr>
              <a:lnSpc>
                <a:spcPct val="125000"/>
              </a:lnSpc>
            </a:pPr>
            <a:r>
              <a:rPr lang="zh-CN" altLang="en-US" sz="2400" dirty="0">
                <a:latin typeface="黑体" panose="02010609060101010101" pitchFamily="49" charset="-122"/>
                <a:ea typeface="黑体" panose="02010609060101010101" pitchFamily="49" charset="-122"/>
              </a:rPr>
              <a:t>（五）受益人 </a:t>
            </a:r>
            <a:endParaRPr lang="en-US" altLang="zh-CN" sz="2400" dirty="0">
              <a:latin typeface="黑体" panose="02010609060101010101" pitchFamily="49" charset="-122"/>
              <a:ea typeface="黑体" panose="02010609060101010101" pitchFamily="49" charset="-122"/>
            </a:endParaRPr>
          </a:p>
          <a:p>
            <a:pPr>
              <a:lnSpc>
                <a:spcPct val="125000"/>
              </a:lnSpc>
            </a:pPr>
            <a:r>
              <a:rPr lang="en-US" altLang="zh-CN" sz="2400" dirty="0">
                <a:latin typeface="黑体" panose="02010609060101010101" pitchFamily="49" charset="-122"/>
                <a:ea typeface="黑体" panose="02010609060101010101" pitchFamily="49" charset="-122"/>
              </a:rPr>
              <a:t>  1.</a:t>
            </a:r>
            <a:r>
              <a:rPr lang="zh-CN" altLang="en-US" sz="2400" dirty="0">
                <a:latin typeface="黑体" panose="02010609060101010101" pitchFamily="49" charset="-122"/>
                <a:ea typeface="黑体" panose="02010609060101010101" pitchFamily="49" charset="-122"/>
              </a:rPr>
              <a:t>受益人概念</a:t>
            </a:r>
            <a:endParaRPr lang="zh-CN" altLang="en-US" sz="2400" dirty="0">
              <a:latin typeface="黑体" panose="02010609060101010101" pitchFamily="49" charset="-122"/>
              <a:ea typeface="黑体" panose="02010609060101010101" pitchFamily="49" charset="-122"/>
            </a:endParaRPr>
          </a:p>
          <a:p>
            <a:pPr>
              <a:lnSpc>
                <a:spcPct val="125000"/>
              </a:lnSpc>
            </a:pPr>
            <a:r>
              <a:rPr lang="zh-CN" altLang="en-US" sz="2400" dirty="0">
                <a:latin typeface="黑体" panose="02010609060101010101" pitchFamily="49" charset="-122"/>
                <a:ea typeface="黑体" panose="02010609060101010101" pitchFamily="49" charset="-122"/>
              </a:rPr>
              <a:t>  </a:t>
            </a:r>
            <a:r>
              <a:rPr lang="zh-CN" altLang="zh-CN" sz="2400" dirty="0">
                <a:latin typeface="黑体" panose="02010609060101010101" pitchFamily="49" charset="-122"/>
                <a:ea typeface="黑体" panose="02010609060101010101" pitchFamily="49" charset="-122"/>
              </a:rPr>
              <a:t>受益人是指人身保险合同中由被保险人或者投保人指定的享有保险金请求权的人。</a:t>
            </a:r>
            <a:r>
              <a:rPr lang="zh-CN" altLang="en-US" sz="2400" dirty="0">
                <a:latin typeface="黑体" panose="02010609060101010101" pitchFamily="49" charset="-122"/>
                <a:ea typeface="黑体" panose="02010609060101010101" pitchFamily="49" charset="-122"/>
              </a:rPr>
              <a:t>投保人、被保险人可以为受益人。</a:t>
            </a:r>
            <a:r>
              <a:rPr lang="en-US" altLang="zh-CN" sz="2400" dirty="0">
                <a:latin typeface="黑体" panose="02010609060101010101" pitchFamily="49" charset="-122"/>
                <a:ea typeface="黑体" panose="02010609060101010101" pitchFamily="49" charset="-122"/>
              </a:rPr>
              <a:t> </a:t>
            </a:r>
            <a:endParaRPr lang="zh-CN" altLang="zh-CN" sz="2400" dirty="0">
              <a:latin typeface="黑体" panose="02010609060101010101" pitchFamily="49" charset="-122"/>
              <a:ea typeface="黑体" panose="02010609060101010101" pitchFamily="49" charset="-122"/>
            </a:endParaRPr>
          </a:p>
          <a:p>
            <a:pPr>
              <a:lnSpc>
                <a:spcPct val="125000"/>
              </a:lnSpc>
            </a:pPr>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受益人的特征：</a:t>
            </a:r>
            <a:endParaRPr lang="en-US" altLang="zh-CN" sz="2400" dirty="0">
              <a:latin typeface="黑体" panose="02010609060101010101" pitchFamily="49" charset="-122"/>
              <a:ea typeface="黑体" panose="02010609060101010101" pitchFamily="49" charset="-122"/>
            </a:endParaRPr>
          </a:p>
          <a:p>
            <a:pPr>
              <a:lnSpc>
                <a:spcPct val="125000"/>
              </a:lnSpc>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a:t>
            </a:r>
            <a:r>
              <a:rPr lang="zh-CN" altLang="zh-CN" sz="2400" dirty="0">
                <a:latin typeface="黑体" panose="02010609060101010101" pitchFamily="49" charset="-122"/>
                <a:ea typeface="黑体" panose="02010609060101010101" pitchFamily="49" charset="-122"/>
              </a:rPr>
              <a:t>受益人是享有赔偿金请求权的人。</a:t>
            </a:r>
            <a:endParaRPr lang="en-US" altLang="zh-CN" sz="2400" dirty="0">
              <a:latin typeface="黑体" panose="02010609060101010101" pitchFamily="49" charset="-122"/>
              <a:ea typeface="黑体" panose="02010609060101010101" pitchFamily="49" charset="-122"/>
            </a:endParaRPr>
          </a:p>
          <a:p>
            <a:pPr>
              <a:lnSpc>
                <a:spcPct val="125000"/>
              </a:lnSpc>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a:t>
            </a:r>
            <a:r>
              <a:rPr lang="zh-CN" altLang="zh-CN" sz="2400" dirty="0">
                <a:latin typeface="黑体" panose="02010609060101010101" pitchFamily="49" charset="-122"/>
                <a:ea typeface="黑体" panose="02010609060101010101" pitchFamily="49" charset="-122"/>
              </a:rPr>
              <a:t>受益人由被保险人或者投保人指定</a:t>
            </a:r>
            <a:r>
              <a:rPr lang="zh-CN" altLang="en-US" sz="2400" dirty="0">
                <a:latin typeface="黑体" panose="02010609060101010101" pitchFamily="49" charset="-122"/>
                <a:ea typeface="黑体" panose="02010609060101010101" pitchFamily="49" charset="-122"/>
              </a:rPr>
              <a:t>（指定受益人的最终决定权在被保险人）</a:t>
            </a:r>
            <a:r>
              <a:rPr lang="en-US" altLang="zh-CN" sz="2400" dirty="0">
                <a:latin typeface="黑体" panose="02010609060101010101" pitchFamily="49" charset="-122"/>
                <a:ea typeface="黑体" panose="02010609060101010101" pitchFamily="49" charset="-122"/>
              </a:rPr>
              <a:t>                    </a:t>
            </a:r>
            <a:endParaRPr lang="en-US" altLang="zh-CN" sz="2400" dirty="0">
              <a:latin typeface="黑体" panose="02010609060101010101" pitchFamily="49" charset="-122"/>
              <a:ea typeface="黑体" panose="02010609060101010101" pitchFamily="49" charset="-122"/>
            </a:endParaRPr>
          </a:p>
          <a:p>
            <a:pPr>
              <a:lnSpc>
                <a:spcPct val="125000"/>
              </a:lnSpc>
            </a:pP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3</a:t>
            </a:r>
            <a:r>
              <a:rPr lang="zh-CN" altLang="en-US" sz="2400" dirty="0">
                <a:latin typeface="黑体" panose="02010609060101010101" pitchFamily="49" charset="-122"/>
                <a:ea typeface="黑体" panose="02010609060101010101" pitchFamily="49" charset="-122"/>
              </a:rPr>
              <a:t>）</a:t>
            </a:r>
            <a:r>
              <a:rPr lang="zh-CN" altLang="zh-CN" sz="2400" dirty="0">
                <a:latin typeface="黑体" panose="02010609060101010101" pitchFamily="49" charset="-122"/>
                <a:ea typeface="黑体" panose="02010609060101010101" pitchFamily="49" charset="-122"/>
              </a:rPr>
              <a:t>指定的受益人可以变更或撤销。</a:t>
            </a:r>
            <a:endParaRPr lang="zh-CN" altLang="en-US" sz="2400" dirty="0">
              <a:latin typeface="黑体" panose="02010609060101010101" pitchFamily="49" charset="-122"/>
              <a:ea typeface="黑体" panose="02010609060101010101" pitchFamily="49" charset="-122"/>
            </a:endParaRPr>
          </a:p>
        </p:txBody>
      </p:sp>
      <p:cxnSp>
        <p:nvCxnSpPr>
          <p:cNvPr id="3" name="直接连接符 2"/>
          <p:cNvCxnSpPr/>
          <p:nvPr/>
        </p:nvCxnSpPr>
        <p:spPr>
          <a:xfrm>
            <a:off x="1374140" y="536575"/>
            <a:ext cx="10389870"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Effect transition="in" filter="fade">
                                      <p:cBhvr>
                                        <p:cTn id="13" dur="500"/>
                                        <p:tgtEl>
                                          <p:spTgt spid="2">
                                            <p:txEl>
                                              <p:pRg st="0" end="0"/>
                                            </p:txEl>
                                          </p:spTgt>
                                        </p:tgtEl>
                                      </p:cBhvr>
                                    </p:animEffect>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fade">
                                      <p:cBhvr>
                                        <p:cTn id="17" dur="500"/>
                                        <p:tgtEl>
                                          <p:spTgt spid="2">
                                            <p:txEl>
                                              <p:pRg st="1" end="1"/>
                                            </p:txEl>
                                          </p:spTgt>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500"/>
                                        <p:tgtEl>
                                          <p:spTgt spid="2">
                                            <p:txEl>
                                              <p:pRg st="2" end="2"/>
                                            </p:txEl>
                                          </p:spTgt>
                                        </p:tgtEl>
                                      </p:cBhvr>
                                    </p:animEffect>
                                  </p:childTnLst>
                                </p:cTn>
                              </p:par>
                            </p:childTnLst>
                          </p:cTn>
                        </p:par>
                        <p:par>
                          <p:cTn id="22" fill="hold">
                            <p:stCondLst>
                              <p:cond delay="2000"/>
                            </p:stCondLst>
                            <p:childTnLst>
                              <p:par>
                                <p:cTn id="23" presetID="10" presetClass="entr" presetSubtype="0" fill="hold" nodeType="after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fade">
                                      <p:cBhvr>
                                        <p:cTn id="25" dur="500"/>
                                        <p:tgtEl>
                                          <p:spTgt spid="2">
                                            <p:txEl>
                                              <p:pRg st="3" end="3"/>
                                            </p:txEl>
                                          </p:spTgt>
                                        </p:tgtEl>
                                      </p:cBhvr>
                                    </p:animEffect>
                                  </p:childTnLst>
                                </p:cTn>
                              </p:par>
                            </p:childTnLst>
                          </p:cTn>
                        </p:par>
                        <p:par>
                          <p:cTn id="26" fill="hold">
                            <p:stCondLst>
                              <p:cond delay="2500"/>
                            </p:stCondLst>
                            <p:childTnLst>
                              <p:par>
                                <p:cTn id="27" presetID="10" presetClass="entr" presetSubtype="0" fill="hold" nodeType="afterEffect">
                                  <p:stCondLst>
                                    <p:cond delay="0"/>
                                  </p:stCondLst>
                                  <p:childTnLst>
                                    <p:set>
                                      <p:cBhvr>
                                        <p:cTn id="28" dur="1" fill="hold">
                                          <p:stCondLst>
                                            <p:cond delay="0"/>
                                          </p:stCondLst>
                                        </p:cTn>
                                        <p:tgtEl>
                                          <p:spTgt spid="2">
                                            <p:txEl>
                                              <p:pRg st="4" end="4"/>
                                            </p:txEl>
                                          </p:spTgt>
                                        </p:tgtEl>
                                        <p:attrNameLst>
                                          <p:attrName>style.visibility</p:attrName>
                                        </p:attrNameLst>
                                      </p:cBhvr>
                                      <p:to>
                                        <p:strVal val="visible"/>
                                      </p:to>
                                    </p:set>
                                    <p:animEffect transition="in" filter="fade">
                                      <p:cBhvr>
                                        <p:cTn id="29" dur="500"/>
                                        <p:tgtEl>
                                          <p:spTgt spid="2">
                                            <p:txEl>
                                              <p:pRg st="4" end="4"/>
                                            </p:txEl>
                                          </p:spTgt>
                                        </p:tgtEl>
                                      </p:cBhvr>
                                    </p:animEffect>
                                  </p:childTnLst>
                                </p:cTn>
                              </p:par>
                            </p:childTnLst>
                          </p:cTn>
                        </p:par>
                        <p:par>
                          <p:cTn id="30" fill="hold">
                            <p:stCondLst>
                              <p:cond delay="3000"/>
                            </p:stCondLst>
                            <p:childTnLst>
                              <p:par>
                                <p:cTn id="31" presetID="10" presetClass="entr" presetSubtype="0" fill="hold" nodeType="afterEffect">
                                  <p:stCondLst>
                                    <p:cond delay="0"/>
                                  </p:stCondLst>
                                  <p:childTnLst>
                                    <p:set>
                                      <p:cBhvr>
                                        <p:cTn id="32" dur="1" fill="hold">
                                          <p:stCondLst>
                                            <p:cond delay="0"/>
                                          </p:stCondLst>
                                        </p:cTn>
                                        <p:tgtEl>
                                          <p:spTgt spid="2">
                                            <p:txEl>
                                              <p:pRg st="5" end="5"/>
                                            </p:txEl>
                                          </p:spTgt>
                                        </p:tgtEl>
                                        <p:attrNameLst>
                                          <p:attrName>style.visibility</p:attrName>
                                        </p:attrNameLst>
                                      </p:cBhvr>
                                      <p:to>
                                        <p:strVal val="visible"/>
                                      </p:to>
                                    </p:set>
                                    <p:animEffect transition="in" filter="fade">
                                      <p:cBhvr>
                                        <p:cTn id="33" dur="500"/>
                                        <p:tgtEl>
                                          <p:spTgt spid="2">
                                            <p:txEl>
                                              <p:pRg st="5" end="5"/>
                                            </p:txEl>
                                          </p:spTgt>
                                        </p:tgtEl>
                                      </p:cBhvr>
                                    </p:animEffect>
                                  </p:childTnLst>
                                </p:cTn>
                              </p:par>
                            </p:childTnLst>
                          </p:cTn>
                        </p:par>
                        <p:par>
                          <p:cTn id="34" fill="hold">
                            <p:stCondLst>
                              <p:cond delay="3500"/>
                            </p:stCondLst>
                            <p:childTnLst>
                              <p:par>
                                <p:cTn id="35" presetID="10" presetClass="entr" presetSubtype="0" fill="hold" nodeType="after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par>
                          <p:cTn id="38" fill="hold">
                            <p:stCondLst>
                              <p:cond delay="4000"/>
                            </p:stCondLst>
                            <p:childTnLst>
                              <p:par>
                                <p:cTn id="39" presetID="10" presetClass="entr" presetSubtype="0" fill="hold" nodeType="afterEffect">
                                  <p:stCondLst>
                                    <p:cond delay="0"/>
                                  </p:stCondLst>
                                  <p:childTnLst>
                                    <p:set>
                                      <p:cBhvr>
                                        <p:cTn id="40" dur="1" fill="hold">
                                          <p:stCondLst>
                                            <p:cond delay="0"/>
                                          </p:stCondLst>
                                        </p:cTn>
                                        <p:tgtEl>
                                          <p:spTgt spid="2">
                                            <p:txEl>
                                              <p:pRg st="7" end="7"/>
                                            </p:txEl>
                                          </p:spTgt>
                                        </p:tgtEl>
                                        <p:attrNameLst>
                                          <p:attrName>style.visibility</p:attrName>
                                        </p:attrNameLst>
                                      </p:cBhvr>
                                      <p:to>
                                        <p:strVal val="visible"/>
                                      </p:to>
                                    </p:set>
                                    <p:animEffect transition="in" filter="fade">
                                      <p:cBhvr>
                                        <p:cTn id="41"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2472218" y="672541"/>
            <a:ext cx="7247565" cy="1130121"/>
          </a:xfrm>
        </p:spPr>
        <p:txBody>
          <a:bodyPr/>
          <a:lstStyle/>
          <a:p>
            <a:r>
              <a:rPr lang="zh-CN" altLang="en-US" sz="3600" b="1" dirty="0">
                <a:solidFill>
                  <a:prstClr val="black"/>
                </a:solidFill>
                <a:latin typeface="黑体" panose="02010609060101010101" pitchFamily="49" charset="-122"/>
                <a:ea typeface="黑体" panose="02010609060101010101" pitchFamily="49" charset="-122"/>
              </a:rPr>
              <a:t>第二节  保险法的基本原则</a:t>
            </a:r>
            <a:endParaRPr lang="zh-CN" altLang="en-US" b="1" dirty="0"/>
          </a:p>
        </p:txBody>
      </p:sp>
      <p:sp>
        <p:nvSpPr>
          <p:cNvPr id="3" name="内容占位符 2"/>
          <p:cNvSpPr>
            <a:spLocks noGrp="1"/>
          </p:cNvSpPr>
          <p:nvPr>
            <p:ph idx="1"/>
          </p:nvPr>
        </p:nvSpPr>
        <p:spPr>
          <a:xfrm>
            <a:off x="3316331" y="1543508"/>
            <a:ext cx="5328614" cy="2961069"/>
          </a:xfrm>
        </p:spPr>
        <p:txBody>
          <a:bodyPr/>
          <a:lstStyle/>
          <a:p>
            <a:pPr marL="0" indent="0">
              <a:buNone/>
            </a:pPr>
            <a:r>
              <a:rPr lang="zh-CN" altLang="en-US" dirty="0">
                <a:latin typeface="黑体" panose="02010609060101010101" pitchFamily="49" charset="-122"/>
                <a:ea typeface="黑体" panose="02010609060101010101" pitchFamily="49" charset="-122"/>
              </a:rPr>
              <a:t>一、最大诚信原则	</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二、保险利益原则	</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三、损失补偿原则</a:t>
            </a:r>
            <a:endParaRPr lang="zh-CN" altLang="en-US" dirty="0">
              <a:latin typeface="黑体" panose="02010609060101010101" pitchFamily="49" charset="-122"/>
              <a:ea typeface="黑体" panose="02010609060101010101" pitchFamily="49" charset="-122"/>
            </a:endParaRPr>
          </a:p>
          <a:p>
            <a:pPr marL="0" indent="0">
              <a:buNone/>
            </a:pPr>
            <a:endParaRPr lang="zh-CN" altLang="en-US" dirty="0">
              <a:latin typeface="黑体" panose="02010609060101010101" pitchFamily="49" charset="-122"/>
              <a:ea typeface="黑体" panose="02010609060101010101" pitchFamily="49" charset="-122"/>
            </a:endParaRPr>
          </a:p>
        </p:txBody>
      </p:sp>
      <p:cxnSp>
        <p:nvCxnSpPr>
          <p:cNvPr id="4" name="直接连接符 3"/>
          <p:cNvCxnSpPr/>
          <p:nvPr/>
        </p:nvCxnSpPr>
        <p:spPr>
          <a:xfrm>
            <a:off x="1374140" y="536575"/>
            <a:ext cx="10389870"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anim calcmode="lin" valueType="num">
                                      <p:cBhvr>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anim calcmode="lin" valueType="num">
                                      <p:cBhvr>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anim calcmode="lin" valueType="num">
                                      <p:cBhvr>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2817714" y="345956"/>
            <a:ext cx="6556573" cy="1143000"/>
          </a:xfrm>
        </p:spPr>
        <p:txBody>
          <a:bodyPr>
            <a:noAutofit/>
          </a:bodyPr>
          <a:lstStyle/>
          <a:p>
            <a:r>
              <a:rPr lang="zh-CN" altLang="en-US" sz="2400" b="1" dirty="0">
                <a:latin typeface="黑体" panose="02010609060101010101" pitchFamily="49" charset="-122"/>
                <a:ea typeface="黑体" panose="02010609060101010101" pitchFamily="49" charset="-122"/>
              </a:rPr>
              <a:t>第二节  保险法的基本原则</a:t>
            </a:r>
            <a:endParaRPr lang="zh-CN" altLang="en-US" sz="2400" b="1"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1136479" y="874060"/>
            <a:ext cx="9670473" cy="5036127"/>
          </a:xfrm>
        </p:spPr>
        <p:txBody>
          <a:bodyPr>
            <a:normAutofit/>
          </a:bodyPr>
          <a:lstStyle/>
          <a:p>
            <a:pPr marL="0" indent="0">
              <a:buNone/>
            </a:pPr>
            <a:r>
              <a:rPr lang="zh-CN" altLang="en-US" dirty="0">
                <a:solidFill>
                  <a:schemeClr val="tx1"/>
                </a:solidFill>
                <a:latin typeface="黑体" panose="02010609060101010101" pitchFamily="49" charset="-122"/>
                <a:ea typeface="黑体" panose="02010609060101010101" pitchFamily="49" charset="-122"/>
              </a:rPr>
              <a:t>一、最大诚信原则 </a:t>
            </a:r>
            <a:endParaRPr lang="en-US" altLang="zh-CN" dirty="0">
              <a:solidFill>
                <a:schemeClr val="tx1"/>
              </a:solidFill>
              <a:latin typeface="黑体" panose="02010609060101010101" pitchFamily="49" charset="-122"/>
              <a:ea typeface="黑体" panose="02010609060101010101" pitchFamily="49" charset="-122"/>
            </a:endParaRPr>
          </a:p>
          <a:p>
            <a:pPr marL="0" indent="0">
              <a:buNone/>
            </a:pPr>
            <a:r>
              <a:rPr lang="zh-CN" altLang="en-US" dirty="0">
                <a:solidFill>
                  <a:schemeClr val="tx1"/>
                </a:solidFill>
                <a:latin typeface="黑体" panose="02010609060101010101" pitchFamily="49" charset="-122"/>
                <a:ea typeface="黑体" panose="02010609060101010101" pitchFamily="49" charset="-122"/>
              </a:rPr>
              <a:t>（一）最大诚信原则概说 </a:t>
            </a:r>
            <a:endParaRPr lang="en-US" altLang="zh-CN" dirty="0">
              <a:solidFill>
                <a:schemeClr val="tx1"/>
              </a:solidFill>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保险法上的最大诚信原则，是指保险合同的双方当事人在合同的订立和履行过程中，必须以最大的诚意履行自己的义务，互不欺骗和隐瞒，恪守合同的约定</a:t>
            </a:r>
            <a:r>
              <a:rPr lang="zh-CN" altLang="en-US" dirty="0">
                <a:latin typeface="黑体" panose="02010609060101010101" pitchFamily="49" charset="-122"/>
                <a:ea typeface="黑体" panose="02010609060101010101" pitchFamily="49" charset="-122"/>
              </a:rPr>
              <a:t>。</a:t>
            </a:r>
            <a:endParaRPr lang="en-US" altLang="zh-CN" dirty="0">
              <a:solidFill>
                <a:schemeClr val="tx1"/>
              </a:solidFill>
              <a:latin typeface="黑体" panose="02010609060101010101" pitchFamily="49" charset="-122"/>
              <a:ea typeface="黑体" panose="02010609060101010101" pitchFamily="49" charset="-122"/>
            </a:endParaRPr>
          </a:p>
          <a:p>
            <a:pPr marL="0" indent="0">
              <a:buNone/>
            </a:pPr>
            <a:r>
              <a:rPr lang="zh-CN" altLang="en-US" dirty="0">
                <a:solidFill>
                  <a:schemeClr val="tx1"/>
                </a:solidFill>
                <a:latin typeface="黑体" panose="02010609060101010101" pitchFamily="49" charset="-122"/>
                <a:ea typeface="黑体" panose="02010609060101010101" pitchFamily="49" charset="-122"/>
              </a:rPr>
              <a:t>（二）投保人的如实告知义务 </a:t>
            </a:r>
            <a:endParaRPr lang="en-US" altLang="zh-CN" dirty="0">
              <a:solidFill>
                <a:schemeClr val="tx1"/>
              </a:solidFill>
              <a:latin typeface="黑体" panose="02010609060101010101" pitchFamily="49" charset="-122"/>
              <a:ea typeface="黑体" panose="02010609060101010101" pitchFamily="49" charset="-122"/>
            </a:endParaRPr>
          </a:p>
          <a:p>
            <a:pPr marL="0" indent="0">
              <a:buNone/>
            </a:pPr>
            <a:r>
              <a:rPr lang="zh-CN" altLang="en-US" dirty="0">
                <a:solidFill>
                  <a:schemeClr val="tx1"/>
                </a:solidFill>
                <a:latin typeface="黑体" panose="02010609060101010101" pitchFamily="49" charset="-122"/>
                <a:ea typeface="黑体" panose="02010609060101010101" pitchFamily="49" charset="-122"/>
              </a:rPr>
              <a:t>  </a:t>
            </a:r>
            <a:r>
              <a:rPr lang="en-US" altLang="zh-CN" dirty="0">
                <a:solidFill>
                  <a:schemeClr val="tx1"/>
                </a:solidFill>
                <a:latin typeface="黑体" panose="02010609060101010101" pitchFamily="49" charset="-122"/>
                <a:ea typeface="黑体" panose="02010609060101010101" pitchFamily="49" charset="-122"/>
              </a:rPr>
              <a:t>1</a:t>
            </a:r>
            <a:r>
              <a:rPr lang="en-US" altLang="zh-CN" dirty="0">
                <a:latin typeface="黑体" panose="02010609060101010101" pitchFamily="49" charset="-122"/>
                <a:ea typeface="黑体" panose="02010609060101010101" pitchFamily="49" charset="-122"/>
              </a:rPr>
              <a:t>.</a:t>
            </a:r>
            <a:r>
              <a:rPr lang="zh-CN" altLang="en-US" dirty="0">
                <a:solidFill>
                  <a:schemeClr val="tx1"/>
                </a:solidFill>
                <a:latin typeface="黑体" panose="02010609060101010101" pitchFamily="49" charset="-122"/>
                <a:ea typeface="黑体" panose="02010609060101010101" pitchFamily="49" charset="-122"/>
              </a:rPr>
              <a:t>特征：</a:t>
            </a:r>
            <a:r>
              <a:rPr lang="zh-CN"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1</a:t>
            </a:r>
            <a:r>
              <a:rPr lang="zh-CN" altLang="zh-CN" dirty="0">
                <a:latin typeface="黑体" panose="02010609060101010101" pitchFamily="49" charset="-122"/>
                <a:ea typeface="黑体" panose="02010609060101010101" pitchFamily="49" charset="-122"/>
              </a:rPr>
              <a:t>）系法定义务</a:t>
            </a:r>
            <a:r>
              <a:rPr lang="zh-CN" altLang="en-US"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2</a:t>
            </a:r>
            <a:r>
              <a:rPr lang="zh-CN" altLang="zh-CN" dirty="0">
                <a:latin typeface="黑体" panose="02010609060101010101" pitchFamily="49" charset="-122"/>
                <a:ea typeface="黑体" panose="02010609060101010101" pitchFamily="49" charset="-122"/>
              </a:rPr>
              <a:t>）系先契约义务。（</a:t>
            </a:r>
            <a:r>
              <a:rPr lang="en-US" altLang="zh-CN" dirty="0">
                <a:latin typeface="黑体" panose="02010609060101010101" pitchFamily="49" charset="-122"/>
                <a:ea typeface="黑体" panose="02010609060101010101" pitchFamily="49" charset="-122"/>
              </a:rPr>
              <a:t>3</a:t>
            </a:r>
            <a:r>
              <a:rPr lang="zh-CN" altLang="zh-CN" dirty="0">
                <a:latin typeface="黑体" panose="02010609060101010101" pitchFamily="49" charset="-122"/>
                <a:ea typeface="黑体" panose="02010609060101010101" pitchFamily="49" charset="-122"/>
              </a:rPr>
              <a:t>）系间接义务或不真正义务。</a:t>
            </a:r>
            <a:r>
              <a:rPr lang="zh-CN" altLang="en-US"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2.</a:t>
            </a:r>
            <a:r>
              <a:rPr lang="zh-CN" altLang="en-US" dirty="0">
                <a:latin typeface="黑体" panose="02010609060101010101" pitchFamily="49" charset="-122"/>
                <a:ea typeface="黑体" panose="02010609060101010101" pitchFamily="49" charset="-122"/>
              </a:rPr>
              <a:t>违反后果：</a:t>
            </a:r>
            <a:r>
              <a:rPr lang="zh-CN" altLang="en-US" dirty="0">
                <a:latin typeface="黑体" panose="02010609060101010101" pitchFamily="49" charset="-122"/>
                <a:ea typeface="黑体" panose="02010609060101010101" pitchFamily="49" charset="-122"/>
                <a:sym typeface="Wingdings" panose="05000000000000000000" pitchFamily="2" charset="2"/>
              </a:rPr>
              <a:t>（</a:t>
            </a:r>
            <a:r>
              <a:rPr lang="en-US" altLang="zh-CN" dirty="0">
                <a:latin typeface="黑体" panose="02010609060101010101" pitchFamily="49" charset="-122"/>
                <a:ea typeface="黑体" panose="02010609060101010101" pitchFamily="49" charset="-122"/>
                <a:sym typeface="Wingdings" panose="05000000000000000000" pitchFamily="2" charset="2"/>
              </a:rPr>
              <a:t>1</a:t>
            </a:r>
            <a:r>
              <a:rPr lang="zh-CN" altLang="en-US" dirty="0">
                <a:latin typeface="黑体" panose="02010609060101010101" pitchFamily="49" charset="-122"/>
                <a:ea typeface="黑体" panose="02010609060101010101" pitchFamily="49" charset="-122"/>
                <a:sym typeface="Wingdings" panose="05000000000000000000" pitchFamily="2" charset="2"/>
              </a:rPr>
              <a:t>）</a:t>
            </a:r>
            <a:r>
              <a:rPr lang="zh-CN" altLang="zh-CN" dirty="0">
                <a:latin typeface="黑体" panose="02010609060101010101" pitchFamily="49" charset="-122"/>
                <a:ea typeface="黑体" panose="02010609060101010101" pitchFamily="49" charset="-122"/>
              </a:rPr>
              <a:t>保险人有权解除保险合同。</a:t>
            </a:r>
            <a:r>
              <a:rPr lang="zh-CN" altLang="en-US" dirty="0">
                <a:solidFill>
                  <a:schemeClr val="tx1"/>
                </a:solidFill>
                <a:latin typeface="黑体" panose="02010609060101010101" pitchFamily="49" charset="-122"/>
                <a:ea typeface="黑体" panose="02010609060101010101" pitchFamily="49" charset="-122"/>
              </a:rPr>
              <a:t>（</a:t>
            </a:r>
            <a:r>
              <a:rPr lang="en-US" altLang="zh-CN" dirty="0">
                <a:solidFill>
                  <a:schemeClr val="tx1"/>
                </a:solidFill>
                <a:latin typeface="黑体" panose="02010609060101010101" pitchFamily="49" charset="-122"/>
                <a:ea typeface="黑体" panose="02010609060101010101" pitchFamily="49" charset="-122"/>
              </a:rPr>
              <a:t>2</a:t>
            </a:r>
            <a:r>
              <a:rPr lang="zh-CN" altLang="en-US" dirty="0">
                <a:solidFill>
                  <a:schemeClr val="tx1"/>
                </a:solidFill>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保险人对于合同解除前发生的保险事故不承担保险责任。</a:t>
            </a:r>
            <a:endParaRPr lang="en-US" altLang="zh-CN" dirty="0">
              <a:solidFill>
                <a:schemeClr val="tx1"/>
              </a:solidFill>
              <a:latin typeface="黑体" panose="02010609060101010101" pitchFamily="49" charset="-122"/>
              <a:ea typeface="黑体" panose="02010609060101010101" pitchFamily="49" charset="-122"/>
            </a:endParaRPr>
          </a:p>
        </p:txBody>
      </p:sp>
      <p:cxnSp>
        <p:nvCxnSpPr>
          <p:cNvPr id="4" name="直接连接符 3"/>
          <p:cNvCxnSpPr/>
          <p:nvPr/>
        </p:nvCxnSpPr>
        <p:spPr>
          <a:xfrm>
            <a:off x="1374140" y="536575"/>
            <a:ext cx="10389870"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par>
                          <p:cTn id="13" fill="hold">
                            <p:stCondLst>
                              <p:cond delay="1000"/>
                            </p:stCondLst>
                            <p:childTnLst>
                              <p:par>
                                <p:cTn id="14" presetID="14" presetClass="entr" presetSubtype="10"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6" dur="500"/>
                                        <p:tgtEl>
                                          <p:spTgt spid="3">
                                            <p:txEl>
                                              <p:pRg st="1" end="1"/>
                                            </p:txEl>
                                          </p:spTgt>
                                        </p:tgtEl>
                                      </p:cBhvr>
                                    </p:animEffect>
                                  </p:childTnLst>
                                </p:cTn>
                              </p:par>
                            </p:childTnLst>
                          </p:cTn>
                        </p:par>
                        <p:par>
                          <p:cTn id="17" fill="hold">
                            <p:stCondLst>
                              <p:cond delay="1500"/>
                            </p:stCondLst>
                            <p:childTnLst>
                              <p:par>
                                <p:cTn id="18" presetID="14" presetClass="entr" presetSubtype="10" fill="hold" grpId="0"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0" dur="500"/>
                                        <p:tgtEl>
                                          <p:spTgt spid="3">
                                            <p:txEl>
                                              <p:pRg st="2" end="2"/>
                                            </p:txEl>
                                          </p:spTgt>
                                        </p:tgtEl>
                                      </p:cBhvr>
                                    </p:animEffect>
                                  </p:childTnLst>
                                </p:cTn>
                              </p:par>
                            </p:childTnLst>
                          </p:cTn>
                        </p:par>
                        <p:par>
                          <p:cTn id="21" fill="hold">
                            <p:stCondLst>
                              <p:cond delay="2000"/>
                            </p:stCondLst>
                            <p:childTnLst>
                              <p:par>
                                <p:cTn id="22" presetID="14" presetClass="entr" presetSubtype="10" fill="hold" grpId="0" nodeType="after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4" dur="500"/>
                                        <p:tgtEl>
                                          <p:spTgt spid="3">
                                            <p:txEl>
                                              <p:pRg st="3" end="3"/>
                                            </p:txEl>
                                          </p:spTgt>
                                        </p:tgtEl>
                                      </p:cBhvr>
                                    </p:animEffect>
                                  </p:childTnLst>
                                </p:cTn>
                              </p:par>
                            </p:childTnLst>
                          </p:cTn>
                        </p:par>
                        <p:par>
                          <p:cTn id="25" fill="hold">
                            <p:stCondLst>
                              <p:cond delay="2500"/>
                            </p:stCondLst>
                            <p:childTnLst>
                              <p:par>
                                <p:cTn id="26" presetID="14" presetClass="entr" presetSubtype="10" fill="hold" grpId="0" nodeType="after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8" dur="500"/>
                                        <p:tgtEl>
                                          <p:spTgt spid="3">
                                            <p:txEl>
                                              <p:pRg st="4" end="4"/>
                                            </p:txEl>
                                          </p:spTgt>
                                        </p:tgtEl>
                                      </p:cBhvr>
                                    </p:animEffect>
                                  </p:childTnLst>
                                </p:cTn>
                              </p:par>
                            </p:childTnLst>
                          </p:cTn>
                        </p:par>
                        <p:par>
                          <p:cTn id="29" fill="hold">
                            <p:stCondLst>
                              <p:cond delay="3000"/>
                            </p:stCondLst>
                            <p:childTnLst>
                              <p:par>
                                <p:cTn id="30" presetID="14" presetClass="entr" presetSubtype="10" fill="hold" grpId="0"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29143" y="392410"/>
            <a:ext cx="9670473" cy="3846407"/>
          </a:xfrm>
        </p:spPr>
        <p:txBody>
          <a:bodyPr>
            <a:normAutofit/>
          </a:bodyPr>
          <a:lstStyle/>
          <a:p>
            <a:pPr marL="0" indent="0">
              <a:buNone/>
            </a:pPr>
            <a:r>
              <a:rPr lang="zh-CN" altLang="en-US" sz="2400" dirty="0">
                <a:solidFill>
                  <a:schemeClr val="tx1"/>
                </a:solidFill>
                <a:latin typeface="黑体" panose="02010609060101010101" pitchFamily="49" charset="-122"/>
                <a:ea typeface="黑体" panose="02010609060101010101" pitchFamily="49" charset="-122"/>
              </a:rPr>
              <a:t>（三）保险人的说明义务 </a:t>
            </a:r>
            <a:endParaRPr lang="en-US" altLang="zh-CN" sz="2400" dirty="0">
              <a:solidFill>
                <a:schemeClr val="tx1"/>
              </a:solidFill>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保险人的说明义务，是指保险人在保险合同订立阶段，依法应当履行的将保险合同条款、所含专业术语及有关文件内容，向投保人陈述或解释的法定义务。</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  格式条款</a:t>
            </a:r>
            <a:r>
              <a:rPr lang="zh-CN" altLang="zh-CN" dirty="0">
                <a:latin typeface="黑体" panose="02010609060101010101" pitchFamily="49" charset="-122"/>
                <a:ea typeface="黑体" panose="02010609060101010101" pitchFamily="49" charset="-122"/>
              </a:rPr>
              <a:t>未作提示或者明确说明的，该条款不产生效力。</a:t>
            </a:r>
            <a:endParaRPr lang="zh-CN" altLang="zh-CN" dirty="0">
              <a:latin typeface="黑体" panose="02010609060101010101" pitchFamily="49" charset="-122"/>
              <a:ea typeface="黑体" panose="02010609060101010101" pitchFamily="49" charset="-122"/>
            </a:endParaRPr>
          </a:p>
          <a:p>
            <a:pPr marL="0" indent="0">
              <a:buNone/>
            </a:pPr>
            <a:endParaRPr lang="zh-CN" altLang="en-US" sz="2400" dirty="0">
              <a:solidFill>
                <a:schemeClr val="tx1"/>
              </a:solidFill>
              <a:latin typeface="黑体" panose="02010609060101010101" pitchFamily="49" charset="-122"/>
              <a:ea typeface="黑体" panose="02010609060101010101" pitchFamily="49" charset="-122"/>
            </a:endParaRPr>
          </a:p>
        </p:txBody>
      </p:sp>
      <p:graphicFrame>
        <p:nvGraphicFramePr>
          <p:cNvPr id="4" name="图示 3"/>
          <p:cNvGraphicFramePr/>
          <p:nvPr/>
        </p:nvGraphicFramePr>
        <p:xfrm>
          <a:off x="3280443" y="3327768"/>
          <a:ext cx="5437746" cy="2622401"/>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cxnSp>
        <p:nvCxnSpPr>
          <p:cNvPr id="5" name="直接连接符 4"/>
          <p:cNvCxnSpPr/>
          <p:nvPr/>
        </p:nvCxnSpPr>
        <p:spPr>
          <a:xfrm>
            <a:off x="1374140" y="536575"/>
            <a:ext cx="10389870"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1" dur="500"/>
                                        <p:tgtEl>
                                          <p:spTgt spid="3">
                                            <p:txEl>
                                              <p:pRg st="1" end="1"/>
                                            </p:txEl>
                                          </p:spTgt>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500"/>
                                        <p:tgtEl>
                                          <p:spTgt spid="3">
                                            <p:txEl>
                                              <p:pRg st="2" end="2"/>
                                            </p:txEl>
                                          </p:spTgt>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anim calcmode="lin" valueType="num">
                                      <p:cBhvr>
                                        <p:cTn id="20" dur="500" fill="hold"/>
                                        <p:tgtEl>
                                          <p:spTgt spid="4"/>
                                        </p:tgtEl>
                                        <p:attrNameLst>
                                          <p:attrName>ppt_x</p:attrName>
                                        </p:attrNameLst>
                                      </p:cBhvr>
                                      <p:tavLst>
                                        <p:tav tm="0">
                                          <p:val>
                                            <p:strVal val="#ppt_x"/>
                                          </p:val>
                                        </p:tav>
                                        <p:tav tm="100000">
                                          <p:val>
                                            <p:strVal val="#ppt_x"/>
                                          </p:val>
                                        </p:tav>
                                      </p:tavLst>
                                    </p:anim>
                                    <p:anim calcmode="lin" valueType="num">
                                      <p:cBhvr>
                                        <p:cTn id="21"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4"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11215" y="610649"/>
            <a:ext cx="10543311" cy="6128363"/>
          </a:xfrm>
        </p:spPr>
        <p:txBody>
          <a:bodyPr>
            <a:normAutofit/>
          </a:bodyPr>
          <a:lstStyle/>
          <a:p>
            <a:pPr marL="0" indent="0">
              <a:buNone/>
            </a:pPr>
            <a:r>
              <a:rPr lang="zh-CN" altLang="en-US" dirty="0">
                <a:solidFill>
                  <a:schemeClr val="tx1"/>
                </a:solidFill>
                <a:latin typeface="黑体" panose="02010609060101010101" pitchFamily="49" charset="-122"/>
                <a:ea typeface="黑体" panose="02010609060101010101" pitchFamily="49" charset="-122"/>
              </a:rPr>
              <a:t>二、保险利益原则 </a:t>
            </a:r>
            <a:endParaRPr lang="en-US" altLang="zh-CN" dirty="0">
              <a:solidFill>
                <a:schemeClr val="tx1"/>
              </a:solidFill>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（一）保险利益原则概述：</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保险利益，又称可保利益，是指投保人或者被保险人对保险标的具有的法律上承认的利益，是在保险事故发生时可能遭受减损的利益。</a:t>
            </a:r>
            <a:r>
              <a:rPr lang="zh-CN" altLang="en-US" dirty="0">
                <a:latin typeface="黑体" panose="02010609060101010101" pitchFamily="49" charset="-122"/>
                <a:ea typeface="黑体" panose="02010609060101010101" pitchFamily="49" charset="-122"/>
              </a:rPr>
              <a:t>保险利益与保险标的不同，因为在同一保险标的上可能存在数个不同性质的保险利益。</a:t>
            </a:r>
            <a:endParaRPr lang="en-US" altLang="zh-CN" dirty="0">
              <a:latin typeface="黑体" panose="02010609060101010101" pitchFamily="49" charset="-122"/>
              <a:ea typeface="黑体" panose="02010609060101010101" pitchFamily="49" charset="-122"/>
            </a:endParaRPr>
          </a:p>
          <a:p>
            <a:pPr marL="0" indent="0">
              <a:buNone/>
            </a:pPr>
            <a:r>
              <a:rPr lang="zh-CN" altLang="en-US" dirty="0">
                <a:solidFill>
                  <a:schemeClr val="tx1"/>
                </a:solidFill>
                <a:latin typeface="黑体" panose="02010609060101010101" pitchFamily="49" charset="-122"/>
                <a:ea typeface="黑体" panose="02010609060101010101" pitchFamily="49" charset="-122"/>
              </a:rPr>
              <a:t>（二）</a:t>
            </a:r>
            <a:r>
              <a:rPr lang="zh-CN" altLang="zh-CN" dirty="0">
                <a:latin typeface="黑体" panose="02010609060101010101" pitchFamily="49" charset="-122"/>
                <a:ea typeface="黑体" panose="02010609060101010101" pitchFamily="49" charset="-122"/>
              </a:rPr>
              <a:t>保险利益的存在范围</a:t>
            </a:r>
            <a:r>
              <a:rPr lang="zh-CN" altLang="en-US"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1.</a:t>
            </a:r>
            <a:r>
              <a:rPr lang="zh-CN" altLang="zh-CN" dirty="0">
                <a:latin typeface="黑体" panose="02010609060101010101" pitchFamily="49" charset="-122"/>
                <a:ea typeface="黑体" panose="02010609060101010101" pitchFamily="49" charset="-122"/>
              </a:rPr>
              <a:t>人身保险</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1</a:t>
            </a:r>
            <a:r>
              <a:rPr lang="zh-CN" altLang="zh-CN" dirty="0">
                <a:latin typeface="黑体" panose="02010609060101010101" pitchFamily="49" charset="-122"/>
                <a:ea typeface="黑体" panose="02010609060101010101" pitchFamily="49" charset="-122"/>
              </a:rPr>
              <a:t>）本人</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2</a:t>
            </a:r>
            <a:r>
              <a:rPr lang="zh-CN" altLang="zh-CN" dirty="0">
                <a:latin typeface="黑体" panose="02010609060101010101" pitchFamily="49" charset="-122"/>
                <a:ea typeface="黑体" panose="02010609060101010101" pitchFamily="49" charset="-122"/>
              </a:rPr>
              <a:t>）配偶、子女、父母</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3</a:t>
            </a:r>
            <a:r>
              <a:rPr lang="zh-CN" altLang="zh-CN" dirty="0">
                <a:latin typeface="黑体" panose="02010609060101010101" pitchFamily="49" charset="-122"/>
                <a:ea typeface="黑体" panose="02010609060101010101" pitchFamily="49" charset="-122"/>
              </a:rPr>
              <a:t>）前项以外与投保人有抚养、赡养或者扶养关系的家庭其他成员、近亲属；</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4</a:t>
            </a:r>
            <a:r>
              <a:rPr lang="zh-CN" altLang="zh-CN" dirty="0">
                <a:latin typeface="黑体" panose="02010609060101010101" pitchFamily="49" charset="-122"/>
                <a:ea typeface="黑体" panose="02010609060101010101" pitchFamily="49" charset="-122"/>
              </a:rPr>
              <a:t>）与投保人有劳动关系的劳动者。</a:t>
            </a:r>
            <a:r>
              <a:rPr lang="en-US" altLang="zh-CN" dirty="0">
                <a:solidFill>
                  <a:schemeClr val="tx1"/>
                </a:solidFill>
                <a:latin typeface="黑体" panose="02010609060101010101" pitchFamily="49" charset="-122"/>
                <a:ea typeface="黑体" panose="02010609060101010101" pitchFamily="49" charset="-122"/>
              </a:rPr>
              <a:t>  </a:t>
            </a:r>
            <a:endParaRPr lang="en-US" altLang="zh-CN" dirty="0">
              <a:solidFill>
                <a:schemeClr val="tx1"/>
              </a:solidFill>
              <a:latin typeface="黑体" panose="02010609060101010101" pitchFamily="49" charset="-122"/>
              <a:ea typeface="黑体" panose="02010609060101010101" pitchFamily="49" charset="-122"/>
            </a:endParaRPr>
          </a:p>
        </p:txBody>
      </p:sp>
      <p:cxnSp>
        <p:nvCxnSpPr>
          <p:cNvPr id="4" name="直接连接符 3"/>
          <p:cNvCxnSpPr/>
          <p:nvPr/>
        </p:nvCxnSpPr>
        <p:spPr>
          <a:xfrm>
            <a:off x="1374140" y="536575"/>
            <a:ext cx="10389870"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arn(inVertical)">
                                      <p:cBhvr>
                                        <p:cTn id="11" dur="500"/>
                                        <p:tgtEl>
                                          <p:spTgt spid="3">
                                            <p:txEl>
                                              <p:pRg st="1" end="1"/>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arn(inVertical)">
                                      <p:cBhvr>
                                        <p:cTn id="19" dur="500"/>
                                        <p:tgtEl>
                                          <p:spTgt spid="3">
                                            <p:txEl>
                                              <p:pRg st="3" end="3"/>
                                            </p:txEl>
                                          </p:spTgt>
                                        </p:tgtEl>
                                      </p:cBhvr>
                                    </p:animEffect>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arn(inVertical)">
                                      <p:cBhvr>
                                        <p:cTn id="23" dur="500"/>
                                        <p:tgtEl>
                                          <p:spTgt spid="3">
                                            <p:txEl>
                                              <p:pRg st="4" end="4"/>
                                            </p:txEl>
                                          </p:spTgt>
                                        </p:tgtEl>
                                      </p:cBhvr>
                                    </p:animEffect>
                                  </p:childTnLst>
                                </p:cTn>
                              </p:par>
                            </p:childTnLst>
                          </p:cTn>
                        </p:par>
                        <p:par>
                          <p:cTn id="24" fill="hold">
                            <p:stCondLst>
                              <p:cond delay="2500"/>
                            </p:stCondLst>
                            <p:childTnLst>
                              <p:par>
                                <p:cTn id="25" presetID="16" presetClass="entr" presetSubtype="21"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childTnLst>
                          </p:cTn>
                        </p:par>
                        <p:par>
                          <p:cTn id="28" fill="hold">
                            <p:stCondLst>
                              <p:cond delay="3000"/>
                            </p:stCondLst>
                            <p:childTnLst>
                              <p:par>
                                <p:cTn id="29" presetID="16" presetClass="entr" presetSubtype="21"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arn(inVertical)">
                                      <p:cBhvr>
                                        <p:cTn id="31" dur="500"/>
                                        <p:tgtEl>
                                          <p:spTgt spid="3">
                                            <p:txEl>
                                              <p:pRg st="6" end="6"/>
                                            </p:txEl>
                                          </p:spTgt>
                                        </p:tgtEl>
                                      </p:cBhvr>
                                    </p:animEffect>
                                  </p:childTnLst>
                                </p:cTn>
                              </p:par>
                            </p:childTnLst>
                          </p:cTn>
                        </p:par>
                        <p:par>
                          <p:cTn id="32" fill="hold">
                            <p:stCondLst>
                              <p:cond delay="3500"/>
                            </p:stCondLst>
                            <p:childTnLst>
                              <p:par>
                                <p:cTn id="33" presetID="16" presetClass="entr" presetSubtype="21" fill="hold" grpId="0"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barn(inVertical)">
                                      <p:cBhvr>
                                        <p:cTn id="35" dur="500"/>
                                        <p:tgtEl>
                                          <p:spTgt spid="3">
                                            <p:txEl>
                                              <p:pRg st="7" end="7"/>
                                            </p:txEl>
                                          </p:spTgt>
                                        </p:tgtEl>
                                      </p:cBhvr>
                                    </p:animEffect>
                                  </p:childTnLst>
                                </p:cTn>
                              </p:par>
                            </p:childTnLst>
                          </p:cTn>
                        </p:par>
                        <p:par>
                          <p:cTn id="36" fill="hold">
                            <p:stCondLst>
                              <p:cond delay="4000"/>
                            </p:stCondLst>
                            <p:childTnLst>
                              <p:par>
                                <p:cTn id="37" presetID="16" presetClass="entr" presetSubtype="21" fill="hold" grpId="0" nodeType="after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barn(inVertical)">
                                      <p:cBhvr>
                                        <p:cTn id="3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48135" y="273433"/>
            <a:ext cx="10018713" cy="5038156"/>
          </a:xfrm>
        </p:spPr>
        <p:txBody>
          <a:bodyPr>
            <a:normAutofit/>
          </a:bodyPr>
          <a:lstStyle/>
          <a:p>
            <a:pPr marL="0" indent="0">
              <a:buNone/>
            </a:pPr>
            <a:r>
              <a:rPr lang="en-US" altLang="zh-CN" dirty="0">
                <a:latin typeface="黑体" panose="02010609060101010101" pitchFamily="49" charset="-122"/>
                <a:ea typeface="黑体" panose="02010609060101010101" pitchFamily="49" charset="-122"/>
              </a:rPr>
              <a:t> 2.</a:t>
            </a:r>
            <a:r>
              <a:rPr lang="zh-CN" altLang="en-US" dirty="0">
                <a:latin typeface="黑体" panose="02010609060101010101" pitchFamily="49" charset="-122"/>
                <a:ea typeface="黑体" panose="02010609060101010101" pitchFamily="49" charset="-122"/>
              </a:rPr>
              <a:t>财产保险：</a:t>
            </a:r>
            <a:r>
              <a:rPr lang="zh-CN" altLang="zh-CN" dirty="0">
                <a:latin typeface="黑体" panose="02010609060101010101" pitchFamily="49" charset="-122"/>
                <a:ea typeface="黑体" panose="02010609060101010101" pitchFamily="49" charset="-122"/>
              </a:rPr>
              <a:t>我国《保险法》未作具体规定，</a:t>
            </a:r>
            <a:r>
              <a:rPr lang="zh-CN" altLang="en-US" dirty="0">
                <a:latin typeface="黑体" panose="02010609060101010101" pitchFamily="49" charset="-122"/>
                <a:ea typeface="黑体" panose="02010609060101010101" pitchFamily="49" charset="-122"/>
              </a:rPr>
              <a:t>一般认为</a:t>
            </a:r>
            <a:r>
              <a:rPr lang="zh-CN" altLang="zh-CN" dirty="0">
                <a:latin typeface="黑体" panose="02010609060101010101" pitchFamily="49" charset="-122"/>
                <a:ea typeface="黑体" panose="02010609060101010101" pitchFamily="49" charset="-122"/>
              </a:rPr>
              <a:t>具有的法律上承认的利益</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有无保险利益的判定：</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概括适用该法第</a:t>
            </a:r>
            <a:r>
              <a:rPr lang="en-US" altLang="zh-CN" dirty="0">
                <a:latin typeface="黑体" panose="02010609060101010101" pitchFamily="49" charset="-122"/>
                <a:ea typeface="黑体" panose="02010609060101010101" pitchFamily="49" charset="-122"/>
              </a:rPr>
              <a:t>12</a:t>
            </a:r>
            <a:r>
              <a:rPr lang="zh-CN" altLang="en-US" dirty="0">
                <a:latin typeface="黑体" panose="02010609060101010101" pitchFamily="49" charset="-122"/>
                <a:ea typeface="黑体" panose="02010609060101010101" pitchFamily="49" charset="-122"/>
              </a:rPr>
              <a:t>条第</a:t>
            </a:r>
            <a:r>
              <a:rPr lang="en-US" altLang="zh-CN" dirty="0">
                <a:latin typeface="黑体" panose="02010609060101010101" pitchFamily="49" charset="-122"/>
                <a:ea typeface="黑体" panose="02010609060101010101" pitchFamily="49" charset="-122"/>
              </a:rPr>
              <a:t>6</a:t>
            </a:r>
            <a:r>
              <a:rPr lang="zh-CN" altLang="en-US" dirty="0">
                <a:latin typeface="黑体" panose="02010609060101010101" pitchFamily="49" charset="-122"/>
                <a:ea typeface="黑体" panose="02010609060101010101" pitchFamily="49" charset="-122"/>
              </a:rPr>
              <a:t>款的规定“保险利益是指投保人或者被保险人对保险标的具有的法律上承认的利益。”</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（三）</a:t>
            </a:r>
            <a:r>
              <a:rPr lang="zh-CN" altLang="zh-CN" dirty="0">
                <a:latin typeface="黑体" panose="02010609060101010101" pitchFamily="49" charset="-122"/>
                <a:ea typeface="黑体" panose="02010609060101010101" pitchFamily="49" charset="-122"/>
              </a:rPr>
              <a:t>保险利益的存在</a:t>
            </a:r>
            <a:r>
              <a:rPr lang="zh-CN" altLang="en-US" dirty="0">
                <a:latin typeface="黑体" panose="02010609060101010101" pitchFamily="49" charset="-122"/>
                <a:ea typeface="黑体" panose="02010609060101010101" pitchFamily="49" charset="-122"/>
              </a:rPr>
              <a:t>时点： </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1.</a:t>
            </a:r>
            <a:r>
              <a:rPr lang="zh-CN" altLang="zh-CN" dirty="0">
                <a:latin typeface="黑体" panose="02010609060101010101" pitchFamily="49" charset="-122"/>
                <a:ea typeface="黑体" panose="02010609060101010101" pitchFamily="49" charset="-122"/>
              </a:rPr>
              <a:t>人身保险中，保险利益必须于订约时存在</a:t>
            </a:r>
            <a:r>
              <a:rPr lang="zh-CN" altLang="en-US"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2.</a:t>
            </a:r>
            <a:r>
              <a:rPr lang="zh-CN" altLang="zh-CN" dirty="0">
                <a:latin typeface="黑体" panose="02010609060101010101" pitchFamily="49" charset="-122"/>
                <a:ea typeface="黑体" panose="02010609060101010101" pitchFamily="49" charset="-122"/>
              </a:rPr>
              <a:t>财产保险中，只须在事故发生时存在即可</a:t>
            </a:r>
            <a:r>
              <a:rPr lang="zh-CN" altLang="en-US" dirty="0">
                <a:latin typeface="黑体" panose="02010609060101010101" pitchFamily="49" charset="-122"/>
                <a:ea typeface="黑体" panose="02010609060101010101" pitchFamily="49" charset="-122"/>
              </a:rPr>
              <a:t>。</a:t>
            </a:r>
            <a:endParaRPr lang="zh-CN" altLang="en-US" dirty="0"/>
          </a:p>
        </p:txBody>
      </p:sp>
      <p:cxnSp>
        <p:nvCxnSpPr>
          <p:cNvPr id="4" name="直接连接符 3"/>
          <p:cNvCxnSpPr/>
          <p:nvPr/>
        </p:nvCxnSpPr>
        <p:spPr>
          <a:xfrm>
            <a:off x="1374140" y="536575"/>
            <a:ext cx="10389870"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anim calcmode="lin" valueType="num">
                                      <p:cBhvr>
                                        <p:cTn id="1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anim calcmode="lin" valueType="num">
                                      <p:cBhvr>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anim calcmode="lin" valueType="num">
                                      <p:cBhvr>
                                        <p:cTn id="2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anim calcmode="lin" valueType="num">
                                      <p:cBhvr>
                                        <p:cTn id="3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nodeType="after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anim calcmode="lin" valueType="num">
                                      <p:cBhvr>
                                        <p:cTn id="3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5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3140414" y="439774"/>
            <a:ext cx="5911172" cy="1413164"/>
          </a:xfrm>
        </p:spPr>
        <p:txBody>
          <a:bodyPr>
            <a:normAutofit/>
          </a:bodyPr>
          <a:lstStyle/>
          <a:p>
            <a:r>
              <a:rPr lang="zh-CN" altLang="en-US" sz="3600" b="1"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rPr>
              <a:t>第七章  保险法</a:t>
            </a:r>
            <a:endParaRPr lang="zh-CN" altLang="en-US" sz="3600" b="1" dirty="0">
              <a:effectLst>
                <a:outerShdw blurRad="50800" dist="38100" dir="2700000" algn="tl" rotWithShape="0">
                  <a:prstClr val="black">
                    <a:alpha val="40000"/>
                  </a:prstClr>
                </a:outerShdw>
              </a:effectLst>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4399713" y="2158765"/>
            <a:ext cx="7398327" cy="2707798"/>
          </a:xfrm>
        </p:spPr>
        <p:txBody>
          <a:bodyPr>
            <a:normAutofit/>
          </a:bodyPr>
          <a:lstStyle/>
          <a:p>
            <a:pPr marL="0" indent="0">
              <a:buNone/>
            </a:pPr>
            <a:r>
              <a:rPr lang="zh-CN" altLang="en-US" sz="2400" dirty="0">
                <a:solidFill>
                  <a:schemeClr val="tx1"/>
                </a:solidFill>
                <a:latin typeface="黑体" panose="02010609060101010101" pitchFamily="49" charset="-122"/>
                <a:ea typeface="黑体" panose="02010609060101010101" pitchFamily="49" charset="-122"/>
              </a:rPr>
              <a:t>第一节  保险法概述</a:t>
            </a:r>
            <a:r>
              <a:rPr lang="en-US" altLang="zh-CN" sz="2400">
                <a:solidFill>
                  <a:schemeClr val="tx1"/>
                </a:solidFill>
                <a:latin typeface="黑体" panose="02010609060101010101" pitchFamily="49" charset="-122"/>
                <a:ea typeface="黑体" panose="02010609060101010101" pitchFamily="49" charset="-122"/>
              </a:rPr>
              <a:t> </a:t>
            </a:r>
            <a:endParaRPr lang="en-US" altLang="zh-CN" sz="2400" dirty="0">
              <a:solidFill>
                <a:schemeClr val="tx1"/>
              </a:solidFill>
              <a:latin typeface="黑体" panose="02010609060101010101" pitchFamily="49" charset="-122"/>
              <a:ea typeface="黑体" panose="02010609060101010101" pitchFamily="49" charset="-122"/>
            </a:endParaRPr>
          </a:p>
          <a:p>
            <a:pPr marL="0" indent="0">
              <a:buNone/>
            </a:pPr>
            <a:r>
              <a:rPr lang="zh-CN" altLang="en-US" sz="2400" dirty="0">
                <a:solidFill>
                  <a:schemeClr val="tx1"/>
                </a:solidFill>
                <a:latin typeface="黑体" panose="02010609060101010101" pitchFamily="49" charset="-122"/>
                <a:ea typeface="黑体" panose="02010609060101010101" pitchFamily="49" charset="-122"/>
              </a:rPr>
              <a:t>第二节  保险法的基本原则</a:t>
            </a:r>
            <a:endParaRPr lang="en-US" altLang="zh-CN" sz="2400" dirty="0">
              <a:solidFill>
                <a:schemeClr val="tx1"/>
              </a:solidFill>
              <a:latin typeface="黑体" panose="02010609060101010101" pitchFamily="49" charset="-122"/>
              <a:ea typeface="黑体" panose="02010609060101010101" pitchFamily="49" charset="-122"/>
            </a:endParaRPr>
          </a:p>
          <a:p>
            <a:pPr marL="0" indent="0">
              <a:buNone/>
            </a:pPr>
            <a:r>
              <a:rPr lang="zh-CN" altLang="en-US" sz="2400" dirty="0">
                <a:solidFill>
                  <a:schemeClr val="tx1"/>
                </a:solidFill>
                <a:latin typeface="黑体" panose="02010609060101010101" pitchFamily="49" charset="-122"/>
                <a:ea typeface="黑体" panose="02010609060101010101" pitchFamily="49" charset="-122"/>
              </a:rPr>
              <a:t>第三节  保险合同</a:t>
            </a:r>
            <a:endParaRPr lang="en-US" altLang="zh-CN" sz="2400" dirty="0">
              <a:solidFill>
                <a:schemeClr val="tx1"/>
              </a:solidFill>
              <a:latin typeface="黑体" panose="02010609060101010101" pitchFamily="49" charset="-122"/>
              <a:ea typeface="黑体" panose="02010609060101010101" pitchFamily="49" charset="-122"/>
            </a:endParaRPr>
          </a:p>
          <a:p>
            <a:pPr marL="0" indent="0">
              <a:buNone/>
            </a:pPr>
            <a:r>
              <a:rPr lang="zh-CN" altLang="en-US" sz="2400" dirty="0">
                <a:solidFill>
                  <a:schemeClr val="tx1"/>
                </a:solidFill>
                <a:latin typeface="黑体" panose="02010609060101010101" pitchFamily="49" charset="-122"/>
                <a:ea typeface="黑体" panose="02010609060101010101" pitchFamily="49" charset="-122"/>
              </a:rPr>
              <a:t>第四节  保险业法  </a:t>
            </a:r>
            <a:endParaRPr lang="en-US" altLang="zh-CN" sz="2400" dirty="0">
              <a:solidFill>
                <a:schemeClr val="tx1"/>
              </a:solidFill>
              <a:latin typeface="黑体" panose="02010609060101010101" pitchFamily="49" charset="-122"/>
              <a:ea typeface="黑体" panose="02010609060101010101" pitchFamily="49" charset="-122"/>
            </a:endParaRPr>
          </a:p>
          <a:p>
            <a:pPr marL="0" indent="0">
              <a:buNone/>
            </a:pPr>
            <a:endParaRPr lang="en-US" altLang="zh-CN" sz="2400" dirty="0">
              <a:solidFill>
                <a:schemeClr val="tx1"/>
              </a:solidFill>
            </a:endParaRPr>
          </a:p>
          <a:p>
            <a:endParaRPr lang="zh-CN" altLang="en-US" dirty="0">
              <a:solidFill>
                <a:schemeClr val="tx1"/>
              </a:solidFill>
            </a:endParaRPr>
          </a:p>
        </p:txBody>
      </p:sp>
      <p:cxnSp>
        <p:nvCxnSpPr>
          <p:cNvPr id="5" name="直接连接符 4"/>
          <p:cNvCxnSpPr/>
          <p:nvPr/>
        </p:nvCxnSpPr>
        <p:spPr>
          <a:xfrm>
            <a:off x="1374140" y="536575"/>
            <a:ext cx="10389870"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16" presetClass="entr" presetSubtype="21"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par>
                          <p:cTn id="13" fill="hold">
                            <p:stCondLst>
                              <p:cond delay="1500"/>
                            </p:stCondLst>
                            <p:childTnLst>
                              <p:par>
                                <p:cTn id="14" presetID="16" presetClass="entr" presetSubtype="21"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arn(inVertical)">
                                      <p:cBhvr>
                                        <p:cTn id="16" dur="500"/>
                                        <p:tgtEl>
                                          <p:spTgt spid="3">
                                            <p:txEl>
                                              <p:pRg st="1" end="1"/>
                                            </p:txEl>
                                          </p:spTgt>
                                        </p:tgtEl>
                                      </p:cBhvr>
                                    </p:animEffect>
                                  </p:childTnLst>
                                </p:cTn>
                              </p:par>
                            </p:childTnLst>
                          </p:cTn>
                        </p:par>
                        <p:par>
                          <p:cTn id="17" fill="hold">
                            <p:stCondLst>
                              <p:cond delay="2000"/>
                            </p:stCondLst>
                            <p:childTnLst>
                              <p:par>
                                <p:cTn id="18" presetID="16" presetClass="entr" presetSubtype="21" fill="hold" grpId="0"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arn(inVertical)">
                                      <p:cBhvr>
                                        <p:cTn id="20" dur="500"/>
                                        <p:tgtEl>
                                          <p:spTgt spid="3">
                                            <p:txEl>
                                              <p:pRg st="2" end="2"/>
                                            </p:txEl>
                                          </p:spTgt>
                                        </p:tgtEl>
                                      </p:cBhvr>
                                    </p:animEffect>
                                  </p:childTnLst>
                                </p:cTn>
                              </p:par>
                            </p:childTnLst>
                          </p:cTn>
                        </p:par>
                        <p:par>
                          <p:cTn id="21" fill="hold">
                            <p:stCondLst>
                              <p:cond delay="2500"/>
                            </p:stCondLst>
                            <p:childTnLst>
                              <p:par>
                                <p:cTn id="22" presetID="16" presetClass="entr" presetSubtype="21" fill="hold" grpId="0" nodeType="after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barn(inVertical)">
                                      <p:cBhvr>
                                        <p:cTn id="24"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27109" y="950196"/>
            <a:ext cx="10640291" cy="5846273"/>
          </a:xfrm>
        </p:spPr>
        <p:txBody>
          <a:bodyPr>
            <a:normAutofit/>
          </a:bodyPr>
          <a:lstStyle/>
          <a:p>
            <a:pPr marL="0" indent="0">
              <a:buNone/>
            </a:pPr>
            <a:r>
              <a:rPr lang="zh-CN" altLang="en-US" dirty="0">
                <a:solidFill>
                  <a:schemeClr val="tx1"/>
                </a:solidFill>
                <a:latin typeface="黑体" panose="02010609060101010101" pitchFamily="49" charset="-122"/>
                <a:ea typeface="黑体" panose="02010609060101010101" pitchFamily="49" charset="-122"/>
              </a:rPr>
              <a:t>三、损失补偿原则</a:t>
            </a:r>
            <a:endParaRPr lang="en-US" altLang="zh-CN" dirty="0">
              <a:solidFill>
                <a:schemeClr val="tx1"/>
              </a:solidFill>
              <a:latin typeface="黑体" panose="02010609060101010101" pitchFamily="49" charset="-122"/>
              <a:ea typeface="黑体" panose="02010609060101010101" pitchFamily="49" charset="-122"/>
            </a:endParaRPr>
          </a:p>
          <a:p>
            <a:pPr marL="0" indent="0">
              <a:buNone/>
            </a:pPr>
            <a:r>
              <a:rPr lang="zh-CN" altLang="en-US" dirty="0">
                <a:solidFill>
                  <a:schemeClr val="tx1"/>
                </a:solidFill>
                <a:latin typeface="黑体" panose="02010609060101010101" pitchFamily="49" charset="-122"/>
                <a:ea typeface="黑体" panose="02010609060101010101" pitchFamily="49" charset="-122"/>
              </a:rPr>
              <a:t>（一）损失补偿原则概说  </a:t>
            </a:r>
            <a:endParaRPr lang="en-US" altLang="zh-CN" dirty="0">
              <a:solidFill>
                <a:schemeClr val="tx1"/>
              </a:solidFill>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损失补偿原则是指在保险期限内发生保险事故致使被保险人遭受损失时，保险人在责任范围内对被保险人遭受的损失进行补偿。</a:t>
            </a:r>
            <a:endParaRPr lang="en-US" altLang="zh-CN" dirty="0">
              <a:solidFill>
                <a:schemeClr val="tx1"/>
              </a:solidFill>
              <a:latin typeface="黑体" panose="02010609060101010101" pitchFamily="49" charset="-122"/>
              <a:ea typeface="黑体" panose="02010609060101010101" pitchFamily="49" charset="-122"/>
            </a:endParaRPr>
          </a:p>
          <a:p>
            <a:pPr marL="0" indent="0">
              <a:buNone/>
            </a:pPr>
            <a:r>
              <a:rPr lang="zh-CN" altLang="en-US" dirty="0">
                <a:solidFill>
                  <a:schemeClr val="tx1"/>
                </a:solidFill>
                <a:latin typeface="黑体" panose="02010609060101010101" pitchFamily="49" charset="-122"/>
                <a:ea typeface="黑体" panose="02010609060101010101" pitchFamily="49" charset="-122"/>
              </a:rPr>
              <a:t>（二）损失补偿原则的适用范围及规则体现  </a:t>
            </a:r>
            <a:endParaRPr lang="en-US" altLang="zh-CN" dirty="0">
              <a:solidFill>
                <a:schemeClr val="tx1"/>
              </a:solidFill>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损失补偿规则的适用范围不限于财产保险，但也并不适用于所有的人身保险。</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  对于</a:t>
            </a:r>
            <a:r>
              <a:rPr lang="zh-CN" altLang="zh-CN" dirty="0">
                <a:latin typeface="黑体" panose="02010609060101010101" pitchFamily="49" charset="-122"/>
                <a:ea typeface="黑体" panose="02010609060101010101" pitchFamily="49" charset="-122"/>
              </a:rPr>
              <a:t>实支实付型医疗费用等，应当适用损失补偿原则。</a:t>
            </a:r>
            <a:endParaRPr lang="en-US" altLang="zh-CN" dirty="0">
              <a:solidFill>
                <a:schemeClr val="tx1"/>
              </a:solidFill>
              <a:latin typeface="黑体" panose="02010609060101010101" pitchFamily="49" charset="-122"/>
              <a:ea typeface="黑体" panose="02010609060101010101" pitchFamily="49" charset="-122"/>
            </a:endParaRPr>
          </a:p>
          <a:p>
            <a:pPr marL="0" indent="0">
              <a:buNone/>
            </a:pPr>
            <a:r>
              <a:rPr lang="zh-CN" altLang="en-US" dirty="0">
                <a:solidFill>
                  <a:schemeClr val="tx1"/>
                </a:solidFill>
                <a:latin typeface="黑体" panose="02010609060101010101" pitchFamily="49" charset="-122"/>
                <a:ea typeface="黑体" panose="02010609060101010101" pitchFamily="49" charset="-122"/>
              </a:rPr>
              <a:t>（三）保险损失补偿的范围  </a:t>
            </a:r>
            <a:endParaRPr lang="en-US" altLang="zh-CN" dirty="0">
              <a:solidFill>
                <a:schemeClr val="tx1"/>
              </a:solidFill>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1.</a:t>
            </a:r>
            <a:r>
              <a:rPr lang="zh-CN" altLang="zh-CN" dirty="0">
                <a:latin typeface="黑体" panose="02010609060101010101" pitchFamily="49" charset="-122"/>
                <a:ea typeface="黑体" panose="02010609060101010101" pitchFamily="49" charset="-122"/>
              </a:rPr>
              <a:t>保险标的实际损失</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buNone/>
            </a:pPr>
            <a:r>
              <a:rPr lang="en-US" altLang="zh-CN" dirty="0">
                <a:solidFill>
                  <a:schemeClr val="tx1"/>
                </a:solidFill>
                <a:latin typeface="黑体" panose="02010609060101010101" pitchFamily="49" charset="-122"/>
                <a:ea typeface="黑体" panose="02010609060101010101" pitchFamily="49" charset="-122"/>
              </a:rPr>
              <a:t>  2.</a:t>
            </a:r>
            <a:r>
              <a:rPr lang="zh-CN" altLang="zh-CN" dirty="0">
                <a:latin typeface="黑体" panose="02010609060101010101" pitchFamily="49" charset="-122"/>
                <a:ea typeface="黑体" panose="02010609060101010101" pitchFamily="49" charset="-122"/>
              </a:rPr>
              <a:t>施救费用</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buNone/>
            </a:pPr>
            <a:r>
              <a:rPr lang="en-US" altLang="zh-CN" dirty="0">
                <a:solidFill>
                  <a:schemeClr val="tx1"/>
                </a:solidFill>
                <a:latin typeface="黑体" panose="02010609060101010101" pitchFamily="49" charset="-122"/>
                <a:ea typeface="黑体" panose="02010609060101010101" pitchFamily="49" charset="-122"/>
              </a:rPr>
              <a:t>  3.</a:t>
            </a:r>
            <a:r>
              <a:rPr lang="zh-CN" altLang="zh-CN" dirty="0">
                <a:latin typeface="黑体" panose="02010609060101010101" pitchFamily="49" charset="-122"/>
                <a:ea typeface="黑体" panose="02010609060101010101" pitchFamily="49" charset="-122"/>
              </a:rPr>
              <a:t>其他合理费用</a:t>
            </a:r>
            <a:endParaRPr lang="en-US" altLang="zh-CN" dirty="0">
              <a:solidFill>
                <a:schemeClr val="tx1"/>
              </a:solidFill>
              <a:latin typeface="黑体" panose="02010609060101010101" pitchFamily="49" charset="-122"/>
              <a:ea typeface="黑体" panose="02010609060101010101" pitchFamily="49" charset="-122"/>
            </a:endParaRPr>
          </a:p>
          <a:p>
            <a:pPr marL="0" indent="0">
              <a:buNone/>
            </a:pPr>
            <a:endParaRPr lang="zh-CN" altLang="en-US" dirty="0">
              <a:solidFill>
                <a:schemeClr val="tx1"/>
              </a:solidFill>
              <a:latin typeface="黑体" panose="02010609060101010101" pitchFamily="49" charset="-122"/>
              <a:ea typeface="黑体" panose="02010609060101010101" pitchFamily="49" charset="-122"/>
            </a:endParaRPr>
          </a:p>
        </p:txBody>
      </p:sp>
      <p:cxnSp>
        <p:nvCxnSpPr>
          <p:cNvPr id="4" name="直接连接符 3"/>
          <p:cNvCxnSpPr/>
          <p:nvPr/>
        </p:nvCxnSpPr>
        <p:spPr>
          <a:xfrm>
            <a:off x="1374140" y="536575"/>
            <a:ext cx="10389870"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500"/>
                                        <p:tgtEl>
                                          <p:spTgt spid="3">
                                            <p:txEl>
                                              <p:pRg st="0" end="0"/>
                                            </p:txEl>
                                          </p:spTgt>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circle(in)">
                                      <p:cBhvr>
                                        <p:cTn id="11" dur="500"/>
                                        <p:tgtEl>
                                          <p:spTgt spid="3">
                                            <p:txEl>
                                              <p:pRg st="1" end="1"/>
                                            </p:txEl>
                                          </p:spTgt>
                                        </p:tgtEl>
                                      </p:cBhvr>
                                    </p:animEffect>
                                  </p:childTnLst>
                                </p:cTn>
                              </p:par>
                            </p:childTnLst>
                          </p:cTn>
                        </p:par>
                        <p:par>
                          <p:cTn id="12" fill="hold">
                            <p:stCondLst>
                              <p:cond delay="1000"/>
                            </p:stCondLst>
                            <p:childTnLst>
                              <p:par>
                                <p:cTn id="13" presetID="6" presetClass="entr" presetSubtype="16"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ircle(in)">
                                      <p:cBhvr>
                                        <p:cTn id="15" dur="500"/>
                                        <p:tgtEl>
                                          <p:spTgt spid="3">
                                            <p:txEl>
                                              <p:pRg st="2" end="2"/>
                                            </p:txEl>
                                          </p:spTgt>
                                        </p:tgtEl>
                                      </p:cBhvr>
                                    </p:animEffect>
                                  </p:childTnLst>
                                </p:cTn>
                              </p:par>
                            </p:childTnLst>
                          </p:cTn>
                        </p:par>
                        <p:par>
                          <p:cTn id="16" fill="hold">
                            <p:stCondLst>
                              <p:cond delay="1500"/>
                            </p:stCondLst>
                            <p:childTnLst>
                              <p:par>
                                <p:cTn id="17" presetID="6" presetClass="entr" presetSubtype="16"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circle(in)">
                                      <p:cBhvr>
                                        <p:cTn id="19" dur="500"/>
                                        <p:tgtEl>
                                          <p:spTgt spid="3">
                                            <p:txEl>
                                              <p:pRg st="3" end="3"/>
                                            </p:txEl>
                                          </p:spTgt>
                                        </p:tgtEl>
                                      </p:cBhvr>
                                    </p:animEffect>
                                  </p:childTnLst>
                                </p:cTn>
                              </p:par>
                            </p:childTnLst>
                          </p:cTn>
                        </p:par>
                        <p:par>
                          <p:cTn id="20" fill="hold">
                            <p:stCondLst>
                              <p:cond delay="2000"/>
                            </p:stCondLst>
                            <p:childTnLst>
                              <p:par>
                                <p:cTn id="21" presetID="6" presetClass="entr" presetSubtype="16"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circle(in)">
                                      <p:cBhvr>
                                        <p:cTn id="23" dur="500"/>
                                        <p:tgtEl>
                                          <p:spTgt spid="3">
                                            <p:txEl>
                                              <p:pRg st="4" end="4"/>
                                            </p:txEl>
                                          </p:spTgt>
                                        </p:tgtEl>
                                      </p:cBhvr>
                                    </p:animEffect>
                                  </p:childTnLst>
                                </p:cTn>
                              </p:par>
                            </p:childTnLst>
                          </p:cTn>
                        </p:par>
                        <p:par>
                          <p:cTn id="24" fill="hold">
                            <p:stCondLst>
                              <p:cond delay="2500"/>
                            </p:stCondLst>
                            <p:childTnLst>
                              <p:par>
                                <p:cTn id="25" presetID="6" presetClass="entr" presetSubtype="16"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circle(in)">
                                      <p:cBhvr>
                                        <p:cTn id="27" dur="500"/>
                                        <p:tgtEl>
                                          <p:spTgt spid="3">
                                            <p:txEl>
                                              <p:pRg st="5" end="5"/>
                                            </p:txEl>
                                          </p:spTgt>
                                        </p:tgtEl>
                                      </p:cBhvr>
                                    </p:animEffect>
                                  </p:childTnLst>
                                </p:cTn>
                              </p:par>
                            </p:childTnLst>
                          </p:cTn>
                        </p:par>
                        <p:par>
                          <p:cTn id="28" fill="hold">
                            <p:stCondLst>
                              <p:cond delay="3000"/>
                            </p:stCondLst>
                            <p:childTnLst>
                              <p:par>
                                <p:cTn id="29" presetID="6" presetClass="entr" presetSubtype="16"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circle(in)">
                                      <p:cBhvr>
                                        <p:cTn id="31" dur="500"/>
                                        <p:tgtEl>
                                          <p:spTgt spid="3">
                                            <p:txEl>
                                              <p:pRg st="6" end="6"/>
                                            </p:txEl>
                                          </p:spTgt>
                                        </p:tgtEl>
                                      </p:cBhvr>
                                    </p:animEffect>
                                  </p:childTnLst>
                                </p:cTn>
                              </p:par>
                            </p:childTnLst>
                          </p:cTn>
                        </p:par>
                        <p:par>
                          <p:cTn id="32" fill="hold">
                            <p:stCondLst>
                              <p:cond delay="3500"/>
                            </p:stCondLst>
                            <p:childTnLst>
                              <p:par>
                                <p:cTn id="33" presetID="6" presetClass="entr" presetSubtype="16" fill="hold" grpId="0"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circle(in)">
                                      <p:cBhvr>
                                        <p:cTn id="35" dur="500"/>
                                        <p:tgtEl>
                                          <p:spTgt spid="3">
                                            <p:txEl>
                                              <p:pRg st="7" end="7"/>
                                            </p:txEl>
                                          </p:spTgt>
                                        </p:tgtEl>
                                      </p:cBhvr>
                                    </p:animEffect>
                                  </p:childTnLst>
                                </p:cTn>
                              </p:par>
                            </p:childTnLst>
                          </p:cTn>
                        </p:par>
                        <p:par>
                          <p:cTn id="36" fill="hold">
                            <p:stCondLst>
                              <p:cond delay="4000"/>
                            </p:stCondLst>
                            <p:childTnLst>
                              <p:par>
                                <p:cTn id="37" presetID="6" presetClass="entr" presetSubtype="16" fill="hold" grpId="0" nodeType="after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circle(in)">
                                      <p:cBhvr>
                                        <p:cTn id="39" dur="500"/>
                                        <p:tgtEl>
                                          <p:spTgt spid="3">
                                            <p:txEl>
                                              <p:pRg st="8" end="8"/>
                                            </p:txEl>
                                          </p:spTgt>
                                        </p:tgtEl>
                                      </p:cBhvr>
                                    </p:animEffect>
                                  </p:childTnLst>
                                </p:cTn>
                              </p:par>
                            </p:childTnLst>
                          </p:cTn>
                        </p:par>
                        <p:par>
                          <p:cTn id="40" fill="hold">
                            <p:stCondLst>
                              <p:cond delay="4500"/>
                            </p:stCondLst>
                            <p:childTnLst>
                              <p:par>
                                <p:cTn id="41" presetID="6" presetClass="entr" presetSubtype="16" fill="hold" grpId="0" nodeType="after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circle(in)">
                                      <p:cBhvr>
                                        <p:cTn id="4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82073" y="152806"/>
            <a:ext cx="10792691" cy="7148945"/>
          </a:xfrm>
        </p:spPr>
        <p:txBody>
          <a:bodyPr>
            <a:normAutofit/>
          </a:bodyPr>
          <a:lstStyle/>
          <a:p>
            <a:pPr marL="0" indent="0">
              <a:buNone/>
            </a:pPr>
            <a:r>
              <a:rPr lang="zh-CN" altLang="en-US" sz="2400" dirty="0">
                <a:solidFill>
                  <a:schemeClr val="tx1"/>
                </a:solidFill>
                <a:latin typeface="黑体" panose="02010609060101010101" pitchFamily="49" charset="-122"/>
                <a:ea typeface="黑体" panose="02010609060101010101" pitchFamily="49" charset="-122"/>
              </a:rPr>
              <a:t>（四）保险损失补偿的计算方法 </a:t>
            </a:r>
            <a:endParaRPr lang="en-US" altLang="zh-CN" sz="2400" dirty="0">
              <a:solidFill>
                <a:schemeClr val="tx1"/>
              </a:solidFill>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1.</a:t>
            </a:r>
            <a:r>
              <a:rPr lang="zh-CN" altLang="zh-CN" dirty="0">
                <a:latin typeface="黑体" panose="02010609060101010101" pitchFamily="49" charset="-122"/>
                <a:ea typeface="黑体" panose="02010609060101010101" pitchFamily="49" charset="-122"/>
              </a:rPr>
              <a:t>第一危险赔偿方式</a:t>
            </a:r>
            <a:r>
              <a:rPr lang="zh-CN" altLang="en-US"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即损失金额低于或相当于保险金额时，按损失金额赔付；当损失金额高于保险金额时，则赔偿金额以保险金额为限。</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2.</a:t>
            </a:r>
            <a:r>
              <a:rPr lang="zh-CN" altLang="zh-CN" dirty="0">
                <a:latin typeface="黑体" panose="02010609060101010101" pitchFamily="49" charset="-122"/>
                <a:ea typeface="黑体" panose="02010609060101010101" pitchFamily="49" charset="-122"/>
              </a:rPr>
              <a:t>限额赔偿方式</a:t>
            </a:r>
            <a:r>
              <a:rPr lang="zh-CN" altLang="en-US" dirty="0">
                <a:latin typeface="黑体" panose="02010609060101010101" pitchFamily="49" charset="-122"/>
                <a:ea typeface="黑体" panose="02010609060101010101" pitchFamily="49" charset="-122"/>
                <a:sym typeface="Wingdings" panose="05000000000000000000" pitchFamily="2" charset="2"/>
              </a:rPr>
              <a:t>：（</a:t>
            </a:r>
            <a:r>
              <a:rPr lang="en-US" altLang="zh-CN" dirty="0">
                <a:latin typeface="黑体" panose="02010609060101010101" pitchFamily="49" charset="-122"/>
                <a:ea typeface="黑体" panose="02010609060101010101" pitchFamily="49" charset="-122"/>
                <a:sym typeface="Wingdings" panose="05000000000000000000" pitchFamily="2" charset="2"/>
              </a:rPr>
              <a:t>1</a:t>
            </a:r>
            <a:r>
              <a:rPr lang="zh-CN" altLang="en-US" dirty="0">
                <a:latin typeface="黑体" panose="02010609060101010101" pitchFamily="49" charset="-122"/>
                <a:ea typeface="黑体" panose="02010609060101010101" pitchFamily="49" charset="-122"/>
                <a:sym typeface="Wingdings" panose="05000000000000000000" pitchFamily="2" charset="2"/>
              </a:rPr>
              <a:t>）</a:t>
            </a:r>
            <a:r>
              <a:rPr lang="zh-CN" altLang="zh-CN" dirty="0">
                <a:latin typeface="黑体" panose="02010609060101010101" pitchFamily="49" charset="-122"/>
                <a:ea typeface="黑体" panose="02010609060101010101" pitchFamily="49" charset="-122"/>
              </a:rPr>
              <a:t>超出一定限额赔偿</a:t>
            </a:r>
            <a:r>
              <a:rPr lang="zh-CN" altLang="en-US"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双方事先约定一个免赔额，在此限额以内的损失，</a:t>
            </a:r>
            <a:r>
              <a:rPr lang="zh-CN" altLang="en-US" dirty="0">
                <a:latin typeface="黑体" panose="02010609060101010101" pitchFamily="49" charset="-122"/>
                <a:ea typeface="黑体" panose="02010609060101010101" pitchFamily="49" charset="-122"/>
              </a:rPr>
              <a:t>不赔偿</a:t>
            </a:r>
            <a:r>
              <a:rPr lang="zh-CN" altLang="zh-CN" dirty="0">
                <a:latin typeface="黑体" panose="02010609060101010101" pitchFamily="49" charset="-122"/>
                <a:ea typeface="黑体" panose="02010609060101010101" pitchFamily="49" charset="-122"/>
              </a:rPr>
              <a:t>；超过此限额，予以赔偿。</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和不足限额赔偿</a:t>
            </a:r>
            <a:r>
              <a:rPr lang="zh-CN" altLang="en-US"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双方约定一个限额，在约定责任限额内，赔偿；如果保险财产虽遭损失，限额之外，不赔偿。</a:t>
            </a:r>
            <a:endParaRPr lang="en-US" altLang="zh-CN" dirty="0">
              <a:latin typeface="黑体" panose="02010609060101010101" pitchFamily="49" charset="-122"/>
              <a:ea typeface="黑体" panose="02010609060101010101" pitchFamily="49" charset="-122"/>
            </a:endParaRPr>
          </a:p>
          <a:p>
            <a:pPr marL="0" indent="0">
              <a:buNone/>
            </a:pPr>
            <a:r>
              <a:rPr lang="en-US" altLang="zh-CN" sz="2400" dirty="0">
                <a:solidFill>
                  <a:schemeClr val="tx1"/>
                </a:solidFill>
                <a:latin typeface="黑体" panose="02010609060101010101" pitchFamily="49" charset="-122"/>
                <a:ea typeface="黑体" panose="02010609060101010101" pitchFamily="49" charset="-122"/>
              </a:rPr>
              <a:t>  3.</a:t>
            </a:r>
            <a:r>
              <a:rPr lang="zh-CN" altLang="zh-CN" dirty="0">
                <a:latin typeface="黑体" panose="02010609060101010101" pitchFamily="49" charset="-122"/>
                <a:ea typeface="黑体" panose="02010609060101010101" pitchFamily="49" charset="-122"/>
              </a:rPr>
              <a:t>比例赔偿方式</a:t>
            </a:r>
            <a:r>
              <a:rPr lang="zh-CN" altLang="en-US"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是指发生保险事故造成损失后，按照保险金额与出险时保险财产的实际价值的比例来计算赔款。</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4.</a:t>
            </a:r>
            <a:r>
              <a:rPr lang="zh-CN" altLang="zh-CN" dirty="0">
                <a:latin typeface="黑体" panose="02010609060101010101" pitchFamily="49" charset="-122"/>
                <a:ea typeface="黑体" panose="02010609060101010101" pitchFamily="49" charset="-122"/>
              </a:rPr>
              <a:t>定值赔偿方式</a:t>
            </a:r>
            <a:r>
              <a:rPr lang="zh-CN" altLang="en-US"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保险人与被保险人约定保险价值作为保险金额，出险时不论保险标的当时的实际价值或市价涨落如何，全损按保险金额全部赔偿，部分损失按损失程度赔偿。</a:t>
            </a:r>
            <a:endParaRPr lang="zh-CN" altLang="zh-CN" dirty="0">
              <a:latin typeface="黑体" panose="02010609060101010101" pitchFamily="49" charset="-122"/>
              <a:ea typeface="黑体" panose="02010609060101010101" pitchFamily="49" charset="-122"/>
            </a:endParaRPr>
          </a:p>
          <a:p>
            <a:pPr marL="0" indent="0">
              <a:buNone/>
            </a:pPr>
            <a:endParaRPr lang="en-US" altLang="zh-CN" dirty="0">
              <a:latin typeface="黑体" panose="02010609060101010101" pitchFamily="49" charset="-122"/>
              <a:ea typeface="黑体" panose="02010609060101010101" pitchFamily="49" charset="-122"/>
            </a:endParaRPr>
          </a:p>
        </p:txBody>
      </p:sp>
      <p:cxnSp>
        <p:nvCxnSpPr>
          <p:cNvPr id="4" name="直接连接符 3"/>
          <p:cNvCxnSpPr/>
          <p:nvPr/>
        </p:nvCxnSpPr>
        <p:spPr>
          <a:xfrm>
            <a:off x="1374140" y="536575"/>
            <a:ext cx="10389870"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5" dur="500"/>
                                        <p:tgtEl>
                                          <p:spTgt spid="3">
                                            <p:txEl>
                                              <p:pRg st="1" end="1"/>
                                            </p:txEl>
                                          </p:spTgt>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3">
                                            <p:txEl>
                                              <p:pRg st="2" end="2"/>
                                            </p:txEl>
                                          </p:spTgt>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7" dur="500"/>
                                        <p:tgtEl>
                                          <p:spTgt spid="3">
                                            <p:txEl>
                                              <p:pRg st="3" end="3"/>
                                            </p:txEl>
                                          </p:spTgt>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p:cTn id="31"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90676" y="-443751"/>
            <a:ext cx="10571018" cy="6386600"/>
          </a:xfrm>
        </p:spPr>
        <p:txBody>
          <a:bodyPr>
            <a:normAutofit/>
          </a:bodyPr>
          <a:lstStyle/>
          <a:p>
            <a:pPr marL="0" indent="0">
              <a:buNone/>
            </a:pPr>
            <a:r>
              <a:rPr lang="zh-CN" altLang="en-US" sz="2400" dirty="0">
                <a:solidFill>
                  <a:schemeClr val="tx1"/>
                </a:solidFill>
                <a:latin typeface="黑体" panose="02010609060101010101" pitchFamily="49" charset="-122"/>
                <a:ea typeface="黑体" panose="02010609060101010101" pitchFamily="49" charset="-122"/>
              </a:rPr>
              <a:t>（五）保险代位权  </a:t>
            </a:r>
            <a:endParaRPr lang="en-US" altLang="zh-CN" sz="2400" dirty="0">
              <a:solidFill>
                <a:schemeClr val="tx1"/>
              </a:solidFill>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1.</a:t>
            </a:r>
            <a:r>
              <a:rPr lang="zh-CN" altLang="zh-CN" dirty="0">
                <a:latin typeface="黑体" panose="02010609060101010101" pitchFamily="49" charset="-122"/>
                <a:ea typeface="黑体" panose="02010609060101010101" pitchFamily="49" charset="-122"/>
              </a:rPr>
              <a:t>保险代位权，是指保险人就被保险人遭受的损失全额支付保险金之后，可以向就该损失对被保险人负有赔偿责任的第三人请求赔偿的权利。</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2.</a:t>
            </a:r>
            <a:r>
              <a:rPr lang="zh-CN" altLang="zh-CN" dirty="0">
                <a:latin typeface="黑体" panose="02010609060101010101" pitchFamily="49" charset="-122"/>
                <a:ea typeface="黑体" panose="02010609060101010101" pitchFamily="49" charset="-122"/>
              </a:rPr>
              <a:t>根据规定，保险人应以自己的名义行使保险代位求偿权。</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buNone/>
            </a:pPr>
            <a:r>
              <a:rPr lang="zh-CN" altLang="en-US" sz="2400" dirty="0">
                <a:solidFill>
                  <a:schemeClr val="tx1"/>
                </a:solidFill>
                <a:latin typeface="黑体" panose="02010609060101010101" pitchFamily="49" charset="-122"/>
                <a:ea typeface="黑体" panose="02010609060101010101" pitchFamily="49" charset="-122"/>
              </a:rPr>
              <a:t>（六）保险委付制度 </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保险委付制度也是损失填补原则的具体体现。所谓保险委付，是指被保险人将保险标的物的一切权利转移给保险人，由此请求其支付全部保险金额的一种行为</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p:txBody>
      </p:sp>
      <p:cxnSp>
        <p:nvCxnSpPr>
          <p:cNvPr id="4" name="直接连接符 3"/>
          <p:cNvCxnSpPr/>
          <p:nvPr/>
        </p:nvCxnSpPr>
        <p:spPr>
          <a:xfrm>
            <a:off x="1374140" y="536575"/>
            <a:ext cx="10389870"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2729795" y="696594"/>
            <a:ext cx="6732410" cy="1039969"/>
          </a:xfrm>
        </p:spPr>
        <p:txBody>
          <a:bodyPr/>
          <a:lstStyle/>
          <a:p>
            <a:r>
              <a:rPr lang="zh-CN" altLang="en-US" sz="3600" b="1" dirty="0">
                <a:solidFill>
                  <a:prstClr val="black"/>
                </a:solidFill>
                <a:latin typeface="黑体" panose="02010609060101010101" pitchFamily="49" charset="-122"/>
                <a:ea typeface="黑体" panose="02010609060101010101" pitchFamily="49" charset="-122"/>
              </a:rPr>
              <a:t>第三节  保险合同</a:t>
            </a:r>
            <a:endParaRPr lang="zh-CN" altLang="en-US" b="1" dirty="0"/>
          </a:p>
        </p:txBody>
      </p:sp>
      <p:sp>
        <p:nvSpPr>
          <p:cNvPr id="3" name="内容占位符 2"/>
          <p:cNvSpPr>
            <a:spLocks noGrp="1"/>
          </p:cNvSpPr>
          <p:nvPr>
            <p:ph idx="1"/>
          </p:nvPr>
        </p:nvSpPr>
        <p:spPr>
          <a:xfrm>
            <a:off x="4211974" y="1700012"/>
            <a:ext cx="7453629" cy="3666186"/>
          </a:xfrm>
        </p:spPr>
        <p:txBody>
          <a:bodyPr/>
          <a:lstStyle/>
          <a:p>
            <a:pPr marL="0" indent="0">
              <a:buNone/>
            </a:pPr>
            <a:r>
              <a:rPr lang="zh-CN" altLang="en-US" dirty="0">
                <a:latin typeface="黑体" panose="02010609060101010101" pitchFamily="49" charset="-122"/>
                <a:ea typeface="黑体" panose="02010609060101010101" pitchFamily="49" charset="-122"/>
              </a:rPr>
              <a:t>一、保险合同的概念和特点	</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二、保险合同的分类	</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三、保险合同的成立与生效	</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四、保险合同的条款解释	</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五、保险合同的履行</a:t>
            </a:r>
            <a:endParaRPr lang="zh-CN" altLang="en-US" dirty="0">
              <a:latin typeface="黑体" panose="02010609060101010101" pitchFamily="49" charset="-122"/>
              <a:ea typeface="黑体" panose="02010609060101010101" pitchFamily="49" charset="-122"/>
            </a:endParaRPr>
          </a:p>
          <a:p>
            <a:pPr marL="0" indent="0">
              <a:buNone/>
            </a:pPr>
            <a:endParaRPr lang="zh-CN" altLang="en-US" dirty="0">
              <a:latin typeface="黑体" panose="02010609060101010101" pitchFamily="49" charset="-122"/>
              <a:ea typeface="黑体" panose="02010609060101010101" pitchFamily="49" charset="-122"/>
            </a:endParaRPr>
          </a:p>
        </p:txBody>
      </p:sp>
      <p:cxnSp>
        <p:nvCxnSpPr>
          <p:cNvPr id="4" name="直接连接符 3"/>
          <p:cNvCxnSpPr/>
          <p:nvPr/>
        </p:nvCxnSpPr>
        <p:spPr>
          <a:xfrm>
            <a:off x="1374140" y="536575"/>
            <a:ext cx="10389870"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21"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par>
                          <p:cTn id="13" fill="hold">
                            <p:stCondLst>
                              <p:cond delay="1000"/>
                            </p:stCondLst>
                            <p:childTnLst>
                              <p:par>
                                <p:cTn id="14" presetID="16" presetClass="entr" presetSubtype="21"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arn(inVertical)">
                                      <p:cBhvr>
                                        <p:cTn id="16" dur="500"/>
                                        <p:tgtEl>
                                          <p:spTgt spid="3">
                                            <p:txEl>
                                              <p:pRg st="1" end="1"/>
                                            </p:txEl>
                                          </p:spTgt>
                                        </p:tgtEl>
                                      </p:cBhvr>
                                    </p:animEffect>
                                  </p:childTnLst>
                                </p:cTn>
                              </p:par>
                            </p:childTnLst>
                          </p:cTn>
                        </p:par>
                        <p:par>
                          <p:cTn id="17" fill="hold">
                            <p:stCondLst>
                              <p:cond delay="1500"/>
                            </p:stCondLst>
                            <p:childTnLst>
                              <p:par>
                                <p:cTn id="18" presetID="16" presetClass="entr" presetSubtype="21" fill="hold" grpId="0"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arn(inVertical)">
                                      <p:cBhvr>
                                        <p:cTn id="20" dur="500"/>
                                        <p:tgtEl>
                                          <p:spTgt spid="3">
                                            <p:txEl>
                                              <p:pRg st="2" end="2"/>
                                            </p:txEl>
                                          </p:spTgt>
                                        </p:tgtEl>
                                      </p:cBhvr>
                                    </p:animEffect>
                                  </p:childTnLst>
                                </p:cTn>
                              </p:par>
                            </p:childTnLst>
                          </p:cTn>
                        </p:par>
                        <p:par>
                          <p:cTn id="21" fill="hold">
                            <p:stCondLst>
                              <p:cond delay="2000"/>
                            </p:stCondLst>
                            <p:childTnLst>
                              <p:par>
                                <p:cTn id="22" presetID="16" presetClass="entr" presetSubtype="21" fill="hold" grpId="0" nodeType="after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barn(inVertical)">
                                      <p:cBhvr>
                                        <p:cTn id="24" dur="500"/>
                                        <p:tgtEl>
                                          <p:spTgt spid="3">
                                            <p:txEl>
                                              <p:pRg st="3" end="3"/>
                                            </p:txEl>
                                          </p:spTgt>
                                        </p:tgtEl>
                                      </p:cBhvr>
                                    </p:animEffect>
                                  </p:childTnLst>
                                </p:cTn>
                              </p:par>
                            </p:childTnLst>
                          </p:cTn>
                        </p:par>
                        <p:par>
                          <p:cTn id="25" fill="hold">
                            <p:stCondLst>
                              <p:cond delay="2500"/>
                            </p:stCondLst>
                            <p:childTnLst>
                              <p:par>
                                <p:cTn id="26" presetID="16" presetClass="entr" presetSubtype="21" fill="hold" grpId="0" nodeType="after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barn(inVertical)">
                                      <p:cBhvr>
                                        <p:cTn id="2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3673382" y="329249"/>
            <a:ext cx="4845236" cy="1175657"/>
          </a:xfrm>
        </p:spPr>
        <p:txBody>
          <a:bodyPr>
            <a:noAutofit/>
          </a:bodyPr>
          <a:lstStyle/>
          <a:p>
            <a:r>
              <a:rPr lang="zh-CN" altLang="en-US" sz="2400" b="1" dirty="0">
                <a:latin typeface="黑体" panose="02010609060101010101" pitchFamily="49" charset="-122"/>
                <a:ea typeface="黑体" panose="02010609060101010101" pitchFamily="49" charset="-122"/>
              </a:rPr>
              <a:t>第三节  保险合同</a:t>
            </a:r>
            <a:endParaRPr lang="zh-CN" altLang="en-US" sz="2400" b="1"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1130114" y="1579885"/>
            <a:ext cx="8271830" cy="1927760"/>
          </a:xfrm>
        </p:spPr>
        <p:txBody>
          <a:bodyPr>
            <a:normAutofit fontScale="92500" lnSpcReduction="10000"/>
          </a:bodyPr>
          <a:lstStyle/>
          <a:p>
            <a:pPr marL="0" indent="0">
              <a:buNone/>
            </a:pPr>
            <a:r>
              <a:rPr lang="zh-CN" altLang="en-US" sz="2800" dirty="0">
                <a:solidFill>
                  <a:schemeClr val="tx1"/>
                </a:solidFill>
                <a:latin typeface="黑体" panose="02010609060101010101" pitchFamily="49" charset="-122"/>
                <a:ea typeface="黑体" panose="02010609060101010101" pitchFamily="49" charset="-122"/>
              </a:rPr>
              <a:t>一、保险合同的概念和特点 </a:t>
            </a:r>
            <a:endParaRPr lang="en-US" altLang="zh-CN" sz="2800" dirty="0">
              <a:solidFill>
                <a:schemeClr val="tx1"/>
              </a:solidFill>
              <a:latin typeface="黑体" panose="02010609060101010101" pitchFamily="49" charset="-122"/>
              <a:ea typeface="黑体" panose="02010609060101010101" pitchFamily="49" charset="-122"/>
            </a:endParaRPr>
          </a:p>
          <a:p>
            <a:pPr marL="0" indent="0">
              <a:buNone/>
            </a:pPr>
            <a:r>
              <a:rPr lang="en-US" altLang="zh-CN" sz="2800" dirty="0">
                <a:latin typeface="黑体" panose="02010609060101010101" pitchFamily="49" charset="-122"/>
                <a:ea typeface="黑体" panose="02010609060101010101" pitchFamily="49" charset="-122"/>
              </a:rPr>
              <a:t>  </a:t>
            </a:r>
            <a:r>
              <a:rPr lang="zh-CN" altLang="zh-CN" sz="2800" dirty="0">
                <a:latin typeface="黑体" panose="02010609060101010101" pitchFamily="49" charset="-122"/>
                <a:ea typeface="黑体" panose="02010609060101010101" pitchFamily="49" charset="-122"/>
              </a:rPr>
              <a:t>保险合同是指投保人与保险人之间约定保险权利义务关系的协议。</a:t>
            </a:r>
            <a:r>
              <a:rPr lang="en-US" altLang="zh-CN" sz="2800" dirty="0">
                <a:latin typeface="黑体" panose="02010609060101010101" pitchFamily="49" charset="-122"/>
                <a:ea typeface="黑体" panose="02010609060101010101" pitchFamily="49" charset="-122"/>
              </a:rPr>
              <a:t> </a:t>
            </a:r>
            <a:endParaRPr lang="en-US" altLang="zh-CN" sz="2800" dirty="0">
              <a:latin typeface="黑体" panose="02010609060101010101" pitchFamily="49" charset="-122"/>
              <a:ea typeface="黑体" panose="02010609060101010101" pitchFamily="49" charset="-122"/>
            </a:endParaRPr>
          </a:p>
          <a:p>
            <a:pPr marL="0" indent="0">
              <a:buNone/>
            </a:pPr>
            <a:r>
              <a:rPr lang="zh-CN" altLang="en-US" sz="2600" dirty="0">
                <a:solidFill>
                  <a:schemeClr val="tx1"/>
                </a:solidFill>
                <a:latin typeface="黑体" panose="02010609060101010101" pitchFamily="49" charset="-122"/>
                <a:ea typeface="黑体" panose="02010609060101010101" pitchFamily="49" charset="-122"/>
              </a:rPr>
              <a:t>特点：</a:t>
            </a:r>
            <a:endParaRPr lang="en-US" altLang="zh-CN" sz="2600" dirty="0">
              <a:solidFill>
                <a:schemeClr val="tx1"/>
              </a:solidFill>
              <a:latin typeface="黑体" panose="02010609060101010101" pitchFamily="49" charset="-122"/>
              <a:ea typeface="黑体" panose="02010609060101010101" pitchFamily="49" charset="-122"/>
            </a:endParaRPr>
          </a:p>
          <a:p>
            <a:endParaRPr lang="zh-CN" altLang="zh-CN" sz="2400" dirty="0">
              <a:solidFill>
                <a:schemeClr val="tx1"/>
              </a:solidFill>
              <a:latin typeface="黑体" panose="02010609060101010101" pitchFamily="49" charset="-122"/>
              <a:ea typeface="黑体" panose="02010609060101010101" pitchFamily="49" charset="-122"/>
            </a:endParaRPr>
          </a:p>
          <a:p>
            <a:endParaRPr lang="zh-CN" altLang="en-US" sz="2400" dirty="0">
              <a:solidFill>
                <a:schemeClr val="tx1"/>
              </a:solidFill>
              <a:latin typeface="黑体" panose="02010609060101010101" pitchFamily="49" charset="-122"/>
              <a:ea typeface="黑体" panose="02010609060101010101" pitchFamily="49" charset="-122"/>
            </a:endParaRPr>
          </a:p>
        </p:txBody>
      </p:sp>
      <p:graphicFrame>
        <p:nvGraphicFramePr>
          <p:cNvPr id="5" name="图示 4"/>
          <p:cNvGraphicFramePr/>
          <p:nvPr/>
        </p:nvGraphicFramePr>
        <p:xfrm>
          <a:off x="1776381" y="2741964"/>
          <a:ext cx="5180087" cy="3562559"/>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cxnSp>
        <p:nvCxnSpPr>
          <p:cNvPr id="6" name="直接连接符 5"/>
          <p:cNvCxnSpPr/>
          <p:nvPr/>
        </p:nvCxnSpPr>
        <p:spPr>
          <a:xfrm>
            <a:off x="1374140" y="536575"/>
            <a:ext cx="10389870"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anim calcmode="lin" valueType="num">
                                      <p:cBhvr>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anim calcmode="lin" valueType="num">
                                      <p:cBhvr>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1" fill="hold">
                            <p:stCondLst>
                              <p:cond delay="1500"/>
                            </p:stCondLst>
                            <p:childTnLst>
                              <p:par>
                                <p:cTn id="22" presetID="42" presetClass="entr" presetSubtype="0" fill="hold" grpId="0" nodeType="after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500"/>
                                        <p:tgtEl>
                                          <p:spTgt spid="3">
                                            <p:txEl>
                                              <p:pRg st="2" end="2"/>
                                            </p:txEl>
                                          </p:spTgt>
                                        </p:tgtEl>
                                      </p:cBhvr>
                                    </p:animEffect>
                                    <p:anim calcmode="lin" valueType="num">
                                      <p:cBhvr>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7" fill="hold">
                            <p:stCondLst>
                              <p:cond delay="2000"/>
                            </p:stCondLst>
                            <p:childTnLst>
                              <p:par>
                                <p:cTn id="28" presetID="16" presetClass="entr" presetSubtype="21" fill="hold" grpId="0"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barn(inVertical)">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Graphic spid="5" grpId="0">
        <p:bldAsOne/>
      </p:bldGraphic>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95810" y="899011"/>
            <a:ext cx="9536026" cy="5237019"/>
          </a:xfrm>
        </p:spPr>
        <p:txBody>
          <a:bodyPr>
            <a:normAutofit/>
          </a:bodyPr>
          <a:lstStyle/>
          <a:p>
            <a:pPr marL="0" indent="0">
              <a:buNone/>
            </a:pPr>
            <a:r>
              <a:rPr lang="zh-CN" altLang="en-US" dirty="0">
                <a:solidFill>
                  <a:schemeClr val="tx1"/>
                </a:solidFill>
                <a:latin typeface="黑体" panose="02010609060101010101" pitchFamily="49" charset="-122"/>
                <a:ea typeface="黑体" panose="02010609060101010101" pitchFamily="49" charset="-122"/>
              </a:rPr>
              <a:t>二、保险合同的分类 </a:t>
            </a:r>
            <a:endParaRPr lang="en-US" altLang="zh-CN" dirty="0">
              <a:solidFill>
                <a:schemeClr val="tx1"/>
              </a:solidFill>
              <a:latin typeface="黑体" panose="02010609060101010101" pitchFamily="49" charset="-122"/>
              <a:ea typeface="黑体" panose="02010609060101010101" pitchFamily="49" charset="-122"/>
            </a:endParaRPr>
          </a:p>
          <a:p>
            <a:pPr marL="0" indent="0">
              <a:buNone/>
            </a:pPr>
            <a:r>
              <a:rPr lang="en-US" altLang="zh-CN" dirty="0">
                <a:solidFill>
                  <a:schemeClr val="tx1"/>
                </a:solidFill>
                <a:latin typeface="黑体" panose="02010609060101010101" pitchFamily="49" charset="-122"/>
                <a:ea typeface="黑体" panose="02010609060101010101" pitchFamily="49" charset="-122"/>
              </a:rPr>
              <a:t>  1.</a:t>
            </a:r>
            <a:r>
              <a:rPr lang="zh-CN" altLang="zh-CN" dirty="0">
                <a:solidFill>
                  <a:schemeClr val="tx1"/>
                </a:solidFill>
                <a:latin typeface="黑体" panose="02010609060101010101" pitchFamily="49" charset="-122"/>
                <a:ea typeface="黑体" panose="02010609060101010101" pitchFamily="49" charset="-122"/>
              </a:rPr>
              <a:t>人身保险和财产保险</a:t>
            </a:r>
            <a:r>
              <a:rPr lang="zh-CN" altLang="en-US" dirty="0">
                <a:solidFill>
                  <a:schemeClr val="tx1"/>
                </a:solidFill>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以保险标的为划分标准，保险可分为人身保险和财产保险</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marL="0" indent="0">
              <a:buNone/>
            </a:pPr>
            <a:r>
              <a:rPr lang="en-US" altLang="zh-CN" dirty="0">
                <a:solidFill>
                  <a:schemeClr val="tx1"/>
                </a:solidFill>
                <a:latin typeface="黑体" panose="02010609060101010101" pitchFamily="49" charset="-122"/>
                <a:ea typeface="黑体" panose="02010609060101010101" pitchFamily="49" charset="-122"/>
              </a:rPr>
              <a:t>  2.</a:t>
            </a:r>
            <a:r>
              <a:rPr lang="zh-CN" altLang="zh-CN" dirty="0">
                <a:solidFill>
                  <a:schemeClr val="tx1"/>
                </a:solidFill>
                <a:latin typeface="黑体" panose="02010609060101010101" pitchFamily="49" charset="-122"/>
                <a:ea typeface="黑体" panose="02010609060101010101" pitchFamily="49" charset="-122"/>
              </a:rPr>
              <a:t>损失填补型保险和定额给付型保险</a:t>
            </a:r>
            <a:r>
              <a:rPr lang="zh-CN" altLang="en-US" dirty="0">
                <a:solidFill>
                  <a:schemeClr val="tx1"/>
                </a:solidFill>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以保险金赔付方式的不同保险可分为损失填补型保险和定额给付型保险。</a:t>
            </a:r>
            <a:endParaRPr lang="en-US" altLang="zh-CN" dirty="0">
              <a:solidFill>
                <a:schemeClr val="tx1"/>
              </a:solidFill>
              <a:latin typeface="黑体" panose="02010609060101010101" pitchFamily="49" charset="-122"/>
              <a:ea typeface="黑体" panose="02010609060101010101" pitchFamily="49" charset="-122"/>
            </a:endParaRPr>
          </a:p>
          <a:p>
            <a:pPr marL="0" indent="0">
              <a:buNone/>
            </a:pPr>
            <a:r>
              <a:rPr lang="en-US" altLang="zh-CN" dirty="0">
                <a:solidFill>
                  <a:schemeClr val="tx1"/>
                </a:solidFill>
                <a:latin typeface="黑体" panose="02010609060101010101" pitchFamily="49" charset="-122"/>
                <a:ea typeface="黑体" panose="02010609060101010101" pitchFamily="49" charset="-122"/>
              </a:rPr>
              <a:t>  3.</a:t>
            </a:r>
            <a:r>
              <a:rPr lang="zh-CN" altLang="zh-CN" dirty="0">
                <a:solidFill>
                  <a:schemeClr val="tx1"/>
                </a:solidFill>
                <a:latin typeface="黑体" panose="02010609060101010101" pitchFamily="49" charset="-122"/>
                <a:ea typeface="黑体" panose="02010609060101010101" pitchFamily="49" charset="-122"/>
              </a:rPr>
              <a:t>自愿保险和强制保险</a:t>
            </a:r>
            <a:r>
              <a:rPr lang="zh-CN" altLang="en-US" dirty="0">
                <a:solidFill>
                  <a:schemeClr val="tx1"/>
                </a:solidFill>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以实施方式为划分标准，保险可分为自愿保险和强制保险。</a:t>
            </a:r>
            <a:endParaRPr lang="en-US" altLang="zh-CN" dirty="0">
              <a:solidFill>
                <a:schemeClr val="tx1"/>
              </a:solidFill>
              <a:latin typeface="黑体" panose="02010609060101010101" pitchFamily="49" charset="-122"/>
              <a:ea typeface="黑体" panose="02010609060101010101" pitchFamily="49" charset="-122"/>
            </a:endParaRPr>
          </a:p>
          <a:p>
            <a:pPr marL="0" indent="0">
              <a:buNone/>
            </a:pPr>
            <a:r>
              <a:rPr lang="en-US" altLang="zh-CN" dirty="0">
                <a:solidFill>
                  <a:schemeClr val="tx1"/>
                </a:solidFill>
                <a:latin typeface="黑体" panose="02010609060101010101" pitchFamily="49" charset="-122"/>
                <a:ea typeface="黑体" panose="02010609060101010101" pitchFamily="49" charset="-122"/>
              </a:rPr>
              <a:t>  4.</a:t>
            </a:r>
            <a:r>
              <a:rPr lang="zh-CN" altLang="zh-CN" dirty="0">
                <a:solidFill>
                  <a:schemeClr val="tx1"/>
                </a:solidFill>
                <a:latin typeface="黑体" panose="02010609060101010101" pitchFamily="49" charset="-122"/>
                <a:ea typeface="黑体" panose="02010609060101010101" pitchFamily="49" charset="-122"/>
              </a:rPr>
              <a:t>原保险和再保险</a:t>
            </a:r>
            <a:r>
              <a:rPr lang="zh-CN" altLang="en-US" dirty="0">
                <a:solidFill>
                  <a:schemeClr val="tx1"/>
                </a:solidFill>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以保险危险转移的层次为划分标准，保险可分为原保险和再保险。</a:t>
            </a:r>
            <a:endParaRPr lang="zh-CN" altLang="zh-CN" dirty="0">
              <a:latin typeface="黑体" panose="02010609060101010101" pitchFamily="49" charset="-122"/>
              <a:ea typeface="黑体" panose="02010609060101010101" pitchFamily="49" charset="-122"/>
            </a:endParaRPr>
          </a:p>
          <a:p>
            <a:endParaRPr lang="zh-CN" altLang="zh-CN" dirty="0">
              <a:solidFill>
                <a:schemeClr val="tx1"/>
              </a:solidFill>
              <a:latin typeface="黑体" panose="02010609060101010101" pitchFamily="49" charset="-122"/>
              <a:ea typeface="黑体" panose="02010609060101010101" pitchFamily="49" charset="-122"/>
            </a:endParaRPr>
          </a:p>
          <a:p>
            <a:endParaRPr lang="zh-CN" altLang="en-US" dirty="0">
              <a:solidFill>
                <a:schemeClr val="tx1"/>
              </a:solidFill>
              <a:latin typeface="黑体" panose="02010609060101010101" pitchFamily="49" charset="-122"/>
              <a:ea typeface="黑体" panose="02010609060101010101" pitchFamily="49" charset="-122"/>
            </a:endParaRPr>
          </a:p>
        </p:txBody>
      </p:sp>
      <p:cxnSp>
        <p:nvCxnSpPr>
          <p:cNvPr id="4" name="直接连接符 3"/>
          <p:cNvCxnSpPr/>
          <p:nvPr/>
        </p:nvCxnSpPr>
        <p:spPr>
          <a:xfrm>
            <a:off x="1374140" y="536575"/>
            <a:ext cx="10389870"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down)">
                                      <p:cBhvr>
                                        <p:cTn id="11" dur="500"/>
                                        <p:tgtEl>
                                          <p:spTgt spid="3">
                                            <p:txEl>
                                              <p:pRg st="1" end="1"/>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down)">
                                      <p:cBhvr>
                                        <p:cTn id="19" dur="500"/>
                                        <p:tgtEl>
                                          <p:spTgt spid="3">
                                            <p:txEl>
                                              <p:pRg st="3" end="3"/>
                                            </p:tx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29347" y="1078985"/>
            <a:ext cx="10018713" cy="4279871"/>
          </a:xfrm>
        </p:spPr>
        <p:txBody>
          <a:bodyPr>
            <a:normAutofit/>
          </a:bodyPr>
          <a:lstStyle/>
          <a:p>
            <a:pPr marL="0" indent="0">
              <a:buNone/>
            </a:pPr>
            <a:r>
              <a:rPr lang="zh-CN" altLang="en-US" dirty="0">
                <a:solidFill>
                  <a:schemeClr val="tx1"/>
                </a:solidFill>
                <a:latin typeface="黑体" panose="02010609060101010101" pitchFamily="49" charset="-122"/>
                <a:ea typeface="黑体" panose="02010609060101010101" pitchFamily="49" charset="-122"/>
              </a:rPr>
              <a:t>三、保险合同的成立与生效 </a:t>
            </a:r>
            <a:endParaRPr lang="en-US" altLang="zh-CN" dirty="0">
              <a:solidFill>
                <a:schemeClr val="tx1"/>
              </a:solidFill>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sym typeface="Wingdings 2" panose="05020102010507070707"/>
              </a:rPr>
              <a:t></a:t>
            </a:r>
            <a:r>
              <a:rPr lang="zh-CN" altLang="zh-CN" dirty="0">
                <a:latin typeface="黑体" panose="02010609060101010101" pitchFamily="49" charset="-122"/>
                <a:ea typeface="黑体" panose="02010609060101010101" pitchFamily="49" charset="-122"/>
              </a:rPr>
              <a:t>关于保险合同的成立，我国《保险法》第</a:t>
            </a:r>
            <a:r>
              <a:rPr lang="en-US" altLang="zh-CN" dirty="0">
                <a:latin typeface="黑体" panose="02010609060101010101" pitchFamily="49" charset="-122"/>
                <a:ea typeface="黑体" panose="02010609060101010101" pitchFamily="49" charset="-122"/>
              </a:rPr>
              <a:t>13</a:t>
            </a:r>
            <a:r>
              <a:rPr lang="zh-CN" altLang="zh-CN" dirty="0">
                <a:latin typeface="黑体" panose="02010609060101010101" pitchFamily="49" charset="-122"/>
                <a:ea typeface="黑体" panose="02010609060101010101" pitchFamily="49" charset="-122"/>
              </a:rPr>
              <a:t>条第</a:t>
            </a:r>
            <a:r>
              <a:rPr lang="en-US" altLang="zh-CN" dirty="0">
                <a:latin typeface="黑体" panose="02010609060101010101" pitchFamily="49" charset="-122"/>
                <a:ea typeface="黑体" panose="02010609060101010101" pitchFamily="49" charset="-122"/>
              </a:rPr>
              <a:t>1</a:t>
            </a:r>
            <a:r>
              <a:rPr lang="zh-CN" altLang="zh-CN" dirty="0">
                <a:latin typeface="黑体" panose="02010609060101010101" pitchFamily="49" charset="-122"/>
                <a:ea typeface="黑体" panose="02010609060101010101" pitchFamily="49" charset="-122"/>
              </a:rPr>
              <a:t>款规定：“投保人提出保险要求，经保险人同意承保，保险合同成立。</a:t>
            </a:r>
            <a:r>
              <a:rPr lang="zh-CN" altLang="zh-CN" dirty="0">
                <a:solidFill>
                  <a:schemeClr val="tx1"/>
                </a:solidFill>
                <a:latin typeface="黑体" panose="02010609060101010101" pitchFamily="49" charset="-122"/>
                <a:ea typeface="黑体" panose="02010609060101010101" pitchFamily="49" charset="-122"/>
              </a:rPr>
              <a:t>保险法对保险合同的形式并无特殊要求</a:t>
            </a:r>
            <a:r>
              <a:rPr lang="en-US" altLang="zh-CN" dirty="0">
                <a:solidFill>
                  <a:schemeClr val="tx1"/>
                </a:solidFill>
                <a:latin typeface="黑体" panose="02010609060101010101" pitchFamily="49" charset="-122"/>
                <a:ea typeface="黑体" panose="02010609060101010101" pitchFamily="49" charset="-122"/>
              </a:rPr>
              <a:t>  </a:t>
            </a:r>
            <a:r>
              <a:rPr lang="zh-CN" altLang="en-US" dirty="0">
                <a:solidFill>
                  <a:schemeClr val="tx1"/>
                </a:solidFill>
                <a:latin typeface="黑体" panose="02010609060101010101" pitchFamily="49" charset="-122"/>
                <a:ea typeface="黑体" panose="02010609060101010101" pitchFamily="49" charset="-122"/>
              </a:rPr>
              <a:t>。</a:t>
            </a:r>
            <a:endParaRPr lang="en-US" altLang="zh-CN" dirty="0">
              <a:solidFill>
                <a:schemeClr val="tx1"/>
              </a:solidFill>
              <a:latin typeface="黑体" panose="02010609060101010101" pitchFamily="49" charset="-122"/>
              <a:ea typeface="黑体" panose="02010609060101010101" pitchFamily="49" charset="-122"/>
            </a:endParaRPr>
          </a:p>
          <a:p>
            <a:pPr marL="0" indent="0">
              <a:buNone/>
            </a:pPr>
            <a:r>
              <a:rPr lang="en-US" altLang="zh-CN" dirty="0">
                <a:solidFill>
                  <a:schemeClr val="tx1"/>
                </a:solidFill>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sym typeface="Wingdings 2" panose="05020102010507070707"/>
              </a:rPr>
              <a:t></a:t>
            </a:r>
            <a:r>
              <a:rPr lang="zh-CN" altLang="zh-CN" dirty="0">
                <a:solidFill>
                  <a:schemeClr val="tx1"/>
                </a:solidFill>
                <a:latin typeface="黑体" panose="02010609060101010101" pitchFamily="49" charset="-122"/>
                <a:ea typeface="黑体" panose="02010609060101010101" pitchFamily="49" charset="-122"/>
              </a:rPr>
              <a:t>保险费的实际交纳作为投保人应当履行的合同义务，而不是保险合同的生效条件。 </a:t>
            </a:r>
            <a:r>
              <a:rPr lang="en-US" altLang="zh-CN" dirty="0">
                <a:solidFill>
                  <a:schemeClr val="tx1"/>
                </a:solidFill>
                <a:latin typeface="黑体" panose="02010609060101010101" pitchFamily="49" charset="-122"/>
                <a:ea typeface="黑体" panose="02010609060101010101" pitchFamily="49" charset="-122"/>
              </a:rPr>
              <a:t> </a:t>
            </a:r>
            <a:endParaRPr lang="en-US" altLang="zh-CN" dirty="0">
              <a:solidFill>
                <a:schemeClr val="tx1"/>
              </a:solidFill>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sym typeface="Wingdings 2" panose="05020102010507070707"/>
              </a:rPr>
              <a:t></a:t>
            </a:r>
            <a:r>
              <a:rPr lang="zh-CN" altLang="zh-CN" dirty="0">
                <a:latin typeface="黑体" panose="02010609060101010101" pitchFamily="49" charset="-122"/>
                <a:ea typeface="黑体" panose="02010609060101010101" pitchFamily="49" charset="-122"/>
              </a:rPr>
              <a:t>以死亡为给付保险金条件的人身保险合同未经被保险人同意，该保险合同虽成立但不生效力。</a:t>
            </a:r>
            <a:endParaRPr lang="zh-CN" altLang="zh-CN" dirty="0">
              <a:solidFill>
                <a:schemeClr val="tx1"/>
              </a:solidFill>
              <a:latin typeface="黑体" panose="02010609060101010101" pitchFamily="49" charset="-122"/>
              <a:ea typeface="黑体" panose="02010609060101010101" pitchFamily="49" charset="-122"/>
            </a:endParaRPr>
          </a:p>
          <a:p>
            <a:endParaRPr lang="en-US" altLang="zh-CN" dirty="0">
              <a:solidFill>
                <a:schemeClr val="tx1"/>
              </a:solidFill>
              <a:latin typeface="黑体" panose="02010609060101010101" pitchFamily="49" charset="-122"/>
              <a:ea typeface="黑体" panose="02010609060101010101" pitchFamily="49" charset="-122"/>
            </a:endParaRPr>
          </a:p>
          <a:p>
            <a:endParaRPr lang="zh-CN" altLang="en-US" dirty="0">
              <a:solidFill>
                <a:schemeClr val="tx1"/>
              </a:solidFill>
              <a:latin typeface="黑体" panose="02010609060101010101" pitchFamily="49" charset="-122"/>
              <a:ea typeface="黑体" panose="02010609060101010101" pitchFamily="49" charset="-122"/>
            </a:endParaRPr>
          </a:p>
        </p:txBody>
      </p:sp>
      <p:cxnSp>
        <p:nvCxnSpPr>
          <p:cNvPr id="4" name="直接连接符 3"/>
          <p:cNvCxnSpPr/>
          <p:nvPr/>
        </p:nvCxnSpPr>
        <p:spPr>
          <a:xfrm>
            <a:off x="1374140" y="536575"/>
            <a:ext cx="10389870"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5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500"/>
                                        <p:tgtEl>
                                          <p:spTgt spid="3">
                                            <p:txEl>
                                              <p:pRg st="0" end="0"/>
                                            </p:txEl>
                                          </p:spTgt>
                                        </p:tgtEl>
                                      </p:cBhvr>
                                    </p:animEffect>
                                  </p:childTnLst>
                                </p:cTn>
                              </p:par>
                            </p:childTnLst>
                          </p:cTn>
                        </p:par>
                        <p:par>
                          <p:cTn id="11" fill="hold">
                            <p:stCondLst>
                              <p:cond delay="500"/>
                            </p:stCondLst>
                            <p:childTnLst>
                              <p:par>
                                <p:cTn id="12" presetID="31" presetClass="entr" presetSubtype="0" fill="hold" grpId="0" nodeType="after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6" dur="5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7" dur="500"/>
                                        <p:tgtEl>
                                          <p:spTgt spid="3">
                                            <p:txEl>
                                              <p:pRg st="1" end="1"/>
                                            </p:txEl>
                                          </p:spTgt>
                                        </p:tgtEl>
                                      </p:cBhvr>
                                    </p:animEffect>
                                  </p:childTnLst>
                                </p:cTn>
                              </p:par>
                            </p:childTnLst>
                          </p:cTn>
                        </p:par>
                        <p:par>
                          <p:cTn id="18" fill="hold">
                            <p:stCondLst>
                              <p:cond delay="1000"/>
                            </p:stCondLst>
                            <p:childTnLst>
                              <p:par>
                                <p:cTn id="19" presetID="31" presetClass="entr" presetSubtype="0" fill="hold" grpId="0"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3" dur="5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4" dur="500"/>
                                        <p:tgtEl>
                                          <p:spTgt spid="3">
                                            <p:txEl>
                                              <p:pRg st="2" end="2"/>
                                            </p:txEl>
                                          </p:spTgt>
                                        </p:tgtEl>
                                      </p:cBhvr>
                                    </p:animEffect>
                                  </p:childTnLst>
                                </p:cTn>
                              </p:par>
                            </p:childTnLst>
                          </p:cTn>
                        </p:par>
                        <p:par>
                          <p:cTn id="25" fill="hold">
                            <p:stCondLst>
                              <p:cond delay="1500"/>
                            </p:stCondLst>
                            <p:childTnLst>
                              <p:par>
                                <p:cTn id="26" presetID="31" presetClass="entr" presetSubtype="0" fill="hold" grpId="0" nodeType="after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p:cTn id="28"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0" dur="5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5984" y="912156"/>
            <a:ext cx="11000510" cy="5750250"/>
          </a:xfrm>
        </p:spPr>
        <p:txBody>
          <a:bodyPr>
            <a:normAutofit/>
          </a:bodyPr>
          <a:lstStyle/>
          <a:p>
            <a:pPr marL="0" indent="0">
              <a:buNone/>
            </a:pPr>
            <a:r>
              <a:rPr lang="zh-CN" altLang="zh-CN" sz="2800" dirty="0">
                <a:solidFill>
                  <a:schemeClr val="tx1"/>
                </a:solidFill>
                <a:latin typeface="黑体" panose="02010609060101010101" pitchFamily="49" charset="-122"/>
                <a:ea typeface="黑体" panose="02010609060101010101" pitchFamily="49" charset="-122"/>
              </a:rPr>
              <a:t>四、保险合同的条款解释</a:t>
            </a:r>
            <a:endParaRPr lang="en-US" altLang="zh-CN" sz="2800" dirty="0">
              <a:solidFill>
                <a:schemeClr val="tx1"/>
              </a:solidFill>
              <a:latin typeface="黑体" panose="02010609060101010101" pitchFamily="49" charset="-122"/>
              <a:ea typeface="黑体" panose="02010609060101010101" pitchFamily="49" charset="-122"/>
            </a:endParaRPr>
          </a:p>
          <a:p>
            <a:pPr marL="0" indent="0">
              <a:buNone/>
            </a:pPr>
            <a:r>
              <a:rPr lang="zh-CN" altLang="en-US" sz="2400" dirty="0">
                <a:solidFill>
                  <a:schemeClr val="tx1"/>
                </a:solidFill>
                <a:latin typeface="黑体" panose="02010609060101010101" pitchFamily="49" charset="-122"/>
                <a:ea typeface="黑体" panose="02010609060101010101" pitchFamily="49" charset="-122"/>
              </a:rPr>
              <a:t>（一）</a:t>
            </a:r>
            <a:r>
              <a:rPr lang="zh-CN" altLang="zh-CN" sz="2400" dirty="0">
                <a:solidFill>
                  <a:schemeClr val="tx1"/>
                </a:solidFill>
                <a:latin typeface="黑体" panose="02010609060101010101" pitchFamily="49" charset="-122"/>
                <a:ea typeface="黑体" panose="02010609060101010101" pitchFamily="49" charset="-122"/>
              </a:rPr>
              <a:t>疑义利益解释原则</a:t>
            </a:r>
            <a:r>
              <a:rPr lang="en-US" altLang="zh-CN" sz="2400" dirty="0">
                <a:solidFill>
                  <a:schemeClr val="tx1"/>
                </a:solidFill>
                <a:latin typeface="黑体" panose="02010609060101010101" pitchFamily="49" charset="-122"/>
                <a:ea typeface="黑体" panose="02010609060101010101" pitchFamily="49" charset="-122"/>
              </a:rPr>
              <a:t>  </a:t>
            </a:r>
            <a:endParaRPr lang="en-US" altLang="zh-CN" sz="2400" dirty="0">
              <a:solidFill>
                <a:schemeClr val="tx1"/>
              </a:solidFill>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1.</a:t>
            </a:r>
            <a:r>
              <a:rPr lang="zh-CN" altLang="en-US" dirty="0">
                <a:latin typeface="黑体" panose="02010609060101010101" pitchFamily="49" charset="-122"/>
                <a:ea typeface="黑体" panose="02010609060101010101" pitchFamily="49" charset="-122"/>
              </a:rPr>
              <a:t>概念：</a:t>
            </a:r>
            <a:r>
              <a:rPr lang="zh-CN" altLang="zh-CN" dirty="0">
                <a:latin typeface="黑体" panose="02010609060101010101" pitchFamily="49" charset="-122"/>
                <a:ea typeface="黑体" panose="02010609060101010101" pitchFamily="49" charset="-122"/>
              </a:rPr>
              <a:t>是指格式合同的语句有歧义、模糊或者两种以上的解释时，应采取对拟定合同条款一方不利的解释。</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2.</a:t>
            </a:r>
            <a:r>
              <a:rPr lang="zh-CN" altLang="en-US" dirty="0">
                <a:latin typeface="黑体" panose="02010609060101010101" pitchFamily="49" charset="-122"/>
                <a:ea typeface="黑体" panose="02010609060101010101" pitchFamily="49" charset="-122"/>
              </a:rPr>
              <a:t>适用：</a:t>
            </a:r>
            <a:r>
              <a:rPr lang="zh-CN" altLang="zh-CN"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1</a:t>
            </a:r>
            <a:r>
              <a:rPr lang="zh-CN" altLang="zh-CN" dirty="0">
                <a:latin typeface="黑体" panose="02010609060101010101" pitchFamily="49" charset="-122"/>
                <a:ea typeface="黑体" panose="02010609060101010101" pitchFamily="49" charset="-122"/>
              </a:rPr>
              <a:t>）疑义利益解释原则只有在适用通常解释原则仍无法解决争议时才能采用。</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2</a:t>
            </a:r>
            <a:r>
              <a:rPr lang="zh-CN" altLang="zh-CN" dirty="0">
                <a:latin typeface="黑体" panose="02010609060101010101" pitchFamily="49" charset="-122"/>
                <a:ea typeface="黑体" panose="02010609060101010101" pitchFamily="49" charset="-122"/>
              </a:rPr>
              <a:t>）疑义利益解释原则适用的根本前提是保险合同条款的文字存在“疑义”。 </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3</a:t>
            </a:r>
            <a:r>
              <a:rPr lang="zh-CN" altLang="zh-CN" dirty="0">
                <a:latin typeface="黑体" panose="02010609060101010101" pitchFamily="49" charset="-122"/>
                <a:ea typeface="黑体" panose="02010609060101010101" pitchFamily="49" charset="-122"/>
              </a:rPr>
              <a:t>）疑义利益解释原则仅适用于保险合同的基本条款，不适用于特约条款。</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4</a:t>
            </a:r>
            <a:r>
              <a:rPr lang="zh-CN" altLang="zh-CN" dirty="0">
                <a:latin typeface="黑体" panose="02010609060101010101" pitchFamily="49" charset="-122"/>
                <a:ea typeface="黑体" panose="02010609060101010101" pitchFamily="49" charset="-122"/>
              </a:rPr>
              <a:t>）适用疑义利益解释原则时，不能为了有利于被保险人而进行不合理的解释。</a:t>
            </a:r>
            <a:endParaRPr lang="zh-CN" altLang="zh-CN" dirty="0">
              <a:latin typeface="黑体" panose="02010609060101010101" pitchFamily="49" charset="-122"/>
              <a:ea typeface="黑体" panose="02010609060101010101" pitchFamily="49" charset="-122"/>
            </a:endParaRPr>
          </a:p>
          <a:p>
            <a:pPr marL="0" indent="0">
              <a:buNone/>
            </a:pPr>
            <a:endParaRPr lang="zh-CN" altLang="zh-CN" dirty="0">
              <a:latin typeface="黑体" panose="02010609060101010101" pitchFamily="49" charset="-122"/>
              <a:ea typeface="黑体" panose="02010609060101010101" pitchFamily="49" charset="-122"/>
            </a:endParaRPr>
          </a:p>
          <a:p>
            <a:endParaRPr lang="en-US" altLang="zh-CN" sz="2400" dirty="0">
              <a:solidFill>
                <a:schemeClr val="tx1"/>
              </a:solidFill>
              <a:latin typeface="黑体" panose="02010609060101010101" pitchFamily="49" charset="-122"/>
              <a:ea typeface="黑体" panose="02010609060101010101" pitchFamily="49" charset="-122"/>
            </a:endParaRPr>
          </a:p>
        </p:txBody>
      </p:sp>
      <p:cxnSp>
        <p:nvCxnSpPr>
          <p:cNvPr id="4" name="直接连接符 3"/>
          <p:cNvCxnSpPr/>
          <p:nvPr/>
        </p:nvCxnSpPr>
        <p:spPr>
          <a:xfrm>
            <a:off x="1374140" y="536575"/>
            <a:ext cx="10389870"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anim calcmode="lin" valueType="num">
                                      <p:cBhvr>
                                        <p:cTn id="1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anim calcmode="lin" valueType="num">
                                      <p:cBhvr>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anim calcmode="lin" valueType="num">
                                      <p:cBhvr>
                                        <p:cTn id="2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anim calcmode="lin" valueType="num">
                                      <p:cBhvr>
                                        <p:cTn id="3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grpId="0" nodeType="after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anim calcmode="lin" valueType="num">
                                      <p:cBhvr>
                                        <p:cTn id="3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5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42" presetClass="entr" presetSubtype="0" fill="hold" grpId="0" nodeType="after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500"/>
                                        <p:tgtEl>
                                          <p:spTgt spid="3">
                                            <p:txEl>
                                              <p:pRg st="6" end="6"/>
                                            </p:txEl>
                                          </p:spTgt>
                                        </p:tgtEl>
                                      </p:cBhvr>
                                    </p:animEffect>
                                    <p:anim calcmode="lin" valueType="num">
                                      <p:cBhvr>
                                        <p:cTn id="44"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5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par>
                          <p:cTn id="46" fill="hold">
                            <p:stCondLst>
                              <p:cond delay="3500"/>
                            </p:stCondLst>
                            <p:childTnLst>
                              <p:par>
                                <p:cTn id="47" presetID="42" presetClass="entr" presetSubtype="0" fill="hold" grpId="0" nodeType="after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500"/>
                                        <p:tgtEl>
                                          <p:spTgt spid="3">
                                            <p:txEl>
                                              <p:pRg st="7" end="7"/>
                                            </p:txEl>
                                          </p:spTgt>
                                        </p:tgtEl>
                                      </p:cBhvr>
                                    </p:animEffect>
                                    <p:anim calcmode="lin" valueType="num">
                                      <p:cBhvr>
                                        <p:cTn id="50"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5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68266" y="792354"/>
            <a:ext cx="10293926" cy="4641886"/>
          </a:xfrm>
        </p:spPr>
        <p:txBody>
          <a:bodyPr>
            <a:normAutofit/>
          </a:bodyPr>
          <a:lstStyle/>
          <a:p>
            <a:pPr marL="0" indent="0">
              <a:buNone/>
            </a:pPr>
            <a:r>
              <a:rPr lang="zh-CN" altLang="en-US" sz="2400" dirty="0">
                <a:solidFill>
                  <a:schemeClr val="tx1"/>
                </a:solidFill>
                <a:latin typeface="黑体" panose="02010609060101010101" pitchFamily="49" charset="-122"/>
                <a:ea typeface="黑体" panose="02010609060101010101" pitchFamily="49" charset="-122"/>
              </a:rPr>
              <a:t>（二）</a:t>
            </a:r>
            <a:r>
              <a:rPr lang="zh-CN" altLang="zh-CN" sz="2400" dirty="0">
                <a:solidFill>
                  <a:schemeClr val="tx1"/>
                </a:solidFill>
                <a:latin typeface="黑体" panose="02010609060101010101" pitchFamily="49" charset="-122"/>
                <a:ea typeface="黑体" panose="02010609060101010101" pitchFamily="49" charset="-122"/>
              </a:rPr>
              <a:t>合理期待原则</a:t>
            </a:r>
            <a:r>
              <a:rPr lang="en-US" altLang="zh-CN" sz="2400" dirty="0">
                <a:solidFill>
                  <a:schemeClr val="tx1"/>
                </a:solidFill>
                <a:latin typeface="黑体" panose="02010609060101010101" pitchFamily="49" charset="-122"/>
                <a:ea typeface="黑体" panose="02010609060101010101" pitchFamily="49" charset="-122"/>
              </a:rPr>
              <a:t> </a:t>
            </a:r>
            <a:endParaRPr lang="en-US" altLang="zh-CN" sz="2400" dirty="0">
              <a:solidFill>
                <a:schemeClr val="tx1"/>
              </a:solidFill>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1.</a:t>
            </a:r>
            <a:r>
              <a:rPr lang="zh-CN" altLang="en-US" dirty="0">
                <a:latin typeface="黑体" panose="02010609060101010101" pitchFamily="49" charset="-122"/>
                <a:ea typeface="黑体" panose="02010609060101010101" pitchFamily="49" charset="-122"/>
              </a:rPr>
              <a:t>概念</a:t>
            </a:r>
            <a:r>
              <a:rPr lang="zh-CN" altLang="zh-CN" dirty="0">
                <a:latin typeface="黑体" panose="02010609060101010101" pitchFamily="49" charset="-122"/>
                <a:ea typeface="黑体" panose="02010609060101010101" pitchFamily="49" charset="-122"/>
              </a:rPr>
              <a:t>合理期待原则是指保险合同当事人就合同内容的解释发生争议时，如果合同内容本身不含歧义，应以投保人或被保险人对合同缔约目的的合理期待为出发点对保险合同进行解释。</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buNone/>
            </a:pPr>
            <a:r>
              <a:rPr lang="en-US" altLang="zh-CN" sz="2400" dirty="0">
                <a:solidFill>
                  <a:schemeClr val="tx1"/>
                </a:solidFill>
                <a:latin typeface="黑体" panose="02010609060101010101" pitchFamily="49" charset="-122"/>
                <a:ea typeface="黑体" panose="02010609060101010101" pitchFamily="49" charset="-122"/>
              </a:rPr>
              <a:t>  2.</a:t>
            </a:r>
            <a:r>
              <a:rPr lang="zh-CN" altLang="en-US" sz="2400" dirty="0">
                <a:solidFill>
                  <a:schemeClr val="tx1"/>
                </a:solidFill>
                <a:latin typeface="黑体" panose="02010609060101010101" pitchFamily="49" charset="-122"/>
                <a:ea typeface="黑体" panose="02010609060101010101" pitchFamily="49" charset="-122"/>
              </a:rPr>
              <a:t>适用：</a:t>
            </a:r>
            <a:endParaRPr lang="en-US" altLang="zh-CN" sz="2400" dirty="0">
              <a:solidFill>
                <a:schemeClr val="tx1"/>
              </a:solidFill>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我国保险法并未明确规定合理期待原则。法学界和保险业界对此存有争议</a:t>
            </a:r>
            <a:r>
              <a:rPr lang="zh-CN" altLang="en-US"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buNone/>
            </a:pPr>
            <a:r>
              <a:rPr lang="zh-CN" altLang="en-US" sz="2400" dirty="0">
                <a:solidFill>
                  <a:schemeClr val="tx1"/>
                </a:solidFill>
                <a:latin typeface="黑体" panose="02010609060101010101" pitchFamily="49" charset="-122"/>
                <a:ea typeface="黑体" panose="02010609060101010101" pitchFamily="49" charset="-122"/>
              </a:rPr>
              <a:t>  （</a:t>
            </a:r>
            <a:r>
              <a:rPr lang="en-US" altLang="zh-CN" sz="2400" dirty="0">
                <a:solidFill>
                  <a:schemeClr val="tx1"/>
                </a:solidFill>
                <a:latin typeface="黑体" panose="02010609060101010101" pitchFamily="49" charset="-122"/>
                <a:ea typeface="黑体" panose="02010609060101010101" pitchFamily="49" charset="-122"/>
              </a:rPr>
              <a:t>2</a:t>
            </a:r>
            <a:r>
              <a:rPr lang="zh-CN" altLang="en-US" sz="2400" dirty="0">
                <a:solidFill>
                  <a:schemeClr val="tx1"/>
                </a:solidFill>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不以保单用语存有疑义为必要</a:t>
            </a:r>
            <a:r>
              <a:rPr lang="zh-CN" altLang="en-US"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只要被保险人对保险合同的保障具有合理期待，而按照保险条款的字面内容该合理期待</a:t>
            </a:r>
            <a:r>
              <a:rPr lang="zh-CN" altLang="en-US" dirty="0">
                <a:latin typeface="黑体" panose="02010609060101010101" pitchFamily="49" charset="-122"/>
                <a:ea typeface="黑体" panose="02010609060101010101" pitchFamily="49" charset="-122"/>
              </a:rPr>
              <a:t>将会</a:t>
            </a:r>
            <a:r>
              <a:rPr lang="zh-CN" altLang="zh-CN" dirty="0">
                <a:latin typeface="黑体" panose="02010609060101010101" pitchFamily="49" charset="-122"/>
                <a:ea typeface="黑体" panose="02010609060101010101" pitchFamily="49" charset="-122"/>
              </a:rPr>
              <a:t>落空</a:t>
            </a:r>
            <a:r>
              <a:rPr lang="zh-CN" altLang="en-US"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就可适用合理期待原则。</a:t>
            </a:r>
            <a:endParaRPr lang="zh-CN" altLang="en-US" sz="2400" dirty="0">
              <a:solidFill>
                <a:schemeClr val="tx1"/>
              </a:solidFill>
              <a:latin typeface="黑体" panose="02010609060101010101" pitchFamily="49" charset="-122"/>
              <a:ea typeface="黑体" panose="02010609060101010101" pitchFamily="49" charset="-122"/>
            </a:endParaRPr>
          </a:p>
        </p:txBody>
      </p:sp>
      <p:graphicFrame>
        <p:nvGraphicFramePr>
          <p:cNvPr id="2" name="图示 1"/>
          <p:cNvGraphicFramePr/>
          <p:nvPr/>
        </p:nvGraphicFramePr>
        <p:xfrm>
          <a:off x="3385109" y="4885153"/>
          <a:ext cx="5019300" cy="148719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cxnSp>
        <p:nvCxnSpPr>
          <p:cNvPr id="4" name="直接连接符 3"/>
          <p:cNvCxnSpPr/>
          <p:nvPr/>
        </p:nvCxnSpPr>
        <p:spPr>
          <a:xfrm>
            <a:off x="1374140" y="536575"/>
            <a:ext cx="10389870"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42" presetClass="entr" presetSubtype="0" fill="hold" grpId="0" nodeType="after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500"/>
                                        <p:tgtEl>
                                          <p:spTgt spid="2"/>
                                        </p:tgtEl>
                                      </p:cBhvr>
                                    </p:animEffect>
                                    <p:anim calcmode="lin" valueType="num">
                                      <p:cBhvr>
                                        <p:cTn id="33" dur="500" fill="hold"/>
                                        <p:tgtEl>
                                          <p:spTgt spid="2"/>
                                        </p:tgtEl>
                                        <p:attrNameLst>
                                          <p:attrName>ppt_x</p:attrName>
                                        </p:attrNameLst>
                                      </p:cBhvr>
                                      <p:tavLst>
                                        <p:tav tm="0">
                                          <p:val>
                                            <p:strVal val="#ppt_x"/>
                                          </p:val>
                                        </p:tav>
                                        <p:tav tm="100000">
                                          <p:val>
                                            <p:strVal val="#ppt_x"/>
                                          </p:val>
                                        </p:tav>
                                      </p:tavLst>
                                    </p:anim>
                                    <p:anim calcmode="lin" valueType="num">
                                      <p:cBhvr>
                                        <p:cTn id="34" dur="5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2" grpId="0">
        <p:bldAsOne/>
      </p:bldGraphic>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27659" y="1528687"/>
            <a:ext cx="10672293" cy="4845217"/>
          </a:xfrm>
        </p:spPr>
        <p:txBody>
          <a:bodyPr>
            <a:normAutofit lnSpcReduction="10000"/>
          </a:bodyPr>
          <a:lstStyle/>
          <a:p>
            <a:pPr marL="0" indent="0">
              <a:buNone/>
            </a:pPr>
            <a:r>
              <a:rPr lang="zh-CN" altLang="en-US" dirty="0">
                <a:solidFill>
                  <a:schemeClr val="tx1"/>
                </a:solidFill>
                <a:latin typeface="黑体" panose="02010609060101010101" pitchFamily="49" charset="-122"/>
                <a:ea typeface="黑体" panose="02010609060101010101" pitchFamily="49" charset="-122"/>
              </a:rPr>
              <a:t>五、保险合同的履行 </a:t>
            </a:r>
            <a:endParaRPr lang="en-US" altLang="zh-CN" dirty="0">
              <a:solidFill>
                <a:schemeClr val="tx1"/>
              </a:solidFill>
              <a:latin typeface="黑体" panose="02010609060101010101" pitchFamily="49" charset="-122"/>
              <a:ea typeface="黑体" panose="02010609060101010101" pitchFamily="49" charset="-122"/>
            </a:endParaRPr>
          </a:p>
          <a:p>
            <a:pPr marL="0" indent="0">
              <a:lnSpc>
                <a:spcPct val="125000"/>
              </a:lnSpc>
              <a:buNone/>
            </a:pPr>
            <a:r>
              <a:rPr lang="zh-CN" altLang="en-US" dirty="0">
                <a:solidFill>
                  <a:schemeClr val="tx1"/>
                </a:solidFill>
                <a:latin typeface="黑体" panose="02010609060101010101" pitchFamily="49" charset="-122"/>
                <a:ea typeface="黑体" panose="02010609060101010101" pitchFamily="49" charset="-122"/>
              </a:rPr>
              <a:t>（一）</a:t>
            </a:r>
            <a:r>
              <a:rPr lang="zh-CN" altLang="zh-CN" dirty="0">
                <a:solidFill>
                  <a:schemeClr val="tx1"/>
                </a:solidFill>
                <a:latin typeface="黑体" panose="02010609060101010101" pitchFamily="49" charset="-122"/>
                <a:ea typeface="黑体" panose="02010609060101010101" pitchFamily="49" charset="-122"/>
              </a:rPr>
              <a:t>人身保险合同的履行</a:t>
            </a:r>
            <a:endParaRPr lang="en-US" altLang="zh-CN" dirty="0">
              <a:solidFill>
                <a:schemeClr val="tx1"/>
              </a:solidFill>
              <a:latin typeface="黑体" panose="02010609060101010101" pitchFamily="49" charset="-122"/>
              <a:ea typeface="黑体" panose="02010609060101010101" pitchFamily="49" charset="-122"/>
            </a:endParaRPr>
          </a:p>
          <a:p>
            <a:pPr marL="0" indent="0">
              <a:lnSpc>
                <a:spcPct val="125000"/>
              </a:lnSpc>
              <a:buNone/>
            </a:pPr>
            <a:r>
              <a:rPr lang="en-US" altLang="zh-CN" dirty="0">
                <a:latin typeface="黑体" panose="02010609060101010101" pitchFamily="49" charset="-122"/>
                <a:ea typeface="黑体" panose="02010609060101010101" pitchFamily="49" charset="-122"/>
              </a:rPr>
              <a:t>  1.</a:t>
            </a:r>
            <a:r>
              <a:rPr lang="zh-CN" altLang="en-US" dirty="0">
                <a:latin typeface="黑体" panose="02010609060101010101" pitchFamily="49" charset="-122"/>
                <a:ea typeface="黑体" panose="02010609060101010101" pitchFamily="49" charset="-122"/>
              </a:rPr>
              <a:t>履行特征</a:t>
            </a:r>
            <a:r>
              <a:rPr lang="zh-CN" altLang="en-US" dirty="0">
                <a:latin typeface="黑体" panose="02010609060101010101" pitchFamily="49" charset="-122"/>
                <a:ea typeface="黑体" panose="02010609060101010101" pitchFamily="49" charset="-122"/>
                <a:sym typeface="Wingdings" panose="05000000000000000000" pitchFamily="2" charset="2"/>
              </a:rPr>
              <a:t>：（</a:t>
            </a:r>
            <a:r>
              <a:rPr lang="en-US" altLang="zh-CN" dirty="0">
                <a:latin typeface="黑体" panose="02010609060101010101" pitchFamily="49" charset="-122"/>
                <a:ea typeface="黑体" panose="02010609060101010101" pitchFamily="49" charset="-122"/>
                <a:sym typeface="Wingdings" panose="05000000000000000000" pitchFamily="2" charset="2"/>
              </a:rPr>
              <a:t>1</a:t>
            </a:r>
            <a:r>
              <a:rPr lang="zh-CN" altLang="en-US" dirty="0">
                <a:latin typeface="黑体" panose="02010609060101010101" pitchFamily="49" charset="-122"/>
                <a:ea typeface="黑体" panose="02010609060101010101" pitchFamily="49" charset="-122"/>
                <a:sym typeface="Wingdings" panose="05000000000000000000" pitchFamily="2" charset="2"/>
              </a:rPr>
              <a:t>）</a:t>
            </a:r>
            <a:r>
              <a:rPr lang="zh-CN" altLang="en-US" dirty="0">
                <a:latin typeface="黑体" panose="02010609060101010101" pitchFamily="49" charset="-122"/>
                <a:ea typeface="黑体" panose="02010609060101010101" pitchFamily="49" charset="-122"/>
              </a:rPr>
              <a:t>保险费之请求原则上不得强制；（</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）以生命表或伤残表作为直接的技术基础；（</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）具有储蓄性质；（</a:t>
            </a:r>
            <a:r>
              <a:rPr lang="en-US" altLang="zh-CN" dirty="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）保险金原则上定额给付；（</a:t>
            </a:r>
            <a:r>
              <a:rPr lang="en-US" altLang="zh-CN" dirty="0">
                <a:latin typeface="黑体" panose="02010609060101010101" pitchFamily="49" charset="-122"/>
                <a:ea typeface="黑体" panose="02010609060101010101" pitchFamily="49" charset="-122"/>
              </a:rPr>
              <a:t>5</a:t>
            </a:r>
            <a:r>
              <a:rPr lang="zh-CN" altLang="en-US" dirty="0">
                <a:latin typeface="黑体" panose="02010609060101010101" pitchFamily="49" charset="-122"/>
                <a:ea typeface="黑体" panose="02010609060101010101" pitchFamily="49" charset="-122"/>
              </a:rPr>
              <a:t>）原则上不适用保险代位求偿权。</a:t>
            </a:r>
            <a:endParaRPr lang="en-US" altLang="zh-CN" dirty="0">
              <a:solidFill>
                <a:schemeClr val="tx1"/>
              </a:solidFill>
              <a:latin typeface="黑体" panose="02010609060101010101" pitchFamily="49" charset="-122"/>
              <a:ea typeface="黑体" panose="02010609060101010101" pitchFamily="49" charset="-122"/>
            </a:endParaRPr>
          </a:p>
          <a:p>
            <a:pPr marL="0" indent="0">
              <a:lnSpc>
                <a:spcPct val="125000"/>
              </a:lnSpc>
              <a:buNone/>
            </a:pPr>
            <a:r>
              <a:rPr lang="en-US" altLang="zh-CN" dirty="0">
                <a:latin typeface="黑体" panose="02010609060101010101" pitchFamily="49" charset="-122"/>
                <a:ea typeface="黑体" panose="02010609060101010101" pitchFamily="49" charset="-122"/>
              </a:rPr>
              <a:t>  2.</a:t>
            </a:r>
            <a:r>
              <a:rPr lang="zh-CN" altLang="zh-CN" dirty="0">
                <a:solidFill>
                  <a:schemeClr val="tx1"/>
                </a:solidFill>
                <a:latin typeface="黑体" panose="02010609060101010101" pitchFamily="49" charset="-122"/>
                <a:ea typeface="黑体" panose="02010609060101010101" pitchFamily="49" charset="-122"/>
              </a:rPr>
              <a:t>人身保险合同特殊条款的履行方法</a:t>
            </a:r>
            <a:r>
              <a:rPr lang="zh-CN" altLang="en-US"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宽限期条款</a:t>
            </a:r>
            <a:r>
              <a:rPr lang="zh-CN" altLang="en-US"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年龄误报条款</a:t>
            </a:r>
            <a:r>
              <a:rPr lang="zh-CN" altLang="en-US"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自杀条款</a:t>
            </a:r>
            <a:r>
              <a:rPr lang="zh-CN" altLang="en-US" dirty="0">
                <a:latin typeface="黑体" panose="02010609060101010101" pitchFamily="49" charset="-122"/>
                <a:ea typeface="黑体" panose="02010609060101010101" pitchFamily="49" charset="-122"/>
              </a:rPr>
              <a:t>。</a:t>
            </a:r>
            <a:endParaRPr lang="en-US" altLang="zh-CN" dirty="0">
              <a:solidFill>
                <a:schemeClr val="tx1"/>
              </a:solidFill>
              <a:latin typeface="黑体" panose="02010609060101010101" pitchFamily="49" charset="-122"/>
              <a:ea typeface="黑体" panose="02010609060101010101" pitchFamily="49" charset="-122"/>
            </a:endParaRPr>
          </a:p>
          <a:p>
            <a:pPr marL="0" indent="0">
              <a:lnSpc>
                <a:spcPct val="125000"/>
              </a:lnSpc>
              <a:buNone/>
            </a:pPr>
            <a:r>
              <a:rPr lang="en-US" altLang="zh-CN" dirty="0">
                <a:latin typeface="黑体" panose="02010609060101010101" pitchFamily="49" charset="-122"/>
                <a:ea typeface="黑体" panose="02010609060101010101" pitchFamily="49" charset="-122"/>
              </a:rPr>
              <a:t>  3.</a:t>
            </a:r>
            <a:r>
              <a:rPr lang="zh-CN" altLang="zh-CN" dirty="0">
                <a:solidFill>
                  <a:schemeClr val="tx1"/>
                </a:solidFill>
                <a:latin typeface="黑体" panose="02010609060101010101" pitchFamily="49" charset="-122"/>
                <a:ea typeface="黑体" panose="02010609060101010101" pitchFamily="49" charset="-122"/>
              </a:rPr>
              <a:t>人身保险合同中的受益权</a:t>
            </a:r>
            <a:r>
              <a:rPr lang="zh-CN" altLang="en-US" dirty="0">
                <a:solidFill>
                  <a:schemeClr val="tx1"/>
                </a:solidFill>
                <a:latin typeface="黑体" panose="02010609060101010101" pitchFamily="49" charset="-122"/>
                <a:ea typeface="黑体" panose="02010609060101010101" pitchFamily="49" charset="-122"/>
              </a:rPr>
              <a:t> </a:t>
            </a:r>
            <a:endParaRPr lang="en-US" altLang="zh-CN" dirty="0">
              <a:solidFill>
                <a:schemeClr val="tx1"/>
              </a:solidFill>
              <a:latin typeface="黑体" panose="02010609060101010101" pitchFamily="49" charset="-122"/>
              <a:ea typeface="黑体" panose="02010609060101010101" pitchFamily="49" charset="-122"/>
            </a:endParaRPr>
          </a:p>
          <a:p>
            <a:pPr marL="0" indent="0">
              <a:lnSpc>
                <a:spcPct val="125000"/>
              </a:lnSpc>
              <a:buNone/>
            </a:pP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受益权，是指受益人享有的依照约定请求给付保险金的权利。</a:t>
            </a:r>
            <a:endParaRPr lang="zh-CN" altLang="zh-CN" dirty="0">
              <a:solidFill>
                <a:schemeClr val="tx1"/>
              </a:solidFill>
              <a:latin typeface="黑体" panose="02010609060101010101" pitchFamily="49" charset="-122"/>
              <a:ea typeface="黑体" panose="02010609060101010101" pitchFamily="49" charset="-122"/>
            </a:endParaRPr>
          </a:p>
          <a:p>
            <a:endParaRPr lang="zh-CN" altLang="zh-CN" dirty="0">
              <a:solidFill>
                <a:schemeClr val="tx1"/>
              </a:solidFill>
              <a:latin typeface="黑体" panose="02010609060101010101" pitchFamily="49" charset="-122"/>
              <a:ea typeface="黑体" panose="02010609060101010101" pitchFamily="49" charset="-122"/>
            </a:endParaRPr>
          </a:p>
          <a:p>
            <a:endParaRPr lang="zh-CN" altLang="zh-CN" dirty="0">
              <a:solidFill>
                <a:schemeClr val="tx1"/>
              </a:solidFill>
              <a:latin typeface="黑体" panose="02010609060101010101" pitchFamily="49" charset="-122"/>
              <a:ea typeface="黑体" panose="02010609060101010101" pitchFamily="49" charset="-122"/>
            </a:endParaRPr>
          </a:p>
          <a:p>
            <a:endParaRPr lang="zh-CN" altLang="en-US" dirty="0">
              <a:solidFill>
                <a:schemeClr val="tx1"/>
              </a:solidFill>
              <a:latin typeface="黑体" panose="02010609060101010101" pitchFamily="49" charset="-122"/>
              <a:ea typeface="黑体" panose="02010609060101010101" pitchFamily="49" charset="-122"/>
            </a:endParaRPr>
          </a:p>
        </p:txBody>
      </p:sp>
      <p:cxnSp>
        <p:nvCxnSpPr>
          <p:cNvPr id="4" name="直接连接符 3"/>
          <p:cNvCxnSpPr/>
          <p:nvPr/>
        </p:nvCxnSpPr>
        <p:spPr>
          <a:xfrm>
            <a:off x="1374140" y="536575"/>
            <a:ext cx="10389870"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down)">
                                      <p:cBhvr>
                                        <p:cTn id="11" dur="500"/>
                                        <p:tgtEl>
                                          <p:spTgt spid="3">
                                            <p:txEl>
                                              <p:pRg st="1" end="1"/>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down)">
                                      <p:cBhvr>
                                        <p:cTn id="19" dur="500"/>
                                        <p:tgtEl>
                                          <p:spTgt spid="3">
                                            <p:txEl>
                                              <p:pRg st="3" end="3"/>
                                            </p:tx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4482883" y="655647"/>
            <a:ext cx="3226234" cy="1198418"/>
          </a:xfrm>
        </p:spPr>
        <p:txBody>
          <a:bodyPr>
            <a:normAutofit/>
          </a:bodyPr>
          <a:lstStyle/>
          <a:p>
            <a:r>
              <a:rPr lang="zh-CN" altLang="en-US" sz="3600" b="1" dirty="0">
                <a:latin typeface="黑体" panose="02010609060101010101" pitchFamily="49" charset="-122"/>
                <a:ea typeface="黑体" panose="02010609060101010101" pitchFamily="49" charset="-122"/>
              </a:rPr>
              <a:t>本章要点</a:t>
            </a:r>
            <a:endParaRPr lang="zh-CN" altLang="en-US" sz="3600" b="1" dirty="0"/>
          </a:p>
        </p:txBody>
      </p:sp>
      <p:sp>
        <p:nvSpPr>
          <p:cNvPr id="3" name="矩形 2"/>
          <p:cNvSpPr/>
          <p:nvPr/>
        </p:nvSpPr>
        <p:spPr>
          <a:xfrm>
            <a:off x="1816332" y="1773383"/>
            <a:ext cx="8559336" cy="3970318"/>
          </a:xfrm>
          <a:prstGeom prst="rect">
            <a:avLst/>
          </a:prstGeom>
        </p:spPr>
        <p:txBody>
          <a:bodyPr wrap="square">
            <a:spAutoFit/>
          </a:bodyPr>
          <a:lstStyle/>
          <a:p>
            <a:pPr>
              <a:lnSpc>
                <a:spcPct val="150000"/>
              </a:lnSpc>
            </a:pPr>
            <a:r>
              <a:rPr lang="en-US" altLang="zh-CN" sz="2400" dirty="0">
                <a:latin typeface="黑体" panose="02010609060101010101" pitchFamily="49" charset="-122"/>
                <a:ea typeface="黑体" panose="02010609060101010101" pitchFamily="49" charset="-122"/>
              </a:rPr>
              <a:t> 1.</a:t>
            </a:r>
            <a:r>
              <a:rPr lang="zh-CN" altLang="en-US" sz="2400" dirty="0">
                <a:latin typeface="黑体" panose="02010609060101010101" pitchFamily="49" charset="-122"/>
                <a:ea typeface="黑体" panose="02010609060101010101" pitchFamily="49" charset="-122"/>
              </a:rPr>
              <a:t>掌握</a:t>
            </a:r>
            <a:r>
              <a:rPr lang="zh-CN" altLang="zh-CN" sz="2400" dirty="0">
                <a:latin typeface="黑体" panose="02010609060101010101" pitchFamily="49" charset="-122"/>
                <a:ea typeface="黑体" panose="02010609060101010101" pitchFamily="49" charset="-122"/>
              </a:rPr>
              <a:t>保险</a:t>
            </a:r>
            <a:r>
              <a:rPr lang="zh-CN" altLang="en-US" sz="2400" dirty="0">
                <a:latin typeface="黑体" panose="02010609060101010101" pitchFamily="49" charset="-122"/>
                <a:ea typeface="黑体" panose="02010609060101010101" pitchFamily="49" charset="-122"/>
              </a:rPr>
              <a:t>的概念和特征，体会</a:t>
            </a:r>
            <a:r>
              <a:rPr lang="zh-CN" altLang="zh-CN" sz="2400" dirty="0">
                <a:latin typeface="黑体" panose="02010609060101010101" pitchFamily="49" charset="-122"/>
                <a:ea typeface="黑体" panose="02010609060101010101" pitchFamily="49" charset="-122"/>
              </a:rPr>
              <a:t>保险法规范的特殊性</a:t>
            </a:r>
            <a:r>
              <a:rPr lang="zh-CN" altLang="en-US" sz="2400" dirty="0">
                <a:latin typeface="黑体" panose="02010609060101010101" pitchFamily="49" charset="-122"/>
                <a:ea typeface="黑体" panose="02010609060101010101" pitchFamily="49" charset="-122"/>
              </a:rPr>
              <a:t>，学习保险法律关系中各方当事人的权利和义务。</a:t>
            </a:r>
            <a:endParaRPr lang="zh-CN" altLang="zh-CN" sz="2400" dirty="0">
              <a:latin typeface="黑体" panose="02010609060101010101" pitchFamily="49" charset="-122"/>
              <a:ea typeface="黑体" panose="02010609060101010101" pitchFamily="49" charset="-122"/>
            </a:endParaRPr>
          </a:p>
          <a:p>
            <a:pPr>
              <a:lnSpc>
                <a:spcPct val="150000"/>
              </a:lnSpc>
            </a:pPr>
            <a:r>
              <a:rPr lang="en-US" altLang="zh-CN" sz="2400" dirty="0">
                <a:latin typeface="黑体" panose="02010609060101010101" pitchFamily="49" charset="-122"/>
                <a:ea typeface="黑体" panose="02010609060101010101" pitchFamily="49" charset="-122"/>
              </a:rPr>
              <a:t> 2.</a:t>
            </a:r>
            <a:r>
              <a:rPr lang="zh-CN" altLang="en-US" sz="2400" dirty="0">
                <a:latin typeface="黑体" panose="02010609060101010101" pitchFamily="49" charset="-122"/>
                <a:ea typeface="黑体" panose="02010609060101010101" pitchFamily="49" charset="-122"/>
              </a:rPr>
              <a:t>理解保险法三大基本原则的内容，体会不同类型保险背后法律的不同价值取向。 </a:t>
            </a:r>
            <a:endParaRPr lang="en-US" altLang="zh-CN" sz="2400" dirty="0">
              <a:latin typeface="黑体" panose="02010609060101010101" pitchFamily="49" charset="-122"/>
              <a:ea typeface="黑体" panose="02010609060101010101" pitchFamily="49" charset="-122"/>
            </a:endParaRPr>
          </a:p>
          <a:p>
            <a:pPr>
              <a:lnSpc>
                <a:spcPct val="150000"/>
              </a:lnSpc>
            </a:pPr>
            <a:r>
              <a:rPr lang="en-US" altLang="zh-CN" sz="2400" dirty="0">
                <a:latin typeface="黑体" panose="02010609060101010101" pitchFamily="49" charset="-122"/>
                <a:ea typeface="黑体" panose="02010609060101010101" pitchFamily="49" charset="-122"/>
              </a:rPr>
              <a:t> 3.</a:t>
            </a:r>
            <a:r>
              <a:rPr lang="zh-CN" altLang="en-US" sz="2400" dirty="0">
                <a:latin typeface="黑体" panose="02010609060101010101" pitchFamily="49" charset="-122"/>
                <a:ea typeface="黑体" panose="02010609060101010101" pitchFamily="49" charset="-122"/>
              </a:rPr>
              <a:t>掌握保险合同的概念、特征以及保险合同成立和生效的条件。把握保险合同在履行中的相关具体制度。</a:t>
            </a:r>
            <a:endParaRPr lang="en-US" altLang="zh-CN" sz="2400" dirty="0">
              <a:latin typeface="黑体" panose="02010609060101010101" pitchFamily="49" charset="-122"/>
              <a:ea typeface="黑体" panose="02010609060101010101" pitchFamily="49" charset="-122"/>
            </a:endParaRPr>
          </a:p>
          <a:p>
            <a:pPr>
              <a:lnSpc>
                <a:spcPct val="150000"/>
              </a:lnSpc>
            </a:pPr>
            <a:r>
              <a:rPr lang="en-US" altLang="zh-CN" sz="2400" dirty="0">
                <a:latin typeface="黑体" panose="02010609060101010101" pitchFamily="49" charset="-122"/>
                <a:ea typeface="黑体" panose="02010609060101010101" pitchFamily="49" charset="-122"/>
              </a:rPr>
              <a:t>  </a:t>
            </a:r>
            <a:endParaRPr lang="zh-CN" altLang="en-US" sz="2400" dirty="0">
              <a:latin typeface="黑体" panose="02010609060101010101" pitchFamily="49" charset="-122"/>
              <a:ea typeface="黑体" panose="02010609060101010101" pitchFamily="49" charset="-122"/>
            </a:endParaRPr>
          </a:p>
        </p:txBody>
      </p:sp>
      <p:cxnSp>
        <p:nvCxnSpPr>
          <p:cNvPr id="4" name="直接连接符 3"/>
          <p:cNvCxnSpPr/>
          <p:nvPr/>
        </p:nvCxnSpPr>
        <p:spPr>
          <a:xfrm>
            <a:off x="1374140" y="536575"/>
            <a:ext cx="10389870"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down)">
                                      <p:cBhvr>
                                        <p:cTn id="1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18692" y="1505254"/>
            <a:ext cx="10672293" cy="5001489"/>
          </a:xfrm>
        </p:spPr>
        <p:txBody>
          <a:bodyPr>
            <a:noAutofit/>
          </a:bodyPr>
          <a:lstStyle/>
          <a:p>
            <a:pPr marL="0" indent="0">
              <a:buNone/>
            </a:pPr>
            <a:r>
              <a:rPr lang="zh-CN" altLang="en-US" dirty="0">
                <a:solidFill>
                  <a:schemeClr val="tx1"/>
                </a:solidFill>
                <a:latin typeface="黑体" panose="02010609060101010101" pitchFamily="49" charset="-122"/>
                <a:ea typeface="黑体" panose="02010609060101010101" pitchFamily="49" charset="-122"/>
              </a:rPr>
              <a:t>（二）</a:t>
            </a:r>
            <a:r>
              <a:rPr lang="zh-CN" altLang="zh-CN" dirty="0">
                <a:solidFill>
                  <a:schemeClr val="tx1"/>
                </a:solidFill>
                <a:latin typeface="黑体" panose="02010609060101010101" pitchFamily="49" charset="-122"/>
                <a:ea typeface="黑体" panose="02010609060101010101" pitchFamily="49" charset="-122"/>
              </a:rPr>
              <a:t>财产保险合同的履行</a:t>
            </a:r>
            <a:r>
              <a:rPr lang="zh-CN" altLang="en-US" dirty="0">
                <a:solidFill>
                  <a:schemeClr val="tx1"/>
                </a:solidFill>
                <a:latin typeface="黑体" panose="02010609060101010101" pitchFamily="49" charset="-122"/>
                <a:ea typeface="黑体" panose="02010609060101010101" pitchFamily="49" charset="-122"/>
              </a:rPr>
              <a:t> </a:t>
            </a:r>
            <a:endParaRPr lang="en-US" altLang="zh-CN" dirty="0">
              <a:solidFill>
                <a:schemeClr val="tx1"/>
              </a:solidFill>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1.</a:t>
            </a:r>
            <a:r>
              <a:rPr lang="zh-CN" altLang="zh-CN" dirty="0">
                <a:latin typeface="黑体" panose="02010609060101010101" pitchFamily="49" charset="-122"/>
                <a:ea typeface="黑体" panose="02010609060101010101" pitchFamily="49" charset="-122"/>
              </a:rPr>
              <a:t>我国交强险制度概说</a:t>
            </a:r>
            <a:r>
              <a:rPr lang="zh-CN" altLang="en-US"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是指由保险公司对被保险机动车发生道路交通事故造成本车人员、被保险人以外的受害人的人身伤亡、财产损失，在责任限额内予以赔偿的强制性责任保险。</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2. </a:t>
            </a:r>
            <a:r>
              <a:rPr lang="zh-CN" altLang="zh-CN" dirty="0">
                <a:latin typeface="黑体" panose="02010609060101010101" pitchFamily="49" charset="-122"/>
                <a:ea typeface="黑体" panose="02010609060101010101" pitchFamily="49" charset="-122"/>
              </a:rPr>
              <a:t>强制投保与承保</a:t>
            </a:r>
            <a:r>
              <a:rPr lang="zh-CN" altLang="en-US"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在中国境内道路上行驶的机动车都有义务投交强险。</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3.</a:t>
            </a:r>
            <a:r>
              <a:rPr lang="zh-CN" altLang="zh-CN" dirty="0">
                <a:latin typeface="黑体" panose="02010609060101010101" pitchFamily="49" charset="-122"/>
                <a:ea typeface="黑体" panose="02010609060101010101" pitchFamily="49" charset="-122"/>
              </a:rPr>
              <a:t>基础费率与浮动费率</a:t>
            </a:r>
            <a:r>
              <a:rPr lang="zh-CN" altLang="en-US"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我国交强险实行统一的保险条款和基础保险费率。</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4.</a:t>
            </a:r>
            <a:r>
              <a:rPr lang="zh-CN" altLang="zh-CN" dirty="0">
                <a:latin typeface="黑体" panose="02010609060101010101" pitchFamily="49" charset="-122"/>
                <a:ea typeface="黑体" panose="02010609060101010101" pitchFamily="49" charset="-122"/>
              </a:rPr>
              <a:t>责任范围</a:t>
            </a:r>
            <a:r>
              <a:rPr lang="zh-CN" altLang="en-US"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被保险机动车发生道路交通事故造成本车人员、被保险人以外的受害人人身伤亡、财产损失</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5.</a:t>
            </a:r>
            <a:r>
              <a:rPr lang="zh-CN" altLang="zh-CN" dirty="0">
                <a:latin typeface="黑体" panose="02010609060101010101" pitchFamily="49" charset="-122"/>
                <a:ea typeface="黑体" panose="02010609060101010101" pitchFamily="49" charset="-122"/>
              </a:rPr>
              <a:t>免责事项</a:t>
            </a:r>
            <a:r>
              <a:rPr lang="zh-CN" altLang="en-US"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1</a:t>
            </a:r>
            <a:r>
              <a:rPr lang="zh-CN" altLang="zh-CN" dirty="0">
                <a:latin typeface="黑体" panose="02010609060101010101" pitchFamily="49" charset="-122"/>
                <a:ea typeface="黑体" panose="02010609060101010101" pitchFamily="49" charset="-122"/>
              </a:rPr>
              <a:t>）因受害人故意</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2</a:t>
            </a:r>
            <a:r>
              <a:rPr lang="zh-CN" altLang="zh-CN" dirty="0">
                <a:latin typeface="黑体" panose="02010609060101010101" pitchFamily="49" charset="-122"/>
                <a:ea typeface="黑体" panose="02010609060101010101" pitchFamily="49" charset="-122"/>
              </a:rPr>
              <a:t>）被保险人所有的财产</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间接损失</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仲裁或者诉讼费</a:t>
            </a:r>
            <a:r>
              <a:rPr lang="zh-CN" altLang="en-US" dirty="0">
                <a:latin typeface="黑体" panose="02010609060101010101" pitchFamily="49" charset="-122"/>
                <a:ea typeface="黑体" panose="02010609060101010101" pitchFamily="49" charset="-122"/>
              </a:rPr>
              <a:t>用。</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6.</a:t>
            </a:r>
            <a:r>
              <a:rPr lang="zh-CN" altLang="zh-CN" dirty="0">
                <a:latin typeface="黑体" panose="02010609060101010101" pitchFamily="49" charset="-122"/>
                <a:ea typeface="黑体" panose="02010609060101010101" pitchFamily="49" charset="-122"/>
              </a:rPr>
              <a:t>责任限额</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(1</a:t>
            </a:r>
            <a:r>
              <a:rPr lang="zh-CN" altLang="zh-CN" dirty="0">
                <a:latin typeface="黑体" panose="02010609060101010101" pitchFamily="49" charset="-122"/>
                <a:ea typeface="黑体" panose="02010609060101010101" pitchFamily="49" charset="-122"/>
              </a:rPr>
              <a:t>）死亡伤残赔偿限额</a:t>
            </a:r>
            <a:r>
              <a:rPr lang="zh-CN" altLang="en-US"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2</a:t>
            </a:r>
            <a:r>
              <a:rPr lang="zh-CN" altLang="zh-CN" dirty="0">
                <a:latin typeface="黑体" panose="02010609060101010101" pitchFamily="49" charset="-122"/>
                <a:ea typeface="黑体" panose="02010609060101010101" pitchFamily="49" charset="-122"/>
              </a:rPr>
              <a:t>）医疗费用赔偿限额</a:t>
            </a:r>
            <a:r>
              <a:rPr lang="zh-CN" altLang="en-US"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3</a:t>
            </a:r>
            <a:r>
              <a:rPr lang="zh-CN" altLang="zh-CN" dirty="0">
                <a:latin typeface="黑体" panose="02010609060101010101" pitchFamily="49" charset="-122"/>
                <a:ea typeface="黑体" panose="02010609060101010101" pitchFamily="49" charset="-122"/>
              </a:rPr>
              <a:t>）财产损失赔偿限额</a:t>
            </a:r>
            <a:r>
              <a:rPr lang="zh-CN" altLang="en-US"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4</a:t>
            </a:r>
            <a:r>
              <a:rPr lang="zh-CN" altLang="zh-CN" dirty="0">
                <a:latin typeface="黑体" panose="02010609060101010101" pitchFamily="49" charset="-122"/>
                <a:ea typeface="黑体" panose="02010609060101010101" pitchFamily="49" charset="-122"/>
              </a:rPr>
              <a:t>）被保险人在道路交通事故中无责任的赔偿限额</a:t>
            </a:r>
            <a:r>
              <a:rPr lang="zh-CN" altLang="en-US" dirty="0">
                <a:latin typeface="黑体" panose="02010609060101010101" pitchFamily="49" charset="-122"/>
                <a:ea typeface="黑体" panose="02010609060101010101" pitchFamily="49" charset="-122"/>
              </a:rPr>
              <a:t>。</a:t>
            </a:r>
            <a:endParaRPr lang="zh-CN" altLang="zh-CN" dirty="0">
              <a:solidFill>
                <a:schemeClr val="tx1"/>
              </a:solidFill>
              <a:latin typeface="黑体" panose="02010609060101010101" pitchFamily="49" charset="-122"/>
              <a:ea typeface="黑体" panose="02010609060101010101" pitchFamily="49" charset="-122"/>
            </a:endParaRPr>
          </a:p>
          <a:p>
            <a:endParaRPr lang="zh-CN" altLang="zh-CN" dirty="0">
              <a:solidFill>
                <a:schemeClr val="tx1"/>
              </a:solidFill>
              <a:latin typeface="黑体" panose="02010609060101010101" pitchFamily="49" charset="-122"/>
              <a:ea typeface="黑体" panose="02010609060101010101" pitchFamily="49" charset="-122"/>
            </a:endParaRPr>
          </a:p>
          <a:p>
            <a:endParaRPr lang="zh-CN" altLang="en-US" dirty="0">
              <a:solidFill>
                <a:schemeClr val="tx1"/>
              </a:solidFill>
              <a:latin typeface="黑体" panose="02010609060101010101" pitchFamily="49" charset="-122"/>
              <a:ea typeface="黑体" panose="02010609060101010101" pitchFamily="49" charset="-122"/>
            </a:endParaRPr>
          </a:p>
        </p:txBody>
      </p:sp>
      <p:cxnSp>
        <p:nvCxnSpPr>
          <p:cNvPr id="4" name="直接连接符 3"/>
          <p:cNvCxnSpPr/>
          <p:nvPr/>
        </p:nvCxnSpPr>
        <p:spPr>
          <a:xfrm>
            <a:off x="1374140" y="536575"/>
            <a:ext cx="10389870"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500"/>
                                        <p:tgtEl>
                                          <p:spTgt spid="3">
                                            <p:txEl>
                                              <p:pRg st="0" end="0"/>
                                            </p:txEl>
                                          </p:spTgt>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circle(in)">
                                      <p:cBhvr>
                                        <p:cTn id="11" dur="500"/>
                                        <p:tgtEl>
                                          <p:spTgt spid="3">
                                            <p:txEl>
                                              <p:pRg st="1" end="1"/>
                                            </p:txEl>
                                          </p:spTgt>
                                        </p:tgtEl>
                                      </p:cBhvr>
                                    </p:animEffect>
                                  </p:childTnLst>
                                </p:cTn>
                              </p:par>
                            </p:childTnLst>
                          </p:cTn>
                        </p:par>
                        <p:par>
                          <p:cTn id="12" fill="hold">
                            <p:stCondLst>
                              <p:cond delay="1000"/>
                            </p:stCondLst>
                            <p:childTnLst>
                              <p:par>
                                <p:cTn id="13" presetID="6" presetClass="entr" presetSubtype="16"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ircle(in)">
                                      <p:cBhvr>
                                        <p:cTn id="15" dur="500"/>
                                        <p:tgtEl>
                                          <p:spTgt spid="3">
                                            <p:txEl>
                                              <p:pRg st="2" end="2"/>
                                            </p:txEl>
                                          </p:spTgt>
                                        </p:tgtEl>
                                      </p:cBhvr>
                                    </p:animEffect>
                                  </p:childTnLst>
                                </p:cTn>
                              </p:par>
                            </p:childTnLst>
                          </p:cTn>
                        </p:par>
                        <p:par>
                          <p:cTn id="16" fill="hold">
                            <p:stCondLst>
                              <p:cond delay="1500"/>
                            </p:stCondLst>
                            <p:childTnLst>
                              <p:par>
                                <p:cTn id="17" presetID="6" presetClass="entr" presetSubtype="16"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circle(in)">
                                      <p:cBhvr>
                                        <p:cTn id="19" dur="500"/>
                                        <p:tgtEl>
                                          <p:spTgt spid="3">
                                            <p:txEl>
                                              <p:pRg st="3" end="3"/>
                                            </p:txEl>
                                          </p:spTgt>
                                        </p:tgtEl>
                                      </p:cBhvr>
                                    </p:animEffect>
                                  </p:childTnLst>
                                </p:cTn>
                              </p:par>
                            </p:childTnLst>
                          </p:cTn>
                        </p:par>
                        <p:par>
                          <p:cTn id="20" fill="hold">
                            <p:stCondLst>
                              <p:cond delay="2000"/>
                            </p:stCondLst>
                            <p:childTnLst>
                              <p:par>
                                <p:cTn id="21" presetID="6" presetClass="entr" presetSubtype="16"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circle(in)">
                                      <p:cBhvr>
                                        <p:cTn id="23" dur="500"/>
                                        <p:tgtEl>
                                          <p:spTgt spid="3">
                                            <p:txEl>
                                              <p:pRg st="4" end="4"/>
                                            </p:txEl>
                                          </p:spTgt>
                                        </p:tgtEl>
                                      </p:cBhvr>
                                    </p:animEffect>
                                  </p:childTnLst>
                                </p:cTn>
                              </p:par>
                            </p:childTnLst>
                          </p:cTn>
                        </p:par>
                        <p:par>
                          <p:cTn id="24" fill="hold">
                            <p:stCondLst>
                              <p:cond delay="2500"/>
                            </p:stCondLst>
                            <p:childTnLst>
                              <p:par>
                                <p:cTn id="25" presetID="6" presetClass="entr" presetSubtype="16"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circle(in)">
                                      <p:cBhvr>
                                        <p:cTn id="27" dur="500"/>
                                        <p:tgtEl>
                                          <p:spTgt spid="3">
                                            <p:txEl>
                                              <p:pRg st="5" end="5"/>
                                            </p:txEl>
                                          </p:spTgt>
                                        </p:tgtEl>
                                      </p:cBhvr>
                                    </p:animEffect>
                                  </p:childTnLst>
                                </p:cTn>
                              </p:par>
                            </p:childTnLst>
                          </p:cTn>
                        </p:par>
                        <p:par>
                          <p:cTn id="28" fill="hold">
                            <p:stCondLst>
                              <p:cond delay="3000"/>
                            </p:stCondLst>
                            <p:childTnLst>
                              <p:par>
                                <p:cTn id="29" presetID="6" presetClass="entr" presetSubtype="16"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circle(in)">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2877902" y="759854"/>
            <a:ext cx="6436196" cy="936938"/>
          </a:xfrm>
        </p:spPr>
        <p:txBody>
          <a:bodyPr/>
          <a:lstStyle/>
          <a:p>
            <a:r>
              <a:rPr lang="zh-CN" altLang="en-US" sz="3600" b="1" dirty="0">
                <a:solidFill>
                  <a:prstClr val="black"/>
                </a:solidFill>
                <a:latin typeface="黑体" panose="02010609060101010101" pitchFamily="49" charset="-122"/>
                <a:ea typeface="黑体" panose="02010609060101010101" pitchFamily="49" charset="-122"/>
              </a:rPr>
              <a:t>第四节  保险业法</a:t>
            </a:r>
            <a:endParaRPr lang="zh-CN" altLang="en-US" b="1" dirty="0"/>
          </a:p>
        </p:txBody>
      </p:sp>
      <p:sp>
        <p:nvSpPr>
          <p:cNvPr id="3" name="内容占位符 2"/>
          <p:cNvSpPr>
            <a:spLocks noGrp="1"/>
          </p:cNvSpPr>
          <p:nvPr>
            <p:ph idx="1"/>
          </p:nvPr>
        </p:nvSpPr>
        <p:spPr>
          <a:xfrm>
            <a:off x="4226563" y="1639974"/>
            <a:ext cx="4929369" cy="3266941"/>
          </a:xfrm>
        </p:spPr>
        <p:txBody>
          <a:bodyPr/>
          <a:lstStyle/>
          <a:p>
            <a:pPr marL="0" indent="0">
              <a:buNone/>
            </a:pPr>
            <a:r>
              <a:rPr lang="zh-CN" altLang="en-US" dirty="0">
                <a:latin typeface="黑体" panose="02010609060101010101" pitchFamily="49" charset="-122"/>
                <a:ea typeface="黑体" panose="02010609060101010101" pitchFamily="49" charset="-122"/>
              </a:rPr>
              <a:t>一、保险业法概述	</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二、保险业组织	</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三、保险辅助人	</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四、保险业的监督管理</a:t>
            </a:r>
            <a:endParaRPr lang="zh-CN" altLang="en-US" dirty="0">
              <a:latin typeface="黑体" panose="02010609060101010101" pitchFamily="49" charset="-122"/>
              <a:ea typeface="黑体" panose="02010609060101010101" pitchFamily="49" charset="-122"/>
            </a:endParaRPr>
          </a:p>
          <a:p>
            <a:pPr marL="0" indent="0">
              <a:buNone/>
            </a:pPr>
            <a:endParaRPr lang="zh-CN" altLang="en-US" dirty="0">
              <a:latin typeface="黑体" panose="02010609060101010101" pitchFamily="49" charset="-122"/>
              <a:ea typeface="黑体" panose="02010609060101010101" pitchFamily="49" charset="-122"/>
            </a:endParaRPr>
          </a:p>
        </p:txBody>
      </p:sp>
      <p:cxnSp>
        <p:nvCxnSpPr>
          <p:cNvPr id="4" name="直接连接符 3"/>
          <p:cNvCxnSpPr/>
          <p:nvPr/>
        </p:nvCxnSpPr>
        <p:spPr>
          <a:xfrm>
            <a:off x="1374140" y="536575"/>
            <a:ext cx="10389870"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1" presetClass="entr" presetSubtype="1" fill="hold"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500"/>
                                        <p:tgtEl>
                                          <p:spTgt spid="3">
                                            <p:txEl>
                                              <p:pRg st="0" end="0"/>
                                            </p:txEl>
                                          </p:spTgt>
                                        </p:tgtEl>
                                      </p:cBhvr>
                                    </p:animEffect>
                                  </p:childTnLst>
                                </p:cTn>
                              </p:par>
                            </p:childTnLst>
                          </p:cTn>
                        </p:par>
                        <p:par>
                          <p:cTn id="13" fill="hold">
                            <p:stCondLst>
                              <p:cond delay="1000"/>
                            </p:stCondLst>
                            <p:childTnLst>
                              <p:par>
                                <p:cTn id="14" presetID="21" presetClass="entr" presetSubtype="1" fill="hold"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heel(1)">
                                      <p:cBhvr>
                                        <p:cTn id="16" dur="500"/>
                                        <p:tgtEl>
                                          <p:spTgt spid="3">
                                            <p:txEl>
                                              <p:pRg st="1" end="1"/>
                                            </p:txEl>
                                          </p:spTgt>
                                        </p:tgtEl>
                                      </p:cBhvr>
                                    </p:animEffect>
                                  </p:childTnLst>
                                </p:cTn>
                              </p:par>
                            </p:childTnLst>
                          </p:cTn>
                        </p:par>
                        <p:par>
                          <p:cTn id="17" fill="hold">
                            <p:stCondLst>
                              <p:cond delay="1500"/>
                            </p:stCondLst>
                            <p:childTnLst>
                              <p:par>
                                <p:cTn id="18" presetID="21" presetClass="entr" presetSubtype="1" fill="hold"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heel(1)">
                                      <p:cBhvr>
                                        <p:cTn id="20" dur="500"/>
                                        <p:tgtEl>
                                          <p:spTgt spid="3">
                                            <p:txEl>
                                              <p:pRg st="2" end="2"/>
                                            </p:txEl>
                                          </p:spTgt>
                                        </p:tgtEl>
                                      </p:cBhvr>
                                    </p:animEffect>
                                  </p:childTnLst>
                                </p:cTn>
                              </p:par>
                            </p:childTnLst>
                          </p:cTn>
                        </p:par>
                        <p:par>
                          <p:cTn id="21" fill="hold">
                            <p:stCondLst>
                              <p:cond delay="2000"/>
                            </p:stCondLst>
                            <p:childTnLst>
                              <p:par>
                                <p:cTn id="22" presetID="21" presetClass="entr" presetSubtype="1" fill="hold" nodeType="after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wheel(1)">
                                      <p:cBhvr>
                                        <p:cTn id="24"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3509218" y="373754"/>
            <a:ext cx="5173565" cy="1092530"/>
          </a:xfrm>
        </p:spPr>
        <p:txBody>
          <a:bodyPr>
            <a:normAutofit/>
          </a:bodyPr>
          <a:lstStyle/>
          <a:p>
            <a:r>
              <a:rPr lang="zh-CN" altLang="en-US" sz="2400" b="1" dirty="0">
                <a:latin typeface="黑体" panose="02010609060101010101" pitchFamily="49" charset="-122"/>
                <a:ea typeface="黑体" panose="02010609060101010101" pitchFamily="49" charset="-122"/>
              </a:rPr>
              <a:t>第四节  保险业法</a:t>
            </a:r>
            <a:endParaRPr lang="zh-CN" altLang="en-US" sz="2400" b="1"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1118646" y="272476"/>
            <a:ext cx="10432377" cy="5872829"/>
          </a:xfrm>
        </p:spPr>
        <p:txBody>
          <a:bodyPr>
            <a:normAutofit/>
          </a:bodyPr>
          <a:lstStyle/>
          <a:p>
            <a:pPr marL="0" indent="0">
              <a:buNone/>
            </a:pPr>
            <a:endParaRPr lang="en-US" altLang="zh-CN" b="1" dirty="0">
              <a:solidFill>
                <a:schemeClr val="tx1"/>
              </a:solidFill>
              <a:latin typeface="黑体" panose="02010609060101010101" pitchFamily="49" charset="-122"/>
              <a:ea typeface="黑体" panose="02010609060101010101" pitchFamily="49" charset="-122"/>
            </a:endParaRPr>
          </a:p>
          <a:p>
            <a:pPr marL="0" indent="0">
              <a:lnSpc>
                <a:spcPct val="125000"/>
              </a:lnSpc>
              <a:buNone/>
            </a:pPr>
            <a:r>
              <a:rPr lang="zh-CN" altLang="en-US" dirty="0">
                <a:solidFill>
                  <a:schemeClr val="tx1"/>
                </a:solidFill>
                <a:latin typeface="黑体" panose="02010609060101010101" pitchFamily="49" charset="-122"/>
                <a:ea typeface="黑体" panose="02010609060101010101" pitchFamily="49" charset="-122"/>
              </a:rPr>
              <a:t>一、保险业法概述</a:t>
            </a:r>
            <a:endParaRPr lang="en-US" altLang="zh-CN" dirty="0">
              <a:solidFill>
                <a:schemeClr val="tx1"/>
              </a:solidFill>
              <a:latin typeface="黑体" panose="02010609060101010101" pitchFamily="49" charset="-122"/>
              <a:ea typeface="黑体" panose="02010609060101010101" pitchFamily="49" charset="-122"/>
            </a:endParaRPr>
          </a:p>
          <a:p>
            <a:pPr marL="0" indent="0">
              <a:lnSpc>
                <a:spcPct val="125000"/>
              </a:lnSpc>
              <a:buNone/>
            </a:pPr>
            <a:r>
              <a:rPr lang="zh-CN" altLang="en-US" dirty="0">
                <a:solidFill>
                  <a:schemeClr val="tx1"/>
                </a:solidFill>
                <a:latin typeface="黑体" panose="02010609060101010101" pitchFamily="49" charset="-122"/>
                <a:ea typeface="黑体" panose="02010609060101010101" pitchFamily="49" charset="-122"/>
              </a:rPr>
              <a:t>  保</a:t>
            </a:r>
            <a:r>
              <a:rPr lang="zh-CN" altLang="zh-CN" dirty="0">
                <a:solidFill>
                  <a:schemeClr val="tx1"/>
                </a:solidFill>
                <a:latin typeface="黑体" panose="02010609060101010101" pitchFamily="49" charset="-122"/>
                <a:ea typeface="黑体" panose="02010609060101010101" pitchFamily="49" charset="-122"/>
              </a:rPr>
              <a:t>险业法</a:t>
            </a:r>
            <a:r>
              <a:rPr lang="zh-CN" altLang="en-US" dirty="0">
                <a:solidFill>
                  <a:schemeClr val="tx1"/>
                </a:solidFill>
                <a:latin typeface="黑体" panose="02010609060101010101" pitchFamily="49" charset="-122"/>
                <a:ea typeface="黑体" panose="02010609060101010101" pitchFamily="49" charset="-122"/>
              </a:rPr>
              <a:t>既可指</a:t>
            </a:r>
            <a:r>
              <a:rPr lang="zh-CN" altLang="zh-CN" dirty="0">
                <a:solidFill>
                  <a:schemeClr val="tx1"/>
                </a:solidFill>
                <a:latin typeface="黑体" panose="02010609060101010101" pitchFamily="49" charset="-122"/>
                <a:ea typeface="黑体" panose="02010609060101010101" pitchFamily="49" charset="-122"/>
              </a:rPr>
              <a:t>以经营保险为业的组织体法律规范，还可以指代保险业组织规范之外的保险行业的经营规则以及保险业监管规范等。</a:t>
            </a:r>
            <a:endParaRPr lang="en-US" altLang="zh-CN" dirty="0">
              <a:solidFill>
                <a:schemeClr val="tx1"/>
              </a:solidFill>
              <a:latin typeface="黑体" panose="02010609060101010101" pitchFamily="49" charset="-122"/>
              <a:ea typeface="黑体" panose="02010609060101010101" pitchFamily="49" charset="-122"/>
            </a:endParaRPr>
          </a:p>
          <a:p>
            <a:pPr marL="0" indent="0">
              <a:lnSpc>
                <a:spcPct val="125000"/>
              </a:lnSpc>
              <a:buNone/>
            </a:pPr>
            <a:r>
              <a:rPr lang="zh-CN" altLang="en-US" dirty="0">
                <a:latin typeface="黑体" panose="02010609060101010101" pitchFamily="49" charset="-122"/>
                <a:ea typeface="黑体" panose="02010609060101010101" pitchFamily="49" charset="-122"/>
              </a:rPr>
              <a:t>  根据我国保险法规定，我国保险业贯彻“专营原则”与“分业经营”原则。</a:t>
            </a:r>
            <a:endParaRPr lang="zh-CN" altLang="zh-CN" dirty="0">
              <a:solidFill>
                <a:schemeClr val="tx1"/>
              </a:solidFill>
              <a:latin typeface="黑体" panose="02010609060101010101" pitchFamily="49" charset="-122"/>
              <a:ea typeface="黑体" panose="02010609060101010101" pitchFamily="49" charset="-122"/>
            </a:endParaRPr>
          </a:p>
          <a:p>
            <a:pPr marL="0" indent="0">
              <a:lnSpc>
                <a:spcPct val="125000"/>
              </a:lnSpc>
              <a:buNone/>
            </a:pPr>
            <a:r>
              <a:rPr lang="zh-CN" altLang="en-US" dirty="0">
                <a:latin typeface="黑体" panose="02010609060101010101" pitchFamily="49" charset="-122"/>
                <a:ea typeface="黑体" panose="02010609060101010101" pitchFamily="49" charset="-122"/>
              </a:rPr>
              <a:t>  根据</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保险法</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的规定，对境内的保险活动实行“限投原则”，即中国境内的法人和其他组织需要办理境内保险的，应当向境内的保险公司投保。</a:t>
            </a:r>
            <a:endParaRPr lang="zh-CN" altLang="en-US" dirty="0">
              <a:solidFill>
                <a:schemeClr val="tx1"/>
              </a:solidFill>
              <a:latin typeface="黑体" panose="02010609060101010101" pitchFamily="49" charset="-122"/>
              <a:ea typeface="黑体" panose="02010609060101010101" pitchFamily="49" charset="-122"/>
            </a:endParaRPr>
          </a:p>
        </p:txBody>
      </p:sp>
      <p:cxnSp>
        <p:nvCxnSpPr>
          <p:cNvPr id="4" name="直接连接符 3"/>
          <p:cNvCxnSpPr/>
          <p:nvPr/>
        </p:nvCxnSpPr>
        <p:spPr>
          <a:xfrm>
            <a:off x="1374140" y="536575"/>
            <a:ext cx="10389870"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3">
                                            <p:txEl>
                                              <p:pRg st="1" end="1"/>
                                            </p:txEl>
                                          </p:spTgt>
                                        </p:tgtEl>
                                      </p:cBhvr>
                                    </p:animEffect>
                                  </p:childTnLst>
                                </p:cTn>
                              </p:par>
                            </p:childTnLst>
                          </p:cTn>
                        </p:par>
                        <p:par>
                          <p:cTn id="15" fill="hold">
                            <p:stCondLst>
                              <p:cond delay="1000"/>
                            </p:stCondLst>
                            <p:childTnLst>
                              <p:par>
                                <p:cTn id="16" presetID="53" presetClass="entr" presetSubtype="16" fill="hold" grpId="0" nodeType="after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p:cTn id="18"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9"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0" dur="500"/>
                                        <p:tgtEl>
                                          <p:spTgt spid="3">
                                            <p:txEl>
                                              <p:pRg st="2" end="2"/>
                                            </p:txEl>
                                          </p:spTgt>
                                        </p:tgtEl>
                                      </p:cBhvr>
                                    </p:animEffect>
                                  </p:childTnLst>
                                </p:cTn>
                              </p:par>
                            </p:childTnLst>
                          </p:cTn>
                        </p:par>
                        <p:par>
                          <p:cTn id="21" fill="hold">
                            <p:stCondLst>
                              <p:cond delay="1500"/>
                            </p:stCondLst>
                            <p:childTnLst>
                              <p:par>
                                <p:cTn id="22" presetID="53" presetClass="entr" presetSubtype="16" fill="hold" grpId="0" nodeType="after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p:cTn id="24"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5"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6" dur="500"/>
                                        <p:tgtEl>
                                          <p:spTgt spid="3">
                                            <p:txEl>
                                              <p:pRg st="3" end="3"/>
                                            </p:txEl>
                                          </p:spTgt>
                                        </p:tgtEl>
                                      </p:cBhvr>
                                    </p:animEffect>
                                  </p:childTnLst>
                                </p:cTn>
                              </p:par>
                            </p:childTnLst>
                          </p:cTn>
                        </p:par>
                        <p:par>
                          <p:cTn id="27" fill="hold">
                            <p:stCondLst>
                              <p:cond delay="2000"/>
                            </p:stCondLst>
                            <p:childTnLst>
                              <p:par>
                                <p:cTn id="28" presetID="53" presetClass="entr" presetSubtype="16" fill="hold" grpId="0" nodeType="after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 calcmode="lin" valueType="num">
                                      <p:cBhvr>
                                        <p:cTn id="30"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1"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07139" y="717707"/>
            <a:ext cx="11152909" cy="6194489"/>
          </a:xfrm>
        </p:spPr>
        <p:txBody>
          <a:bodyPr>
            <a:normAutofit/>
          </a:bodyPr>
          <a:lstStyle/>
          <a:p>
            <a:pPr marL="0" indent="0">
              <a:buNone/>
            </a:pPr>
            <a:r>
              <a:rPr lang="zh-CN" altLang="en-US" dirty="0">
                <a:solidFill>
                  <a:schemeClr val="tx1"/>
                </a:solidFill>
                <a:latin typeface="黑体" panose="02010609060101010101" pitchFamily="49" charset="-122"/>
                <a:ea typeface="黑体" panose="02010609060101010101" pitchFamily="49" charset="-122"/>
              </a:rPr>
              <a:t>二、保险业组织 </a:t>
            </a:r>
            <a:endParaRPr lang="en-US" altLang="zh-CN" dirty="0">
              <a:solidFill>
                <a:schemeClr val="tx1"/>
              </a:solidFill>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（一）</a:t>
            </a:r>
            <a:r>
              <a:rPr lang="zh-CN" altLang="zh-CN" dirty="0">
                <a:solidFill>
                  <a:schemeClr val="tx1"/>
                </a:solidFill>
                <a:latin typeface="黑体" panose="02010609060101010101" pitchFamily="49" charset="-122"/>
                <a:ea typeface="黑体" panose="02010609060101010101" pitchFamily="49" charset="-122"/>
              </a:rPr>
              <a:t>保险公司设立一律采用核准制</a:t>
            </a:r>
            <a:r>
              <a:rPr lang="en-US" altLang="zh-CN" dirty="0">
                <a:solidFill>
                  <a:schemeClr val="tx1"/>
                </a:solidFill>
                <a:latin typeface="黑体" panose="02010609060101010101" pitchFamily="49" charset="-122"/>
                <a:ea typeface="黑体" panose="02010609060101010101" pitchFamily="49" charset="-122"/>
              </a:rPr>
              <a:t> </a:t>
            </a:r>
            <a:endParaRPr lang="en-US" altLang="zh-CN" dirty="0">
              <a:solidFill>
                <a:schemeClr val="tx1"/>
              </a:solidFill>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（二）</a:t>
            </a:r>
            <a:r>
              <a:rPr lang="zh-CN" altLang="zh-CN" dirty="0">
                <a:solidFill>
                  <a:schemeClr val="tx1"/>
                </a:solidFill>
                <a:latin typeface="黑体" panose="02010609060101010101" pitchFamily="49" charset="-122"/>
                <a:ea typeface="黑体" panose="02010609060101010101" pitchFamily="49" charset="-122"/>
              </a:rPr>
              <a:t>规定了严格的设立条件</a:t>
            </a:r>
            <a:r>
              <a:rPr lang="en-US" altLang="zh-CN" dirty="0">
                <a:solidFill>
                  <a:schemeClr val="tx1"/>
                </a:solidFill>
                <a:latin typeface="黑体" panose="02010609060101010101" pitchFamily="49" charset="-122"/>
                <a:ea typeface="黑体" panose="02010609060101010101" pitchFamily="49" charset="-122"/>
              </a:rPr>
              <a:t> </a:t>
            </a:r>
            <a:endParaRPr lang="en-US" altLang="zh-CN" dirty="0">
              <a:solidFill>
                <a:schemeClr val="tx1"/>
              </a:solidFill>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1.</a:t>
            </a:r>
            <a:r>
              <a:rPr lang="zh-CN" altLang="zh-CN" dirty="0">
                <a:latin typeface="黑体" panose="02010609060101010101" pitchFamily="49" charset="-122"/>
                <a:ea typeface="黑体" panose="02010609060101010101" pitchFamily="49" charset="-122"/>
              </a:rPr>
              <a:t>主要股东具有持续盈利能力，信誉良好，最近三年内无重大违法违规记录，净资产不低于人民币</a:t>
            </a:r>
            <a:r>
              <a:rPr lang="en-US" altLang="zh-CN" dirty="0">
                <a:latin typeface="黑体" panose="02010609060101010101" pitchFamily="49" charset="-122"/>
                <a:ea typeface="黑体" panose="02010609060101010101" pitchFamily="49" charset="-122"/>
              </a:rPr>
              <a:t>2</a:t>
            </a:r>
            <a:r>
              <a:rPr lang="zh-CN" altLang="zh-CN" dirty="0">
                <a:latin typeface="黑体" panose="02010609060101010101" pitchFamily="49" charset="-122"/>
                <a:ea typeface="黑体" panose="02010609060101010101" pitchFamily="49" charset="-122"/>
              </a:rPr>
              <a:t>亿元。</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2.</a:t>
            </a:r>
            <a:r>
              <a:rPr lang="zh-CN" altLang="zh-CN" dirty="0">
                <a:latin typeface="黑体" panose="02010609060101010101" pitchFamily="49" charset="-122"/>
                <a:ea typeface="黑体" panose="02010609060101010101" pitchFamily="49" charset="-122"/>
              </a:rPr>
              <a:t>有符合《保险法》和《公司法》规定的章程。</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3.</a:t>
            </a:r>
            <a:r>
              <a:rPr lang="zh-CN" altLang="zh-CN" dirty="0">
                <a:latin typeface="黑体" panose="02010609060101010101" pitchFamily="49" charset="-122"/>
                <a:ea typeface="黑体" panose="02010609060101010101" pitchFamily="49" charset="-122"/>
              </a:rPr>
              <a:t>有不少于人民币</a:t>
            </a:r>
            <a:r>
              <a:rPr lang="en-US" altLang="zh-CN" dirty="0">
                <a:latin typeface="黑体" panose="02010609060101010101" pitchFamily="49" charset="-122"/>
                <a:ea typeface="黑体" panose="02010609060101010101" pitchFamily="49" charset="-122"/>
              </a:rPr>
              <a:t>2</a:t>
            </a:r>
            <a:r>
              <a:rPr lang="zh-CN" altLang="zh-CN" dirty="0">
                <a:latin typeface="黑体" panose="02010609060101010101" pitchFamily="49" charset="-122"/>
                <a:ea typeface="黑体" panose="02010609060101010101" pitchFamily="49" charset="-122"/>
              </a:rPr>
              <a:t>亿元的注册资本，且注册资本必须为实缴货币资本。</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4.</a:t>
            </a:r>
            <a:r>
              <a:rPr lang="zh-CN" altLang="zh-CN" dirty="0">
                <a:latin typeface="黑体" panose="02010609060101010101" pitchFamily="49" charset="-122"/>
                <a:ea typeface="黑体" panose="02010609060101010101" pitchFamily="49" charset="-122"/>
              </a:rPr>
              <a:t>有具备任职专业知识和业务工作经验的董事、监事和高级管理人员。</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5.</a:t>
            </a:r>
            <a:r>
              <a:rPr lang="zh-CN" altLang="zh-CN" dirty="0">
                <a:latin typeface="黑体" panose="02010609060101010101" pitchFamily="49" charset="-122"/>
                <a:ea typeface="黑体" panose="02010609060101010101" pitchFamily="49" charset="-122"/>
              </a:rPr>
              <a:t>有健全的组织机构和管理制度。</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6.</a:t>
            </a:r>
            <a:r>
              <a:rPr lang="zh-CN" altLang="zh-CN" dirty="0">
                <a:latin typeface="黑体" panose="02010609060101010101" pitchFamily="49" charset="-122"/>
                <a:ea typeface="黑体" panose="02010609060101010101" pitchFamily="49" charset="-122"/>
              </a:rPr>
              <a:t>有符合要求的营业场所和与经营业务有关的其他设施。</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7.</a:t>
            </a:r>
            <a:r>
              <a:rPr lang="zh-CN" altLang="zh-CN" dirty="0">
                <a:latin typeface="黑体" panose="02010609060101010101" pitchFamily="49" charset="-122"/>
                <a:ea typeface="黑体" panose="02010609060101010101" pitchFamily="49" charset="-122"/>
              </a:rPr>
              <a:t>法律、行政法规和国务院保险监督管理机构规定的其他条件。</a:t>
            </a:r>
            <a:endParaRPr lang="zh-CN" altLang="zh-CN" dirty="0">
              <a:latin typeface="黑体" panose="02010609060101010101" pitchFamily="49" charset="-122"/>
              <a:ea typeface="黑体" panose="02010609060101010101" pitchFamily="49" charset="-122"/>
            </a:endParaRPr>
          </a:p>
          <a:p>
            <a:pPr marL="0" indent="0">
              <a:buNone/>
            </a:pPr>
            <a:endParaRPr lang="zh-CN" altLang="en-US" b="1" dirty="0">
              <a:solidFill>
                <a:schemeClr val="tx1"/>
              </a:solidFill>
              <a:latin typeface="黑体" panose="02010609060101010101" pitchFamily="49" charset="-122"/>
              <a:ea typeface="黑体" panose="02010609060101010101" pitchFamily="49" charset="-122"/>
            </a:endParaRPr>
          </a:p>
        </p:txBody>
      </p:sp>
      <p:cxnSp>
        <p:nvCxnSpPr>
          <p:cNvPr id="4" name="直接连接符 3"/>
          <p:cNvCxnSpPr/>
          <p:nvPr/>
        </p:nvCxnSpPr>
        <p:spPr>
          <a:xfrm>
            <a:off x="1374140" y="536575"/>
            <a:ext cx="10389870"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 calcmode="lin" valueType="num">
                                      <p:cBhvr additive="base">
                                        <p:cTn id="42"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2" presetClass="entr" presetSubtype="4" fill="hold" grpId="0" nodeType="after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 calcmode="lin" valueType="num">
                                      <p:cBhvr additive="base">
                                        <p:cTn id="52"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33222" y="615651"/>
            <a:ext cx="10323672" cy="5532914"/>
          </a:xfrm>
        </p:spPr>
        <p:txBody>
          <a:bodyPr>
            <a:normAutofit/>
          </a:bodyPr>
          <a:lstStyle/>
          <a:p>
            <a:pPr marL="0" indent="0">
              <a:buNone/>
            </a:pPr>
            <a:r>
              <a:rPr lang="zh-CN" altLang="en-US" dirty="0">
                <a:solidFill>
                  <a:schemeClr val="tx1"/>
                </a:solidFill>
                <a:latin typeface="黑体" panose="02010609060101010101" pitchFamily="49" charset="-122"/>
                <a:ea typeface="黑体" panose="02010609060101010101" pitchFamily="49" charset="-122"/>
              </a:rPr>
              <a:t>三、保险辅助人 </a:t>
            </a:r>
            <a:endParaRPr lang="zh-CN" altLang="zh-CN" dirty="0">
              <a:solidFill>
                <a:schemeClr val="tx1"/>
              </a:solidFill>
              <a:latin typeface="黑体" panose="02010609060101010101" pitchFamily="49" charset="-122"/>
              <a:ea typeface="黑体" panose="02010609060101010101" pitchFamily="49" charset="-122"/>
            </a:endParaRPr>
          </a:p>
          <a:p>
            <a:pPr marL="0" indent="0">
              <a:buNone/>
            </a:pPr>
            <a:r>
              <a:rPr lang="zh-CN" altLang="zh-CN" dirty="0">
                <a:latin typeface="黑体" panose="02010609060101010101" pitchFamily="49" charset="-122"/>
                <a:ea typeface="黑体" panose="02010609060101010101" pitchFamily="49" charset="-122"/>
              </a:rPr>
              <a:t>（一）保险代理人 </a:t>
            </a:r>
            <a:endParaRPr lang="zh-CN"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保险代理人，是指根据保险人的委托，向保险人收取佣金，并在保险人授权的范围内代为办理保险业务的单位或者个人。</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二）保险经纪人</a:t>
            </a:r>
            <a:endParaRPr lang="zh-CN"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保险经纪人，是指基于投保人的利益，为投保人与保险人订立保险合同提供中介服务，并依法收取佣金的机构。</a:t>
            </a:r>
            <a:endParaRPr lang="en-US" altLang="zh-CN" dirty="0">
              <a:latin typeface="黑体" panose="02010609060101010101" pitchFamily="49" charset="-122"/>
              <a:ea typeface="黑体" panose="02010609060101010101" pitchFamily="49" charset="-122"/>
            </a:endParaRPr>
          </a:p>
          <a:p>
            <a:pPr marL="0" indent="0">
              <a:buNone/>
            </a:pPr>
            <a:r>
              <a:rPr lang="zh-CN" altLang="zh-CN" dirty="0">
                <a:latin typeface="黑体" panose="02010609060101010101" pitchFamily="49" charset="-122"/>
                <a:ea typeface="黑体" panose="02010609060101010101" pitchFamily="49" charset="-122"/>
              </a:rPr>
              <a:t>（三）保险公估人</a:t>
            </a:r>
            <a:endParaRPr lang="zh-CN"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保险公估人（在我国台湾地区被称为保险公证人），是指接受委托，专门从事保险标的或者保险事故评估、勘验、鉴定、估损理算等业务，并按约定收取报酬的单位或个人</a:t>
            </a:r>
            <a:r>
              <a:rPr lang="zh-CN" altLang="en-US" dirty="0">
                <a:latin typeface="黑体" panose="02010609060101010101" pitchFamily="49" charset="-122"/>
                <a:ea typeface="黑体" panose="02010609060101010101" pitchFamily="49" charset="-122"/>
              </a:rPr>
              <a:t>。</a:t>
            </a:r>
            <a:endParaRPr lang="zh-CN" altLang="en-US" dirty="0">
              <a:solidFill>
                <a:schemeClr val="tx1"/>
              </a:solidFill>
              <a:latin typeface="黑体" panose="02010609060101010101" pitchFamily="49" charset="-122"/>
              <a:ea typeface="黑体" panose="02010609060101010101" pitchFamily="49" charset="-122"/>
            </a:endParaRPr>
          </a:p>
        </p:txBody>
      </p:sp>
      <p:cxnSp>
        <p:nvCxnSpPr>
          <p:cNvPr id="4" name="直接连接符 3"/>
          <p:cNvCxnSpPr/>
          <p:nvPr/>
        </p:nvCxnSpPr>
        <p:spPr>
          <a:xfrm>
            <a:off x="1374140" y="536575"/>
            <a:ext cx="10389870"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99806" y="533523"/>
            <a:ext cx="10446326" cy="5439416"/>
          </a:xfrm>
        </p:spPr>
        <p:txBody>
          <a:bodyPr>
            <a:normAutofit/>
          </a:bodyPr>
          <a:lstStyle/>
          <a:p>
            <a:pPr marL="0" indent="0">
              <a:lnSpc>
                <a:spcPct val="125000"/>
              </a:lnSpc>
              <a:buNone/>
            </a:pPr>
            <a:r>
              <a:rPr lang="zh-CN" altLang="en-US" dirty="0">
                <a:solidFill>
                  <a:schemeClr val="tx1"/>
                </a:solidFill>
                <a:latin typeface="黑体" panose="02010609060101010101" pitchFamily="49" charset="-122"/>
                <a:ea typeface="黑体" panose="02010609060101010101" pitchFamily="49" charset="-122"/>
              </a:rPr>
              <a:t>四、保险业的监督管理 </a:t>
            </a:r>
            <a:endParaRPr lang="en-US" altLang="zh-CN" dirty="0">
              <a:solidFill>
                <a:schemeClr val="tx1"/>
              </a:solidFill>
              <a:latin typeface="黑体" panose="02010609060101010101" pitchFamily="49" charset="-122"/>
              <a:ea typeface="黑体" panose="02010609060101010101" pitchFamily="49" charset="-122"/>
            </a:endParaRPr>
          </a:p>
          <a:p>
            <a:pPr marL="0" indent="0">
              <a:lnSpc>
                <a:spcPct val="125000"/>
              </a:lnSpc>
              <a:buNone/>
            </a:pPr>
            <a:r>
              <a:rPr lang="zh-CN" altLang="en-US" dirty="0">
                <a:latin typeface="黑体" panose="02010609060101010101" pitchFamily="49" charset="-122"/>
                <a:ea typeface="黑体" panose="02010609060101010101" pitchFamily="49" charset="-122"/>
              </a:rPr>
              <a:t>（一）</a:t>
            </a: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保险费率的监管</a:t>
            </a:r>
            <a:endParaRPr lang="zh-CN" altLang="zh-CN" dirty="0">
              <a:latin typeface="黑体" panose="02010609060101010101" pitchFamily="49" charset="-122"/>
              <a:ea typeface="黑体" panose="02010609060101010101" pitchFamily="49" charset="-122"/>
            </a:endParaRPr>
          </a:p>
          <a:p>
            <a:pPr marL="0" indent="0">
              <a:lnSpc>
                <a:spcPct val="125000"/>
              </a:lnSpc>
              <a:buNone/>
            </a:pP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根据保险法规定，关系社会公众利益的保险险种、依法实行强制保险的险种和新开发的人寿保险险种等的保险条款和保险费率，应当报国务院保险监督管理机构批准。其他保险险种的保险条款和保险费率，应当报监管机构备案。</a:t>
            </a:r>
            <a:endParaRPr lang="zh-CN" altLang="zh-CN" dirty="0">
              <a:latin typeface="黑体" panose="02010609060101010101" pitchFamily="49" charset="-122"/>
              <a:ea typeface="黑体" panose="02010609060101010101" pitchFamily="49" charset="-122"/>
            </a:endParaRPr>
          </a:p>
          <a:p>
            <a:pPr marL="0" indent="0">
              <a:lnSpc>
                <a:spcPct val="125000"/>
              </a:lnSpc>
              <a:buNone/>
            </a:pPr>
            <a:r>
              <a:rPr lang="zh-CN" altLang="en-US" dirty="0">
                <a:latin typeface="黑体" panose="02010609060101010101" pitchFamily="49" charset="-122"/>
                <a:ea typeface="黑体" panose="02010609060101010101" pitchFamily="49" charset="-122"/>
              </a:rPr>
              <a:t>（二）</a:t>
            </a: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偿付能力的监控</a:t>
            </a:r>
            <a:endParaRPr lang="zh-CN" altLang="zh-CN" dirty="0">
              <a:latin typeface="黑体" panose="02010609060101010101" pitchFamily="49" charset="-122"/>
              <a:ea typeface="黑体" panose="02010609060101010101" pitchFamily="49" charset="-122"/>
            </a:endParaRPr>
          </a:p>
          <a:p>
            <a:pPr marL="0" indent="0">
              <a:lnSpc>
                <a:spcPct val="125000"/>
              </a:lnSpc>
              <a:buNone/>
            </a:pP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保险法规定，国务院保险监督管理机构应当建立健全保险公司偿付能力监管体系，对保险公司的偿付能力实施监控。</a:t>
            </a:r>
            <a:endParaRPr lang="en-US" altLang="zh-CN" dirty="0">
              <a:solidFill>
                <a:schemeClr val="tx1"/>
              </a:solidFill>
              <a:latin typeface="黑体" panose="02010609060101010101" pitchFamily="49" charset="-122"/>
              <a:ea typeface="黑体" panose="02010609060101010101" pitchFamily="49" charset="-122"/>
            </a:endParaRPr>
          </a:p>
        </p:txBody>
      </p:sp>
      <p:cxnSp>
        <p:nvCxnSpPr>
          <p:cNvPr id="4" name="直接连接符 3"/>
          <p:cNvCxnSpPr/>
          <p:nvPr/>
        </p:nvCxnSpPr>
        <p:spPr>
          <a:xfrm>
            <a:off x="1374140" y="536575"/>
            <a:ext cx="10389870"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500"/>
                                        <p:tgtEl>
                                          <p:spTgt spid="3">
                                            <p:txEl>
                                              <p:pRg st="0" end="0"/>
                                            </p:txEl>
                                          </p:spTgt>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heel(1)">
                                      <p:cBhvr>
                                        <p:cTn id="11" dur="500"/>
                                        <p:tgtEl>
                                          <p:spTgt spid="3">
                                            <p:txEl>
                                              <p:pRg st="1" end="1"/>
                                            </p:txEl>
                                          </p:spTgt>
                                        </p:tgtEl>
                                      </p:cBhvr>
                                    </p:animEffect>
                                  </p:childTnLst>
                                </p:cTn>
                              </p:par>
                            </p:childTnLst>
                          </p:cTn>
                        </p:par>
                        <p:par>
                          <p:cTn id="12" fill="hold">
                            <p:stCondLst>
                              <p:cond delay="1000"/>
                            </p:stCondLst>
                            <p:childTnLst>
                              <p:par>
                                <p:cTn id="13" presetID="21" presetClass="entr" presetSubtype="1"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heel(1)">
                                      <p:cBhvr>
                                        <p:cTn id="15" dur="500"/>
                                        <p:tgtEl>
                                          <p:spTgt spid="3">
                                            <p:txEl>
                                              <p:pRg st="2" end="2"/>
                                            </p:txEl>
                                          </p:spTgt>
                                        </p:tgtEl>
                                      </p:cBhvr>
                                    </p:animEffect>
                                  </p:childTnLst>
                                </p:cTn>
                              </p:par>
                            </p:childTnLst>
                          </p:cTn>
                        </p:par>
                        <p:par>
                          <p:cTn id="16" fill="hold">
                            <p:stCondLst>
                              <p:cond delay="1500"/>
                            </p:stCondLst>
                            <p:childTnLst>
                              <p:par>
                                <p:cTn id="17" presetID="21" presetClass="entr" presetSubtype="1"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heel(1)">
                                      <p:cBhvr>
                                        <p:cTn id="19" dur="500"/>
                                        <p:tgtEl>
                                          <p:spTgt spid="3">
                                            <p:txEl>
                                              <p:pRg st="3" end="3"/>
                                            </p:txEl>
                                          </p:spTgt>
                                        </p:tgtEl>
                                      </p:cBhvr>
                                    </p:animEffect>
                                  </p:childTnLst>
                                </p:cTn>
                              </p:par>
                            </p:childTnLst>
                          </p:cTn>
                        </p:par>
                        <p:par>
                          <p:cTn id="20" fill="hold">
                            <p:stCondLst>
                              <p:cond delay="2000"/>
                            </p:stCondLst>
                            <p:childTnLst>
                              <p:par>
                                <p:cTn id="21" presetID="21" presetClass="entr" presetSubtype="1"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heel(1)">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47482" y="117886"/>
            <a:ext cx="9199418" cy="6632536"/>
          </a:xfrm>
        </p:spPr>
        <p:txBody>
          <a:bodyPr>
            <a:noAutofit/>
          </a:bodyPr>
          <a:lstStyle/>
          <a:p>
            <a:pPr marL="0" indent="0">
              <a:lnSpc>
                <a:spcPct val="125000"/>
              </a:lnSpc>
              <a:buNone/>
            </a:pPr>
            <a:r>
              <a:rPr lang="zh-CN" altLang="en-US" dirty="0">
                <a:latin typeface="黑体" panose="02010609060101010101" pitchFamily="49" charset="-122"/>
                <a:ea typeface="黑体" panose="02010609060101010101" pitchFamily="49" charset="-122"/>
              </a:rPr>
              <a:t>（三）</a:t>
            </a:r>
            <a:r>
              <a:rPr lang="zh-CN" altLang="zh-CN" dirty="0">
                <a:latin typeface="黑体" panose="02010609060101010101" pitchFamily="49" charset="-122"/>
                <a:ea typeface="黑体" panose="02010609060101010101" pitchFamily="49" charset="-122"/>
              </a:rPr>
              <a:t>保险公司的整顿</a:t>
            </a:r>
            <a:endParaRPr lang="zh-CN" altLang="zh-CN" dirty="0">
              <a:latin typeface="黑体" panose="02010609060101010101" pitchFamily="49" charset="-122"/>
              <a:ea typeface="黑体" panose="02010609060101010101" pitchFamily="49" charset="-122"/>
            </a:endParaRPr>
          </a:p>
          <a:p>
            <a:pPr marL="0" indent="0">
              <a:lnSpc>
                <a:spcPct val="125000"/>
              </a:lnSpc>
              <a:buNone/>
            </a:pP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保险公司未依照保险法规定提取或者结转各项责任准备金，或者未依照本法规定办理再保险，或者严重违反本法关于资金运用的规定的，监管机构作出限期改正的决定后，保险公司逾期未改正的，监管机构可以决定选派保险专业人员和指定该保险公司的有关人员组成整顿组，对公司进行整顿。</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lnSpc>
                <a:spcPct val="125000"/>
              </a:lnSpc>
              <a:buNone/>
            </a:pPr>
            <a:r>
              <a:rPr lang="zh-CN" altLang="en-US" dirty="0">
                <a:latin typeface="黑体" panose="02010609060101010101" pitchFamily="49" charset="-122"/>
                <a:ea typeface="黑体" panose="02010609060101010101" pitchFamily="49" charset="-122"/>
              </a:rPr>
              <a:t>  被整顿保险公司经整顿已纠正其违反</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保险法</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规定的行为，恢复正常经营状况的，由整顿组提出报告，经国务院保险监督管理机构批准，结束整顿，并由国务院保险监督管理机构予以公告。</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endParaRPr lang="zh-CN" altLang="zh-CN" dirty="0">
              <a:latin typeface="黑体" panose="02010609060101010101" pitchFamily="49" charset="-122"/>
              <a:ea typeface="黑体" panose="02010609060101010101" pitchFamily="49" charset="-122"/>
            </a:endParaRPr>
          </a:p>
        </p:txBody>
      </p:sp>
      <p:cxnSp>
        <p:nvCxnSpPr>
          <p:cNvPr id="4" name="直接连接符 3"/>
          <p:cNvCxnSpPr/>
          <p:nvPr/>
        </p:nvCxnSpPr>
        <p:spPr>
          <a:xfrm>
            <a:off x="1374140" y="536575"/>
            <a:ext cx="10389870"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arn(inVertical)">
                                      <p:cBhvr>
                                        <p:cTn id="11" dur="500"/>
                                        <p:tgtEl>
                                          <p:spTgt spid="3">
                                            <p:txEl>
                                              <p:pRg st="1" end="1"/>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34686" y="623045"/>
            <a:ext cx="10018713" cy="4836460"/>
          </a:xfrm>
        </p:spPr>
        <p:txBody>
          <a:bodyPr>
            <a:normAutofit/>
          </a:bodyPr>
          <a:lstStyle/>
          <a:p>
            <a:pPr marL="0" indent="0">
              <a:buNone/>
            </a:pPr>
            <a:r>
              <a:rPr lang="zh-CN" altLang="en-US" dirty="0">
                <a:latin typeface="黑体" panose="02010609060101010101" pitchFamily="49" charset="-122"/>
                <a:ea typeface="黑体" panose="02010609060101010101" pitchFamily="49" charset="-122"/>
              </a:rPr>
              <a:t>（四）</a:t>
            </a:r>
            <a:r>
              <a:rPr lang="zh-CN" altLang="zh-CN" dirty="0">
                <a:latin typeface="黑体" panose="02010609060101010101" pitchFamily="49" charset="-122"/>
                <a:ea typeface="黑体" panose="02010609060101010101" pitchFamily="49" charset="-122"/>
              </a:rPr>
              <a:t>保险公司的接管、撤销与清算</a:t>
            </a:r>
            <a:endParaRPr lang="zh-CN"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1.</a:t>
            </a:r>
            <a:r>
              <a:rPr lang="zh-CN" altLang="zh-CN" dirty="0">
                <a:latin typeface="黑体" panose="02010609060101010101" pitchFamily="49" charset="-122"/>
                <a:ea typeface="黑体" panose="02010609060101010101" pitchFamily="49" charset="-122"/>
              </a:rPr>
              <a:t>公司的偿付能力严重不足的；</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2.</a:t>
            </a:r>
            <a:r>
              <a:rPr lang="zh-CN" altLang="zh-CN" dirty="0">
                <a:latin typeface="黑体" panose="02010609060101010101" pitchFamily="49" charset="-122"/>
                <a:ea typeface="黑体" panose="02010609060101010101" pitchFamily="49" charset="-122"/>
              </a:rPr>
              <a:t>违反本法规定，损害社会公共利益，可能严重危及或者已经严重危及公司的偿付能力</a:t>
            </a:r>
            <a:r>
              <a:rPr lang="zh-CN" altLang="en-US" dirty="0">
                <a:latin typeface="黑体" panose="02010609060101010101" pitchFamily="49" charset="-122"/>
                <a:ea typeface="黑体" panose="02010609060101010101" pitchFamily="49" charset="-122"/>
              </a:rPr>
              <a:t>的，</a:t>
            </a:r>
            <a:r>
              <a:rPr lang="zh-CN" altLang="zh-CN" dirty="0">
                <a:latin typeface="黑体" panose="02010609060101010101" pitchFamily="49" charset="-122"/>
                <a:ea typeface="黑体" panose="02010609060101010101" pitchFamily="49" charset="-122"/>
              </a:rPr>
              <a:t>国务院保险监督管理机构可以对其实行接管</a:t>
            </a: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（五）其他监管措施</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1.</a:t>
            </a:r>
            <a:r>
              <a:rPr lang="zh-CN" altLang="zh-CN" dirty="0">
                <a:latin typeface="黑体" panose="02010609060101010101" pitchFamily="49" charset="-122"/>
                <a:ea typeface="黑体" panose="02010609060101010101" pitchFamily="49" charset="-122"/>
              </a:rPr>
              <a:t>通知出境管理机关依法阻止其出境；</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2.</a:t>
            </a:r>
            <a:r>
              <a:rPr lang="zh-CN" altLang="zh-CN" dirty="0">
                <a:latin typeface="黑体" panose="02010609060101010101" pitchFamily="49" charset="-122"/>
                <a:ea typeface="黑体" panose="02010609060101010101" pitchFamily="49" charset="-122"/>
              </a:rPr>
              <a:t>申请司法机关禁止其转移、转让或者以其他方式处分财产，或者在财产上设定其他权利。</a:t>
            </a:r>
            <a:endParaRPr lang="zh-CN" altLang="zh-CN" dirty="0">
              <a:latin typeface="黑体" panose="02010609060101010101" pitchFamily="49" charset="-122"/>
              <a:ea typeface="黑体" panose="02010609060101010101" pitchFamily="49" charset="-122"/>
            </a:endParaRPr>
          </a:p>
          <a:p>
            <a:pPr marL="0" indent="0">
              <a:buNone/>
            </a:pPr>
            <a:endParaRPr lang="zh-CN" altLang="en-US" dirty="0"/>
          </a:p>
        </p:txBody>
      </p:sp>
      <p:cxnSp>
        <p:nvCxnSpPr>
          <p:cNvPr id="4" name="直接连接符 3"/>
          <p:cNvCxnSpPr/>
          <p:nvPr/>
        </p:nvCxnSpPr>
        <p:spPr>
          <a:xfrm>
            <a:off x="1374140" y="536575"/>
            <a:ext cx="10389870"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图示 1"/>
          <p:cNvGraphicFramePr/>
          <p:nvPr/>
        </p:nvGraphicFramePr>
        <p:xfrm>
          <a:off x="2068848" y="678873"/>
          <a:ext cx="8054304" cy="5278581"/>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cxnSp>
        <p:nvCxnSpPr>
          <p:cNvPr id="3" name="直接连接符 2"/>
          <p:cNvCxnSpPr/>
          <p:nvPr/>
        </p:nvCxnSpPr>
        <p:spPr>
          <a:xfrm>
            <a:off x="1374140" y="536575"/>
            <a:ext cx="10389870"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51756" y="1525278"/>
            <a:ext cx="9488489" cy="4401787"/>
          </a:xfrm>
        </p:spPr>
        <p:txBody>
          <a:bodyPr>
            <a:normAutofit/>
          </a:bodyPr>
          <a:lstStyle/>
          <a:p>
            <a:pPr marL="0" indent="0">
              <a:buNone/>
            </a:pPr>
            <a:r>
              <a:rPr lang="en-US" altLang="zh-CN" dirty="0">
                <a:latin typeface="黑体" panose="02010609060101010101" pitchFamily="49" charset="-122"/>
                <a:ea typeface="黑体" panose="02010609060101010101" pitchFamily="49" charset="-122"/>
              </a:rPr>
              <a:t>1.</a:t>
            </a:r>
            <a:r>
              <a:rPr lang="en-US" altLang="zh-CN" dirty="0">
                <a:solidFill>
                  <a:schemeClr val="tx1"/>
                </a:solidFill>
                <a:latin typeface="黑体" panose="02010609060101010101" pitchFamily="49" charset="-122"/>
                <a:ea typeface="黑体" panose="02010609060101010101" pitchFamily="49" charset="-122"/>
              </a:rPr>
              <a:t> </a:t>
            </a:r>
            <a:r>
              <a:rPr lang="zh-CN" altLang="zh-CN" dirty="0">
                <a:solidFill>
                  <a:schemeClr val="tx1"/>
                </a:solidFill>
                <a:latin typeface="黑体" panose="02010609060101010101" pitchFamily="49" charset="-122"/>
                <a:ea typeface="黑体" panose="02010609060101010101" pitchFamily="49" charset="-122"/>
              </a:rPr>
              <a:t>何谓保险？如何认识保险法规范的特殊性？</a:t>
            </a:r>
            <a:endParaRPr lang="zh-CN" altLang="zh-CN" dirty="0">
              <a:solidFill>
                <a:schemeClr val="tx1"/>
              </a:solidFill>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2.</a:t>
            </a:r>
            <a:r>
              <a:rPr lang="zh-CN" altLang="zh-CN" dirty="0">
                <a:solidFill>
                  <a:schemeClr val="tx1"/>
                </a:solidFill>
                <a:latin typeface="黑体" panose="02010609060101010101" pitchFamily="49" charset="-122"/>
                <a:ea typeface="黑体" panose="02010609060101010101" pitchFamily="49" charset="-122"/>
              </a:rPr>
              <a:t>简述投保人的如实告知义务。</a:t>
            </a:r>
            <a:endParaRPr lang="zh-CN" altLang="zh-CN" dirty="0">
              <a:solidFill>
                <a:schemeClr val="tx1"/>
              </a:solidFill>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3.</a:t>
            </a:r>
            <a:r>
              <a:rPr lang="zh-CN" altLang="zh-CN" dirty="0">
                <a:solidFill>
                  <a:schemeClr val="tx1"/>
                </a:solidFill>
                <a:latin typeface="黑体" panose="02010609060101010101" pitchFamily="49" charset="-122"/>
                <a:ea typeface="黑体" panose="02010609060101010101" pitchFamily="49" charset="-122"/>
              </a:rPr>
              <a:t>财产损失原则有哪些具体的表现规则？</a:t>
            </a:r>
            <a:endParaRPr lang="zh-CN" altLang="zh-CN" dirty="0">
              <a:solidFill>
                <a:schemeClr val="tx1"/>
              </a:solidFill>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4.</a:t>
            </a:r>
            <a:r>
              <a:rPr lang="zh-CN" altLang="zh-CN" dirty="0">
                <a:solidFill>
                  <a:schemeClr val="tx1"/>
                </a:solidFill>
                <a:latin typeface="黑体" panose="02010609060101010101" pitchFamily="49" charset="-122"/>
                <a:ea typeface="黑体" panose="02010609060101010101" pitchFamily="49" charset="-122"/>
              </a:rPr>
              <a:t>保险代位权的主要内容有哪些？</a:t>
            </a:r>
            <a:endParaRPr lang="zh-CN" altLang="zh-CN" dirty="0">
              <a:solidFill>
                <a:schemeClr val="tx1"/>
              </a:solidFill>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5.</a:t>
            </a:r>
            <a:r>
              <a:rPr lang="zh-CN" altLang="zh-CN" dirty="0">
                <a:solidFill>
                  <a:schemeClr val="tx1"/>
                </a:solidFill>
                <a:latin typeface="黑体" panose="02010609060101010101" pitchFamily="49" charset="-122"/>
                <a:ea typeface="黑体" panose="02010609060101010101" pitchFamily="49" charset="-122"/>
              </a:rPr>
              <a:t>人寿保险中受益人丧失受益权的情形如何？</a:t>
            </a:r>
            <a:endParaRPr lang="zh-CN" altLang="zh-CN" dirty="0">
              <a:solidFill>
                <a:schemeClr val="tx1"/>
              </a:solidFill>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6.</a:t>
            </a:r>
            <a:r>
              <a:rPr lang="zh-CN" altLang="zh-CN" dirty="0">
                <a:solidFill>
                  <a:schemeClr val="tx1"/>
                </a:solidFill>
                <a:latin typeface="黑体" panose="02010609060101010101" pitchFamily="49" charset="-122"/>
                <a:ea typeface="黑体" panose="02010609060101010101" pitchFamily="49" charset="-122"/>
              </a:rPr>
              <a:t>简述我国交强险的责任范围、免责事项与责任限额。</a:t>
            </a:r>
            <a:endParaRPr lang="zh-CN" altLang="zh-CN" dirty="0">
              <a:solidFill>
                <a:schemeClr val="tx1"/>
              </a:solidFill>
              <a:latin typeface="黑体" panose="02010609060101010101" pitchFamily="49" charset="-122"/>
              <a:ea typeface="黑体" panose="02010609060101010101" pitchFamily="49" charset="-122"/>
            </a:endParaRPr>
          </a:p>
          <a:p>
            <a:endParaRPr lang="zh-CN" altLang="en-US" dirty="0">
              <a:solidFill>
                <a:schemeClr val="tx1"/>
              </a:solidFill>
              <a:latin typeface="黑体" panose="02010609060101010101" pitchFamily="49" charset="-122"/>
              <a:ea typeface="黑体" panose="02010609060101010101" pitchFamily="49" charset="-122"/>
            </a:endParaRPr>
          </a:p>
        </p:txBody>
      </p:sp>
      <p:cxnSp>
        <p:nvCxnSpPr>
          <p:cNvPr id="4" name="直接连接符 3"/>
          <p:cNvCxnSpPr/>
          <p:nvPr/>
        </p:nvCxnSpPr>
        <p:spPr>
          <a:xfrm>
            <a:off x="1374140" y="536575"/>
            <a:ext cx="10389870"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3749488" y="879594"/>
            <a:ext cx="4693024" cy="1077218"/>
          </a:xfrm>
          <a:prstGeom prst="rect">
            <a:avLst/>
          </a:prstGeom>
          <a:noFill/>
        </p:spPr>
        <p:txBody>
          <a:bodyPr wrap="square" rtlCol="0">
            <a:spAutoFit/>
          </a:bodyPr>
          <a:lstStyle/>
          <a:p>
            <a:pPr algn="ctr"/>
            <a:r>
              <a:rPr lang="en-US" altLang="zh-CN" sz="3200" b="1" dirty="0">
                <a:latin typeface="黑体" panose="02010609060101010101" pitchFamily="49" charset="-122"/>
                <a:ea typeface="黑体" panose="02010609060101010101" pitchFamily="49" charset="-122"/>
              </a:rPr>
              <a:t>【</a:t>
            </a:r>
            <a:r>
              <a:rPr lang="zh-CN" altLang="en-US" sz="3200" b="1" dirty="0">
                <a:latin typeface="黑体" panose="02010609060101010101" pitchFamily="49" charset="-122"/>
                <a:ea typeface="黑体" panose="02010609060101010101" pitchFamily="49" charset="-122"/>
              </a:rPr>
              <a:t>思考题</a:t>
            </a:r>
            <a:r>
              <a:rPr lang="en-US" altLang="zh-CN" sz="3200" b="1" dirty="0">
                <a:latin typeface="黑体" panose="02010609060101010101" pitchFamily="49" charset="-122"/>
                <a:ea typeface="黑体" panose="02010609060101010101" pitchFamily="49" charset="-122"/>
              </a:rPr>
              <a:t>】</a:t>
            </a:r>
            <a:endParaRPr lang="en-US" altLang="zh-CN" sz="3200" b="1" dirty="0">
              <a:latin typeface="黑体" panose="02010609060101010101" pitchFamily="49" charset="-122"/>
              <a:ea typeface="黑体" panose="02010609060101010101" pitchFamily="49" charset="-122"/>
            </a:endParaRPr>
          </a:p>
          <a:p>
            <a:pPr algn="ctr"/>
            <a:endParaRPr lang="zh-CN" altLang="en-US" sz="3200" b="1" dirty="0">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5" dur="500"/>
                                        <p:tgtEl>
                                          <p:spTgt spid="3">
                                            <p:txEl>
                                              <p:pRg st="1" end="1"/>
                                            </p:txEl>
                                          </p:spTgt>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3">
                                            <p:txEl>
                                              <p:pRg st="2" end="2"/>
                                            </p:txEl>
                                          </p:spTgt>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7" dur="500"/>
                                        <p:tgtEl>
                                          <p:spTgt spid="3">
                                            <p:txEl>
                                              <p:pRg st="3" end="3"/>
                                            </p:txEl>
                                          </p:spTgt>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p:cTn id="31"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3" dur="500"/>
                                        <p:tgtEl>
                                          <p:spTgt spid="3">
                                            <p:txEl>
                                              <p:pRg st="4" end="4"/>
                                            </p:txEl>
                                          </p:spTgt>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p:cTn id="37"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8"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2540379" y="735232"/>
            <a:ext cx="7659689" cy="872544"/>
          </a:xfrm>
        </p:spPr>
        <p:txBody>
          <a:bodyPr/>
          <a:lstStyle/>
          <a:p>
            <a:r>
              <a:rPr lang="zh-CN" altLang="en-US" sz="3600" b="1" dirty="0">
                <a:solidFill>
                  <a:prstClr val="black"/>
                </a:solidFill>
                <a:latin typeface="黑体" panose="02010609060101010101" pitchFamily="49" charset="-122"/>
                <a:ea typeface="黑体" panose="02010609060101010101" pitchFamily="49" charset="-122"/>
              </a:rPr>
              <a:t>第一节  保险法概述</a:t>
            </a:r>
            <a:endParaRPr lang="zh-CN" altLang="en-US" b="1"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4309513" y="1465732"/>
            <a:ext cx="6783927" cy="3601792"/>
          </a:xfrm>
        </p:spPr>
        <p:txBody>
          <a:bodyPr/>
          <a:lstStyle/>
          <a:p>
            <a:pPr marL="0" indent="0">
              <a:buNone/>
            </a:pPr>
            <a:r>
              <a:rPr lang="zh-CN" altLang="en-US" dirty="0">
                <a:latin typeface="黑体" panose="02010609060101010101" pitchFamily="49" charset="-122"/>
                <a:ea typeface="黑体" panose="02010609060101010101" pitchFamily="49" charset="-122"/>
              </a:rPr>
              <a:t>一、保险的概念与基本属性</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二、保险法的概念和地位	</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三、保险与相关术语的区别	</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四、保险法律关系</a:t>
            </a:r>
            <a:endParaRPr lang="zh-CN" altLang="en-US" dirty="0">
              <a:latin typeface="黑体" panose="02010609060101010101" pitchFamily="49" charset="-122"/>
              <a:ea typeface="黑体" panose="02010609060101010101" pitchFamily="49" charset="-122"/>
            </a:endParaRPr>
          </a:p>
          <a:p>
            <a:pPr marL="0" indent="0">
              <a:buNone/>
            </a:pPr>
            <a:endParaRPr lang="zh-CN" altLang="en-US" b="1" dirty="0">
              <a:latin typeface="黑体" panose="02010609060101010101" pitchFamily="49" charset="-122"/>
              <a:ea typeface="黑体" panose="02010609060101010101" pitchFamily="49" charset="-122"/>
            </a:endParaRPr>
          </a:p>
        </p:txBody>
      </p:sp>
      <p:cxnSp>
        <p:nvCxnSpPr>
          <p:cNvPr id="7" name="直接连接符 6"/>
          <p:cNvCxnSpPr/>
          <p:nvPr/>
        </p:nvCxnSpPr>
        <p:spPr>
          <a:xfrm>
            <a:off x="1374140" y="536575"/>
            <a:ext cx="10389870"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1" presetClass="entr" presetSubtype="1" fill="hold"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500"/>
                                        <p:tgtEl>
                                          <p:spTgt spid="3">
                                            <p:txEl>
                                              <p:pRg st="0" end="0"/>
                                            </p:txEl>
                                          </p:spTgt>
                                        </p:tgtEl>
                                      </p:cBhvr>
                                    </p:animEffect>
                                  </p:childTnLst>
                                </p:cTn>
                              </p:par>
                            </p:childTnLst>
                          </p:cTn>
                        </p:par>
                        <p:par>
                          <p:cTn id="13" fill="hold">
                            <p:stCondLst>
                              <p:cond delay="1000"/>
                            </p:stCondLst>
                            <p:childTnLst>
                              <p:par>
                                <p:cTn id="14" presetID="21" presetClass="entr" presetSubtype="1" fill="hold"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heel(1)">
                                      <p:cBhvr>
                                        <p:cTn id="16" dur="500"/>
                                        <p:tgtEl>
                                          <p:spTgt spid="3">
                                            <p:txEl>
                                              <p:pRg st="1" end="1"/>
                                            </p:txEl>
                                          </p:spTgt>
                                        </p:tgtEl>
                                      </p:cBhvr>
                                    </p:animEffect>
                                  </p:childTnLst>
                                </p:cTn>
                              </p:par>
                            </p:childTnLst>
                          </p:cTn>
                        </p:par>
                        <p:par>
                          <p:cTn id="17" fill="hold">
                            <p:stCondLst>
                              <p:cond delay="1500"/>
                            </p:stCondLst>
                            <p:childTnLst>
                              <p:par>
                                <p:cTn id="18" presetID="21" presetClass="entr" presetSubtype="1" fill="hold"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heel(1)">
                                      <p:cBhvr>
                                        <p:cTn id="20" dur="500"/>
                                        <p:tgtEl>
                                          <p:spTgt spid="3">
                                            <p:txEl>
                                              <p:pRg st="2" end="2"/>
                                            </p:txEl>
                                          </p:spTgt>
                                        </p:tgtEl>
                                      </p:cBhvr>
                                    </p:animEffect>
                                  </p:childTnLst>
                                </p:cTn>
                              </p:par>
                            </p:childTnLst>
                          </p:cTn>
                        </p:par>
                        <p:par>
                          <p:cTn id="21" fill="hold">
                            <p:stCondLst>
                              <p:cond delay="2000"/>
                            </p:stCondLst>
                            <p:childTnLst>
                              <p:par>
                                <p:cTn id="22" presetID="21" presetClass="entr" presetSubtype="1" fill="hold" nodeType="after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wheel(1)">
                                      <p:cBhvr>
                                        <p:cTn id="24"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3547186" y="414397"/>
            <a:ext cx="5097628" cy="1009402"/>
          </a:xfrm>
        </p:spPr>
        <p:txBody>
          <a:bodyPr>
            <a:normAutofit/>
          </a:bodyPr>
          <a:lstStyle/>
          <a:p>
            <a:r>
              <a:rPr lang="zh-CN" altLang="en-US" sz="2400" b="1" dirty="0">
                <a:latin typeface="黑体" panose="02010609060101010101" pitchFamily="49" charset="-122"/>
                <a:ea typeface="黑体" panose="02010609060101010101" pitchFamily="49" charset="-122"/>
              </a:rPr>
              <a:t>第一节  保险法概述</a:t>
            </a:r>
            <a:endParaRPr lang="zh-CN" altLang="en-US" sz="2400" b="1"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1065091" y="2204145"/>
            <a:ext cx="7481454" cy="2707798"/>
          </a:xfrm>
        </p:spPr>
        <p:txBody>
          <a:bodyPr>
            <a:noAutofit/>
          </a:bodyPr>
          <a:lstStyle/>
          <a:p>
            <a:pPr marL="0" indent="0">
              <a:buNone/>
            </a:pPr>
            <a:r>
              <a:rPr lang="zh-CN" altLang="en-US" dirty="0">
                <a:solidFill>
                  <a:schemeClr val="tx1"/>
                </a:solidFill>
                <a:latin typeface="黑体" panose="02010609060101010101" pitchFamily="49" charset="-122"/>
                <a:ea typeface="黑体" panose="02010609060101010101" pitchFamily="49" charset="-122"/>
              </a:rPr>
              <a:t>一、保险法概念</a:t>
            </a:r>
            <a:r>
              <a:rPr lang="zh-CN" altLang="en-US" dirty="0">
                <a:latin typeface="黑体" panose="02010609060101010101" pitchFamily="49" charset="-122"/>
                <a:ea typeface="黑体" panose="02010609060101010101" pitchFamily="49" charset="-122"/>
              </a:rPr>
              <a:t>与基本属性</a:t>
            </a:r>
            <a:r>
              <a:rPr lang="zh-CN" altLang="en-US" dirty="0">
                <a:solidFill>
                  <a:schemeClr val="tx1"/>
                </a:solidFill>
                <a:latin typeface="黑体" panose="02010609060101010101" pitchFamily="49" charset="-122"/>
                <a:ea typeface="黑体" panose="02010609060101010101" pitchFamily="49" charset="-122"/>
              </a:rPr>
              <a:t> </a:t>
            </a:r>
            <a:endParaRPr lang="en-US" altLang="zh-CN" dirty="0">
              <a:solidFill>
                <a:schemeClr val="tx1"/>
              </a:solidFill>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（一）</a:t>
            </a:r>
            <a:r>
              <a:rPr lang="zh-CN" altLang="en-US" dirty="0">
                <a:solidFill>
                  <a:schemeClr val="tx1"/>
                </a:solidFill>
                <a:latin typeface="黑体" panose="02010609060101010101" pitchFamily="49" charset="-122"/>
                <a:ea typeface="黑体" panose="02010609060101010101" pitchFamily="49" charset="-122"/>
              </a:rPr>
              <a:t>保险的概念</a:t>
            </a:r>
            <a:r>
              <a:rPr lang="en-US" altLang="zh-CN" dirty="0">
                <a:solidFill>
                  <a:schemeClr val="tx1"/>
                </a:solidFill>
                <a:latin typeface="黑体" panose="02010609060101010101" pitchFamily="49" charset="-122"/>
                <a:ea typeface="黑体" panose="02010609060101010101" pitchFamily="49" charset="-122"/>
              </a:rPr>
              <a:t>  </a:t>
            </a:r>
            <a:endParaRPr lang="en-US" altLang="zh-CN" dirty="0">
              <a:solidFill>
                <a:schemeClr val="tx1"/>
              </a:solidFill>
              <a:latin typeface="黑体" panose="02010609060101010101" pitchFamily="49" charset="-122"/>
              <a:ea typeface="黑体" panose="02010609060101010101" pitchFamily="49" charset="-122"/>
            </a:endParaRPr>
          </a:p>
          <a:p>
            <a:pPr marL="0" indent="0">
              <a:buNone/>
            </a:pPr>
            <a:r>
              <a:rPr lang="en-US" altLang="zh-CN" dirty="0">
                <a:solidFill>
                  <a:schemeClr val="tx1"/>
                </a:solidFill>
                <a:latin typeface="黑体" panose="02010609060101010101" pitchFamily="49" charset="-122"/>
                <a:ea typeface="黑体" panose="02010609060101010101" pitchFamily="49" charset="-122"/>
              </a:rPr>
              <a:t>  </a:t>
            </a:r>
            <a:r>
              <a:rPr lang="zh-CN" altLang="zh-CN" dirty="0">
                <a:solidFill>
                  <a:schemeClr val="tx1"/>
                </a:solidFill>
                <a:latin typeface="黑体" panose="02010609060101010101" pitchFamily="49" charset="-122"/>
                <a:ea typeface="黑体" panose="02010609060101010101" pitchFamily="49" charset="-122"/>
              </a:rPr>
              <a:t>法学意义上的保险，主要是指一种合同关系（射幸合同关系）</a:t>
            </a:r>
            <a:r>
              <a:rPr lang="zh-CN" altLang="en-US" dirty="0">
                <a:solidFill>
                  <a:schemeClr val="tx1"/>
                </a:solidFill>
                <a:latin typeface="黑体" panose="02010609060101010101" pitchFamily="49" charset="-122"/>
                <a:ea typeface="黑体" panose="02010609060101010101" pitchFamily="49" charset="-122"/>
              </a:rPr>
              <a:t>。 </a:t>
            </a:r>
            <a:r>
              <a:rPr lang="en-US" altLang="zh-CN" dirty="0">
                <a:solidFill>
                  <a:schemeClr val="tx1"/>
                </a:solidFill>
                <a:latin typeface="黑体" panose="02010609060101010101" pitchFamily="49" charset="-122"/>
                <a:ea typeface="黑体" panose="02010609060101010101" pitchFamily="49" charset="-122"/>
              </a:rPr>
              <a:t> </a:t>
            </a:r>
            <a:endParaRPr lang="en-US" altLang="zh-CN" dirty="0">
              <a:solidFill>
                <a:schemeClr val="tx1"/>
              </a:solidFill>
              <a:latin typeface="黑体" panose="02010609060101010101" pitchFamily="49" charset="-122"/>
              <a:ea typeface="黑体" panose="02010609060101010101" pitchFamily="49" charset="-122"/>
            </a:endParaRPr>
          </a:p>
          <a:p>
            <a:pPr marL="0" indent="0">
              <a:buNone/>
            </a:pPr>
            <a:r>
              <a:rPr lang="en-US" altLang="zh-CN" dirty="0">
                <a:solidFill>
                  <a:schemeClr val="tx1"/>
                </a:solidFill>
                <a:latin typeface="黑体" panose="02010609060101010101" pitchFamily="49" charset="-122"/>
                <a:ea typeface="黑体" panose="02010609060101010101" pitchFamily="49" charset="-122"/>
              </a:rPr>
              <a:t>  </a:t>
            </a:r>
            <a:r>
              <a:rPr lang="zh-CN" altLang="zh-CN" dirty="0">
                <a:solidFill>
                  <a:schemeClr val="tx1"/>
                </a:solidFill>
                <a:latin typeface="黑体" panose="02010609060101010101" pitchFamily="49" charset="-122"/>
                <a:ea typeface="黑体" panose="02010609060101010101" pitchFamily="49" charset="-122"/>
              </a:rPr>
              <a:t>我国保险法是通过“损失补偿”和“定额给付”这两方面的性质给保险下定义的，也即对于具体财产损失（含债务负担的增加）贯彻损失填补原则，而对生命、健康、身体之上的抽象损失则贯彻定额给付原则的一种合同关系。</a:t>
            </a:r>
            <a:endParaRPr lang="zh-CN" altLang="zh-CN" dirty="0">
              <a:solidFill>
                <a:schemeClr val="tx1"/>
              </a:solidFill>
              <a:latin typeface="黑体" panose="02010609060101010101" pitchFamily="49" charset="-122"/>
              <a:ea typeface="黑体" panose="02010609060101010101" pitchFamily="49" charset="-122"/>
            </a:endParaRPr>
          </a:p>
          <a:p>
            <a:endParaRPr lang="en-US" altLang="zh-CN" dirty="0">
              <a:solidFill>
                <a:schemeClr val="tx1"/>
              </a:solidFill>
              <a:latin typeface="黑体" panose="02010609060101010101" pitchFamily="49" charset="-122"/>
              <a:ea typeface="黑体" panose="02010609060101010101" pitchFamily="49" charset="-122"/>
            </a:endParaRPr>
          </a:p>
          <a:p>
            <a:endParaRPr lang="zh-CN" altLang="en-US" dirty="0">
              <a:solidFill>
                <a:schemeClr val="tx1"/>
              </a:solidFill>
              <a:latin typeface="黑体" panose="02010609060101010101" pitchFamily="49" charset="-122"/>
              <a:ea typeface="黑体" panose="02010609060101010101" pitchFamily="49" charset="-122"/>
            </a:endParaRPr>
          </a:p>
        </p:txBody>
      </p:sp>
      <p:graphicFrame>
        <p:nvGraphicFramePr>
          <p:cNvPr id="5" name="图示 4"/>
          <p:cNvGraphicFramePr/>
          <p:nvPr/>
        </p:nvGraphicFramePr>
        <p:xfrm>
          <a:off x="3734092" y="4616109"/>
          <a:ext cx="5888506" cy="1836789"/>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cxnSp>
        <p:nvCxnSpPr>
          <p:cNvPr id="6" name="直接连接符 5"/>
          <p:cNvCxnSpPr/>
          <p:nvPr/>
        </p:nvCxnSpPr>
        <p:spPr>
          <a:xfrm>
            <a:off x="1374140" y="536575"/>
            <a:ext cx="10389870"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6" presetClass="entr" presetSubtype="16"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500"/>
                                        <p:tgtEl>
                                          <p:spTgt spid="3">
                                            <p:txEl>
                                              <p:pRg st="0" end="0"/>
                                            </p:txEl>
                                          </p:spTgt>
                                        </p:tgtEl>
                                      </p:cBhvr>
                                    </p:animEffect>
                                  </p:childTnLst>
                                </p:cTn>
                              </p:par>
                            </p:childTnLst>
                          </p:cTn>
                        </p:par>
                        <p:par>
                          <p:cTn id="13" fill="hold">
                            <p:stCondLst>
                              <p:cond delay="1000"/>
                            </p:stCondLst>
                            <p:childTnLst>
                              <p:par>
                                <p:cTn id="14" presetID="6" presetClass="entr" presetSubtype="16"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circle(in)">
                                      <p:cBhvr>
                                        <p:cTn id="16" dur="500"/>
                                        <p:tgtEl>
                                          <p:spTgt spid="3">
                                            <p:txEl>
                                              <p:pRg st="1" end="1"/>
                                            </p:txEl>
                                          </p:spTgt>
                                        </p:tgtEl>
                                      </p:cBhvr>
                                    </p:animEffect>
                                  </p:childTnLst>
                                </p:cTn>
                              </p:par>
                            </p:childTnLst>
                          </p:cTn>
                        </p:par>
                        <p:par>
                          <p:cTn id="17" fill="hold">
                            <p:stCondLst>
                              <p:cond delay="1500"/>
                            </p:stCondLst>
                            <p:childTnLst>
                              <p:par>
                                <p:cTn id="18" presetID="6" presetClass="entr" presetSubtype="16" fill="hold" grpId="0"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circle(in)">
                                      <p:cBhvr>
                                        <p:cTn id="20" dur="500"/>
                                        <p:tgtEl>
                                          <p:spTgt spid="3">
                                            <p:txEl>
                                              <p:pRg st="2" end="2"/>
                                            </p:txEl>
                                          </p:spTgt>
                                        </p:tgtEl>
                                      </p:cBhvr>
                                    </p:animEffect>
                                  </p:childTnLst>
                                </p:cTn>
                              </p:par>
                            </p:childTnLst>
                          </p:cTn>
                        </p:par>
                        <p:par>
                          <p:cTn id="21" fill="hold">
                            <p:stCondLst>
                              <p:cond delay="2000"/>
                            </p:stCondLst>
                            <p:childTnLst>
                              <p:par>
                                <p:cTn id="22" presetID="6" presetClass="entr" presetSubtype="16" fill="hold" grpId="0" nodeType="after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circle(in)">
                                      <p:cBhvr>
                                        <p:cTn id="24" dur="500"/>
                                        <p:tgtEl>
                                          <p:spTgt spid="3">
                                            <p:txEl>
                                              <p:pRg st="3" end="3"/>
                                            </p:txEl>
                                          </p:spTgt>
                                        </p:tgtEl>
                                      </p:cBhvr>
                                    </p:animEffect>
                                  </p:childTnLst>
                                </p:cTn>
                              </p:par>
                            </p:childTnLst>
                          </p:cTn>
                        </p:par>
                        <p:par>
                          <p:cTn id="25" fill="hold">
                            <p:stCondLst>
                              <p:cond delay="2500"/>
                            </p:stCondLst>
                            <p:childTnLst>
                              <p:par>
                                <p:cTn id="26" presetID="21" presetClass="entr" presetSubtype="1" fill="hold" grpId="0"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heel(1)">
                                      <p:cBhvr>
                                        <p:cTn id="28"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Graphic spid="5"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7452" y="336177"/>
            <a:ext cx="10018713" cy="5159188"/>
          </a:xfrm>
        </p:spPr>
        <p:txBody>
          <a:bodyPr/>
          <a:lstStyle/>
          <a:p>
            <a:pPr marL="0" indent="0">
              <a:buNone/>
            </a:pPr>
            <a:r>
              <a:rPr lang="zh-CN" altLang="en-US" dirty="0">
                <a:latin typeface="黑体" panose="02010609060101010101" pitchFamily="49" charset="-122"/>
                <a:ea typeface="黑体" panose="02010609060101010101" pitchFamily="49" charset="-122"/>
              </a:rPr>
              <a:t>（二）保险的基本属性</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  保险是以危险为逻辑起点，以大数法则为主要数理基础，以危险转移为目的的一种危险处理方式。</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从危险管理的角度，保险是人们管理危险的一种方式，属于危险管理方式中危险转移的一种。</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从数学和统计学角度，精算和大数法则构成保险的数理基础。保险既是风险转移的方式，也是风险分散的方式。</a:t>
            </a:r>
            <a:endParaRPr lang="en-US" altLang="zh-CN" dirty="0">
              <a:latin typeface="黑体" panose="02010609060101010101" pitchFamily="49" charset="-122"/>
              <a:ea typeface="黑体" panose="02010609060101010101" pitchFamily="49" charset="-122"/>
            </a:endParaRPr>
          </a:p>
          <a:p>
            <a:pPr marL="0" indent="0">
              <a:buNone/>
            </a:pPr>
            <a:endParaRPr lang="zh-CN" altLang="en-US" dirty="0">
              <a:latin typeface="黑体" panose="02010609060101010101" pitchFamily="49" charset="-122"/>
              <a:ea typeface="黑体" panose="02010609060101010101" pitchFamily="49" charset="-122"/>
            </a:endParaRPr>
          </a:p>
        </p:txBody>
      </p:sp>
      <p:cxnSp>
        <p:nvCxnSpPr>
          <p:cNvPr id="4" name="直接连接符 3"/>
          <p:cNvCxnSpPr/>
          <p:nvPr/>
        </p:nvCxnSpPr>
        <p:spPr>
          <a:xfrm>
            <a:off x="1374140" y="536575"/>
            <a:ext cx="10389870"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1" dur="500"/>
                                        <p:tgtEl>
                                          <p:spTgt spid="3">
                                            <p:txEl>
                                              <p:pRg st="1" end="1"/>
                                            </p:txEl>
                                          </p:spTgt>
                                        </p:tgtEl>
                                      </p:cBhvr>
                                    </p:animEffect>
                                  </p:childTnLst>
                                </p:cTn>
                              </p:par>
                            </p:childTnLst>
                          </p:cTn>
                        </p:par>
                        <p:par>
                          <p:cTn id="12" fill="hold">
                            <p:stCondLst>
                              <p:cond delay="1000"/>
                            </p:stCondLst>
                            <p:childTnLst>
                              <p:par>
                                <p:cTn id="13" presetID="14"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500"/>
                                        <p:tgtEl>
                                          <p:spTgt spid="3">
                                            <p:txEl>
                                              <p:pRg st="2" end="2"/>
                                            </p:txEl>
                                          </p:spTgt>
                                        </p:tgtEl>
                                      </p:cBhvr>
                                    </p:animEffect>
                                  </p:childTnLst>
                                </p:cTn>
                              </p:par>
                            </p:childTnLst>
                          </p:cTn>
                        </p:par>
                        <p:par>
                          <p:cTn id="16" fill="hold">
                            <p:stCondLst>
                              <p:cond delay="1500"/>
                            </p:stCondLst>
                            <p:childTnLst>
                              <p:par>
                                <p:cTn id="17" presetID="14"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8091" y="717694"/>
            <a:ext cx="10018713" cy="5795230"/>
          </a:xfrm>
        </p:spPr>
        <p:txBody>
          <a:bodyPr>
            <a:normAutofit/>
          </a:bodyPr>
          <a:lstStyle/>
          <a:p>
            <a:pPr marL="0" indent="0">
              <a:buNone/>
            </a:pPr>
            <a:r>
              <a:rPr lang="zh-CN" altLang="en-US" dirty="0">
                <a:solidFill>
                  <a:schemeClr val="tx1"/>
                </a:solidFill>
                <a:latin typeface="黑体" panose="02010609060101010101" pitchFamily="49" charset="-122"/>
                <a:ea typeface="黑体" panose="02010609060101010101" pitchFamily="49" charset="-122"/>
              </a:rPr>
              <a:t>二、保险法的概念和地位 </a:t>
            </a:r>
            <a:endParaRPr lang="en-US" altLang="zh-CN" dirty="0">
              <a:solidFill>
                <a:schemeClr val="tx1"/>
              </a:solidFill>
              <a:latin typeface="黑体" panose="02010609060101010101" pitchFamily="49" charset="-122"/>
              <a:ea typeface="黑体" panose="02010609060101010101" pitchFamily="49" charset="-122"/>
            </a:endParaRPr>
          </a:p>
          <a:p>
            <a:pPr marL="0" indent="0">
              <a:buNone/>
            </a:pPr>
            <a:r>
              <a:rPr lang="zh-CN" altLang="en-US" dirty="0">
                <a:solidFill>
                  <a:schemeClr val="tx1"/>
                </a:solidFill>
                <a:latin typeface="黑体" panose="02010609060101010101" pitchFamily="49" charset="-122"/>
                <a:ea typeface="黑体" panose="02010609060101010101" pitchFamily="49" charset="-122"/>
              </a:rPr>
              <a:t>  </a:t>
            </a:r>
            <a:r>
              <a:rPr lang="en-US" altLang="zh-CN" dirty="0">
                <a:solidFill>
                  <a:schemeClr val="tx1"/>
                </a:solidFill>
                <a:latin typeface="黑体" panose="02010609060101010101" pitchFamily="49" charset="-122"/>
                <a:ea typeface="黑体" panose="02010609060101010101" pitchFamily="49" charset="-122"/>
              </a:rPr>
              <a:t>1.</a:t>
            </a:r>
            <a:r>
              <a:rPr lang="zh-CN" altLang="en-US" dirty="0">
                <a:solidFill>
                  <a:schemeClr val="tx1"/>
                </a:solidFill>
                <a:latin typeface="黑体" panose="02010609060101010101" pitchFamily="49" charset="-122"/>
                <a:ea typeface="黑体" panose="02010609060101010101" pitchFamily="49" charset="-122"/>
              </a:rPr>
              <a:t>保险法的概念</a:t>
            </a:r>
            <a:endParaRPr lang="en-US" altLang="zh-CN" dirty="0">
              <a:solidFill>
                <a:schemeClr val="tx1"/>
              </a:solidFill>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a:t>
            </a:r>
            <a:r>
              <a:rPr lang="zh-CN" altLang="en-US" dirty="0">
                <a:solidFill>
                  <a:schemeClr val="tx1"/>
                </a:solidFill>
                <a:latin typeface="黑体" panose="02010609060101010101" pitchFamily="49" charset="-122"/>
                <a:ea typeface="黑体" panose="02010609060101010101" pitchFamily="49" charset="-122"/>
              </a:rPr>
              <a:t>我</a:t>
            </a:r>
            <a:r>
              <a:rPr lang="zh-CN" altLang="zh-CN" dirty="0">
                <a:solidFill>
                  <a:schemeClr val="tx1"/>
                </a:solidFill>
                <a:latin typeface="黑体" panose="02010609060101010101" pitchFamily="49" charset="-122"/>
                <a:ea typeface="黑体" panose="02010609060101010101" pitchFamily="49" charset="-122"/>
              </a:rPr>
              <a:t>国保险法是调整保险合同关系、保险组织（保险业）关系</a:t>
            </a:r>
            <a:r>
              <a:rPr lang="zh-CN" altLang="en-US" dirty="0">
                <a:solidFill>
                  <a:schemeClr val="tx1"/>
                </a:solidFill>
                <a:latin typeface="黑体" panose="02010609060101010101" pitchFamily="49" charset="-122"/>
                <a:ea typeface="黑体" panose="02010609060101010101" pitchFamily="49" charset="-122"/>
              </a:rPr>
              <a:t>和</a:t>
            </a:r>
            <a:r>
              <a:rPr lang="zh-CN" altLang="zh-CN" dirty="0">
                <a:solidFill>
                  <a:schemeClr val="tx1"/>
                </a:solidFill>
                <a:latin typeface="黑体" panose="02010609060101010101" pitchFamily="49" charset="-122"/>
                <a:ea typeface="黑体" panose="02010609060101010101" pitchFamily="49" charset="-122"/>
              </a:rPr>
              <a:t>保险监管关系的法律规范的总称。</a:t>
            </a:r>
            <a:r>
              <a:rPr lang="en-US" altLang="zh-CN" dirty="0">
                <a:solidFill>
                  <a:schemeClr val="tx1"/>
                </a:solidFill>
                <a:latin typeface="黑体" panose="02010609060101010101" pitchFamily="49" charset="-122"/>
                <a:ea typeface="黑体" panose="02010609060101010101" pitchFamily="49" charset="-122"/>
              </a:rPr>
              <a:t> </a:t>
            </a:r>
            <a:endParaRPr lang="en-US" altLang="zh-CN" dirty="0">
              <a:solidFill>
                <a:schemeClr val="tx1"/>
              </a:solidFill>
              <a:latin typeface="黑体" panose="02010609060101010101" pitchFamily="49" charset="-122"/>
              <a:ea typeface="黑体" panose="02010609060101010101" pitchFamily="49" charset="-122"/>
            </a:endParaRPr>
          </a:p>
          <a:p>
            <a:pPr marL="0" indent="0">
              <a:buNone/>
            </a:pPr>
            <a:r>
              <a:rPr lang="en-US" altLang="zh-CN" dirty="0">
                <a:solidFill>
                  <a:schemeClr val="tx1"/>
                </a:solidFill>
                <a:latin typeface="黑体" panose="02010609060101010101" pitchFamily="49" charset="-122"/>
                <a:ea typeface="黑体" panose="02010609060101010101" pitchFamily="49" charset="-122"/>
              </a:rPr>
              <a:t>  2.</a:t>
            </a:r>
            <a:r>
              <a:rPr lang="zh-CN" altLang="en-US" dirty="0">
                <a:solidFill>
                  <a:schemeClr val="tx1"/>
                </a:solidFill>
                <a:latin typeface="黑体" panose="02010609060101010101" pitchFamily="49" charset="-122"/>
                <a:ea typeface="黑体" panose="02010609060101010101" pitchFamily="49" charset="-122"/>
              </a:rPr>
              <a:t>我国的保险立法</a:t>
            </a:r>
            <a:endParaRPr lang="en-US" altLang="zh-CN" dirty="0">
              <a:solidFill>
                <a:schemeClr val="tx1"/>
              </a:solidFill>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a:t>
            </a:r>
            <a:r>
              <a:rPr lang="zh-CN" altLang="zh-CN" dirty="0">
                <a:solidFill>
                  <a:schemeClr val="tx1"/>
                </a:solidFill>
                <a:latin typeface="黑体" panose="02010609060101010101" pitchFamily="49" charset="-122"/>
                <a:ea typeface="黑体" panose="02010609060101010101" pitchFamily="49" charset="-122"/>
              </a:rPr>
              <a:t>从学科划分的意义上看，保险法属于商法，属于民商法的特别法</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中华人民共和国保险法</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、国务院的相关条例、相关部门规章和最高人民法院关于保险法的司法解释一起，构成广义上的保险法律规范体系。</a:t>
            </a:r>
            <a:endParaRPr lang="en-US" altLang="zh-CN" dirty="0">
              <a:solidFill>
                <a:schemeClr val="tx1"/>
              </a:solidFill>
              <a:latin typeface="黑体" panose="02010609060101010101" pitchFamily="49" charset="-122"/>
              <a:ea typeface="黑体" panose="02010609060101010101" pitchFamily="49" charset="-122"/>
            </a:endParaRPr>
          </a:p>
          <a:p>
            <a:pPr marL="0" indent="0">
              <a:buNone/>
            </a:pPr>
            <a:r>
              <a:rPr lang="en-US" altLang="zh-CN" dirty="0">
                <a:solidFill>
                  <a:schemeClr val="tx1"/>
                </a:solidFill>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endParaRPr lang="en-US" altLang="zh-CN" dirty="0">
              <a:solidFill>
                <a:schemeClr val="tx1"/>
              </a:solidFill>
              <a:latin typeface="黑体" panose="02010609060101010101" pitchFamily="49" charset="-122"/>
              <a:ea typeface="黑体" panose="02010609060101010101" pitchFamily="49" charset="-122"/>
            </a:endParaRPr>
          </a:p>
          <a:p>
            <a:endParaRPr lang="zh-CN" altLang="en-US" dirty="0">
              <a:solidFill>
                <a:schemeClr val="tx1"/>
              </a:solidFill>
              <a:latin typeface="黑体" panose="02010609060101010101" pitchFamily="49" charset="-122"/>
              <a:ea typeface="黑体" panose="02010609060101010101" pitchFamily="49" charset="-122"/>
            </a:endParaRPr>
          </a:p>
        </p:txBody>
      </p:sp>
      <p:cxnSp>
        <p:nvCxnSpPr>
          <p:cNvPr id="4" name="直接连接符 3"/>
          <p:cNvCxnSpPr/>
          <p:nvPr/>
        </p:nvCxnSpPr>
        <p:spPr>
          <a:xfrm>
            <a:off x="1374140" y="536575"/>
            <a:ext cx="10389870"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anim calcmode="lin" valueType="num">
                                      <p:cBhvr>
                                        <p:cTn id="1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anim calcmode="lin" valueType="num">
                                      <p:cBhvr>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anim calcmode="lin" valueType="num">
                                      <p:cBhvr>
                                        <p:cTn id="2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anim calcmode="lin" valueType="num">
                                      <p:cBhvr>
                                        <p:cTn id="3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grpId="0" nodeType="after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anim calcmode="lin" valueType="num">
                                      <p:cBhvr>
                                        <p:cTn id="3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5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42" presetClass="entr" presetSubtype="0" fill="hold" grpId="0" nodeType="after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500"/>
                                        <p:tgtEl>
                                          <p:spTgt spid="3">
                                            <p:txEl>
                                              <p:pRg st="6" end="6"/>
                                            </p:txEl>
                                          </p:spTgt>
                                        </p:tgtEl>
                                      </p:cBhvr>
                                    </p:animEffect>
                                    <p:anim calcmode="lin" valueType="num">
                                      <p:cBhvr>
                                        <p:cTn id="44"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5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36391" y="273427"/>
            <a:ext cx="10018713" cy="5226424"/>
          </a:xfrm>
        </p:spPr>
        <p:txBody>
          <a:bodyPr>
            <a:normAutofit/>
          </a:bodyPr>
          <a:lstStyle/>
          <a:p>
            <a:pPr marL="0" indent="0">
              <a:buNone/>
            </a:pPr>
            <a:r>
              <a:rPr lang="en-US" altLang="zh-CN" dirty="0">
                <a:latin typeface="黑体" panose="02010609060101010101" pitchFamily="49" charset="-122"/>
                <a:ea typeface="黑体" panose="02010609060101010101" pitchFamily="49" charset="-122"/>
              </a:rPr>
              <a:t>3.</a:t>
            </a:r>
            <a:r>
              <a:rPr lang="zh-CN" altLang="zh-CN" dirty="0">
                <a:latin typeface="黑体" panose="02010609060101010101" pitchFamily="49" charset="-122"/>
                <a:ea typeface="黑体" panose="02010609060101010101" pitchFamily="49" charset="-122"/>
              </a:rPr>
              <a:t>保险法规范</a:t>
            </a:r>
            <a:r>
              <a:rPr lang="zh-CN" altLang="en-US" dirty="0">
                <a:latin typeface="黑体" panose="02010609060101010101" pitchFamily="49" charset="-122"/>
                <a:ea typeface="黑体" panose="02010609060101010101" pitchFamily="49" charset="-122"/>
              </a:rPr>
              <a:t>具有</a:t>
            </a:r>
            <a:r>
              <a:rPr lang="zh-CN" altLang="zh-CN" dirty="0">
                <a:latin typeface="黑体" panose="02010609060101010101" pitchFamily="49" charset="-122"/>
                <a:ea typeface="黑体" panose="02010609060101010101" pitchFamily="49" charset="-122"/>
              </a:rPr>
              <a:t>特殊性</a:t>
            </a: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保险合同的标的及对价不同于一般合同。</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）把</a:t>
            </a:r>
            <a:r>
              <a:rPr lang="zh-CN" altLang="zh-CN" dirty="0">
                <a:latin typeface="黑体" panose="02010609060101010101" pitchFamily="49" charset="-122"/>
                <a:ea typeface="黑体" panose="02010609060101010101" pitchFamily="49" charset="-122"/>
              </a:rPr>
              <a:t>保险当作一件商品来看当事人双方都不希望商品的购买方去实际消费该产品</a:t>
            </a: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保险业直接关乎民生和社会保障</a:t>
            </a:r>
            <a:r>
              <a:rPr lang="zh-CN" altLang="en-US"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对投保方来讲，保险是一种金钱换承诺的行为</a:t>
            </a:r>
            <a:r>
              <a:rPr lang="zh-CN" altLang="en-US"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5</a:t>
            </a:r>
            <a:r>
              <a:rPr lang="zh-CN" altLang="en-US"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需要建立一套专门针对保险等金融消费者权益保护的法律规范体系。</a:t>
            </a:r>
            <a:endParaRPr lang="en-US" altLang="zh-CN" dirty="0">
              <a:latin typeface="黑体" panose="02010609060101010101" pitchFamily="49" charset="-122"/>
              <a:ea typeface="黑体" panose="02010609060101010101" pitchFamily="49" charset="-122"/>
            </a:endParaRPr>
          </a:p>
          <a:p>
            <a:pPr marL="0" indent="0">
              <a:buNone/>
            </a:pPr>
            <a:endParaRPr lang="zh-CN" altLang="en-US" dirty="0"/>
          </a:p>
        </p:txBody>
      </p:sp>
      <p:cxnSp>
        <p:nvCxnSpPr>
          <p:cNvPr id="4" name="直接连接符 3"/>
          <p:cNvCxnSpPr/>
          <p:nvPr/>
        </p:nvCxnSpPr>
        <p:spPr>
          <a:xfrm>
            <a:off x="1374140" y="536575"/>
            <a:ext cx="10389870"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anim calcmode="lin" valueType="num">
                                      <p:cBhvr>
                                        <p:cTn id="1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anim calcmode="lin" valueType="num">
                                      <p:cBhvr>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anim calcmode="lin" valueType="num">
                                      <p:cBhvr>
                                        <p:cTn id="2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anim calcmode="lin" valueType="num">
                                      <p:cBhvr>
                                        <p:cTn id="3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nodeType="after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anim calcmode="lin" valueType="num">
                                      <p:cBhvr>
                                        <p:cTn id="3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5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18069" y="1230879"/>
            <a:ext cx="9476508" cy="5344732"/>
          </a:xfrm>
        </p:spPr>
        <p:txBody>
          <a:bodyPr>
            <a:normAutofit/>
          </a:bodyPr>
          <a:lstStyle/>
          <a:p>
            <a:pPr marL="0" indent="0">
              <a:buNone/>
            </a:pPr>
            <a:r>
              <a:rPr lang="zh-CN" altLang="en-US" dirty="0">
                <a:solidFill>
                  <a:schemeClr val="tx1"/>
                </a:solidFill>
                <a:latin typeface="黑体" panose="02010609060101010101" pitchFamily="49" charset="-122"/>
                <a:ea typeface="黑体" panose="02010609060101010101" pitchFamily="49" charset="-122"/>
              </a:rPr>
              <a:t>三、保险与相关术语的区别 </a:t>
            </a:r>
            <a:endParaRPr lang="en-US" altLang="zh-CN" dirty="0">
              <a:solidFill>
                <a:schemeClr val="tx1"/>
              </a:solidFill>
              <a:latin typeface="黑体" panose="02010609060101010101" pitchFamily="49" charset="-122"/>
              <a:ea typeface="黑体" panose="02010609060101010101" pitchFamily="49" charset="-122"/>
            </a:endParaRPr>
          </a:p>
          <a:p>
            <a:pPr marL="0" indent="0">
              <a:buNone/>
            </a:pPr>
            <a:r>
              <a:rPr lang="zh-CN" altLang="en-US" dirty="0">
                <a:solidFill>
                  <a:schemeClr val="tx1"/>
                </a:solidFill>
                <a:latin typeface="黑体" panose="02010609060101010101" pitchFamily="49" charset="-122"/>
                <a:ea typeface="黑体" panose="02010609060101010101" pitchFamily="49" charset="-122"/>
              </a:rPr>
              <a:t>（一）保险与社会保险： </a:t>
            </a:r>
            <a:endParaRPr lang="en-US" altLang="zh-CN" dirty="0">
              <a:solidFill>
                <a:schemeClr val="tx1"/>
              </a:solidFill>
              <a:latin typeface="黑体" panose="02010609060101010101" pitchFamily="49" charset="-122"/>
              <a:ea typeface="黑体" panose="02010609060101010101" pitchFamily="49" charset="-122"/>
            </a:endParaRPr>
          </a:p>
          <a:p>
            <a:pPr marL="0" indent="0">
              <a:buNone/>
            </a:pPr>
            <a:r>
              <a:rPr lang="zh-CN" altLang="en-US" dirty="0">
                <a:solidFill>
                  <a:schemeClr val="tx1"/>
                </a:solidFill>
                <a:latin typeface="黑体" panose="02010609060101010101" pitchFamily="49" charset="-122"/>
                <a:ea typeface="黑体" panose="02010609060101010101" pitchFamily="49" charset="-122"/>
              </a:rPr>
              <a:t>  运作基础、运作机构、保险宗旨、具体种类、适用对象不同</a:t>
            </a:r>
            <a:endParaRPr lang="en-US" altLang="zh-CN" dirty="0">
              <a:solidFill>
                <a:schemeClr val="tx1"/>
              </a:solidFill>
              <a:latin typeface="黑体" panose="02010609060101010101" pitchFamily="49" charset="-122"/>
              <a:ea typeface="黑体" panose="02010609060101010101" pitchFamily="49" charset="-122"/>
            </a:endParaRPr>
          </a:p>
          <a:p>
            <a:pPr marL="0" indent="0">
              <a:buNone/>
            </a:pPr>
            <a:r>
              <a:rPr lang="zh-CN" altLang="en-US" dirty="0">
                <a:solidFill>
                  <a:schemeClr val="tx1"/>
                </a:solidFill>
                <a:latin typeface="黑体" panose="02010609060101010101" pitchFamily="49" charset="-122"/>
                <a:ea typeface="黑体" panose="02010609060101010101" pitchFamily="49" charset="-122"/>
              </a:rPr>
              <a:t>（二）保险与储蓄： </a:t>
            </a:r>
            <a:endParaRPr lang="en-US" altLang="zh-CN" dirty="0">
              <a:solidFill>
                <a:schemeClr val="tx1"/>
              </a:solidFill>
              <a:latin typeface="黑体" panose="02010609060101010101" pitchFamily="49" charset="-122"/>
              <a:ea typeface="黑体" panose="02010609060101010101" pitchFamily="49" charset="-122"/>
            </a:endParaRPr>
          </a:p>
          <a:p>
            <a:pPr marL="0" indent="0">
              <a:buNone/>
            </a:pPr>
            <a:r>
              <a:rPr lang="zh-CN" altLang="en-US" dirty="0">
                <a:solidFill>
                  <a:schemeClr val="tx1"/>
                </a:solidFill>
                <a:latin typeface="黑体" panose="02010609060101010101" pitchFamily="49" charset="-122"/>
                <a:ea typeface="黑体" panose="02010609060101010101" pitchFamily="49" charset="-122"/>
              </a:rPr>
              <a:t>  实施方法、给付与反给付的前提、遵循原则不同</a:t>
            </a:r>
            <a:endParaRPr lang="en-US" altLang="zh-CN" dirty="0">
              <a:solidFill>
                <a:schemeClr val="tx1"/>
              </a:solidFill>
              <a:latin typeface="黑体" panose="02010609060101010101" pitchFamily="49" charset="-122"/>
              <a:ea typeface="黑体" panose="02010609060101010101" pitchFamily="49" charset="-122"/>
            </a:endParaRPr>
          </a:p>
          <a:p>
            <a:pPr marL="0" indent="0">
              <a:buNone/>
            </a:pPr>
            <a:r>
              <a:rPr lang="zh-CN" altLang="en-US" dirty="0">
                <a:solidFill>
                  <a:schemeClr val="tx1"/>
                </a:solidFill>
                <a:latin typeface="黑体" panose="02010609060101010101" pitchFamily="49" charset="-122"/>
                <a:ea typeface="黑体" panose="02010609060101010101" pitchFamily="49" charset="-122"/>
              </a:rPr>
              <a:t>（三）保险与赌博：</a:t>
            </a:r>
            <a:endParaRPr lang="en-US" altLang="zh-CN" dirty="0">
              <a:solidFill>
                <a:schemeClr val="tx1"/>
              </a:solidFill>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a:t>
            </a:r>
            <a:r>
              <a:rPr lang="zh-CN" altLang="en-US" dirty="0">
                <a:solidFill>
                  <a:schemeClr val="tx1"/>
                </a:solidFill>
                <a:latin typeface="黑体" panose="02010609060101010101" pitchFamily="49" charset="-122"/>
                <a:ea typeface="黑体" panose="02010609060101010101" pitchFamily="49" charset="-122"/>
              </a:rPr>
              <a:t>法律性质、道德认可、目的和作用、是否以保险利益为基础、与危险或获利的关系不同</a:t>
            </a:r>
            <a:endParaRPr lang="en-US" altLang="zh-CN" dirty="0">
              <a:solidFill>
                <a:schemeClr val="tx1"/>
              </a:solidFill>
              <a:latin typeface="黑体" panose="02010609060101010101" pitchFamily="49" charset="-122"/>
              <a:ea typeface="黑体" panose="02010609060101010101" pitchFamily="49" charset="-122"/>
            </a:endParaRPr>
          </a:p>
          <a:p>
            <a:pPr marL="0" indent="0">
              <a:buNone/>
            </a:pPr>
            <a:r>
              <a:rPr lang="zh-CN" altLang="en-US" dirty="0">
                <a:solidFill>
                  <a:schemeClr val="tx1"/>
                </a:solidFill>
                <a:latin typeface="黑体" panose="02010609060101010101" pitchFamily="49" charset="-122"/>
                <a:ea typeface="黑体" panose="02010609060101010101" pitchFamily="49" charset="-122"/>
              </a:rPr>
              <a:t>（四）保险与保证：</a:t>
            </a:r>
            <a:endParaRPr lang="en-US" altLang="zh-CN" dirty="0">
              <a:solidFill>
                <a:schemeClr val="tx1"/>
              </a:solidFill>
              <a:latin typeface="黑体" panose="02010609060101010101" pitchFamily="49" charset="-122"/>
              <a:ea typeface="黑体" panose="02010609060101010101" pitchFamily="49" charset="-122"/>
            </a:endParaRPr>
          </a:p>
          <a:p>
            <a:pPr marL="0" indent="0">
              <a:buNone/>
            </a:pPr>
            <a:r>
              <a:rPr lang="zh-CN" altLang="en-US" dirty="0">
                <a:solidFill>
                  <a:schemeClr val="tx1"/>
                </a:solidFill>
                <a:latin typeface="黑体" panose="02010609060101010101" pitchFamily="49" charset="-122"/>
                <a:ea typeface="黑体" panose="02010609060101010101" pitchFamily="49" charset="-122"/>
              </a:rPr>
              <a:t>  法律性质、法律效力不同</a:t>
            </a:r>
            <a:endParaRPr lang="en-US" altLang="zh-CN" dirty="0">
              <a:solidFill>
                <a:schemeClr val="tx1"/>
              </a:solidFill>
              <a:latin typeface="黑体" panose="02010609060101010101" pitchFamily="49" charset="-122"/>
              <a:ea typeface="黑体" panose="02010609060101010101" pitchFamily="49" charset="-122"/>
            </a:endParaRPr>
          </a:p>
          <a:p>
            <a:pPr marL="0" indent="0">
              <a:buNone/>
            </a:pPr>
            <a:endParaRPr lang="en-US" altLang="zh-CN" dirty="0">
              <a:solidFill>
                <a:schemeClr val="tx1"/>
              </a:solidFill>
              <a:latin typeface="黑体" panose="02010609060101010101" pitchFamily="49" charset="-122"/>
              <a:ea typeface="黑体" panose="02010609060101010101" pitchFamily="49" charset="-122"/>
            </a:endParaRPr>
          </a:p>
          <a:p>
            <a:endParaRPr lang="zh-CN" altLang="en-US" dirty="0">
              <a:solidFill>
                <a:schemeClr val="tx1"/>
              </a:solidFill>
              <a:latin typeface="黑体" panose="02010609060101010101" pitchFamily="49" charset="-122"/>
              <a:ea typeface="黑体" panose="02010609060101010101" pitchFamily="49" charset="-122"/>
            </a:endParaRPr>
          </a:p>
        </p:txBody>
      </p:sp>
      <p:cxnSp>
        <p:nvCxnSpPr>
          <p:cNvPr id="4" name="直接连接符 3"/>
          <p:cNvCxnSpPr/>
          <p:nvPr/>
        </p:nvCxnSpPr>
        <p:spPr>
          <a:xfrm>
            <a:off x="1374140" y="536575"/>
            <a:ext cx="10389870"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1" dur="500"/>
                                        <p:tgtEl>
                                          <p:spTgt spid="3">
                                            <p:txEl>
                                              <p:pRg st="1" end="1"/>
                                            </p:txEl>
                                          </p:spTgt>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500"/>
                                        <p:tgtEl>
                                          <p:spTgt spid="3">
                                            <p:txEl>
                                              <p:pRg st="2" end="2"/>
                                            </p:txEl>
                                          </p:spTgt>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9" dur="500"/>
                                        <p:tgtEl>
                                          <p:spTgt spid="3">
                                            <p:txEl>
                                              <p:pRg st="3" end="3"/>
                                            </p:txEl>
                                          </p:spTgt>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3" dur="500"/>
                                        <p:tgtEl>
                                          <p:spTgt spid="3">
                                            <p:txEl>
                                              <p:pRg st="4" end="4"/>
                                            </p:txEl>
                                          </p:spTgt>
                                        </p:tgtEl>
                                      </p:cBhvr>
                                    </p:animEffect>
                                  </p:childTnLst>
                                </p:cTn>
                              </p:par>
                            </p:childTnLst>
                          </p:cTn>
                        </p:par>
                        <p:par>
                          <p:cTn id="24" fill="hold">
                            <p:stCondLst>
                              <p:cond delay="2500"/>
                            </p:stCondLst>
                            <p:childTnLst>
                              <p:par>
                                <p:cTn id="25" presetID="14" presetClass="entr" presetSubtype="1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7" dur="500"/>
                                        <p:tgtEl>
                                          <p:spTgt spid="3">
                                            <p:txEl>
                                              <p:pRg st="5" end="5"/>
                                            </p:txEl>
                                          </p:spTgt>
                                        </p:tgtEl>
                                      </p:cBhvr>
                                    </p:animEffect>
                                  </p:childTnLst>
                                </p:cTn>
                              </p:par>
                            </p:childTnLst>
                          </p:cTn>
                        </p:par>
                        <p:par>
                          <p:cTn id="28" fill="hold">
                            <p:stCondLst>
                              <p:cond delay="3000"/>
                            </p:stCondLst>
                            <p:childTnLst>
                              <p:par>
                                <p:cTn id="29" presetID="14" presetClass="entr" presetSubtype="10"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1" dur="500"/>
                                        <p:tgtEl>
                                          <p:spTgt spid="3">
                                            <p:txEl>
                                              <p:pRg st="6" end="6"/>
                                            </p:txEl>
                                          </p:spTgt>
                                        </p:tgtEl>
                                      </p:cBhvr>
                                    </p:animEffect>
                                  </p:childTnLst>
                                </p:cTn>
                              </p:par>
                            </p:childTnLst>
                          </p:cTn>
                        </p:par>
                        <p:par>
                          <p:cTn id="32" fill="hold">
                            <p:stCondLst>
                              <p:cond delay="3500"/>
                            </p:stCondLst>
                            <p:childTnLst>
                              <p:par>
                                <p:cTn id="33" presetID="14" presetClass="entr" presetSubtype="10" fill="hold" grpId="0"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5" dur="500"/>
                                        <p:tgtEl>
                                          <p:spTgt spid="3">
                                            <p:txEl>
                                              <p:pRg st="7" end="7"/>
                                            </p:txEl>
                                          </p:spTgt>
                                        </p:tgtEl>
                                      </p:cBhvr>
                                    </p:animEffect>
                                  </p:childTnLst>
                                </p:cTn>
                              </p:par>
                            </p:childTnLst>
                          </p:cTn>
                        </p:par>
                        <p:par>
                          <p:cTn id="36" fill="hold">
                            <p:stCondLst>
                              <p:cond delay="4000"/>
                            </p:stCondLst>
                            <p:childTnLst>
                              <p:par>
                                <p:cTn id="37" presetID="14" presetClass="entr" presetSubtype="10" fill="hold" grpId="0" nodeType="after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ags/tag1.xml><?xml version="1.0" encoding="utf-8"?>
<p:tagLst xmlns:p="http://schemas.openxmlformats.org/presentationml/2006/main">
  <p:tag name="COMMONDATA" val="eyJoZGlkIjoiOGNlZGM4Y2Q2NGFmMTVhMGY4Mjk4ZWVmZTE4OGQ4OTgifQ=="/>
</p:tagLst>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视差">
  <a:themeElements>
    <a:clrScheme name="视差">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视差">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视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TM03457496[[fn=视差]]</Template>
  <TotalTime>0</TotalTime>
  <Words>6448</Words>
  <Application>WPS 演示</Application>
  <PresentationFormat>宽屏</PresentationFormat>
  <Paragraphs>322</Paragraphs>
  <Slides>39</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39</vt:i4>
      </vt:variant>
    </vt:vector>
  </HeadingPairs>
  <TitlesOfParts>
    <vt:vector size="53" baseType="lpstr">
      <vt:lpstr>Arial</vt:lpstr>
      <vt:lpstr>宋体</vt:lpstr>
      <vt:lpstr>Wingdings</vt:lpstr>
      <vt:lpstr>Arial</vt:lpstr>
      <vt:lpstr>黑体</vt:lpstr>
      <vt:lpstr>Times New Roman</vt:lpstr>
      <vt:lpstr>华文楷体</vt:lpstr>
      <vt:lpstr>Corbel</vt:lpstr>
      <vt:lpstr>微软雅黑</vt:lpstr>
      <vt:lpstr>Arial Unicode MS</vt:lpstr>
      <vt:lpstr>Calibri</vt:lpstr>
      <vt:lpstr>Wingdings 2</vt:lpstr>
      <vt:lpstr>Corbel</vt:lpstr>
      <vt:lpstr>视差</vt:lpstr>
      <vt:lpstr>PowerPoint 演示文稿</vt:lpstr>
      <vt:lpstr>第七章  保险法</vt:lpstr>
      <vt:lpstr>本章要点</vt:lpstr>
      <vt:lpstr>第一节  保险法概述</vt:lpstr>
      <vt:lpstr>第一节  保险法概述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第二节  保险法的基本原则</vt:lpstr>
      <vt:lpstr>第二节  保险法的基本原则</vt:lpstr>
      <vt:lpstr>PowerPoint 演示文稿</vt:lpstr>
      <vt:lpstr>PowerPoint 演示文稿</vt:lpstr>
      <vt:lpstr>PowerPoint 演示文稿</vt:lpstr>
      <vt:lpstr>PowerPoint 演示文稿</vt:lpstr>
      <vt:lpstr>PowerPoint 演示文稿</vt:lpstr>
      <vt:lpstr>PowerPoint 演示文稿</vt:lpstr>
      <vt:lpstr>第三节  保险合同</vt:lpstr>
      <vt:lpstr>第三节  保险合同</vt:lpstr>
      <vt:lpstr>PowerPoint 演示文稿</vt:lpstr>
      <vt:lpstr>PowerPoint 演示文稿</vt:lpstr>
      <vt:lpstr>PowerPoint 演示文稿</vt:lpstr>
      <vt:lpstr>PowerPoint 演示文稿</vt:lpstr>
      <vt:lpstr>PowerPoint 演示文稿</vt:lpstr>
      <vt:lpstr>PowerPoint 演示文稿</vt:lpstr>
      <vt:lpstr>第四节  保险业法</vt:lpstr>
      <vt:lpstr>第四节  保险业法</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商法学</dc:title>
  <dc:creator/>
  <cp:lastModifiedBy>周轶男</cp:lastModifiedBy>
  <cp:revision>93</cp:revision>
  <dcterms:created xsi:type="dcterms:W3CDTF">2016-09-09T12:18:00Z</dcterms:created>
  <dcterms:modified xsi:type="dcterms:W3CDTF">2022-08-24T03:17:01Z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5CC5817A8B08486A9E7DF3FAC5C7314C</vt:lpwstr>
  </property>
  <property fmtid="{D5CDD505-2E9C-101B-9397-08002B2CF9AE}" pid="3" name="KSOProductBuildVer">
    <vt:lpwstr>2052-11.1.0.12302</vt:lpwstr>
  </property>
</Properties>
</file>