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handoutMasterIdLst>
    <p:handoutMasterId r:id="rId26"/>
  </p:handoutMasterIdLst>
  <p:sldIdLst>
    <p:sldId id="328" r:id="rId3"/>
    <p:sldId id="305" r:id="rId4"/>
    <p:sldId id="306" r:id="rId5"/>
    <p:sldId id="307" r:id="rId6"/>
    <p:sldId id="308" r:id="rId7"/>
    <p:sldId id="309" r:id="rId8"/>
    <p:sldId id="310" r:id="rId9"/>
    <p:sldId id="311" r:id="rId10"/>
    <p:sldId id="312" r:id="rId11"/>
    <p:sldId id="313" r:id="rId12"/>
    <p:sldId id="314" r:id="rId13"/>
    <p:sldId id="315" r:id="rId14"/>
    <p:sldId id="323" r:id="rId15"/>
    <p:sldId id="316" r:id="rId16"/>
    <p:sldId id="325" r:id="rId17"/>
    <p:sldId id="326" r:id="rId18"/>
    <p:sldId id="327" r:id="rId19"/>
    <p:sldId id="317" r:id="rId20"/>
    <p:sldId id="318" r:id="rId21"/>
    <p:sldId id="319" r:id="rId22"/>
    <p:sldId id="320" r:id="rId23"/>
    <p:sldId id="321" r:id="rId24"/>
  </p:sldIdLst>
  <p:sldSz cx="12192000" cy="6858000"/>
  <p:notesSz cx="6858000" cy="9144000"/>
  <p:custDataLst>
    <p:tags r:id="rId3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2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94" autoAdjust="0"/>
    <p:restoredTop sz="94298"/>
  </p:normalViewPr>
  <p:slideViewPr>
    <p:cSldViewPr snapToGrid="0">
      <p:cViewPr varScale="1">
        <p:scale>
          <a:sx n="92" d="100"/>
          <a:sy n="92" d="100"/>
        </p:scale>
        <p:origin x="6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a:xfrm>
            <a:off x="4038600" y="6356350"/>
            <a:ext cx="4114800" cy="365125"/>
          </a:xfrm>
        </p:spPr>
        <p:txBody>
          <a:bodyPr/>
          <a:lstStyle/>
          <a:p>
            <a:endParaRPr lang="zh-CN" altLang="en-US" dirty="0"/>
          </a:p>
        </p:txBody>
      </p:sp>
      <p:sp>
        <p:nvSpPr>
          <p:cNvPr id="7" name="灯片编号占位符 6"/>
          <p:cNvSpPr>
            <a:spLocks noGrp="1"/>
          </p:cNvSpPr>
          <p:nvPr>
            <p:ph type="sldNum" sz="quarter" idx="12"/>
          </p:nvPr>
        </p:nvSpPr>
        <p:spPr>
          <a:xfrm>
            <a:off x="8610600" y="6356350"/>
            <a:ext cx="2743200" cy="365125"/>
          </a:xfrm>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49AE70B2-8BF9-45C0-BB95-33D1B9D3A854}" type="slidenum">
              <a:rPr lang="zh-CN" altLang="en-US" smtClean="0"/>
            </a:fld>
            <a:endParaRPr lang="zh-CN" altLang="en-US"/>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userDrawn="1">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238250" y="12700"/>
            <a:ext cx="176530" cy="21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1360170" y="549910"/>
            <a:ext cx="10491470" cy="13335"/>
          </a:xfrm>
          <a:prstGeom prst="line">
            <a:avLst/>
          </a:prstGeom>
          <a:ln w="76200" cap="sq" cmpd="thickThin">
            <a:solidFill>
              <a:srgbClr val="202020"/>
            </a:solidFill>
            <a:prstDash val="solid"/>
            <a:beve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zoom/>
  </p:transition>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pitchFamily="2"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pitchFamily="2" charset="-122"/>
              <a:ea typeface="华文楷体" panose="02010600040101010101" pitchFamily="2"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456690"/>
            <a:ext cx="9879965" cy="3034030"/>
          </a:xfrm>
        </p:spPr>
        <p:txBody>
          <a:bodyPr>
            <a:normAutofit lnSpcReduction="10000"/>
          </a:bodyPr>
          <a:lstStyle/>
          <a:p>
            <a:pPr marL="0" lvl="0" indent="0">
              <a:lnSpc>
                <a:spcPct val="120000"/>
              </a:lnSpc>
              <a:buClr>
                <a:srgbClr val="30ACEC">
                  <a:lumMod val="75000"/>
                </a:srgbClr>
              </a:buClr>
              <a:buNone/>
            </a:pPr>
            <a:r>
              <a:rPr lang="zh-CN" altLang="en-US" sz="2400" b="1" dirty="0">
                <a:solidFill>
                  <a:srgbClr val="000000"/>
                </a:solidFill>
                <a:latin typeface="黑体" panose="02010609060101010101" pitchFamily="49" charset="-122"/>
                <a:ea typeface="黑体" panose="02010609060101010101" pitchFamily="49" charset="-122"/>
              </a:rPr>
              <a:t>第五，商法学是我国实现国际经济战略的重要法制理论依托。 </a:t>
            </a:r>
            <a:endParaRPr lang="en-US" altLang="zh-CN" sz="2400" b="1" dirty="0">
              <a:solidFill>
                <a:srgbClr val="000000"/>
              </a:solidFill>
              <a:latin typeface="黑体" panose="02010609060101010101" pitchFamily="49" charset="-122"/>
              <a:ea typeface="黑体" panose="02010609060101010101" pitchFamily="49" charset="-122"/>
            </a:endParaRPr>
          </a:p>
          <a:p>
            <a:pPr marL="0" lvl="0" indent="0">
              <a:lnSpc>
                <a:spcPct val="120000"/>
              </a:lnSpc>
              <a:buClr>
                <a:srgbClr val="30ACEC">
                  <a:lumMod val="75000"/>
                </a:srgbClr>
              </a:buClr>
              <a:buNone/>
            </a:pPr>
            <a:r>
              <a:rPr lang="zh-CN" altLang="en-US" sz="2400" dirty="0">
                <a:solidFill>
                  <a:srgbClr val="000000"/>
                </a:solidFill>
                <a:latin typeface="黑体" panose="02010609060101010101" pitchFamily="49" charset="-122"/>
                <a:ea typeface="黑体" panose="02010609060101010101" pitchFamily="49" charset="-122"/>
              </a:rPr>
              <a:t>    随着经济全球化的深入发展，一国的国际经济战略将成为国家强盛的关键。国际经济 战略以经贸合作为核心连接世界经济，经贸合作的开展不但需要国家政策支 持，更需要一国商事法律制度的完备及其与国际商事法律制度的协调。此时，以现代商人制度、现代商事行为制度以及现代社会商法基本特征的研究为重 点的商法学就必然具有重大理论意义，其能为我国推行国际经济战略提供重 要基础。</a:t>
            </a: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4"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二、商法学的功能</a:t>
            </a:r>
            <a:endParaRPr lang="zh-CN" altLang="en-US" dirty="0">
              <a:solidFill>
                <a:srgbClr val="000000"/>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zoom/>
      </p:transition>
    </mc:Choice>
    <mc:Fallback>
      <p:transition spd="slow">
        <p:zo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57910" y="1345565"/>
            <a:ext cx="9225915" cy="460375"/>
          </a:xfrm>
          <a:prstGeom prst="rect">
            <a:avLst/>
          </a:prstGeom>
          <a:noFill/>
        </p:spPr>
        <p:txBody>
          <a:bodyPr wrap="square" rtlCol="0">
            <a:spAutoFit/>
          </a:bodyPr>
          <a:lstStyle/>
          <a:p>
            <a:r>
              <a:rPr lang="zh-CN" altLang="en-US" sz="2400" dirty="0">
                <a:ea typeface="黑体" panose="02010609060101010101" pitchFamily="49" charset="-122"/>
              </a:rPr>
              <a:t> </a:t>
            </a:r>
            <a:r>
              <a:rPr lang="zh-CN" altLang="en-US" sz="2400" b="1" dirty="0">
                <a:ea typeface="黑体" panose="02010609060101010101" pitchFamily="49" charset="-122"/>
              </a:rPr>
              <a:t>（一）西方商法学发展概述 </a:t>
            </a:r>
            <a:endParaRPr lang="zh-CN" altLang="en-US" sz="2400" dirty="0">
              <a:ea typeface="黑体" panose="02010609060101010101" pitchFamily="49" charset="-122"/>
            </a:endParaRPr>
          </a:p>
        </p:txBody>
      </p:sp>
      <p:sp>
        <p:nvSpPr>
          <p:cNvPr id="5"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三、商法学的历史发展</a:t>
            </a:r>
            <a:endParaRPr lang="zh-CN" altLang="en-US" dirty="0">
              <a:solidFill>
                <a:srgbClr val="000000"/>
              </a:solidFill>
              <a:effectLst/>
              <a:latin typeface="黑体" panose="02010609060101010101" pitchFamily="49" charset="-122"/>
              <a:ea typeface="黑体" panose="02010609060101010101" pitchFamily="49" charset="-122"/>
            </a:endParaRPr>
          </a:p>
        </p:txBody>
      </p:sp>
      <p:sp>
        <p:nvSpPr>
          <p:cNvPr id="8" name="文本框 7"/>
          <p:cNvSpPr txBox="1"/>
          <p:nvPr/>
        </p:nvSpPr>
        <p:spPr>
          <a:xfrm>
            <a:off x="2089785" y="1978025"/>
            <a:ext cx="9022080" cy="460375"/>
          </a:xfrm>
          <a:prstGeom prst="rect">
            <a:avLst/>
          </a:prstGeom>
          <a:noFill/>
        </p:spPr>
        <p:txBody>
          <a:bodyPr wrap="none" rtlCol="0" anchor="t">
            <a:spAutoFit/>
          </a:bodyPr>
          <a:lstStyle/>
          <a:p>
            <a:r>
              <a:rPr lang="zh-CN" altLang="en-US" sz="2400" dirty="0">
                <a:ea typeface="黑体" panose="02010609060101010101" pitchFamily="49" charset="-122"/>
                <a:sym typeface="+mn-ea"/>
              </a:rPr>
              <a:t>西方商法学在大陆法系和英美法系国家有着两种不同的发展历程。</a:t>
            </a:r>
            <a:endParaRPr lang="zh-CN" altLang="en-US" sz="2400" dirty="0">
              <a:ea typeface="黑体" panose="02010609060101010101" pitchFamily="49" charset="-122"/>
              <a:sym typeface="+mn-ea"/>
            </a:endParaRPr>
          </a:p>
        </p:txBody>
      </p:sp>
      <p:grpSp>
        <p:nvGrpSpPr>
          <p:cNvPr id="15" name="组合 14"/>
          <p:cNvGrpSpPr/>
          <p:nvPr/>
        </p:nvGrpSpPr>
        <p:grpSpPr>
          <a:xfrm>
            <a:off x="2578735" y="2551430"/>
            <a:ext cx="7035165" cy="3229610"/>
            <a:chOff x="4167" y="3868"/>
            <a:chExt cx="11079" cy="5086"/>
          </a:xfrm>
        </p:grpSpPr>
        <p:sp>
          <p:nvSpPr>
            <p:cNvPr id="9" name="左弧形箭头 8"/>
            <p:cNvSpPr/>
            <p:nvPr/>
          </p:nvSpPr>
          <p:spPr>
            <a:xfrm rot="12000000">
              <a:off x="12337" y="3868"/>
              <a:ext cx="1726" cy="4193"/>
            </a:xfrm>
            <a:prstGeom prst="curvedRightArrow">
              <a:avLst>
                <a:gd name="adj1" fmla="val 25000"/>
                <a:gd name="adj2" fmla="val 72358"/>
                <a:gd name="adj3" fmla="val 53551"/>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左弧形箭头 9"/>
            <p:cNvSpPr/>
            <p:nvPr/>
          </p:nvSpPr>
          <p:spPr>
            <a:xfrm rot="9600000" flipH="1">
              <a:off x="5183" y="3868"/>
              <a:ext cx="1726" cy="4193"/>
            </a:xfrm>
            <a:prstGeom prst="curvedRightArrow">
              <a:avLst>
                <a:gd name="adj1" fmla="val 25000"/>
                <a:gd name="adj2" fmla="val 72358"/>
                <a:gd name="adj3" fmla="val 53551"/>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上箭头 10"/>
            <p:cNvSpPr/>
            <p:nvPr/>
          </p:nvSpPr>
          <p:spPr>
            <a:xfrm>
              <a:off x="9001" y="4240"/>
              <a:ext cx="1197" cy="3523"/>
            </a:xfrm>
            <a:prstGeom prst="upArrow">
              <a:avLst>
                <a:gd name="adj1" fmla="val 50000"/>
                <a:gd name="adj2" fmla="val 76190"/>
              </a:avLst>
            </a:prstGeom>
            <a:solidFill>
              <a:schemeClr val="accent3">
                <a:lumMod val="40000"/>
                <a:lumOff val="6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167" y="8230"/>
              <a:ext cx="4400" cy="725"/>
            </a:xfrm>
            <a:prstGeom prst="rect">
              <a:avLst/>
            </a:prstGeom>
            <a:noFill/>
          </p:spPr>
          <p:txBody>
            <a:bodyPr wrap="square" rtlCol="0">
              <a:spAutoFit/>
            </a:bodyPr>
            <a:lstStyle/>
            <a:p>
              <a:pPr algn="ctr"/>
              <a:r>
                <a:rPr lang="zh-CN" altLang="en-US" sz="2400">
                  <a:latin typeface="黑体" panose="02010609060101010101" pitchFamily="49" charset="-122"/>
                  <a:ea typeface="黑体" panose="02010609060101010101" pitchFamily="49" charset="-122"/>
                </a:rPr>
                <a:t>大陆法系国家</a:t>
              </a:r>
              <a:endParaRPr lang="zh-CN" altLang="en-US" sz="2400">
                <a:latin typeface="黑体" panose="02010609060101010101" pitchFamily="49" charset="-122"/>
                <a:ea typeface="黑体" panose="02010609060101010101" pitchFamily="49" charset="-122"/>
              </a:endParaRPr>
            </a:p>
          </p:txBody>
        </p:sp>
        <p:sp>
          <p:nvSpPr>
            <p:cNvPr id="13" name="文本框 12"/>
            <p:cNvSpPr txBox="1"/>
            <p:nvPr/>
          </p:nvSpPr>
          <p:spPr>
            <a:xfrm>
              <a:off x="8046" y="8230"/>
              <a:ext cx="3626" cy="725"/>
            </a:xfrm>
            <a:prstGeom prst="rect">
              <a:avLst/>
            </a:prstGeom>
            <a:noFill/>
          </p:spPr>
          <p:txBody>
            <a:bodyPr wrap="square" rtlCol="0">
              <a:spAutoFit/>
            </a:bodyPr>
            <a:lstStyle/>
            <a:p>
              <a:pPr algn="ctr"/>
              <a:r>
                <a:rPr lang="zh-CN" altLang="en-US" sz="2400">
                  <a:latin typeface="黑体" panose="02010609060101010101" pitchFamily="49" charset="-122"/>
                  <a:ea typeface="黑体" panose="02010609060101010101" pitchFamily="49" charset="-122"/>
                </a:rPr>
                <a:t>西方商法学</a:t>
              </a:r>
              <a:endParaRPr lang="zh-CN" altLang="en-US" sz="2400">
                <a:latin typeface="黑体" panose="02010609060101010101" pitchFamily="49" charset="-122"/>
                <a:ea typeface="黑体" panose="02010609060101010101" pitchFamily="49" charset="-122"/>
              </a:endParaRPr>
            </a:p>
          </p:txBody>
        </p:sp>
        <p:sp>
          <p:nvSpPr>
            <p:cNvPr id="14" name="文本框 13"/>
            <p:cNvSpPr txBox="1"/>
            <p:nvPr/>
          </p:nvSpPr>
          <p:spPr>
            <a:xfrm>
              <a:off x="11872" y="8230"/>
              <a:ext cx="3374" cy="725"/>
            </a:xfrm>
            <a:prstGeom prst="rect">
              <a:avLst/>
            </a:prstGeom>
            <a:noFill/>
          </p:spPr>
          <p:txBody>
            <a:bodyPr wrap="square" rtlCol="0">
              <a:spAutoFit/>
            </a:bodyPr>
            <a:lstStyle/>
            <a:p>
              <a:r>
                <a:rPr lang="zh-CN" altLang="en-US" sz="2400">
                  <a:latin typeface="黑体" panose="02010609060101010101" pitchFamily="49" charset="-122"/>
                  <a:ea typeface="黑体" panose="02010609060101010101" pitchFamily="49" charset="-122"/>
                </a:rPr>
                <a:t>英美法系国家</a:t>
              </a:r>
              <a:endParaRPr lang="zh-CN" altLang="en-US" sz="2400">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500">
        <p:zoom/>
      </p:transition>
    </mc:Choice>
    <mc:Fallback>
      <p:transition spd="slow">
        <p:zo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969135"/>
            <a:ext cx="10048240" cy="965835"/>
          </a:xfrm>
        </p:spPr>
        <p:txBody>
          <a:bodyPr>
            <a:normAutofit/>
          </a:bodyPr>
          <a:lstStyle/>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在大陆法系国家，商法学因各国民商分立或民商合一的不同立法模式也存在差异。 </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057910" y="1345565"/>
            <a:ext cx="9225915" cy="460375"/>
          </a:xfrm>
          <a:prstGeom prst="rect">
            <a:avLst/>
          </a:prstGeom>
          <a:noFill/>
        </p:spPr>
        <p:txBody>
          <a:bodyPr wrap="square" rtlCol="0">
            <a:spAutoFit/>
          </a:bodyPr>
          <a:lstStyle/>
          <a:p>
            <a:r>
              <a:rPr lang="zh-CN" altLang="en-US" sz="2400" dirty="0">
                <a:ea typeface="黑体" panose="02010609060101010101" pitchFamily="49" charset="-122"/>
              </a:rPr>
              <a:t> </a:t>
            </a:r>
            <a:r>
              <a:rPr lang="zh-CN" altLang="en-US" sz="2400" b="1" dirty="0">
                <a:ea typeface="黑体" panose="02010609060101010101" pitchFamily="49" charset="-122"/>
              </a:rPr>
              <a:t>（一）西方商法学发展概述 </a:t>
            </a:r>
            <a:endParaRPr lang="zh-CN" altLang="en-US" sz="2400" dirty="0">
              <a:ea typeface="黑体" panose="02010609060101010101" pitchFamily="49" charset="-122"/>
            </a:endParaRPr>
          </a:p>
        </p:txBody>
      </p:sp>
      <p:sp>
        <p:nvSpPr>
          <p:cNvPr id="5"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三、商法学的历史发展</a:t>
            </a:r>
            <a:endParaRPr lang="zh-CN" altLang="en-US" dirty="0">
              <a:solidFill>
                <a:srgbClr val="000000"/>
              </a:solidFill>
              <a:effectLst/>
              <a:latin typeface="黑体" panose="02010609060101010101" pitchFamily="49" charset="-122"/>
              <a:ea typeface="黑体" panose="02010609060101010101" pitchFamily="49" charset="-122"/>
            </a:endParaRPr>
          </a:p>
        </p:txBody>
      </p:sp>
      <p:grpSp>
        <p:nvGrpSpPr>
          <p:cNvPr id="7" name="组合 6"/>
          <p:cNvGrpSpPr/>
          <p:nvPr/>
        </p:nvGrpSpPr>
        <p:grpSpPr>
          <a:xfrm>
            <a:off x="1288415" y="2934970"/>
            <a:ext cx="10048240" cy="2620010"/>
            <a:chOff x="2029" y="4622"/>
            <a:chExt cx="15824" cy="4126"/>
          </a:xfrm>
        </p:grpSpPr>
        <p:sp>
          <p:nvSpPr>
            <p:cNvPr id="4" name="文本框 3"/>
            <p:cNvSpPr txBox="1"/>
            <p:nvPr/>
          </p:nvSpPr>
          <p:spPr>
            <a:xfrm>
              <a:off x="2029" y="7172"/>
              <a:ext cx="15824" cy="1576"/>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民商分立的国家：</a:t>
              </a:r>
              <a:endParaRPr lang="zh-CN" altLang="en-US" sz="2400" dirty="0">
                <a:solidFill>
                  <a:srgbClr val="000000"/>
                </a:solidFill>
                <a:latin typeface="黑体" panose="02010609060101010101" pitchFamily="49" charset="-122"/>
                <a:ea typeface="黑体" panose="02010609060101010101" pitchFamily="49" charset="-122"/>
                <a:sym typeface="+mn-ea"/>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    各国的商法学也在教学体系上存在不同。</a:t>
              </a:r>
              <a:endParaRPr lang="zh-CN" altLang="en-US" sz="2400" dirty="0">
                <a:solidFill>
                  <a:srgbClr val="000000"/>
                </a:solidFill>
                <a:latin typeface="黑体" panose="02010609060101010101" pitchFamily="49" charset="-122"/>
                <a:ea typeface="黑体" panose="02010609060101010101" pitchFamily="49" charset="-122"/>
                <a:sym typeface="+mn-ea"/>
              </a:endParaRPr>
            </a:p>
          </p:txBody>
        </p:sp>
        <p:sp>
          <p:nvSpPr>
            <p:cNvPr id="6" name="文本框 5"/>
            <p:cNvSpPr txBox="1"/>
            <p:nvPr/>
          </p:nvSpPr>
          <p:spPr>
            <a:xfrm>
              <a:off x="2029" y="4622"/>
              <a:ext cx="15824" cy="2284"/>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spAutoFit/>
            </a:bodyPr>
            <a:lstStyle/>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民商合一的国家：</a:t>
              </a:r>
              <a:endParaRPr lang="zh-CN" altLang="en-US" sz="2400" dirty="0">
                <a:solidFill>
                  <a:srgbClr val="000000"/>
                </a:solidFill>
                <a:latin typeface="黑体" panose="02010609060101010101" pitchFamily="49" charset="-122"/>
                <a:ea typeface="黑体" panose="02010609060101010101" pitchFamily="49" charset="-122"/>
                <a:sym typeface="+mn-ea"/>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sym typeface="+mn-ea"/>
                </a:rPr>
                <a:t>    商法学在法学教学体系里仍被整体归入民法教学中，没有获得独立的地位。</a:t>
              </a:r>
              <a:endParaRPr lang="zh-CN" altLang="en-US" sz="2400" dirty="0">
                <a:solidFill>
                  <a:srgbClr val="000000"/>
                </a:solidFill>
                <a:latin typeface="黑体" panose="02010609060101010101" pitchFamily="49" charset="-122"/>
                <a:ea typeface="黑体" panose="02010609060101010101" pitchFamily="49" charset="-122"/>
                <a:sym typeface="+mn-ea"/>
              </a:endParaRPr>
            </a:p>
          </p:txBody>
        </p:sp>
      </p:gr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805940"/>
            <a:ext cx="10329545" cy="1045210"/>
          </a:xfrm>
        </p:spPr>
        <p:txBody>
          <a:bodyPr>
            <a:normAutofit/>
          </a:bodyPr>
          <a:lstStyle/>
          <a:p>
            <a:pPr mar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英美法系国家很长一段时间没有对部门法进行详细划分，商法学仅被作为服务于课堂教学的教学方法，直至</a:t>
            </a:r>
            <a:r>
              <a:rPr lang="zh-CN" altLang="zh-CN" sz="2400" dirty="0">
                <a:solidFill>
                  <a:srgbClr val="000000"/>
                </a:solidFill>
                <a:latin typeface="黑体" panose="02010609060101010101" pitchFamily="49" charset="-122"/>
                <a:ea typeface="黑体" panose="02010609060101010101" pitchFamily="49" charset="-122"/>
              </a:rPr>
              <a:t>美国《统一商法典》的制定</a:t>
            </a:r>
            <a:r>
              <a:rPr lang="zh-CN" altLang="en-US" sz="2400" dirty="0">
                <a:solidFill>
                  <a:srgbClr val="000000"/>
                </a:solidFill>
                <a:latin typeface="黑体" panose="02010609060101010101" pitchFamily="49" charset="-122"/>
                <a:ea typeface="黑体" panose="02010609060101010101" pitchFamily="49" charset="-122"/>
              </a:rPr>
              <a:t>。</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057910" y="1345565"/>
            <a:ext cx="9225915" cy="460375"/>
          </a:xfrm>
          <a:prstGeom prst="rect">
            <a:avLst/>
          </a:prstGeom>
          <a:noFill/>
        </p:spPr>
        <p:txBody>
          <a:bodyPr wrap="square" rtlCol="0">
            <a:spAutoFit/>
          </a:bodyPr>
          <a:lstStyle/>
          <a:p>
            <a:r>
              <a:rPr lang="zh-CN" altLang="en-US" sz="2400" dirty="0">
                <a:ea typeface="黑体" panose="02010609060101010101" pitchFamily="49" charset="-122"/>
              </a:rPr>
              <a:t> </a:t>
            </a:r>
            <a:r>
              <a:rPr lang="zh-CN" altLang="en-US" sz="2400" b="1" dirty="0">
                <a:ea typeface="黑体" panose="02010609060101010101" pitchFamily="49" charset="-122"/>
              </a:rPr>
              <a:t>（一）西方商法学发展概述 </a:t>
            </a:r>
            <a:endParaRPr lang="zh-CN" altLang="en-US" sz="2400" dirty="0">
              <a:ea typeface="黑体" panose="02010609060101010101" pitchFamily="49" charset="-122"/>
            </a:endParaRPr>
          </a:p>
        </p:txBody>
      </p:sp>
      <p:sp>
        <p:nvSpPr>
          <p:cNvPr id="5"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三、商法学的历史发展</a:t>
            </a:r>
            <a:endParaRPr lang="zh-CN" altLang="en-US" dirty="0">
              <a:solidFill>
                <a:srgbClr val="000000"/>
              </a:solidFill>
              <a:effectLst/>
              <a:latin typeface="黑体" panose="02010609060101010101" pitchFamily="49" charset="-122"/>
              <a:ea typeface="黑体" panose="02010609060101010101" pitchFamily="49" charset="-122"/>
            </a:endParaRPr>
          </a:p>
        </p:txBody>
      </p:sp>
      <p:sp>
        <p:nvSpPr>
          <p:cNvPr id="4" name="文本框 3"/>
          <p:cNvSpPr txBox="1"/>
          <p:nvPr/>
        </p:nvSpPr>
        <p:spPr>
          <a:xfrm>
            <a:off x="2080260" y="6243955"/>
            <a:ext cx="2540000" cy="1753235"/>
          </a:xfrm>
          <a:prstGeom prst="rect">
            <a:avLst/>
          </a:prstGeom>
          <a:noFill/>
        </p:spPr>
        <p:txBody>
          <a:bodyPr wrap="square" rtlCol="0" anchor="t">
            <a:spAutoFit/>
          </a:bodyPr>
          <a:lstStyle/>
          <a:p>
            <a:pPr marL="0" indent="0">
              <a:buNone/>
            </a:pPr>
            <a:endParaRPr lang="zh-CN" altLang="en-US" dirty="0">
              <a:solidFill>
                <a:srgbClr val="000000"/>
              </a:solidFill>
              <a:latin typeface="黑体" panose="02010609060101010101" pitchFamily="49" charset="-122"/>
              <a:ea typeface="黑体" panose="02010609060101010101" pitchFamily="49" charset="-122"/>
            </a:endParaRPr>
          </a:p>
          <a:p>
            <a:pPr marL="0" indent="0">
              <a:buNone/>
            </a:pPr>
            <a:endParaRPr lang="zh-CN" altLang="en-US" dirty="0">
              <a:solidFill>
                <a:srgbClr val="000000"/>
              </a:solidFill>
              <a:latin typeface="黑体" panose="02010609060101010101" pitchFamily="49" charset="-122"/>
              <a:ea typeface="黑体" panose="02010609060101010101" pitchFamily="49" charset="-122"/>
            </a:endParaRPr>
          </a:p>
          <a:p>
            <a:pPr marL="0" indent="0">
              <a:buNone/>
            </a:pPr>
            <a:endParaRPr lang="zh-CN" altLang="en-US" dirty="0">
              <a:solidFill>
                <a:srgbClr val="000000"/>
              </a:solidFill>
              <a:latin typeface="黑体" panose="02010609060101010101" pitchFamily="49" charset="-122"/>
              <a:ea typeface="黑体" panose="02010609060101010101" pitchFamily="49" charset="-122"/>
            </a:endParaRPr>
          </a:p>
          <a:p>
            <a:pPr marL="0" indent="0">
              <a:buNone/>
            </a:pPr>
            <a:endParaRPr lang="zh-CN" altLang="en-US" dirty="0">
              <a:solidFill>
                <a:srgbClr val="000000"/>
              </a:solidFill>
              <a:latin typeface="黑体" panose="02010609060101010101" pitchFamily="49" charset="-122"/>
              <a:ea typeface="黑体" panose="02010609060101010101" pitchFamily="49" charset="-122"/>
            </a:endParaRPr>
          </a:p>
          <a:p>
            <a:pPr marL="0" indent="0">
              <a:buNone/>
            </a:pPr>
            <a:endParaRPr lang="zh-CN" altLang="en-US" dirty="0">
              <a:solidFill>
                <a:srgbClr val="000000"/>
              </a:solidFill>
              <a:latin typeface="黑体" panose="02010609060101010101" pitchFamily="49" charset="-122"/>
              <a:ea typeface="黑体" panose="02010609060101010101" pitchFamily="49" charset="-122"/>
            </a:endParaRPr>
          </a:p>
          <a:p>
            <a:pPr marL="0" indent="0">
              <a:buNone/>
            </a:pPr>
            <a:endParaRPr lang="zh-CN" altLang="en-US"/>
          </a:p>
        </p:txBody>
      </p:sp>
      <p:sp>
        <p:nvSpPr>
          <p:cNvPr id="7" name="文本框 6"/>
          <p:cNvSpPr txBox="1"/>
          <p:nvPr/>
        </p:nvSpPr>
        <p:spPr>
          <a:xfrm>
            <a:off x="7622540" y="4163695"/>
            <a:ext cx="309880" cy="1198880"/>
          </a:xfrm>
          <a:prstGeom prst="rect">
            <a:avLst/>
          </a:prstGeom>
          <a:noFill/>
        </p:spPr>
        <p:txBody>
          <a:bodyPr wrap="none" rtlCol="0" anchor="t">
            <a:spAutoFit/>
          </a:bodyPr>
          <a:lstStyle/>
          <a:p>
            <a:pPr marL="0" indent="0">
              <a:buNone/>
            </a:pPr>
            <a:endParaRPr lang="zh-CN" altLang="en-US" dirty="0">
              <a:solidFill>
                <a:srgbClr val="000000"/>
              </a:solidFill>
              <a:latin typeface="黑体" panose="02010609060101010101" pitchFamily="49" charset="-122"/>
              <a:ea typeface="黑体" panose="02010609060101010101" pitchFamily="49" charset="-122"/>
              <a:sym typeface="+mn-ea"/>
            </a:endParaRPr>
          </a:p>
          <a:p>
            <a:pPr marL="0" indent="0">
              <a:buNone/>
            </a:pPr>
            <a:endParaRPr lang="zh-CN" altLang="en-US" dirty="0">
              <a:solidFill>
                <a:srgbClr val="000000"/>
              </a:solidFill>
              <a:latin typeface="黑体" panose="02010609060101010101" pitchFamily="49" charset="-122"/>
              <a:ea typeface="黑体" panose="02010609060101010101" pitchFamily="49" charset="-122"/>
              <a:sym typeface="+mn-ea"/>
            </a:endParaRPr>
          </a:p>
          <a:p>
            <a:pPr marL="0" indent="0">
              <a:buNone/>
            </a:pPr>
            <a:endParaRPr lang="zh-CN" altLang="en-US" dirty="0">
              <a:solidFill>
                <a:srgbClr val="000000"/>
              </a:solidFill>
              <a:latin typeface="黑体" panose="02010609060101010101" pitchFamily="49" charset="-122"/>
              <a:ea typeface="黑体" panose="02010609060101010101" pitchFamily="49" charset="-122"/>
              <a:sym typeface="+mn-ea"/>
            </a:endParaRPr>
          </a:p>
          <a:p>
            <a:pPr marL="0" indent="0">
              <a:buNone/>
            </a:pPr>
            <a:endParaRPr lang="zh-CN" altLang="en-US"/>
          </a:p>
        </p:txBody>
      </p:sp>
      <p:graphicFrame>
        <p:nvGraphicFramePr>
          <p:cNvPr id="8" name="表格 7"/>
          <p:cNvGraphicFramePr/>
          <p:nvPr/>
        </p:nvGraphicFramePr>
        <p:xfrm>
          <a:off x="2456180" y="2943225"/>
          <a:ext cx="7167880" cy="3302635"/>
        </p:xfrm>
        <a:graphic>
          <a:graphicData uri="http://schemas.openxmlformats.org/drawingml/2006/table">
            <a:tbl>
              <a:tblPr firstRow="1" bandRow="1">
                <a:tableStyleId>{F5AB1C69-6EDB-4FF4-983F-18BD219EF322}</a:tableStyleId>
              </a:tblPr>
              <a:tblGrid>
                <a:gridCol w="3774440"/>
                <a:gridCol w="3393440"/>
              </a:tblGrid>
              <a:tr h="471805">
                <a:tc gridSpan="2">
                  <a:txBody>
                    <a:bodyPr/>
                    <a:lstStyle/>
                    <a:p>
                      <a:pPr algn="ctr">
                        <a:buNone/>
                      </a:pPr>
                      <a:r>
                        <a:rPr lang="zh-CN" altLang="en-US" sz="2400" dirty="0">
                          <a:solidFill>
                            <a:schemeClr val="tx1"/>
                          </a:solidFill>
                          <a:latin typeface="黑体" panose="02010609060101010101" pitchFamily="49" charset="-122"/>
                          <a:ea typeface="黑体" panose="02010609060101010101" pitchFamily="49" charset="-122"/>
                        </a:rPr>
                        <a:t>美国商法学教材</a:t>
                      </a:r>
                      <a:endParaRPr lang="zh-CN" altLang="en-US" sz="2400" dirty="0">
                        <a:solidFill>
                          <a:schemeClr val="tx1"/>
                        </a:solidFill>
                        <a:latin typeface="黑体" panose="02010609060101010101" pitchFamily="49" charset="-122"/>
                        <a:ea typeface="黑体" panose="02010609060101010101" pitchFamily="49" charset="-122"/>
                      </a:endParaRPr>
                    </a:p>
                  </a:txBody>
                  <a:tcPr>
                    <a:solidFill>
                      <a:schemeClr val="accent3">
                        <a:lumMod val="60000"/>
                        <a:lumOff val="40000"/>
                      </a:schemeClr>
                    </a:solidFill>
                  </a:tcPr>
                </a:tc>
                <a:tc hMerge="1">
                  <a:tcPr/>
                </a:tc>
              </a:tr>
              <a:tr h="471805">
                <a:tc>
                  <a:txBody>
                    <a:bodyPr/>
                    <a:lstStyle/>
                    <a:p>
                      <a:pPr algn="ctr">
                        <a:buNone/>
                      </a:pPr>
                      <a:r>
                        <a:rPr lang="zh-CN" altLang="en-US" sz="2400" dirty="0">
                          <a:latin typeface="黑体" panose="02010609060101010101" pitchFamily="49" charset="-122"/>
                          <a:ea typeface="黑体" panose="02010609060101010101" pitchFamily="49" charset="-122"/>
                        </a:rPr>
                        <a:t>美国法律基础</a:t>
                      </a:r>
                      <a:endParaRPr lang="zh-CN" altLang="en-US" sz="2400" dirty="0">
                        <a:latin typeface="黑体" panose="02010609060101010101" pitchFamily="49" charset="-122"/>
                        <a:ea typeface="黑体" panose="02010609060101010101" pitchFamily="49" charset="-122"/>
                      </a:endParaRPr>
                    </a:p>
                  </a:txBody>
                  <a:tcPr>
                    <a:noFill/>
                  </a:tcPr>
                </a:tc>
                <a:tc>
                  <a:txBody>
                    <a:bodyPr/>
                    <a:lstStyle/>
                    <a:p>
                      <a:pPr algn="ctr">
                        <a:buNone/>
                      </a:pPr>
                      <a:r>
                        <a:rPr lang="zh-CN" altLang="en-US" sz="2400" dirty="0">
                          <a:latin typeface="黑体" panose="02010609060101010101" pitchFamily="49" charset="-122"/>
                          <a:ea typeface="黑体" panose="02010609060101010101" pitchFamily="49" charset="-122"/>
                        </a:rPr>
                        <a:t>经纪人法</a:t>
                      </a:r>
                      <a:endParaRPr lang="zh-CN" altLang="en-US" sz="2400" dirty="0">
                        <a:latin typeface="黑体" panose="02010609060101010101" pitchFamily="49" charset="-122"/>
                        <a:ea typeface="黑体" panose="02010609060101010101" pitchFamily="49" charset="-122"/>
                      </a:endParaRPr>
                    </a:p>
                  </a:txBody>
                  <a:tcPr>
                    <a:noFill/>
                  </a:tcPr>
                </a:tc>
              </a:tr>
              <a:tr h="471805">
                <a:tc>
                  <a:txBody>
                    <a:bodyPr/>
                    <a:lstStyle/>
                    <a:p>
                      <a:pPr algn="ctr">
                        <a:buNone/>
                      </a:pPr>
                      <a:r>
                        <a:rPr lang="zh-CN" altLang="en-US" sz="2400" dirty="0">
                          <a:latin typeface="黑体" panose="02010609060101010101" pitchFamily="49" charset="-122"/>
                          <a:ea typeface="黑体" panose="02010609060101010101" pitchFamily="49" charset="-122"/>
                        </a:rPr>
                        <a:t>财产法</a:t>
                      </a:r>
                      <a:endParaRPr lang="zh-CN" altLang="en-US" sz="2400" dirty="0">
                        <a:latin typeface="黑体" panose="02010609060101010101" pitchFamily="49" charset="-122"/>
                        <a:ea typeface="黑体" panose="02010609060101010101" pitchFamily="49" charset="-122"/>
                      </a:endParaRPr>
                    </a:p>
                  </a:txBody>
                  <a:tcPr>
                    <a:solidFill>
                      <a:schemeClr val="accent3">
                        <a:lumMod val="40000"/>
                        <a:lumOff val="60000"/>
                      </a:schemeClr>
                    </a:solidFill>
                  </a:tcPr>
                </a:tc>
                <a:tc>
                  <a:txBody>
                    <a:bodyPr/>
                    <a:lstStyle/>
                    <a:p>
                      <a:pPr algn="ctr">
                        <a:buNone/>
                      </a:pPr>
                      <a:r>
                        <a:rPr lang="zh-CN" altLang="en-US" sz="2400" dirty="0">
                          <a:latin typeface="黑体" panose="02010609060101010101" pitchFamily="49" charset="-122"/>
                          <a:ea typeface="黑体" panose="02010609060101010101" pitchFamily="49" charset="-122"/>
                        </a:rPr>
                        <a:t>独资与合伙人法</a:t>
                      </a:r>
                      <a:endParaRPr lang="zh-CN" altLang="en-US" sz="2400" dirty="0">
                        <a:latin typeface="黑体" panose="02010609060101010101" pitchFamily="49" charset="-122"/>
                        <a:ea typeface="黑体" panose="02010609060101010101" pitchFamily="49" charset="-122"/>
                      </a:endParaRPr>
                    </a:p>
                  </a:txBody>
                  <a:tcPr>
                    <a:solidFill>
                      <a:schemeClr val="accent3">
                        <a:lumMod val="40000"/>
                        <a:lumOff val="60000"/>
                      </a:schemeClr>
                    </a:solidFill>
                  </a:tcPr>
                </a:tc>
              </a:tr>
              <a:tr h="471805">
                <a:tc>
                  <a:txBody>
                    <a:bodyPr/>
                    <a:lstStyle/>
                    <a:p>
                      <a:pPr algn="ctr">
                        <a:buNone/>
                      </a:pPr>
                      <a:r>
                        <a:rPr lang="zh-CN" altLang="en-US" sz="2400" dirty="0">
                          <a:latin typeface="黑体" panose="02010609060101010101" pitchFamily="49" charset="-122"/>
                          <a:ea typeface="黑体" panose="02010609060101010101" pitchFamily="49" charset="-122"/>
                        </a:rPr>
                        <a:t>合同法</a:t>
                      </a:r>
                      <a:endParaRPr lang="zh-CN" altLang="en-US" sz="2400" dirty="0">
                        <a:latin typeface="黑体" panose="02010609060101010101" pitchFamily="49" charset="-122"/>
                        <a:ea typeface="黑体" panose="02010609060101010101" pitchFamily="49" charset="-122"/>
                      </a:endParaRPr>
                    </a:p>
                  </a:txBody>
                  <a:tcPr>
                    <a:noFill/>
                  </a:tcPr>
                </a:tc>
                <a:tc>
                  <a:txBody>
                    <a:bodyPr/>
                    <a:lstStyle/>
                    <a:p>
                      <a:pPr algn="ctr">
                        <a:buNone/>
                      </a:pPr>
                      <a:r>
                        <a:rPr lang="zh-CN" altLang="en-US" sz="2400" dirty="0">
                          <a:latin typeface="黑体" panose="02010609060101010101" pitchFamily="49" charset="-122"/>
                          <a:ea typeface="黑体" panose="02010609060101010101" pitchFamily="49" charset="-122"/>
                        </a:rPr>
                        <a:t>公司法</a:t>
                      </a:r>
                      <a:endParaRPr lang="zh-CN" altLang="en-US" sz="2400" dirty="0">
                        <a:latin typeface="黑体" panose="02010609060101010101" pitchFamily="49" charset="-122"/>
                        <a:ea typeface="黑体" panose="02010609060101010101" pitchFamily="49" charset="-122"/>
                      </a:endParaRPr>
                    </a:p>
                  </a:txBody>
                  <a:tcPr>
                    <a:noFill/>
                  </a:tcPr>
                </a:tc>
              </a:tr>
              <a:tr h="471805">
                <a:tc>
                  <a:txBody>
                    <a:bodyPr/>
                    <a:lstStyle/>
                    <a:p>
                      <a:pPr algn="ctr">
                        <a:buNone/>
                      </a:pPr>
                      <a:r>
                        <a:rPr lang="zh-CN" altLang="en-US" sz="2400" dirty="0">
                          <a:latin typeface="黑体" panose="02010609060101010101" pitchFamily="49" charset="-122"/>
                          <a:ea typeface="黑体" panose="02010609060101010101" pitchFamily="49" charset="-122"/>
                        </a:rPr>
                        <a:t>销售与租借合同法</a:t>
                      </a:r>
                      <a:endParaRPr lang="zh-CN" altLang="en-US" sz="2400" dirty="0">
                        <a:latin typeface="黑体" panose="02010609060101010101" pitchFamily="49" charset="-122"/>
                        <a:ea typeface="黑体" panose="02010609060101010101" pitchFamily="49" charset="-122"/>
                      </a:endParaRPr>
                    </a:p>
                  </a:txBody>
                  <a:tcPr>
                    <a:solidFill>
                      <a:schemeClr val="accent3">
                        <a:lumMod val="40000"/>
                        <a:lumOff val="60000"/>
                      </a:schemeClr>
                    </a:solidFill>
                  </a:tcPr>
                </a:tc>
                <a:tc>
                  <a:txBody>
                    <a:bodyPr/>
                    <a:lstStyle/>
                    <a:p>
                      <a:pPr algn="ctr">
                        <a:buNone/>
                      </a:pPr>
                      <a:r>
                        <a:rPr lang="zh-CN" altLang="en-US" sz="2400" dirty="0">
                          <a:latin typeface="黑体" panose="02010609060101010101" pitchFamily="49" charset="-122"/>
                          <a:ea typeface="黑体" panose="02010609060101010101" pitchFamily="49" charset="-122"/>
                        </a:rPr>
                        <a:t>就业法</a:t>
                      </a:r>
                      <a:endParaRPr lang="zh-CN" altLang="en-US" sz="2400" dirty="0">
                        <a:latin typeface="黑体" panose="02010609060101010101" pitchFamily="49" charset="-122"/>
                        <a:ea typeface="黑体" panose="02010609060101010101" pitchFamily="49" charset="-122"/>
                      </a:endParaRPr>
                    </a:p>
                  </a:txBody>
                  <a:tcPr>
                    <a:solidFill>
                      <a:schemeClr val="accent3">
                        <a:lumMod val="40000"/>
                        <a:lumOff val="60000"/>
                      </a:schemeClr>
                    </a:solidFill>
                  </a:tcPr>
                </a:tc>
              </a:tr>
              <a:tr h="471805">
                <a:tc>
                  <a:txBody>
                    <a:bodyPr/>
                    <a:lstStyle/>
                    <a:p>
                      <a:pPr algn="ctr">
                        <a:buNone/>
                      </a:pPr>
                      <a:r>
                        <a:rPr lang="zh-CN" altLang="en-US" sz="2400" dirty="0">
                          <a:latin typeface="黑体" panose="02010609060101010101" pitchFamily="49" charset="-122"/>
                          <a:ea typeface="黑体" panose="02010609060101010101" pitchFamily="49" charset="-122"/>
                        </a:rPr>
                        <a:t>票据法</a:t>
                      </a:r>
                      <a:endParaRPr lang="zh-CN" altLang="en-US" sz="2400" dirty="0">
                        <a:latin typeface="黑体" panose="02010609060101010101" pitchFamily="49" charset="-122"/>
                        <a:ea typeface="黑体" panose="02010609060101010101" pitchFamily="49" charset="-122"/>
                      </a:endParaRPr>
                    </a:p>
                  </a:txBody>
                  <a:tcPr>
                    <a:noFill/>
                  </a:tcPr>
                </a:tc>
                <a:tc>
                  <a:txBody>
                    <a:bodyPr/>
                    <a:lstStyle/>
                    <a:p>
                      <a:pPr algn="ctr">
                        <a:buNone/>
                      </a:pPr>
                      <a:r>
                        <a:rPr lang="zh-CN" altLang="en-US" sz="2400" dirty="0">
                          <a:latin typeface="黑体" panose="02010609060101010101" pitchFamily="49" charset="-122"/>
                          <a:ea typeface="黑体" panose="02010609060101010101" pitchFamily="49" charset="-122"/>
                        </a:rPr>
                        <a:t>政府法规</a:t>
                      </a:r>
                      <a:endParaRPr lang="zh-CN" altLang="en-US" sz="2400" dirty="0">
                        <a:latin typeface="黑体" panose="02010609060101010101" pitchFamily="49" charset="-122"/>
                        <a:ea typeface="黑体" panose="02010609060101010101" pitchFamily="49" charset="-122"/>
                      </a:endParaRPr>
                    </a:p>
                  </a:txBody>
                  <a:tcPr>
                    <a:noFill/>
                  </a:tcPr>
                </a:tc>
              </a:tr>
              <a:tr h="471805">
                <a:tc>
                  <a:txBody>
                    <a:bodyPr/>
                    <a:lstStyle/>
                    <a:p>
                      <a:pPr algn="ctr">
                        <a:buNone/>
                      </a:pPr>
                      <a:r>
                        <a:rPr lang="zh-CN" altLang="en-US" sz="2400" dirty="0">
                          <a:latin typeface="黑体" panose="02010609060101010101" pitchFamily="49" charset="-122"/>
                          <a:ea typeface="黑体" panose="02010609060101010101" pitchFamily="49" charset="-122"/>
                        </a:rPr>
                        <a:t>信用和破产法</a:t>
                      </a:r>
                      <a:endParaRPr lang="zh-CN" altLang="en-US" sz="2400" dirty="0">
                        <a:latin typeface="黑体" panose="02010609060101010101" pitchFamily="49" charset="-122"/>
                        <a:ea typeface="黑体" panose="02010609060101010101" pitchFamily="49" charset="-122"/>
                      </a:endParaRPr>
                    </a:p>
                  </a:txBody>
                  <a:tcPr>
                    <a:solidFill>
                      <a:schemeClr val="accent3">
                        <a:lumMod val="40000"/>
                        <a:lumOff val="60000"/>
                      </a:schemeClr>
                    </a:solidFill>
                  </a:tcPr>
                </a:tc>
                <a:tc>
                  <a:txBody>
                    <a:bodyPr/>
                    <a:lstStyle/>
                    <a:p>
                      <a:pPr algn="ctr">
                        <a:buNone/>
                      </a:pPr>
                      <a:r>
                        <a:rPr lang="zh-CN" altLang="en-US" sz="2400" dirty="0">
                          <a:latin typeface="黑体" panose="02010609060101010101" pitchFamily="49" charset="-122"/>
                          <a:ea typeface="黑体" panose="02010609060101010101" pitchFamily="49" charset="-122"/>
                        </a:rPr>
                        <a:t>国际法</a:t>
                      </a:r>
                      <a:endParaRPr lang="zh-CN" altLang="en-US" sz="2400" dirty="0">
                        <a:latin typeface="黑体" panose="02010609060101010101" pitchFamily="49" charset="-122"/>
                        <a:ea typeface="黑体" panose="02010609060101010101" pitchFamily="49" charset="-122"/>
                      </a:endParaRPr>
                    </a:p>
                  </a:txBody>
                  <a:tcPr>
                    <a:solidFill>
                      <a:schemeClr val="accent3">
                        <a:lumMod val="40000"/>
                        <a:lumOff val="60000"/>
                      </a:schemeClr>
                    </a:solidFill>
                  </a:tcPr>
                </a:tc>
              </a:tr>
            </a:tbl>
          </a:graphicData>
        </a:graphic>
      </p:graphicFrame>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64945" y="1805940"/>
            <a:ext cx="9504045" cy="1495425"/>
          </a:xfrm>
        </p:spPr>
        <p:txBody>
          <a:bodyPr>
            <a:noAutofit/>
          </a:bodyPr>
          <a:lstStyle/>
          <a:p>
            <a:pPr mar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清朝末期</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国民政府时期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    商法在我国始于清朝末期，清政府在推行新政时，把制定商法典作为振兴工商业的治国大策之一。</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057910" y="1345565"/>
            <a:ext cx="9225915" cy="460375"/>
          </a:xfrm>
          <a:prstGeom prst="rect">
            <a:avLst/>
          </a:prstGeom>
          <a:noFill/>
        </p:spPr>
        <p:txBody>
          <a:bodyPr wrap="square" rtlCol="0">
            <a:spAutoFit/>
          </a:bodyPr>
          <a:lstStyle/>
          <a:p>
            <a:r>
              <a:rPr lang="zh-CN" altLang="en-US" sz="2400" dirty="0">
                <a:ea typeface="黑体" panose="02010609060101010101" pitchFamily="49" charset="-122"/>
              </a:rPr>
              <a:t> </a:t>
            </a:r>
            <a:r>
              <a:rPr lang="zh-CN" altLang="en-US" sz="2400" b="1" dirty="0">
                <a:ea typeface="黑体" panose="02010609060101010101" pitchFamily="49" charset="-122"/>
              </a:rPr>
              <a:t>（二）中国商法学发展概述 </a:t>
            </a:r>
            <a:endParaRPr lang="zh-CN" altLang="en-US" sz="2400" dirty="0">
              <a:ea typeface="黑体" panose="02010609060101010101" pitchFamily="49" charset="-122"/>
            </a:endParaRPr>
          </a:p>
        </p:txBody>
      </p:sp>
      <p:sp>
        <p:nvSpPr>
          <p:cNvPr id="5"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三、商法学的历史发展</a:t>
            </a:r>
            <a:endParaRPr lang="zh-CN" altLang="en-US" dirty="0">
              <a:solidFill>
                <a:srgbClr val="000000"/>
              </a:solidFill>
              <a:effectLst/>
              <a:latin typeface="黑体" panose="02010609060101010101" pitchFamily="49" charset="-122"/>
              <a:ea typeface="黑体" panose="02010609060101010101" pitchFamily="49" charset="-122"/>
            </a:endParaRPr>
          </a:p>
        </p:txBody>
      </p:sp>
      <p:grpSp>
        <p:nvGrpSpPr>
          <p:cNvPr id="12" name="组合 11"/>
          <p:cNvGrpSpPr/>
          <p:nvPr/>
        </p:nvGrpSpPr>
        <p:grpSpPr>
          <a:xfrm>
            <a:off x="1959610" y="3444240"/>
            <a:ext cx="7706360" cy="2786380"/>
            <a:chOff x="3162" y="4966"/>
            <a:chExt cx="12136" cy="4388"/>
          </a:xfrm>
        </p:grpSpPr>
        <p:sp>
          <p:nvSpPr>
            <p:cNvPr id="4" name="文本框 3"/>
            <p:cNvSpPr txBox="1"/>
            <p:nvPr/>
          </p:nvSpPr>
          <p:spPr>
            <a:xfrm>
              <a:off x="3902" y="4966"/>
              <a:ext cx="11396" cy="868"/>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我国古代没有近现代意义上的商法</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6" name="文本框 5"/>
            <p:cNvSpPr txBox="1"/>
            <p:nvPr/>
          </p:nvSpPr>
          <p:spPr>
            <a:xfrm>
              <a:off x="3902" y="6182"/>
              <a:ext cx="11395" cy="792"/>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none" rtlCol="0" anchor="t">
              <a:spAutoFit/>
            </a:bodyPr>
            <a:lstStyle/>
            <a:p>
              <a:r>
                <a:rPr lang="en-US" altLang="zh-CN" sz="2400" dirty="0">
                  <a:solidFill>
                    <a:srgbClr val="000000"/>
                  </a:solidFill>
                  <a:latin typeface="黑体" panose="02010609060101010101" pitchFamily="49" charset="-122"/>
                  <a:ea typeface="黑体" panose="02010609060101010101" pitchFamily="49" charset="-122"/>
                  <a:sym typeface="+mn-ea"/>
                </a:rPr>
                <a:t>清政府把制定商法典作为振兴工商业的治国大策之一</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7" name="文本框 6"/>
            <p:cNvSpPr txBox="1"/>
            <p:nvPr/>
          </p:nvSpPr>
          <p:spPr>
            <a:xfrm>
              <a:off x="3902" y="7334"/>
              <a:ext cx="11396" cy="803"/>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r>
                <a:rPr lang="en-US" altLang="zh-CN" sz="2400" dirty="0">
                  <a:solidFill>
                    <a:srgbClr val="000000"/>
                  </a:solidFill>
                  <a:latin typeface="黑体" panose="02010609060101010101" pitchFamily="49" charset="-122"/>
                  <a:ea typeface="黑体" panose="02010609060101010101" pitchFamily="49" charset="-122"/>
                  <a:sym typeface="+mn-ea"/>
                </a:rPr>
                <a:t>辛亥革命后的民国政府重新颁布商事法律</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8" name="文本框 7"/>
            <p:cNvSpPr txBox="1"/>
            <p:nvPr/>
          </p:nvSpPr>
          <p:spPr>
            <a:xfrm>
              <a:off x="3902" y="8486"/>
              <a:ext cx="11396" cy="868"/>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国民政府迁都南京后采取民商合一的立法体例</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9" name="左弧形箭头 8"/>
            <p:cNvSpPr/>
            <p:nvPr/>
          </p:nvSpPr>
          <p:spPr>
            <a:xfrm>
              <a:off x="3162" y="5199"/>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左弧形箭头 9"/>
            <p:cNvSpPr/>
            <p:nvPr/>
          </p:nvSpPr>
          <p:spPr>
            <a:xfrm>
              <a:off x="3162" y="6499"/>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左弧形箭头 10"/>
            <p:cNvSpPr/>
            <p:nvPr/>
          </p:nvSpPr>
          <p:spPr>
            <a:xfrm>
              <a:off x="3162" y="7950"/>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100">
        <p:zoom/>
      </p:transition>
    </mc:Choice>
    <mc:Fallback>
      <p:transition>
        <p:zo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9050" y="1965960"/>
            <a:ext cx="10091420" cy="3256915"/>
          </a:xfrm>
        </p:spPr>
        <p:txBody>
          <a:bodyPr>
            <a:normAutofit/>
          </a:bodyPr>
          <a:lstStyle/>
          <a:p>
            <a:pPr marL="0" indent="0">
              <a:buNone/>
            </a:pPr>
            <a:r>
              <a:rPr lang="en-US" altLang="zh-CN" sz="2400" dirty="0">
                <a:solidFill>
                  <a:srgbClr val="000000"/>
                </a:solidFill>
                <a:latin typeface="黑体" panose="02010609060101010101" pitchFamily="49" charset="-122"/>
                <a:ea typeface="黑体" panose="02010609060101010101" pitchFamily="49" charset="-122"/>
              </a:rPr>
              <a:t>2. </a:t>
            </a:r>
            <a:r>
              <a:rPr lang="zh-CN" altLang="en-US" sz="2400" dirty="0">
                <a:solidFill>
                  <a:srgbClr val="000000"/>
                </a:solidFill>
                <a:latin typeface="黑体" panose="02010609060101010101" pitchFamily="49" charset="-122"/>
                <a:ea typeface="黑体" panose="02010609060101010101" pitchFamily="49" charset="-122"/>
              </a:rPr>
              <a:t>新中国成立</a:t>
            </a:r>
            <a:r>
              <a:rPr lang="en-US" altLang="zh-CN" sz="2400" dirty="0">
                <a:solidFill>
                  <a:srgbClr val="000000"/>
                </a:solidFill>
                <a:latin typeface="黑体" panose="02010609060101010101" pitchFamily="49" charset="-122"/>
                <a:ea typeface="黑体" panose="02010609060101010101" pitchFamily="49" charset="-122"/>
              </a:rPr>
              <a:t>—20</a:t>
            </a:r>
            <a:r>
              <a:rPr lang="zh-CN" altLang="en-US" sz="2400" dirty="0">
                <a:solidFill>
                  <a:srgbClr val="000000"/>
                </a:solidFill>
                <a:latin typeface="黑体" panose="02010609060101010101" pitchFamily="49" charset="-122"/>
                <a:ea typeface="黑体" panose="02010609060101010101" pitchFamily="49" charset="-122"/>
              </a:rPr>
              <a:t>世纪</a:t>
            </a:r>
            <a:r>
              <a:rPr lang="en-US" altLang="zh-CN" sz="2400" dirty="0">
                <a:solidFill>
                  <a:srgbClr val="000000"/>
                </a:solidFill>
                <a:latin typeface="黑体" panose="02010609060101010101" pitchFamily="49" charset="-122"/>
                <a:ea typeface="黑体" panose="02010609060101010101" pitchFamily="49" charset="-122"/>
              </a:rPr>
              <a:t>80</a:t>
            </a:r>
            <a:r>
              <a:rPr lang="zh-CN" altLang="en-US" sz="2400" dirty="0">
                <a:solidFill>
                  <a:srgbClr val="000000"/>
                </a:solidFill>
                <a:latin typeface="黑体" panose="02010609060101010101" pitchFamily="49" charset="-122"/>
                <a:ea typeface="黑体" panose="02010609060101010101" pitchFamily="49" charset="-122"/>
              </a:rPr>
              <a:t>年代 </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r>
              <a:rPr lang="zh-CN" altLang="en-US" sz="2400" dirty="0">
                <a:solidFill>
                  <a:srgbClr val="000000"/>
                </a:solidFill>
                <a:latin typeface="黑体" panose="02010609060101010101" pitchFamily="49" charset="-122"/>
                <a:ea typeface="黑体" panose="02010609060101010101" pitchFamily="49" charset="-122"/>
              </a:rPr>
              <a:t>    实行计划经济，商法被完全忽视，商法学的发展停滞不前。 </a:t>
            </a: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a:p>
            <a:pPr marL="0" indent="0">
              <a:buNone/>
            </a:pP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057910" y="1345565"/>
            <a:ext cx="9225915" cy="460375"/>
          </a:xfrm>
          <a:prstGeom prst="rect">
            <a:avLst/>
          </a:prstGeom>
          <a:noFill/>
        </p:spPr>
        <p:txBody>
          <a:bodyPr wrap="square" rtlCol="0">
            <a:spAutoFit/>
          </a:bodyPr>
          <a:lstStyle/>
          <a:p>
            <a:r>
              <a:rPr lang="zh-CN" altLang="en-US" sz="2400" dirty="0">
                <a:ea typeface="黑体" panose="02010609060101010101" pitchFamily="49" charset="-122"/>
              </a:rPr>
              <a:t> </a:t>
            </a:r>
            <a:r>
              <a:rPr lang="zh-CN" altLang="en-US" sz="2400" b="1" dirty="0">
                <a:ea typeface="黑体" panose="02010609060101010101" pitchFamily="49" charset="-122"/>
              </a:rPr>
              <a:t>（二）中国商法学发展概述 </a:t>
            </a:r>
            <a:endParaRPr lang="zh-CN" altLang="en-US" sz="2400" dirty="0">
              <a:ea typeface="黑体" panose="02010609060101010101" pitchFamily="49" charset="-122"/>
            </a:endParaRPr>
          </a:p>
        </p:txBody>
      </p:sp>
      <p:sp>
        <p:nvSpPr>
          <p:cNvPr id="5"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三、商法学的历史发展</a:t>
            </a:r>
            <a:endParaRPr lang="zh-CN" altLang="en-US" dirty="0">
              <a:solidFill>
                <a:srgbClr val="000000"/>
              </a:solidFill>
              <a:effectLst/>
              <a:latin typeface="黑体" panose="02010609060101010101" pitchFamily="49" charset="-122"/>
              <a:ea typeface="黑体" panose="02010609060101010101" pitchFamily="49" charset="-122"/>
            </a:endParaRPr>
          </a:p>
        </p:txBody>
      </p:sp>
      <p:grpSp>
        <p:nvGrpSpPr>
          <p:cNvPr id="12" name="组合 11"/>
          <p:cNvGrpSpPr/>
          <p:nvPr/>
        </p:nvGrpSpPr>
        <p:grpSpPr>
          <a:xfrm>
            <a:off x="1642745" y="3205480"/>
            <a:ext cx="9119228" cy="2017395"/>
            <a:chOff x="3162" y="4966"/>
            <a:chExt cx="12351" cy="3177"/>
          </a:xfrm>
        </p:grpSpPr>
        <p:sp>
          <p:nvSpPr>
            <p:cNvPr id="4" name="文本框 3"/>
            <p:cNvSpPr txBox="1"/>
            <p:nvPr/>
          </p:nvSpPr>
          <p:spPr>
            <a:xfrm>
              <a:off x="3902" y="4966"/>
              <a:ext cx="11611" cy="868"/>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sym typeface="+mn-ea"/>
                </a:rPr>
                <a:t>新中国成立后的很长一段时间内，商法被完全忽视</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6" name="文本框 5"/>
            <p:cNvSpPr txBox="1"/>
            <p:nvPr/>
          </p:nvSpPr>
          <p:spPr>
            <a:xfrm>
              <a:off x="3902" y="6217"/>
              <a:ext cx="11611" cy="803"/>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lgn="l">
                <a:buNone/>
              </a:pPr>
              <a:r>
                <a:rPr lang="en-US" altLang="zh-CN" sz="2400" dirty="0">
                  <a:solidFill>
                    <a:srgbClr val="000000"/>
                  </a:solidFill>
                  <a:latin typeface="黑体" panose="02010609060101010101" pitchFamily="49" charset="-122"/>
                  <a:ea typeface="黑体" panose="02010609060101010101" pitchFamily="49" charset="-122"/>
                  <a:sym typeface="+mn-ea"/>
                </a:rPr>
                <a:t>1978年经济法学兴起，商法学被纳入其中</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7" name="文本框 6"/>
            <p:cNvSpPr txBox="1"/>
            <p:nvPr/>
          </p:nvSpPr>
          <p:spPr>
            <a:xfrm>
              <a:off x="3902" y="7334"/>
              <a:ext cx="11611" cy="809"/>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400" dirty="0">
                  <a:solidFill>
                    <a:srgbClr val="000000"/>
                  </a:solidFill>
                  <a:latin typeface="黑体" panose="02010609060101010101" pitchFamily="49" charset="-122"/>
                  <a:ea typeface="黑体" panose="02010609060101010101" pitchFamily="49" charset="-122"/>
                  <a:sym typeface="+mn-ea"/>
                </a:rPr>
                <a:t>十一届三中全会召开</a:t>
              </a:r>
              <a:r>
                <a:rPr lang="zh-CN" altLang="en-US" sz="2400" dirty="0">
                  <a:solidFill>
                    <a:srgbClr val="000000"/>
                  </a:solidFill>
                  <a:latin typeface="黑体" panose="02010609060101010101" pitchFamily="49" charset="-122"/>
                  <a:ea typeface="黑体" panose="02010609060101010101" pitchFamily="49" charset="-122"/>
                  <a:sym typeface="+mn-ea"/>
                </a:rPr>
                <a:t>后</a:t>
              </a:r>
              <a:r>
                <a:rPr lang="en-US" altLang="zh-CN" sz="2400" dirty="0">
                  <a:solidFill>
                    <a:srgbClr val="000000"/>
                  </a:solidFill>
                  <a:latin typeface="黑体" panose="02010609060101010101" pitchFamily="49" charset="-122"/>
                  <a:ea typeface="黑体" panose="02010609060101010101" pitchFamily="49" charset="-122"/>
                  <a:sym typeface="+mn-ea"/>
                </a:rPr>
                <a:t>，全国人大颁布了一系列商事法律法规</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9" name="左弧形箭头 8"/>
            <p:cNvSpPr/>
            <p:nvPr/>
          </p:nvSpPr>
          <p:spPr>
            <a:xfrm>
              <a:off x="3162" y="5199"/>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左弧形箭头 9"/>
            <p:cNvSpPr/>
            <p:nvPr/>
          </p:nvSpPr>
          <p:spPr>
            <a:xfrm>
              <a:off x="3162" y="6649"/>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100">
        <p:zoom/>
      </p:transition>
    </mc:Choice>
    <mc:Fallback>
      <p:transition>
        <p:zo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950720"/>
            <a:ext cx="10869295" cy="6017895"/>
          </a:xfrm>
        </p:spPr>
        <p:txBody>
          <a:bodyPr>
            <a:normAutofit/>
          </a:bodyPr>
          <a:lstStyle/>
          <a:p>
            <a:pPr marL="0" indent="0">
              <a:buNone/>
            </a:pPr>
            <a:r>
              <a:rPr lang="en-US" altLang="zh-CN" sz="2400" dirty="0">
                <a:solidFill>
                  <a:srgbClr val="000000"/>
                </a:solidFill>
                <a:latin typeface="黑体" panose="02010609060101010101" pitchFamily="49" charset="-122"/>
                <a:ea typeface="黑体" panose="02010609060101010101" pitchFamily="49" charset="-122"/>
              </a:rPr>
              <a:t>3.20</a:t>
            </a:r>
            <a:r>
              <a:rPr lang="zh-CN" altLang="en-US" sz="2400" dirty="0">
                <a:solidFill>
                  <a:srgbClr val="000000"/>
                </a:solidFill>
                <a:latin typeface="黑体" panose="02010609060101010101" pitchFamily="49" charset="-122"/>
                <a:ea typeface="黑体" panose="02010609060101010101" pitchFamily="49" charset="-122"/>
              </a:rPr>
              <a:t>世纪</a:t>
            </a:r>
            <a:r>
              <a:rPr lang="en-US" altLang="zh-CN" sz="2400" dirty="0">
                <a:solidFill>
                  <a:srgbClr val="000000"/>
                </a:solidFill>
                <a:latin typeface="黑体" panose="02010609060101010101" pitchFamily="49" charset="-122"/>
                <a:ea typeface="黑体" panose="02010609060101010101" pitchFamily="49" charset="-122"/>
              </a:rPr>
              <a:t>80</a:t>
            </a:r>
            <a:r>
              <a:rPr lang="zh-CN" altLang="en-US" sz="2400" dirty="0">
                <a:solidFill>
                  <a:srgbClr val="000000"/>
                </a:solidFill>
                <a:latin typeface="黑体" panose="02010609060101010101" pitchFamily="49" charset="-122"/>
                <a:ea typeface="黑体" panose="02010609060101010101" pitchFamily="49" charset="-122"/>
              </a:rPr>
              <a:t>年代末</a:t>
            </a:r>
            <a:r>
              <a:rPr lang="en-US" altLang="zh-CN" sz="2400" dirty="0">
                <a:solidFill>
                  <a:srgbClr val="000000"/>
                </a:solidFill>
                <a:latin typeface="黑体" panose="02010609060101010101" pitchFamily="49" charset="-122"/>
                <a:ea typeface="黑体" panose="02010609060101010101" pitchFamily="49" charset="-122"/>
              </a:rPr>
              <a:t>—20</a:t>
            </a:r>
            <a:r>
              <a:rPr lang="zh-CN" altLang="en-US" sz="2400" dirty="0">
                <a:solidFill>
                  <a:srgbClr val="000000"/>
                </a:solidFill>
                <a:latin typeface="黑体" panose="02010609060101010101" pitchFamily="49" charset="-122"/>
                <a:ea typeface="黑体" panose="02010609060101010101" pitchFamily="49" charset="-122"/>
              </a:rPr>
              <a:t>世纪</a:t>
            </a:r>
            <a:r>
              <a:rPr lang="en-US" altLang="zh-CN" sz="2400" dirty="0">
                <a:solidFill>
                  <a:srgbClr val="000000"/>
                </a:solidFill>
                <a:latin typeface="黑体" panose="02010609060101010101" pitchFamily="49" charset="-122"/>
                <a:ea typeface="黑体" panose="02010609060101010101" pitchFamily="49" charset="-122"/>
              </a:rPr>
              <a:t>90</a:t>
            </a:r>
            <a:r>
              <a:rPr lang="zh-CN" altLang="en-US" sz="2400" dirty="0">
                <a:solidFill>
                  <a:srgbClr val="000000"/>
                </a:solidFill>
                <a:latin typeface="黑体" panose="02010609060101010101" pitchFamily="49" charset="-122"/>
                <a:ea typeface="黑体" panose="02010609060101010101" pitchFamily="49" charset="-122"/>
              </a:rPr>
              <a:t>年代末 </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r>
              <a:rPr lang="zh-CN" altLang="en-US" sz="2400" dirty="0">
                <a:solidFill>
                  <a:srgbClr val="000000"/>
                </a:solidFill>
                <a:latin typeface="黑体" panose="02010609060101010101" pitchFamily="49" charset="-122"/>
                <a:ea typeface="黑体" panose="02010609060101010101" pitchFamily="49" charset="-122"/>
              </a:rPr>
              <a:t>     主流观点将商法视为私法领域调整商事关系的法律，从而使商法获得独立于经济法的地位。</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057910" y="1345565"/>
            <a:ext cx="9225915" cy="460375"/>
          </a:xfrm>
          <a:prstGeom prst="rect">
            <a:avLst/>
          </a:prstGeom>
          <a:noFill/>
        </p:spPr>
        <p:txBody>
          <a:bodyPr wrap="square" rtlCol="0">
            <a:spAutoFit/>
          </a:bodyPr>
          <a:lstStyle/>
          <a:p>
            <a:r>
              <a:rPr lang="zh-CN" altLang="en-US" sz="2400" dirty="0">
                <a:ea typeface="黑体" panose="02010609060101010101" pitchFamily="49" charset="-122"/>
              </a:rPr>
              <a:t> </a:t>
            </a:r>
            <a:r>
              <a:rPr lang="zh-CN" altLang="en-US" sz="2400" b="1" dirty="0">
                <a:ea typeface="黑体" panose="02010609060101010101" pitchFamily="49" charset="-122"/>
              </a:rPr>
              <a:t>（二）中国商法学发展概述 </a:t>
            </a:r>
            <a:endParaRPr lang="zh-CN" altLang="en-US" sz="2400" dirty="0">
              <a:ea typeface="黑体" panose="02010609060101010101" pitchFamily="49" charset="-122"/>
            </a:endParaRPr>
          </a:p>
        </p:txBody>
      </p:sp>
      <p:sp>
        <p:nvSpPr>
          <p:cNvPr id="5"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三、商法学的历史发展</a:t>
            </a:r>
            <a:endParaRPr lang="zh-CN" altLang="en-US" dirty="0">
              <a:solidFill>
                <a:srgbClr val="000000"/>
              </a:solidFill>
              <a:effectLst/>
              <a:latin typeface="黑体" panose="02010609060101010101" pitchFamily="49" charset="-122"/>
              <a:ea typeface="黑体" panose="02010609060101010101" pitchFamily="49" charset="-122"/>
            </a:endParaRPr>
          </a:p>
        </p:txBody>
      </p:sp>
      <p:grpSp>
        <p:nvGrpSpPr>
          <p:cNvPr id="12" name="组合 11"/>
          <p:cNvGrpSpPr/>
          <p:nvPr/>
        </p:nvGrpSpPr>
        <p:grpSpPr>
          <a:xfrm>
            <a:off x="1288415" y="3237865"/>
            <a:ext cx="10302240" cy="2745105"/>
            <a:chOff x="3162" y="4966"/>
            <a:chExt cx="16224" cy="4323"/>
          </a:xfrm>
        </p:grpSpPr>
        <p:sp>
          <p:nvSpPr>
            <p:cNvPr id="4" name="文本框 3"/>
            <p:cNvSpPr txBox="1"/>
            <p:nvPr/>
          </p:nvSpPr>
          <p:spPr>
            <a:xfrm>
              <a:off x="3902" y="4966"/>
              <a:ext cx="15484" cy="810"/>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400" dirty="0">
                  <a:solidFill>
                    <a:srgbClr val="000000"/>
                  </a:solidFill>
                  <a:latin typeface="黑体" panose="02010609060101010101" pitchFamily="49" charset="-122"/>
                  <a:ea typeface="黑体" panose="02010609060101010101" pitchFamily="49" charset="-122"/>
                  <a:sym typeface="+mn-ea"/>
                </a:rPr>
                <a:t>随着改革开放的深入，20世纪80年代商法观念开始被人们接受</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6" name="文本框 5"/>
            <p:cNvSpPr txBox="1"/>
            <p:nvPr/>
          </p:nvSpPr>
          <p:spPr>
            <a:xfrm>
              <a:off x="3902" y="6182"/>
              <a:ext cx="15484" cy="801"/>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none" rtlCol="0" anchor="t">
              <a:spAutoFit/>
            </a:bodyPr>
            <a:lstStyle/>
            <a:p>
              <a:pPr marL="0" indent="0" algn="l">
                <a:buNone/>
              </a:pPr>
              <a:r>
                <a:rPr lang="en-US" altLang="zh-CN" sz="2400" dirty="0">
                  <a:solidFill>
                    <a:srgbClr val="000000"/>
                  </a:solidFill>
                  <a:latin typeface="黑体" panose="02010609060101010101" pitchFamily="49" charset="-122"/>
                  <a:ea typeface="黑体" panose="02010609060101010101" pitchFamily="49" charset="-122"/>
                  <a:sym typeface="+mn-ea"/>
                </a:rPr>
                <a:t>1984年8月中国经济法研究会召开成立大会，会上指出我国应当制定商法</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7" name="文本框 6"/>
            <p:cNvSpPr txBox="1"/>
            <p:nvPr/>
          </p:nvSpPr>
          <p:spPr>
            <a:xfrm>
              <a:off x="3902" y="7334"/>
              <a:ext cx="15484" cy="804"/>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400" dirty="0">
                  <a:solidFill>
                    <a:srgbClr val="000000"/>
                  </a:solidFill>
                  <a:latin typeface="黑体" panose="02010609060101010101" pitchFamily="49" charset="-122"/>
                  <a:ea typeface="黑体" panose="02010609060101010101" pitchFamily="49" charset="-122"/>
                  <a:sym typeface="+mn-ea"/>
                </a:rPr>
                <a:t>1993年十四届三中全会明确指出加快经济立法，进一步完善民商法</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8" name="文本框 7"/>
            <p:cNvSpPr txBox="1"/>
            <p:nvPr/>
          </p:nvSpPr>
          <p:spPr>
            <a:xfrm>
              <a:off x="3902" y="8486"/>
              <a:ext cx="15484" cy="803"/>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400" dirty="0">
                  <a:solidFill>
                    <a:srgbClr val="000000"/>
                  </a:solidFill>
                  <a:latin typeface="黑体" panose="02010609060101010101" pitchFamily="49" charset="-122"/>
                  <a:ea typeface="黑体" panose="02010609060101010101" pitchFamily="49" charset="-122"/>
                  <a:sym typeface="+mn-ea"/>
                </a:rPr>
                <a:t>原国家教委1997年将“商法学”列为法学专业14门核心课程之一</a:t>
              </a:r>
              <a:endParaRPr lang="en-US" altLang="zh-CN" sz="2400" dirty="0">
                <a:solidFill>
                  <a:srgbClr val="000000"/>
                </a:solidFill>
                <a:latin typeface="黑体" panose="02010609060101010101" pitchFamily="49" charset="-122"/>
                <a:ea typeface="黑体" panose="02010609060101010101" pitchFamily="49" charset="-122"/>
                <a:sym typeface="+mn-ea"/>
              </a:endParaRPr>
            </a:p>
          </p:txBody>
        </p:sp>
        <p:sp>
          <p:nvSpPr>
            <p:cNvPr id="9" name="左弧形箭头 8"/>
            <p:cNvSpPr/>
            <p:nvPr/>
          </p:nvSpPr>
          <p:spPr>
            <a:xfrm>
              <a:off x="3162" y="5199"/>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左弧形箭头 9"/>
            <p:cNvSpPr/>
            <p:nvPr/>
          </p:nvSpPr>
          <p:spPr>
            <a:xfrm>
              <a:off x="3162" y="6499"/>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左弧形箭头 10"/>
            <p:cNvSpPr/>
            <p:nvPr/>
          </p:nvSpPr>
          <p:spPr>
            <a:xfrm>
              <a:off x="3162" y="7950"/>
              <a:ext cx="650" cy="1150"/>
            </a:xfrm>
            <a:prstGeom prst="curved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p14:dur="100">
        <p:zoom/>
      </p:transition>
    </mc:Choice>
    <mc:Fallback>
      <p:transition>
        <p:zo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1445" y="1967230"/>
            <a:ext cx="10060305" cy="3827780"/>
          </a:xfrm>
        </p:spPr>
        <p:txBody>
          <a:bodyPr>
            <a:normAutofit/>
          </a:bodyPr>
          <a:lstStyle/>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4.21</a:t>
            </a:r>
            <a:r>
              <a:rPr lang="zh-CN" altLang="en-US" sz="2400" dirty="0">
                <a:solidFill>
                  <a:srgbClr val="000000"/>
                </a:solidFill>
                <a:latin typeface="黑体" panose="02010609060101010101" pitchFamily="49" charset="-122"/>
                <a:ea typeface="黑体" panose="02010609060101010101" pitchFamily="49" charset="-122"/>
              </a:rPr>
              <a:t>世纪初期至今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    中国商法学研究走向繁荣。商法学重新回归全国高校法学专业核心课程后，进入了全面发展的新时期。</a:t>
            </a:r>
            <a:endParaRPr lang="zh-CN" altLang="en-US"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商法教材的编写和出版大量出现，一大批商法学理论研究著作相继出版。在商法学者的努力下，中国商法学研究会也于2001年成立，其在推动中国商法立法、司法、执法和理论研究方面发挥了积极的作用。自此，中国商法学研究走向繁荣。</a:t>
            </a:r>
            <a:endParaRPr lang="en-US" altLang="zh-CN" sz="2400" dirty="0">
              <a:solidFill>
                <a:srgbClr val="000000"/>
              </a:solidFill>
              <a:latin typeface="黑体" panose="02010609060101010101" pitchFamily="49" charset="-122"/>
              <a:ea typeface="黑体" panose="02010609060101010101" pitchFamily="49" charset="-122"/>
            </a:endParaRPr>
          </a:p>
        </p:txBody>
      </p:sp>
      <p:sp>
        <p:nvSpPr>
          <p:cNvPr id="2" name="文本框 1"/>
          <p:cNvSpPr txBox="1"/>
          <p:nvPr/>
        </p:nvSpPr>
        <p:spPr>
          <a:xfrm>
            <a:off x="1057910" y="1345565"/>
            <a:ext cx="9225915" cy="460375"/>
          </a:xfrm>
          <a:prstGeom prst="rect">
            <a:avLst/>
          </a:prstGeom>
          <a:noFill/>
        </p:spPr>
        <p:txBody>
          <a:bodyPr wrap="square" rtlCol="0">
            <a:spAutoFit/>
          </a:bodyPr>
          <a:lstStyle/>
          <a:p>
            <a:r>
              <a:rPr lang="zh-CN" altLang="en-US" sz="2400" dirty="0">
                <a:ea typeface="黑体" panose="02010609060101010101" pitchFamily="49" charset="-122"/>
              </a:rPr>
              <a:t> </a:t>
            </a:r>
            <a:r>
              <a:rPr lang="zh-CN" altLang="en-US" sz="2400" b="1" dirty="0">
                <a:ea typeface="黑体" panose="02010609060101010101" pitchFamily="49" charset="-122"/>
              </a:rPr>
              <a:t>（二）中国商法学发展概述 </a:t>
            </a:r>
            <a:endParaRPr lang="zh-CN" altLang="en-US" sz="2400" dirty="0">
              <a:ea typeface="黑体" panose="02010609060101010101" pitchFamily="49" charset="-122"/>
            </a:endParaRPr>
          </a:p>
        </p:txBody>
      </p:sp>
      <p:sp>
        <p:nvSpPr>
          <p:cNvPr id="5"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三、商法学的历史发展</a:t>
            </a:r>
            <a:endParaRPr lang="zh-CN" altLang="en-US" dirty="0">
              <a:solidFill>
                <a:srgbClr val="000000"/>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100">
        <p:zoom/>
      </p:transition>
    </mc:Choice>
    <mc:Fallback>
      <p:transition>
        <p:zo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4740" y="143510"/>
            <a:ext cx="11004885" cy="1752599"/>
          </a:xfrm>
        </p:spPr>
        <p:txBody>
          <a:bodyPr/>
          <a:lstStyle/>
          <a:p>
            <a:r>
              <a:rPr lang="zh-CN" altLang="en-US" dirty="0">
                <a:solidFill>
                  <a:srgbClr val="000000"/>
                </a:solidFill>
                <a:effectLst/>
                <a:latin typeface="黑体" panose="02010609060101010101" pitchFamily="49" charset="-122"/>
                <a:ea typeface="黑体" panose="02010609060101010101" pitchFamily="49" charset="-122"/>
              </a:rPr>
              <a:t>四、马克思主义理论与中国特色社会主义商法学</a:t>
            </a:r>
            <a:endParaRPr lang="zh-CN" altLang="en-US"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07745" y="1365885"/>
            <a:ext cx="10322560" cy="1404620"/>
          </a:xfrm>
        </p:spPr>
        <p:txBody>
          <a:bodyPr/>
          <a:lstStyle/>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在过去近</a:t>
            </a:r>
            <a:r>
              <a:rPr lang="en-US" altLang="zh-CN" sz="2400" dirty="0">
                <a:solidFill>
                  <a:srgbClr val="000000"/>
                </a:solidFill>
                <a:latin typeface="黑体" panose="02010609060101010101" pitchFamily="49" charset="-122"/>
                <a:ea typeface="黑体" panose="02010609060101010101" pitchFamily="49" charset="-122"/>
              </a:rPr>
              <a:t>40</a:t>
            </a:r>
            <a:r>
              <a:rPr lang="zh-CN" altLang="en-US" sz="2400" dirty="0">
                <a:solidFill>
                  <a:srgbClr val="000000"/>
                </a:solidFill>
                <a:latin typeface="黑体" panose="02010609060101010101" pitchFamily="49" charset="-122"/>
                <a:ea typeface="黑体" panose="02010609060101010101" pitchFamily="49" charset="-122"/>
              </a:rPr>
              <a:t>年里，中国突破了传统西方国家以私权为核心的商法制度，构建了适应中国国情的新型商法制度，并在确立了中国特色社会主义市场经济体制的同时，形成了独具特色的中国社会主义商法。</a:t>
            </a: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5" name="文本框 4"/>
          <p:cNvSpPr txBox="1"/>
          <p:nvPr/>
        </p:nvSpPr>
        <p:spPr>
          <a:xfrm>
            <a:off x="2008505" y="5756910"/>
            <a:ext cx="10231120" cy="645160"/>
          </a:xfrm>
          <a:prstGeom prst="rect">
            <a:avLst/>
          </a:prstGeom>
          <a:noFill/>
        </p:spPr>
        <p:txBody>
          <a:bodyPr wrap="square" rtlCol="0" anchor="t">
            <a:spAutoFit/>
          </a:bodyPr>
          <a:lstStyle/>
          <a:p>
            <a:endParaRPr lang="zh-CN" altLang="en-US"/>
          </a:p>
          <a:p>
            <a:endParaRPr lang="zh-CN" altLang="en-US"/>
          </a:p>
        </p:txBody>
      </p:sp>
      <p:graphicFrame>
        <p:nvGraphicFramePr>
          <p:cNvPr id="10" name="表格 9"/>
          <p:cNvGraphicFramePr/>
          <p:nvPr/>
        </p:nvGraphicFramePr>
        <p:xfrm>
          <a:off x="1971549" y="2683510"/>
          <a:ext cx="8394952" cy="3718560"/>
        </p:xfrm>
        <a:graphic>
          <a:graphicData uri="http://schemas.openxmlformats.org/drawingml/2006/table">
            <a:tbl>
              <a:tblPr firstRow="1" bandRow="1">
                <a:tableStyleId>{5C22544A-7EE6-4342-B048-85BDC9FD1C3A}</a:tableStyleId>
              </a:tblPr>
              <a:tblGrid>
                <a:gridCol w="2099509"/>
                <a:gridCol w="2430809"/>
                <a:gridCol w="3864634"/>
              </a:tblGrid>
              <a:tr h="911644">
                <a:tc rowSpan="2">
                  <a:txBody>
                    <a:bodyPr/>
                    <a:lstStyle/>
                    <a:p>
                      <a:pPr algn="ctr">
                        <a:buNone/>
                      </a:pPr>
                      <a:r>
                        <a:rPr lang="en-US" altLang="zh-CN" sz="2000" b="0">
                          <a:solidFill>
                            <a:schemeClr val="tx1"/>
                          </a:solidFill>
                          <a:latin typeface="黑体" panose="02010609060101010101" pitchFamily="49" charset="-122"/>
                          <a:ea typeface="黑体" panose="02010609060101010101" pitchFamily="49" charset="-122"/>
                          <a:sym typeface="+mn-ea"/>
                        </a:rPr>
                        <a:t>  </a:t>
                      </a:r>
                      <a:r>
                        <a:rPr lang="zh-CN" altLang="en-US" sz="2000" b="0">
                          <a:solidFill>
                            <a:schemeClr val="tx1"/>
                          </a:solidFill>
                          <a:latin typeface="黑体" panose="02010609060101010101" pitchFamily="49" charset="-122"/>
                          <a:ea typeface="黑体" panose="02010609060101010101" pitchFamily="49" charset="-122"/>
                          <a:sym typeface="+mn-ea"/>
                        </a:rPr>
                        <a:t>横向对比</a:t>
                      </a:r>
                      <a:endParaRPr lang="zh-CN" altLang="en-US" sz="2000" b="0">
                        <a:solidFill>
                          <a:schemeClr val="tx1"/>
                        </a:solidFill>
                        <a:latin typeface="黑体" panose="02010609060101010101" pitchFamily="49" charset="-122"/>
                        <a:ea typeface="黑体" panose="02010609060101010101" pitchFamily="49" charset="-122"/>
                      </a:endParaRPr>
                    </a:p>
                  </a:txBody>
                  <a:tcPr anchor="ctr">
                    <a:solidFill>
                      <a:schemeClr val="accent3">
                        <a:lumMod val="60000"/>
                        <a:lumOff val="40000"/>
                      </a:schemeClr>
                    </a:solidFill>
                  </a:tcPr>
                </a:tc>
                <a:tc>
                  <a:txBody>
                    <a:bodyPr/>
                    <a:lstStyle/>
                    <a:p>
                      <a:pPr>
                        <a:buNone/>
                      </a:pP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与其他</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p>
                      <a:pPr>
                        <a:buNone/>
                      </a:pP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社会主义国家相比</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txBody>
                  <a:tcPr anchor="ctr">
                    <a:solidFill>
                      <a:schemeClr val="accent3">
                        <a:lumMod val="60000"/>
                        <a:lumOff val="40000"/>
                      </a:schemeClr>
                    </a:solidFill>
                  </a:tcPr>
                </a:tc>
                <a:tc>
                  <a:txBody>
                    <a:bodyPr/>
                    <a:lstStyle/>
                    <a:p>
                      <a:pPr>
                        <a:buNone/>
                      </a:pPr>
                      <a:r>
                        <a:rPr lang="zh-CN" altLang="en-US" sz="2000" b="0" dirty="0">
                          <a:solidFill>
                            <a:schemeClr val="tx1"/>
                          </a:solidFill>
                          <a:latin typeface="黑体" panose="02010609060101010101" pitchFamily="49" charset="-122"/>
                          <a:ea typeface="黑体" panose="02010609060101010101" pitchFamily="49" charset="-122"/>
                          <a:sym typeface="+mn-ea"/>
                        </a:rPr>
                        <a:t>中国率先承认了私主体在商事活动中的主体资格，首开先河地肯定了依法治国的重要性。</a:t>
                      </a:r>
                      <a:endParaRPr lang="zh-CN" altLang="en-US" sz="2000" b="0" dirty="0">
                        <a:solidFill>
                          <a:schemeClr val="tx1"/>
                        </a:solidFill>
                        <a:latin typeface="黑体" panose="02010609060101010101" pitchFamily="49" charset="-122"/>
                        <a:ea typeface="黑体" panose="02010609060101010101" pitchFamily="49" charset="-122"/>
                        <a:sym typeface="+mn-ea"/>
                      </a:endParaRPr>
                    </a:p>
                  </a:txBody>
                  <a:tcPr anchor="ctr">
                    <a:solidFill>
                      <a:schemeClr val="accent3">
                        <a:lumMod val="60000"/>
                        <a:lumOff val="40000"/>
                      </a:schemeClr>
                    </a:solidFill>
                  </a:tcPr>
                </a:tc>
              </a:tr>
              <a:tr h="918845">
                <a:tc vMerge="1">
                  <a:tcPr/>
                </a:tc>
                <a:tc>
                  <a:txBody>
                    <a:bodyPr/>
                    <a:lstStyle/>
                    <a:p>
                      <a:pPr>
                        <a:buNone/>
                      </a:pP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与资本主义国家相比</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txBody>
                  <a:tcPr anchor="ctr">
                    <a:solidFill>
                      <a:schemeClr val="accent3">
                        <a:lumMod val="60000"/>
                        <a:lumOff val="40000"/>
                      </a:schemeClr>
                    </a:solidFill>
                  </a:tcPr>
                </a:tc>
                <a:tc>
                  <a:txBody>
                    <a:bodyPr/>
                    <a:lstStyle/>
                    <a:p>
                      <a:pPr>
                        <a:buNone/>
                      </a:pPr>
                      <a:r>
                        <a:rPr lang="zh-CN" altLang="en-US" sz="2000" b="0">
                          <a:solidFill>
                            <a:schemeClr val="tx1"/>
                          </a:solidFill>
                          <a:latin typeface="黑体" panose="02010609060101010101" pitchFamily="49" charset="-122"/>
                          <a:ea typeface="黑体" panose="02010609060101010101" pitchFamily="49" charset="-122"/>
                          <a:sym typeface="+mn-ea"/>
                        </a:rPr>
                        <a:t>重视公法主体的商事主体经营资格，并积极发挥行政机关在商事活动中的监管作用。</a:t>
                      </a:r>
                      <a:endParaRPr lang="zh-CN" altLang="en-US" sz="2000" b="0">
                        <a:solidFill>
                          <a:schemeClr val="tx1"/>
                        </a:solidFill>
                        <a:latin typeface="黑体" panose="02010609060101010101" pitchFamily="49" charset="-122"/>
                        <a:ea typeface="黑体" panose="02010609060101010101" pitchFamily="49" charset="-122"/>
                        <a:sym typeface="+mn-ea"/>
                      </a:endParaRPr>
                    </a:p>
                  </a:txBody>
                  <a:tcPr anchor="ctr">
                    <a:solidFill>
                      <a:schemeClr val="accent3">
                        <a:lumMod val="60000"/>
                        <a:lumOff val="40000"/>
                      </a:schemeClr>
                    </a:solidFill>
                  </a:tcPr>
                </a:tc>
              </a:tr>
              <a:tr h="643255">
                <a:tc rowSpan="2">
                  <a:txBody>
                    <a:bodyPr/>
                    <a:lstStyle/>
                    <a:p>
                      <a:pPr algn="ctr">
                        <a:buNone/>
                      </a:pPr>
                      <a:r>
                        <a:rPr lang="en-US" altLang="zh-CN" sz="2000" b="0">
                          <a:solidFill>
                            <a:schemeClr val="tx1"/>
                          </a:solidFill>
                          <a:latin typeface="黑体" panose="02010609060101010101" pitchFamily="49" charset="-122"/>
                          <a:ea typeface="黑体" panose="02010609060101010101" pitchFamily="49" charset="-122"/>
                          <a:sym typeface="+mn-ea"/>
                        </a:rPr>
                        <a:t>  </a:t>
                      </a:r>
                      <a:r>
                        <a:rPr lang="zh-CN" altLang="en-US" sz="2000" b="0">
                          <a:solidFill>
                            <a:schemeClr val="tx1"/>
                          </a:solidFill>
                          <a:latin typeface="黑体" panose="02010609060101010101" pitchFamily="49" charset="-122"/>
                          <a:ea typeface="黑体" panose="02010609060101010101" pitchFamily="49" charset="-122"/>
                          <a:sym typeface="+mn-ea"/>
                        </a:rPr>
                        <a:t>纵向对比</a:t>
                      </a:r>
                      <a:endParaRPr lang="zh-CN" altLang="en-US" sz="2000" b="0">
                        <a:solidFill>
                          <a:schemeClr val="tx1"/>
                        </a:solidFill>
                        <a:latin typeface="黑体" panose="02010609060101010101" pitchFamily="49" charset="-122"/>
                        <a:ea typeface="黑体" panose="02010609060101010101" pitchFamily="49" charset="-122"/>
                      </a:endParaRPr>
                    </a:p>
                  </a:txBody>
                  <a:tcPr anchor="ctr">
                    <a:solidFill>
                      <a:schemeClr val="accent1">
                        <a:lumMod val="40000"/>
                        <a:lumOff val="60000"/>
                      </a:schemeClr>
                    </a:solidFill>
                  </a:tcPr>
                </a:tc>
                <a:tc>
                  <a:txBody>
                    <a:bodyPr/>
                    <a:lstStyle/>
                    <a:p>
                      <a:pPr>
                        <a:buNone/>
                      </a:pP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与偏重生产贸易的传统商法相比</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txBody>
                  <a:tcPr anchor="ctr">
                    <a:solidFill>
                      <a:schemeClr val="accent1">
                        <a:lumMod val="40000"/>
                        <a:lumOff val="60000"/>
                      </a:schemeClr>
                    </a:solidFill>
                  </a:tcPr>
                </a:tc>
                <a:tc>
                  <a:txBody>
                    <a:bodyPr/>
                    <a:lstStyle/>
                    <a:p>
                      <a:pPr>
                        <a:buNone/>
                      </a:pPr>
                      <a:r>
                        <a:rPr lang="zh-CN" altLang="en-US" sz="2000" b="0" dirty="0">
                          <a:solidFill>
                            <a:schemeClr val="tx1"/>
                          </a:solidFill>
                          <a:latin typeface="黑体" panose="02010609060101010101" pitchFamily="49" charset="-122"/>
                          <a:ea typeface="黑体" panose="02010609060101010101" pitchFamily="49" charset="-122"/>
                          <a:sym typeface="+mn-ea"/>
                        </a:rPr>
                        <a:t>现代中国商法以金融、信息产业、知识产权为核心；</a:t>
                      </a:r>
                      <a:endParaRPr lang="zh-CN" altLang="en-US" sz="2000" b="0" dirty="0">
                        <a:solidFill>
                          <a:schemeClr val="tx1"/>
                        </a:solidFill>
                        <a:latin typeface="黑体" panose="02010609060101010101" pitchFamily="49" charset="-122"/>
                        <a:ea typeface="黑体" panose="02010609060101010101" pitchFamily="49" charset="-122"/>
                        <a:sym typeface="+mn-ea"/>
                      </a:endParaRPr>
                    </a:p>
                  </a:txBody>
                  <a:tcPr anchor="ctr">
                    <a:solidFill>
                      <a:schemeClr val="accent1">
                        <a:lumMod val="40000"/>
                        <a:lumOff val="60000"/>
                      </a:schemeClr>
                    </a:solidFill>
                  </a:tcPr>
                </a:tc>
              </a:tr>
              <a:tr h="918210">
                <a:tc vMerge="1">
                  <a:tcPr/>
                </a:tc>
                <a:tc>
                  <a:txBody>
                    <a:bodyPr/>
                    <a:lstStyle/>
                    <a:p>
                      <a:pPr>
                        <a:buNone/>
                      </a:pPr>
                      <a:r>
                        <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rPr>
                        <a:t>与重视法典形式的传统大陆法系国家商法相比</a:t>
                      </a:r>
                      <a:endParaRPr lang="zh-CN" altLang="en-US" sz="2000" b="0" dirty="0">
                        <a:solidFill>
                          <a:schemeClr val="tx1"/>
                        </a:solidFill>
                        <a:latin typeface="黑体" panose="02010609060101010101" pitchFamily="49" charset="-122"/>
                        <a:ea typeface="黑体" panose="02010609060101010101" pitchFamily="49" charset="-122"/>
                        <a:cs typeface="黑体" panose="02010609060101010101" pitchFamily="49" charset="-122"/>
                        <a:sym typeface="+mn-ea"/>
                      </a:endParaRPr>
                    </a:p>
                  </a:txBody>
                  <a:tcPr anchor="ctr">
                    <a:solidFill>
                      <a:schemeClr val="accent1">
                        <a:lumMod val="40000"/>
                        <a:lumOff val="60000"/>
                      </a:schemeClr>
                    </a:solidFill>
                  </a:tcPr>
                </a:tc>
                <a:tc>
                  <a:txBody>
                    <a:bodyPr/>
                    <a:lstStyle/>
                    <a:p>
                      <a:pPr>
                        <a:buNone/>
                      </a:pPr>
                      <a:r>
                        <a:rPr lang="zh-CN" altLang="en-US" sz="2000" b="0" dirty="0">
                          <a:solidFill>
                            <a:schemeClr val="tx1"/>
                          </a:solidFill>
                          <a:latin typeface="黑体" panose="02010609060101010101" pitchFamily="49" charset="-122"/>
                          <a:ea typeface="黑体" panose="02010609060101010101" pitchFamily="49" charset="-122"/>
                          <a:sym typeface="+mn-ea"/>
                        </a:rPr>
                        <a:t>现代中国商法注重实用，选择了商事单行法先行的立法模式。</a:t>
                      </a:r>
                      <a:endParaRPr lang="zh-CN" altLang="en-US" sz="2000" b="0" dirty="0">
                        <a:solidFill>
                          <a:schemeClr val="tx1"/>
                        </a:solidFill>
                        <a:latin typeface="黑体" panose="02010609060101010101" pitchFamily="49" charset="-122"/>
                        <a:ea typeface="黑体" panose="02010609060101010101" pitchFamily="49" charset="-122"/>
                        <a:sym typeface="+mn-ea"/>
                      </a:endParaRPr>
                    </a:p>
                    <a:p>
                      <a:pPr>
                        <a:buNone/>
                      </a:pPr>
                      <a:endParaRPr lang="zh-CN" altLang="en-US" sz="2000" b="0" dirty="0">
                        <a:solidFill>
                          <a:schemeClr val="tx1"/>
                        </a:solidFill>
                        <a:latin typeface="黑体" panose="02010609060101010101" pitchFamily="49" charset="-122"/>
                        <a:ea typeface="黑体" panose="02010609060101010101" pitchFamily="49" charset="-122"/>
                        <a:sym typeface="+mn-ea"/>
                      </a:endParaRPr>
                    </a:p>
                  </a:txBody>
                  <a:tcPr anchor="ctr">
                    <a:solidFill>
                      <a:schemeClr val="accent1">
                        <a:lumMod val="40000"/>
                        <a:lumOff val="6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zoom/>
      </p:transition>
    </mc:Choice>
    <mc:Fallback>
      <p:transition spd="slow">
        <p:zo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1234440" y="1356360"/>
            <a:ext cx="10469245" cy="1234440"/>
          </a:xfrm>
        </p:spPr>
        <p:txBody>
          <a:bodyPr>
            <a:noAutofit/>
          </a:bodyPr>
          <a:lstStyle/>
          <a:p>
            <a:pPr marL="0" indent="0">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中国特色社会主义商法渊源于马克思主义思想，也渊源于中国特色社会主义理论成果，具有鲜明的时代性和</a:t>
            </a:r>
            <a:r>
              <a:rPr lang="zh-CN" altLang="en-US" sz="2400">
                <a:solidFill>
                  <a:srgbClr val="000000"/>
                </a:solidFill>
                <a:latin typeface="黑体" panose="02010609060101010101" pitchFamily="49" charset="-122"/>
                <a:ea typeface="黑体" panose="02010609060101010101" pitchFamily="49" charset="-122"/>
              </a:rPr>
              <a:t>先进性。 </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r>
              <a:rPr lang="zh-CN" altLang="en-US" sz="2400" dirty="0">
                <a:solidFill>
                  <a:srgbClr val="000000"/>
                </a:solidFill>
                <a:latin typeface="黑体" panose="02010609060101010101" pitchFamily="49" charset="-122"/>
                <a:ea typeface="黑体" panose="02010609060101010101" pitchFamily="49" charset="-122"/>
              </a:rPr>
              <a:t>    中国特色社会主义商法学理论研究以马克思主义为指导，具体包括：</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2" name="标题 1"/>
          <p:cNvSpPr>
            <a:spLocks noGrp="1"/>
          </p:cNvSpPr>
          <p:nvPr>
            <p:ph type="title"/>
          </p:nvPr>
        </p:nvSpPr>
        <p:spPr>
          <a:xfrm>
            <a:off x="1234740" y="143510"/>
            <a:ext cx="11004885" cy="1752599"/>
          </a:xfrm>
        </p:spPr>
        <p:txBody>
          <a:bodyPr/>
          <a:lstStyle/>
          <a:p>
            <a:r>
              <a:rPr lang="zh-CN" altLang="en-US" dirty="0">
                <a:solidFill>
                  <a:srgbClr val="000000"/>
                </a:solidFill>
                <a:effectLst/>
                <a:latin typeface="黑体" panose="02010609060101010101" pitchFamily="49" charset="-122"/>
                <a:ea typeface="黑体" panose="02010609060101010101" pitchFamily="49" charset="-122"/>
              </a:rPr>
              <a:t>四、马克思主义理论与中国特色社会主义商法学</a:t>
            </a:r>
            <a:endParaRPr lang="zh-CN" altLang="en-US" dirty="0">
              <a:solidFill>
                <a:srgbClr val="000000"/>
              </a:solidFill>
              <a:effectLst/>
              <a:latin typeface="黑体" panose="02010609060101010101" pitchFamily="49" charset="-122"/>
              <a:ea typeface="黑体" panose="02010609060101010101" pitchFamily="49" charset="-122"/>
            </a:endParaRPr>
          </a:p>
        </p:txBody>
      </p:sp>
      <p:grpSp>
        <p:nvGrpSpPr>
          <p:cNvPr id="14" name="组合 13"/>
          <p:cNvGrpSpPr/>
          <p:nvPr/>
        </p:nvGrpSpPr>
        <p:grpSpPr>
          <a:xfrm>
            <a:off x="1234440" y="2686050"/>
            <a:ext cx="9959340" cy="3632835"/>
            <a:chOff x="2445" y="4630"/>
            <a:chExt cx="15484" cy="5721"/>
          </a:xfrm>
        </p:grpSpPr>
        <p:grpSp>
          <p:nvGrpSpPr>
            <p:cNvPr id="12" name="组合 11"/>
            <p:cNvGrpSpPr/>
            <p:nvPr/>
          </p:nvGrpSpPr>
          <p:grpSpPr>
            <a:xfrm>
              <a:off x="2445" y="4630"/>
              <a:ext cx="15484" cy="3696"/>
              <a:chOff x="3902" y="4966"/>
              <a:chExt cx="15484" cy="3696"/>
            </a:xfrm>
          </p:grpSpPr>
          <p:sp>
            <p:nvSpPr>
              <p:cNvPr id="4" name="文本框 3"/>
              <p:cNvSpPr txBox="1"/>
              <p:nvPr/>
            </p:nvSpPr>
            <p:spPr>
              <a:xfrm>
                <a:off x="3902" y="4966"/>
                <a:ext cx="15484" cy="777"/>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300" dirty="0">
                    <a:solidFill>
                      <a:srgbClr val="000000"/>
                    </a:solidFill>
                    <a:latin typeface="黑体" panose="02010609060101010101" pitchFamily="49" charset="-122"/>
                    <a:ea typeface="黑体" panose="02010609060101010101" pitchFamily="49" charset="-122"/>
                    <a:sym typeface="+mn-ea"/>
                  </a:rPr>
                  <a:t>1.</a:t>
                </a:r>
                <a:r>
                  <a:rPr lang="zh-CN" altLang="en-US" sz="2300" dirty="0">
                    <a:solidFill>
                      <a:srgbClr val="000000"/>
                    </a:solidFill>
                    <a:latin typeface="黑体" panose="02010609060101010101" pitchFamily="49" charset="-122"/>
                    <a:ea typeface="黑体" panose="02010609060101010101" pitchFamily="49" charset="-122"/>
                    <a:sym typeface="+mn-ea"/>
                  </a:rPr>
                  <a:t>商法学的研究必须始终立足于中国特色社会主义市场经济的基本国情</a:t>
                </a:r>
                <a:endParaRPr lang="zh-CN" altLang="en-US" sz="2300" dirty="0">
                  <a:solidFill>
                    <a:srgbClr val="000000"/>
                  </a:solidFill>
                  <a:latin typeface="黑体" panose="02010609060101010101" pitchFamily="49" charset="-122"/>
                  <a:ea typeface="黑体" panose="02010609060101010101" pitchFamily="49" charset="-122"/>
                  <a:sym typeface="+mn-ea"/>
                </a:endParaRPr>
              </a:p>
            </p:txBody>
          </p:sp>
          <p:sp>
            <p:nvSpPr>
              <p:cNvPr id="6" name="文本框 5"/>
              <p:cNvSpPr txBox="1"/>
              <p:nvPr/>
            </p:nvSpPr>
            <p:spPr>
              <a:xfrm>
                <a:off x="3902" y="5932"/>
                <a:ext cx="15484" cy="777"/>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lgn="l">
                  <a:buNone/>
                </a:pPr>
                <a:r>
                  <a:rPr lang="en-US" altLang="zh-CN" sz="2300" dirty="0">
                    <a:solidFill>
                      <a:srgbClr val="000000"/>
                    </a:solidFill>
                    <a:latin typeface="黑体" panose="02010609060101010101" pitchFamily="49" charset="-122"/>
                    <a:ea typeface="黑体" panose="02010609060101010101" pitchFamily="49" charset="-122"/>
                    <a:sym typeface="+mn-ea"/>
                  </a:rPr>
                  <a:t>2.</a:t>
                </a:r>
                <a:r>
                  <a:rPr lang="zh-CN" altLang="en-US" sz="2300" dirty="0">
                    <a:solidFill>
                      <a:srgbClr val="000000"/>
                    </a:solidFill>
                    <a:latin typeface="黑体" panose="02010609060101010101" pitchFamily="49" charset="-122"/>
                    <a:ea typeface="黑体" panose="02010609060101010101" pitchFamily="49" charset="-122"/>
                    <a:sym typeface="+mn-ea"/>
                  </a:rPr>
                  <a:t>商法学应在保持国际性的同时坚持其自身的国内性 </a:t>
                </a:r>
                <a:endParaRPr lang="en-US" altLang="zh-CN" sz="2300" dirty="0">
                  <a:solidFill>
                    <a:srgbClr val="000000"/>
                  </a:solidFill>
                  <a:latin typeface="黑体" panose="02010609060101010101" pitchFamily="49" charset="-122"/>
                  <a:ea typeface="黑体" panose="02010609060101010101" pitchFamily="49" charset="-122"/>
                  <a:sym typeface="+mn-ea"/>
                </a:endParaRPr>
              </a:p>
            </p:txBody>
          </p:sp>
          <p:sp>
            <p:nvSpPr>
              <p:cNvPr id="7" name="文本框 6"/>
              <p:cNvSpPr txBox="1"/>
              <p:nvPr/>
            </p:nvSpPr>
            <p:spPr>
              <a:xfrm>
                <a:off x="3902" y="6909"/>
                <a:ext cx="15484" cy="777"/>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300" dirty="0">
                    <a:solidFill>
                      <a:srgbClr val="000000"/>
                    </a:solidFill>
                    <a:latin typeface="黑体" panose="02010609060101010101" pitchFamily="49" charset="-122"/>
                    <a:ea typeface="黑体" panose="02010609060101010101" pitchFamily="49" charset="-122"/>
                    <a:sym typeface="+mn-ea"/>
                  </a:rPr>
                  <a:t>3.</a:t>
                </a:r>
                <a:r>
                  <a:rPr lang="zh-CN" altLang="en-US" sz="2300" dirty="0">
                    <a:solidFill>
                      <a:srgbClr val="000000"/>
                    </a:solidFill>
                    <a:latin typeface="黑体" panose="02010609060101010101" pitchFamily="49" charset="-122"/>
                    <a:ea typeface="黑体" panose="02010609060101010101" pitchFamily="49" charset="-122"/>
                    <a:sym typeface="+mn-ea"/>
                  </a:rPr>
                  <a:t>商法学理论研究需要关注商事交易实践</a:t>
                </a:r>
                <a:endParaRPr lang="en-US" altLang="zh-CN" sz="2300" dirty="0">
                  <a:solidFill>
                    <a:srgbClr val="000000"/>
                  </a:solidFill>
                  <a:latin typeface="黑体" panose="02010609060101010101" pitchFamily="49" charset="-122"/>
                  <a:ea typeface="黑体" panose="02010609060101010101" pitchFamily="49" charset="-122"/>
                  <a:sym typeface="+mn-ea"/>
                </a:endParaRPr>
              </a:p>
            </p:txBody>
          </p:sp>
          <p:sp>
            <p:nvSpPr>
              <p:cNvPr id="8" name="文本框 7"/>
              <p:cNvSpPr txBox="1"/>
              <p:nvPr/>
            </p:nvSpPr>
            <p:spPr>
              <a:xfrm>
                <a:off x="3902" y="7885"/>
                <a:ext cx="15484" cy="777"/>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300" dirty="0">
                    <a:solidFill>
                      <a:srgbClr val="000000"/>
                    </a:solidFill>
                    <a:latin typeface="黑体" panose="02010609060101010101" pitchFamily="49" charset="-122"/>
                    <a:ea typeface="黑体" panose="02010609060101010101" pitchFamily="49" charset="-122"/>
                    <a:sym typeface="+mn-ea"/>
                  </a:rPr>
                  <a:t>4.</a:t>
                </a:r>
                <a:r>
                  <a:rPr lang="zh-CN" altLang="en-US" sz="2300" dirty="0">
                    <a:solidFill>
                      <a:srgbClr val="000000"/>
                    </a:solidFill>
                    <a:latin typeface="黑体" panose="02010609060101010101" pitchFamily="49" charset="-122"/>
                    <a:ea typeface="黑体" panose="02010609060101010101" pitchFamily="49" charset="-122"/>
                    <a:sym typeface="+mn-ea"/>
                  </a:rPr>
                  <a:t>商法学应当以商事活动的营利性为核心构建商法理论体系</a:t>
                </a:r>
                <a:endParaRPr lang="en-US" altLang="zh-CN" sz="2300" dirty="0">
                  <a:solidFill>
                    <a:srgbClr val="000000"/>
                  </a:solidFill>
                  <a:latin typeface="黑体" panose="02010609060101010101" pitchFamily="49" charset="-122"/>
                  <a:ea typeface="黑体" panose="02010609060101010101" pitchFamily="49" charset="-122"/>
                  <a:sym typeface="+mn-ea"/>
                </a:endParaRPr>
              </a:p>
            </p:txBody>
          </p:sp>
        </p:grpSp>
        <p:sp>
          <p:nvSpPr>
            <p:cNvPr id="3" name="文本框 2"/>
            <p:cNvSpPr txBox="1"/>
            <p:nvPr/>
          </p:nvSpPr>
          <p:spPr>
            <a:xfrm>
              <a:off x="2445" y="8551"/>
              <a:ext cx="15484" cy="777"/>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300" dirty="0">
                  <a:solidFill>
                    <a:srgbClr val="000000"/>
                  </a:solidFill>
                  <a:latin typeface="黑体" panose="02010609060101010101" pitchFamily="49" charset="-122"/>
                  <a:ea typeface="黑体" panose="02010609060101010101" pitchFamily="49" charset="-122"/>
                  <a:sym typeface="+mn-ea"/>
                </a:rPr>
                <a:t>5.</a:t>
              </a:r>
              <a:r>
                <a:rPr lang="zh-CN" altLang="en-US" sz="2300" dirty="0">
                  <a:solidFill>
                    <a:srgbClr val="000000"/>
                  </a:solidFill>
                  <a:latin typeface="黑体" panose="02010609060101010101" pitchFamily="49" charset="-122"/>
                  <a:ea typeface="黑体" panose="02010609060101010101" pitchFamily="49" charset="-122"/>
                  <a:sym typeface="+mn-ea"/>
                </a:rPr>
                <a:t>马克思主义理论为商法学认识商人阶层和商事行为特殊性提供理论指导</a:t>
              </a:r>
              <a:endParaRPr lang="en-US" altLang="zh-CN" sz="2300" dirty="0">
                <a:solidFill>
                  <a:srgbClr val="000000"/>
                </a:solidFill>
                <a:latin typeface="黑体" panose="02010609060101010101" pitchFamily="49" charset="-122"/>
                <a:ea typeface="黑体" panose="02010609060101010101" pitchFamily="49" charset="-122"/>
                <a:sym typeface="+mn-ea"/>
              </a:endParaRPr>
            </a:p>
          </p:txBody>
        </p:sp>
        <p:sp>
          <p:nvSpPr>
            <p:cNvPr id="13" name="文本框 12"/>
            <p:cNvSpPr txBox="1"/>
            <p:nvPr/>
          </p:nvSpPr>
          <p:spPr>
            <a:xfrm>
              <a:off x="2445" y="9574"/>
              <a:ext cx="15484" cy="777"/>
            </a:xfrm>
            <a:prstGeom prst="roundRect">
              <a:avLst/>
            </a:prstGeom>
            <a:solidFill>
              <a:schemeClr val="accent3">
                <a:lumMod val="40000"/>
                <a:lumOff val="60000"/>
              </a:schemeClr>
            </a:solidFill>
            <a:effectLst>
              <a:outerShdw blurRad="50800" dist="38100" algn="l" rotWithShape="0">
                <a:prstClr val="black">
                  <a:alpha val="40000"/>
                </a:prstClr>
              </a:outerShdw>
            </a:effectLst>
          </p:spPr>
          <p:txBody>
            <a:bodyPr wrap="square" rtlCol="0" anchor="t">
              <a:spAutoFit/>
            </a:bodyPr>
            <a:lstStyle/>
            <a:p>
              <a:pPr marL="0" indent="0">
                <a:buNone/>
              </a:pPr>
              <a:r>
                <a:rPr lang="en-US" altLang="zh-CN" sz="2300" dirty="0">
                  <a:solidFill>
                    <a:srgbClr val="000000"/>
                  </a:solidFill>
                  <a:latin typeface="黑体" panose="02010609060101010101" pitchFamily="49" charset="-122"/>
                  <a:ea typeface="黑体" panose="02010609060101010101" pitchFamily="49" charset="-122"/>
                  <a:sym typeface="+mn-ea"/>
                </a:rPr>
                <a:t>6.</a:t>
              </a:r>
              <a:r>
                <a:rPr lang="zh-CN" altLang="en-US" sz="2300" dirty="0">
                  <a:solidFill>
                    <a:srgbClr val="000000"/>
                  </a:solidFill>
                  <a:latin typeface="黑体" panose="02010609060101010101" pitchFamily="49" charset="-122"/>
                  <a:ea typeface="黑体" panose="02010609060101010101" pitchFamily="49" charset="-122"/>
                  <a:sym typeface="+mn-ea"/>
                </a:rPr>
                <a:t>商法学的研究和学习应当注意商法与民法的内在联系与相互作用</a:t>
              </a:r>
              <a:endParaRPr lang="en-US" altLang="zh-CN" sz="2300" dirty="0">
                <a:solidFill>
                  <a:srgbClr val="000000"/>
                </a:solidFill>
                <a:latin typeface="黑体" panose="02010609060101010101" pitchFamily="49" charset="-122"/>
                <a:ea typeface="黑体" panose="02010609060101010101" pitchFamily="49" charset="-122"/>
                <a:sym typeface="+mn-ea"/>
              </a:endParaRPr>
            </a:p>
          </p:txBody>
        </p:sp>
      </p:grpSp>
    </p:spTree>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09152" y="553180"/>
            <a:ext cx="5620534" cy="892934"/>
          </a:xfrm>
        </p:spPr>
        <p:txBody>
          <a:bodyPr/>
          <a:lstStyle/>
          <a:p>
            <a:pPr algn="ctr"/>
            <a:r>
              <a:rPr lang="zh-CN" altLang="en-US" sz="3200" dirty="0">
                <a:solidFill>
                  <a:srgbClr val="000000"/>
                </a:solidFill>
                <a:effectLst/>
                <a:latin typeface="黑体" panose="02010609060101010101" pitchFamily="49" charset="-122"/>
                <a:ea typeface="黑体" panose="02010609060101010101" pitchFamily="49" charset="-122"/>
              </a:rPr>
              <a:t>目 录</a:t>
            </a:r>
            <a:endParaRPr lang="zh-CN" altLang="en-US" sz="3200"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009265" y="1267460"/>
            <a:ext cx="7188200" cy="5105400"/>
          </a:xfrm>
        </p:spPr>
        <p:txBody>
          <a:bodyPr>
            <a:noAutofit/>
          </a:bodyPr>
          <a:lstStyle/>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绪    论	</a:t>
            </a:r>
            <a:endPar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一 章   商法的一般原理	</a:t>
            </a:r>
            <a:endPar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二 章   商事主体	</a:t>
            </a: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第 三 章   商</a:t>
            </a: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sym typeface="+mn-ea"/>
              </a:rPr>
              <a:t>事</a:t>
            </a: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行为	 </a:t>
            </a:r>
            <a:endPar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nSpc>
                <a:spcPct val="80000"/>
              </a:lnSpc>
              <a:buNone/>
            </a:pPr>
            <a:r>
              <a:rPr lang="zh-CN" altLang="en-US" sz="2400" dirty="0">
                <a:solidFill>
                  <a:prstClr val="black"/>
                </a:solidFill>
                <a:latin typeface="黑体" panose="02010609060101010101" pitchFamily="49" charset="-122"/>
                <a:ea typeface="黑体" panose="02010609060101010101" pitchFamily="49" charset="-122"/>
                <a:cs typeface="黑体" panose="02010609060101010101" pitchFamily="49" charset="-122"/>
                <a:sym typeface="+mn-ea"/>
              </a:rPr>
              <a:t>第 四 章   公司法	</a:t>
            </a:r>
            <a:endParaRPr lang="en-US" altLang="zh-CN" sz="2400" dirty="0">
              <a:solidFill>
                <a:prstClr val="black"/>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五 章   非公司企业</a:t>
            </a: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法</a:t>
            </a: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六 章   商业银行法与支付法</a:t>
            </a:r>
            <a:endParaRPr lang="en-US" altLang="zh-CN"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七 章   保险法  </a:t>
            </a: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八 章   证券法</a:t>
            </a: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九 章   期货交易法</a:t>
            </a: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 十 章   商事信托与投资基金法</a:t>
            </a: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a:p>
            <a:pPr marL="0" indent="0">
              <a:lnSpc>
                <a:spcPct val="80000"/>
              </a:lnSpc>
              <a:buNone/>
            </a:pPr>
            <a:r>
              <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rPr>
              <a:t>第十一章   破产法</a:t>
            </a:r>
            <a:endParaRPr lang="zh-CN" altLang="en-US" sz="2400" dirty="0">
              <a:solidFill>
                <a:srgbClr val="000000"/>
              </a:solidFill>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transition spd="med">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0102" y="175260"/>
            <a:ext cx="9215852" cy="1752599"/>
          </a:xfrm>
        </p:spPr>
        <p:txBody>
          <a:bodyPr/>
          <a:lstStyle/>
          <a:p>
            <a:r>
              <a:rPr lang="zh-CN" altLang="en-US" dirty="0">
                <a:solidFill>
                  <a:srgbClr val="000000"/>
                </a:solidFill>
                <a:effectLst/>
                <a:latin typeface="黑体" panose="02010609060101010101" pitchFamily="49" charset="-122"/>
                <a:ea typeface="黑体" panose="02010609060101010101" pitchFamily="49" charset="-122"/>
              </a:rPr>
              <a:t>五、学习商法学的方法</a:t>
            </a:r>
            <a:endParaRPr lang="zh-CN" altLang="en-US" dirty="0">
              <a:solidFill>
                <a:srgbClr val="000000"/>
              </a:solidFill>
              <a:effectLst/>
              <a:latin typeface="黑体" panose="02010609060101010101" pitchFamily="49" charset="-122"/>
              <a:ea typeface="黑体" panose="02010609060101010101" pitchFamily="49" charset="-122"/>
            </a:endParaRPr>
          </a:p>
        </p:txBody>
      </p:sp>
      <p:grpSp>
        <p:nvGrpSpPr>
          <p:cNvPr id="6" name="组合 5"/>
          <p:cNvGrpSpPr/>
          <p:nvPr/>
        </p:nvGrpSpPr>
        <p:grpSpPr>
          <a:xfrm>
            <a:off x="3728720" y="1927860"/>
            <a:ext cx="6550966" cy="509905"/>
            <a:chOff x="5366" y="2635"/>
            <a:chExt cx="9869" cy="803"/>
          </a:xfrm>
        </p:grpSpPr>
        <p:sp>
          <p:nvSpPr>
            <p:cNvPr id="3" name="文本框 2"/>
            <p:cNvSpPr txBox="1"/>
            <p:nvPr/>
          </p:nvSpPr>
          <p:spPr>
            <a:xfrm>
              <a:off x="5566" y="2635"/>
              <a:ext cx="9669" cy="803"/>
            </a:xfrm>
            <a:prstGeom prst="roundRect">
              <a:avLst/>
            </a:prstGeom>
            <a:solidFill>
              <a:schemeClr val="accent3">
                <a:lumMod val="40000"/>
                <a:lumOff val="60000"/>
              </a:schemeClr>
            </a:solidFill>
          </p:spPr>
          <p:txBody>
            <a:bodyPr wrap="square" rtlCol="0">
              <a:spAutoFit/>
            </a:bodyPr>
            <a:lstStyle/>
            <a:p>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注意商法的实践性</a:t>
              </a:r>
              <a:endParaRPr lang="zh-CN" altLang="en-US" sz="2400">
                <a:latin typeface="黑体" panose="02010609060101010101" pitchFamily="49" charset="-122"/>
                <a:ea typeface="黑体" panose="02010609060101010101" pitchFamily="49" charset="-122"/>
              </a:endParaRPr>
            </a:p>
          </p:txBody>
        </p:sp>
        <p:sp>
          <p:nvSpPr>
            <p:cNvPr id="184" name=" 184"/>
            <p:cNvSpPr/>
            <p:nvPr/>
          </p:nvSpPr>
          <p:spPr>
            <a:xfrm>
              <a:off x="5366" y="2678"/>
              <a:ext cx="711" cy="71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6" name="Freeform 144"/>
            <p:cNvSpPr>
              <a:spLocks noEditPoints="1"/>
            </p:cNvSpPr>
            <p:nvPr/>
          </p:nvSpPr>
          <p:spPr bwMode="auto">
            <a:xfrm>
              <a:off x="5464" y="2872"/>
              <a:ext cx="515" cy="32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111664" tIns="55832" rIns="111664" bIns="55832"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19" name="组合 18"/>
          <p:cNvGrpSpPr/>
          <p:nvPr/>
        </p:nvGrpSpPr>
        <p:grpSpPr>
          <a:xfrm>
            <a:off x="2015490" y="4890135"/>
            <a:ext cx="8263890" cy="514350"/>
            <a:chOff x="5366" y="2635"/>
            <a:chExt cx="13014" cy="810"/>
          </a:xfrm>
        </p:grpSpPr>
        <p:sp>
          <p:nvSpPr>
            <p:cNvPr id="20" name="文本框 19"/>
            <p:cNvSpPr txBox="1"/>
            <p:nvPr/>
          </p:nvSpPr>
          <p:spPr>
            <a:xfrm>
              <a:off x="5566" y="2635"/>
              <a:ext cx="12814" cy="810"/>
            </a:xfrm>
            <a:prstGeom prst="roundRect">
              <a:avLst/>
            </a:prstGeom>
            <a:solidFill>
              <a:schemeClr val="accent3">
                <a:lumMod val="40000"/>
                <a:lumOff val="60000"/>
              </a:schemeClr>
            </a:solidFill>
          </p:spPr>
          <p:txBody>
            <a:bodyPr wrap="square" rtlCol="0">
              <a:spAutoFit/>
            </a:bodyPr>
            <a:lstStyle/>
            <a:p>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关注经济学、社会学和历史学等社会学科方面的知识</a:t>
              </a:r>
              <a:endParaRPr lang="zh-CN" altLang="en-US" sz="2400">
                <a:latin typeface="黑体" panose="02010609060101010101" pitchFamily="49" charset="-122"/>
                <a:ea typeface="黑体" panose="02010609060101010101" pitchFamily="49" charset="-122"/>
              </a:endParaRPr>
            </a:p>
          </p:txBody>
        </p:sp>
        <p:sp>
          <p:nvSpPr>
            <p:cNvPr id="21" name=" 184"/>
            <p:cNvSpPr/>
            <p:nvPr/>
          </p:nvSpPr>
          <p:spPr>
            <a:xfrm>
              <a:off x="5366" y="2678"/>
              <a:ext cx="711" cy="71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2" name="Freeform 144"/>
            <p:cNvSpPr>
              <a:spLocks noEditPoints="1"/>
            </p:cNvSpPr>
            <p:nvPr/>
          </p:nvSpPr>
          <p:spPr bwMode="auto">
            <a:xfrm>
              <a:off x="5464" y="2872"/>
              <a:ext cx="515" cy="32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111664" tIns="55832" rIns="111664" bIns="55832"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4" name="组合 23"/>
          <p:cNvGrpSpPr/>
          <p:nvPr/>
        </p:nvGrpSpPr>
        <p:grpSpPr>
          <a:xfrm>
            <a:off x="3290570" y="2628265"/>
            <a:ext cx="6988175" cy="509905"/>
            <a:chOff x="5366" y="2635"/>
            <a:chExt cx="11005" cy="803"/>
          </a:xfrm>
        </p:grpSpPr>
        <p:sp>
          <p:nvSpPr>
            <p:cNvPr id="25" name="文本框 24"/>
            <p:cNvSpPr txBox="1"/>
            <p:nvPr/>
          </p:nvSpPr>
          <p:spPr>
            <a:xfrm>
              <a:off x="5566" y="2635"/>
              <a:ext cx="10805" cy="803"/>
            </a:xfrm>
            <a:prstGeom prst="roundRect">
              <a:avLst/>
            </a:prstGeom>
            <a:solidFill>
              <a:schemeClr val="accent3">
                <a:lumMod val="40000"/>
                <a:lumOff val="60000"/>
              </a:schemeClr>
            </a:solidFill>
          </p:spPr>
          <p:txBody>
            <a:bodyPr wrap="square" rtlCol="0">
              <a:spAutoFit/>
            </a:bodyPr>
            <a:lstStyle/>
            <a:p>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综合运用各种研究方法</a:t>
              </a:r>
              <a:endParaRPr lang="zh-CN" altLang="en-US" sz="2400">
                <a:latin typeface="黑体" panose="02010609060101010101" pitchFamily="49" charset="-122"/>
                <a:ea typeface="黑体" panose="02010609060101010101" pitchFamily="49" charset="-122"/>
              </a:endParaRPr>
            </a:p>
          </p:txBody>
        </p:sp>
        <p:sp>
          <p:nvSpPr>
            <p:cNvPr id="26" name=" 184"/>
            <p:cNvSpPr/>
            <p:nvPr/>
          </p:nvSpPr>
          <p:spPr>
            <a:xfrm>
              <a:off x="5366" y="2678"/>
              <a:ext cx="711" cy="71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7" name="Freeform 144"/>
            <p:cNvSpPr>
              <a:spLocks noEditPoints="1"/>
            </p:cNvSpPr>
            <p:nvPr/>
          </p:nvSpPr>
          <p:spPr bwMode="auto">
            <a:xfrm>
              <a:off x="5464" y="2872"/>
              <a:ext cx="515" cy="32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111664" tIns="55832" rIns="111664" bIns="55832"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28" name="组合 27"/>
          <p:cNvGrpSpPr/>
          <p:nvPr/>
        </p:nvGrpSpPr>
        <p:grpSpPr>
          <a:xfrm>
            <a:off x="2861945" y="3333750"/>
            <a:ext cx="7416800" cy="509905"/>
            <a:chOff x="5366" y="2635"/>
            <a:chExt cx="11680" cy="803"/>
          </a:xfrm>
        </p:grpSpPr>
        <p:sp>
          <p:nvSpPr>
            <p:cNvPr id="29" name="文本框 28"/>
            <p:cNvSpPr txBox="1"/>
            <p:nvPr/>
          </p:nvSpPr>
          <p:spPr>
            <a:xfrm>
              <a:off x="5566" y="2635"/>
              <a:ext cx="11480" cy="803"/>
            </a:xfrm>
            <a:prstGeom prst="roundRect">
              <a:avLst/>
            </a:prstGeom>
            <a:solidFill>
              <a:schemeClr val="accent3">
                <a:lumMod val="40000"/>
                <a:lumOff val="60000"/>
              </a:schemeClr>
            </a:solidFill>
          </p:spPr>
          <p:txBody>
            <a:bodyPr wrap="square" rtlCol="0">
              <a:spAutoFit/>
            </a:bodyPr>
            <a:lstStyle/>
            <a:p>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培育商法思维</a:t>
              </a:r>
              <a:endParaRPr lang="zh-CN" altLang="en-US" sz="2400">
                <a:latin typeface="黑体" panose="02010609060101010101" pitchFamily="49" charset="-122"/>
                <a:ea typeface="黑体" panose="02010609060101010101" pitchFamily="49" charset="-122"/>
              </a:endParaRPr>
            </a:p>
          </p:txBody>
        </p:sp>
        <p:sp>
          <p:nvSpPr>
            <p:cNvPr id="30" name=" 184"/>
            <p:cNvSpPr/>
            <p:nvPr/>
          </p:nvSpPr>
          <p:spPr>
            <a:xfrm>
              <a:off x="5366" y="2678"/>
              <a:ext cx="711" cy="71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Freeform 144"/>
            <p:cNvSpPr>
              <a:spLocks noEditPoints="1"/>
            </p:cNvSpPr>
            <p:nvPr/>
          </p:nvSpPr>
          <p:spPr bwMode="auto">
            <a:xfrm>
              <a:off x="5464" y="2872"/>
              <a:ext cx="515" cy="32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111664" tIns="55832" rIns="111664" bIns="55832"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grpSp>
        <p:nvGrpSpPr>
          <p:cNvPr id="32" name="组合 31"/>
          <p:cNvGrpSpPr/>
          <p:nvPr/>
        </p:nvGrpSpPr>
        <p:grpSpPr>
          <a:xfrm>
            <a:off x="2513330" y="4098925"/>
            <a:ext cx="7765415" cy="509905"/>
            <a:chOff x="5366" y="2635"/>
            <a:chExt cx="12229" cy="803"/>
          </a:xfrm>
        </p:grpSpPr>
        <p:sp>
          <p:nvSpPr>
            <p:cNvPr id="33" name="文本框 32"/>
            <p:cNvSpPr txBox="1"/>
            <p:nvPr/>
          </p:nvSpPr>
          <p:spPr>
            <a:xfrm>
              <a:off x="5566" y="2635"/>
              <a:ext cx="12029" cy="803"/>
            </a:xfrm>
            <a:prstGeom prst="roundRect">
              <a:avLst/>
            </a:prstGeom>
            <a:solidFill>
              <a:schemeClr val="accent3">
                <a:lumMod val="40000"/>
                <a:lumOff val="60000"/>
              </a:schemeClr>
            </a:solidFill>
          </p:spPr>
          <p:txBody>
            <a:bodyPr wrap="square" rtlCol="0">
              <a:spAutoFit/>
            </a:bodyPr>
            <a:lstStyle/>
            <a:p>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基础理论和商事部门法相结合</a:t>
              </a:r>
              <a:endParaRPr lang="zh-CN" altLang="en-US" sz="2400">
                <a:latin typeface="黑体" panose="02010609060101010101" pitchFamily="49" charset="-122"/>
                <a:ea typeface="黑体" panose="02010609060101010101" pitchFamily="49" charset="-122"/>
              </a:endParaRPr>
            </a:p>
          </p:txBody>
        </p:sp>
        <p:sp>
          <p:nvSpPr>
            <p:cNvPr id="34" name=" 184"/>
            <p:cNvSpPr/>
            <p:nvPr/>
          </p:nvSpPr>
          <p:spPr>
            <a:xfrm>
              <a:off x="5366" y="2678"/>
              <a:ext cx="711" cy="711"/>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5" name="Freeform 144"/>
            <p:cNvSpPr>
              <a:spLocks noEditPoints="1"/>
            </p:cNvSpPr>
            <p:nvPr/>
          </p:nvSpPr>
          <p:spPr bwMode="auto">
            <a:xfrm>
              <a:off x="5464" y="2872"/>
              <a:ext cx="515" cy="321"/>
            </a:xfrm>
            <a:custGeom>
              <a:avLst/>
              <a:gdLst/>
              <a:ahLst/>
              <a:cxnLst>
                <a:cxn ang="0">
                  <a:pos x="90" y="0"/>
                </a:cxn>
                <a:cxn ang="0">
                  <a:pos x="53" y="26"/>
                </a:cxn>
                <a:cxn ang="0">
                  <a:pos x="53" y="26"/>
                </a:cxn>
                <a:cxn ang="0">
                  <a:pos x="13" y="66"/>
                </a:cxn>
                <a:cxn ang="0">
                  <a:pos x="0" y="106"/>
                </a:cxn>
                <a:cxn ang="0">
                  <a:pos x="13" y="123"/>
                </a:cxn>
                <a:cxn ang="0">
                  <a:pos x="50" y="114"/>
                </a:cxn>
                <a:cxn ang="0">
                  <a:pos x="115" y="51"/>
                </a:cxn>
                <a:cxn ang="0">
                  <a:pos x="61" y="91"/>
                </a:cxn>
                <a:cxn ang="0">
                  <a:pos x="95" y="45"/>
                </a:cxn>
                <a:cxn ang="0">
                  <a:pos x="91" y="64"/>
                </a:cxn>
                <a:cxn ang="0">
                  <a:pos x="61" y="94"/>
                </a:cxn>
                <a:cxn ang="0">
                  <a:pos x="56" y="78"/>
                </a:cxn>
                <a:cxn ang="0">
                  <a:pos x="43" y="66"/>
                </a:cxn>
                <a:cxn ang="0">
                  <a:pos x="88" y="34"/>
                </a:cxn>
                <a:cxn ang="0">
                  <a:pos x="56" y="78"/>
                </a:cxn>
                <a:cxn ang="0">
                  <a:pos x="29" y="61"/>
                </a:cxn>
                <a:cxn ang="0">
                  <a:pos x="76" y="28"/>
                </a:cxn>
                <a:cxn ang="0">
                  <a:pos x="16" y="115"/>
                </a:cxn>
                <a:cxn ang="0">
                  <a:pos x="7" y="110"/>
                </a:cxn>
                <a:cxn ang="0">
                  <a:pos x="12" y="93"/>
                </a:cxn>
                <a:cxn ang="0">
                  <a:pos x="30" y="111"/>
                </a:cxn>
                <a:cxn ang="0">
                  <a:pos x="34" y="110"/>
                </a:cxn>
                <a:cxn ang="0">
                  <a:pos x="13" y="89"/>
                </a:cxn>
                <a:cxn ang="0">
                  <a:pos x="18" y="72"/>
                </a:cxn>
                <a:cxn ang="0">
                  <a:pos x="49" y="106"/>
                </a:cxn>
                <a:cxn ang="0">
                  <a:pos x="34" y="110"/>
                </a:cxn>
                <a:cxn ang="0">
                  <a:pos x="103" y="52"/>
                </a:cxn>
                <a:cxn ang="0">
                  <a:pos x="93" y="29"/>
                </a:cxn>
                <a:cxn ang="0">
                  <a:pos x="77" y="13"/>
                </a:cxn>
                <a:cxn ang="0">
                  <a:pos x="107" y="16"/>
                </a:cxn>
                <a:cxn ang="0">
                  <a:pos x="110" y="45"/>
                </a:cxn>
                <a:cxn ang="0">
                  <a:pos x="110" y="45"/>
                </a:cxn>
              </a:cxnLst>
              <a:rect l="0" t="0" r="r" b="b"/>
              <a:pathLst>
                <a:path w="126" h="123">
                  <a:moveTo>
                    <a:pt x="112" y="10"/>
                  </a:moveTo>
                  <a:cubicBezTo>
                    <a:pt x="106" y="4"/>
                    <a:pt x="98" y="0"/>
                    <a:pt x="90" y="0"/>
                  </a:cubicBezTo>
                  <a:cubicBezTo>
                    <a:pt x="83" y="0"/>
                    <a:pt x="76" y="3"/>
                    <a:pt x="72" y="7"/>
                  </a:cubicBezTo>
                  <a:cubicBezTo>
                    <a:pt x="53" y="26"/>
                    <a:pt x="53" y="26"/>
                    <a:pt x="53" y="26"/>
                  </a:cubicBezTo>
                  <a:cubicBezTo>
                    <a:pt x="53" y="26"/>
                    <a:pt x="53" y="26"/>
                    <a:pt x="53" y="26"/>
                  </a:cubicBezTo>
                  <a:cubicBezTo>
                    <a:pt x="53" y="26"/>
                    <a:pt x="53" y="26"/>
                    <a:pt x="53" y="26"/>
                  </a:cubicBezTo>
                  <a:cubicBezTo>
                    <a:pt x="53" y="26"/>
                    <a:pt x="53" y="26"/>
                    <a:pt x="53" y="26"/>
                  </a:cubicBezTo>
                  <a:cubicBezTo>
                    <a:pt x="13" y="66"/>
                    <a:pt x="13" y="66"/>
                    <a:pt x="13" y="66"/>
                  </a:cubicBezTo>
                  <a:cubicBezTo>
                    <a:pt x="11" y="68"/>
                    <a:pt x="10" y="70"/>
                    <a:pt x="9" y="73"/>
                  </a:cubicBezTo>
                  <a:cubicBezTo>
                    <a:pt x="0" y="106"/>
                    <a:pt x="0" y="106"/>
                    <a:pt x="0" y="106"/>
                  </a:cubicBezTo>
                  <a:cubicBezTo>
                    <a:pt x="0" y="106"/>
                    <a:pt x="0" y="108"/>
                    <a:pt x="0" y="110"/>
                  </a:cubicBezTo>
                  <a:cubicBezTo>
                    <a:pt x="0" y="117"/>
                    <a:pt x="6" y="123"/>
                    <a:pt x="13" y="123"/>
                  </a:cubicBezTo>
                  <a:cubicBezTo>
                    <a:pt x="15" y="123"/>
                    <a:pt x="17" y="122"/>
                    <a:pt x="18" y="122"/>
                  </a:cubicBezTo>
                  <a:cubicBezTo>
                    <a:pt x="50" y="114"/>
                    <a:pt x="50" y="114"/>
                    <a:pt x="50" y="114"/>
                  </a:cubicBezTo>
                  <a:cubicBezTo>
                    <a:pt x="52" y="113"/>
                    <a:pt x="55" y="112"/>
                    <a:pt x="57" y="110"/>
                  </a:cubicBezTo>
                  <a:cubicBezTo>
                    <a:pt x="115" y="51"/>
                    <a:pt x="115" y="51"/>
                    <a:pt x="115" y="51"/>
                  </a:cubicBezTo>
                  <a:cubicBezTo>
                    <a:pt x="126" y="40"/>
                    <a:pt x="125" y="22"/>
                    <a:pt x="112" y="10"/>
                  </a:cubicBezTo>
                  <a:close/>
                  <a:moveTo>
                    <a:pt x="61" y="91"/>
                  </a:moveTo>
                  <a:cubicBezTo>
                    <a:pt x="61" y="88"/>
                    <a:pt x="60" y="85"/>
                    <a:pt x="58" y="81"/>
                  </a:cubicBezTo>
                  <a:cubicBezTo>
                    <a:pt x="95" y="45"/>
                    <a:pt x="95" y="45"/>
                    <a:pt x="95" y="45"/>
                  </a:cubicBezTo>
                  <a:cubicBezTo>
                    <a:pt x="97" y="52"/>
                    <a:pt x="96" y="59"/>
                    <a:pt x="91" y="64"/>
                  </a:cubicBezTo>
                  <a:cubicBezTo>
                    <a:pt x="91" y="64"/>
                    <a:pt x="91" y="64"/>
                    <a:pt x="91" y="64"/>
                  </a:cubicBezTo>
                  <a:cubicBezTo>
                    <a:pt x="91" y="64"/>
                    <a:pt x="91" y="64"/>
                    <a:pt x="91" y="64"/>
                  </a:cubicBezTo>
                  <a:cubicBezTo>
                    <a:pt x="61" y="94"/>
                    <a:pt x="61" y="94"/>
                    <a:pt x="61" y="94"/>
                  </a:cubicBezTo>
                  <a:cubicBezTo>
                    <a:pt x="61" y="93"/>
                    <a:pt x="61" y="92"/>
                    <a:pt x="61" y="91"/>
                  </a:cubicBezTo>
                  <a:close/>
                  <a:moveTo>
                    <a:pt x="56" y="78"/>
                  </a:moveTo>
                  <a:cubicBezTo>
                    <a:pt x="55" y="76"/>
                    <a:pt x="53" y="73"/>
                    <a:pt x="51" y="71"/>
                  </a:cubicBezTo>
                  <a:cubicBezTo>
                    <a:pt x="49" y="69"/>
                    <a:pt x="46" y="67"/>
                    <a:pt x="43" y="66"/>
                  </a:cubicBezTo>
                  <a:cubicBezTo>
                    <a:pt x="80" y="29"/>
                    <a:pt x="80" y="29"/>
                    <a:pt x="80" y="29"/>
                  </a:cubicBezTo>
                  <a:cubicBezTo>
                    <a:pt x="83" y="30"/>
                    <a:pt x="86" y="32"/>
                    <a:pt x="88" y="34"/>
                  </a:cubicBezTo>
                  <a:cubicBezTo>
                    <a:pt x="90" y="37"/>
                    <a:pt x="92" y="39"/>
                    <a:pt x="93" y="41"/>
                  </a:cubicBezTo>
                  <a:lnTo>
                    <a:pt x="56" y="78"/>
                  </a:lnTo>
                  <a:close/>
                  <a:moveTo>
                    <a:pt x="40" y="64"/>
                  </a:moveTo>
                  <a:cubicBezTo>
                    <a:pt x="36" y="62"/>
                    <a:pt x="33" y="61"/>
                    <a:pt x="29" y="61"/>
                  </a:cubicBezTo>
                  <a:cubicBezTo>
                    <a:pt x="58" y="32"/>
                    <a:pt x="58" y="32"/>
                    <a:pt x="58" y="32"/>
                  </a:cubicBezTo>
                  <a:cubicBezTo>
                    <a:pt x="63" y="27"/>
                    <a:pt x="69" y="26"/>
                    <a:pt x="76" y="28"/>
                  </a:cubicBezTo>
                  <a:lnTo>
                    <a:pt x="40" y="64"/>
                  </a:lnTo>
                  <a:close/>
                  <a:moveTo>
                    <a:pt x="16" y="115"/>
                  </a:moveTo>
                  <a:cubicBezTo>
                    <a:pt x="15" y="115"/>
                    <a:pt x="14" y="115"/>
                    <a:pt x="13" y="115"/>
                  </a:cubicBezTo>
                  <a:cubicBezTo>
                    <a:pt x="10" y="115"/>
                    <a:pt x="7" y="113"/>
                    <a:pt x="7" y="110"/>
                  </a:cubicBezTo>
                  <a:cubicBezTo>
                    <a:pt x="7" y="109"/>
                    <a:pt x="8" y="108"/>
                    <a:pt x="8" y="107"/>
                  </a:cubicBezTo>
                  <a:cubicBezTo>
                    <a:pt x="12" y="93"/>
                    <a:pt x="12" y="93"/>
                    <a:pt x="12" y="93"/>
                  </a:cubicBezTo>
                  <a:cubicBezTo>
                    <a:pt x="16" y="93"/>
                    <a:pt x="21" y="94"/>
                    <a:pt x="25" y="98"/>
                  </a:cubicBezTo>
                  <a:cubicBezTo>
                    <a:pt x="28" y="102"/>
                    <a:pt x="30" y="107"/>
                    <a:pt x="30" y="111"/>
                  </a:cubicBezTo>
                  <a:lnTo>
                    <a:pt x="16" y="115"/>
                  </a:lnTo>
                  <a:close/>
                  <a:moveTo>
                    <a:pt x="34" y="110"/>
                  </a:moveTo>
                  <a:cubicBezTo>
                    <a:pt x="34" y="105"/>
                    <a:pt x="31" y="100"/>
                    <a:pt x="27" y="95"/>
                  </a:cubicBezTo>
                  <a:cubicBezTo>
                    <a:pt x="23" y="91"/>
                    <a:pt x="18" y="89"/>
                    <a:pt x="13" y="89"/>
                  </a:cubicBezTo>
                  <a:cubicBezTo>
                    <a:pt x="17" y="75"/>
                    <a:pt x="17" y="75"/>
                    <a:pt x="17" y="75"/>
                  </a:cubicBezTo>
                  <a:cubicBezTo>
                    <a:pt x="17" y="74"/>
                    <a:pt x="17" y="73"/>
                    <a:pt x="18" y="72"/>
                  </a:cubicBezTo>
                  <a:cubicBezTo>
                    <a:pt x="26" y="67"/>
                    <a:pt x="38" y="68"/>
                    <a:pt x="46" y="77"/>
                  </a:cubicBezTo>
                  <a:cubicBezTo>
                    <a:pt x="55" y="85"/>
                    <a:pt x="56" y="98"/>
                    <a:pt x="49" y="106"/>
                  </a:cubicBezTo>
                  <a:cubicBezTo>
                    <a:pt x="49" y="106"/>
                    <a:pt x="48" y="106"/>
                    <a:pt x="48" y="106"/>
                  </a:cubicBezTo>
                  <a:lnTo>
                    <a:pt x="34" y="110"/>
                  </a:lnTo>
                  <a:close/>
                  <a:moveTo>
                    <a:pt x="110" y="45"/>
                  </a:moveTo>
                  <a:cubicBezTo>
                    <a:pt x="103" y="52"/>
                    <a:pt x="103" y="52"/>
                    <a:pt x="103" y="52"/>
                  </a:cubicBezTo>
                  <a:cubicBezTo>
                    <a:pt x="103" y="51"/>
                    <a:pt x="103" y="50"/>
                    <a:pt x="103" y="49"/>
                  </a:cubicBezTo>
                  <a:cubicBezTo>
                    <a:pt x="103" y="42"/>
                    <a:pt x="99" y="35"/>
                    <a:pt x="93" y="29"/>
                  </a:cubicBezTo>
                  <a:cubicBezTo>
                    <a:pt x="87" y="23"/>
                    <a:pt x="79" y="19"/>
                    <a:pt x="71" y="19"/>
                  </a:cubicBezTo>
                  <a:cubicBezTo>
                    <a:pt x="77" y="13"/>
                    <a:pt x="77" y="13"/>
                    <a:pt x="77" y="13"/>
                  </a:cubicBezTo>
                  <a:cubicBezTo>
                    <a:pt x="80" y="10"/>
                    <a:pt x="85" y="8"/>
                    <a:pt x="90" y="8"/>
                  </a:cubicBezTo>
                  <a:cubicBezTo>
                    <a:pt x="96" y="8"/>
                    <a:pt x="102" y="11"/>
                    <a:pt x="107" y="16"/>
                  </a:cubicBezTo>
                  <a:cubicBezTo>
                    <a:pt x="112" y="20"/>
                    <a:pt x="114" y="26"/>
                    <a:pt x="115" y="32"/>
                  </a:cubicBezTo>
                  <a:cubicBezTo>
                    <a:pt x="115" y="37"/>
                    <a:pt x="113" y="42"/>
                    <a:pt x="110" y="45"/>
                  </a:cubicBezTo>
                  <a:close/>
                  <a:moveTo>
                    <a:pt x="110" y="45"/>
                  </a:moveTo>
                  <a:cubicBezTo>
                    <a:pt x="110" y="45"/>
                    <a:pt x="110" y="45"/>
                    <a:pt x="110" y="45"/>
                  </a:cubicBezTo>
                </a:path>
              </a:pathLst>
            </a:custGeom>
            <a:solidFill>
              <a:schemeClr val="bg1"/>
            </a:solidFill>
            <a:ln w="9525">
              <a:noFill/>
              <a:round/>
            </a:ln>
          </p:spPr>
          <p:txBody>
            <a:bodyPr vert="horz" wrap="square" lIns="111664" tIns="55832" rIns="111664" bIns="55832" numCol="1" anchor="t" anchorCtr="0" compatLnSpc="1"/>
            <a:lstStyle/>
            <a:p>
              <a:pPr algn="just">
                <a:lnSpc>
                  <a:spcPct val="120000"/>
                </a:lnSpc>
              </a:pPr>
              <a:endParaRPr lang="en-US" sz="800" dirty="0">
                <a:latin typeface="Arial" panose="020B0604020202020204" pitchFamily="34" charset="0"/>
                <a:ea typeface="微软雅黑" panose="020B0503020204020204" charset="-122"/>
                <a:cs typeface="+mn-ea"/>
                <a:sym typeface="Arial" panose="020B0604020202020204" pitchFamily="34" charset="0"/>
              </a:endParaRPr>
            </a:p>
          </p:txBody>
        </p:sp>
      </p:grpSp>
    </p:spTree>
  </p:cSld>
  <p:clrMapOvr>
    <a:masterClrMapping/>
  </p:clrMapOvr>
  <p:transition spd="med">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22038" y="207010"/>
            <a:ext cx="9553349" cy="1752599"/>
          </a:xfrm>
        </p:spPr>
        <p:txBody>
          <a:bodyPr/>
          <a:lstStyle/>
          <a:p>
            <a:r>
              <a:rPr lang="zh-CN" altLang="en-US" dirty="0">
                <a:solidFill>
                  <a:srgbClr val="000000"/>
                </a:solidFill>
                <a:effectLst/>
                <a:latin typeface="黑体" panose="02010609060101010101" pitchFamily="49" charset="-122"/>
                <a:ea typeface="黑体" panose="02010609060101010101" pitchFamily="49" charset="-122"/>
              </a:rPr>
              <a:t>六、本教材的框架体系与特色</a:t>
            </a:r>
            <a:endParaRPr lang="zh-CN" altLang="en-US"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902861" y="1562099"/>
            <a:ext cx="10386390" cy="3230218"/>
          </a:xfrm>
        </p:spPr>
        <p:txBody>
          <a:bodyPr>
            <a:normAutofit fontScale="92500" lnSpcReduction="10000"/>
          </a:bodyPr>
          <a:lstStyle/>
          <a:p>
            <a:pPr marL="0" indent="0">
              <a:lnSpc>
                <a:spcPct val="120000"/>
              </a:lnSpc>
              <a:buNone/>
            </a:pPr>
            <a:r>
              <a:rPr lang="en-US" altLang="zh-CN" sz="2400" dirty="0">
                <a:solidFill>
                  <a:srgbClr val="000000"/>
                </a:solidFill>
                <a:latin typeface="黑体" panose="02010609060101010101" pitchFamily="49" charset="-122"/>
                <a:ea typeface="黑体" panose="02010609060101010101" pitchFamily="49" charset="-122"/>
              </a:rPr>
              <a:t>    </a:t>
            </a:r>
            <a:r>
              <a:rPr lang="zh-CN" altLang="en-US" sz="2400" dirty="0">
                <a:solidFill>
                  <a:srgbClr val="000000"/>
                </a:solidFill>
                <a:latin typeface="黑体" panose="02010609060101010101" pitchFamily="49" charset="-122"/>
                <a:ea typeface="黑体" panose="02010609060101010101" pitchFamily="49" charset="-122"/>
              </a:rPr>
              <a:t>改革开放</a:t>
            </a:r>
            <a:r>
              <a:rPr lang="en-US" altLang="zh-CN" sz="2400" dirty="0">
                <a:solidFill>
                  <a:srgbClr val="000000"/>
                </a:solidFill>
                <a:latin typeface="黑体" panose="02010609060101010101" pitchFamily="49" charset="-122"/>
                <a:ea typeface="黑体" panose="02010609060101010101" pitchFamily="49" charset="-122"/>
              </a:rPr>
              <a:t>40</a:t>
            </a:r>
            <a:r>
              <a:rPr lang="zh-CN" altLang="en-US" sz="2400" dirty="0">
                <a:solidFill>
                  <a:srgbClr val="000000"/>
                </a:solidFill>
                <a:latin typeface="黑体" panose="02010609060101010101" pitchFamily="49" charset="-122"/>
                <a:ea typeface="黑体" panose="02010609060101010101" pitchFamily="49" charset="-122"/>
              </a:rPr>
              <a:t>多年来，我国市场经济建设已经取得相当的成就。但当下我 国正处于经济转型时期，供给侧改革、产业结构调整、金融、互联网、高科技 创新等都在从生产方式的改变方面推动我国经济体制的改革。此时，商法作为 市场经济的基础性法律，亟须确认改革的成果，并通过法律规范的形式指引经 济改革的正确方向，使商业社会朝着正确的方向</a:t>
            </a:r>
            <a:r>
              <a:rPr lang="zh-CN" altLang="en-US" sz="2400">
                <a:solidFill>
                  <a:srgbClr val="000000"/>
                </a:solidFill>
                <a:latin typeface="黑体" panose="02010609060101010101" pitchFamily="49" charset="-122"/>
                <a:ea typeface="黑体" panose="02010609060101010101" pitchFamily="49" charset="-122"/>
              </a:rPr>
              <a:t>发展。 </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    因此，本教材在编写过程中，着重关注商事规范的现代发展，注意吸收商法理论的最新研究成果，紧跟我国现阶段经济建设的步伐，并在此基础上系统介绍商法学知识，具有较强的实践性和前沿性。</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zoom/>
      </p:transition>
    </mc:Choice>
    <mc:Fallback>
      <p:transition spd="slow">
        <p:zo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06163" y="191135"/>
            <a:ext cx="9553349" cy="1752599"/>
          </a:xfrm>
        </p:spPr>
        <p:txBody>
          <a:bodyPr/>
          <a:lstStyle/>
          <a:p>
            <a:r>
              <a:rPr lang="zh-CN" altLang="en-US" dirty="0">
                <a:solidFill>
                  <a:srgbClr val="000000"/>
                </a:solidFill>
                <a:effectLst/>
                <a:latin typeface="黑体" panose="02010609060101010101" pitchFamily="49" charset="-122"/>
                <a:ea typeface="黑体" panose="02010609060101010101" pitchFamily="49" charset="-122"/>
              </a:rPr>
              <a:t>六、本教材的框架体系与特色</a:t>
            </a:r>
            <a:endParaRPr lang="zh-CN" altLang="en-US" dirty="0">
              <a:solidFill>
                <a:srgbClr val="000000"/>
              </a:solidFill>
              <a:effectLst/>
              <a:latin typeface="黑体" panose="02010609060101010101" pitchFamily="49" charset="-122"/>
              <a:ea typeface="黑体" panose="02010609060101010101" pitchFamily="49" charset="-122"/>
            </a:endParaRPr>
          </a:p>
        </p:txBody>
      </p:sp>
      <p:sp>
        <p:nvSpPr>
          <p:cNvPr id="3" name="文本框 2"/>
          <p:cNvSpPr txBox="1"/>
          <p:nvPr/>
        </p:nvSpPr>
        <p:spPr>
          <a:xfrm>
            <a:off x="1205865" y="3235325"/>
            <a:ext cx="1699260" cy="783225"/>
          </a:xfrm>
          <a:prstGeom prst="roundRect">
            <a:avLst/>
          </a:prstGeom>
          <a:noFill/>
          <a:ln>
            <a:solidFill>
              <a:schemeClr val="tx1"/>
            </a:solidFill>
          </a:ln>
        </p:spPr>
        <p:txBody>
          <a:bodyPr wrap="square" rtlCol="0">
            <a:spAutoFit/>
          </a:bodyPr>
          <a:lstStyle/>
          <a:p>
            <a:pPr algn="ctr"/>
            <a:r>
              <a:rPr lang="zh-CN" altLang="en-US" sz="2000">
                <a:latin typeface="黑体" panose="02010609060101010101" pitchFamily="49" charset="-122"/>
                <a:ea typeface="黑体" panose="02010609060101010101" pitchFamily="49" charset="-122"/>
              </a:rPr>
              <a:t>商法学</a:t>
            </a:r>
            <a:endParaRPr lang="zh-CN" altLang="en-US" sz="2000">
              <a:latin typeface="黑体" panose="02010609060101010101" pitchFamily="49" charset="-122"/>
              <a:ea typeface="黑体" panose="02010609060101010101" pitchFamily="49" charset="-122"/>
            </a:endParaRPr>
          </a:p>
          <a:p>
            <a:pPr algn="ctr"/>
            <a:r>
              <a:rPr lang="zh-CN" altLang="en-US" sz="2000">
                <a:latin typeface="黑体" panose="02010609060101010101" pitchFamily="49" charset="-122"/>
                <a:ea typeface="黑体" panose="02010609060101010101" pitchFamily="49" charset="-122"/>
              </a:rPr>
              <a:t>（共十一章）</a:t>
            </a:r>
            <a:endParaRPr lang="zh-CN" altLang="en-US" sz="2000">
              <a:latin typeface="黑体" panose="02010609060101010101" pitchFamily="49" charset="-122"/>
              <a:ea typeface="黑体" panose="02010609060101010101" pitchFamily="49" charset="-122"/>
            </a:endParaRPr>
          </a:p>
        </p:txBody>
      </p:sp>
      <p:sp>
        <p:nvSpPr>
          <p:cNvPr id="5" name="文本框 4"/>
          <p:cNvSpPr txBox="1"/>
          <p:nvPr/>
        </p:nvSpPr>
        <p:spPr>
          <a:xfrm>
            <a:off x="3573145" y="1985010"/>
            <a:ext cx="1699260" cy="783221"/>
          </a:xfrm>
          <a:prstGeom prst="roundRect">
            <a:avLst/>
          </a:prstGeom>
          <a:noFill/>
          <a:ln>
            <a:solidFill>
              <a:schemeClr val="tx1"/>
            </a:solidFill>
          </a:ln>
        </p:spPr>
        <p:txBody>
          <a:bodyPr wrap="square" rtlCol="0">
            <a:spAutoFit/>
          </a:bodyPr>
          <a:lstStyle/>
          <a:p>
            <a:pPr algn="ctr"/>
            <a:r>
              <a:rPr lang="zh-CN" altLang="en-US" sz="2000">
                <a:latin typeface="黑体" panose="02010609060101010101" pitchFamily="49" charset="-122"/>
                <a:ea typeface="黑体" panose="02010609060101010101" pitchFamily="49" charset="-122"/>
              </a:rPr>
              <a:t>基础理论</a:t>
            </a:r>
            <a:endParaRPr lang="zh-CN" altLang="en-US" sz="2000">
              <a:latin typeface="黑体" panose="02010609060101010101" pitchFamily="49" charset="-122"/>
              <a:ea typeface="黑体" panose="02010609060101010101" pitchFamily="49" charset="-122"/>
            </a:endParaRPr>
          </a:p>
          <a:p>
            <a:pPr algn="ctr"/>
            <a:r>
              <a:rPr lang="zh-CN" altLang="en-US" sz="2000">
                <a:latin typeface="黑体" panose="02010609060101010101" pitchFamily="49" charset="-122"/>
                <a:ea typeface="黑体" panose="02010609060101010101" pitchFamily="49" charset="-122"/>
              </a:rPr>
              <a:t>（前三章）</a:t>
            </a:r>
            <a:endParaRPr lang="zh-CN" altLang="en-US" sz="2000">
              <a:latin typeface="黑体" panose="02010609060101010101" pitchFamily="49" charset="-122"/>
              <a:ea typeface="黑体" panose="02010609060101010101" pitchFamily="49" charset="-122"/>
            </a:endParaRPr>
          </a:p>
        </p:txBody>
      </p:sp>
      <p:sp>
        <p:nvSpPr>
          <p:cNvPr id="6" name="文本框 5"/>
          <p:cNvSpPr txBox="1"/>
          <p:nvPr/>
        </p:nvSpPr>
        <p:spPr>
          <a:xfrm>
            <a:off x="6240145" y="1985010"/>
            <a:ext cx="3286760" cy="441926"/>
          </a:xfrm>
          <a:prstGeom prst="roundRect">
            <a:avLst/>
          </a:prstGeom>
          <a:noFill/>
          <a:ln>
            <a:solidFill>
              <a:schemeClr val="tx1"/>
            </a:solidFill>
          </a:ln>
        </p:spPr>
        <p:txBody>
          <a:bodyPr wrap="square" rtlCol="0">
            <a:spAutoFit/>
          </a:bodyPr>
          <a:lstStyle/>
          <a:p>
            <a:pPr algn="l"/>
            <a:r>
              <a:rPr lang="zh-CN" altLang="en-US" sz="2000">
                <a:latin typeface="黑体" panose="02010609060101010101" pitchFamily="49" charset="-122"/>
                <a:ea typeface="黑体" panose="02010609060101010101" pitchFamily="49" charset="-122"/>
              </a:rPr>
              <a:t>商事主体</a:t>
            </a:r>
            <a:endParaRPr lang="zh-CN" altLang="en-US" sz="2000">
              <a:latin typeface="黑体" panose="02010609060101010101" pitchFamily="49" charset="-122"/>
              <a:ea typeface="黑体" panose="02010609060101010101" pitchFamily="49" charset="-122"/>
            </a:endParaRPr>
          </a:p>
        </p:txBody>
      </p:sp>
      <p:sp>
        <p:nvSpPr>
          <p:cNvPr id="7" name="文本框 6"/>
          <p:cNvSpPr txBox="1"/>
          <p:nvPr/>
        </p:nvSpPr>
        <p:spPr>
          <a:xfrm>
            <a:off x="6240145" y="1406525"/>
            <a:ext cx="3286760" cy="441956"/>
          </a:xfrm>
          <a:prstGeom prst="roundRect">
            <a:avLst/>
          </a:prstGeom>
          <a:noFill/>
          <a:ln>
            <a:solidFill>
              <a:schemeClr val="tx1"/>
            </a:solidFill>
          </a:ln>
        </p:spPr>
        <p:txBody>
          <a:bodyPr wrap="square" rtlCol="0">
            <a:spAutoFit/>
          </a:bodyPr>
          <a:lstStyle/>
          <a:p>
            <a:pPr algn="l"/>
            <a:r>
              <a:rPr lang="zh-CN" altLang="en-US" sz="2000">
                <a:latin typeface="黑体" panose="02010609060101010101" pitchFamily="49" charset="-122"/>
                <a:ea typeface="黑体" panose="02010609060101010101" pitchFamily="49" charset="-122"/>
              </a:rPr>
              <a:t>商法的一般原理</a:t>
            </a:r>
            <a:endParaRPr lang="zh-CN" altLang="en-US" sz="2000">
              <a:latin typeface="黑体" panose="02010609060101010101" pitchFamily="49" charset="-122"/>
              <a:ea typeface="黑体" panose="02010609060101010101" pitchFamily="49" charset="-122"/>
            </a:endParaRPr>
          </a:p>
        </p:txBody>
      </p:sp>
      <p:sp>
        <p:nvSpPr>
          <p:cNvPr id="8" name="文本框 7"/>
          <p:cNvSpPr txBox="1"/>
          <p:nvPr/>
        </p:nvSpPr>
        <p:spPr>
          <a:xfrm>
            <a:off x="3573145" y="4683125"/>
            <a:ext cx="1699260" cy="783221"/>
          </a:xfrm>
          <a:prstGeom prst="roundRect">
            <a:avLst/>
          </a:prstGeom>
          <a:noFill/>
          <a:ln>
            <a:solidFill>
              <a:schemeClr val="tx1"/>
            </a:solidFill>
          </a:ln>
        </p:spPr>
        <p:txBody>
          <a:bodyPr wrap="square" rtlCol="0">
            <a:spAutoFit/>
          </a:bodyPr>
          <a:lstStyle/>
          <a:p>
            <a:pPr algn="ctr"/>
            <a:r>
              <a:rPr lang="zh-CN" altLang="en-US" sz="2000">
                <a:latin typeface="黑体" panose="02010609060101010101" pitchFamily="49" charset="-122"/>
                <a:ea typeface="黑体" panose="02010609060101010101" pitchFamily="49" charset="-122"/>
              </a:rPr>
              <a:t>商事部门法</a:t>
            </a:r>
            <a:endParaRPr lang="zh-CN" altLang="en-US" sz="2000">
              <a:latin typeface="黑体" panose="02010609060101010101" pitchFamily="49" charset="-122"/>
              <a:ea typeface="黑体" panose="02010609060101010101" pitchFamily="49" charset="-122"/>
            </a:endParaRPr>
          </a:p>
          <a:p>
            <a:pPr algn="ctr"/>
            <a:r>
              <a:rPr lang="zh-CN" altLang="en-US" sz="2000">
                <a:latin typeface="黑体" panose="02010609060101010101" pitchFamily="49" charset="-122"/>
                <a:ea typeface="黑体" panose="02010609060101010101" pitchFamily="49" charset="-122"/>
              </a:rPr>
              <a:t>（后八章）</a:t>
            </a:r>
            <a:endParaRPr lang="zh-CN" altLang="en-US" sz="2000">
              <a:latin typeface="黑体" panose="02010609060101010101" pitchFamily="49" charset="-122"/>
              <a:ea typeface="黑体" panose="02010609060101010101" pitchFamily="49" charset="-122"/>
            </a:endParaRPr>
          </a:p>
        </p:txBody>
      </p:sp>
      <p:sp>
        <p:nvSpPr>
          <p:cNvPr id="9" name="文本框 8"/>
          <p:cNvSpPr txBox="1"/>
          <p:nvPr/>
        </p:nvSpPr>
        <p:spPr>
          <a:xfrm>
            <a:off x="6240145" y="2639060"/>
            <a:ext cx="3286760" cy="441926"/>
          </a:xfrm>
          <a:prstGeom prst="roundRect">
            <a:avLst/>
          </a:prstGeom>
          <a:noFill/>
          <a:ln>
            <a:solidFill>
              <a:schemeClr val="tx1"/>
            </a:solidFill>
          </a:ln>
        </p:spPr>
        <p:txBody>
          <a:bodyPr wrap="square" rtlCol="0">
            <a:spAutoFit/>
          </a:bodyPr>
          <a:lstStyle/>
          <a:p>
            <a:pPr algn="l"/>
            <a:r>
              <a:rPr lang="zh-CN" altLang="en-US" sz="2000">
                <a:latin typeface="黑体" panose="02010609060101010101" pitchFamily="49" charset="-122"/>
                <a:ea typeface="黑体" panose="02010609060101010101" pitchFamily="49" charset="-122"/>
              </a:rPr>
              <a:t>商事行为</a:t>
            </a:r>
            <a:endParaRPr lang="zh-CN" altLang="en-US" sz="2000">
              <a:latin typeface="黑体" panose="02010609060101010101" pitchFamily="49" charset="-122"/>
              <a:ea typeface="黑体" panose="02010609060101010101" pitchFamily="49" charset="-122"/>
            </a:endParaRPr>
          </a:p>
        </p:txBody>
      </p:sp>
      <p:sp>
        <p:nvSpPr>
          <p:cNvPr id="10" name="文本框 9"/>
          <p:cNvSpPr txBox="1"/>
          <p:nvPr/>
        </p:nvSpPr>
        <p:spPr>
          <a:xfrm>
            <a:off x="6240145" y="3735070"/>
            <a:ext cx="3286760" cy="478500"/>
          </a:xfrm>
          <a:prstGeom prst="roundRect">
            <a:avLst/>
          </a:prstGeom>
          <a:noFill/>
          <a:ln>
            <a:solidFill>
              <a:schemeClr val="tx1"/>
            </a:solidFill>
          </a:ln>
        </p:spPr>
        <p:txBody>
          <a:bodyPr wrap="square" rtlCol="0">
            <a:spAutoFit/>
          </a:bodyPr>
          <a:lstStyle/>
          <a:p>
            <a:pPr algn="l"/>
            <a:r>
              <a:rPr lang="zh-CN" altLang="en-US" sz="2000">
                <a:latin typeface="黑体" panose="02010609060101010101" pitchFamily="49" charset="-122"/>
                <a:ea typeface="黑体" panose="02010609060101010101" pitchFamily="49" charset="-122"/>
              </a:rPr>
              <a:t>公司法、</a:t>
            </a:r>
            <a:r>
              <a:rPr lang="zh-CN" altLang="en-US" sz="2000">
                <a:latin typeface="黑体" panose="02010609060101010101" pitchFamily="49" charset="-122"/>
                <a:ea typeface="黑体" panose="02010609060101010101" pitchFamily="49" charset="-122"/>
                <a:sym typeface="+mn-ea"/>
              </a:rPr>
              <a:t>非公司企业法</a:t>
            </a:r>
            <a:endParaRPr lang="zh-CN" altLang="en-US" sz="2000">
              <a:latin typeface="黑体" panose="02010609060101010101" pitchFamily="49" charset="-122"/>
              <a:ea typeface="黑体" panose="02010609060101010101" pitchFamily="49" charset="-122"/>
            </a:endParaRPr>
          </a:p>
        </p:txBody>
      </p:sp>
      <p:sp>
        <p:nvSpPr>
          <p:cNvPr id="11" name="文本框 10"/>
          <p:cNvSpPr txBox="1"/>
          <p:nvPr/>
        </p:nvSpPr>
        <p:spPr>
          <a:xfrm>
            <a:off x="6240145" y="5466080"/>
            <a:ext cx="4096385" cy="445176"/>
          </a:xfrm>
          <a:prstGeom prst="roundRect">
            <a:avLst/>
          </a:prstGeom>
          <a:noFill/>
          <a:ln>
            <a:solidFill>
              <a:schemeClr val="tx1"/>
            </a:solidFill>
          </a:ln>
        </p:spPr>
        <p:txBody>
          <a:bodyPr wrap="square" rtlCol="0">
            <a:spAutoFit/>
          </a:bodyPr>
          <a:lstStyle/>
          <a:p>
            <a:pPr algn="l"/>
            <a:r>
              <a:rPr lang="zh-CN" altLang="en-US" sz="2000">
                <a:latin typeface="黑体" panose="02010609060101010101" pitchFamily="49" charset="-122"/>
                <a:ea typeface="黑体" panose="02010609060101010101" pitchFamily="49" charset="-122"/>
              </a:rPr>
              <a:t>商事信托与投资基金法、破产法</a:t>
            </a:r>
            <a:endParaRPr lang="zh-CN" altLang="en-US" sz="2000">
              <a:latin typeface="黑体" panose="02010609060101010101" pitchFamily="49" charset="-122"/>
              <a:ea typeface="黑体" panose="02010609060101010101" pitchFamily="49" charset="-122"/>
            </a:endParaRPr>
          </a:p>
        </p:txBody>
      </p:sp>
      <p:sp>
        <p:nvSpPr>
          <p:cNvPr id="12" name="文本框 11"/>
          <p:cNvSpPr txBox="1"/>
          <p:nvPr/>
        </p:nvSpPr>
        <p:spPr>
          <a:xfrm>
            <a:off x="6240145" y="4902835"/>
            <a:ext cx="4096385" cy="445182"/>
          </a:xfrm>
          <a:prstGeom prst="roundRect">
            <a:avLst/>
          </a:prstGeom>
          <a:noFill/>
          <a:ln>
            <a:solidFill>
              <a:schemeClr val="tx1"/>
            </a:solidFill>
          </a:ln>
        </p:spPr>
        <p:txBody>
          <a:bodyPr wrap="square" rtlCol="0">
            <a:spAutoFit/>
          </a:bodyPr>
          <a:lstStyle/>
          <a:p>
            <a:pPr algn="l"/>
            <a:r>
              <a:rPr lang="zh-CN" altLang="en-US" sz="2000">
                <a:latin typeface="黑体" panose="02010609060101010101" pitchFamily="49" charset="-122"/>
                <a:ea typeface="黑体" panose="02010609060101010101" pitchFamily="49" charset="-122"/>
              </a:rPr>
              <a:t>保险法、证券法、期货交易法</a:t>
            </a:r>
            <a:endParaRPr lang="zh-CN" altLang="en-US" sz="2000">
              <a:latin typeface="黑体" panose="02010609060101010101" pitchFamily="49" charset="-122"/>
              <a:ea typeface="黑体" panose="02010609060101010101" pitchFamily="49" charset="-122"/>
            </a:endParaRPr>
          </a:p>
        </p:txBody>
      </p:sp>
      <p:sp>
        <p:nvSpPr>
          <p:cNvPr id="13" name="文本框 12"/>
          <p:cNvSpPr txBox="1"/>
          <p:nvPr/>
        </p:nvSpPr>
        <p:spPr>
          <a:xfrm>
            <a:off x="6240145" y="4333240"/>
            <a:ext cx="3286760" cy="445176"/>
          </a:xfrm>
          <a:prstGeom prst="roundRect">
            <a:avLst/>
          </a:prstGeom>
          <a:noFill/>
          <a:ln>
            <a:solidFill>
              <a:schemeClr val="tx1"/>
            </a:solidFill>
          </a:ln>
        </p:spPr>
        <p:txBody>
          <a:bodyPr wrap="square" rtlCol="0">
            <a:spAutoFit/>
          </a:bodyPr>
          <a:lstStyle/>
          <a:p>
            <a:pPr algn="l"/>
            <a:r>
              <a:rPr lang="zh-CN" altLang="en-US" sz="2000">
                <a:latin typeface="黑体" panose="02010609060101010101" pitchFamily="49" charset="-122"/>
                <a:ea typeface="黑体" panose="02010609060101010101" pitchFamily="49" charset="-122"/>
                <a:sym typeface="+mn-ea"/>
              </a:rPr>
              <a:t>商业银行法与支付法</a:t>
            </a:r>
            <a:endParaRPr lang="zh-CN" altLang="en-US" sz="2000">
              <a:latin typeface="黑体" panose="02010609060101010101" pitchFamily="49" charset="-122"/>
              <a:ea typeface="黑体" panose="02010609060101010101" pitchFamily="49" charset="-122"/>
            </a:endParaRPr>
          </a:p>
        </p:txBody>
      </p:sp>
      <p:sp>
        <p:nvSpPr>
          <p:cNvPr id="15" name="左大括号 14"/>
          <p:cNvSpPr/>
          <p:nvPr/>
        </p:nvSpPr>
        <p:spPr>
          <a:xfrm>
            <a:off x="3182620" y="2214880"/>
            <a:ext cx="222250" cy="3127375"/>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6" name="左大括号 15"/>
          <p:cNvSpPr/>
          <p:nvPr/>
        </p:nvSpPr>
        <p:spPr>
          <a:xfrm>
            <a:off x="5645150" y="3804920"/>
            <a:ext cx="373380" cy="210566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7" name="左大括号 16"/>
          <p:cNvSpPr/>
          <p:nvPr/>
        </p:nvSpPr>
        <p:spPr>
          <a:xfrm>
            <a:off x="5645150" y="1406525"/>
            <a:ext cx="364490" cy="1828800"/>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46954" y="672103"/>
            <a:ext cx="5396248" cy="991673"/>
          </a:xfrm>
        </p:spPr>
        <p:txBody>
          <a:bodyPr/>
          <a:lstStyle/>
          <a:p>
            <a:pPr algn="ctr"/>
            <a:r>
              <a:rPr lang="zh-CN" altLang="en-US" sz="3600" dirty="0">
                <a:solidFill>
                  <a:srgbClr val="0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绪 论</a:t>
            </a:r>
            <a:endParaRPr lang="zh-CN" altLang="en-US" sz="3600" dirty="0">
              <a:solidFill>
                <a:srgbClr val="0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84114" y="1780226"/>
            <a:ext cx="7519721" cy="3124201"/>
          </a:xfrm>
        </p:spPr>
        <p:txBody>
          <a:bodyPr>
            <a:normAutofit fontScale="92500" lnSpcReduction="10000"/>
          </a:bodyPr>
          <a:lstStyle/>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一、商法学的研究对象</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二、商法学的功能</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三、商法学的历史发展</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四、马克思主义理论与中国特色社会主义商法学</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五、学习商法学的方法</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20000"/>
              </a:lnSpc>
              <a:buNone/>
            </a:pPr>
            <a:r>
              <a:rPr lang="zh-CN" altLang="en-US" sz="2400" dirty="0">
                <a:solidFill>
                  <a:srgbClr val="000000"/>
                </a:solidFill>
                <a:latin typeface="黑体" panose="02010609060101010101" pitchFamily="49" charset="-122"/>
                <a:ea typeface="黑体" panose="02010609060101010101" pitchFamily="49" charset="-122"/>
              </a:rPr>
              <a:t>六、本教材的框架体系与特色</a:t>
            </a:r>
            <a:endParaRPr lang="en-US" altLang="zh-CN" sz="2400" dirty="0">
              <a:solidFill>
                <a:srgbClr val="000000"/>
              </a:solidFill>
              <a:latin typeface="黑体" panose="02010609060101010101" pitchFamily="49" charset="-122"/>
              <a:ea typeface="黑体" panose="02010609060101010101" pitchFamily="49" charset="-122"/>
            </a:endParaRPr>
          </a:p>
          <a:p>
            <a:pPr marL="0" indent="0">
              <a:buNone/>
            </a:pPr>
            <a:endParaRPr lang="en-US" altLang="zh-CN"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zoom/>
      </p:transition>
    </mc:Choice>
    <mc:Fallback>
      <p:transition spd="slow">
        <p:zo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8498" y="701930"/>
            <a:ext cx="5508918" cy="643944"/>
          </a:xfrm>
        </p:spPr>
        <p:txBody>
          <a:bodyPr>
            <a:noAutofit/>
          </a:bodyPr>
          <a:lstStyle/>
          <a:p>
            <a:r>
              <a:rPr lang="zh-CN" altLang="en-US" dirty="0">
                <a:solidFill>
                  <a:srgbClr val="000000"/>
                </a:solidFill>
                <a:effectLst/>
                <a:latin typeface="黑体" panose="02010609060101010101" pitchFamily="49" charset="-122"/>
                <a:ea typeface="黑体" panose="02010609060101010101" pitchFamily="49" charset="-122"/>
              </a:rPr>
              <a:t>一、商法学的研究对象</a:t>
            </a:r>
            <a:endParaRPr lang="zh-CN" altLang="en-US" dirty="0">
              <a:solidFill>
                <a:srgbClr val="000000"/>
              </a:solidFill>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21974" y="1300270"/>
            <a:ext cx="11748051" cy="3893185"/>
          </a:xfrm>
        </p:spPr>
        <p:txBody>
          <a:bodyPr>
            <a:noAutofit/>
          </a:bodyPr>
          <a:lstStyle/>
          <a:p>
            <a:pPr marL="0" indent="0">
              <a:lnSpc>
                <a:spcPct val="110000"/>
              </a:lnSpc>
              <a:buNone/>
            </a:pPr>
            <a:r>
              <a:rPr lang="en-US" sz="2400" dirty="0">
                <a:solidFill>
                  <a:srgbClr val="000000"/>
                </a:solidFill>
                <a:latin typeface="黑体" panose="02010609060101010101" pitchFamily="49" charset="-122"/>
                <a:ea typeface="黑体" panose="02010609060101010101" pitchFamily="49" charset="-122"/>
              </a:rPr>
              <a:t>1.</a:t>
            </a:r>
            <a:r>
              <a:rPr lang="zh-CN" altLang="en-US" sz="2400" dirty="0">
                <a:solidFill>
                  <a:srgbClr val="000000"/>
                </a:solidFill>
                <a:latin typeface="黑体" panose="02010609060101010101" pitchFamily="49" charset="-122"/>
                <a:ea typeface="黑体" panose="02010609060101010101" pitchFamily="49" charset="-122"/>
              </a:rPr>
              <a:t>商法学是以商法的一般理论与制度及商事部门法理论与制度为研究对象的部门法理论与学科，是法学理论体系与学科体系的重要组成部分。</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中国商法学是中国特色社会主义法学体系的重要组成部分，主要研究商法的起源与历史、商法的价值、商法理念与商法思维、商法原则、商法规范与商法体系、商事主 体、商事行为、商事纠纷解决程序以及公司法、证券法、票据法、保险法、信 托法、基金法、海商法、电子商务法、运输与物流法、破产法等。</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2.</a:t>
            </a:r>
            <a:r>
              <a:rPr lang="zh-CN" altLang="en-US" sz="2400" dirty="0">
                <a:solidFill>
                  <a:srgbClr val="000000"/>
                </a:solidFill>
                <a:latin typeface="黑体" panose="02010609060101010101" pitchFamily="49" charset="-122"/>
                <a:ea typeface="黑体" panose="02010609060101010101" pitchFamily="49" charset="-122"/>
              </a:rPr>
              <a:t>商法基础理论是商法学的基石，商事部门法的研究有赖于商法基础理论的 完善，商事部门法之间的冲突与矛盾需要商法基础理论的协调，商事立法与司 法审判需要以商法基础理论为指导形成商法理念和商法思维。</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en-US" altLang="zh-CN" sz="2400" dirty="0">
                <a:solidFill>
                  <a:srgbClr val="000000"/>
                </a:solidFill>
                <a:latin typeface="黑体" panose="02010609060101010101" pitchFamily="49" charset="-122"/>
                <a:ea typeface="黑体" panose="02010609060101010101" pitchFamily="49" charset="-122"/>
              </a:rPr>
              <a:t>3</a:t>
            </a:r>
            <a:r>
              <a:rPr lang="en-US"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商法学的研究首先应以商法基础理论为研究对象，通过对基础理论的研究回答商法实践中的一般理论问题。同时，商法学还需要以商事部门法为研究对象，回答 商法实践中具体的部门法理论问题，对商事部门法的研究也始终是商法学关注的重点。</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zoom/>
      </p:transition>
    </mc:Choice>
    <mc:Fallback>
      <p:transition spd="slow">
        <p:zo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一、商法学的研究对象</a:t>
            </a:r>
            <a:endParaRPr lang="zh-CN" altLang="en-US" dirty="0">
              <a:solidFill>
                <a:srgbClr val="000000"/>
              </a:solidFill>
              <a:effectLst/>
              <a:latin typeface="黑体" panose="02010609060101010101" pitchFamily="49" charset="-122"/>
              <a:ea typeface="黑体" panose="02010609060101010101" pitchFamily="49" charset="-122"/>
            </a:endParaRPr>
          </a:p>
        </p:txBody>
      </p:sp>
      <p:grpSp>
        <p:nvGrpSpPr>
          <p:cNvPr id="11" name="组合 10"/>
          <p:cNvGrpSpPr/>
          <p:nvPr/>
        </p:nvGrpSpPr>
        <p:grpSpPr>
          <a:xfrm>
            <a:off x="1483995" y="1573530"/>
            <a:ext cx="9223375" cy="4016378"/>
            <a:chOff x="2204" y="2603"/>
            <a:chExt cx="14525" cy="6325"/>
          </a:xfrm>
        </p:grpSpPr>
        <p:sp>
          <p:nvSpPr>
            <p:cNvPr id="6" name="文本框 5"/>
            <p:cNvSpPr txBox="1"/>
            <p:nvPr/>
          </p:nvSpPr>
          <p:spPr>
            <a:xfrm>
              <a:off x="2204" y="3612"/>
              <a:ext cx="6575" cy="5316"/>
            </a:xfrm>
            <a:prstGeom prst="flowChartAlternateProcess">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pPr algn="l">
                <a:lnSpc>
                  <a:spcPct val="100000"/>
                </a:lnSpc>
              </a:pPr>
              <a:r>
                <a:rPr lang="zh-CN" altLang="en-US" sz="2400" dirty="0">
                  <a:latin typeface="黑体" panose="02010609060101010101" pitchFamily="49" charset="-122"/>
                  <a:ea typeface="黑体" panose="02010609060101010101" pitchFamily="49" charset="-122"/>
                </a:rPr>
                <a:t>商法的起源与历史</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商法的价值</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商法理念与商法思维</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商法原则</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商法规范与商法体系</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商事主体</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商事行为</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商事纠纷解决程序</a:t>
              </a:r>
              <a:endParaRPr lang="zh-CN" altLang="en-US" sz="2400" dirty="0">
                <a:latin typeface="黑体" panose="02010609060101010101" pitchFamily="49" charset="-122"/>
                <a:ea typeface="黑体" panose="02010609060101010101" pitchFamily="49" charset="-122"/>
              </a:endParaRPr>
            </a:p>
          </p:txBody>
        </p:sp>
        <p:sp>
          <p:nvSpPr>
            <p:cNvPr id="7" name="文本框 6"/>
            <p:cNvSpPr txBox="1"/>
            <p:nvPr/>
          </p:nvSpPr>
          <p:spPr>
            <a:xfrm>
              <a:off x="4254" y="2603"/>
              <a:ext cx="2475" cy="725"/>
            </a:xfrm>
            <a:prstGeom prst="rect">
              <a:avLst/>
            </a:prstGeom>
            <a:noFill/>
          </p:spPr>
          <p:txBody>
            <a:bodyPr wrap="square" rtlCol="0">
              <a:spAutoFit/>
            </a:bodyPr>
            <a:lstStyle/>
            <a:p>
              <a:r>
                <a:rPr lang="zh-CN" altLang="en-US" sz="2400" b="1">
                  <a:latin typeface="黑体" panose="02010609060101010101" pitchFamily="49" charset="-122"/>
                  <a:ea typeface="黑体" panose="02010609060101010101" pitchFamily="49" charset="-122"/>
                </a:rPr>
                <a:t>一般理论</a:t>
              </a:r>
              <a:endParaRPr lang="zh-CN" altLang="en-US" sz="2400" b="1">
                <a:latin typeface="黑体" panose="02010609060101010101" pitchFamily="49" charset="-122"/>
                <a:ea typeface="黑体" panose="02010609060101010101" pitchFamily="49" charset="-122"/>
              </a:endParaRPr>
            </a:p>
          </p:txBody>
        </p:sp>
        <p:sp>
          <p:nvSpPr>
            <p:cNvPr id="8" name="文本框 7"/>
            <p:cNvSpPr txBox="1"/>
            <p:nvPr/>
          </p:nvSpPr>
          <p:spPr>
            <a:xfrm>
              <a:off x="11392" y="2603"/>
              <a:ext cx="4100" cy="725"/>
            </a:xfrm>
            <a:prstGeom prst="rect">
              <a:avLst/>
            </a:prstGeom>
            <a:noFill/>
          </p:spPr>
          <p:txBody>
            <a:bodyPr wrap="square" rtlCol="0">
              <a:spAutoFit/>
            </a:bodyPr>
            <a:lstStyle/>
            <a:p>
              <a:pPr algn="ctr"/>
              <a:r>
                <a:rPr lang="zh-CN" altLang="en-US" sz="2400" b="1">
                  <a:latin typeface="黑体" panose="02010609060101010101" pitchFamily="49" charset="-122"/>
                  <a:ea typeface="黑体" panose="02010609060101010101" pitchFamily="49" charset="-122"/>
                </a:rPr>
                <a:t>商事部门法</a:t>
              </a:r>
              <a:endParaRPr lang="zh-CN" altLang="en-US" sz="2400" b="1">
                <a:latin typeface="黑体" panose="02010609060101010101" pitchFamily="49" charset="-122"/>
                <a:ea typeface="黑体" panose="02010609060101010101" pitchFamily="49" charset="-122"/>
              </a:endParaRPr>
            </a:p>
          </p:txBody>
        </p:sp>
        <p:sp>
          <p:nvSpPr>
            <p:cNvPr id="10" name="文本框 9"/>
            <p:cNvSpPr txBox="1"/>
            <p:nvPr/>
          </p:nvSpPr>
          <p:spPr>
            <a:xfrm>
              <a:off x="10154" y="3562"/>
              <a:ext cx="6575" cy="5366"/>
            </a:xfrm>
            <a:prstGeom prst="flowChartAlternateProcess">
              <a:avLst/>
            </a:prstGeom>
            <a:noFill/>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wrap="square" rtlCol="0">
              <a:spAutoFit/>
            </a:bodyPr>
            <a:lstStyle/>
            <a:p>
              <a:pPr algn="l">
                <a:lnSpc>
                  <a:spcPct val="100000"/>
                </a:lnSpc>
              </a:pPr>
              <a:r>
                <a:rPr lang="zh-CN" altLang="en-US" sz="2400" dirty="0">
                  <a:latin typeface="黑体" panose="02010609060101010101" pitchFamily="49" charset="-122"/>
                  <a:ea typeface="黑体" panose="02010609060101010101" pitchFamily="49" charset="-122"/>
                </a:rPr>
                <a:t>公司法</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证券法</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票据法与保险法</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信托法与基金法</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海商法</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电子商务法</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运输与物流法</a:t>
              </a:r>
              <a:endParaRPr lang="zh-CN" altLang="en-US" sz="2400" dirty="0">
                <a:latin typeface="黑体" panose="02010609060101010101" pitchFamily="49" charset="-122"/>
                <a:ea typeface="黑体" panose="02010609060101010101" pitchFamily="49" charset="-122"/>
              </a:endParaRPr>
            </a:p>
            <a:p>
              <a:pPr algn="l">
                <a:lnSpc>
                  <a:spcPct val="100000"/>
                </a:lnSpc>
              </a:pPr>
              <a:r>
                <a:rPr lang="zh-CN" altLang="en-US" sz="2400" dirty="0">
                  <a:latin typeface="黑体" panose="02010609060101010101" pitchFamily="49" charset="-122"/>
                  <a:ea typeface="黑体" panose="02010609060101010101" pitchFamily="49" charset="-122"/>
                </a:rPr>
                <a:t>破产法</a:t>
              </a:r>
              <a:endParaRPr lang="zh-CN" altLang="en-US" sz="2400" dirty="0">
                <a:latin typeface="黑体" panose="02010609060101010101" pitchFamily="49" charset="-122"/>
                <a:ea typeface="黑体" panose="02010609060101010101" pitchFamily="49" charset="-122"/>
              </a:endParaRPr>
            </a:p>
          </p:txBody>
        </p:sp>
      </p:grp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440815"/>
            <a:ext cx="9807575" cy="3340100"/>
          </a:xfrm>
        </p:spPr>
        <p:txBody>
          <a:bodyPr>
            <a:normAutofit/>
          </a:bodyPr>
          <a:lstStyle/>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商法学的功能具体反映在五个方面：</a:t>
            </a:r>
            <a:endParaRPr lang="en-US" altLang="zh-CN" sz="2400"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b="1" dirty="0">
                <a:solidFill>
                  <a:srgbClr val="000000"/>
                </a:solidFill>
                <a:latin typeface="黑体" panose="02010609060101010101" pitchFamily="49" charset="-122"/>
                <a:ea typeface="黑体" panose="02010609060101010101" pitchFamily="49" charset="-122"/>
              </a:rPr>
              <a:t>第一，商法学有助于建构和发展中国特色社会主义商法。</a:t>
            </a:r>
            <a:endParaRPr lang="en-US" altLang="zh-CN" sz="2400" b="1" dirty="0">
              <a:solidFill>
                <a:srgbClr val="000000"/>
              </a:solidFill>
              <a:latin typeface="黑体" panose="02010609060101010101" pitchFamily="49" charset="-122"/>
              <a:ea typeface="黑体" panose="02010609060101010101" pitchFamily="49" charset="-122"/>
            </a:endParaRPr>
          </a:p>
          <a:p>
            <a:pPr marL="0" indent="0">
              <a:lnSpc>
                <a:spcPct val="110000"/>
              </a:lnSpc>
              <a:buNone/>
            </a:pPr>
            <a:r>
              <a:rPr lang="zh-CN" altLang="en-US" sz="2400" dirty="0">
                <a:solidFill>
                  <a:srgbClr val="000000"/>
                </a:solidFill>
                <a:latin typeface="黑体" panose="02010609060101010101" pitchFamily="49" charset="-122"/>
                <a:ea typeface="黑体" panose="02010609060101010101" pitchFamily="49" charset="-122"/>
              </a:rPr>
              <a:t>    改革开放以来，我国通过一系列独具特色的制度、方针、政策，建立了社会主义市场经济体 制。商法学围绕中国社会主义市场经济实践，结合世界各国的商事经验，以凝 练、总结和发展中国特色社会主义商法的基本内容和特点为己任，构建中国特 色社会主义商法的理论基石。</a:t>
            </a: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4"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二、商法学的功能</a:t>
            </a:r>
            <a:endParaRPr lang="zh-CN" altLang="en-US" dirty="0">
              <a:solidFill>
                <a:srgbClr val="000000"/>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zoom/>
      </p:transition>
    </mc:Choice>
    <mc:Fallback>
      <p:transition spd="slow">
        <p:zo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577340"/>
            <a:ext cx="9887585" cy="3512185"/>
          </a:xfrm>
        </p:spPr>
        <p:txBody>
          <a:bodyPr>
            <a:normAutofit/>
          </a:bodyPr>
          <a:lstStyle/>
          <a:p>
            <a:pPr marL="0" lvl="0" indent="0">
              <a:lnSpc>
                <a:spcPct val="120000"/>
              </a:lnSpc>
              <a:buClr>
                <a:srgbClr val="30ACEC">
                  <a:lumMod val="75000"/>
                </a:srgbClr>
              </a:buClr>
              <a:buNone/>
            </a:pPr>
            <a:r>
              <a:rPr lang="zh-CN" altLang="en-US" sz="2400" b="1" dirty="0">
                <a:solidFill>
                  <a:srgbClr val="000000"/>
                </a:solidFill>
                <a:latin typeface="黑体" panose="02010609060101010101" pitchFamily="49" charset="-122"/>
                <a:ea typeface="黑体" panose="02010609060101010101" pitchFamily="49" charset="-122"/>
              </a:rPr>
              <a:t>第二，商法学有助于完善中国特色社会主义商事制度，维护社会主义市场经济秩序。</a:t>
            </a:r>
            <a:endParaRPr lang="en-US" altLang="zh-CN" sz="2400" b="1" dirty="0">
              <a:solidFill>
                <a:srgbClr val="000000"/>
              </a:solidFill>
              <a:latin typeface="黑体" panose="02010609060101010101" pitchFamily="49" charset="-122"/>
              <a:ea typeface="黑体" panose="02010609060101010101" pitchFamily="49" charset="-122"/>
            </a:endParaRPr>
          </a:p>
          <a:p>
            <a:pPr marL="0" lvl="0" indent="0">
              <a:lnSpc>
                <a:spcPct val="120000"/>
              </a:lnSpc>
              <a:buClr>
                <a:srgbClr val="30ACEC">
                  <a:lumMod val="75000"/>
                </a:srgbClr>
              </a:buClr>
              <a:buNone/>
            </a:pPr>
            <a:r>
              <a:rPr lang="zh-CN" altLang="en-US" sz="2400" dirty="0">
                <a:solidFill>
                  <a:srgbClr val="000000"/>
                </a:solidFill>
                <a:latin typeface="黑体" panose="02010609060101010101" pitchFamily="49" charset="-122"/>
                <a:ea typeface="黑体" panose="02010609060101010101" pitchFamily="49" charset="-122"/>
              </a:rPr>
              <a:t>    当代中国，虽然已经颁布了大量的商事单行法规和行政规章，但由 于缺乏统领性的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商法典</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或 </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商事通则</a:t>
            </a:r>
            <a:r>
              <a:rPr lang="en-US" altLang="zh-CN" sz="2400" dirty="0">
                <a:solidFill>
                  <a:srgbClr val="000000"/>
                </a:solidFill>
                <a:latin typeface="黑体" panose="02010609060101010101" pitchFamily="49" charset="-122"/>
                <a:ea typeface="黑体" panose="02010609060101010101" pitchFamily="49" charset="-122"/>
              </a:rPr>
              <a:t>》</a:t>
            </a:r>
            <a:r>
              <a:rPr lang="zh-CN" altLang="en-US" sz="2400" dirty="0">
                <a:solidFill>
                  <a:srgbClr val="000000"/>
                </a:solidFill>
                <a:latin typeface="黑体" panose="02010609060101010101" pitchFamily="49" charset="-122"/>
                <a:ea typeface="黑体" panose="02010609060101010101" pitchFamily="49" charset="-122"/>
              </a:rPr>
              <a:t>，现行商事法律规范之间在一定程 度上出现分散林立、缺乏协调乃至冲突对立的局面，尤其在商事基本法立法层 面还缺乏既能充分赋予商人创新特权，又能严格限制商人滥用商事人格权与经 营权的系统规则。</a:t>
            </a: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4"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二、商法学的功能</a:t>
            </a:r>
            <a:endParaRPr lang="zh-CN" altLang="en-US" dirty="0">
              <a:solidFill>
                <a:srgbClr val="000000"/>
              </a:solidFill>
              <a:effectLst/>
              <a:latin typeface="黑体" panose="02010609060101010101" pitchFamily="49" charset="-122"/>
              <a:ea typeface="黑体" panose="02010609060101010101" pitchFamily="49" charset="-122"/>
            </a:endParaRPr>
          </a:p>
        </p:txBody>
      </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478915"/>
            <a:ext cx="9911715" cy="2954020"/>
          </a:xfrm>
        </p:spPr>
        <p:txBody>
          <a:bodyPr>
            <a:normAutofit fontScale="92500" lnSpcReduction="10000"/>
          </a:bodyPr>
          <a:lstStyle/>
          <a:p>
            <a:pPr marL="0" lvl="0" indent="0">
              <a:lnSpc>
                <a:spcPct val="120000"/>
              </a:lnSpc>
              <a:buClr>
                <a:srgbClr val="30ACEC">
                  <a:lumMod val="75000"/>
                </a:srgbClr>
              </a:buClr>
              <a:buNone/>
            </a:pPr>
            <a:r>
              <a:rPr lang="zh-CN" altLang="en-US" sz="2400" b="1" dirty="0">
                <a:solidFill>
                  <a:srgbClr val="000000"/>
                </a:solidFill>
                <a:latin typeface="黑体" panose="02010609060101010101" pitchFamily="49" charset="-122"/>
                <a:ea typeface="黑体" panose="02010609060101010101" pitchFamily="49" charset="-122"/>
              </a:rPr>
              <a:t>第三，商法学将推动当代中国法制文化观念的变革。 </a:t>
            </a:r>
            <a:endParaRPr lang="en-US" altLang="zh-CN" sz="2400" b="1" dirty="0">
              <a:solidFill>
                <a:srgbClr val="000000"/>
              </a:solidFill>
              <a:latin typeface="黑体" panose="02010609060101010101" pitchFamily="49" charset="-122"/>
              <a:ea typeface="黑体" panose="02010609060101010101" pitchFamily="49" charset="-122"/>
            </a:endParaRPr>
          </a:p>
          <a:p>
            <a:pPr marL="0" lvl="0" indent="0">
              <a:lnSpc>
                <a:spcPct val="120000"/>
              </a:lnSpc>
              <a:buClr>
                <a:srgbClr val="30ACEC">
                  <a:lumMod val="75000"/>
                </a:srgbClr>
              </a:buClr>
              <a:buNone/>
            </a:pPr>
            <a:r>
              <a:rPr lang="zh-CN" altLang="en-US" sz="2400" dirty="0">
                <a:solidFill>
                  <a:srgbClr val="000000"/>
                </a:solidFill>
                <a:latin typeface="黑体" panose="02010609060101010101" pitchFamily="49" charset="-122"/>
                <a:ea typeface="黑体" panose="02010609060101010101" pitchFamily="49" charset="-122"/>
              </a:rPr>
              <a:t>首先，学习 商法学要求培育商法思维，这对于改变我国长期以来偏重民法思维的人才 培养模式、转变人们民商不分的观念、促使社会对商法形成正确的认识、 形成全社会尊重商事主体和商事行为的风尚具有重要的积极意义。</a:t>
            </a:r>
            <a:endParaRPr lang="en-US" altLang="zh-CN" sz="2400" dirty="0">
              <a:solidFill>
                <a:srgbClr val="000000"/>
              </a:solidFill>
              <a:latin typeface="黑体" panose="02010609060101010101" pitchFamily="49" charset="-122"/>
              <a:ea typeface="黑体" panose="02010609060101010101" pitchFamily="49" charset="-122"/>
            </a:endParaRPr>
          </a:p>
          <a:p>
            <a:pPr marL="0" lvl="0" indent="0">
              <a:lnSpc>
                <a:spcPct val="120000"/>
              </a:lnSpc>
              <a:buClr>
                <a:srgbClr val="30ACEC">
                  <a:lumMod val="75000"/>
                </a:srgbClr>
              </a:buClr>
              <a:buNone/>
            </a:pPr>
            <a:r>
              <a:rPr lang="zh-CN" altLang="en-US" sz="2400" dirty="0">
                <a:solidFill>
                  <a:srgbClr val="000000"/>
                </a:solidFill>
                <a:latin typeface="黑体" panose="02010609060101010101" pitchFamily="49" charset="-122"/>
                <a:ea typeface="黑体" panose="02010609060101010101" pitchFamily="49" charset="-122"/>
              </a:rPr>
              <a:t>其次， 商法学的研究承接商法的过去与现在，有助于人们在把握近代商法精髓的 同时重新认识现代商法的特征，从而推动全社会对财富创造与社会创新、 商事变革与社会变革中法治价值观念的再认识，引导健康的社会法治思想 变革。</a:t>
            </a:r>
            <a:endParaRPr lang="en-US" altLang="zh-CN" sz="2400" b="1" dirty="0">
              <a:solidFill>
                <a:srgbClr val="000000"/>
              </a:solidFill>
              <a:latin typeface="黑体" panose="02010609060101010101" pitchFamily="49" charset="-122"/>
              <a:ea typeface="黑体" panose="02010609060101010101" pitchFamily="49" charset="-122"/>
            </a:endParaRPr>
          </a:p>
        </p:txBody>
      </p:sp>
      <p:sp>
        <p:nvSpPr>
          <p:cNvPr id="4"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二、商法学的功能</a:t>
            </a:r>
            <a:endParaRPr lang="zh-CN" altLang="en-US" dirty="0">
              <a:solidFill>
                <a:srgbClr val="000000"/>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zoom/>
      </p:transition>
    </mc:Choice>
    <mc:Fallback>
      <p:transition spd="slow">
        <p:zo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8415" y="1511300"/>
            <a:ext cx="9815195" cy="2842260"/>
          </a:xfrm>
        </p:spPr>
        <p:txBody>
          <a:bodyPr>
            <a:normAutofit fontScale="85000" lnSpcReduction="10000"/>
          </a:bodyPr>
          <a:lstStyle/>
          <a:p>
            <a:pPr marL="0" lvl="0" indent="0">
              <a:lnSpc>
                <a:spcPct val="130000"/>
              </a:lnSpc>
              <a:buClr>
                <a:srgbClr val="30ACEC">
                  <a:lumMod val="75000"/>
                </a:srgbClr>
              </a:buClr>
              <a:buNone/>
            </a:pPr>
            <a:r>
              <a:rPr lang="zh-CN" altLang="en-US" sz="2400" b="1" dirty="0">
                <a:solidFill>
                  <a:srgbClr val="000000"/>
                </a:solidFill>
                <a:latin typeface="黑体" panose="02010609060101010101" pitchFamily="49" charset="-122"/>
                <a:ea typeface="黑体" panose="02010609060101010101" pitchFamily="49" charset="-122"/>
              </a:rPr>
              <a:t>第四，商法学有助于树立社会商业道德，推动社会主义精神文明建设。 </a:t>
            </a:r>
            <a:endParaRPr lang="en-US" altLang="zh-CN" sz="2400" b="1" dirty="0">
              <a:solidFill>
                <a:srgbClr val="000000"/>
              </a:solidFill>
              <a:latin typeface="黑体" panose="02010609060101010101" pitchFamily="49" charset="-122"/>
              <a:ea typeface="黑体" panose="02010609060101010101" pitchFamily="49" charset="-122"/>
            </a:endParaRPr>
          </a:p>
          <a:p>
            <a:pPr marL="0" lvl="0" indent="0">
              <a:lnSpc>
                <a:spcPct val="130000"/>
              </a:lnSpc>
              <a:buClr>
                <a:srgbClr val="30ACEC">
                  <a:lumMod val="75000"/>
                </a:srgbClr>
              </a:buClr>
              <a:buNone/>
            </a:pPr>
            <a:r>
              <a:rPr lang="zh-CN" altLang="en-US" sz="2400" dirty="0">
                <a:solidFill>
                  <a:srgbClr val="000000"/>
                </a:solidFill>
                <a:latin typeface="黑体" panose="02010609060101010101" pitchFamily="49" charset="-122"/>
                <a:ea typeface="黑体" panose="02010609060101010101" pitchFamily="49" charset="-122"/>
              </a:rPr>
              <a:t>    随着经济的高速发展，现阶段我国社会生活中出现了商事经营性行为与政府行政 行为、事业单位公益行为、公益团体非营利行为、公民消费行为等的混同，社会伦理被商人伦理所取代，公民行为自由权利观被商人团体滥用，由此导致的 种种不健康现象都与我国社会长期以来民商不分、营利与非营利不分、商业伦 理与社会伦理不分的理念有关。所以，改变我国现阶段社会生活不规范的突破口之一是通过商法学的理论发展，形成社会正确的商法思维和伦理观念，树立社会商业道德。</a:t>
            </a:r>
            <a:endParaRPr lang="zh-CN" altLang="en-US" sz="2400" dirty="0">
              <a:solidFill>
                <a:srgbClr val="000000"/>
              </a:solidFill>
              <a:latin typeface="黑体" panose="02010609060101010101" pitchFamily="49" charset="-122"/>
              <a:ea typeface="黑体" panose="02010609060101010101" pitchFamily="49" charset="-122"/>
            </a:endParaRPr>
          </a:p>
        </p:txBody>
      </p:sp>
      <p:sp>
        <p:nvSpPr>
          <p:cNvPr id="4" name="标题 1"/>
          <p:cNvSpPr>
            <a:spLocks noGrp="1"/>
          </p:cNvSpPr>
          <p:nvPr/>
        </p:nvSpPr>
        <p:spPr>
          <a:xfrm>
            <a:off x="1288498" y="701930"/>
            <a:ext cx="5508918" cy="643944"/>
          </a:xfr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effectLst>
                  <a:outerShdw blurRad="38100" dist="38100" dir="2700000" algn="tl">
                    <a:srgbClr val="000000">
                      <a:alpha val="43137"/>
                    </a:srgbClr>
                  </a:outerShdw>
                </a:effectLst>
                <a:latin typeface="+mj-lt"/>
                <a:ea typeface="+mj-ea"/>
                <a:cs typeface="+mj-cs"/>
              </a:defRPr>
            </a:lvl1pPr>
          </a:lstStyle>
          <a:p>
            <a:r>
              <a:rPr lang="zh-CN" altLang="en-US" dirty="0">
                <a:solidFill>
                  <a:srgbClr val="000000"/>
                </a:solidFill>
                <a:effectLst/>
                <a:latin typeface="黑体" panose="02010609060101010101" pitchFamily="49" charset="-122"/>
                <a:ea typeface="黑体" panose="02010609060101010101" pitchFamily="49" charset="-122"/>
              </a:rPr>
              <a:t>二、商法学的功能</a:t>
            </a:r>
            <a:endParaRPr lang="zh-CN" altLang="en-US" dirty="0">
              <a:solidFill>
                <a:srgbClr val="000000"/>
              </a:solidFill>
              <a:effectLst/>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zoom/>
      </p:transition>
    </mc:Choice>
    <mc:Fallback>
      <p:transition spd="slow">
        <p:zoom/>
      </p:transition>
    </mc:Fallback>
  </mc:AlternateContent>
</p:sld>
</file>

<file path=ppt/tags/tag1.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2.xml><?xml version="1.0" encoding="utf-8"?>
<p:tagLst xmlns:p="http://schemas.openxmlformats.org/presentationml/2006/main">
  <p:tag name="COMMONDATA" val="eyJoZGlkIjoiOGNlZGM4Y2Q2NGFmMTVhMGY4Mjk4ZWVmZTE4OGQ4OTgifQ=="/>
</p:tagLst>
</file>

<file path=ppt/theme/theme1.xml><?xml version="1.0" encoding="utf-8"?>
<a:theme xmlns:a="http://schemas.openxmlformats.org/drawingml/2006/main" name="Office 主题​​">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0</TotalTime>
  <Words>4020</Words>
  <Application>WPS 演示</Application>
  <PresentationFormat>宽屏</PresentationFormat>
  <Paragraphs>310</Paragraphs>
  <Slides>22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Arial</vt:lpstr>
      <vt:lpstr>宋体</vt:lpstr>
      <vt:lpstr>Wingdings</vt:lpstr>
      <vt:lpstr>Corbel</vt:lpstr>
      <vt:lpstr>华文楷体</vt:lpstr>
      <vt:lpstr>Arial</vt:lpstr>
      <vt:lpstr>黑体</vt:lpstr>
      <vt:lpstr>微软雅黑</vt:lpstr>
      <vt:lpstr>Arial Unicode MS</vt:lpstr>
      <vt:lpstr>Calibri</vt:lpstr>
      <vt:lpstr>Office 主题​​</vt:lpstr>
      <vt:lpstr>PowerPoint 演示文稿</vt:lpstr>
      <vt:lpstr>目 录</vt:lpstr>
      <vt:lpstr>绪 论</vt:lpstr>
      <vt:lpstr>一、商法学的研究对象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四、马克思主义理论与中国特色社会主义商法学</vt:lpstr>
      <vt:lpstr>四、马克思主义理论与中国特色社会主义商法学</vt:lpstr>
      <vt:lpstr>五、学习商法学的方法</vt:lpstr>
      <vt:lpstr>六、本教材的框架体系与特色</vt:lpstr>
      <vt:lpstr>六、本教材的框架体系与特色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商法学</dc:title>
  <dc:creator>王冬冬</dc:creator>
  <cp:lastModifiedBy>周轶男</cp:lastModifiedBy>
  <cp:revision>90</cp:revision>
  <dcterms:created xsi:type="dcterms:W3CDTF">2016-09-09T12:18:00Z</dcterms:created>
  <dcterms:modified xsi:type="dcterms:W3CDTF">2022-08-24T03:02:21Z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39484054B25042DDB7790B10CF2D2351</vt:lpwstr>
  </property>
</Properties>
</file>