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2" r:id="rId3"/>
    <p:sldId id="257" r:id="rId4"/>
    <p:sldId id="282" r:id="rId5"/>
    <p:sldId id="286" r:id="rId6"/>
    <p:sldId id="258" r:id="rId7"/>
    <p:sldId id="310" r:id="rId8"/>
    <p:sldId id="259" r:id="rId9"/>
    <p:sldId id="279" r:id="rId10"/>
    <p:sldId id="313" r:id="rId11"/>
    <p:sldId id="287" r:id="rId12"/>
    <p:sldId id="260" r:id="rId13"/>
    <p:sldId id="293" r:id="rId14"/>
    <p:sldId id="290" r:id="rId15"/>
    <p:sldId id="261" r:id="rId16"/>
    <p:sldId id="294" r:id="rId17"/>
    <p:sldId id="291" r:id="rId18"/>
    <p:sldId id="262" r:id="rId19"/>
    <p:sldId id="314" r:id="rId20"/>
    <p:sldId id="263" r:id="rId21"/>
    <p:sldId id="292" r:id="rId22"/>
    <p:sldId id="288" r:id="rId23"/>
    <p:sldId id="265" r:id="rId24"/>
    <p:sldId id="266" r:id="rId25"/>
    <p:sldId id="311" r:id="rId26"/>
    <p:sldId id="280" r:id="rId27"/>
    <p:sldId id="281" r:id="rId28"/>
    <p:sldId id="289" r:id="rId29"/>
    <p:sldId id="267" r:id="rId30"/>
    <p:sldId id="268" r:id="rId31"/>
    <p:sldId id="278" r:id="rId32"/>
  </p:sldIdLst>
  <p:sldSz cx="12192000" cy="6858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1F0CBF2-3BC2-4276-9591-9D5E5B0BD72C}">
          <p14:sldIdLst>
            <p14:sldId id="342"/>
            <p14:sldId id="257"/>
            <p14:sldId id="282"/>
            <p14:sldId id="286"/>
            <p14:sldId id="258"/>
            <p14:sldId id="310"/>
            <p14:sldId id="259"/>
            <p14:sldId id="279"/>
            <p14:sldId id="313"/>
            <p14:sldId id="287"/>
            <p14:sldId id="260"/>
            <p14:sldId id="293"/>
            <p14:sldId id="290"/>
            <p14:sldId id="261"/>
            <p14:sldId id="294"/>
            <p14:sldId id="291"/>
            <p14:sldId id="262"/>
            <p14:sldId id="314"/>
            <p14:sldId id="263"/>
            <p14:sldId id="292"/>
            <p14:sldId id="288"/>
            <p14:sldId id="265"/>
            <p14:sldId id="266"/>
            <p14:sldId id="311"/>
            <p14:sldId id="280"/>
            <p14:sldId id="281"/>
            <p14:sldId id="289"/>
            <p14:sldId id="267"/>
            <p14:sldId id="268"/>
          </p14:sldIdLst>
        </p14:section>
        <p14:section name="无标题节" id="{EA90F7FF-862D-46F3-B509-0B26055DC642}">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3" autoAdjust="0"/>
    <p:restoredTop sz="95000" autoAdjust="0"/>
  </p:normalViewPr>
  <p:slideViewPr>
    <p:cSldViewPr snapToGrid="0">
      <p:cViewPr varScale="1">
        <p:scale>
          <a:sx n="92" d="100"/>
          <a:sy n="92" d="100"/>
        </p:scale>
        <p:origin x="79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81DC4C9-38C8-466C-A8BF-D1D0EB78614C}" type="doc">
      <dgm:prSet loTypeId="urn:microsoft.com/office/officeart/2005/8/layout/hList1" loCatId="list" qsTypeId="urn:microsoft.com/office/officeart/2005/8/quickstyle/simple1#1" qsCatId="simple" csTypeId="urn:microsoft.com/office/officeart/2005/8/colors/accent1_2#1" csCatId="accent1" phldr="1"/>
      <dgm:spPr/>
      <dgm:t>
        <a:bodyPr/>
        <a:lstStyle/>
        <a:p>
          <a:endParaRPr lang="zh-CN" altLang="en-US"/>
        </a:p>
      </dgm:t>
    </dgm:pt>
    <dgm:pt modelId="{4BD0CCFE-77E8-4E27-A6EF-8E4FF68D5A68}">
      <dgm:prSet phldrT="[文本]"/>
      <dgm:spPr>
        <a:solidFill>
          <a:schemeClr val="accent3">
            <a:lumMod val="40000"/>
            <a:lumOff val="60000"/>
          </a:schemeClr>
        </a:solidFill>
        <a:ln>
          <a:solidFill>
            <a:schemeClr val="accent3">
              <a:lumMod val="40000"/>
              <a:lumOff val="60000"/>
            </a:schemeClr>
          </a:solidFill>
        </a:ln>
      </dgm:spPr>
      <dgm:t>
        <a:bodyPr/>
        <a:lstStyle/>
        <a:p>
          <a:r>
            <a:rPr lang="zh-CN" altLang="zh-CN" dirty="0">
              <a:solidFill>
                <a:schemeClr val="tx1"/>
              </a:solidFill>
              <a:latin typeface="黑体" panose="02010609060101010101" pitchFamily="49" charset="-122"/>
              <a:ea typeface="黑体" panose="02010609060101010101" pitchFamily="49" charset="-122"/>
            </a:rPr>
            <a:t>期货交易的主体</a:t>
          </a:r>
          <a:r>
            <a:rPr lang="en-US" altLang="zh-CN"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dgm:t>
    </dgm:pt>
    <dgm:pt modelId="{AD61B056-8713-4654-A243-9AD15CB71D23}" cxnId="{DFFE42CD-BB04-4700-A276-CE8E8CA82802}" type="parTrans">
      <dgm:prSet/>
      <dgm:spPr/>
      <dgm:t>
        <a:bodyPr/>
        <a:lstStyle/>
        <a:p>
          <a:endParaRPr lang="zh-CN" altLang="en-US">
            <a:solidFill>
              <a:schemeClr val="tx1"/>
            </a:solidFill>
          </a:endParaRPr>
        </a:p>
      </dgm:t>
    </dgm:pt>
    <dgm:pt modelId="{6D806A70-A474-459E-935B-83DB10C4AD9F}" cxnId="{DFFE42CD-BB04-4700-A276-CE8E8CA82802}" type="sibTrans">
      <dgm:prSet/>
      <dgm:spPr/>
      <dgm:t>
        <a:bodyPr/>
        <a:lstStyle/>
        <a:p>
          <a:endParaRPr lang="zh-CN" altLang="en-US">
            <a:solidFill>
              <a:schemeClr val="tx1"/>
            </a:solidFill>
          </a:endParaRPr>
        </a:p>
      </dgm:t>
    </dgm:pt>
    <dgm:pt modelId="{2184484A-C185-454F-B240-CE9994CEB162}">
      <dgm:prSet phldrT="[文本]"/>
      <dgm:spPr>
        <a:solidFill>
          <a:schemeClr val="accent3">
            <a:lumMod val="40000"/>
            <a:lumOff val="60000"/>
            <a:alpha val="90000"/>
          </a:schemeClr>
        </a:solidFill>
        <a:ln>
          <a:solidFill>
            <a:schemeClr val="accent3">
              <a:lumMod val="40000"/>
              <a:lumOff val="60000"/>
              <a:alpha val="90000"/>
            </a:schemeClr>
          </a:solidFill>
        </a:ln>
      </dgm:spPr>
      <dgm:t>
        <a:bodyPr/>
        <a:lstStyle/>
        <a:p>
          <a:r>
            <a:rPr lang="zh-CN" altLang="zh-CN" dirty="0">
              <a:solidFill>
                <a:schemeClr val="tx1"/>
              </a:solidFill>
              <a:latin typeface="黑体" panose="02010609060101010101" pitchFamily="49" charset="-122"/>
              <a:ea typeface="黑体" panose="02010609060101010101" pitchFamily="49" charset="-122"/>
            </a:rPr>
            <a:t>期货交易者</a:t>
          </a:r>
          <a:r>
            <a:rPr lang="zh-CN" altLang="en-US" dirty="0">
              <a:solidFill>
                <a:schemeClr val="tx1"/>
              </a:solidFill>
              <a:latin typeface="黑体" panose="02010609060101010101" pitchFamily="49" charset="-122"/>
              <a:ea typeface="黑体" panose="02010609060101010101" pitchFamily="49" charset="-122"/>
            </a:rPr>
            <a:t>、交易场所、期货经营者</a:t>
          </a:r>
          <a:r>
            <a:rPr lang="zh-CN" altLang="en-US" dirty="0">
              <a:solidFill>
                <a:schemeClr val="tx1"/>
              </a:solidFill>
            </a:rPr>
            <a:t>。</a:t>
          </a:r>
        </a:p>
      </dgm:t>
    </dgm:pt>
    <dgm:pt modelId="{224858E4-FB68-4917-AED1-EC0C757268DC}" cxnId="{EABD6DCE-9D46-4F37-89CD-EC40A24BD4D5}" type="parTrans">
      <dgm:prSet/>
      <dgm:spPr/>
      <dgm:t>
        <a:bodyPr/>
        <a:lstStyle/>
        <a:p>
          <a:endParaRPr lang="zh-CN" altLang="en-US">
            <a:solidFill>
              <a:schemeClr val="tx1"/>
            </a:solidFill>
          </a:endParaRPr>
        </a:p>
      </dgm:t>
    </dgm:pt>
    <dgm:pt modelId="{CEADB9DA-3EA2-44D6-AB3B-F0BDB6DDBF6F}" cxnId="{EABD6DCE-9D46-4F37-89CD-EC40A24BD4D5}" type="sibTrans">
      <dgm:prSet/>
      <dgm:spPr/>
      <dgm:t>
        <a:bodyPr/>
        <a:lstStyle/>
        <a:p>
          <a:endParaRPr lang="zh-CN" altLang="en-US">
            <a:solidFill>
              <a:schemeClr val="tx1"/>
            </a:solidFill>
          </a:endParaRPr>
        </a:p>
      </dgm:t>
    </dgm:pt>
    <dgm:pt modelId="{1C19BAA9-6116-491A-A8D6-CD5322335D8B}">
      <dgm:prSet phldrT="[文本]"/>
      <dgm:spPr>
        <a:solidFill>
          <a:schemeClr val="accent3">
            <a:lumMod val="40000"/>
            <a:lumOff val="60000"/>
          </a:schemeClr>
        </a:solidFill>
        <a:ln>
          <a:solidFill>
            <a:schemeClr val="accent3">
              <a:lumMod val="40000"/>
              <a:lumOff val="60000"/>
            </a:schemeClr>
          </a:solidFill>
        </a:ln>
      </dgm:spPr>
      <dgm:t>
        <a:bodyPr/>
        <a:lstStyle/>
        <a:p>
          <a:r>
            <a:rPr lang="zh-CN" altLang="zh-CN" dirty="0">
              <a:solidFill>
                <a:schemeClr val="tx1"/>
              </a:solidFill>
              <a:latin typeface="黑体" panose="02010609060101010101" pitchFamily="49" charset="-122"/>
              <a:ea typeface="黑体" panose="02010609060101010101" pitchFamily="49" charset="-122"/>
            </a:rPr>
            <a:t>期货交易的</a:t>
          </a:r>
          <a:r>
            <a:rPr lang="zh-CN" altLang="en-US" dirty="0">
              <a:solidFill>
                <a:schemeClr val="tx1"/>
              </a:solidFill>
              <a:latin typeface="黑体" panose="02010609060101010101" pitchFamily="49" charset="-122"/>
              <a:ea typeface="黑体" panose="02010609060101010101" pitchFamily="49" charset="-122"/>
            </a:rPr>
            <a:t>客体 </a:t>
          </a:r>
        </a:p>
      </dgm:t>
    </dgm:pt>
    <dgm:pt modelId="{6A85B753-F804-4F9D-BD5E-C4C689CDFEEC}" cxnId="{AC78C87E-40AA-4C63-9FA6-7099D799D40F}" type="parTrans">
      <dgm:prSet/>
      <dgm:spPr/>
      <dgm:t>
        <a:bodyPr/>
        <a:lstStyle/>
        <a:p>
          <a:endParaRPr lang="zh-CN" altLang="en-US">
            <a:solidFill>
              <a:schemeClr val="tx1"/>
            </a:solidFill>
          </a:endParaRPr>
        </a:p>
      </dgm:t>
    </dgm:pt>
    <dgm:pt modelId="{9E34A9EF-3DCC-4D6C-A84F-9D30659EF024}" cxnId="{AC78C87E-40AA-4C63-9FA6-7099D799D40F}" type="sibTrans">
      <dgm:prSet/>
      <dgm:spPr/>
      <dgm:t>
        <a:bodyPr/>
        <a:lstStyle/>
        <a:p>
          <a:endParaRPr lang="zh-CN" altLang="en-US">
            <a:solidFill>
              <a:schemeClr val="tx1"/>
            </a:solidFill>
          </a:endParaRPr>
        </a:p>
      </dgm:t>
    </dgm:pt>
    <dgm:pt modelId="{D8EE0771-D558-4154-8961-72900C05B3DF}">
      <dgm:prSet phldrT="[文本]"/>
      <dgm:spPr>
        <a:solidFill>
          <a:schemeClr val="accent3">
            <a:lumMod val="40000"/>
            <a:lumOff val="60000"/>
          </a:schemeClr>
        </a:solidFill>
        <a:ln>
          <a:solidFill>
            <a:schemeClr val="accent3">
              <a:lumMod val="40000"/>
              <a:lumOff val="60000"/>
            </a:schemeClr>
          </a:solidFill>
        </a:ln>
      </dgm:spPr>
      <dgm:t>
        <a:bodyPr/>
        <a:lstStyle/>
        <a:p>
          <a:r>
            <a:rPr lang="zh-CN" altLang="zh-CN" dirty="0">
              <a:solidFill>
                <a:schemeClr val="tx1"/>
              </a:solidFill>
              <a:latin typeface="黑体" panose="02010609060101010101" pitchFamily="49" charset="-122"/>
              <a:ea typeface="黑体" panose="02010609060101010101" pitchFamily="49" charset="-122"/>
            </a:rPr>
            <a:t>期货交易的</a:t>
          </a:r>
          <a:r>
            <a:rPr lang="zh-CN" altLang="en-US" dirty="0">
              <a:solidFill>
                <a:schemeClr val="tx1"/>
              </a:solidFill>
              <a:latin typeface="黑体" panose="02010609060101010101" pitchFamily="49" charset="-122"/>
              <a:ea typeface="黑体" panose="02010609060101010101" pitchFamily="49" charset="-122"/>
            </a:rPr>
            <a:t>内容</a:t>
          </a:r>
        </a:p>
      </dgm:t>
    </dgm:pt>
    <dgm:pt modelId="{4EC0830E-9CBB-4F3D-92A1-58124A1049DC}" cxnId="{82463523-2010-420A-9B2C-9881995669B8}" type="parTrans">
      <dgm:prSet/>
      <dgm:spPr/>
      <dgm:t>
        <a:bodyPr/>
        <a:lstStyle/>
        <a:p>
          <a:endParaRPr lang="zh-CN" altLang="en-US">
            <a:solidFill>
              <a:schemeClr val="tx1"/>
            </a:solidFill>
          </a:endParaRPr>
        </a:p>
      </dgm:t>
    </dgm:pt>
    <dgm:pt modelId="{54B5E17F-70C5-42BC-90B8-0B3968CEFD50}" cxnId="{82463523-2010-420A-9B2C-9881995669B8}" type="sibTrans">
      <dgm:prSet/>
      <dgm:spPr/>
      <dgm:t>
        <a:bodyPr/>
        <a:lstStyle/>
        <a:p>
          <a:endParaRPr lang="zh-CN" altLang="en-US">
            <a:solidFill>
              <a:schemeClr val="tx1"/>
            </a:solidFill>
          </a:endParaRPr>
        </a:p>
      </dgm:t>
    </dgm:pt>
    <dgm:pt modelId="{4BB7C3C8-9DEB-4713-A89B-D4095BD01B49}">
      <dgm:prSet/>
      <dgm:spPr>
        <a:solidFill>
          <a:schemeClr val="accent3">
            <a:lumMod val="40000"/>
            <a:lumOff val="60000"/>
            <a:alpha val="90000"/>
          </a:schemeClr>
        </a:solidFill>
        <a:ln>
          <a:solidFill>
            <a:schemeClr val="accent3">
              <a:lumMod val="40000"/>
              <a:lumOff val="60000"/>
              <a:alpha val="90000"/>
            </a:schemeClr>
          </a:solidFill>
        </a:ln>
      </dgm:spPr>
      <dgm:t>
        <a:bodyPr/>
        <a:lstStyle/>
        <a:p>
          <a:r>
            <a:rPr lang="zh-CN" altLang="zh-CN" dirty="0">
              <a:solidFill>
                <a:schemeClr val="tx1"/>
              </a:solidFill>
              <a:latin typeface="黑体" panose="02010609060101010101" pitchFamily="49" charset="-122"/>
              <a:ea typeface="黑体" panose="02010609060101010101" pitchFamily="49" charset="-122"/>
            </a:rPr>
            <a:t>期货合约交易的内容</a:t>
          </a:r>
          <a:r>
            <a:rPr lang="zh-CN" altLang="en-US" dirty="0">
              <a:solidFill>
                <a:schemeClr val="tx1"/>
              </a:solidFill>
              <a:latin typeface="黑体" panose="02010609060101010101" pitchFamily="49" charset="-122"/>
              <a:ea typeface="黑体" panose="02010609060101010101" pitchFamily="49" charset="-122"/>
            </a:rPr>
            <a:t>、</a:t>
          </a:r>
          <a:r>
            <a:rPr lang="zh-CN" altLang="zh-CN" dirty="0">
              <a:solidFill>
                <a:schemeClr val="tx1"/>
              </a:solidFill>
              <a:latin typeface="黑体" panose="02010609060101010101" pitchFamily="49" charset="-122"/>
              <a:ea typeface="黑体" panose="02010609060101010101" pitchFamily="49" charset="-122"/>
            </a:rPr>
            <a:t>期权合约交易的内容</a:t>
          </a:r>
          <a:endParaRPr lang="zh-CN" altLang="en-US" dirty="0">
            <a:solidFill>
              <a:schemeClr val="tx1"/>
            </a:solidFill>
            <a:latin typeface="黑体" panose="02010609060101010101" pitchFamily="49" charset="-122"/>
            <a:ea typeface="黑体" panose="02010609060101010101" pitchFamily="49" charset="-122"/>
          </a:endParaRPr>
        </a:p>
      </dgm:t>
    </dgm:pt>
    <dgm:pt modelId="{675511BA-202B-403D-BDF2-B78D781E2958}" cxnId="{DEE798C4-B2DC-42EB-92A9-960EAA250CC9}" type="parTrans">
      <dgm:prSet/>
      <dgm:spPr/>
      <dgm:t>
        <a:bodyPr/>
        <a:lstStyle/>
        <a:p>
          <a:endParaRPr lang="zh-CN" altLang="en-US">
            <a:solidFill>
              <a:schemeClr val="tx1"/>
            </a:solidFill>
          </a:endParaRPr>
        </a:p>
      </dgm:t>
    </dgm:pt>
    <dgm:pt modelId="{BF121F7A-1A9E-467E-8129-E220E9B3A3BB}" cxnId="{DEE798C4-B2DC-42EB-92A9-960EAA250CC9}" type="sibTrans">
      <dgm:prSet/>
      <dgm:spPr/>
      <dgm:t>
        <a:bodyPr/>
        <a:lstStyle/>
        <a:p>
          <a:endParaRPr lang="zh-CN" altLang="en-US">
            <a:solidFill>
              <a:schemeClr val="tx1"/>
            </a:solidFill>
          </a:endParaRPr>
        </a:p>
      </dgm:t>
    </dgm:pt>
    <dgm:pt modelId="{53517F6F-F037-4BB1-BAE1-B0F71343989D}">
      <dgm:prSet>
        <dgm:style>
          <a:lnRef idx="2">
            <a:schemeClr val="accent5">
              <a:shade val="50000"/>
            </a:schemeClr>
          </a:lnRef>
          <a:fillRef idx="1">
            <a:schemeClr val="accent5"/>
          </a:fillRef>
          <a:effectRef idx="0">
            <a:schemeClr val="accent5"/>
          </a:effectRef>
          <a:fontRef idx="minor">
            <a:schemeClr val="lt1"/>
          </a:fontRef>
        </dgm:style>
      </dgm:prSet>
      <dgm:spPr>
        <a:solidFill>
          <a:schemeClr val="accent3">
            <a:lumMod val="40000"/>
            <a:lumOff val="60000"/>
          </a:schemeClr>
        </a:solidFill>
        <a:ln>
          <a:solidFill>
            <a:schemeClr val="accent3">
              <a:lumMod val="40000"/>
              <a:lumOff val="60000"/>
            </a:schemeClr>
          </a:solidFill>
        </a:ln>
      </dgm:spPr>
      <dgm:t>
        <a:bodyPr/>
        <a:lstStyle/>
        <a:p>
          <a:r>
            <a:rPr lang="zh-CN" altLang="zh-CN" dirty="0">
              <a:solidFill>
                <a:schemeClr val="tx1"/>
              </a:solidFill>
              <a:latin typeface="黑体" panose="02010609060101010101" pitchFamily="49" charset="-122"/>
              <a:ea typeface="黑体" panose="02010609060101010101" pitchFamily="49" charset="-122"/>
            </a:rPr>
            <a:t>期货合约或期权合约</a:t>
          </a:r>
          <a:endParaRPr lang="zh-CN" altLang="en-US" dirty="0">
            <a:solidFill>
              <a:schemeClr val="tx1"/>
            </a:solidFill>
            <a:latin typeface="黑体" panose="02010609060101010101" pitchFamily="49" charset="-122"/>
            <a:ea typeface="黑体" panose="02010609060101010101" pitchFamily="49" charset="-122"/>
          </a:endParaRPr>
        </a:p>
      </dgm:t>
    </dgm:pt>
    <dgm:pt modelId="{C45420A2-22AF-4E63-99A6-72003228F377}" cxnId="{490D45FB-095F-499F-B30C-031078399A3B}" type="parTrans">
      <dgm:prSet/>
      <dgm:spPr/>
      <dgm:t>
        <a:bodyPr/>
        <a:lstStyle/>
        <a:p>
          <a:endParaRPr lang="zh-CN" altLang="en-US">
            <a:solidFill>
              <a:schemeClr val="tx1"/>
            </a:solidFill>
          </a:endParaRPr>
        </a:p>
      </dgm:t>
    </dgm:pt>
    <dgm:pt modelId="{4B768F87-C068-496B-A6B7-51562C874D1D}" cxnId="{490D45FB-095F-499F-B30C-031078399A3B}" type="sibTrans">
      <dgm:prSet/>
      <dgm:spPr/>
      <dgm:t>
        <a:bodyPr/>
        <a:lstStyle/>
        <a:p>
          <a:endParaRPr lang="zh-CN" altLang="en-US">
            <a:solidFill>
              <a:schemeClr val="tx1"/>
            </a:solidFill>
          </a:endParaRPr>
        </a:p>
      </dgm:t>
    </dgm:pt>
    <dgm:pt modelId="{B76A2F9B-520D-4CD0-8D3F-70255DF055DC}" type="pres">
      <dgm:prSet presAssocID="{681DC4C9-38C8-466C-A8BF-D1D0EB78614C}" presName="Name0" presStyleCnt="0">
        <dgm:presLayoutVars>
          <dgm:dir/>
          <dgm:animLvl val="lvl"/>
          <dgm:resizeHandles val="exact"/>
        </dgm:presLayoutVars>
      </dgm:prSet>
      <dgm:spPr/>
    </dgm:pt>
    <dgm:pt modelId="{85212D07-4E6D-4C76-BBC0-680026593B1B}" type="pres">
      <dgm:prSet presAssocID="{4BD0CCFE-77E8-4E27-A6EF-8E4FF68D5A68}" presName="composite" presStyleCnt="0"/>
      <dgm:spPr/>
    </dgm:pt>
    <dgm:pt modelId="{58081439-73AD-452A-9ECD-427B245CD67A}" type="pres">
      <dgm:prSet presAssocID="{4BD0CCFE-77E8-4E27-A6EF-8E4FF68D5A68}" presName="parTx" presStyleLbl="alignNode1" presStyleIdx="0" presStyleCnt="3">
        <dgm:presLayoutVars>
          <dgm:chMax val="0"/>
          <dgm:chPref val="0"/>
          <dgm:bulletEnabled val="1"/>
        </dgm:presLayoutVars>
      </dgm:prSet>
      <dgm:spPr/>
    </dgm:pt>
    <dgm:pt modelId="{5F9B02E4-6F72-4248-B43F-EE6C5CE9A297}" type="pres">
      <dgm:prSet presAssocID="{4BD0CCFE-77E8-4E27-A6EF-8E4FF68D5A68}" presName="desTx" presStyleLbl="alignAccFollowNode1" presStyleIdx="0" presStyleCnt="3" custLinFactNeighborX="1704" custLinFactNeighborY="-3642">
        <dgm:presLayoutVars>
          <dgm:bulletEnabled val="1"/>
        </dgm:presLayoutVars>
      </dgm:prSet>
      <dgm:spPr/>
    </dgm:pt>
    <dgm:pt modelId="{9C0F4C1F-01B3-4454-ACA5-B18F2E94F605}" type="pres">
      <dgm:prSet presAssocID="{6D806A70-A474-459E-935B-83DB10C4AD9F}" presName="space" presStyleCnt="0"/>
      <dgm:spPr/>
    </dgm:pt>
    <dgm:pt modelId="{26CF2F39-A742-40D2-A217-5D3AFD4D3191}" type="pres">
      <dgm:prSet presAssocID="{1C19BAA9-6116-491A-A8D6-CD5322335D8B}" presName="composite" presStyleCnt="0"/>
      <dgm:spPr/>
    </dgm:pt>
    <dgm:pt modelId="{57FF95A2-113B-4F4C-96BF-191AACBB9FD3}" type="pres">
      <dgm:prSet presAssocID="{1C19BAA9-6116-491A-A8D6-CD5322335D8B}" presName="parTx" presStyleLbl="alignNode1" presStyleIdx="1" presStyleCnt="3">
        <dgm:presLayoutVars>
          <dgm:chMax val="0"/>
          <dgm:chPref val="0"/>
          <dgm:bulletEnabled val="1"/>
        </dgm:presLayoutVars>
      </dgm:prSet>
      <dgm:spPr/>
    </dgm:pt>
    <dgm:pt modelId="{0684B2CC-5F48-4708-BB70-77FB1875A876}" type="pres">
      <dgm:prSet presAssocID="{1C19BAA9-6116-491A-A8D6-CD5322335D8B}" presName="desTx" presStyleLbl="alignAccFollowNode1" presStyleIdx="1" presStyleCnt="3" custScaleY="97596" custLinFactNeighborY="-2455">
        <dgm:presLayoutVars>
          <dgm:bulletEnabled val="1"/>
        </dgm:presLayoutVars>
      </dgm:prSet>
      <dgm:spPr/>
    </dgm:pt>
    <dgm:pt modelId="{C5EB16FD-A00F-48FF-87B4-12C3AD266402}" type="pres">
      <dgm:prSet presAssocID="{9E34A9EF-3DCC-4D6C-A84F-9D30659EF024}" presName="space" presStyleCnt="0"/>
      <dgm:spPr/>
    </dgm:pt>
    <dgm:pt modelId="{85F4A007-37AC-4D54-A5AD-4EEBDAF74067}" type="pres">
      <dgm:prSet presAssocID="{D8EE0771-D558-4154-8961-72900C05B3DF}" presName="composite" presStyleCnt="0"/>
      <dgm:spPr/>
    </dgm:pt>
    <dgm:pt modelId="{B734CEFD-8ED9-442E-BA20-050EAE2C8EE5}" type="pres">
      <dgm:prSet presAssocID="{D8EE0771-D558-4154-8961-72900C05B3DF}" presName="parTx" presStyleLbl="alignNode1" presStyleIdx="2" presStyleCnt="3">
        <dgm:presLayoutVars>
          <dgm:chMax val="0"/>
          <dgm:chPref val="0"/>
          <dgm:bulletEnabled val="1"/>
        </dgm:presLayoutVars>
      </dgm:prSet>
      <dgm:spPr/>
    </dgm:pt>
    <dgm:pt modelId="{D2714A47-5855-4768-941B-EC8CAD96FB1E}" type="pres">
      <dgm:prSet presAssocID="{D8EE0771-D558-4154-8961-72900C05B3DF}" presName="desTx" presStyleLbl="alignAccFollowNode1" presStyleIdx="2" presStyleCnt="3">
        <dgm:presLayoutVars>
          <dgm:bulletEnabled val="1"/>
        </dgm:presLayoutVars>
      </dgm:prSet>
      <dgm:spPr/>
    </dgm:pt>
  </dgm:ptLst>
  <dgm:cxnLst>
    <dgm:cxn modelId="{BADBA21B-3921-481A-821B-78BF6A970814}" type="presOf" srcId="{4BD0CCFE-77E8-4E27-A6EF-8E4FF68D5A68}" destId="{58081439-73AD-452A-9ECD-427B245CD67A}" srcOrd="0" destOrd="0" presId="urn:microsoft.com/office/officeart/2005/8/layout/hList1"/>
    <dgm:cxn modelId="{82463523-2010-420A-9B2C-9881995669B8}" srcId="{681DC4C9-38C8-466C-A8BF-D1D0EB78614C}" destId="{D8EE0771-D558-4154-8961-72900C05B3DF}" srcOrd="2" destOrd="0" parTransId="{4EC0830E-9CBB-4F3D-92A1-58124A1049DC}" sibTransId="{54B5E17F-70C5-42BC-90B8-0B3968CEFD50}"/>
    <dgm:cxn modelId="{2D9C9529-9CC2-4DF5-A668-A15EBA358C79}" type="presOf" srcId="{1C19BAA9-6116-491A-A8D6-CD5322335D8B}" destId="{57FF95A2-113B-4F4C-96BF-191AACBB9FD3}" srcOrd="0" destOrd="0" presId="urn:microsoft.com/office/officeart/2005/8/layout/hList1"/>
    <dgm:cxn modelId="{69C4F032-2CE7-4EEB-9389-F74070E5C633}" type="presOf" srcId="{2184484A-C185-454F-B240-CE9994CEB162}" destId="{5F9B02E4-6F72-4248-B43F-EE6C5CE9A297}" srcOrd="0" destOrd="0" presId="urn:microsoft.com/office/officeart/2005/8/layout/hList1"/>
    <dgm:cxn modelId="{465B4834-B260-4679-B3BB-2A0FAE0996D6}" type="presOf" srcId="{681DC4C9-38C8-466C-A8BF-D1D0EB78614C}" destId="{B76A2F9B-520D-4CD0-8D3F-70255DF055DC}" srcOrd="0" destOrd="0" presId="urn:microsoft.com/office/officeart/2005/8/layout/hList1"/>
    <dgm:cxn modelId="{AC78C87E-40AA-4C63-9FA6-7099D799D40F}" srcId="{681DC4C9-38C8-466C-A8BF-D1D0EB78614C}" destId="{1C19BAA9-6116-491A-A8D6-CD5322335D8B}" srcOrd="1" destOrd="0" parTransId="{6A85B753-F804-4F9D-BD5E-C4C689CDFEEC}" sibTransId="{9E34A9EF-3DCC-4D6C-A84F-9D30659EF024}"/>
    <dgm:cxn modelId="{A359FDBB-ECB6-45D0-A072-D2000AF9B262}" type="presOf" srcId="{53517F6F-F037-4BB1-BAE1-B0F71343989D}" destId="{0684B2CC-5F48-4708-BB70-77FB1875A876}" srcOrd="0" destOrd="0" presId="urn:microsoft.com/office/officeart/2005/8/layout/hList1"/>
    <dgm:cxn modelId="{DEE798C4-B2DC-42EB-92A9-960EAA250CC9}" srcId="{D8EE0771-D558-4154-8961-72900C05B3DF}" destId="{4BB7C3C8-9DEB-4713-A89B-D4095BD01B49}" srcOrd="0" destOrd="0" parTransId="{675511BA-202B-403D-BDF2-B78D781E2958}" sibTransId="{BF121F7A-1A9E-467E-8129-E220E9B3A3BB}"/>
    <dgm:cxn modelId="{DFFE42CD-BB04-4700-A276-CE8E8CA82802}" srcId="{681DC4C9-38C8-466C-A8BF-D1D0EB78614C}" destId="{4BD0CCFE-77E8-4E27-A6EF-8E4FF68D5A68}" srcOrd="0" destOrd="0" parTransId="{AD61B056-8713-4654-A243-9AD15CB71D23}" sibTransId="{6D806A70-A474-459E-935B-83DB10C4AD9F}"/>
    <dgm:cxn modelId="{EABD6DCE-9D46-4F37-89CD-EC40A24BD4D5}" srcId="{4BD0CCFE-77E8-4E27-A6EF-8E4FF68D5A68}" destId="{2184484A-C185-454F-B240-CE9994CEB162}" srcOrd="0" destOrd="0" parTransId="{224858E4-FB68-4917-AED1-EC0C757268DC}" sibTransId="{CEADB9DA-3EA2-44D6-AB3B-F0BDB6DDBF6F}"/>
    <dgm:cxn modelId="{66974FD1-2A53-4C57-A237-A458700C3AEB}" type="presOf" srcId="{4BB7C3C8-9DEB-4713-A89B-D4095BD01B49}" destId="{D2714A47-5855-4768-941B-EC8CAD96FB1E}" srcOrd="0" destOrd="0" presId="urn:microsoft.com/office/officeart/2005/8/layout/hList1"/>
    <dgm:cxn modelId="{89875FD8-9C0F-498B-B06C-8450BAC5FAA3}" type="presOf" srcId="{D8EE0771-D558-4154-8961-72900C05B3DF}" destId="{B734CEFD-8ED9-442E-BA20-050EAE2C8EE5}" srcOrd="0" destOrd="0" presId="urn:microsoft.com/office/officeart/2005/8/layout/hList1"/>
    <dgm:cxn modelId="{490D45FB-095F-499F-B30C-031078399A3B}" srcId="{1C19BAA9-6116-491A-A8D6-CD5322335D8B}" destId="{53517F6F-F037-4BB1-BAE1-B0F71343989D}" srcOrd="0" destOrd="0" parTransId="{C45420A2-22AF-4E63-99A6-72003228F377}" sibTransId="{4B768F87-C068-496B-A6B7-51562C874D1D}"/>
    <dgm:cxn modelId="{F2BE76E6-9A16-4544-8C5C-2B36A681CB71}" type="presParOf" srcId="{B76A2F9B-520D-4CD0-8D3F-70255DF055DC}" destId="{85212D07-4E6D-4C76-BBC0-680026593B1B}" srcOrd="0" destOrd="0" presId="urn:microsoft.com/office/officeart/2005/8/layout/hList1"/>
    <dgm:cxn modelId="{ADCB741E-7F3D-4CFB-93D2-53B7DA91C0AF}" type="presParOf" srcId="{85212D07-4E6D-4C76-BBC0-680026593B1B}" destId="{58081439-73AD-452A-9ECD-427B245CD67A}" srcOrd="0" destOrd="0" presId="urn:microsoft.com/office/officeart/2005/8/layout/hList1"/>
    <dgm:cxn modelId="{05B5215A-4573-4CCE-B6E8-C69B674AFC29}" type="presParOf" srcId="{85212D07-4E6D-4C76-BBC0-680026593B1B}" destId="{5F9B02E4-6F72-4248-B43F-EE6C5CE9A297}" srcOrd="1" destOrd="0" presId="urn:microsoft.com/office/officeart/2005/8/layout/hList1"/>
    <dgm:cxn modelId="{60F060F0-655C-4F0C-B6D0-315BC96B0527}" type="presParOf" srcId="{B76A2F9B-520D-4CD0-8D3F-70255DF055DC}" destId="{9C0F4C1F-01B3-4454-ACA5-B18F2E94F605}" srcOrd="1" destOrd="0" presId="urn:microsoft.com/office/officeart/2005/8/layout/hList1"/>
    <dgm:cxn modelId="{2BF76127-A165-4D90-9139-B0FBB49339F3}" type="presParOf" srcId="{B76A2F9B-520D-4CD0-8D3F-70255DF055DC}" destId="{26CF2F39-A742-40D2-A217-5D3AFD4D3191}" srcOrd="2" destOrd="0" presId="urn:microsoft.com/office/officeart/2005/8/layout/hList1"/>
    <dgm:cxn modelId="{5D945FCA-0548-447A-AC72-36A565A62AF2}" type="presParOf" srcId="{26CF2F39-A742-40D2-A217-5D3AFD4D3191}" destId="{57FF95A2-113B-4F4C-96BF-191AACBB9FD3}" srcOrd="0" destOrd="0" presId="urn:microsoft.com/office/officeart/2005/8/layout/hList1"/>
    <dgm:cxn modelId="{C370A853-C7C0-45C7-A432-D9C7AF8B1777}" type="presParOf" srcId="{26CF2F39-A742-40D2-A217-5D3AFD4D3191}" destId="{0684B2CC-5F48-4708-BB70-77FB1875A876}" srcOrd="1" destOrd="0" presId="urn:microsoft.com/office/officeart/2005/8/layout/hList1"/>
    <dgm:cxn modelId="{876A2200-7BE4-4CA9-80DE-B47EE6BC2785}" type="presParOf" srcId="{B76A2F9B-520D-4CD0-8D3F-70255DF055DC}" destId="{C5EB16FD-A00F-48FF-87B4-12C3AD266402}" srcOrd="3" destOrd="0" presId="urn:microsoft.com/office/officeart/2005/8/layout/hList1"/>
    <dgm:cxn modelId="{ED871556-B64D-4C1E-BC15-25113659AF94}" type="presParOf" srcId="{B76A2F9B-520D-4CD0-8D3F-70255DF055DC}" destId="{85F4A007-37AC-4D54-A5AD-4EEBDAF74067}" srcOrd="4" destOrd="0" presId="urn:microsoft.com/office/officeart/2005/8/layout/hList1"/>
    <dgm:cxn modelId="{F99D7CB1-63A7-4C74-A20F-B5E970FD5344}" type="presParOf" srcId="{85F4A007-37AC-4D54-A5AD-4EEBDAF74067}" destId="{B734CEFD-8ED9-442E-BA20-050EAE2C8EE5}" srcOrd="0" destOrd="0" presId="urn:microsoft.com/office/officeart/2005/8/layout/hList1"/>
    <dgm:cxn modelId="{FF92B739-C7A6-4E03-8BCF-790F220916AF}" type="presParOf" srcId="{85F4A007-37AC-4D54-A5AD-4EEBDAF74067}" destId="{D2714A47-5855-4768-941B-EC8CAD96FB1E}" srcOrd="1" destOrd="0" presId="urn:microsoft.com/office/officeart/2005/8/layout/h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AE7F1E-01D4-43F9-A48E-61662911B5B3}" type="doc">
      <dgm:prSet loTypeId="urn:diagrams.loki3.com/TabbedArc+Icon" loCatId="relationship" qsTypeId="urn:microsoft.com/office/officeart/2005/8/quickstyle/simple1#2" qsCatId="simple" csTypeId="urn:microsoft.com/office/officeart/2005/8/colors/accent1_2#2" csCatId="accent1" phldr="1"/>
      <dgm:spPr/>
    </dgm:pt>
    <dgm:pt modelId="{9AC7AA36-7F48-4F5B-85F6-17942AD839AB}">
      <dgm:prSet phldrT="[文本]" custT="1"/>
      <dgm:spPr>
        <a:solidFill>
          <a:schemeClr val="accent3">
            <a:lumMod val="40000"/>
            <a:lumOff val="60000"/>
          </a:schemeClr>
        </a:solidFill>
      </dgm:spPr>
      <dgm:t>
        <a:bodyPr/>
        <a:lstStyle/>
        <a:p>
          <a:r>
            <a:rPr lang="zh-CN" altLang="zh-CN" sz="2400" dirty="0">
              <a:solidFill>
                <a:schemeClr val="tx1"/>
              </a:solidFill>
              <a:latin typeface="黑体" panose="02010609060101010101" pitchFamily="49" charset="-122"/>
              <a:ea typeface="黑体" panose="02010609060101010101" pitchFamily="49" charset="-122"/>
            </a:rPr>
            <a:t>执行期货交易者适当性规则</a:t>
          </a:r>
          <a:r>
            <a:rPr lang="en-US" altLang="zh-CN"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dgm:t>
    </dgm:pt>
    <dgm:pt modelId="{147DBBE5-650D-4910-A3A1-1DA1E2E9BB68}" cxnId="{98F37FE3-4E1A-4AC7-894B-25D39D64B8D7}" type="parTrans">
      <dgm:prSet/>
      <dgm:spPr/>
      <dgm:t>
        <a:bodyPr/>
        <a:lstStyle/>
        <a:p>
          <a:endParaRPr lang="zh-CN" altLang="en-US" sz="2400">
            <a:solidFill>
              <a:schemeClr val="tx1"/>
            </a:solidFill>
            <a:latin typeface="黑体" panose="02010609060101010101" pitchFamily="49" charset="-122"/>
            <a:ea typeface="黑体" panose="02010609060101010101" pitchFamily="49" charset="-122"/>
          </a:endParaRPr>
        </a:p>
      </dgm:t>
    </dgm:pt>
    <dgm:pt modelId="{E3C3FA66-DF4E-427A-9B78-66BA8F54ABDC}" cxnId="{98F37FE3-4E1A-4AC7-894B-25D39D64B8D7}" type="sibTrans">
      <dgm:prSet/>
      <dgm:spPr/>
      <dgm:t>
        <a:bodyPr/>
        <a:lstStyle/>
        <a:p>
          <a:endParaRPr lang="zh-CN" altLang="en-US" sz="2400">
            <a:solidFill>
              <a:schemeClr val="tx1"/>
            </a:solidFill>
            <a:latin typeface="黑体" panose="02010609060101010101" pitchFamily="49" charset="-122"/>
            <a:ea typeface="黑体" panose="02010609060101010101" pitchFamily="49" charset="-122"/>
          </a:endParaRPr>
        </a:p>
      </dgm:t>
    </dgm:pt>
    <dgm:pt modelId="{58864C78-4EAD-4E72-8C6C-8EE8EB099B38}">
      <dgm:prSet phldrT="[文本]" custT="1"/>
      <dgm:spPr>
        <a:solidFill>
          <a:schemeClr val="accent3">
            <a:lumMod val="40000"/>
            <a:lumOff val="60000"/>
          </a:schemeClr>
        </a:solidFill>
      </dgm:spPr>
      <dgm:t>
        <a:bodyPr/>
        <a:lstStyle/>
        <a:p>
          <a:r>
            <a:rPr lang="zh-CN" altLang="zh-CN" sz="2400" dirty="0">
              <a:solidFill>
                <a:schemeClr val="tx1"/>
              </a:solidFill>
              <a:latin typeface="黑体" panose="02010609060101010101" pitchFamily="49" charset="-122"/>
              <a:ea typeface="黑体" panose="02010609060101010101" pitchFamily="49" charset="-122"/>
            </a:rPr>
            <a:t>跟进期货交易技术的发展</a:t>
          </a:r>
          <a:r>
            <a:rPr lang="en-US" altLang="zh-CN"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dgm:t>
    </dgm:pt>
    <dgm:pt modelId="{8DF4337C-3D62-44D6-BD7F-AAB4285E8830}" cxnId="{02073A04-F96E-44DB-B8D3-DA5A06311356}" type="parTrans">
      <dgm:prSet/>
      <dgm:spPr/>
      <dgm:t>
        <a:bodyPr/>
        <a:lstStyle/>
        <a:p>
          <a:endParaRPr lang="zh-CN" altLang="en-US" sz="2400">
            <a:solidFill>
              <a:schemeClr val="tx1"/>
            </a:solidFill>
            <a:latin typeface="黑体" panose="02010609060101010101" pitchFamily="49" charset="-122"/>
            <a:ea typeface="黑体" panose="02010609060101010101" pitchFamily="49" charset="-122"/>
          </a:endParaRPr>
        </a:p>
      </dgm:t>
    </dgm:pt>
    <dgm:pt modelId="{277F3347-BFAC-4745-86CA-DD1FD1838D07}" cxnId="{02073A04-F96E-44DB-B8D3-DA5A06311356}" type="sibTrans">
      <dgm:prSet/>
      <dgm:spPr/>
      <dgm:t>
        <a:bodyPr/>
        <a:lstStyle/>
        <a:p>
          <a:endParaRPr lang="zh-CN" altLang="en-US" sz="2400">
            <a:solidFill>
              <a:schemeClr val="tx1"/>
            </a:solidFill>
            <a:latin typeface="黑体" panose="02010609060101010101" pitchFamily="49" charset="-122"/>
            <a:ea typeface="黑体" panose="02010609060101010101" pitchFamily="49" charset="-122"/>
          </a:endParaRPr>
        </a:p>
      </dgm:t>
    </dgm:pt>
    <dgm:pt modelId="{F89A1648-2069-4C38-85BD-755CEB41C79B}">
      <dgm:prSet phldrT="[文本]" custT="1"/>
      <dgm:spPr>
        <a:solidFill>
          <a:schemeClr val="accent3">
            <a:lumMod val="40000"/>
            <a:lumOff val="60000"/>
          </a:schemeClr>
        </a:solidFill>
      </dgm:spPr>
      <dgm:t>
        <a:bodyPr/>
        <a:lstStyle/>
        <a:p>
          <a:r>
            <a:rPr lang="zh-CN" altLang="en-US" sz="2400" dirty="0">
              <a:solidFill>
                <a:schemeClr val="tx1"/>
              </a:solidFill>
              <a:latin typeface="黑体" panose="02010609060101010101" pitchFamily="49" charset="-122"/>
              <a:ea typeface="黑体" panose="02010609060101010101" pitchFamily="49" charset="-122"/>
            </a:rPr>
            <a:t>搭建适当的责任追究机制</a:t>
          </a:r>
        </a:p>
      </dgm:t>
    </dgm:pt>
    <dgm:pt modelId="{78760037-0338-4643-88C5-7E69FF0880D8}" cxnId="{C5796FD0-C0DA-4BE2-8F2E-0799D4030F72}" type="parTrans">
      <dgm:prSet/>
      <dgm:spPr/>
      <dgm:t>
        <a:bodyPr/>
        <a:lstStyle/>
        <a:p>
          <a:endParaRPr lang="zh-CN" altLang="en-US" sz="2400">
            <a:solidFill>
              <a:schemeClr val="tx1"/>
            </a:solidFill>
            <a:latin typeface="黑体" panose="02010609060101010101" pitchFamily="49" charset="-122"/>
            <a:ea typeface="黑体" panose="02010609060101010101" pitchFamily="49" charset="-122"/>
          </a:endParaRPr>
        </a:p>
      </dgm:t>
    </dgm:pt>
    <dgm:pt modelId="{7000A608-78A5-4BF6-8F09-823579DE960E}" cxnId="{C5796FD0-C0DA-4BE2-8F2E-0799D4030F72}" type="sibTrans">
      <dgm:prSet/>
      <dgm:spPr/>
      <dgm:t>
        <a:bodyPr/>
        <a:lstStyle/>
        <a:p>
          <a:endParaRPr lang="zh-CN" altLang="en-US" sz="2400">
            <a:solidFill>
              <a:schemeClr val="tx1"/>
            </a:solidFill>
            <a:latin typeface="黑体" panose="02010609060101010101" pitchFamily="49" charset="-122"/>
            <a:ea typeface="黑体" panose="02010609060101010101" pitchFamily="49" charset="-122"/>
          </a:endParaRPr>
        </a:p>
      </dgm:t>
    </dgm:pt>
    <dgm:pt modelId="{539DA97E-1A30-4A46-AA4F-451B8A45A7B3}" type="pres">
      <dgm:prSet presAssocID="{D9AE7F1E-01D4-43F9-A48E-61662911B5B3}" presName="Name0" presStyleCnt="0">
        <dgm:presLayoutVars>
          <dgm:dir/>
          <dgm:resizeHandles val="exact"/>
        </dgm:presLayoutVars>
      </dgm:prSet>
      <dgm:spPr/>
    </dgm:pt>
    <dgm:pt modelId="{568E37E1-33E3-4F36-9102-A9413E89F082}" type="pres">
      <dgm:prSet presAssocID="{9AC7AA36-7F48-4F5B-85F6-17942AD839AB}" presName="twoplus" presStyleLbl="node1" presStyleIdx="0" presStyleCnt="3" custRadScaleRad="99897" custRadScaleInc="464">
        <dgm:presLayoutVars>
          <dgm:bulletEnabled val="1"/>
        </dgm:presLayoutVars>
      </dgm:prSet>
      <dgm:spPr/>
    </dgm:pt>
    <dgm:pt modelId="{7CF7C7C3-B40C-4996-973D-4BB846D904FA}" type="pres">
      <dgm:prSet presAssocID="{58864C78-4EAD-4E72-8C6C-8EE8EB099B38}" presName="twoplus" presStyleLbl="node1" presStyleIdx="1" presStyleCnt="3">
        <dgm:presLayoutVars>
          <dgm:bulletEnabled val="1"/>
        </dgm:presLayoutVars>
      </dgm:prSet>
      <dgm:spPr/>
    </dgm:pt>
    <dgm:pt modelId="{F0469781-773A-4939-B90B-506CA314BD39}" type="pres">
      <dgm:prSet presAssocID="{F89A1648-2069-4C38-85BD-755CEB41C79B}" presName="twoplus" presStyleLbl="node1" presStyleIdx="2" presStyleCnt="3">
        <dgm:presLayoutVars>
          <dgm:bulletEnabled val="1"/>
        </dgm:presLayoutVars>
      </dgm:prSet>
      <dgm:spPr/>
    </dgm:pt>
  </dgm:ptLst>
  <dgm:cxnLst>
    <dgm:cxn modelId="{02073A04-F96E-44DB-B8D3-DA5A06311356}" srcId="{D9AE7F1E-01D4-43F9-A48E-61662911B5B3}" destId="{58864C78-4EAD-4E72-8C6C-8EE8EB099B38}" srcOrd="1" destOrd="0" parTransId="{8DF4337C-3D62-44D6-BD7F-AAB4285E8830}" sibTransId="{277F3347-BFAC-4745-86CA-DD1FD1838D07}"/>
    <dgm:cxn modelId="{FF934315-447D-4709-8F43-D26A62297AF9}" type="presOf" srcId="{F89A1648-2069-4C38-85BD-755CEB41C79B}" destId="{F0469781-773A-4939-B90B-506CA314BD39}" srcOrd="0" destOrd="0" presId="urn:diagrams.loki3.com/TabbedArc+Icon"/>
    <dgm:cxn modelId="{AAA73B1B-12F8-41F7-8E94-1286B7D5582F}" type="presOf" srcId="{D9AE7F1E-01D4-43F9-A48E-61662911B5B3}" destId="{539DA97E-1A30-4A46-AA4F-451B8A45A7B3}" srcOrd="0" destOrd="0" presId="urn:diagrams.loki3.com/TabbedArc+Icon"/>
    <dgm:cxn modelId="{C339A544-D7DC-4241-AB0D-74E9BD467D6E}" type="presOf" srcId="{9AC7AA36-7F48-4F5B-85F6-17942AD839AB}" destId="{568E37E1-33E3-4F36-9102-A9413E89F082}" srcOrd="0" destOrd="0" presId="urn:diagrams.loki3.com/TabbedArc+Icon"/>
    <dgm:cxn modelId="{C5796FD0-C0DA-4BE2-8F2E-0799D4030F72}" srcId="{D9AE7F1E-01D4-43F9-A48E-61662911B5B3}" destId="{F89A1648-2069-4C38-85BD-755CEB41C79B}" srcOrd="2" destOrd="0" parTransId="{78760037-0338-4643-88C5-7E69FF0880D8}" sibTransId="{7000A608-78A5-4BF6-8F09-823579DE960E}"/>
    <dgm:cxn modelId="{13FE89DA-520F-4E13-885F-108CB1D6E28A}" type="presOf" srcId="{58864C78-4EAD-4E72-8C6C-8EE8EB099B38}" destId="{7CF7C7C3-B40C-4996-973D-4BB846D904FA}" srcOrd="0" destOrd="0" presId="urn:diagrams.loki3.com/TabbedArc+Icon"/>
    <dgm:cxn modelId="{98F37FE3-4E1A-4AC7-894B-25D39D64B8D7}" srcId="{D9AE7F1E-01D4-43F9-A48E-61662911B5B3}" destId="{9AC7AA36-7F48-4F5B-85F6-17942AD839AB}" srcOrd="0" destOrd="0" parTransId="{147DBBE5-650D-4910-A3A1-1DA1E2E9BB68}" sibTransId="{E3C3FA66-DF4E-427A-9B78-66BA8F54ABDC}"/>
    <dgm:cxn modelId="{640CA83C-00E9-4ACF-B420-2BE66A43926A}" type="presParOf" srcId="{539DA97E-1A30-4A46-AA4F-451B8A45A7B3}" destId="{568E37E1-33E3-4F36-9102-A9413E89F082}" srcOrd="0" destOrd="0" presId="urn:diagrams.loki3.com/TabbedArc+Icon"/>
    <dgm:cxn modelId="{361E9A01-7263-491A-958B-2C71DFE82B44}" type="presParOf" srcId="{539DA97E-1A30-4A46-AA4F-451B8A45A7B3}" destId="{7CF7C7C3-B40C-4996-973D-4BB846D904FA}" srcOrd="1" destOrd="0" presId="urn:diagrams.loki3.com/TabbedArc+Icon"/>
    <dgm:cxn modelId="{8F2A737F-6432-4478-957E-D33A4D41EE98}" type="presParOf" srcId="{539DA97E-1A30-4A46-AA4F-451B8A45A7B3}" destId="{F0469781-773A-4939-B90B-506CA314BD39}" srcOrd="2" destOrd="0" presId="urn:diagrams.loki3.com/TabbedArc+Icon"/>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01635" cy="2789491"/>
        <a:chOff x="0" y="0"/>
        <a:chExt cx="8301635" cy="2789491"/>
      </a:xfrm>
    </dsp:grpSpPr>
    <dsp:sp modelId="{58081439-73AD-452A-9ECD-427B245CD67A}">
      <dsp:nvSpPr>
        <dsp:cNvPr id="3" name="矩形 2"/>
        <dsp:cNvSpPr/>
      </dsp:nvSpPr>
      <dsp:spPr bwMode="white">
        <a:xfrm>
          <a:off x="0" y="157605"/>
          <a:ext cx="2530986" cy="691200"/>
        </a:xfrm>
        <a:prstGeom prst="rect">
          <a:avLst/>
        </a:prstGeom>
        <a:solidFill>
          <a:schemeClr val="accent3">
            <a:lumMod val="40000"/>
            <a:lumOff val="60000"/>
          </a:schemeClr>
        </a:solidFill>
        <a:ln>
          <a:solidFill>
            <a:schemeClr val="accent3">
              <a:lumMod val="40000"/>
              <a:lumOff val="60000"/>
            </a:schemeClr>
          </a:solidFill>
        </a:ln>
      </dsp:spPr>
      <dsp:style>
        <a:lnRef idx="2">
          <a:schemeClr val="accent1"/>
        </a:lnRef>
        <a:fillRef idx="1">
          <a:schemeClr val="accent1"/>
        </a:fillRef>
        <a:effectRef idx="0">
          <a:scrgbClr r="0" g="0" b="0"/>
        </a:effectRef>
        <a:fontRef idx="minor">
          <a:schemeClr val="lt1"/>
        </a:fontRef>
      </dsp:style>
      <dsp:txBody>
        <a:bodyPr lIns="170688" tIns="97536" rIns="170688" bIns="97536"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zh-CN" dirty="0">
              <a:solidFill>
                <a:schemeClr val="tx1"/>
              </a:solidFill>
              <a:latin typeface="黑体" panose="02010609060101010101" pitchFamily="49" charset="-122"/>
              <a:ea typeface="黑体" panose="02010609060101010101" pitchFamily="49" charset="-122"/>
            </a:rPr>
            <a:t>期货交易的主体</a:t>
          </a:r>
          <a:r>
            <a:rPr lang="en-US" altLang="zh-CN"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dsp:txBody>
      <dsp:txXfrm>
        <a:off x="0" y="157605"/>
        <a:ext cx="2530986" cy="691200"/>
      </dsp:txXfrm>
    </dsp:sp>
    <dsp:sp modelId="{5F9B02E4-6F72-4248-B43F-EE6C5CE9A297}">
      <dsp:nvSpPr>
        <dsp:cNvPr id="4" name="矩形 3"/>
        <dsp:cNvSpPr/>
      </dsp:nvSpPr>
      <dsp:spPr bwMode="white">
        <a:xfrm>
          <a:off x="43128" y="783866"/>
          <a:ext cx="2530986" cy="1783080"/>
        </a:xfrm>
        <a:prstGeom prst="rect">
          <a:avLst/>
        </a:prstGeom>
        <a:solidFill>
          <a:schemeClr val="accent3">
            <a:lumMod val="40000"/>
            <a:lumOff val="60000"/>
            <a:alpha val="90000"/>
          </a:schemeClr>
        </a:solidFill>
        <a:ln>
          <a:solidFill>
            <a:schemeClr val="accent3">
              <a:lumMod val="40000"/>
              <a:lumOff val="60000"/>
              <a:alpha val="90000"/>
            </a:schemeClr>
          </a:solid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28016" tIns="128016" rIns="170688" bIns="192024"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zh-CN" dirty="0">
              <a:solidFill>
                <a:schemeClr val="tx1"/>
              </a:solidFill>
              <a:latin typeface="黑体" panose="02010609060101010101" pitchFamily="49" charset="-122"/>
              <a:ea typeface="黑体" panose="02010609060101010101" pitchFamily="49" charset="-122"/>
            </a:rPr>
            <a:t>期货交易者</a:t>
          </a:r>
          <a:r>
            <a:rPr lang="zh-CN" altLang="en-US" dirty="0">
              <a:solidFill>
                <a:schemeClr val="tx1"/>
              </a:solidFill>
              <a:latin typeface="黑体" panose="02010609060101010101" pitchFamily="49" charset="-122"/>
              <a:ea typeface="黑体" panose="02010609060101010101" pitchFamily="49" charset="-122"/>
            </a:rPr>
            <a:t>、交易场所、期货经营者</a:t>
          </a:r>
          <a:r>
            <a:rPr lang="zh-CN" altLang="en-US" dirty="0">
              <a:solidFill>
                <a:schemeClr val="tx1"/>
              </a:solidFill>
            </a:rPr>
            <a:t>。</a:t>
          </a:r>
          <a:endParaRPr>
            <a:solidFill>
              <a:schemeClr val="dk1"/>
            </a:solidFill>
          </a:endParaRPr>
        </a:p>
      </dsp:txBody>
      <dsp:txXfrm>
        <a:off x="43128" y="783866"/>
        <a:ext cx="2530986" cy="1783080"/>
      </dsp:txXfrm>
    </dsp:sp>
    <dsp:sp modelId="{57FF95A2-113B-4F4C-96BF-191AACBB9FD3}">
      <dsp:nvSpPr>
        <dsp:cNvPr id="5" name="矩形 4"/>
        <dsp:cNvSpPr/>
      </dsp:nvSpPr>
      <dsp:spPr bwMode="white">
        <a:xfrm>
          <a:off x="2885324" y="168322"/>
          <a:ext cx="2530986" cy="691200"/>
        </a:xfrm>
        <a:prstGeom prst="rect">
          <a:avLst/>
        </a:prstGeom>
        <a:solidFill>
          <a:schemeClr val="accent3">
            <a:lumMod val="40000"/>
            <a:lumOff val="60000"/>
          </a:schemeClr>
        </a:solidFill>
        <a:ln>
          <a:solidFill>
            <a:schemeClr val="accent3">
              <a:lumMod val="40000"/>
              <a:lumOff val="60000"/>
            </a:schemeClr>
          </a:solidFill>
        </a:ln>
      </dsp:spPr>
      <dsp:style>
        <a:lnRef idx="2">
          <a:schemeClr val="accent1"/>
        </a:lnRef>
        <a:fillRef idx="1">
          <a:schemeClr val="accent1"/>
        </a:fillRef>
        <a:effectRef idx="0">
          <a:scrgbClr r="0" g="0" b="0"/>
        </a:effectRef>
        <a:fontRef idx="minor">
          <a:schemeClr val="lt1"/>
        </a:fontRef>
      </dsp:style>
      <dsp:txBody>
        <a:bodyPr lIns="170688" tIns="97536" rIns="170688" bIns="97536"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zh-CN" dirty="0">
              <a:solidFill>
                <a:schemeClr val="tx1"/>
              </a:solidFill>
              <a:latin typeface="黑体" panose="02010609060101010101" pitchFamily="49" charset="-122"/>
              <a:ea typeface="黑体" panose="02010609060101010101" pitchFamily="49" charset="-122"/>
            </a:rPr>
            <a:t>期货交易的</a:t>
          </a:r>
          <a:r>
            <a:rPr lang="zh-CN" altLang="en-US" dirty="0">
              <a:solidFill>
                <a:schemeClr val="tx1"/>
              </a:solidFill>
              <a:latin typeface="黑体" panose="02010609060101010101" pitchFamily="49" charset="-122"/>
              <a:ea typeface="黑体" panose="02010609060101010101" pitchFamily="49" charset="-122"/>
            </a:rPr>
            <a:t>客体 </a:t>
          </a:r>
        </a:p>
      </dsp:txBody>
      <dsp:txXfrm>
        <a:off x="2885324" y="168322"/>
        <a:ext cx="2530986" cy="691200"/>
      </dsp:txXfrm>
    </dsp:sp>
    <dsp:sp modelId="{0684B2CC-5F48-4708-BB70-77FB1875A876}">
      <dsp:nvSpPr>
        <dsp:cNvPr id="6" name="矩形 5"/>
        <dsp:cNvSpPr/>
      </dsp:nvSpPr>
      <dsp:spPr bwMode="white">
        <a:xfrm>
          <a:off x="2885324" y="837180"/>
          <a:ext cx="2530986" cy="1740215"/>
        </a:xfrm>
        <a:prstGeom prst="rect">
          <a:avLst/>
        </a:prstGeom>
        <a:solidFill>
          <a:schemeClr val="accent3">
            <a:lumMod val="40000"/>
            <a:lumOff val="60000"/>
          </a:schemeClr>
        </a:solidFill>
        <a:ln>
          <a:solidFill>
            <a:schemeClr val="accent3">
              <a:lumMod val="40000"/>
              <a:lumOff val="60000"/>
            </a:schemeClr>
          </a:solidFill>
        </a:ln>
      </dsp:spPr>
      <dsp:style>
        <a:lnRef idx="2">
          <a:schemeClr val="accent5">
            <a:shade val="50000"/>
          </a:schemeClr>
        </a:lnRef>
        <a:fillRef idx="1">
          <a:schemeClr val="accent5"/>
        </a:fillRef>
        <a:effectRef idx="0">
          <a:schemeClr val="accent5"/>
        </a:effectRef>
        <a:fontRef idx="minor">
          <a:schemeClr val="lt1"/>
        </a:fontRef>
      </dsp:style>
      <dsp:txBody>
        <a:bodyPr lIns="128016" tIns="128016" rIns="170688" bIns="192024"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zh-CN" dirty="0">
              <a:solidFill>
                <a:schemeClr val="tx1"/>
              </a:solidFill>
              <a:latin typeface="黑体" panose="02010609060101010101" pitchFamily="49" charset="-122"/>
              <a:ea typeface="黑体" panose="02010609060101010101" pitchFamily="49" charset="-122"/>
            </a:rPr>
            <a:t>期货合约或期权合约</a:t>
          </a:r>
          <a:endParaRPr lang="zh-CN" altLang="en-US" dirty="0">
            <a:solidFill>
              <a:schemeClr val="tx1"/>
            </a:solidFill>
            <a:latin typeface="黑体" panose="02010609060101010101" pitchFamily="49" charset="-122"/>
            <a:ea typeface="黑体" panose="02010609060101010101" pitchFamily="49" charset="-122"/>
          </a:endParaRPr>
        </a:p>
      </dsp:txBody>
      <dsp:txXfrm>
        <a:off x="2885324" y="837180"/>
        <a:ext cx="2530986" cy="1740215"/>
      </dsp:txXfrm>
    </dsp:sp>
    <dsp:sp modelId="{B734CEFD-8ED9-442E-BA20-050EAE2C8EE5}">
      <dsp:nvSpPr>
        <dsp:cNvPr id="7" name="矩形 6"/>
        <dsp:cNvSpPr/>
      </dsp:nvSpPr>
      <dsp:spPr bwMode="white">
        <a:xfrm>
          <a:off x="5770649" y="157605"/>
          <a:ext cx="2530986" cy="691200"/>
        </a:xfrm>
        <a:prstGeom prst="rect">
          <a:avLst/>
        </a:prstGeom>
        <a:solidFill>
          <a:schemeClr val="accent3">
            <a:lumMod val="40000"/>
            <a:lumOff val="60000"/>
          </a:schemeClr>
        </a:solidFill>
        <a:ln>
          <a:solidFill>
            <a:schemeClr val="accent3">
              <a:lumMod val="40000"/>
              <a:lumOff val="60000"/>
            </a:schemeClr>
          </a:solidFill>
        </a:ln>
      </dsp:spPr>
      <dsp:style>
        <a:lnRef idx="2">
          <a:schemeClr val="accent1"/>
        </a:lnRef>
        <a:fillRef idx="1">
          <a:schemeClr val="accent1"/>
        </a:fillRef>
        <a:effectRef idx="0">
          <a:scrgbClr r="0" g="0" b="0"/>
        </a:effectRef>
        <a:fontRef idx="minor">
          <a:schemeClr val="lt1"/>
        </a:fontRef>
      </dsp:style>
      <dsp:txBody>
        <a:bodyPr lIns="170688" tIns="97536" rIns="170688" bIns="97536"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zh-CN" dirty="0">
              <a:solidFill>
                <a:schemeClr val="tx1"/>
              </a:solidFill>
              <a:latin typeface="黑体" panose="02010609060101010101" pitchFamily="49" charset="-122"/>
              <a:ea typeface="黑体" panose="02010609060101010101" pitchFamily="49" charset="-122"/>
            </a:rPr>
            <a:t>期货交易的</a:t>
          </a:r>
          <a:r>
            <a:rPr lang="zh-CN" altLang="en-US" dirty="0">
              <a:solidFill>
                <a:schemeClr val="tx1"/>
              </a:solidFill>
              <a:latin typeface="黑体" panose="02010609060101010101" pitchFamily="49" charset="-122"/>
              <a:ea typeface="黑体" panose="02010609060101010101" pitchFamily="49" charset="-122"/>
            </a:rPr>
            <a:t>内容</a:t>
          </a:r>
        </a:p>
      </dsp:txBody>
      <dsp:txXfrm>
        <a:off x="5770649" y="157605"/>
        <a:ext cx="2530986" cy="691200"/>
      </dsp:txXfrm>
    </dsp:sp>
    <dsp:sp modelId="{D2714A47-5855-4768-941B-EC8CAD96FB1E}">
      <dsp:nvSpPr>
        <dsp:cNvPr id="8" name="矩形 7"/>
        <dsp:cNvSpPr/>
      </dsp:nvSpPr>
      <dsp:spPr bwMode="white">
        <a:xfrm>
          <a:off x="5770649" y="848806"/>
          <a:ext cx="2530986" cy="1783080"/>
        </a:xfrm>
        <a:prstGeom prst="rect">
          <a:avLst/>
        </a:prstGeom>
        <a:solidFill>
          <a:schemeClr val="accent3">
            <a:lumMod val="40000"/>
            <a:lumOff val="60000"/>
            <a:alpha val="90000"/>
          </a:schemeClr>
        </a:solidFill>
        <a:ln>
          <a:solidFill>
            <a:schemeClr val="accent3">
              <a:lumMod val="40000"/>
              <a:lumOff val="60000"/>
              <a:alpha val="90000"/>
            </a:schemeClr>
          </a:solid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28016" tIns="128016" rIns="170688" bIns="192024"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1">
            <a:lnSpc>
              <a:spcPct val="100000"/>
            </a:lnSpc>
            <a:spcBef>
              <a:spcPct val="0"/>
            </a:spcBef>
            <a:spcAft>
              <a:spcPct val="15000"/>
            </a:spcAft>
            <a:buChar char="•"/>
          </a:pPr>
          <a:r>
            <a:rPr lang="zh-CN" altLang="zh-CN" dirty="0">
              <a:solidFill>
                <a:schemeClr val="tx1"/>
              </a:solidFill>
              <a:latin typeface="黑体" panose="02010609060101010101" pitchFamily="49" charset="-122"/>
              <a:ea typeface="黑体" panose="02010609060101010101" pitchFamily="49" charset="-122"/>
            </a:rPr>
            <a:t>期货合约交易的内容</a:t>
          </a:r>
          <a:r>
            <a:rPr lang="zh-CN" altLang="en-US" dirty="0">
              <a:solidFill>
                <a:schemeClr val="tx1"/>
              </a:solidFill>
              <a:latin typeface="黑体" panose="02010609060101010101" pitchFamily="49" charset="-122"/>
              <a:ea typeface="黑体" panose="02010609060101010101" pitchFamily="49" charset="-122"/>
            </a:rPr>
            <a:t>、</a:t>
          </a:r>
          <a:r>
            <a:rPr lang="zh-CN" altLang="zh-CN" dirty="0">
              <a:solidFill>
                <a:schemeClr val="tx1"/>
              </a:solidFill>
              <a:latin typeface="黑体" panose="02010609060101010101" pitchFamily="49" charset="-122"/>
              <a:ea typeface="黑体" panose="02010609060101010101" pitchFamily="49" charset="-122"/>
            </a:rPr>
            <a:t>期权合约交易的内容</a:t>
          </a:r>
          <a:endParaRPr lang="zh-CN" altLang="en-US" dirty="0">
            <a:solidFill>
              <a:schemeClr val="tx1"/>
            </a:solidFill>
            <a:latin typeface="黑体" panose="02010609060101010101" pitchFamily="49" charset="-122"/>
            <a:ea typeface="黑体" panose="02010609060101010101" pitchFamily="49" charset="-122"/>
          </a:endParaRPr>
        </a:p>
      </dsp:txBody>
      <dsp:txXfrm>
        <a:off x="5770649" y="848806"/>
        <a:ext cx="2530986" cy="1783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23232" cy="3372592"/>
        <a:chOff x="0" y="0"/>
        <a:chExt cx="6423232" cy="3372592"/>
      </a:xfrm>
    </dsp:grpSpPr>
    <dsp:sp modelId="{568E37E1-33E3-4F36-9102-A9413E89F082}">
      <dsp:nvSpPr>
        <dsp:cNvPr id="3" name="同侧圆角矩形 2"/>
        <dsp:cNvSpPr/>
      </dsp:nvSpPr>
      <dsp:spPr bwMode="white">
        <a:xfrm rot="-2400000">
          <a:off x="28169" y="1433144"/>
          <a:ext cx="1968436" cy="1279484"/>
        </a:xfrm>
        <a:prstGeom prst="round2Same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91439" tIns="30480" rIns="9143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dirty="0">
              <a:solidFill>
                <a:schemeClr val="tx1"/>
              </a:solidFill>
              <a:latin typeface="黑体" panose="02010609060101010101" pitchFamily="49" charset="-122"/>
              <a:ea typeface="黑体" panose="02010609060101010101" pitchFamily="49" charset="-122"/>
            </a:rPr>
            <a:t>执行期货交易者适当性规则</a:t>
          </a:r>
          <a:r>
            <a:rPr lang="en-US" altLang="zh-CN"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dsp:txBody>
      <dsp:txXfrm rot="-2400000">
        <a:off x="28169" y="1433144"/>
        <a:ext cx="1968436" cy="1279484"/>
      </dsp:txXfrm>
    </dsp:sp>
    <dsp:sp modelId="{7CF7C7C3-B40C-4996-973D-4BB846D904FA}">
      <dsp:nvSpPr>
        <dsp:cNvPr id="4" name="同侧圆角矩形 3"/>
        <dsp:cNvSpPr/>
      </dsp:nvSpPr>
      <dsp:spPr bwMode="white">
        <a:xfrm>
          <a:off x="2227398" y="641201"/>
          <a:ext cx="1968436" cy="1279484"/>
        </a:xfrm>
        <a:prstGeom prst="round2Same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91439" tIns="30480" rIns="9143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dirty="0">
              <a:solidFill>
                <a:schemeClr val="tx1"/>
              </a:solidFill>
              <a:latin typeface="黑体" panose="02010609060101010101" pitchFamily="49" charset="-122"/>
              <a:ea typeface="黑体" panose="02010609060101010101" pitchFamily="49" charset="-122"/>
            </a:rPr>
            <a:t>跟进期货交易技术的发展</a:t>
          </a:r>
          <a:r>
            <a:rPr lang="en-US" altLang="zh-CN"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dsp:txBody>
      <dsp:txXfrm>
        <a:off x="2227398" y="641201"/>
        <a:ext cx="1968436" cy="1279484"/>
      </dsp:txXfrm>
    </dsp:sp>
    <dsp:sp modelId="{F0469781-773A-4939-B90B-506CA314BD39}">
      <dsp:nvSpPr>
        <dsp:cNvPr id="5" name="同侧圆角矩形 4"/>
        <dsp:cNvSpPr/>
      </dsp:nvSpPr>
      <dsp:spPr bwMode="white">
        <a:xfrm rot="2400000">
          <a:off x="4454796" y="1451907"/>
          <a:ext cx="1968436" cy="1279484"/>
        </a:xfrm>
        <a:prstGeom prst="round2Same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91439" tIns="30480" rIns="9143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搭建适当的责任追究机制</a:t>
          </a:r>
        </a:p>
      </dsp:txBody>
      <dsp:txXfrm rot="2400000">
        <a:off x="4454796" y="1451907"/>
        <a:ext cx="1968436" cy="12794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TabbedArc+Icon">
  <dgm:title val="标签式拱形"/>
  <dgm:desc val="用于显示一系列相关项以拱形围绕在公共区域周围。非常适合于少量的文本。"/>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rotPath" val="alongPath"/>
                  <dgm:param type="stAng" val="-40"/>
                  <dgm:param type="spanAng" val="80"/>
                </dgm:alg>
              </dgm:if>
              <dgm:else name="Name8">
                <dgm:alg type="cycle">
                  <dgm:param type="rotPath" val="alongPath"/>
                  <dgm:param type="stAng" val="40"/>
                  <dgm:param type="spanAng" val="-80"/>
                </dgm:alg>
              </dgm:else>
            </dgm:choose>
          </dgm:if>
          <dgm:else name="Name9">
            <dgm:choose name="Name10">
              <dgm:if name="Name11" func="var" arg="dir" op="equ" val="norm">
                <dgm:alg type="cycle">
                  <dgm:param type="rotPath" val="alongPath"/>
                  <dgm:param type="stAng" val="-60"/>
                  <dgm:param type="spanAng" val="120"/>
                </dgm:alg>
              </dgm:if>
              <dgm:else name="Name12">
                <dgm:alg type="cycle">
                  <dgm:param type="rotPath" val="alongPath"/>
                  <dgm:param type="stAng" val="60"/>
                  <dgm:param type="spanAng" val="-120"/>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16131" y="656823"/>
            <a:ext cx="8754393" cy="1189148"/>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第二节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期货交易参与者</a:t>
            </a:r>
            <a:endParaRPr lang="zh-CN" altLang="en-US" b="1" dirty="0"/>
          </a:p>
        </p:txBody>
      </p:sp>
      <p:sp>
        <p:nvSpPr>
          <p:cNvPr id="3" name="内容占位符 2"/>
          <p:cNvSpPr>
            <a:spLocks noGrp="1"/>
          </p:cNvSpPr>
          <p:nvPr>
            <p:ph idx="1"/>
          </p:nvPr>
        </p:nvSpPr>
        <p:spPr>
          <a:xfrm>
            <a:off x="3905539" y="2438399"/>
            <a:ext cx="5946800" cy="3035121"/>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一、期货交易者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二、期货经营机构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三、期货交易场所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四、期货结算机构</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500"/>
                                        <p:tgtEl>
                                          <p:spTgt spid="3">
                                            <p:txEl>
                                              <p:pRg st="0" end="0"/>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500"/>
                                        <p:tgtEl>
                                          <p:spTgt spid="3">
                                            <p:txEl>
                                              <p:pRg st="1" end="1"/>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500"/>
                                        <p:tgtEl>
                                          <p:spTgt spid="3">
                                            <p:txEl>
                                              <p:pRg st="2" end="2"/>
                                            </p:txEl>
                                          </p:spTgt>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1942502" y="956056"/>
            <a:ext cx="6907479" cy="896706"/>
          </a:xfrm>
        </p:spPr>
        <p:txBody>
          <a:bodyPr>
            <a:noAutofit/>
          </a:bodyPr>
          <a:lstStyle/>
          <a:p>
            <a:pPr algn="ctr"/>
            <a:r>
              <a:rPr lang="zh-CN" altLang="zh-CN" sz="2400" b="1" dirty="0">
                <a:solidFill>
                  <a:schemeClr val="tx1"/>
                </a:solidFill>
                <a:latin typeface="黑体" panose="02010609060101010101" pitchFamily="49" charset="-122"/>
                <a:ea typeface="黑体" panose="02010609060101010101" pitchFamily="49" charset="-122"/>
              </a:rPr>
              <a:t>第二节</a:t>
            </a:r>
            <a:r>
              <a:rPr lang="en-US" altLang="zh-CN" sz="2400" b="1" dirty="0">
                <a:latin typeface="黑体" panose="02010609060101010101" pitchFamily="49" charset="-122"/>
                <a:ea typeface="黑体" panose="02010609060101010101" pitchFamily="49" charset="-122"/>
              </a:rPr>
              <a:t>  </a:t>
            </a:r>
            <a:r>
              <a:rPr lang="zh-CN" altLang="zh-CN" sz="2400" b="1" dirty="0">
                <a:solidFill>
                  <a:schemeClr val="tx1"/>
                </a:solidFill>
                <a:latin typeface="黑体" panose="02010609060101010101" pitchFamily="49" charset="-122"/>
                <a:ea typeface="黑体" panose="02010609060101010101" pitchFamily="49" charset="-122"/>
              </a:rPr>
              <a:t>期货交易参与者</a:t>
            </a:r>
            <a:br>
              <a:rPr lang="zh-CN" altLang="zh-CN" sz="3600" dirty="0">
                <a:solidFill>
                  <a:schemeClr val="tx1"/>
                </a:solidFill>
                <a:latin typeface="黑体" panose="02010609060101010101" pitchFamily="49" charset="-122"/>
                <a:ea typeface="黑体" panose="02010609060101010101" pitchFamily="49" charset="-122"/>
              </a:rPr>
            </a:br>
            <a:br>
              <a:rPr lang="zh-CN" altLang="zh-CN" sz="3600" dirty="0">
                <a:solidFill>
                  <a:schemeClr val="tx1"/>
                </a:solidFill>
                <a:latin typeface="黑体" panose="02010609060101010101" pitchFamily="49" charset="-122"/>
                <a:ea typeface="黑体" panose="02010609060101010101" pitchFamily="49" charset="-122"/>
              </a:rPr>
            </a:br>
            <a:endParaRPr lang="zh-CN" altLang="en-US" sz="3600" dirty="0">
              <a:solidFill>
                <a:schemeClr val="tx1"/>
              </a:solidFill>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917333" y="1399258"/>
            <a:ext cx="9877777" cy="4475011"/>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、期货交易者</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期货交易者的资格</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期货交易者的消极资格</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境外交易者的特殊资格</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期货交易者的消极资格</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不得从事期货交易</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）国家机关和事业单位；（</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）国务院期货监督管理机构、期货交易所、期货保证金安全存管监控机构和期货业协会的工作人员；（</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）证券、期货市场禁止进入者；（</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）未能提供开户证明材料的单位和个人；（</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）国务院期货监督管理机构规定不得从事期货交易的其他单位和个</a:t>
            </a:r>
            <a:r>
              <a:rPr lang="zh-CN" altLang="en-US" dirty="0">
                <a:latin typeface="黑体" panose="02010609060101010101" pitchFamily="49" charset="-122"/>
                <a:ea typeface="黑体" panose="02010609060101010101" pitchFamily="49" charset="-122"/>
              </a:rPr>
              <a:t>人。</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anim calcmode="lin" valueType="num">
                                      <p:cBhvr>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anim calcmode="lin" valueType="num">
                                      <p:cBhvr>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500"/>
                                        <p:tgtEl>
                                          <p:spTgt spid="2">
                                            <p:txEl>
                                              <p:pRg st="2" end="2"/>
                                            </p:txEl>
                                          </p:spTgt>
                                        </p:tgtEl>
                                      </p:cBhvr>
                                    </p:animEffect>
                                    <p:anim calcmode="lin" valueType="num">
                                      <p:cBhvr>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fade">
                                      <p:cBhvr>
                                        <p:cTn id="30" dur="500"/>
                                        <p:tgtEl>
                                          <p:spTgt spid="2">
                                            <p:txEl>
                                              <p:pRg st="3" end="3"/>
                                            </p:txEl>
                                          </p:spTgt>
                                        </p:tgtEl>
                                      </p:cBhvr>
                                    </p:animEffect>
                                    <p:anim calcmode="lin" valueType="num">
                                      <p:cBhvr>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500"/>
                                        <p:tgtEl>
                                          <p:spTgt spid="2">
                                            <p:txEl>
                                              <p:pRg st="4" end="4"/>
                                            </p:txEl>
                                          </p:spTgt>
                                        </p:tgtEl>
                                      </p:cBhvr>
                                    </p:animEffect>
                                    <p:anim calcmode="lin" valueType="num">
                                      <p:cBhvr>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08826" y="850005"/>
            <a:ext cx="9877777" cy="3799426"/>
          </a:xfrm>
        </p:spPr>
        <p:txBody>
          <a:bodyPr>
            <a:normAutofit/>
          </a:bodyPr>
          <a:lstStyle/>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境外交易者的特殊资格</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）所在国（地区）具有完善的法律和监管制度；</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）财务稳健，资信良好，具备充足的流动资本；</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）具有健全的治理结构和完善的内部控制制度，经营行为规范；</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）期货交易所规定的其他条件</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anim calcmode="lin" valueType="num">
                                      <p:cBhvr>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795" y="1045210"/>
            <a:ext cx="9878060" cy="5812790"/>
          </a:xfrm>
        </p:spPr>
        <p:txBody>
          <a:bodyPr>
            <a:normAutofit/>
          </a:bodyPr>
          <a:lstStyle/>
          <a:p>
            <a:pPr marL="0" indent="0" algn="l">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期货交易者的种类</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自然人交易者和单位交易者</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在我国期货交易实践中，自然人交易者通常受到更多的特殊保护。</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境内交易者和境外交易者</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境外交易者只能从事境内特定品种的期货交易，且境内特定品种期货交易实行交易者适当性制度。</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套期保值者、套利者和投机者</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这是根据期货交易者的交易目的做出的分类。</a:t>
            </a: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0524" y="499285"/>
            <a:ext cx="10735733" cy="5139595"/>
          </a:xfrm>
        </p:spPr>
        <p:txBody>
          <a:bodyPr>
            <a:normAutofit/>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二、期货经营机构</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期货公司的特殊性</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性质：</a:t>
            </a:r>
            <a:r>
              <a:rPr lang="zh-CN" altLang="zh-CN" dirty="0">
                <a:latin typeface="黑体" panose="02010609060101010101" pitchFamily="49" charset="-122"/>
                <a:ea typeface="黑体" panose="02010609060101010101" pitchFamily="49" charset="-122"/>
              </a:rPr>
              <a:t>期货公司属于与银行、保险、证券和信托等并存的金融机构，期货公司必须领取国务院期货监督管理机构办法的期货业务许可证</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设立：</a:t>
            </a:r>
            <a:r>
              <a:rPr lang="zh-CN" altLang="zh-CN" dirty="0">
                <a:latin typeface="黑体" panose="02010609060101010101" pitchFamily="49" charset="-122"/>
                <a:ea typeface="黑体" panose="02010609060101010101" pitchFamily="49" charset="-122"/>
              </a:rPr>
              <a:t>期货公司的设立，必须遵守《公司法》和《期货交易管理条例》规定的条件和程序。</a:t>
            </a:r>
            <a:endParaRPr lang="en-US" altLang="zh-CN" dirty="0">
              <a:latin typeface="黑体" panose="02010609060101010101" pitchFamily="49" charset="-122"/>
              <a:ea typeface="黑体" panose="02010609060101010101" pitchFamily="49" charset="-122"/>
            </a:endParaRPr>
          </a:p>
          <a:p>
            <a:pPr marL="0" indent="0">
              <a:buNone/>
            </a:pPr>
            <a:endParaRPr lang="zh-CN"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3883" y="859196"/>
            <a:ext cx="10735733" cy="5139595"/>
          </a:xfrm>
        </p:spPr>
        <p:txBody>
          <a:bodyPr>
            <a:normAutofit/>
          </a:bodyPr>
          <a:lstStyle/>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治理</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期货公司必须有健全的风险管理和内部控制制度</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期货公司的营业禁止</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不得从事与期货业务无关的活动，法律、行政法规或者国务院期货监督管理机构另有规定的除外。</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）不得从事或者变相从事期货自营业务。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）不得为其股东、实际控制人或者其他关联人提供融资，不得对外担保。</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）不得接受不具有期货交易者资格的人的委托，为其进行期货交易。</a:t>
            </a:r>
            <a:endParaRPr lang="en-US" altLang="zh-CN" dirty="0">
              <a:latin typeface="黑体" panose="02010609060101010101" pitchFamily="49" charset="-122"/>
              <a:ea typeface="黑体" panose="02010609060101010101" pitchFamily="49" charset="-122"/>
            </a:endParaRPr>
          </a:p>
          <a:p>
            <a:pPr marL="0" indent="0">
              <a:buNone/>
            </a:pPr>
            <a:endParaRPr lang="zh-CN"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2892" y="883380"/>
            <a:ext cx="10735733" cy="4338083"/>
          </a:xfrm>
        </p:spPr>
        <p:txBody>
          <a:bodyPr>
            <a:normAutofit/>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期货公司的特殊义务</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资金和交易安全保障义务</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客户利益优先原则</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风险揭示义务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客户信息的保密义务</a:t>
            </a:r>
            <a:r>
              <a:rPr lang="zh-CN" altLang="en-US"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7590" y="746478"/>
            <a:ext cx="9335135" cy="5587999"/>
          </a:xfrm>
        </p:spPr>
        <p:txBody>
          <a:bodyPr>
            <a:noAutofit/>
          </a:bodyPr>
          <a:lstStyle/>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三、期货交易场所</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期货交易所的特点</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不以营利为目的</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依法设立和变动；</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履行法定职责</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实行自律管理</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期货交易所的类型</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sym typeface="+mn-ea"/>
              </a:rPr>
              <a:t>金融期货交易所和商品期货交易所</a:t>
            </a:r>
            <a:endParaRPr lang="en-US" altLang="zh-CN" dirty="0">
              <a:latin typeface="黑体" panose="02010609060101010101" pitchFamily="49" charset="-122"/>
              <a:ea typeface="黑体" panose="02010609060101010101" pitchFamily="49" charset="-122"/>
              <a:sym typeface="+mn-ea"/>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sym typeface="+mn-ea"/>
              </a:rPr>
              <a:t>    </a:t>
            </a:r>
            <a:r>
              <a:rPr lang="zh-CN" altLang="zh-CN" dirty="0">
                <a:latin typeface="黑体" panose="02010609060101010101" pitchFamily="49" charset="-122"/>
                <a:ea typeface="黑体" panose="02010609060101010101" pitchFamily="49" charset="-122"/>
              </a:rPr>
              <a:t>金融期货交易所主要接受金融期货品种的上市和交易，商品期货交易所主要接受商品期货品种的上市交易。</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endParaRPr lang="zh-CN" altLang="zh-CN"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additive="base">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4685" y="1724024"/>
            <a:ext cx="10018713" cy="3124201"/>
          </a:xfrm>
        </p:spPr>
        <p:txBody>
          <a:bodyPr>
            <a:noAutofit/>
          </a:bodyPr>
          <a:lstStyle/>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2.</a:t>
            </a:r>
            <a:r>
              <a:rPr lang="zh-CN" altLang="zh-CN" dirty="0">
                <a:solidFill>
                  <a:prstClr val="black"/>
                </a:solidFill>
                <a:latin typeface="黑体" panose="02010609060101010101" pitchFamily="49" charset="-122"/>
                <a:ea typeface="黑体" panose="02010609060101010101" pitchFamily="49" charset="-122"/>
              </a:rPr>
              <a:t>会员制期货交易所与公司制期货交易所</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zh-CN" dirty="0">
                <a:solidFill>
                  <a:prstClr val="black"/>
                </a:solidFill>
                <a:latin typeface="黑体" panose="02010609060101010101" pitchFamily="49" charset="-122"/>
                <a:ea typeface="黑体" panose="02010609060101010101" pitchFamily="49" charset="-122"/>
              </a:rPr>
              <a:t>期货交易所有会员制和公司制两种。我国现有的三家商品期货交易所采用会员制形式，中国金融期货交易所采用公司制形式。</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3.</a:t>
            </a:r>
            <a:r>
              <a:rPr lang="zh-CN" altLang="zh-CN" dirty="0">
                <a:solidFill>
                  <a:prstClr val="black"/>
                </a:solidFill>
                <a:latin typeface="黑体" panose="02010609060101010101" pitchFamily="49" charset="-122"/>
                <a:ea typeface="黑体" panose="02010609060101010101" pitchFamily="49" charset="-122"/>
              </a:rPr>
              <a:t>专业期货交易所和兼业期货交易所</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zh-CN" dirty="0">
                <a:solidFill>
                  <a:prstClr val="black"/>
                </a:solidFill>
                <a:latin typeface="黑体" panose="02010609060101010101" pitchFamily="49" charset="-122"/>
                <a:ea typeface="黑体" panose="02010609060101010101" pitchFamily="49" charset="-122"/>
              </a:rPr>
              <a:t>这是按照期货交易所的业务或上市品种进行的分类。专业期货交易所，是指只提供期货交易服务的交易所。我国现有四家期货交易所均为专业期货交易所。兼业期货交易所，是指主要提供商品或证券现货上市交易，同时提供部分期货品种上市交易的交易所。</a:t>
            </a:r>
            <a:endParaRPr lang="zh-CN" altLang="zh-CN" dirty="0">
              <a:solidFill>
                <a:prstClr val="black"/>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4623" y="347730"/>
            <a:ext cx="10859911" cy="4254958"/>
          </a:xfrm>
        </p:spPr>
        <p:txBody>
          <a:bodyPr>
            <a:normAutofit/>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四、期货结算机构</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期货结算机构的概念和类型</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期货结算，是指根据期货交易所公布的结算价格对交易双方的交易结果进行的资金清算和划转。承担期货结算职责的机构，即为期货结算机构。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期货结算机构有两种主要形式：一是独立于期货交易所的期货结算机构；二是附属于期货交易所的结算机构。</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2561309" y="333182"/>
            <a:ext cx="6578930" cy="1252728"/>
          </a:xfrm>
        </p:spPr>
        <p:txBody>
          <a:bodyPr>
            <a:normAutofit/>
          </a:bodyPr>
          <a:lstStyle/>
          <a:p>
            <a:pPr algn="ctr"/>
            <a:r>
              <a:rPr lang="zh-CN" altLang="en-US" sz="36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第九章  期货法</a:t>
            </a:r>
            <a:endParaRPr lang="zh-CN" altLang="en-US" sz="3600" b="1"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717300" y="1455808"/>
            <a:ext cx="5525036" cy="2648197"/>
          </a:xfrm>
        </p:spPr>
        <p:txBody>
          <a:bodyPr>
            <a:noAutofit/>
          </a:bodyPr>
          <a:lstStyle/>
          <a:p>
            <a:pPr algn="l"/>
            <a:endParaRPr lang="en-US" altLang="zh-CN" b="1" dirty="0">
              <a:latin typeface="黑体" panose="02010609060101010101" pitchFamily="49" charset="-122"/>
              <a:ea typeface="黑体" panose="02010609060101010101" pitchFamily="49" charset="-122"/>
            </a:endParaRPr>
          </a:p>
          <a:p>
            <a:pPr marL="0" indent="0" algn="l">
              <a:buNone/>
            </a:pPr>
            <a:r>
              <a:rPr lang="zh-CN" altLang="en-US"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lgn="l">
              <a:buNone/>
            </a:pPr>
            <a:r>
              <a:rPr lang="zh-CN" altLang="en-US" b="1" dirty="0">
                <a:latin typeface="黑体" panose="02010609060101010101" pitchFamily="49" charset="-122"/>
                <a:ea typeface="黑体" panose="02010609060101010101" pitchFamily="49" charset="-122"/>
              </a:rPr>
              <a:t>  第一节</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期货交易法概述</a:t>
            </a:r>
            <a:r>
              <a:rPr lang="en-US" altLang="zh-CN" b="1">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endParaRPr lang="zh-CN" altLang="zh-CN" b="1" dirty="0">
              <a:latin typeface="黑体" panose="02010609060101010101" pitchFamily="49" charset="-122"/>
              <a:ea typeface="黑体" panose="02010609060101010101" pitchFamily="49" charset="-122"/>
            </a:endParaRPr>
          </a:p>
          <a:p>
            <a:pPr marL="0" indent="0" algn="l">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第二节</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期货交易参与者</a:t>
            </a:r>
            <a:r>
              <a:rPr lang="en-US" altLang="zh-CN" b="1" dirty="0">
                <a:latin typeface="黑体" panose="02010609060101010101" pitchFamily="49" charset="-122"/>
                <a:ea typeface="黑体" panose="02010609060101010101" pitchFamily="49" charset="-122"/>
              </a:rPr>
              <a:t>	</a:t>
            </a:r>
            <a:endParaRPr lang="zh-CN" altLang="zh-CN" b="1" dirty="0">
              <a:latin typeface="黑体" panose="02010609060101010101" pitchFamily="49" charset="-122"/>
              <a:ea typeface="黑体" panose="02010609060101010101" pitchFamily="49" charset="-122"/>
            </a:endParaRPr>
          </a:p>
          <a:p>
            <a:pPr marL="0" indent="0" algn="l">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第三节</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期货交易规则</a:t>
            </a:r>
            <a:r>
              <a:rPr lang="en-US" altLang="zh-CN" b="1" dirty="0">
                <a:latin typeface="黑体" panose="02010609060101010101" pitchFamily="49" charset="-122"/>
                <a:ea typeface="黑体" panose="02010609060101010101" pitchFamily="49" charset="-122"/>
              </a:rPr>
              <a:t>	</a:t>
            </a:r>
            <a:endParaRPr lang="zh-CN" altLang="zh-CN" b="1" dirty="0">
              <a:latin typeface="黑体" panose="02010609060101010101" pitchFamily="49" charset="-122"/>
              <a:ea typeface="黑体" panose="02010609060101010101" pitchFamily="49" charset="-122"/>
            </a:endParaRPr>
          </a:p>
          <a:p>
            <a:pPr marL="0" indent="0" algn="l">
              <a:buNone/>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第四节</a:t>
            </a: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期货市场的监管</a:t>
            </a:r>
            <a:endParaRPr lang="en-US" altLang="zh-CN" b="1" dirty="0">
              <a:latin typeface="黑体" panose="02010609060101010101" pitchFamily="49" charset="-122"/>
              <a:ea typeface="黑体" panose="02010609060101010101" pitchFamily="49" charset="-122"/>
            </a:endParaRPr>
          </a:p>
          <a:p>
            <a:endParaRPr lang="en-US" altLang="zh-CN" dirty="0">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1000"/>
                                        <p:tgtEl>
                                          <p:spTgt spid="3">
                                            <p:txEl>
                                              <p:pRg st="1" end="1"/>
                                            </p:txEl>
                                          </p:spTgt>
                                        </p:tgtEl>
                                      </p:cBhvr>
                                    </p:animEffect>
                                  </p:childTnLst>
                                </p:cTn>
                              </p:par>
                            </p:childTnLst>
                          </p:cTn>
                        </p:par>
                        <p:par>
                          <p:cTn id="13" fill="hold">
                            <p:stCondLst>
                              <p:cond delay="1500"/>
                            </p:stCondLst>
                            <p:childTnLst>
                              <p:par>
                                <p:cTn id="14" presetID="21"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heel(1)">
                                      <p:cBhvr>
                                        <p:cTn id="16" dur="1000"/>
                                        <p:tgtEl>
                                          <p:spTgt spid="3">
                                            <p:txEl>
                                              <p:pRg st="2" end="2"/>
                                            </p:txEl>
                                          </p:spTgt>
                                        </p:tgtEl>
                                      </p:cBhvr>
                                    </p:animEffect>
                                  </p:childTnLst>
                                </p:cTn>
                              </p:par>
                            </p:childTnLst>
                          </p:cTn>
                        </p:par>
                        <p:par>
                          <p:cTn id="17" fill="hold">
                            <p:stCondLst>
                              <p:cond delay="2500"/>
                            </p:stCondLst>
                            <p:childTnLst>
                              <p:par>
                                <p:cTn id="18" presetID="21"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1000"/>
                                        <p:tgtEl>
                                          <p:spTgt spid="3">
                                            <p:txEl>
                                              <p:pRg st="3" end="3"/>
                                            </p:txEl>
                                          </p:spTgt>
                                        </p:tgtEl>
                                      </p:cBhvr>
                                    </p:animEffect>
                                  </p:childTnLst>
                                </p:cTn>
                              </p:par>
                            </p:childTnLst>
                          </p:cTn>
                        </p:par>
                        <p:par>
                          <p:cTn id="21" fill="hold">
                            <p:stCondLst>
                              <p:cond delay="3500"/>
                            </p:stCondLst>
                            <p:childTnLst>
                              <p:par>
                                <p:cTn id="22" presetID="21"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1000"/>
                                        <p:tgtEl>
                                          <p:spTgt spid="3">
                                            <p:txEl>
                                              <p:pRg st="4" end="4"/>
                                            </p:txEl>
                                          </p:spTgt>
                                        </p:tgtEl>
                                      </p:cBhvr>
                                    </p:animEffect>
                                  </p:childTnLst>
                                </p:cTn>
                              </p:par>
                            </p:childTnLst>
                          </p:cTn>
                        </p:par>
                        <p:par>
                          <p:cTn id="25" fill="hold">
                            <p:stCondLst>
                              <p:cond delay="4500"/>
                            </p:stCondLst>
                            <p:childTnLst>
                              <p:par>
                                <p:cTn id="26" presetID="21"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heel(1)">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80534" y="301549"/>
            <a:ext cx="9977966" cy="6089022"/>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期货结算中的会员分级结算</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实行会员分级结算制度的期货交易所会员由结算会员和非结算会员组成。该规定未排除期货交易所采用全员结算方式，在实务上，我国各期货交易所均采用分级结算规则。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期货结算机构的中央对手方地位</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中央对手方是各国期货市场普遍采用的制度，通常依托于合同更新理论。即在期货交易合约成立后，期货结算机构介入买卖双方的关系中，买卖双方达成的原合同消灭，并被期货结算机构与买方、卖方形成的两个新合同所替代。</a:t>
            </a: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99467" y="672921"/>
            <a:ext cx="7943024" cy="949817"/>
          </a:xfrm>
        </p:spPr>
        <p:txBody>
          <a:bodyPr>
            <a:normAutofit/>
          </a:bodyPr>
          <a:lstStyle/>
          <a:p>
            <a:r>
              <a:rPr lang="zh-CN" altLang="zh-CN" sz="3600" b="1" dirty="0">
                <a:solidFill>
                  <a:prstClr val="black"/>
                </a:solidFill>
                <a:latin typeface="黑体" panose="02010609060101010101" pitchFamily="49" charset="-122"/>
                <a:ea typeface="黑体" panose="02010609060101010101" pitchFamily="49" charset="-122"/>
              </a:rPr>
              <a:t>第三节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期货交易规则</a:t>
            </a:r>
            <a:endParaRPr lang="zh-CN" altLang="en-US" sz="3600" b="1" dirty="0"/>
          </a:p>
        </p:txBody>
      </p:sp>
      <p:sp>
        <p:nvSpPr>
          <p:cNvPr id="3" name="内容占位符 2"/>
          <p:cNvSpPr>
            <a:spLocks noGrp="1"/>
          </p:cNvSpPr>
          <p:nvPr>
            <p:ph idx="1"/>
          </p:nvPr>
        </p:nvSpPr>
        <p:spPr>
          <a:xfrm>
            <a:off x="3490330" y="2006824"/>
            <a:ext cx="6655138" cy="3125273"/>
          </a:xfrm>
        </p:spPr>
        <p:txBody>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一、保证金制度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二、当日无负债结算制度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三、持仓限额和大户持仓报告制度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四、涨跌停板制度和熔断机制</a:t>
            </a:r>
            <a:endParaRPr lang="zh-CN" altLang="en-US"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par>
                          <p:cTn id="13" fill="hold">
                            <p:stCondLst>
                              <p:cond delay="2500"/>
                            </p:stCondLst>
                            <p:childTnLst>
                              <p:par>
                                <p:cTn id="14" presetID="21" presetClass="entr" presetSubtype="1"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par>
                          <p:cTn id="17" fill="hold">
                            <p:stCondLst>
                              <p:cond delay="4500"/>
                            </p:stCondLst>
                            <p:childTnLst>
                              <p:par>
                                <p:cTn id="18" presetID="21" presetClass="entr" presetSubtype="1"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par>
                          <p:cTn id="21" fill="hold">
                            <p:stCondLst>
                              <p:cond delay="6500"/>
                            </p:stCondLst>
                            <p:childTnLst>
                              <p:par>
                                <p:cTn id="22" presetID="21" presetClass="entr" presetSubtype="1"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164460" y="312570"/>
            <a:ext cx="5185558" cy="1252728"/>
          </a:xfrm>
        </p:spPr>
        <p:txBody>
          <a:bodyPr>
            <a:normAutofit/>
          </a:bodyPr>
          <a:lstStyle/>
          <a:p>
            <a:pPr algn="ctr"/>
            <a:r>
              <a:rPr lang="zh-CN" altLang="zh-CN" sz="2400" dirty="0">
                <a:solidFill>
                  <a:schemeClr val="tx1"/>
                </a:solidFill>
                <a:latin typeface="黑体" panose="02010609060101010101" pitchFamily="49" charset="-122"/>
                <a:ea typeface="黑体" panose="02010609060101010101" pitchFamily="49" charset="-122"/>
              </a:rPr>
              <a:t>第三节</a:t>
            </a:r>
            <a:r>
              <a:rPr lang="en-US" altLang="zh-CN" sz="2400" dirty="0">
                <a:latin typeface="黑体" panose="02010609060101010101" pitchFamily="49" charset="-122"/>
                <a:ea typeface="黑体" panose="02010609060101010101" pitchFamily="49" charset="-122"/>
              </a:rPr>
              <a:t>  </a:t>
            </a:r>
            <a:r>
              <a:rPr lang="zh-CN" altLang="zh-CN" sz="2400" dirty="0">
                <a:solidFill>
                  <a:schemeClr val="tx1"/>
                </a:solidFill>
                <a:latin typeface="黑体" panose="02010609060101010101" pitchFamily="49" charset="-122"/>
                <a:ea typeface="黑体" panose="02010609060101010101" pitchFamily="49" charset="-122"/>
              </a:rPr>
              <a:t>期货交易规则</a:t>
            </a:r>
            <a:endParaRPr lang="zh-CN" altLang="zh-CN" sz="2400" dirty="0">
              <a:solidFill>
                <a:schemeClr val="tx1"/>
              </a:solidFill>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443065" y="938934"/>
            <a:ext cx="10939314" cy="5294488"/>
          </a:xfrm>
        </p:spPr>
        <p:txBody>
          <a:bodyPr>
            <a:noAutofit/>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一、保证金制度</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保证金的含义和形式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在期货交易中，期货交易者需要按照其交易的期货合约价值的一定比例，向期货经营机构缴纳保证金，期货经营机构作为期货交易所的结算会员，也要按照其交易的期货合约价值约价值的一定比例，向期货交易所缴纳期货交易保证金。</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保证金的分类</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会员保证金和客户保证金</a:t>
            </a:r>
            <a:r>
              <a:rPr lang="zh-CN" altLang="en-US" dirty="0">
                <a:latin typeface="黑体" panose="02010609060101010101" pitchFamily="49" charset="-122"/>
                <a:ea typeface="黑体" panose="02010609060101010101" pitchFamily="49" charset="-122"/>
              </a:rPr>
              <a:t>：缴纳主体不同</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初始保证金和维持保证金</a:t>
            </a:r>
            <a:r>
              <a:rPr lang="zh-CN" altLang="en-US"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初始保证金，是指交易者存入的最低履约保证金。维持保证金是期货交易所保证金余额的最低要求。</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结算保证金和交易保证金</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否</a:t>
            </a:r>
            <a:r>
              <a:rPr lang="zh-CN" altLang="zh-CN" dirty="0">
                <a:latin typeface="黑体" panose="02010609060101010101" pitchFamily="49" charset="-122"/>
                <a:ea typeface="黑体" panose="02010609060101010101" pitchFamily="49" charset="-122"/>
              </a:rPr>
              <a:t>被期货合约占用</a:t>
            </a:r>
            <a:r>
              <a:rPr lang="zh-CN" altLang="en-US" dirty="0">
                <a:latin typeface="黑体" panose="02010609060101010101" pitchFamily="49" charset="-122"/>
                <a:ea typeface="黑体" panose="02010609060101010101" pitchFamily="49" charset="-122"/>
              </a:rPr>
              <a:t>不同</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5" presetClass="entr" presetSubtype="0"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14" dur="1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45" presetClass="entr" presetSubtype="0" fill="hold" grpId="0"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1000"/>
                                        <p:tgtEl>
                                          <p:spTgt spid="2">
                                            <p:txEl>
                                              <p:pRg st="1" end="1"/>
                                            </p:txEl>
                                          </p:spTgt>
                                        </p:tgtEl>
                                      </p:cBhvr>
                                    </p:animEffect>
                                    <p:anim calcmode="lin" valueType="num">
                                      <p:cBhvr>
                                        <p:cTn id="19" dur="1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21" fill="hold">
                            <p:stCondLst>
                              <p:cond delay="2500"/>
                            </p:stCondLst>
                            <p:childTnLst>
                              <p:par>
                                <p:cTn id="22" presetID="45" presetClass="entr" presetSubtype="0" fill="hold" grpId="0"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6" dur="1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par>
                          <p:cTn id="27" fill="hold">
                            <p:stCondLst>
                              <p:cond delay="3500"/>
                            </p:stCondLst>
                            <p:childTnLst>
                              <p:par>
                                <p:cTn id="28" presetID="45" presetClass="entr" presetSubtype="0" fill="hold" grpId="0" nodeType="after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fade">
                                      <p:cBhvr>
                                        <p:cTn id="30" dur="1000"/>
                                        <p:tgtEl>
                                          <p:spTgt spid="2">
                                            <p:txEl>
                                              <p:pRg st="3" end="3"/>
                                            </p:txEl>
                                          </p:spTgt>
                                        </p:tgtEl>
                                      </p:cBhvr>
                                    </p:animEffect>
                                    <p:anim calcmode="lin" valueType="num">
                                      <p:cBhvr>
                                        <p:cTn id="31" dur="1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32" dur="1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par>
                          <p:cTn id="33" fill="hold">
                            <p:stCondLst>
                              <p:cond delay="4500"/>
                            </p:stCondLst>
                            <p:childTnLst>
                              <p:par>
                                <p:cTn id="34" presetID="45" presetClass="entr" presetSubtype="0" fill="hold" grpId="0" nodeType="after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par>
                          <p:cTn id="39" fill="hold">
                            <p:stCondLst>
                              <p:cond delay="5500"/>
                            </p:stCondLst>
                            <p:childTnLst>
                              <p:par>
                                <p:cTn id="40" presetID="45" presetClass="entr" presetSubtype="0" fill="hold" grpId="0"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44" dur="1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par>
                          <p:cTn id="45" fill="hold">
                            <p:stCondLst>
                              <p:cond delay="6500"/>
                            </p:stCondLst>
                            <p:childTnLst>
                              <p:par>
                                <p:cTn id="46" presetID="45" presetClass="entr" presetSubtype="0" fill="hold" grpId="0" nodeType="after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fade">
                                      <p:cBhvr>
                                        <p:cTn id="48" dur="1000"/>
                                        <p:tgtEl>
                                          <p:spTgt spid="2">
                                            <p:txEl>
                                              <p:pRg st="6" end="6"/>
                                            </p:txEl>
                                          </p:spTgt>
                                        </p:tgtEl>
                                      </p:cBhvr>
                                    </p:animEffect>
                                    <p:anim calcmode="lin" valueType="num">
                                      <p:cBhvr>
                                        <p:cTn id="49" dur="1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50" dur="10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55909" y="1601165"/>
            <a:ext cx="9154916" cy="4836929"/>
          </a:xfrm>
        </p:spPr>
        <p:txBody>
          <a:bodyPr>
            <a:noAutofit/>
          </a:bodyPr>
          <a:lstStyle/>
          <a:p>
            <a:pPr marL="0" indent="0" algn="l">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期货保证金的法律性质</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保证金属于缴纳者的财产</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保证金属于预交的资金</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保证金是限定交易者之交易量的指标</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期货合约价值的属于担保交收的资金。</a:t>
            </a:r>
            <a:endParaRPr lang="en-US" altLang="zh-CN" dirty="0">
              <a:latin typeface="黑体" panose="02010609060101010101" pitchFamily="49" charset="-122"/>
              <a:ea typeface="黑体" panose="02010609060101010101" pitchFamily="49" charset="-122"/>
            </a:endParaRPr>
          </a:p>
          <a:p>
            <a:pPr marL="0" indent="0" algn="l">
              <a:buNone/>
            </a:pPr>
            <a:r>
              <a:rPr lang="zh-CN" altLang="zh-CN" dirty="0">
                <a:latin typeface="黑体" panose="02010609060101010101" pitchFamily="49" charset="-122"/>
                <a:ea typeface="黑体" panose="02010609060101010101" pitchFamily="49" charset="-122"/>
              </a:rPr>
              <a:t>二、当日无负债结算制度</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指当日交易结束后，期货交易所按照当日结算价对结算会员结算所有合约的盈亏、交易保证金及手续费、税金等费用。对应收应付的款项实行净额一次划转，相应地增加或减少结算准备金。</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当日无负债结算的核心，是按照交易当日结算价格计算盈亏。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在国际上，通常采用四种方法确定当日结算价格：（</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）收盘时段集合竞价；（</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）收盘前一段时间成交量加权价；（</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）收盘价；（</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）收盘时刻最高与最低卖出价的平均价，按照最下波动价位取整数计算</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1000"/>
                                        <p:tgtEl>
                                          <p:spTgt spid="2">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418272" y="857250"/>
            <a:ext cx="9355455" cy="3641725"/>
          </a:xfrm>
        </p:spPr>
        <p:txBody>
          <a:bodyPr>
            <a:normAutofit/>
          </a:bodyPr>
          <a:lstStyle/>
          <a:p>
            <a:pPr algn="l" fontAlgn="auto">
              <a:lnSpc>
                <a:spcPct val="125000"/>
              </a:lnSpc>
              <a:spcBef>
                <a:spcPts val="1000"/>
              </a:spcBef>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尤其期货交易所会员存在结算会员与非结算会员之分，在执行当日无负债结算制度时，存在三层结算：</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期货交易所与结算会员之间的结算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结算会员与非结算会员之间的结算 </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结算会员或非结算会员与期货交易所之间的结算。</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05626" y="386684"/>
            <a:ext cx="8130196" cy="5164429"/>
          </a:xfrm>
        </p:spPr>
        <p:txBody>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持仓限额和大户持仓报告制度</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持仓限额，指期货交易所对期货交易者的持仓量规定的最高数额。</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大户持仓报告，是指会员或客户在某一合约上的持仓量，达到期货交易所规定的持仓报告标准时，会员或客户应当向期货交易所报告的制度。</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1000"/>
                                        <p:tgtEl>
                                          <p:spTgt spid="2">
                                            <p:txEl>
                                              <p:pRg st="0" end="0"/>
                                            </p:txEl>
                                          </p:spTgt>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ircle(in)">
                                      <p:cBhvr>
                                        <p:cTn id="11" dur="1000"/>
                                        <p:tgtEl>
                                          <p:spTgt spid="2">
                                            <p:txEl>
                                              <p:pRg st="1" end="1"/>
                                            </p:txEl>
                                          </p:spTgt>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7111" y="1232142"/>
            <a:ext cx="9877777" cy="3450696"/>
          </a:xfrm>
        </p:spPr>
        <p:txBody>
          <a:bodyPr>
            <a:normAutofit lnSpcReduction="10000"/>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四、涨跌停板制度和熔断机制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涨跌停板制度是指期货合约在一个交易日中的成交价格，不能高于或低于以该合约上一交易日结算价为基准的某一涨跌幅度，超过该范围的报价将视为无效，不能成交。</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熔断机制，是指当期货合约成价格涨跌幅度达到某一比例时，按照期货交易所规定暂停交易一定时间的制度。</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我国期货交易所均采用涨跌停板制度，未采用熔断机制。</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1000"/>
                                        <p:tgtEl>
                                          <p:spTgt spid="2">
                                            <p:txEl>
                                              <p:pRg st="0" end="0"/>
                                            </p:txEl>
                                          </p:spTgt>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heel(1)">
                                      <p:cBhvr>
                                        <p:cTn id="11" dur="1000"/>
                                        <p:tgtEl>
                                          <p:spTgt spid="2">
                                            <p:txEl>
                                              <p:pRg st="1" end="1"/>
                                            </p:txEl>
                                          </p:spTgt>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heel(1)">
                                      <p:cBhvr>
                                        <p:cTn id="15" dur="1000"/>
                                        <p:tgtEl>
                                          <p:spTgt spid="2">
                                            <p:txEl>
                                              <p:pRg st="2" end="2"/>
                                            </p:txEl>
                                          </p:spTgt>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heel(1)">
                                      <p:cBhvr>
                                        <p:cTn id="19"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98612" y="838200"/>
            <a:ext cx="8290754" cy="833907"/>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第四节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期货市场的监管</a:t>
            </a:r>
            <a:endParaRPr lang="zh-CN" altLang="en-US" sz="3600" b="1" dirty="0"/>
          </a:p>
        </p:txBody>
      </p:sp>
      <p:sp>
        <p:nvSpPr>
          <p:cNvPr id="3" name="内容占位符 2"/>
          <p:cNvSpPr>
            <a:spLocks noGrp="1"/>
          </p:cNvSpPr>
          <p:nvPr>
            <p:ph idx="1"/>
          </p:nvPr>
        </p:nvSpPr>
        <p:spPr>
          <a:xfrm>
            <a:off x="3205115" y="1872267"/>
            <a:ext cx="3963453" cy="2841938"/>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一、自律监管与行政监管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二、行政监管的理念</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500"/>
                                        <p:tgtEl>
                                          <p:spTgt spid="3">
                                            <p:txEl>
                                              <p:pRg st="0" end="0"/>
                                            </p:txEl>
                                          </p:spTgt>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7111" y="1905473"/>
            <a:ext cx="9877777" cy="3951201"/>
          </a:xfrm>
        </p:spPr>
        <p:txBody>
          <a:bodyPr>
            <a:noAutofit/>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一、自律监管与行政监管</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自律监管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期货交易所及期货业协会等自律组织实施的监管，有时也包括期货经营机构在内部实施的各项控制措施。</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行政监管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通常是指国家授权的机关实施的行政监管。行政监管的监管依据，是法律和行政法规的授权。行政监管机关有权在法律行政法规规定的范围内，实施行政处罚。</a:t>
            </a:r>
            <a:endParaRPr lang="zh-CN" altLang="zh-CN" b="1"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anim calcmode="lin" valueType="num">
                                      <p:cBhvr>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89561" y="1455886"/>
            <a:ext cx="4976786" cy="732751"/>
          </a:xfrm>
        </p:spPr>
        <p:txBody>
          <a:bodyPr>
            <a:normAutofit/>
          </a:bodyPr>
          <a:lstStyle/>
          <a:p>
            <a:pPr marL="0" indent="0">
              <a:buNone/>
            </a:pPr>
            <a:r>
              <a:rPr lang="zh-CN" altLang="zh-CN" dirty="0">
                <a:latin typeface="黑体" panose="02010609060101010101" pitchFamily="49" charset="-122"/>
                <a:ea typeface="黑体" panose="02010609060101010101" pitchFamily="49" charset="-122"/>
              </a:rPr>
              <a:t>二、行政监管的理念</a:t>
            </a:r>
            <a:r>
              <a:rPr lang="en-US"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marL="0" indent="0">
              <a:buNone/>
            </a:pPr>
            <a:endParaRPr lang="zh-CN" altLang="zh-CN" dirty="0"/>
          </a:p>
          <a:p>
            <a:endParaRPr lang="zh-CN" altLang="zh-CN" b="1" dirty="0"/>
          </a:p>
          <a:p>
            <a:endParaRPr lang="zh-CN" altLang="en-US" dirty="0"/>
          </a:p>
        </p:txBody>
      </p:sp>
      <p:graphicFrame>
        <p:nvGraphicFramePr>
          <p:cNvPr id="3" name="图示 2"/>
          <p:cNvGraphicFramePr/>
          <p:nvPr/>
        </p:nvGraphicFramePr>
        <p:xfrm>
          <a:off x="2283516" y="1536511"/>
          <a:ext cx="6423232" cy="33725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043788" y="571970"/>
            <a:ext cx="3805141" cy="1752599"/>
          </a:xfrm>
        </p:spPr>
        <p:txBody>
          <a:bodyPr/>
          <a:lstStyle/>
          <a:p>
            <a:pPr algn="ctr"/>
            <a:r>
              <a:rPr lang="zh-CN" altLang="en-US" sz="3600" b="1" dirty="0">
                <a:latin typeface="黑体" panose="02010609060101010101" pitchFamily="49" charset="-122"/>
                <a:ea typeface="黑体" panose="02010609060101010101" pitchFamily="49" charset="-122"/>
              </a:rPr>
              <a:t>本章要点</a:t>
            </a:r>
            <a:endParaRPr lang="zh-CN" altLang="en-US" sz="3600" b="1" dirty="0"/>
          </a:p>
        </p:txBody>
      </p:sp>
      <p:sp>
        <p:nvSpPr>
          <p:cNvPr id="3" name="矩形 2"/>
          <p:cNvSpPr/>
          <p:nvPr/>
        </p:nvSpPr>
        <p:spPr>
          <a:xfrm>
            <a:off x="1501423" y="1956558"/>
            <a:ext cx="8568266" cy="2047240"/>
          </a:xfrm>
          <a:prstGeom prst="rect">
            <a:avLst/>
          </a:prstGeom>
        </p:spPr>
        <p:txBody>
          <a:bodyPr wrap="square">
            <a:spAutoFit/>
          </a:bodyPr>
          <a:lstStyle/>
          <a:p>
            <a:pPr fontAlgn="auto">
              <a:lnSpc>
                <a:spcPct val="125000"/>
              </a:lnSpc>
              <a:spcBef>
                <a:spcPts val="1000"/>
              </a:spcBef>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把握</a:t>
            </a:r>
            <a:r>
              <a:rPr lang="zh-CN" altLang="zh-CN" sz="2400" dirty="0">
                <a:latin typeface="黑体" panose="02010609060101010101" pitchFamily="49" charset="-122"/>
                <a:ea typeface="黑体" panose="02010609060101010101" pitchFamily="49" charset="-122"/>
              </a:rPr>
              <a:t>期货交易</a:t>
            </a:r>
            <a:r>
              <a:rPr lang="zh-CN" altLang="en-US" sz="2400" dirty="0">
                <a:latin typeface="黑体" panose="02010609060101010101" pitchFamily="49" charset="-122"/>
                <a:ea typeface="黑体" panose="02010609060101010101" pitchFamily="49" charset="-122"/>
              </a:rPr>
              <a:t>的概念和法律特征，并在与其他类型公司的比较中发现</a:t>
            </a:r>
            <a:r>
              <a:rPr lang="zh-CN" altLang="zh-CN" sz="2400" dirty="0">
                <a:latin typeface="黑体" panose="02010609060101010101" pitchFamily="49" charset="-122"/>
                <a:ea typeface="黑体" panose="02010609060101010101" pitchFamily="49" charset="-122"/>
              </a:rPr>
              <a:t>期货公司的特殊性。</a:t>
            </a:r>
            <a:endParaRPr lang="zh-CN" altLang="zh-CN" sz="2400" dirty="0">
              <a:latin typeface="黑体" panose="02010609060101010101" pitchFamily="49" charset="-122"/>
              <a:ea typeface="黑体" panose="02010609060101010101" pitchFamily="49" charset="-122"/>
            </a:endParaRPr>
          </a:p>
          <a:p>
            <a:pPr fontAlgn="auto">
              <a:lnSpc>
                <a:spcPct val="125000"/>
              </a:lnSpc>
              <a:spcBef>
                <a:spcPts val="1000"/>
              </a:spcBef>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学习</a:t>
            </a:r>
            <a:r>
              <a:rPr lang="zh-CN" altLang="zh-CN" sz="2400" dirty="0">
                <a:latin typeface="黑体" panose="02010609060101010101" pitchFamily="49" charset="-122"/>
                <a:ea typeface="黑体" panose="02010609060101010101" pitchFamily="49" charset="-122"/>
              </a:rPr>
              <a:t>期货交易所</a:t>
            </a:r>
            <a:r>
              <a:rPr lang="zh-CN" altLang="en-US" sz="2400" dirty="0">
                <a:latin typeface="黑体" panose="02010609060101010101" pitchFamily="49" charset="-122"/>
                <a:ea typeface="黑体" panose="02010609060101010101" pitchFamily="49" charset="-122"/>
              </a:rPr>
              <a:t>和</a:t>
            </a:r>
            <a:r>
              <a:rPr lang="zh-CN" altLang="zh-CN" sz="2400" dirty="0">
                <a:latin typeface="黑体" panose="02010609060101010101" pitchFamily="49" charset="-122"/>
                <a:ea typeface="黑体" panose="02010609060101010101" pitchFamily="49" charset="-122"/>
              </a:rPr>
              <a:t>期货交易规则的具体内容。</a:t>
            </a:r>
            <a:r>
              <a:rPr lang="zh-CN" altLang="en-US" sz="2400" dirty="0">
                <a:latin typeface="黑体" panose="02010609060101010101" pitchFamily="49" charset="-122"/>
                <a:ea typeface="黑体" panose="02010609060101010101" pitchFamily="49" charset="-122"/>
              </a:rPr>
              <a:t>了解</a:t>
            </a:r>
            <a:r>
              <a:rPr lang="zh-CN" altLang="zh-CN" sz="2400" dirty="0">
                <a:latin typeface="黑体" panose="02010609060101010101" pitchFamily="49" charset="-122"/>
                <a:ea typeface="黑体" panose="02010609060101010101" pitchFamily="49" charset="-122"/>
              </a:rPr>
              <a:t>期货市场监管</a:t>
            </a:r>
            <a:r>
              <a:rPr lang="zh-CN" altLang="en-US" sz="2400" dirty="0">
                <a:latin typeface="黑体" panose="02010609060101010101" pitchFamily="49" charset="-122"/>
                <a:ea typeface="黑体" panose="02010609060101010101" pitchFamily="49" charset="-122"/>
              </a:rPr>
              <a:t>的方式和手段，把握现代监管的相关理念。</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93648" y="1211366"/>
            <a:ext cx="9877777" cy="4010340"/>
          </a:xfrm>
        </p:spPr>
        <p:txBody>
          <a:bodyPr>
            <a:normAutofit/>
          </a:bodyPr>
          <a:lstStyle/>
          <a:p>
            <a:pPr marL="0" indent="0" algn="ctr">
              <a:buNone/>
            </a:pPr>
            <a:r>
              <a:rPr lang="zh-CN" altLang="zh-CN" sz="3200" b="1" dirty="0">
                <a:latin typeface="黑体" panose="02010609060101010101" pitchFamily="49" charset="-122"/>
                <a:ea typeface="黑体" panose="02010609060101010101" pitchFamily="49" charset="-122"/>
              </a:rPr>
              <a:t>【思考题】</a:t>
            </a:r>
            <a:endParaRPr lang="zh-CN" altLang="zh-CN" sz="3200"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什么是期货交易？期货交易的法律特征有哪些？</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试析期货公司的特殊性。</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期货交易所的特点是什么？</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简述期货交易规则的具体内容。</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如何对期货市场进行监管？</a:t>
            </a:r>
            <a:endParaRPr lang="zh-CN" altLang="zh-CN" dirty="0">
              <a:latin typeface="黑体" panose="02010609060101010101" pitchFamily="49" charset="-122"/>
              <a:ea typeface="黑体" panose="02010609060101010101" pitchFamily="49" charset="-122"/>
            </a:endParaRPr>
          </a:p>
          <a:p>
            <a:pPr algn="l" fontAlgn="auto">
              <a:lnSpc>
                <a:spcPct val="125000"/>
              </a:lnSpc>
              <a:spcBef>
                <a:spcPts val="1000"/>
              </a:spcBef>
              <a:spcAft>
                <a:spcPts val="0"/>
              </a:spcAft>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2">
                                            <p:txEl>
                                              <p:pRg st="1" end="1"/>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2">
                                            <p:txEl>
                                              <p:pRg st="2" end="2"/>
                                            </p:tx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2">
                                            <p:txEl>
                                              <p:pRg st="4" end="4"/>
                                            </p:tx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p:cTn id="42"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5"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294822" y="869969"/>
            <a:ext cx="6809683" cy="911180"/>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第一节</a:t>
            </a:r>
            <a:r>
              <a:rPr lang="en-US" altLang="zh-CN" sz="3600" b="1" dirty="0">
                <a:solidFill>
                  <a:prstClr val="black"/>
                </a:solidFill>
                <a:latin typeface="黑体" panose="02010609060101010101" pitchFamily="49" charset="-122"/>
                <a:ea typeface="黑体" panose="02010609060101010101" pitchFamily="49" charset="-122"/>
              </a:rPr>
              <a:t>  </a:t>
            </a:r>
            <a:r>
              <a:rPr lang="zh-CN" altLang="en-US" sz="3600" b="1" dirty="0">
                <a:solidFill>
                  <a:prstClr val="black"/>
                </a:solidFill>
                <a:latin typeface="黑体" panose="02010609060101010101" pitchFamily="49" charset="-122"/>
                <a:ea typeface="黑体" panose="02010609060101010101" pitchFamily="49" charset="-122"/>
              </a:rPr>
              <a:t>期货交易法的概述</a:t>
            </a:r>
            <a:endParaRPr lang="zh-CN" altLang="en-US" sz="3600" b="1" dirty="0">
              <a:solidFill>
                <a:prstClr val="black"/>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029774" y="2073499"/>
            <a:ext cx="7376355" cy="3369972"/>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一、期货交易的含义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二、期货交易的法律特征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三、期货交易法</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750"/>
                                        <p:tgtEl>
                                          <p:spTgt spid="3">
                                            <p:txEl>
                                              <p:pRg st="0" end="0"/>
                                            </p:txEl>
                                          </p:spTgt>
                                        </p:tgtEl>
                                      </p:cBhvr>
                                    </p:animEffect>
                                  </p:childTnLst>
                                </p:cTn>
                              </p:par>
                            </p:childTnLst>
                          </p:cTn>
                        </p:par>
                        <p:par>
                          <p:cTn id="12" fill="hold">
                            <p:stCondLst>
                              <p:cond delay="1500"/>
                            </p:stCondLst>
                            <p:childTnLst>
                              <p:par>
                                <p:cTn id="13" presetID="21"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750"/>
                                        <p:tgtEl>
                                          <p:spTgt spid="3">
                                            <p:txEl>
                                              <p:pRg st="1" end="1"/>
                                            </p:txEl>
                                          </p:spTgt>
                                        </p:tgtEl>
                                      </p:cBhvr>
                                    </p:animEffect>
                                  </p:childTnLst>
                                </p:cTn>
                              </p:par>
                            </p:childTnLst>
                          </p:cTn>
                        </p:par>
                        <p:par>
                          <p:cTn id="16" fill="hold">
                            <p:stCondLst>
                              <p:cond delay="2500"/>
                            </p:stCondLst>
                            <p:childTnLst>
                              <p:par>
                                <p:cTn id="17" presetID="21" presetClass="entr" presetSubtype="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5577" y="2396898"/>
            <a:ext cx="10018713" cy="4245202"/>
          </a:xfrm>
        </p:spPr>
        <p:txBody>
          <a:bodyPr>
            <a:noAutofit/>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a:t>
            </a:r>
            <a:r>
              <a:rPr lang="zh-CN" altLang="en-US" dirty="0">
                <a:latin typeface="黑体" panose="02010609060101010101" pitchFamily="49" charset="-122"/>
                <a:ea typeface="黑体" panose="02010609060101010101" pitchFamily="49" charset="-122"/>
              </a:rPr>
              <a:t>期货交易的含义</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（一）期货交易的理论含义</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有狭义、中义和广义三种解释</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在狭义上，期货交易仅指以期货合约为交易标的的买入或卖出活动，可以称为期货合约交易。</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在中义上，期货交易包括期货交易和期权交易，指以期货合约和期权合约作为标的的买入或卖出活动。</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在广义上，期货交易，还包括其他金融衍生品交易，甚至包括远期合约交易。</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zh-CN" sz="2600" dirty="0">
              <a:latin typeface="+mn-ea"/>
            </a:endParaRPr>
          </a:p>
          <a:p>
            <a:endParaRPr lang="zh-CN" altLang="en-US" dirty="0"/>
          </a:p>
        </p:txBody>
      </p:sp>
      <p:sp>
        <p:nvSpPr>
          <p:cNvPr id="5" name="标题 2"/>
          <p:cNvSpPr txBox="1"/>
          <p:nvPr/>
        </p:nvSpPr>
        <p:spPr>
          <a:xfrm>
            <a:off x="2138445" y="961349"/>
            <a:ext cx="6907479" cy="89670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sz="2400" b="1" dirty="0">
                <a:latin typeface="黑体" panose="02010609060101010101" pitchFamily="49" charset="-122"/>
                <a:ea typeface="黑体" panose="02010609060101010101" pitchFamily="49" charset="-122"/>
              </a:rPr>
              <a:t>第</a:t>
            </a:r>
            <a:r>
              <a:rPr lang="zh-CN" altLang="en-US" sz="2400" b="1" dirty="0">
                <a:latin typeface="黑体" panose="02010609060101010101" pitchFamily="49" charset="-122"/>
                <a:ea typeface="黑体" panose="02010609060101010101" pitchFamily="49" charset="-122"/>
              </a:rPr>
              <a:t>一</a:t>
            </a:r>
            <a:r>
              <a:rPr lang="zh-CN" altLang="zh-CN" sz="2400" b="1" dirty="0">
                <a:latin typeface="黑体" panose="02010609060101010101" pitchFamily="49" charset="-122"/>
                <a:ea typeface="黑体" panose="02010609060101010101" pitchFamily="49" charset="-122"/>
              </a:rPr>
              <a:t>节</a:t>
            </a:r>
            <a:r>
              <a:rPr lang="en-US" altLang="zh-CN" sz="2400"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rPr>
              <a:t>期货交易</a:t>
            </a:r>
            <a:r>
              <a:rPr lang="zh-CN" altLang="en-US" sz="2400" b="1" dirty="0">
                <a:latin typeface="黑体" panose="02010609060101010101" pitchFamily="49" charset="-122"/>
                <a:ea typeface="黑体" panose="02010609060101010101" pitchFamily="49" charset="-122"/>
              </a:rPr>
              <a:t>法的概述</a:t>
            </a:r>
            <a:br>
              <a:rPr lang="zh-CN" altLang="zh-CN" sz="3600" dirty="0">
                <a:latin typeface="黑体" panose="02010609060101010101" pitchFamily="49" charset="-122"/>
                <a:ea typeface="黑体" panose="02010609060101010101" pitchFamily="49" charset="-122"/>
              </a:rPr>
            </a:br>
            <a:br>
              <a:rPr lang="zh-CN" altLang="zh-CN" sz="3600" dirty="0">
                <a:latin typeface="黑体" panose="02010609060101010101" pitchFamily="49" charset="-122"/>
                <a:ea typeface="黑体" panose="02010609060101010101" pitchFamily="49" charset="-122"/>
              </a:rPr>
            </a:br>
            <a:endParaRPr lang="zh-CN" altLang="en-US" sz="36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483995" y="685800"/>
            <a:ext cx="9384030" cy="4053205"/>
          </a:xfrm>
        </p:spPr>
        <p:txBody>
          <a:bodyPr/>
          <a:lstStyle/>
          <a:p>
            <a:pPr algn="l" fontAlgn="auto">
              <a:lnSpc>
                <a:spcPct val="125000"/>
              </a:lnSpc>
              <a:spcBef>
                <a:spcPts val="1000"/>
              </a:spcBef>
            </a:pPr>
            <a:r>
              <a:rPr lang="zh-CN" altLang="zh-CN" sz="2400" dirty="0">
                <a:latin typeface="黑体" panose="02010609060101010101" pitchFamily="49" charset="-122"/>
                <a:ea typeface="黑体" panose="02010609060101010101" pitchFamily="49" charset="-122"/>
                <a:sym typeface="+mn-ea"/>
              </a:rPr>
              <a:t>（二）我国期货交易的含义</a:t>
            </a:r>
            <a:r>
              <a:rPr lang="zh-CN" altLang="en-US" sz="2400" dirty="0">
                <a:latin typeface="黑体" panose="02010609060101010101" pitchFamily="49" charset="-122"/>
                <a:ea typeface="黑体" panose="02010609060101010101" pitchFamily="49" charset="-122"/>
                <a:sym typeface="+mn-ea"/>
              </a:rPr>
              <a:t>：</a:t>
            </a:r>
            <a:br>
              <a:rPr lang="zh-CN" altLang="en-US" sz="2400" dirty="0">
                <a:latin typeface="黑体" panose="02010609060101010101" pitchFamily="49" charset="-122"/>
                <a:ea typeface="黑体" panose="02010609060101010101" pitchFamily="49" charset="-122"/>
                <a:sym typeface="+mn-ea"/>
              </a:rPr>
            </a:br>
            <a:r>
              <a:rPr lang="zh-CN" altLang="en-US" sz="2400" dirty="0">
                <a:latin typeface="黑体" panose="02010609060101010101" pitchFamily="49" charset="-122"/>
                <a:ea typeface="黑体" panose="02010609060101010101" pitchFamily="49" charset="-122"/>
                <a:sym typeface="+mn-ea"/>
              </a:rPr>
              <a:t>    </a:t>
            </a:r>
            <a:r>
              <a:rPr lang="zh-CN" altLang="zh-CN" sz="2400" dirty="0">
                <a:latin typeface="黑体" panose="02010609060101010101" pitchFamily="49" charset="-122"/>
                <a:ea typeface="黑体" panose="02010609060101010101" pitchFamily="49" charset="-122"/>
                <a:sym typeface="+mn-ea"/>
              </a:rPr>
              <a:t>公开的集中交易方式或者国务院期货监督管理机构批准的其他方式进行的以期货合约或者期权合约为交易标的的交易活动</a:t>
            </a:r>
            <a:r>
              <a:rPr lang="zh-CN" altLang="en-US" sz="2400" dirty="0">
                <a:latin typeface="黑体" panose="02010609060101010101" pitchFamily="49" charset="-122"/>
                <a:ea typeface="黑体" panose="02010609060101010101" pitchFamily="49" charset="-122"/>
                <a:sym typeface="+mn-ea"/>
              </a:rPr>
              <a:t>。</a:t>
            </a:r>
            <a:br>
              <a:rPr lang="zh-CN" altLang="en-US" sz="2400" dirty="0">
                <a:latin typeface="黑体" panose="02010609060101010101" pitchFamily="49" charset="-122"/>
                <a:ea typeface="黑体" panose="02010609060101010101" pitchFamily="49" charset="-122"/>
                <a:sym typeface="+mn-ea"/>
              </a:rPr>
            </a:br>
            <a:r>
              <a:rPr lang="zh-CN" altLang="en-US" sz="2400" dirty="0">
                <a:latin typeface="黑体" panose="02010609060101010101" pitchFamily="49" charset="-122"/>
                <a:ea typeface="黑体" panose="02010609060101010101" pitchFamily="49" charset="-122"/>
                <a:sym typeface="+mn-ea"/>
              </a:rPr>
              <a:t>    据此规定，我国现行法律所称期货交易包含以下含义：</a:t>
            </a:r>
            <a:r>
              <a:rPr lang="en-US" altLang="zh-CN" sz="2400" dirty="0">
                <a:latin typeface="黑体" panose="02010609060101010101" pitchFamily="49" charset="-122"/>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期货交易是场内交易 </a:t>
            </a:r>
            <a:r>
              <a:rPr lang="en-US" altLang="zh-CN" sz="2400" dirty="0">
                <a:latin typeface="黑体" panose="02010609060101010101" pitchFamily="49" charset="-122"/>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期货交易是指期货合约和期权合约的交易 </a:t>
            </a:r>
            <a:r>
              <a:rPr lang="en-US" altLang="zh-CN" sz="2400" dirty="0">
                <a:latin typeface="黑体" panose="02010609060101010101" pitchFamily="49" charset="-122"/>
                <a:ea typeface="黑体" panose="02010609060101010101" pitchFamily="49" charset="-122"/>
                <a:sym typeface="+mn-ea"/>
              </a:rPr>
              <a:t>3. </a:t>
            </a:r>
            <a:r>
              <a:rPr lang="zh-CN" altLang="en-US" sz="2400" dirty="0">
                <a:latin typeface="黑体" panose="02010609060101010101" pitchFamily="49" charset="-122"/>
                <a:ea typeface="黑体" panose="02010609060101010101" pitchFamily="49" charset="-122"/>
                <a:sym typeface="+mn-ea"/>
              </a:rPr>
              <a:t>期货交易包括与期货交易相关的其他活动</a:t>
            </a:r>
            <a:endParaRPr lang="zh-CN" altLang="en-US" sz="2400" dirty="0">
              <a:latin typeface="黑体" panose="02010609060101010101" pitchFamily="49" charset="-122"/>
              <a:ea typeface="黑体" panose="02010609060101010101" pitchFamily="49" charset="-122"/>
              <a:sym typeface="+mn-ea"/>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81883" y="1661570"/>
            <a:ext cx="4643251" cy="831273"/>
          </a:xfrm>
        </p:spPr>
        <p:txBody>
          <a:bodyPr/>
          <a:lstStyle/>
          <a:p>
            <a:pPr marL="0" indent="0">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期货交易的法律特征</a:t>
            </a:r>
            <a:endParaRPr lang="en-US" altLang="zh-CN" dirty="0">
              <a:latin typeface="黑体" panose="02010609060101010101" pitchFamily="49" charset="-122"/>
              <a:ea typeface="黑体" panose="02010609060101010101" pitchFamily="49" charset="-122"/>
            </a:endParaRPr>
          </a:p>
          <a:p>
            <a:endParaRPr lang="zh-CN" altLang="zh-CN" dirty="0"/>
          </a:p>
          <a:p>
            <a:endParaRPr lang="zh-CN" altLang="zh-CN" b="1" dirty="0"/>
          </a:p>
          <a:p>
            <a:endParaRPr lang="zh-CN" altLang="zh-CN" dirty="0"/>
          </a:p>
          <a:p>
            <a:endParaRPr lang="zh-CN" altLang="en-US" b="1" dirty="0"/>
          </a:p>
        </p:txBody>
      </p:sp>
      <p:graphicFrame>
        <p:nvGraphicFramePr>
          <p:cNvPr id="3" name="图示 2"/>
          <p:cNvGraphicFramePr/>
          <p:nvPr/>
        </p:nvGraphicFramePr>
        <p:xfrm>
          <a:off x="1651989" y="2612571"/>
          <a:ext cx="8301635" cy="278949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79207" y="866775"/>
            <a:ext cx="9633585" cy="5550535"/>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期货交易法</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境外期货交易法</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 期货交易形成了三种主要的特别立法模式：</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单独立法模式</a:t>
            </a:r>
            <a:r>
              <a:rPr lang="zh-CN" altLang="en-US" dirty="0">
                <a:latin typeface="黑体" panose="02010609060101010101" pitchFamily="49" charset="-122"/>
                <a:ea typeface="黑体" panose="02010609060101010101" pitchFamily="49" charset="-122"/>
              </a:rPr>
              <a:t>（美国、新加坡）</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期货与证券交易合并立法模式</a:t>
            </a:r>
            <a:r>
              <a:rPr lang="zh-CN" altLang="en-US" dirty="0">
                <a:latin typeface="黑体" panose="02010609060101010101" pitchFamily="49" charset="-122"/>
                <a:ea typeface="黑体" panose="02010609060101010101" pitchFamily="49" charset="-122"/>
              </a:rPr>
              <a:t>（德国）</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金融商品统一立法模式</a:t>
            </a:r>
            <a:r>
              <a:rPr lang="zh-CN" altLang="en-US" dirty="0">
                <a:latin typeface="黑体" panose="02010609060101010101" pitchFamily="49" charset="-122"/>
                <a:ea typeface="黑体" panose="02010609060101010101" pitchFamily="49" charset="-122"/>
              </a:rPr>
              <a:t>（韩国、日本）。</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我国期货交易立法的演变</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截至目前，我国共有三家商品期货交易所和一家金融期货交易所，上海和深圳证券交易所也开展部分金融期货交易。其中，大连、郑州和上海三家交易所主要从事商品期货交易，中国金融期货交易所从事金融期货产品交易，上海和深圳证券交易所均开展权证交易，上海证券交易所开展的期货交易主要是</a:t>
            </a:r>
            <a:r>
              <a:rPr lang="en-US" altLang="zh-CN" dirty="0">
                <a:latin typeface="黑体" panose="02010609060101010101" pitchFamily="49" charset="-122"/>
                <a:ea typeface="黑体" panose="02010609060101010101" pitchFamily="49" charset="-122"/>
              </a:rPr>
              <a:t>ETF</a:t>
            </a:r>
            <a:r>
              <a:rPr lang="zh-CN" altLang="en-US" dirty="0">
                <a:latin typeface="黑体" panose="02010609060101010101" pitchFamily="49" charset="-122"/>
                <a:ea typeface="黑体" panose="02010609060101010101" pitchFamily="49" charset="-122"/>
              </a:rPr>
              <a:t>期权交易。此外，我国银行间市场开展的汇率和利率互换或掉期交易，在广义上，也属于期货交易。</a:t>
            </a:r>
            <a:endParaRPr lang="en-US"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500"/>
                                        <p:tgtEl>
                                          <p:spTgt spid="2">
                                            <p:txEl>
                                              <p:pRg st="0" end="0"/>
                                            </p:txEl>
                                          </p:spTgt>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7" dur="500"/>
                                        <p:tgtEl>
                                          <p:spTgt spid="2">
                                            <p:txEl>
                                              <p:pRg st="1" end="1"/>
                                            </p:txEl>
                                          </p:spTgt>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4" dur="500"/>
                                        <p:tgtEl>
                                          <p:spTgt spid="2">
                                            <p:txEl>
                                              <p:pRg st="2" end="2"/>
                                            </p:txEl>
                                          </p:spTgt>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500"/>
                                        <p:tgtEl>
                                          <p:spTgt spid="2">
                                            <p:txEl>
                                              <p:pRg st="3" end="3"/>
                                            </p:txEl>
                                          </p:spTgt>
                                        </p:tgtEl>
                                      </p:cBhvr>
                                    </p:animEffect>
                                  </p:childTnLst>
                                </p:cTn>
                              </p:par>
                            </p:childTnLst>
                          </p:cTn>
                        </p:par>
                        <p:par>
                          <p:cTn id="32" fill="hold">
                            <p:stCondLst>
                              <p:cond delay="2000"/>
                            </p:stCondLst>
                            <p:childTnLst>
                              <p:par>
                                <p:cTn id="33" presetID="31" presetClass="entr" presetSubtype="0" fill="hold" grpId="0" nodeType="after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7" dur="5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4243" y="1685924"/>
            <a:ext cx="10018713" cy="3124201"/>
          </a:xfrm>
        </p:spPr>
        <p:txBody>
          <a:bodyPr>
            <a:noAutofit/>
          </a:bodyPr>
          <a:lstStyle/>
          <a:p>
            <a:pPr marL="0" lv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（三）</a:t>
            </a:r>
            <a:r>
              <a:rPr lang="zh-CN" altLang="zh-CN" dirty="0">
                <a:solidFill>
                  <a:prstClr val="black"/>
                </a:solidFill>
                <a:latin typeface="黑体" panose="02010609060101010101" pitchFamily="49" charset="-122"/>
                <a:ea typeface="黑体" panose="02010609060101010101" pitchFamily="49" charset="-122"/>
              </a:rPr>
              <a:t>我国期货交易法律体系</a:t>
            </a:r>
            <a:r>
              <a:rPr lang="en-US" altLang="zh-CN" dirty="0">
                <a:solidFill>
                  <a:prstClr val="black"/>
                </a:solidFill>
                <a:latin typeface="黑体" panose="02010609060101010101" pitchFamily="49" charset="-122"/>
                <a:ea typeface="黑体" panose="02010609060101010101" pitchFamily="49" charset="-122"/>
              </a:rPr>
              <a:t> </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1.</a:t>
            </a:r>
            <a:r>
              <a:rPr lang="zh-CN" altLang="zh-CN" dirty="0">
                <a:solidFill>
                  <a:prstClr val="black"/>
                </a:solidFill>
                <a:latin typeface="黑体" panose="02010609060101010101" pitchFamily="49" charset="-122"/>
                <a:ea typeface="黑体" panose="02010609060101010101" pitchFamily="49" charset="-122"/>
              </a:rPr>
              <a:t>行政法规</a:t>
            </a:r>
            <a:endParaRPr lang="zh-CN"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2.</a:t>
            </a:r>
            <a:r>
              <a:rPr lang="zh-CN" altLang="zh-CN" dirty="0">
                <a:solidFill>
                  <a:prstClr val="black"/>
                </a:solidFill>
                <a:latin typeface="黑体" panose="02010609060101010101" pitchFamily="49" charset="-122"/>
                <a:ea typeface="黑体" panose="02010609060101010101" pitchFamily="49" charset="-122"/>
              </a:rPr>
              <a:t>司法解释</a:t>
            </a:r>
            <a:endParaRPr lang="zh-CN"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3.</a:t>
            </a:r>
            <a:r>
              <a:rPr lang="zh-CN" altLang="zh-CN" dirty="0">
                <a:solidFill>
                  <a:prstClr val="black"/>
                </a:solidFill>
                <a:latin typeface="黑体" panose="02010609060101010101" pitchFamily="49" charset="-122"/>
                <a:ea typeface="黑体" panose="02010609060101010101" pitchFamily="49" charset="-122"/>
              </a:rPr>
              <a:t>部门规章</a:t>
            </a:r>
            <a:r>
              <a:rPr lang="en-US" altLang="zh-CN" dirty="0">
                <a:solidFill>
                  <a:prstClr val="black"/>
                </a:solidFill>
                <a:latin typeface="黑体" panose="02010609060101010101" pitchFamily="49" charset="-122"/>
                <a:ea typeface="黑体" panose="02010609060101010101" pitchFamily="49" charset="-122"/>
              </a:rPr>
              <a:t>    </a:t>
            </a:r>
            <a:endParaRPr lang="zh-CN"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4.</a:t>
            </a:r>
            <a:r>
              <a:rPr lang="zh-CN" altLang="zh-CN" dirty="0">
                <a:solidFill>
                  <a:prstClr val="black"/>
                </a:solidFill>
                <a:latin typeface="黑体" panose="02010609060101010101" pitchFamily="49" charset="-122"/>
                <a:ea typeface="黑体" panose="02010609060101010101" pitchFamily="49" charset="-122"/>
              </a:rPr>
              <a:t>自律规范</a:t>
            </a:r>
            <a:endParaRPr lang="zh-CN"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5.</a:t>
            </a:r>
            <a:r>
              <a:rPr lang="zh-CN" altLang="zh-CN" dirty="0">
                <a:solidFill>
                  <a:prstClr val="black"/>
                </a:solidFill>
                <a:latin typeface="黑体" panose="02010609060101010101" pitchFamily="49" charset="-122"/>
                <a:ea typeface="黑体" panose="02010609060101010101" pitchFamily="49" charset="-122"/>
              </a:rPr>
              <a:t>期货交易规则</a:t>
            </a:r>
            <a:endParaRPr lang="zh-CN" altLang="zh-CN" dirty="0">
              <a:solidFill>
                <a:prstClr val="black"/>
              </a:solidFill>
              <a:latin typeface="黑体" panose="02010609060101010101" pitchFamily="49" charset="-122"/>
              <a:ea typeface="黑体" panose="02010609060101010101" pitchFamily="49" charset="-122"/>
            </a:endParaRPr>
          </a:p>
          <a:p>
            <a:pPr marL="0" lvl="0" indent="0">
              <a:buClr>
                <a:srgbClr val="30ACEC">
                  <a:lumMod val="75000"/>
                </a:srgbClr>
              </a:buClr>
              <a:buNone/>
            </a:pPr>
            <a:endParaRPr lang="zh-CN" altLang="zh-CN" dirty="0">
              <a:solidFill>
                <a:prstClr val="black"/>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0</TotalTime>
  <Words>3947</Words>
  <Application>WPS 演示</Application>
  <PresentationFormat>宽屏</PresentationFormat>
  <Paragraphs>213</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Arial</vt:lpstr>
      <vt:lpstr>黑体</vt:lpstr>
      <vt:lpstr>华文楷体</vt:lpstr>
      <vt:lpstr>Corbel</vt:lpstr>
      <vt:lpstr>微软雅黑</vt:lpstr>
      <vt:lpstr>Arial Unicode MS</vt:lpstr>
      <vt:lpstr>Calibri</vt:lpstr>
      <vt:lpstr>Corbel</vt:lpstr>
      <vt:lpstr>视差</vt:lpstr>
      <vt:lpstr>PowerPoint 演示文稿</vt:lpstr>
      <vt:lpstr>第九章  期货法</vt:lpstr>
      <vt:lpstr>本章要点</vt:lpstr>
      <vt:lpstr>第一节  期货交易法的概述</vt:lpstr>
      <vt:lpstr>PowerPoint 演示文稿</vt:lpstr>
      <vt:lpstr>（二）我国期货交易的含义：     公开的集中交易方式或者国务院期货监督管理机构批准的其他方式进行的以期货合约或者期权合约为交易标的的交易活动。     据此规定，我国现行法律所称期货交易包含以下含义：1.期货交易是场内交易 2.期货交易是指期货合约和期权合约的交易 3. 期货交易包括与期货交易相关的其他活动</vt:lpstr>
      <vt:lpstr>PowerPoint 演示文稿</vt:lpstr>
      <vt:lpstr>PowerPoint 演示文稿</vt:lpstr>
      <vt:lpstr>PowerPoint 演示文稿</vt:lpstr>
      <vt:lpstr>第二节  期货交易参与者</vt:lpstr>
      <vt:lpstr>第二节  期货交易参与者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期货交易规则</vt:lpstr>
      <vt:lpstr>第三节  期货交易规则</vt:lpstr>
      <vt:lpstr>PowerPoint 演示文稿</vt:lpstr>
      <vt:lpstr>    尤其期货交易所会员存在结算会员与非结算会员之分，在执行当日无负债结算制度时，存在三层结算：1.期货交易所与结算会员之间的结算 2.结算会员与非结算会员之间的结算 3.结算会员或非结算会员与期货交易所之间的结算。</vt:lpstr>
      <vt:lpstr>PowerPoint 演示文稿</vt:lpstr>
      <vt:lpstr>PowerPoint 演示文稿</vt:lpstr>
      <vt:lpstr>第四节  期货市场的监管</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商法学</dc:title>
  <dc:creator/>
  <cp:lastModifiedBy>周轶男</cp:lastModifiedBy>
  <cp:revision>67</cp:revision>
  <dcterms:created xsi:type="dcterms:W3CDTF">2016-09-09T12:18:00Z</dcterms:created>
  <dcterms:modified xsi:type="dcterms:W3CDTF">2022-08-24T03:21:00Z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DD8D0B8833304583B2C9040DBB615674</vt:lpwstr>
  </property>
</Properties>
</file>