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54"/>
  </p:notesMasterIdLst>
  <p:handoutMasterIdLst>
    <p:handoutMasterId r:id="rId55"/>
  </p:handoutMasterIdLst>
  <p:sldIdLst>
    <p:sldId id="421" r:id="rId4"/>
    <p:sldId id="311" r:id="rId5"/>
    <p:sldId id="284" r:id="rId6"/>
    <p:sldId id="312" r:id="rId7"/>
    <p:sldId id="313" r:id="rId8"/>
    <p:sldId id="259" r:id="rId9"/>
    <p:sldId id="336" r:id="rId10"/>
    <p:sldId id="296" r:id="rId11"/>
    <p:sldId id="379" r:id="rId12"/>
    <p:sldId id="315" r:id="rId13"/>
    <p:sldId id="380" r:id="rId14"/>
    <p:sldId id="337" r:id="rId15"/>
    <p:sldId id="381" r:id="rId16"/>
    <p:sldId id="338" r:id="rId17"/>
    <p:sldId id="382" r:id="rId18"/>
    <p:sldId id="280" r:id="rId19"/>
    <p:sldId id="317" r:id="rId20"/>
    <p:sldId id="318" r:id="rId21"/>
    <p:sldId id="319" r:id="rId22"/>
    <p:sldId id="320" r:id="rId23"/>
    <p:sldId id="321" r:id="rId24"/>
    <p:sldId id="385" r:id="rId25"/>
    <p:sldId id="339" r:id="rId26"/>
    <p:sldId id="340" r:id="rId27"/>
    <p:sldId id="262" r:id="rId28"/>
    <p:sldId id="322" r:id="rId29"/>
    <p:sldId id="323" r:id="rId30"/>
    <p:sldId id="324" r:id="rId31"/>
    <p:sldId id="325" r:id="rId32"/>
    <p:sldId id="326" r:id="rId33"/>
    <p:sldId id="341" r:id="rId34"/>
    <p:sldId id="328" r:id="rId35"/>
    <p:sldId id="342" r:id="rId36"/>
    <p:sldId id="343" r:id="rId37"/>
    <p:sldId id="329" r:id="rId38"/>
    <p:sldId id="344" r:id="rId39"/>
    <p:sldId id="330" r:id="rId40"/>
    <p:sldId id="282" r:id="rId41"/>
    <p:sldId id="269" r:id="rId42"/>
    <p:sldId id="331" r:id="rId43"/>
    <p:sldId id="332" r:id="rId44"/>
    <p:sldId id="345" r:id="rId45"/>
    <p:sldId id="333" r:id="rId46"/>
    <p:sldId id="273" r:id="rId47"/>
    <p:sldId id="384" r:id="rId48"/>
    <p:sldId id="347" r:id="rId49"/>
    <p:sldId id="334" r:id="rId50"/>
    <p:sldId id="348" r:id="rId51"/>
    <p:sldId id="274" r:id="rId52"/>
    <p:sldId id="335" r:id="rId53"/>
  </p:sldIdLst>
  <p:sldSz cx="12192000" cy="6858000"/>
  <p:notesSz cx="7103745" cy="10234295"/>
  <p:custDataLst>
    <p:tags r:id="rId5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68" autoAdjust="0"/>
    <p:restoredTop sz="95000"/>
  </p:normalViewPr>
  <p:slideViewPr>
    <p:cSldViewPr snapToGrid="0" showGuides="1">
      <p:cViewPr varScale="1">
        <p:scale>
          <a:sx n="83" d="100"/>
          <a:sy n="83" d="100"/>
        </p:scale>
        <p:origin x="224" y="392"/>
      </p:cViewPr>
      <p:guideLst>
        <p:guide orient="horz" pos="2160"/>
        <p:guide pos="3839"/>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9" Type="http://schemas.openxmlformats.org/officeDocument/2006/relationships/tags" Target="tags/tag2.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handoutMaster" Target="handoutMasters/handoutMaster1.xml"/><Relationship Id="rId54" Type="http://schemas.openxmlformats.org/officeDocument/2006/relationships/notesMaster" Target="notesMasters/notesMaster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a:xfrm>
            <a:off x="838200" y="6356350"/>
            <a:ext cx="2743200" cy="365125"/>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49AE70B2-8BF9-45C0-BB95-33D1B9D3A854}" type="slidenum">
              <a:rPr lang="zh-CN" altLang="en-US" smtClean="0"/>
            </a:fld>
            <a:endParaRPr lang="zh-CN" altLang="en-US"/>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F11F0EC-4F60-4544-9956-271209A740FE}" type="datetimeFigureOut">
              <a:rPr lang="zh-CN" altLang="en-US" smtClean="0"/>
            </a:fld>
            <a:endParaRPr lang="zh-CN"/>
          </a:p>
        </p:txBody>
      </p:sp>
      <p:sp>
        <p:nvSpPr>
          <p:cNvPr id="5" name="Footer Placeholder 4"/>
          <p:cNvSpPr>
            <a:spLocks noGrp="1"/>
          </p:cNvSpPr>
          <p:nvPr>
            <p:ph type="ftr" sz="quarter" idx="11"/>
          </p:nvPr>
        </p:nvSpPr>
        <p:spPr>
          <a:xfrm>
            <a:off x="5332412" y="5883275"/>
            <a:ext cx="4324044" cy="365125"/>
          </a:xfrm>
        </p:spPr>
        <p:txBody>
          <a:bodyPr/>
          <a:lstStyle/>
          <a:p>
            <a:endParaRPr lang="zh-CN"/>
          </a:p>
        </p:txBody>
      </p:sp>
      <p:sp>
        <p:nvSpPr>
          <p:cNvPr id="6" name="Slide Number Placeholder 5"/>
          <p:cNvSpPr>
            <a:spLocks noGrp="1"/>
          </p:cNvSpPr>
          <p:nvPr>
            <p:ph type="sldNum" sz="quarter" idx="12"/>
          </p:nvPr>
        </p:nvSpPr>
        <p:spPr/>
        <p:txBody>
          <a:bodyPr/>
          <a:lstStyle/>
          <a:p>
            <a:fld id="{DEC7A5AD-5AEC-42D0-A3BE-F46B40576360}" type="slidenum">
              <a:rPr lang="en-US" altLang="zh-CN" smtClean="0"/>
            </a:fld>
            <a:endParaRPr lang="zh-CN" altLang="en-US"/>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FF11F0EC-4F60-4544-9956-271209A740FE}" type="datetimeFigureOut">
              <a:rPr lang="zh-CN" altLang="en-US" smtClean="0"/>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a:xfrm>
            <a:off x="10951856" y="5867131"/>
            <a:ext cx="551167" cy="365125"/>
          </a:xfrm>
        </p:spPr>
        <p:txBody>
          <a:bodyPr/>
          <a:lstStyle/>
          <a:p>
            <a:fld id="{DEC7A5AD-5AEC-42D0-A3BE-F46B40576360}" type="slidenum">
              <a:rPr lang="en-US" altLang="zh-CN" smtClean="0"/>
            </a:fld>
            <a:endParaRPr lang="zh-CN" altLang="en-US"/>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FF11F0EC-4F60-4544-9956-271209A740FE}" type="datetimeFigureOut">
              <a:rPr lang="zh-CN" altLang="en-US" smtClean="0"/>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DEC7A5AD-5AEC-42D0-A3BE-F46B40576360}" type="slidenum">
              <a:rPr lang="en-US" altLang="zh-CN" smtClean="0"/>
            </a:fld>
            <a:endParaRPr lang="zh-CN" altLang="en-US"/>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FF11F0EC-4F60-4544-9956-271209A740FE}" type="datetimeFigureOut">
              <a:rPr lang="zh-CN" altLang="en-US" smtClean="0"/>
            </a:fld>
            <a:endParaRPr lang="zh-CN"/>
          </a:p>
        </p:txBody>
      </p:sp>
      <p:sp>
        <p:nvSpPr>
          <p:cNvPr id="6" name="Footer Placeholder 5"/>
          <p:cNvSpPr>
            <a:spLocks noGrp="1"/>
          </p:cNvSpPr>
          <p:nvPr>
            <p:ph type="ftr" sz="quarter" idx="11"/>
          </p:nvPr>
        </p:nvSpPr>
        <p:spPr/>
        <p:txBody>
          <a:bodyPr/>
          <a:lstStyle/>
          <a:p>
            <a:endParaRPr lang="zh-CN"/>
          </a:p>
        </p:txBody>
      </p:sp>
      <p:sp>
        <p:nvSpPr>
          <p:cNvPr id="7" name="Slide Number Placeholder 6"/>
          <p:cNvSpPr>
            <a:spLocks noGrp="1"/>
          </p:cNvSpPr>
          <p:nvPr>
            <p:ph type="sldNum" sz="quarter" idx="12"/>
          </p:nvPr>
        </p:nvSpPr>
        <p:spPr/>
        <p:txBody>
          <a:bodyPr/>
          <a:lstStyle/>
          <a:p>
            <a:fld id="{DEC7A5AD-5AEC-42D0-A3BE-F46B40576360}" type="slidenum">
              <a:rPr lang="en-US" altLang="zh-CN" smtClean="0"/>
            </a:fld>
            <a:endParaRPr lang="zh-CN" altLang="en-US"/>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FF11F0EC-4F60-4544-9956-271209A740FE}" type="datetimeFigureOut">
              <a:rPr lang="zh-CN" altLang="en-US" smtClean="0"/>
            </a:fld>
            <a:endParaRPr lang="zh-CN"/>
          </a:p>
        </p:txBody>
      </p:sp>
      <p:sp>
        <p:nvSpPr>
          <p:cNvPr id="8" name="Footer Placeholder 7"/>
          <p:cNvSpPr>
            <a:spLocks noGrp="1"/>
          </p:cNvSpPr>
          <p:nvPr>
            <p:ph type="ftr" sz="quarter" idx="11"/>
          </p:nvPr>
        </p:nvSpPr>
        <p:spPr/>
        <p:txBody>
          <a:bodyPr/>
          <a:lstStyle/>
          <a:p>
            <a:endParaRPr lang="zh-CN"/>
          </a:p>
        </p:txBody>
      </p:sp>
      <p:sp>
        <p:nvSpPr>
          <p:cNvPr id="9" name="Slide Number Placeholder 8"/>
          <p:cNvSpPr>
            <a:spLocks noGrp="1"/>
          </p:cNvSpPr>
          <p:nvPr>
            <p:ph type="sldNum" sz="quarter" idx="12"/>
          </p:nvPr>
        </p:nvSpPr>
        <p:spPr/>
        <p:txBody>
          <a:bodyPr/>
          <a:lstStyle/>
          <a:p>
            <a:fld id="{DEC7A5AD-5AEC-42D0-A3BE-F46B40576360}" type="slidenum">
              <a:rPr lang="en-US" altLang="zh-CN" smtClean="0"/>
            </a:fld>
            <a:endParaRPr lang="zh-CN" altLang="en-US"/>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F11F0EC-4F60-4544-9956-271209A740FE}" type="datetimeFigureOut">
              <a:rPr lang="zh-CN" altLang="en-US" smtClean="0"/>
            </a:fld>
            <a:endParaRPr lang="zh-CN"/>
          </a:p>
        </p:txBody>
      </p:sp>
      <p:sp>
        <p:nvSpPr>
          <p:cNvPr id="4" name="Footer Placeholder 3"/>
          <p:cNvSpPr>
            <a:spLocks noGrp="1"/>
          </p:cNvSpPr>
          <p:nvPr>
            <p:ph type="ftr" sz="quarter" idx="11"/>
          </p:nvPr>
        </p:nvSpPr>
        <p:spPr/>
        <p:txBody>
          <a:bodyPr/>
          <a:lstStyle/>
          <a:p>
            <a:endParaRPr lang="zh-CN"/>
          </a:p>
        </p:txBody>
      </p:sp>
      <p:sp>
        <p:nvSpPr>
          <p:cNvPr id="5" name="Slide Number Placeholder 4"/>
          <p:cNvSpPr>
            <a:spLocks noGrp="1"/>
          </p:cNvSpPr>
          <p:nvPr>
            <p:ph type="sldNum" sz="quarter" idx="12"/>
          </p:nvPr>
        </p:nvSpPr>
        <p:spPr/>
        <p:txBody>
          <a:bodyPr/>
          <a:lstStyle/>
          <a:p>
            <a:fld id="{DEC7A5AD-5AEC-42D0-A3BE-F46B40576360}" type="slidenum">
              <a:rPr lang="en-US" altLang="zh-CN" smtClean="0"/>
            </a:fld>
            <a:endParaRPr lang="zh-CN" altLang="en-US"/>
          </a:p>
        </p:txBody>
      </p:sp>
    </p:spTree>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11F0EC-4F60-4544-9956-271209A740FE}" type="datetimeFigureOut">
              <a:rPr lang="zh-CN" altLang="en-US" smtClean="0"/>
            </a:fld>
            <a:endParaRPr lang="zh-CN"/>
          </a:p>
        </p:txBody>
      </p:sp>
      <p:sp>
        <p:nvSpPr>
          <p:cNvPr id="3" name="Footer Placeholder 2"/>
          <p:cNvSpPr>
            <a:spLocks noGrp="1"/>
          </p:cNvSpPr>
          <p:nvPr>
            <p:ph type="ftr" sz="quarter" idx="11"/>
          </p:nvPr>
        </p:nvSpPr>
        <p:spPr/>
        <p:txBody>
          <a:bodyPr/>
          <a:lstStyle/>
          <a:p>
            <a:endParaRPr lang="zh-CN"/>
          </a:p>
        </p:txBody>
      </p:sp>
      <p:sp>
        <p:nvSpPr>
          <p:cNvPr id="4" name="Slide Number Placeholder 3"/>
          <p:cNvSpPr>
            <a:spLocks noGrp="1"/>
          </p:cNvSpPr>
          <p:nvPr>
            <p:ph type="sldNum" sz="quarter" idx="12"/>
          </p:nvPr>
        </p:nvSpPr>
        <p:spPr/>
        <p:txBody>
          <a:bodyPr/>
          <a:lstStyle/>
          <a:p>
            <a:fld id="{DEC7A5AD-5AEC-42D0-A3BE-F46B40576360}" type="slidenum">
              <a:rPr lang="en-US" altLang="zh-CN" smtClean="0"/>
            </a:fld>
            <a:endParaRPr lang="zh-CN" altLang="en-US"/>
          </a:p>
        </p:txBody>
      </p:sp>
    </p:spTree>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FF11F0EC-4F60-4544-9956-271209A740FE}" type="datetimeFigureOut">
              <a:rPr lang="en-US" altLang="zh-CN"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EC7A5AD-5AEC-42D0-A3BE-F46B40576360}" type="slidenum">
              <a:rPr lang="en-US" altLang="zh-CN" smtClean="0"/>
            </a:fld>
            <a:endParaRPr lang="en-US" altLang="zh-CN"/>
          </a:p>
        </p:txBody>
      </p:sp>
    </p:spTree>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FF11F0EC-4F60-4544-9956-271209A740FE}" type="datetimeFigureOut">
              <a:rPr lang="en-US" altLang="zh-CN"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EC7A5AD-5AEC-42D0-A3BE-F46B40576360}" type="slidenum">
              <a:rPr lang="en-US" altLang="zh-CN" smtClean="0"/>
            </a:fld>
            <a:endParaRPr lang="en-US" altLang="zh-CN"/>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838200" y="6356350"/>
            <a:ext cx="2743200" cy="365125"/>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49AE70B2-8BF9-45C0-BB95-33D1B9D3A854}" type="slidenum">
              <a:rPr lang="zh-CN" altLang="en-US" smtClean="0"/>
            </a:fld>
            <a:endParaRPr lang="zh-CN" altLang="en-US"/>
          </a:p>
        </p:txBody>
      </p:sp>
    </p:spTree>
  </p:cSld>
  <p:clrMapOvr>
    <a:masterClrMapping/>
  </p:clrMapOvr>
  <p:transition spd="slow">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showMasterSp="0">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FF11F0EC-4F60-4544-9956-271209A740FE}" type="datetimeFigureOut">
              <a:rPr lang="en-US" altLang="zh-CN"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EC7A5AD-5AEC-42D0-A3BE-F46B40576360}" type="slidenum">
              <a:rPr lang="en-US" altLang="zh-CN" smtClean="0"/>
            </a:fld>
            <a:endParaRPr lang="en-US" altLang="zh-CN"/>
          </a:p>
        </p:txBody>
      </p:sp>
    </p:spTree>
  </p:cSld>
  <p:clrMapOvr>
    <a:masterClrMapping/>
  </p:clrMapOvr>
  <p:transition spd="slow">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FF11F0EC-4F60-4544-9956-271209A740FE}" type="datetimeFigureOut">
              <a:rPr lang="en-US" altLang="zh-CN"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C7A5AD-5AEC-42D0-A3BE-F46B40576360}" type="slidenum">
              <a:rPr lang="en-US" altLang="zh-CN" smtClean="0"/>
            </a:fld>
            <a:endParaRPr lang="en-US" altLang="zh-CN"/>
          </a:p>
        </p:txBody>
      </p:sp>
    </p:spTree>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p:cSld name="带描述的引言">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FF11F0EC-4F60-4544-9956-271209A740FE}" type="datetimeFigureOut">
              <a:rPr lang="en-US" altLang="zh-CN"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C7A5AD-5AEC-42D0-A3BE-F46B40576360}" type="slidenum">
              <a:rPr lang="en-US" altLang="zh-CN" smtClean="0"/>
            </a:fld>
            <a:endParaRPr lang="en-US" altLang="zh-CN"/>
          </a:p>
        </p:txBody>
      </p:sp>
    </p:spTree>
  </p:cSld>
  <p:clrMapOvr>
    <a:masterClrMapping/>
  </p:clrMapOvr>
  <p:transition spd="slow">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showMasterSp="0">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FF11F0EC-4F60-4544-9956-271209A740FE}" type="datetimeFigureOut">
              <a:rPr lang="zh-CN" altLang="en-US" smtClean="0"/>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DEC7A5AD-5AEC-42D0-A3BE-F46B40576360}" type="slidenum">
              <a:rPr lang="en-US" altLang="zh-CN" smtClean="0"/>
            </a:fld>
            <a:endParaRPr lang="zh-CN" altLang="en-US"/>
          </a:p>
        </p:txBody>
      </p:sp>
    </p:spTree>
  </p:cSld>
  <p:clrMapOvr>
    <a:masterClrMapping/>
  </p:clrMapOvr>
  <p:transition spd="slow">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showMasterSp="0">
  <p:cSld name="引言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endParaRPr lang="zh-CN" altLang="en-US"/>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FF11F0EC-4F60-4544-9956-271209A740FE}" type="datetimeFigureOut">
              <a:rPr lang="en-US" altLang="zh-CN"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C7A5AD-5AEC-42D0-A3BE-F46B40576360}" type="slidenum">
              <a:rPr lang="en-US" altLang="zh-CN" smtClean="0"/>
            </a:fld>
            <a:endParaRPr lang="en-US" altLang="zh-CN"/>
          </a:p>
        </p:txBody>
      </p:sp>
    </p:spTree>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showMasterSp="0">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endParaRPr lang="zh-CN" altLang="en-US"/>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FF11F0EC-4F60-4544-9956-271209A740FE}" type="datetimeFigureOut">
              <a:rPr lang="zh-CN" altLang="en-US" smtClean="0"/>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DEC7A5AD-5AEC-42D0-A3BE-F46B40576360}" type="slidenum">
              <a:rPr lang="en-US" altLang="zh-CN" smtClean="0"/>
            </a:fld>
            <a:endParaRPr lang="zh-CN" altLang="en-US"/>
          </a:p>
        </p:txBody>
      </p:sp>
    </p:spTree>
  </p:cSld>
  <p:clrMapOvr>
    <a:masterClrMapping/>
  </p:clrMapOvr>
  <p:transition spd="slow">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FF11F0EC-4F60-4544-9956-271209A740FE}" type="datetimeFigureOut">
              <a:rPr lang="zh-CN" altLang="en-US" smtClean="0"/>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DEC7A5AD-5AEC-42D0-A3BE-F46B40576360}" type="slidenum">
              <a:rPr lang="en-US" altLang="zh-CN" smtClean="0"/>
            </a:fld>
            <a:endParaRPr lang="zh-CN" altLang="en-US"/>
          </a:p>
        </p:txBody>
      </p:sp>
    </p:spTree>
  </p:cSld>
  <p:clrMapOvr>
    <a:masterClrMapping/>
  </p:clrMapOvr>
  <p:transition spd="slow">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FF11F0EC-4F60-4544-9956-271209A740FE}" type="datetimeFigureOut">
              <a:rPr lang="en-US" altLang="zh-CN"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C7A5AD-5AEC-42D0-A3BE-F46B40576360}" type="slidenum">
              <a:rPr lang="en-US" altLang="zh-CN" smtClean="0"/>
            </a:fld>
            <a:endParaRPr lang="en-US" altLang="zh-CN"/>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a:xfrm>
            <a:off x="838200" y="6356350"/>
            <a:ext cx="2743200" cy="365125"/>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49AE70B2-8BF9-45C0-BB95-33D1B9D3A854}" type="slidenum">
              <a:rPr lang="zh-CN" altLang="en-US" smtClean="0"/>
            </a:fld>
            <a:endParaRPr lang="zh-CN" alt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a:xfrm>
            <a:off x="838200" y="6356350"/>
            <a:ext cx="2743200" cy="365125"/>
          </a:xfrm>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p>
            <a:fld id="{49AE70B2-8BF9-45C0-BB95-33D1B9D3A854}" type="slidenum">
              <a:rPr lang="zh-CN" altLang="en-US" smtClean="0"/>
            </a:fld>
            <a:endParaRPr lang="zh-CN" alt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a:xfrm>
            <a:off x="838200" y="6356350"/>
            <a:ext cx="2743200" cy="365125"/>
          </a:xfrm>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p:spPr>
        <p:txBody>
          <a:bodyPr/>
          <a:lstStyle/>
          <a:p>
            <a:fld id="{49AE70B2-8BF9-45C0-BB95-33D1B9D3A854}" type="slidenum">
              <a:rPr lang="zh-CN" altLang="en-US" smtClean="0"/>
            </a:fld>
            <a:endParaRPr lang="zh-CN" alt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a:xfrm>
            <a:off x="838200" y="6356350"/>
            <a:ext cx="2743200" cy="365125"/>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49AE70B2-8BF9-45C0-BB95-33D1B9D3A854}" type="slidenum">
              <a:rPr lang="zh-CN" altLang="en-US" smtClean="0"/>
            </a:fld>
            <a:endParaRPr lang="zh-CN" alt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49AE70B2-8BF9-45C0-BB95-33D1B9D3A854}" type="slidenum">
              <a:rPr lang="zh-CN" altLang="en-US" smtClean="0"/>
            </a:fld>
            <a:endParaRPr lang="zh-CN" altLang="en-US"/>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a:xfrm>
            <a:off x="838200" y="6356350"/>
            <a:ext cx="2743200" cy="365125"/>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a:xfrm>
            <a:off x="4038600" y="6356350"/>
            <a:ext cx="4114800" cy="365125"/>
          </a:xfrm>
        </p:spPr>
        <p:txBody>
          <a:bodyPr/>
          <a:lstStyle/>
          <a:p>
            <a:endParaRPr lang="zh-CN" altLang="en-US" dirty="0"/>
          </a:p>
        </p:txBody>
      </p:sp>
      <p:sp>
        <p:nvSpPr>
          <p:cNvPr id="7" name="灯片编号占位符 6"/>
          <p:cNvSpPr>
            <a:spLocks noGrp="1"/>
          </p:cNvSpPr>
          <p:nvPr>
            <p:ph type="sldNum" sz="quarter" idx="12"/>
          </p:nvPr>
        </p:nvSpPr>
        <p:spPr>
          <a:xfrm>
            <a:off x="8610600" y="6356350"/>
            <a:ext cx="2743200" cy="365125"/>
          </a:xfrm>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838200" y="6356350"/>
            <a:ext cx="2743200" cy="365125"/>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49AE70B2-8BF9-45C0-BB95-33D1B9D3A854}" type="slidenum">
              <a:rPr lang="zh-CN" altLang="en-US" smtClean="0"/>
            </a:fld>
            <a:endParaRPr lang="zh-CN" alt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tags" Target="../tags/tag1.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9" Type="http://schemas.openxmlformats.org/officeDocument/2006/relationships/theme" Target="../theme/theme2.xml"/><Relationship Id="rId18" Type="http://schemas.openxmlformats.org/officeDocument/2006/relationships/image" Target="../media/image1.png"/><Relationship Id="rId17" Type="http://schemas.openxmlformats.org/officeDocument/2006/relationships/slideLayout" Target="../slideLayouts/slideLayout27.xml"/><Relationship Id="rId16" Type="http://schemas.openxmlformats.org/officeDocument/2006/relationships/slideLayout" Target="../slideLayouts/slideLayout26.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1">
            <a:lum/>
          </a:blip>
          <a:srcRect/>
          <a:stretch>
            <a:fillRect/>
          </a:stretch>
        </a:blipFill>
        <a:effectLst/>
      </p:bgPr>
    </p:bg>
    <p:spTree>
      <p:nvGrpSpPr>
        <p:cNvPr id="1" name=""/>
        <p:cNvGrpSpPr/>
        <p:nvPr/>
      </p:nvGrpSpPr>
      <p:grpSpPr>
        <a:xfrm>
          <a:off x="0" y="0"/>
          <a:ext cx="0" cy="0"/>
          <a:chOff x="0" y="0"/>
          <a:chExt cx="0" cy="0"/>
        </a:xfrm>
      </p:grpSpPr>
      <p:sp>
        <p:nvSpPr>
          <p:cNvPr id="7" name="KSO_TEMPLATE" hidden="1"/>
          <p:cNvSpPr/>
          <p:nvPr userDrawn="1">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238250" y="12700"/>
            <a:ext cx="176530" cy="2178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flipV="1">
            <a:off x="1360170" y="549910"/>
            <a:ext cx="10491470" cy="13335"/>
          </a:xfrm>
          <a:prstGeom prst="line">
            <a:avLst/>
          </a:prstGeom>
          <a:ln w="76200" cap="sq" cmpd="thickThin">
            <a:solidFill>
              <a:srgbClr val="202020"/>
            </a:solidFill>
            <a:prstDash val="solid"/>
            <a:beve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slow">
    <p:wipe/>
  </p:transition>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F11F0EC-4F60-4544-9956-271209A740FE}" type="datetimeFigureOut">
              <a:rPr lang="en-US" altLang="zh-CN" smtClean="0"/>
            </a:fld>
            <a:endParaRPr lang="zh-CN" alt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EC7A5AD-5AEC-42D0-A3BE-F46B40576360}" type="slidenum">
              <a:rPr lang="en-US" altLang="zh-CN" smtClean="0"/>
            </a:fld>
            <a:endParaRPr lang="en-US" altLang="zh-CN"/>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Lst>
  <p:transition spd="slow">
    <p:wipe/>
  </p:transition>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250315" y="0"/>
            <a:ext cx="10513695" cy="536575"/>
            <a:chOff x="1969" y="0"/>
            <a:chExt cx="16557" cy="845"/>
          </a:xfrm>
        </p:grpSpPr>
        <p:sp>
          <p:nvSpPr>
            <p:cNvPr id="2" name="矩形 1"/>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orbel" panose="020B0503020204020204"/>
                <a:ea typeface="华文楷体" panose="02010600040101010101" charset="-122"/>
                <a:cs typeface="+mn-cs"/>
              </a:endParaRPr>
            </a:p>
          </p:txBody>
        </p:sp>
        <p:cxnSp>
          <p:nvCxnSpPr>
            <p:cNvPr id="3"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
        <p:nvSpPr>
          <p:cNvPr id="5" name="副标题 2"/>
          <p:cNvSpPr txBox="1"/>
          <p:nvPr/>
        </p:nvSpPr>
        <p:spPr>
          <a:xfrm>
            <a:off x="0" y="909052"/>
            <a:ext cx="12192000" cy="901818"/>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a:lstStyle>
          <a:p>
            <a:pPr marL="0" marR="0" lvl="0" indent="0" algn="ctr" defTabSz="457200" rtl="0" eaLnBrk="1" fontAlgn="auto" latinLnBrk="0" hangingPunct="1">
              <a:lnSpc>
                <a:spcPct val="100000"/>
              </a:lnSpc>
              <a:spcBef>
                <a:spcPct val="20000"/>
              </a:spcBef>
              <a:spcAft>
                <a:spcPts val="600"/>
              </a:spcAft>
              <a:buClr>
                <a:srgbClr val="30ACEC">
                  <a:lumMod val="75000"/>
                </a:srgbClr>
              </a:buClr>
              <a:buSzPct val="145000"/>
              <a:buFont typeface="Arial" panose="020B0604020202020204"/>
              <a:buNone/>
              <a:defRPr/>
            </a:pPr>
            <a:r>
              <a:rPr kumimoji="0" lang="zh-CN" altLang="en-US" sz="2400" b="1" i="0" u="none" strike="noStrike" kern="1200" cap="none" spc="0" normalizeH="0" baseline="0" noProof="0" dirty="0">
                <a:ln>
                  <a:noFill/>
                </a:ln>
                <a:solidFill>
                  <a:srgbClr val="30ACEC"/>
                </a:solidFill>
                <a:effectLst/>
                <a:uLnTx/>
                <a:uFillTx/>
                <a:latin typeface="华文楷体" panose="02010600040101010101" charset="-122"/>
                <a:ea typeface="华文楷体" panose="02010600040101010101" charset="-122"/>
                <a:cs typeface="+mn-cs"/>
              </a:rPr>
              <a:t>马克思主义理论研究和建设工程重点教材</a:t>
            </a:r>
            <a:endParaRPr kumimoji="0" lang="en-US" altLang="zh-CN" sz="2400" b="1" i="0" u="none" strike="noStrike" kern="1200" cap="none" spc="0" normalizeH="0" baseline="0" noProof="0" dirty="0">
              <a:ln>
                <a:noFill/>
              </a:ln>
              <a:solidFill>
                <a:srgbClr val="30ACEC"/>
              </a:solidFill>
              <a:effectLst/>
              <a:uLnTx/>
              <a:uFillTx/>
              <a:latin typeface="华文楷体" panose="02010600040101010101" charset="-122"/>
              <a:ea typeface="华文楷体" panose="02010600040101010101" charset="-122"/>
              <a:cs typeface="+mn-cs"/>
            </a:endParaRPr>
          </a:p>
          <a:p>
            <a:pPr marL="285750" marR="0" lvl="0" indent="-285750" algn="ctr" defTabSz="457200" rtl="0" eaLnBrk="1" fontAlgn="auto" latinLnBrk="0" hangingPunct="1">
              <a:lnSpc>
                <a:spcPct val="100000"/>
              </a:lnSpc>
              <a:spcBef>
                <a:spcPct val="20000"/>
              </a:spcBef>
              <a:spcAft>
                <a:spcPts val="600"/>
              </a:spcAft>
              <a:buClr>
                <a:srgbClr val="30ACEC">
                  <a:lumMod val="75000"/>
                </a:srgbClr>
              </a:buClr>
              <a:buSzPct val="145000"/>
              <a:buFont typeface="Arial" panose="020B0604020202020204"/>
              <a:buChar char="•"/>
              <a:defRPr/>
            </a:pPr>
            <a:endParaRPr kumimoji="0" lang="zh-CN" altLang="en-US" sz="2400" b="1" i="0" u="none" strike="noStrike" kern="1200" cap="none" spc="0" normalizeH="0" baseline="0" noProof="0" dirty="0">
              <a:ln>
                <a:noFill/>
              </a:ln>
              <a:solidFill>
                <a:srgbClr val="30ACEC"/>
              </a:solidFill>
              <a:effectLst/>
              <a:uLnTx/>
              <a:uFillTx/>
              <a:latin typeface="华文楷体" panose="02010600040101010101" charset="-122"/>
              <a:ea typeface="华文楷体" panose="02010600040101010101" charset="-122"/>
              <a:cs typeface="+mn-cs"/>
            </a:endParaRPr>
          </a:p>
        </p:txBody>
      </p:sp>
      <p:sp>
        <p:nvSpPr>
          <p:cNvPr id="6" name="标题 1"/>
          <p:cNvSpPr txBox="1"/>
          <p:nvPr/>
        </p:nvSpPr>
        <p:spPr>
          <a:xfrm>
            <a:off x="0" y="2392759"/>
            <a:ext cx="12192000" cy="1162915"/>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zh-CN" altLang="en-US" sz="8000" b="0" i="0" u="none" strike="noStrike" kern="1200" cap="none" spc="0" normalizeH="0" baseline="0" noProof="0" dirty="0">
                <a:ln w="3175" cmpd="sng">
                  <a:noFill/>
                </a:ln>
                <a:solidFill>
                  <a:prstClr val="black"/>
                </a:solidFill>
                <a:effectLst/>
                <a:uLnTx/>
                <a:uFillTx/>
                <a:latin typeface="黑体" panose="02010609060101010101" pitchFamily="49" charset="-122"/>
                <a:ea typeface="黑体" panose="02010609060101010101" pitchFamily="49" charset="-122"/>
                <a:cs typeface="+mj-cs"/>
              </a:rPr>
              <a:t>商法学</a:t>
            </a:r>
            <a:endParaRPr kumimoji="0" lang="zh-CN" altLang="en-US" sz="8000" b="0" i="0" u="none" strike="noStrike" kern="1200" cap="none" spc="0" normalizeH="0" baseline="0" noProof="0" dirty="0">
              <a:ln w="3175" cmpd="sng">
                <a:noFill/>
              </a:ln>
              <a:solidFill>
                <a:prstClr val="black"/>
              </a:solidFill>
              <a:effectLst/>
              <a:uLnTx/>
              <a:uFillTx/>
              <a:latin typeface="黑体" panose="02010609060101010101" pitchFamily="49" charset="-122"/>
              <a:ea typeface="黑体" panose="02010609060101010101" pitchFamily="49" charset="-122"/>
              <a:cs typeface="+mj-cs"/>
            </a:endParaRPr>
          </a:p>
          <a:p>
            <a:pPr marL="0" marR="0" lvl="0" indent="0" algn="ctr" defTabSz="457200" rtl="0" eaLnBrk="1" fontAlgn="auto" latinLnBrk="0" hangingPunct="1">
              <a:lnSpc>
                <a:spcPct val="100000"/>
              </a:lnSpc>
              <a:spcBef>
                <a:spcPct val="0"/>
              </a:spcBef>
              <a:spcAft>
                <a:spcPts val="0"/>
              </a:spcAft>
              <a:buClrTx/>
              <a:buSzTx/>
              <a:buFontTx/>
              <a:buNone/>
              <a:defRPr/>
            </a:pPr>
            <a:r>
              <a:rPr kumimoji="0" lang="zh-CN" altLang="en-US" b="0" i="0" u="none" strike="noStrike" kern="1200" cap="none" spc="0" normalizeH="0" baseline="0" noProof="0" dirty="0">
                <a:ln w="3175" cmpd="sng">
                  <a:noFill/>
                </a:ln>
                <a:solidFill>
                  <a:prstClr val="black"/>
                </a:solidFill>
                <a:effectLst/>
                <a:uLnTx/>
                <a:uFillTx/>
                <a:latin typeface="黑体" panose="02010609060101010101" pitchFamily="49" charset="-122"/>
                <a:ea typeface="黑体" panose="02010609060101010101" pitchFamily="49" charset="-122"/>
                <a:cs typeface="+mj-cs"/>
              </a:rPr>
              <a:t>（第二版）</a:t>
            </a:r>
            <a:endParaRPr kumimoji="0" lang="zh-CN" altLang="en-US" b="0" i="0" u="none" strike="noStrike" kern="1200" cap="none" spc="0" normalizeH="0" baseline="0" noProof="0" dirty="0">
              <a:ln w="3175" cmpd="sng">
                <a:noFill/>
              </a:ln>
              <a:solidFill>
                <a:prstClr val="black"/>
              </a:solidFill>
              <a:effectLst/>
              <a:uLnTx/>
              <a:uFillTx/>
              <a:latin typeface="黑体" panose="02010609060101010101" pitchFamily="49" charset="-122"/>
              <a:ea typeface="黑体" panose="02010609060101010101" pitchFamily="49" charset="-122"/>
              <a:cs typeface="+mj-cs"/>
            </a:endParaRPr>
          </a:p>
        </p:txBody>
      </p:sp>
      <p:sp>
        <p:nvSpPr>
          <p:cNvPr id="8" name="文本框 7"/>
          <p:cNvSpPr txBox="1"/>
          <p:nvPr/>
        </p:nvSpPr>
        <p:spPr>
          <a:xfrm>
            <a:off x="0" y="4572701"/>
            <a:ext cx="12192000" cy="6451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范健</a:t>
            </a:r>
            <a:r>
              <a:rPr kumimoji="0" lang="en-US" altLang="zh-CN"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a:t>
            </a:r>
            <a:r>
              <a:rPr kumimoji="0" lang="zh-CN" altLang="en-US"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主编 </a:t>
            </a:r>
            <a:endParaRPr kumimoji="0" lang="en-US" altLang="zh-CN"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ransition spd="med">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56775" y="718185"/>
            <a:ext cx="8882575" cy="6217919"/>
          </a:xfrm>
        </p:spPr>
        <p:txBody>
          <a:bodyPr>
            <a:noAutofit/>
          </a:bodyPr>
          <a:lstStyle/>
          <a:p>
            <a:pPr mar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三、破产管理人</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（一）破产管理人的概念</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破产管理人，是指依照破产法的规定，在破产重整、破产和解与破产清算程序中负责债务人财产管理和其他事项的专门机构。</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我国《企业破产法》通过之前的破产立法，未规定破产管理人概念，采用的是清算组概念。《企业破产法》也未直接采用破产管理人概念，采用的是“管理人”概念。</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endParaRPr lang="zh-CN" altLang="zh-CN"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barn(inVertical)">
                                      <p:cBhvr>
                                        <p:cTn id="11" dur="500"/>
                                        <p:tgtEl>
                                          <p:spTgt spid="2">
                                            <p:txEl>
                                              <p:pRg st="1" end="1"/>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arn(inVertical)">
                                      <p:cBhvr>
                                        <p:cTn id="15" dur="500"/>
                                        <p:tgtEl>
                                          <p:spTgt spid="2">
                                            <p:txEl>
                                              <p:pRg st="2" end="2"/>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arn(inVertical)">
                                      <p:cBhvr>
                                        <p:cTn id="18"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56775" y="718185"/>
            <a:ext cx="8882575" cy="6217919"/>
          </a:xfrm>
        </p:spPr>
        <p:txBody>
          <a:bodyPr>
            <a:noAutofit/>
          </a:bodyPr>
          <a:lstStyle/>
          <a:p>
            <a:pPr mar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三、破产管理人</a:t>
            </a:r>
            <a:r>
              <a:rPr lang="en-US" altLang="zh-CN" sz="2400" dirty="0">
                <a:solidFill>
                  <a:srgbClr val="000000"/>
                </a:solidFill>
                <a:latin typeface="黑体" panose="02010609060101010101" pitchFamily="49" charset="-122"/>
                <a:ea typeface="黑体" panose="02010609060101010101" pitchFamily="49" charset="-122"/>
              </a:rPr>
              <a:t> </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（二）破产管理人的选任</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1.</a:t>
            </a:r>
            <a:r>
              <a:rPr lang="zh-CN" altLang="zh-CN" sz="2400" dirty="0">
                <a:solidFill>
                  <a:srgbClr val="000000"/>
                </a:solidFill>
                <a:latin typeface="黑体" panose="02010609060101010101" pitchFamily="49" charset="-122"/>
                <a:ea typeface="黑体" panose="02010609060101010101" pitchFamily="49" charset="-122"/>
              </a:rPr>
              <a:t>破产管理人的选任方式</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各国立法规定不尽相同</a:t>
            </a:r>
            <a:r>
              <a:rPr lang="zh-CN" altLang="en-US" sz="2400" dirty="0">
                <a:solidFill>
                  <a:srgbClr val="000000"/>
                </a:solidFill>
                <a:latin typeface="黑体" panose="02010609060101010101" pitchFamily="49" charset="-122"/>
                <a:ea typeface="黑体" panose="02010609060101010101" pitchFamily="49" charset="-122"/>
              </a:rPr>
              <a:t>，我国</a:t>
            </a:r>
            <a:r>
              <a:rPr lang="zh-CN" altLang="zh-CN" sz="2400" dirty="0">
                <a:solidFill>
                  <a:srgbClr val="000000"/>
                </a:solidFill>
                <a:latin typeface="黑体" panose="02010609060101010101" pitchFamily="49" charset="-122"/>
                <a:ea typeface="黑体" panose="02010609060101010101" pitchFamily="49" charset="-122"/>
              </a:rPr>
              <a:t>由人民法院指定</a:t>
            </a:r>
            <a:r>
              <a:rPr lang="zh-CN" altLang="en-US"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2.</a:t>
            </a:r>
            <a:r>
              <a:rPr lang="zh-CN" altLang="zh-CN" sz="2400" dirty="0">
                <a:solidFill>
                  <a:srgbClr val="000000"/>
                </a:solidFill>
                <a:latin typeface="黑体" panose="02010609060101010101" pitchFamily="49" charset="-122"/>
                <a:ea typeface="黑体" panose="02010609060101010101" pitchFamily="49" charset="-122"/>
              </a:rPr>
              <a:t>破产管理人的选任范围与任职资格</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我国破产管理人的范围可以是清算组或者相应的社会中介机构，也可以是自然人。</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barn(inVertical)">
                                      <p:cBhvr>
                                        <p:cTn id="11" dur="500"/>
                                        <p:tgtEl>
                                          <p:spTgt spid="2">
                                            <p:txEl>
                                              <p:pRg st="1" end="1"/>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arn(inVertical)">
                                      <p:cBhvr>
                                        <p:cTn id="15" dur="500"/>
                                        <p:tgtEl>
                                          <p:spTgt spid="2">
                                            <p:txEl>
                                              <p:pRg st="2" end="2"/>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barn(inVertical)">
                                      <p:cBhvr>
                                        <p:cTn id="19" dur="500"/>
                                        <p:tgtEl>
                                          <p:spTgt spid="2">
                                            <p:txEl>
                                              <p:pRg st="3" end="3"/>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arn(inVertical)">
                                      <p:cBhvr>
                                        <p:cTn id="23" dur="500"/>
                                        <p:tgtEl>
                                          <p:spTgt spid="2">
                                            <p:txEl>
                                              <p:pRg st="4" end="4"/>
                                            </p:tx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52525" y="803275"/>
            <a:ext cx="10119995" cy="4617720"/>
          </a:xfrm>
        </p:spPr>
        <p:txBody>
          <a:bodyPr>
            <a:noAutofit/>
          </a:bodyPr>
          <a:lstStyle/>
          <a:p>
            <a:pPr marL="0" lvl="0" indent="0">
              <a:lnSpc>
                <a:spcPct val="110000"/>
              </a:lnSpc>
              <a:buNone/>
            </a:pPr>
            <a:r>
              <a:rPr lang="zh-CN" altLang="zh-CN" sz="2400" dirty="0">
                <a:solidFill>
                  <a:srgbClr val="000000"/>
                </a:solidFill>
                <a:latin typeface="黑体" panose="02010609060101010101" pitchFamily="49" charset="-122"/>
                <a:ea typeface="黑体" panose="02010609060101010101" pitchFamily="49" charset="-122"/>
                <a:sym typeface="+mn-ea"/>
              </a:rPr>
              <a:t>三、破产管理人</a:t>
            </a:r>
            <a:r>
              <a:rPr lang="en-US" altLang="zh-CN" sz="2400" dirty="0">
                <a:solidFill>
                  <a:srgbClr val="000000"/>
                </a:solidFill>
                <a:latin typeface="黑体" panose="02010609060101010101" pitchFamily="49" charset="-122"/>
                <a:ea typeface="黑体" panose="02010609060101010101" pitchFamily="49" charset="-122"/>
                <a:sym typeface="+mn-ea"/>
              </a:rPr>
              <a:t> </a:t>
            </a:r>
            <a:endParaRPr lang="en-US" altLang="zh-CN" sz="2400" dirty="0">
              <a:solidFill>
                <a:srgbClr val="000000"/>
              </a:solidFill>
              <a:latin typeface="黑体" panose="02010609060101010101" pitchFamily="49" charset="-122"/>
              <a:ea typeface="黑体" panose="02010609060101010101" pitchFamily="49" charset="-122"/>
              <a:sym typeface="+mn-ea"/>
            </a:endParaRPr>
          </a:p>
          <a:p>
            <a:pPr marL="0" lvl="0" indent="0">
              <a:lnSpc>
                <a:spcPct val="110000"/>
              </a:lnSpc>
              <a:buNone/>
            </a:pPr>
            <a:r>
              <a:rPr lang="zh-CN" altLang="zh-CN" sz="2400" dirty="0">
                <a:solidFill>
                  <a:srgbClr val="000000"/>
                </a:solidFill>
                <a:latin typeface="黑体" panose="02010609060101010101" pitchFamily="49" charset="-122"/>
                <a:ea typeface="黑体" panose="02010609060101010101" pitchFamily="49" charset="-122"/>
              </a:rPr>
              <a:t>（三）破产管理人的职责与监督</a:t>
            </a:r>
            <a:endParaRPr lang="zh-CN" altLang="zh-CN" sz="2400" dirty="0">
              <a:solidFill>
                <a:srgbClr val="000000"/>
              </a:solidFill>
              <a:latin typeface="黑体" panose="02010609060101010101" pitchFamily="49" charset="-122"/>
              <a:ea typeface="黑体" panose="02010609060101010101" pitchFamily="49" charset="-122"/>
            </a:endParaRPr>
          </a:p>
          <a:p>
            <a:pPr marL="0" lvl="0" indent="0">
              <a:lnSpc>
                <a:spcPct val="110000"/>
              </a:lnSpc>
              <a:buNone/>
            </a:pPr>
            <a:r>
              <a:rPr lang="en-US" altLang="zh-CN" sz="2400" dirty="0">
                <a:solidFill>
                  <a:srgbClr val="000000"/>
                </a:solidFill>
                <a:latin typeface="黑体" panose="02010609060101010101" pitchFamily="49" charset="-122"/>
                <a:ea typeface="黑体" panose="02010609060101010101" pitchFamily="49" charset="-122"/>
              </a:rPr>
              <a:t>1.</a:t>
            </a:r>
            <a:r>
              <a:rPr lang="zh-CN" altLang="zh-CN" sz="2400" dirty="0">
                <a:solidFill>
                  <a:srgbClr val="000000"/>
                </a:solidFill>
                <a:latin typeface="黑体" panose="02010609060101010101" pitchFamily="49" charset="-122"/>
                <a:ea typeface="黑体" panose="02010609060101010101" pitchFamily="49" charset="-122"/>
              </a:rPr>
              <a:t>破产管理人的职责</a:t>
            </a:r>
            <a:endParaRPr lang="zh-CN" altLang="zh-CN" sz="2400" dirty="0">
              <a:solidFill>
                <a:srgbClr val="000000"/>
              </a:solidFill>
              <a:latin typeface="黑体" panose="02010609060101010101" pitchFamily="49" charset="-122"/>
              <a:ea typeface="黑体" panose="02010609060101010101" pitchFamily="49" charset="-122"/>
            </a:endParaRPr>
          </a:p>
          <a:p>
            <a:pPr marL="0" lvl="0" indent="0">
              <a:lnSpc>
                <a:spcPct val="110000"/>
              </a:lnSpc>
              <a:buNone/>
            </a:pPr>
            <a:r>
              <a:rPr lang="zh-CN" altLang="zh-CN" sz="2400" dirty="0">
                <a:solidFill>
                  <a:srgbClr val="000000"/>
                </a:solidFill>
                <a:latin typeface="黑体" panose="02010609060101010101" pitchFamily="49" charset="-122"/>
                <a:ea typeface="黑体" panose="02010609060101010101" pitchFamily="49" charset="-122"/>
              </a:rPr>
              <a:t>    破产财产的保管、清理、估价、处理和分配等对破产管理人的职责。</a:t>
            </a:r>
            <a:endParaRPr lang="zh-CN" altLang="zh-CN" sz="2400" dirty="0">
              <a:solidFill>
                <a:srgbClr val="000000"/>
              </a:solidFill>
              <a:latin typeface="黑体" panose="02010609060101010101" pitchFamily="49" charset="-122"/>
              <a:ea typeface="黑体" panose="02010609060101010101" pitchFamily="49" charset="-122"/>
            </a:endParaRPr>
          </a:p>
          <a:p>
            <a:pPr marL="0" lvl="0" indent="0">
              <a:lnSpc>
                <a:spcPct val="110000"/>
              </a:lnSpc>
              <a:buNone/>
            </a:pPr>
            <a:r>
              <a:rPr lang="en-US" altLang="zh-CN" sz="2400" dirty="0">
                <a:solidFill>
                  <a:srgbClr val="000000"/>
                </a:solidFill>
                <a:latin typeface="黑体" panose="02010609060101010101" pitchFamily="49" charset="-122"/>
                <a:ea typeface="黑体" panose="02010609060101010101" pitchFamily="49" charset="-122"/>
              </a:rPr>
              <a:t>2.</a:t>
            </a:r>
            <a:r>
              <a:rPr lang="zh-CN" altLang="zh-CN" sz="2400" dirty="0">
                <a:solidFill>
                  <a:srgbClr val="000000"/>
                </a:solidFill>
                <a:latin typeface="黑体" panose="02010609060101010101" pitchFamily="49" charset="-122"/>
                <a:ea typeface="黑体" panose="02010609060101010101" pitchFamily="49" charset="-122"/>
              </a:rPr>
              <a:t>破产管理人的权利与义务</a:t>
            </a:r>
            <a:endParaRPr lang="zh-CN" altLang="zh-CN" sz="2400" dirty="0">
              <a:solidFill>
                <a:srgbClr val="000000"/>
              </a:solidFill>
              <a:latin typeface="黑体" panose="02010609060101010101" pitchFamily="49" charset="-122"/>
              <a:ea typeface="黑体" panose="02010609060101010101" pitchFamily="49" charset="-122"/>
            </a:endParaRPr>
          </a:p>
          <a:p>
            <a:pPr marL="0" lvl="0" indent="0">
              <a:lnSpc>
                <a:spcPct val="110000"/>
              </a:lnSpc>
              <a:buNone/>
            </a:pPr>
            <a:r>
              <a:rPr lang="zh-CN" altLang="zh-CN" sz="2400" dirty="0">
                <a:solidFill>
                  <a:srgbClr val="000000"/>
                </a:solidFill>
                <a:latin typeface="黑体" panose="02010609060101010101" pitchFamily="49" charset="-122"/>
                <a:ea typeface="黑体" panose="02010609060101010101" pitchFamily="49" charset="-122"/>
              </a:rPr>
              <a:t>    勤勉尽责，忠实执行职务； 没有正当理由不得辞去职务；辞去职务应当经人民法院许可。</a:t>
            </a:r>
            <a:endParaRPr lang="zh-CN" altLang="zh-CN" sz="2400" dirty="0">
              <a:solidFill>
                <a:srgbClr val="000000"/>
              </a:solidFill>
              <a:latin typeface="黑体" panose="02010609060101010101" pitchFamily="49" charset="-122"/>
              <a:ea typeface="黑体" panose="02010609060101010101" pitchFamily="49" charset="-122"/>
            </a:endParaRPr>
          </a:p>
          <a:p>
            <a:pPr marL="0" lvl="0" indent="0">
              <a:lnSpc>
                <a:spcPct val="110000"/>
              </a:lnSpc>
              <a:buNone/>
            </a:pPr>
            <a:r>
              <a:rPr lang="en-US" altLang="zh-CN" sz="2400" dirty="0">
                <a:solidFill>
                  <a:srgbClr val="000000"/>
                </a:solidFill>
                <a:latin typeface="黑体" panose="02010609060101010101" pitchFamily="49" charset="-122"/>
                <a:ea typeface="黑体" panose="02010609060101010101" pitchFamily="49" charset="-122"/>
              </a:rPr>
              <a:t>3.</a:t>
            </a:r>
            <a:r>
              <a:rPr lang="zh-CN" altLang="zh-CN" sz="2400" dirty="0">
                <a:solidFill>
                  <a:srgbClr val="000000"/>
                </a:solidFill>
                <a:latin typeface="黑体" panose="02010609060101010101" pitchFamily="49" charset="-122"/>
                <a:ea typeface="黑体" panose="02010609060101010101" pitchFamily="49" charset="-122"/>
              </a:rPr>
              <a:t>对破产管理人的监督</a:t>
            </a:r>
            <a:endParaRPr lang="zh-CN" altLang="zh-CN" sz="2400" dirty="0">
              <a:solidFill>
                <a:srgbClr val="000000"/>
              </a:solidFill>
              <a:latin typeface="黑体" panose="02010609060101010101" pitchFamily="49" charset="-122"/>
              <a:ea typeface="黑体" panose="02010609060101010101" pitchFamily="49" charset="-122"/>
            </a:endParaRPr>
          </a:p>
          <a:p>
            <a:pPr marL="0" lvl="0" indent="0">
              <a:lnSpc>
                <a:spcPct val="110000"/>
              </a:lnSpc>
              <a:buNone/>
            </a:pPr>
            <a:r>
              <a:rPr lang="en-US" altLang="zh-CN" sz="2400" dirty="0">
                <a:solidFill>
                  <a:srgbClr val="000000"/>
                </a:solidFill>
                <a:latin typeface="黑体" panose="02010609060101010101" pitchFamily="49" charset="-122"/>
                <a:ea typeface="黑体" panose="02010609060101010101" pitchFamily="49" charset="-122"/>
              </a:rPr>
              <a:t>    向人民法院报告工作，并接受债权人会议和债权人委员会的监督。</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10000"/>
              </a:lnSpc>
              <a:buNone/>
            </a:pPr>
            <a:endParaRPr lang="zh-CN" altLang="zh-CN" sz="2400" dirty="0">
              <a:solidFill>
                <a:srgbClr val="000000"/>
              </a:solidFill>
              <a:latin typeface="黑体" panose="02010609060101010101" pitchFamily="49" charset="-122"/>
              <a:ea typeface="黑体" panose="02010609060101010101" pitchFamily="49" charset="-122"/>
            </a:endParaRPr>
          </a:p>
          <a:p>
            <a:pPr marL="0" indent="0">
              <a:buNone/>
            </a:pPr>
            <a:endParaRPr lang="zh-CN" altLang="zh-CN"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barn(inVertical)">
                                      <p:cBhvr>
                                        <p:cTn id="14" dur="500"/>
                                        <p:tgtEl>
                                          <p:spTgt spid="3">
                                            <p:txEl>
                                              <p:pRg st="2" end="2"/>
                                            </p:txEl>
                                          </p:spTgt>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par>
                          <p:cTn id="18" fill="hold">
                            <p:stCondLst>
                              <p:cond delay="1000"/>
                            </p:stCondLst>
                            <p:childTnLst>
                              <p:par>
                                <p:cTn id="19" presetID="16" presetClass="entr" presetSubtype="21" fill="hold" grpId="0" nodeType="after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arn(inVertical)">
                                      <p:cBhvr>
                                        <p:cTn id="24" dur="500"/>
                                        <p:tgtEl>
                                          <p:spTgt spid="3">
                                            <p:txEl>
                                              <p:pRg st="5" end="5"/>
                                            </p:txEl>
                                          </p:spTgt>
                                        </p:tgtEl>
                                      </p:cBhvr>
                                    </p:animEffect>
                                  </p:childTnLst>
                                </p:cTn>
                              </p:par>
                            </p:childTnLst>
                          </p:cTn>
                        </p:par>
                        <p:par>
                          <p:cTn id="25" fill="hold">
                            <p:stCondLst>
                              <p:cond delay="1500"/>
                            </p:stCondLst>
                            <p:childTnLst>
                              <p:par>
                                <p:cTn id="26" presetID="16" presetClass="entr" presetSubtype="21" fill="hold" grpId="0" nodeType="after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arn(inVertical)">
                                      <p:cBhvr>
                                        <p:cTn id="28" dur="500"/>
                                        <p:tgtEl>
                                          <p:spTgt spid="3">
                                            <p:txEl>
                                              <p:pRg st="6" end="6"/>
                                            </p:txEl>
                                          </p:spTgt>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barn(inVertical)">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90600" y="844550"/>
            <a:ext cx="10329545" cy="5243195"/>
          </a:xfrm>
        </p:spPr>
        <p:txBody>
          <a:bodyPr>
            <a:noAutofit/>
          </a:bodyPr>
          <a:lstStyle/>
          <a:p>
            <a:pPr marL="0" lv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四、破产债权的申报</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（一）债权申报规则</a:t>
            </a:r>
            <a:endParaRPr lang="zh-CN"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1.</a:t>
            </a:r>
            <a:r>
              <a:rPr lang="zh-CN" altLang="zh-CN" sz="2400" dirty="0">
                <a:solidFill>
                  <a:srgbClr val="000000"/>
                </a:solidFill>
                <a:latin typeface="黑体" panose="02010609060101010101" pitchFamily="49" charset="-122"/>
                <a:ea typeface="黑体" panose="02010609060101010101" pitchFamily="49" charset="-122"/>
              </a:rPr>
              <a:t>破产程序中的债权人与债权申报的受理主体</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破产债权人，是指在人民法院受理破产申请时对债务人享有债权的人。</a:t>
            </a:r>
            <a:endParaRPr lang="zh-CN"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sym typeface="+mn-ea"/>
              </a:rPr>
              <a:t>2.</a:t>
            </a:r>
            <a:r>
              <a:rPr lang="zh-CN" altLang="zh-CN" sz="2400" dirty="0">
                <a:solidFill>
                  <a:srgbClr val="000000"/>
                </a:solidFill>
                <a:latin typeface="黑体" panose="02010609060101010101" pitchFamily="49" charset="-122"/>
                <a:ea typeface="黑体" panose="02010609060101010101" pitchFamily="49" charset="-122"/>
                <a:sym typeface="+mn-ea"/>
              </a:rPr>
              <a:t>债权的申报期限</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sym typeface="+mn-ea"/>
              </a:rPr>
              <a:t>    </a:t>
            </a:r>
            <a:r>
              <a:rPr lang="zh-CN" altLang="zh-CN" sz="2400" dirty="0">
                <a:solidFill>
                  <a:srgbClr val="000000"/>
                </a:solidFill>
                <a:latin typeface="黑体" panose="02010609060101010101" pitchFamily="49" charset="-122"/>
                <a:ea typeface="黑体" panose="02010609060101010101" pitchFamily="49" charset="-122"/>
                <a:sym typeface="+mn-ea"/>
              </a:rPr>
              <a:t>债权申报期限的确定主体为人民法院，从人民法院受理破产申请公告的次日起计算，具体时间为</a:t>
            </a:r>
            <a:r>
              <a:rPr lang="en-US" altLang="zh-CN" sz="2400" dirty="0">
                <a:solidFill>
                  <a:srgbClr val="000000"/>
                </a:solidFill>
                <a:latin typeface="黑体" panose="02010609060101010101" pitchFamily="49" charset="-122"/>
                <a:ea typeface="黑体" panose="02010609060101010101" pitchFamily="49" charset="-122"/>
                <a:sym typeface="+mn-ea"/>
              </a:rPr>
              <a:t>30</a:t>
            </a:r>
            <a:r>
              <a:rPr lang="zh-CN" altLang="zh-CN" sz="2400" dirty="0">
                <a:solidFill>
                  <a:srgbClr val="000000"/>
                </a:solidFill>
                <a:latin typeface="黑体" panose="02010609060101010101" pitchFamily="49" charset="-122"/>
                <a:ea typeface="黑体" panose="02010609060101010101" pitchFamily="49" charset="-122"/>
                <a:sym typeface="+mn-ea"/>
              </a:rPr>
              <a:t>日以上。</a:t>
            </a:r>
            <a:endParaRPr lang="zh-CN" altLang="zh-CN" sz="2400" dirty="0">
              <a:solidFill>
                <a:srgbClr val="000000"/>
              </a:solidFill>
              <a:latin typeface="黑体" panose="02010609060101010101" pitchFamily="49" charset="-122"/>
              <a:ea typeface="黑体" panose="02010609060101010101" pitchFamily="49" charset="-122"/>
            </a:endParaRPr>
          </a:p>
          <a:p>
            <a:pPr marL="0" indent="0">
              <a:buNone/>
            </a:pPr>
            <a:endParaRPr lang="zh-CN" altLang="zh-CN"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Vertical)">
                                      <p:cBhvr>
                                        <p:cTn id="19" dur="500"/>
                                        <p:tgtEl>
                                          <p:spTgt spid="3">
                                            <p:txEl>
                                              <p:pRg st="3" end="3"/>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arn(inVertical)">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62050" y="863600"/>
            <a:ext cx="10438765" cy="4775200"/>
          </a:xfrm>
        </p:spPr>
        <p:txBody>
          <a:bodyPr>
            <a:noAutofit/>
          </a:bodyPr>
          <a:lstStyle/>
          <a:p>
            <a:pPr marL="0" lv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sym typeface="+mn-ea"/>
              </a:rPr>
              <a:t>四、破产债权的申报</a:t>
            </a:r>
            <a:r>
              <a:rPr lang="en-US" altLang="zh-CN" sz="2400" dirty="0">
                <a:solidFill>
                  <a:srgbClr val="000000"/>
                </a:solidFill>
                <a:latin typeface="黑体" panose="02010609060101010101" pitchFamily="49" charset="-122"/>
                <a:ea typeface="黑体" panose="02010609060101010101" pitchFamily="49" charset="-122"/>
                <a:sym typeface="+mn-ea"/>
              </a:rPr>
              <a:t> </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sym typeface="+mn-ea"/>
              </a:rPr>
              <a:t>（一）债权申报规则</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sym typeface="+mn-ea"/>
              </a:rPr>
              <a:t>3.</a:t>
            </a:r>
            <a:r>
              <a:rPr lang="zh-CN" altLang="zh-CN" sz="2400" dirty="0">
                <a:solidFill>
                  <a:srgbClr val="000000"/>
                </a:solidFill>
                <a:latin typeface="黑体" panose="02010609060101010101" pitchFamily="49" charset="-122"/>
                <a:ea typeface="黑体" panose="02010609060101010101" pitchFamily="49" charset="-122"/>
                <a:sym typeface="+mn-ea"/>
              </a:rPr>
              <a:t>债权申报的要求</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4.</a:t>
            </a:r>
            <a:r>
              <a:rPr lang="zh-CN" altLang="zh-CN" sz="2400" dirty="0">
                <a:solidFill>
                  <a:srgbClr val="000000"/>
                </a:solidFill>
                <a:latin typeface="黑体" panose="02010609060101010101" pitchFamily="49" charset="-122"/>
                <a:ea typeface="黑体" panose="02010609060101010101" pitchFamily="49" charset="-122"/>
              </a:rPr>
              <a:t>债权的补充申报</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债权人未在规定的期限内申报债权的，法律仍应对其债权予以妥善保护</a:t>
            </a:r>
            <a:r>
              <a:rPr lang="zh-CN" altLang="en-US" sz="2400" dirty="0">
                <a:solidFill>
                  <a:srgbClr val="000000"/>
                </a:solidFill>
                <a:latin typeface="黑体" panose="02010609060101010101" pitchFamily="49" charset="-122"/>
                <a:ea typeface="黑体" panose="02010609060101010101" pitchFamily="49" charset="-122"/>
              </a:rPr>
              <a:t>。</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    债权人未申报债权的，可以在破产财产最后分配前补充申报；但是，此前已进行的分配，不再对其补充分配。为审查和确认补充申报债权的费用，由补充申报人承担。</a:t>
            </a:r>
            <a:endParaRPr lang="zh-CN" altLang="zh-CN" sz="2400" dirty="0">
              <a:solidFill>
                <a:srgbClr val="000000"/>
              </a:solidFill>
              <a:latin typeface="黑体" panose="02010609060101010101" pitchFamily="49" charset="-122"/>
              <a:ea typeface="黑体" panose="02010609060101010101" pitchFamily="49" charset="-122"/>
            </a:endParaRPr>
          </a:p>
          <a:p>
            <a:pPr marL="0" lvl="0" indent="0">
              <a:buNone/>
            </a:pPr>
            <a:endParaRPr lang="zh-CN" altLang="zh-CN" sz="2400" dirty="0">
              <a:solidFill>
                <a:srgbClr val="000000"/>
              </a:solidFill>
              <a:latin typeface="黑体" panose="02010609060101010101" pitchFamily="49" charset="-122"/>
              <a:ea typeface="黑体" panose="02010609060101010101" pitchFamily="49" charset="-122"/>
            </a:endParaRPr>
          </a:p>
        </p:txBody>
      </p:sp>
      <p:graphicFrame>
        <p:nvGraphicFramePr>
          <p:cNvPr id="2" name="表格 1"/>
          <p:cNvGraphicFramePr/>
          <p:nvPr/>
        </p:nvGraphicFramePr>
        <p:xfrm>
          <a:off x="1503680" y="2731770"/>
          <a:ext cx="9756140" cy="857250"/>
        </p:xfrm>
        <a:graphic>
          <a:graphicData uri="http://schemas.openxmlformats.org/drawingml/2006/table">
            <a:tbl>
              <a:tblPr firstRow="1" bandRow="1">
                <a:tableStyleId>{5C22544A-7EE6-4342-B048-85BDC9FD1C3A}</a:tableStyleId>
              </a:tblPr>
              <a:tblGrid>
                <a:gridCol w="5756910"/>
                <a:gridCol w="3999230"/>
              </a:tblGrid>
              <a:tr h="461010">
                <a:tc>
                  <a:txBody>
                    <a:bodyPr/>
                    <a:lstStyle/>
                    <a:p>
                      <a:pPr>
                        <a:buNone/>
                      </a:pPr>
                      <a:r>
                        <a:rPr lang="zh-CN" altLang="zh-CN" sz="2000" b="0" dirty="0">
                          <a:solidFill>
                            <a:srgbClr val="000000"/>
                          </a:solidFill>
                          <a:latin typeface="黑体" panose="02010609060101010101" pitchFamily="49" charset="-122"/>
                          <a:ea typeface="黑体" panose="02010609060101010101" pitchFamily="49" charset="-122"/>
                          <a:sym typeface="+mn-ea"/>
                        </a:rPr>
                        <a:t>（</a:t>
                      </a:r>
                      <a:r>
                        <a:rPr lang="en-US" altLang="zh-CN" sz="2000" b="0" dirty="0">
                          <a:solidFill>
                            <a:srgbClr val="000000"/>
                          </a:solidFill>
                          <a:latin typeface="黑体" panose="02010609060101010101" pitchFamily="49" charset="-122"/>
                          <a:ea typeface="黑体" panose="02010609060101010101" pitchFamily="49" charset="-122"/>
                          <a:sym typeface="+mn-ea"/>
                        </a:rPr>
                        <a:t>1</a:t>
                      </a:r>
                      <a:r>
                        <a:rPr lang="zh-CN" altLang="zh-CN" sz="2000" b="0" dirty="0">
                          <a:solidFill>
                            <a:srgbClr val="000000"/>
                          </a:solidFill>
                          <a:latin typeface="黑体" panose="02010609060101010101" pitchFamily="49" charset="-122"/>
                          <a:ea typeface="黑体" panose="02010609060101010101" pitchFamily="49" charset="-122"/>
                          <a:sym typeface="+mn-ea"/>
                        </a:rPr>
                        <a:t>）应当说明债权的数额和有无财产担保的情况</a:t>
                      </a:r>
                      <a:endParaRPr lang="zh-CN" altLang="zh-CN" sz="2000" b="0" dirty="0">
                        <a:solidFill>
                          <a:srgbClr val="000000"/>
                        </a:solidFill>
                        <a:latin typeface="黑体" panose="02010609060101010101" pitchFamily="49" charset="-122"/>
                        <a:ea typeface="黑体" panose="02010609060101010101" pitchFamily="49" charset="-122"/>
                        <a:sym typeface="+mn-ea"/>
                      </a:endParaRPr>
                    </a:p>
                  </a:txBody>
                  <a:tcPr>
                    <a:solidFill>
                      <a:schemeClr val="accent3">
                        <a:lumMod val="20000"/>
                        <a:lumOff val="80000"/>
                      </a:schemeClr>
                    </a:solidFill>
                  </a:tcPr>
                </a:tc>
                <a:tc>
                  <a:txBody>
                    <a:bodyPr/>
                    <a:lstStyle/>
                    <a:p>
                      <a:pPr>
                        <a:buNone/>
                      </a:pPr>
                      <a:r>
                        <a:rPr lang="zh-CN" altLang="zh-CN" sz="2000" b="0" dirty="0">
                          <a:solidFill>
                            <a:srgbClr val="000000"/>
                          </a:solidFill>
                          <a:latin typeface="黑体" panose="02010609060101010101" pitchFamily="49" charset="-122"/>
                          <a:ea typeface="黑体" panose="02010609060101010101" pitchFamily="49" charset="-122"/>
                          <a:sym typeface="+mn-ea"/>
                        </a:rPr>
                        <a:t>（</a:t>
                      </a:r>
                      <a:r>
                        <a:rPr lang="en-US" altLang="zh-CN" sz="2000" b="0" dirty="0">
                          <a:solidFill>
                            <a:srgbClr val="000000"/>
                          </a:solidFill>
                          <a:latin typeface="黑体" panose="02010609060101010101" pitchFamily="49" charset="-122"/>
                          <a:ea typeface="黑体" panose="02010609060101010101" pitchFamily="49" charset="-122"/>
                          <a:sym typeface="+mn-ea"/>
                        </a:rPr>
                        <a:t>2</a:t>
                      </a:r>
                      <a:r>
                        <a:rPr lang="zh-CN" altLang="zh-CN" sz="2000" b="0" dirty="0">
                          <a:solidFill>
                            <a:srgbClr val="000000"/>
                          </a:solidFill>
                          <a:latin typeface="黑体" panose="02010609060101010101" pitchFamily="49" charset="-122"/>
                          <a:ea typeface="黑体" panose="02010609060101010101" pitchFamily="49" charset="-122"/>
                          <a:sym typeface="+mn-ea"/>
                        </a:rPr>
                        <a:t>）以书面形式提出</a:t>
                      </a:r>
                      <a:endParaRPr lang="zh-CN" altLang="zh-CN" sz="2000" b="0" dirty="0">
                        <a:solidFill>
                          <a:srgbClr val="000000"/>
                        </a:solidFill>
                        <a:latin typeface="黑体" panose="02010609060101010101" pitchFamily="49" charset="-122"/>
                        <a:ea typeface="黑体" panose="02010609060101010101" pitchFamily="49" charset="-122"/>
                        <a:sym typeface="+mn-ea"/>
                      </a:endParaRPr>
                    </a:p>
                  </a:txBody>
                  <a:tcPr>
                    <a:solidFill>
                      <a:schemeClr val="accent3">
                        <a:lumMod val="40000"/>
                        <a:lumOff val="60000"/>
                      </a:schemeClr>
                    </a:solidFill>
                  </a:tcPr>
                </a:tc>
              </a:tr>
              <a:tr h="381000">
                <a:tc>
                  <a:txBody>
                    <a:bodyPr/>
                    <a:lstStyle/>
                    <a:p>
                      <a:pPr>
                        <a:buNone/>
                      </a:pPr>
                      <a:r>
                        <a:rPr lang="zh-CN" altLang="zh-CN" sz="2000" b="0" dirty="0">
                          <a:solidFill>
                            <a:srgbClr val="000000"/>
                          </a:solidFill>
                          <a:latin typeface="黑体" panose="02010609060101010101" pitchFamily="49" charset="-122"/>
                          <a:ea typeface="黑体" panose="02010609060101010101" pitchFamily="49" charset="-122"/>
                          <a:sym typeface="+mn-ea"/>
                        </a:rPr>
                        <a:t>（</a:t>
                      </a:r>
                      <a:r>
                        <a:rPr lang="en-US" altLang="zh-CN" sz="2000" b="0" dirty="0">
                          <a:solidFill>
                            <a:srgbClr val="000000"/>
                          </a:solidFill>
                          <a:latin typeface="黑体" panose="02010609060101010101" pitchFamily="49" charset="-122"/>
                          <a:ea typeface="黑体" panose="02010609060101010101" pitchFamily="49" charset="-122"/>
                          <a:sym typeface="+mn-ea"/>
                        </a:rPr>
                        <a:t>3</a:t>
                      </a:r>
                      <a:r>
                        <a:rPr lang="zh-CN" altLang="zh-CN" sz="2000" b="0" dirty="0">
                          <a:solidFill>
                            <a:srgbClr val="000000"/>
                          </a:solidFill>
                          <a:latin typeface="黑体" panose="02010609060101010101" pitchFamily="49" charset="-122"/>
                          <a:ea typeface="黑体" panose="02010609060101010101" pitchFamily="49" charset="-122"/>
                          <a:sym typeface="+mn-ea"/>
                        </a:rPr>
                        <a:t>）应当提交有关的证据</a:t>
                      </a:r>
                      <a:endParaRPr lang="zh-CN" altLang="zh-CN" sz="2000" b="0" dirty="0">
                        <a:solidFill>
                          <a:srgbClr val="000000"/>
                        </a:solidFill>
                        <a:latin typeface="黑体" panose="02010609060101010101" pitchFamily="49" charset="-122"/>
                        <a:ea typeface="黑体" panose="02010609060101010101" pitchFamily="49" charset="-122"/>
                        <a:sym typeface="+mn-ea"/>
                      </a:endParaRPr>
                    </a:p>
                  </a:txBody>
                  <a:tcPr>
                    <a:solidFill>
                      <a:schemeClr val="accent3">
                        <a:lumMod val="40000"/>
                        <a:lumOff val="60000"/>
                      </a:schemeClr>
                    </a:solidFill>
                  </a:tcPr>
                </a:tc>
                <a:tc>
                  <a:txBody>
                    <a:bodyPr/>
                    <a:lstStyle/>
                    <a:p>
                      <a:pPr>
                        <a:buNone/>
                      </a:pPr>
                      <a:r>
                        <a:rPr lang="zh-CN" altLang="zh-CN" sz="2000" b="0" dirty="0">
                          <a:solidFill>
                            <a:srgbClr val="000000"/>
                          </a:solidFill>
                          <a:latin typeface="黑体" panose="02010609060101010101" pitchFamily="49" charset="-122"/>
                          <a:ea typeface="黑体" panose="02010609060101010101" pitchFamily="49" charset="-122"/>
                          <a:sym typeface="+mn-ea"/>
                        </a:rPr>
                        <a:t>（</a:t>
                      </a:r>
                      <a:r>
                        <a:rPr lang="en-US" altLang="zh-CN" sz="2000" b="0" dirty="0">
                          <a:solidFill>
                            <a:srgbClr val="000000"/>
                          </a:solidFill>
                          <a:latin typeface="黑体" panose="02010609060101010101" pitchFamily="49" charset="-122"/>
                          <a:ea typeface="黑体" panose="02010609060101010101" pitchFamily="49" charset="-122"/>
                          <a:sym typeface="+mn-ea"/>
                        </a:rPr>
                        <a:t>4</a:t>
                      </a:r>
                      <a:r>
                        <a:rPr lang="zh-CN" altLang="zh-CN" sz="2000" b="0" dirty="0">
                          <a:solidFill>
                            <a:srgbClr val="000000"/>
                          </a:solidFill>
                          <a:latin typeface="黑体" panose="02010609060101010101" pitchFamily="49" charset="-122"/>
                          <a:ea typeface="黑体" panose="02010609060101010101" pitchFamily="49" charset="-122"/>
                          <a:sym typeface="+mn-ea"/>
                        </a:rPr>
                        <a:t>）连带债权应当说明</a:t>
                      </a:r>
                      <a:endParaRPr lang="zh-CN" altLang="zh-CN" sz="2000" b="0" dirty="0">
                        <a:solidFill>
                          <a:srgbClr val="000000"/>
                        </a:solidFill>
                        <a:latin typeface="黑体" panose="02010609060101010101" pitchFamily="49" charset="-122"/>
                        <a:ea typeface="黑体" panose="02010609060101010101" pitchFamily="49" charset="-122"/>
                        <a:sym typeface="+mn-ea"/>
                      </a:endParaRPr>
                    </a:p>
                  </a:txBody>
                  <a:tcPr>
                    <a:solidFill>
                      <a:schemeClr val="accent3">
                        <a:lumMod val="20000"/>
                        <a:lumOff val="80000"/>
                      </a:schemeClr>
                    </a:solidFill>
                  </a:tcPr>
                </a:tc>
              </a:tr>
            </a:tbl>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arn(inVertical)">
                                      <p:cBhvr>
                                        <p:cTn id="16" dur="500"/>
                                        <p:tgtEl>
                                          <p:spTgt spid="3">
                                            <p:txEl>
                                              <p:pRg st="5" end="5"/>
                                            </p:txEl>
                                          </p:spTgt>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barn(inVertical)">
                                      <p:cBhvr>
                                        <p:cTn id="20" dur="500"/>
                                        <p:tgtEl>
                                          <p:spTgt spid="3">
                                            <p:txEl>
                                              <p:pRg st="6" end="6"/>
                                            </p:txEl>
                                          </p:spTgt>
                                        </p:tgtEl>
                                      </p:cBhvr>
                                    </p:animEffect>
                                  </p:childTnLst>
                                </p:cTn>
                              </p:par>
                            </p:childTnLst>
                          </p:cTn>
                        </p:par>
                        <p:par>
                          <p:cTn id="21" fill="hold">
                            <p:stCondLst>
                              <p:cond delay="1000"/>
                            </p:stCondLst>
                            <p:childTnLst>
                              <p:par>
                                <p:cTn id="22" presetID="16" presetClass="entr" presetSubtype="21" fill="hold" grpId="0" nodeType="after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barn(inVertical)">
                                      <p:cBhvr>
                                        <p:cTn id="2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01725" y="843915"/>
            <a:ext cx="10429240" cy="4908651"/>
          </a:xfrm>
          <a:prstGeom prst="rect">
            <a:avLst/>
          </a:prstGeom>
          <a:noFill/>
        </p:spPr>
        <p:txBody>
          <a:bodyPr wrap="square" rtlCol="0" anchor="t">
            <a:spAutoFit/>
          </a:bodyPr>
          <a:lstStyle/>
          <a:p>
            <a:pPr marL="0" lvl="0" indent="0">
              <a:lnSpc>
                <a:spcPct val="120000"/>
              </a:lnSpc>
              <a:buNone/>
            </a:pPr>
            <a:r>
              <a:rPr lang="zh-CN" altLang="zh-CN" sz="2400" dirty="0">
                <a:solidFill>
                  <a:srgbClr val="000000"/>
                </a:solidFill>
                <a:latin typeface="黑体" panose="02010609060101010101" pitchFamily="49" charset="-122"/>
                <a:ea typeface="黑体" panose="02010609060101010101" pitchFamily="49" charset="-122"/>
                <a:sym typeface="+mn-ea"/>
              </a:rPr>
              <a:t>四、破产债权的申报</a:t>
            </a:r>
            <a:r>
              <a:rPr lang="en-US" altLang="zh-CN" sz="2400" dirty="0">
                <a:solidFill>
                  <a:srgbClr val="000000"/>
                </a:solidFill>
                <a:latin typeface="黑体" panose="02010609060101010101" pitchFamily="49" charset="-122"/>
                <a:ea typeface="黑体" panose="02010609060101010101" pitchFamily="49" charset="-122"/>
                <a:sym typeface="+mn-ea"/>
              </a:rPr>
              <a:t> </a:t>
            </a:r>
            <a:endParaRPr lang="en-US" altLang="zh-CN" sz="2400" dirty="0">
              <a:solidFill>
                <a:srgbClr val="000000"/>
              </a:solidFill>
              <a:latin typeface="黑体" panose="02010609060101010101" pitchFamily="49" charset="-122"/>
              <a:ea typeface="黑体" panose="02010609060101010101" pitchFamily="49" charset="-122"/>
              <a:sym typeface="+mn-ea"/>
            </a:endParaRPr>
          </a:p>
          <a:p>
            <a:pPr marL="0" lvl="0" indent="0">
              <a:lnSpc>
                <a:spcPct val="120000"/>
              </a:lnSpc>
              <a:buNone/>
            </a:pPr>
            <a:r>
              <a:rPr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（二）</a:t>
            </a:r>
            <a:r>
              <a:rPr lang="zh-CN" altLang="zh-CN" sz="2400"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债权表的编制与核查</a:t>
            </a:r>
            <a:r>
              <a:rPr lang="en-US" altLang="zh-CN" sz="2400"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 </a:t>
            </a:r>
            <a:endParaRPr lang="en-US" altLang="zh-CN" sz="24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p>
            <a:pPr marL="0" lvl="0" indent="0">
              <a:lnSpc>
                <a:spcPct val="120000"/>
              </a:lnSpc>
              <a:buNone/>
            </a:pPr>
            <a:r>
              <a:rPr lang="en-US" altLang="zh-CN" sz="2400"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zh-CN" sz="2400"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破产管理人编制债权表，</a:t>
            </a:r>
            <a:r>
              <a:rPr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并</a:t>
            </a:r>
            <a:r>
              <a:rPr lang="zh-CN" altLang="zh-CN" sz="2400"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提交第一次债权人会议核查</a:t>
            </a:r>
            <a:r>
              <a:rPr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endParaRPr>
          </a:p>
          <a:p>
            <a:pPr marL="0" lvl="0" indent="0">
              <a:lnSpc>
                <a:spcPct val="120000"/>
              </a:lnSpc>
              <a:buNone/>
            </a:pPr>
            <a:r>
              <a:rPr lang="en-US" altLang="zh-CN" sz="2400" dirty="0">
                <a:solidFill>
                  <a:schemeClr val="tx1"/>
                </a:solidFill>
                <a:latin typeface="黑体" panose="02010609060101010101" pitchFamily="49" charset="-122"/>
                <a:ea typeface="黑体" panose="02010609060101010101" pitchFamily="49" charset="-122"/>
                <a:cs typeface="黑体" panose="02010609060101010101" pitchFamily="49" charset="-122"/>
              </a:rPr>
              <a:t>1.债权表的编制</a:t>
            </a:r>
            <a:endParaRPr lang="en-US" altLang="zh-CN" sz="24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p>
            <a:pPr marL="0" lvl="0" indent="0">
              <a:lnSpc>
                <a:spcPct val="120000"/>
              </a:lnSpc>
              <a:buNone/>
            </a:pPr>
            <a:r>
              <a:rPr lang="en-US" altLang="zh-CN" sz="2400" dirty="0">
                <a:solidFill>
                  <a:schemeClr val="tx1"/>
                </a:solidFill>
                <a:latin typeface="黑体" panose="02010609060101010101" pitchFamily="49" charset="-122"/>
                <a:ea typeface="黑体" panose="02010609060101010101" pitchFamily="49" charset="-122"/>
                <a:cs typeface="黑体" panose="02010609060101010101" pitchFamily="49" charset="-122"/>
              </a:rPr>
              <a:t>    破产管理人收到债权申报材料后，应当登记造册，对申报的债权的真实性进行初步审查，并编制债权表。债权表和债权申报材料由管理人保存，供利害关系人查阅</a:t>
            </a:r>
            <a:r>
              <a:rPr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a:t>
            </a:r>
            <a:endParaRPr lang="en-US" altLang="zh-CN" sz="24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p>
            <a:pPr marL="0" lvl="0" indent="0">
              <a:lnSpc>
                <a:spcPct val="120000"/>
              </a:lnSpc>
              <a:buNone/>
            </a:pPr>
            <a:r>
              <a:rPr lang="en-US" altLang="zh-CN" sz="2400" dirty="0">
                <a:solidFill>
                  <a:schemeClr val="tx1"/>
                </a:solidFill>
                <a:latin typeface="黑体" panose="02010609060101010101" pitchFamily="49" charset="-122"/>
                <a:ea typeface="黑体" panose="02010609060101010101" pitchFamily="49" charset="-122"/>
                <a:cs typeface="黑体" panose="02010609060101010101" pitchFamily="49" charset="-122"/>
              </a:rPr>
              <a:t>2.</a:t>
            </a:r>
            <a:r>
              <a:rPr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债权表的核查</a:t>
            </a:r>
            <a:endParaRPr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p>
            <a:pPr marL="0" lvl="0" indent="0">
              <a:lnSpc>
                <a:spcPct val="120000"/>
              </a:lnSpc>
              <a:buNone/>
            </a:pPr>
            <a:r>
              <a:rPr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rPr>
              <a:t>    主要审查债权证明材料的真实性以及判断债权申报是否具备法律所规定的实体要件和形式要件等，但既无权利也无能力对债权的真实性进行实质审查。</a:t>
            </a:r>
            <a:endParaRPr lang="zh-CN" altLang="en-US" sz="24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210310" y="807085"/>
            <a:ext cx="9963150" cy="4396105"/>
          </a:xfrm>
        </p:spPr>
        <p:txBody>
          <a:bodyPr>
            <a:noAutofit/>
          </a:bodyPr>
          <a:lstStyle/>
          <a:p>
            <a:pPr marL="0" lvl="0" indent="0">
              <a:buNone/>
            </a:pPr>
            <a:r>
              <a:rPr lang="zh-CN" altLang="zh-CN" sz="2400" dirty="0">
                <a:solidFill>
                  <a:srgbClr val="000000"/>
                </a:solidFill>
                <a:latin typeface="黑体" panose="02010609060101010101" pitchFamily="49" charset="-122"/>
                <a:ea typeface="黑体" panose="02010609060101010101" pitchFamily="49" charset="-122"/>
              </a:rPr>
              <a:t>五、债权人会议</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（一）</a:t>
            </a:r>
            <a:r>
              <a:rPr lang="zh-CN" altLang="zh-CN" sz="2400" dirty="0">
                <a:solidFill>
                  <a:srgbClr val="000000"/>
                </a:solidFill>
                <a:latin typeface="黑体" panose="02010609060101010101" pitchFamily="49" charset="-122"/>
                <a:ea typeface="黑体" panose="02010609060101010101" pitchFamily="49" charset="-122"/>
              </a:rPr>
              <a:t>债权人会议的组成与运行</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依法申报债权的债权人为债权人会议的成员，有权参加债权人会议，享有表决权。</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35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债权人可以委托代理人出席债权人会议，行使表决权。</a:t>
            </a:r>
            <a:r>
              <a:rPr lang="zh-CN" altLang="en-US" sz="2400" dirty="0">
                <a:solidFill>
                  <a:srgbClr val="000000"/>
                </a:solidFill>
                <a:latin typeface="黑体" panose="02010609060101010101" pitchFamily="49" charset="-122"/>
                <a:ea typeface="黑体" panose="02010609060101010101" pitchFamily="49" charset="-122"/>
              </a:rPr>
              <a:t>代理人出席债权人会</a:t>
            </a:r>
            <a:r>
              <a:rPr lang="en-US" altLang="zh-CN" sz="2400" dirty="0">
                <a:solidFill>
                  <a:srgbClr val="000000"/>
                </a:solidFill>
                <a:latin typeface="黑体" panose="02010609060101010101" pitchFamily="49" charset="-122"/>
                <a:ea typeface="黑体" panose="02010609060101010101" pitchFamily="49" charset="-122"/>
              </a:rPr>
              <a:t>议，应当向人民法院或者债权人会议主席提交债权人的授权委托书。</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债权人会议可设列席人员。</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（二）</a:t>
            </a:r>
            <a:r>
              <a:rPr lang="zh-CN" altLang="zh-CN" sz="2400" dirty="0">
                <a:solidFill>
                  <a:srgbClr val="000000"/>
                </a:solidFill>
                <a:latin typeface="黑体" panose="02010609060101010101" pitchFamily="49" charset="-122"/>
                <a:ea typeface="黑体" panose="02010609060101010101" pitchFamily="49" charset="-122"/>
              </a:rPr>
              <a:t>债权人委员会</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债权人会议可以决定设立债权人委员会</a:t>
            </a:r>
            <a:r>
              <a:rPr lang="zh-CN" altLang="en-US" sz="2400" dirty="0">
                <a:solidFill>
                  <a:srgbClr val="000000"/>
                </a:solidFill>
                <a:latin typeface="黑体" panose="02010609060101010101" pitchFamily="49" charset="-122"/>
                <a:ea typeface="黑体" panose="02010609060101010101" pitchFamily="49" charset="-122"/>
              </a:rPr>
              <a:t>，</a:t>
            </a:r>
            <a:r>
              <a:rPr lang="zh-CN" altLang="zh-CN" sz="2400" dirty="0">
                <a:solidFill>
                  <a:srgbClr val="000000"/>
                </a:solidFill>
                <a:latin typeface="黑体" panose="02010609060101010101" pitchFamily="49" charset="-122"/>
                <a:ea typeface="黑体" panose="02010609060101010101" pitchFamily="49" charset="-122"/>
              </a:rPr>
              <a:t>债权人委员会拥有职权，破产管理人实施法律规定的特定行为时，应当及时报告债权人委员会。</a:t>
            </a:r>
            <a:endParaRPr lang="zh-CN"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endParaRPr lang="zh-CN" altLang="en-US" sz="2400" dirty="0">
              <a:solidFill>
                <a:srgbClr val="000000"/>
              </a:solidFill>
              <a:latin typeface="黑体" panose="02010609060101010101" pitchFamily="49" charset="-122"/>
              <a:ea typeface="黑体" panose="02010609060101010101" pitchFamily="49" charset="-122"/>
            </a:endParaRPr>
          </a:p>
          <a:p>
            <a:pPr marL="0" indent="0">
              <a:buNone/>
            </a:pPr>
            <a:endParaRPr lang="zh-CN" altLang="en-US"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1000"/>
                                        <p:tgtEl>
                                          <p:spTgt spid="2">
                                            <p:txEl>
                                              <p:pRg st="0" end="0"/>
                                            </p:txEl>
                                          </p:spTgt>
                                        </p:tgtEl>
                                      </p:cBhvr>
                                    </p:animEffect>
                                  </p:childTnLst>
                                </p:cTn>
                              </p:par>
                            </p:childTnLst>
                          </p:cTn>
                        </p:par>
                        <p:par>
                          <p:cTn id="8" fill="hold">
                            <p:stCondLst>
                              <p:cond delay="1000"/>
                            </p:stCondLst>
                            <p:childTnLst>
                              <p:par>
                                <p:cTn id="9" presetID="16" presetClass="entr" presetSubtype="21"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barn(inVertical)">
                                      <p:cBhvr>
                                        <p:cTn id="11" dur="1000"/>
                                        <p:tgtEl>
                                          <p:spTgt spid="2">
                                            <p:txEl>
                                              <p:pRg st="1" end="1"/>
                                            </p:txEl>
                                          </p:spTgt>
                                        </p:tgtEl>
                                      </p:cBhvr>
                                    </p:animEffect>
                                  </p:childTnLst>
                                </p:cTn>
                              </p:par>
                            </p:childTnLst>
                          </p:cTn>
                        </p:par>
                        <p:par>
                          <p:cTn id="12" fill="hold">
                            <p:stCondLst>
                              <p:cond delay="2000"/>
                            </p:stCondLst>
                            <p:childTnLst>
                              <p:par>
                                <p:cTn id="13" presetID="16" presetClass="entr" presetSubtype="21"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arn(inVertical)">
                                      <p:cBhvr>
                                        <p:cTn id="15" dur="1000"/>
                                        <p:tgtEl>
                                          <p:spTgt spid="2">
                                            <p:txEl>
                                              <p:pRg st="2" end="2"/>
                                            </p:txEl>
                                          </p:spTgt>
                                        </p:tgtEl>
                                      </p:cBhvr>
                                    </p:animEffect>
                                  </p:childTnLst>
                                </p:cTn>
                              </p:par>
                            </p:childTnLst>
                          </p:cTn>
                        </p:par>
                        <p:par>
                          <p:cTn id="16" fill="hold">
                            <p:stCondLst>
                              <p:cond delay="3000"/>
                            </p:stCondLst>
                            <p:childTnLst>
                              <p:par>
                                <p:cTn id="17" presetID="16" presetClass="entr" presetSubtype="21"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barn(inVertical)">
                                      <p:cBhvr>
                                        <p:cTn id="19" dur="1000"/>
                                        <p:tgtEl>
                                          <p:spTgt spid="2">
                                            <p:txEl>
                                              <p:pRg st="3" end="3"/>
                                            </p:txEl>
                                          </p:spTgt>
                                        </p:tgtEl>
                                      </p:cBhvr>
                                    </p:animEffect>
                                  </p:childTnLst>
                                </p:cTn>
                              </p:par>
                            </p:childTnLst>
                          </p:cTn>
                        </p:par>
                        <p:par>
                          <p:cTn id="20" fill="hold">
                            <p:stCondLst>
                              <p:cond delay="4000"/>
                            </p:stCondLst>
                            <p:childTnLst>
                              <p:par>
                                <p:cTn id="21" presetID="16" presetClass="entr" presetSubtype="21"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arn(inVertical)">
                                      <p:cBhvr>
                                        <p:cTn id="23" dur="1000"/>
                                        <p:tgtEl>
                                          <p:spTgt spid="2">
                                            <p:txEl>
                                              <p:pRg st="4" end="4"/>
                                            </p:txEl>
                                          </p:spTgt>
                                        </p:tgtEl>
                                      </p:cBhvr>
                                    </p:animEffect>
                                  </p:childTnLst>
                                </p:cTn>
                              </p:par>
                            </p:childTnLst>
                          </p:cTn>
                        </p:par>
                        <p:par>
                          <p:cTn id="24" fill="hold">
                            <p:stCondLst>
                              <p:cond delay="5000"/>
                            </p:stCondLst>
                            <p:childTnLst>
                              <p:par>
                                <p:cTn id="25" presetID="16" presetClass="entr" presetSubtype="21"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1000"/>
                                        <p:tgtEl>
                                          <p:spTgt spid="2">
                                            <p:txEl>
                                              <p:pRg st="5" end="5"/>
                                            </p:txEl>
                                          </p:spTgt>
                                        </p:tgtEl>
                                      </p:cBhvr>
                                    </p:animEffect>
                                  </p:childTnLst>
                                </p:cTn>
                              </p:par>
                            </p:childTnLst>
                          </p:cTn>
                        </p:par>
                        <p:par>
                          <p:cTn id="28" fill="hold">
                            <p:stCondLst>
                              <p:cond delay="6000"/>
                            </p:stCondLst>
                            <p:childTnLst>
                              <p:par>
                                <p:cTn id="29" presetID="16" presetClass="entr" presetSubtype="21" fill="hold" grpId="0" nodeType="after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barn(inVertical)">
                                      <p:cBhvr>
                                        <p:cTn id="31" dur="10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8720" y="744453"/>
            <a:ext cx="6474833" cy="988454"/>
          </a:xfrm>
        </p:spPr>
        <p:txBody>
          <a:bodyPr/>
          <a:lstStyle/>
          <a:p>
            <a:pPr algn="ctr">
              <a:lnSpc>
                <a:spcPct val="125000"/>
              </a:lnSpc>
              <a:spcBef>
                <a:spcPts val="1000"/>
              </a:spcBef>
            </a:pPr>
            <a:r>
              <a:rPr lang="zh-CN" altLang="zh-CN" sz="3200" dirty="0">
                <a:solidFill>
                  <a:srgbClr val="000000"/>
                </a:solidFill>
                <a:effectLst/>
                <a:latin typeface="黑体" panose="02010609060101010101" pitchFamily="49" charset="-122"/>
                <a:ea typeface="黑体" panose="02010609060101010101" pitchFamily="49" charset="-122"/>
              </a:rPr>
              <a:t>第二节</a:t>
            </a:r>
            <a:r>
              <a:rPr lang="en-US" altLang="zh-CN" sz="3200" dirty="0">
                <a:solidFill>
                  <a:srgbClr val="000000"/>
                </a:solidFill>
                <a:effectLst/>
                <a:latin typeface="黑体" panose="02010609060101010101" pitchFamily="49" charset="-122"/>
                <a:ea typeface="黑体" panose="02010609060101010101" pitchFamily="49" charset="-122"/>
              </a:rPr>
              <a:t>  </a:t>
            </a:r>
            <a:r>
              <a:rPr lang="zh-CN" altLang="zh-CN" sz="3200" dirty="0">
                <a:solidFill>
                  <a:srgbClr val="000000"/>
                </a:solidFill>
                <a:effectLst/>
                <a:latin typeface="黑体" panose="02010609060101010101" pitchFamily="49" charset="-122"/>
                <a:ea typeface="黑体" panose="02010609060101010101" pitchFamily="49" charset="-122"/>
              </a:rPr>
              <a:t>破产财产的清理</a:t>
            </a:r>
            <a:endParaRPr lang="zh-CN" altLang="zh-CN" sz="3200" dirty="0">
              <a:solidFill>
                <a:srgbClr val="000000"/>
              </a:solidFill>
              <a:effectLst/>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3287021" y="1878831"/>
            <a:ext cx="8793031" cy="3524518"/>
          </a:xfrm>
        </p:spPr>
        <p:txBody>
          <a:bodyPr>
            <a:normAutofit/>
          </a:bodyPr>
          <a:lstStyle/>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一、概说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二、破产债权、破产费用与共益债务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三、破产程序中的别除权、撤销权、追回权、抵销权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四、破产取回权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五、破产抵销权</a:t>
            </a:r>
            <a:endParaRPr lang="zh-CN" altLang="en-US"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childTnLst>
                          </p:cTn>
                        </p:par>
                        <p:par>
                          <p:cTn id="17" fill="hold">
                            <p:stCondLst>
                              <p:cond delay="1500"/>
                            </p:stCondLst>
                            <p:childTnLst>
                              <p:par>
                                <p:cTn id="18" presetID="16" presetClass="entr" presetSubtype="21"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childTnLst>
                          </p:cTn>
                        </p:par>
                        <p:par>
                          <p:cTn id="21" fill="hold">
                            <p:stCondLst>
                              <p:cond delay="2000"/>
                            </p:stCondLst>
                            <p:childTnLst>
                              <p:par>
                                <p:cTn id="22" presetID="16" presetClass="entr" presetSubtype="21" fill="hold" grpId="0"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barn(inVertical)">
                                      <p:cBhvr>
                                        <p:cTn id="24" dur="500"/>
                                        <p:tgtEl>
                                          <p:spTgt spid="3">
                                            <p:txEl>
                                              <p:pRg st="3" end="3"/>
                                            </p:txEl>
                                          </p:spTgt>
                                        </p:tgtEl>
                                      </p:cBhvr>
                                    </p:animEffect>
                                  </p:childTnLst>
                                </p:cTn>
                              </p:par>
                            </p:childTnLst>
                          </p:cTn>
                        </p:par>
                        <p:par>
                          <p:cTn id="25" fill="hold">
                            <p:stCondLst>
                              <p:cond delay="2500"/>
                            </p:stCondLst>
                            <p:childTnLst>
                              <p:par>
                                <p:cTn id="26" presetID="16" presetClass="entr" presetSubtype="21" fill="hold" grpId="0"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arn(inVertical)">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660963" y="257207"/>
            <a:ext cx="7422078" cy="1252728"/>
          </a:xfrm>
        </p:spPr>
        <p:txBody>
          <a:bodyPr>
            <a:normAutofit/>
          </a:bodyPr>
          <a:lstStyle/>
          <a:p>
            <a:pPr algn="ctr">
              <a:lnSpc>
                <a:spcPct val="125000"/>
              </a:lnSpc>
            </a:pPr>
            <a:r>
              <a:rPr lang="zh-CN" altLang="zh-CN" dirty="0">
                <a:solidFill>
                  <a:srgbClr val="000000"/>
                </a:solidFill>
                <a:effectLst/>
                <a:latin typeface="黑体" panose="02010609060101010101" pitchFamily="49" charset="-122"/>
                <a:ea typeface="黑体" panose="02010609060101010101" pitchFamily="49" charset="-122"/>
              </a:rPr>
              <a:t>第二节</a:t>
            </a:r>
            <a:r>
              <a:rPr lang="en-US" altLang="zh-CN" dirty="0">
                <a:solidFill>
                  <a:srgbClr val="000000"/>
                </a:solidFill>
                <a:effectLst/>
                <a:latin typeface="黑体" panose="02010609060101010101" pitchFamily="49" charset="-122"/>
                <a:ea typeface="黑体" panose="02010609060101010101" pitchFamily="49" charset="-122"/>
              </a:rPr>
              <a:t>  </a:t>
            </a:r>
            <a:r>
              <a:rPr lang="zh-CN" altLang="zh-CN" dirty="0">
                <a:solidFill>
                  <a:srgbClr val="000000"/>
                </a:solidFill>
                <a:effectLst/>
                <a:latin typeface="黑体" panose="02010609060101010101" pitchFamily="49" charset="-122"/>
                <a:ea typeface="黑体" panose="02010609060101010101" pitchFamily="49" charset="-122"/>
              </a:rPr>
              <a:t>破产财产的清理</a:t>
            </a:r>
            <a:endParaRPr lang="zh-CN" altLang="zh-CN" dirty="0">
              <a:solidFill>
                <a:srgbClr val="000000"/>
              </a:solidFill>
              <a:effectLst/>
              <a:latin typeface="黑体" panose="02010609060101010101" pitchFamily="49" charset="-122"/>
              <a:ea typeface="黑体" panose="02010609060101010101" pitchFamily="49" charset="-122"/>
            </a:endParaRPr>
          </a:p>
        </p:txBody>
      </p:sp>
      <p:sp>
        <p:nvSpPr>
          <p:cNvPr id="2" name="内容占位符 1"/>
          <p:cNvSpPr>
            <a:spLocks noGrp="1"/>
          </p:cNvSpPr>
          <p:nvPr>
            <p:ph idx="1"/>
          </p:nvPr>
        </p:nvSpPr>
        <p:spPr>
          <a:xfrm>
            <a:off x="1036320" y="1001395"/>
            <a:ext cx="10054590" cy="4703445"/>
          </a:xfrm>
        </p:spPr>
        <p:txBody>
          <a:bodyPr>
            <a:noAutofit/>
          </a:bodyPr>
          <a:lstStyle/>
          <a:p>
            <a:pPr marL="0" indent="0">
              <a:lnSpc>
                <a:spcPct val="125000"/>
              </a:lnSpc>
              <a:buNone/>
            </a:pPr>
            <a:r>
              <a:rPr lang="zh-CN" altLang="zh-CN" sz="2400" b="1"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一、概说</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（一）</a:t>
            </a:r>
            <a:r>
              <a:rPr lang="zh-CN" altLang="zh-CN" sz="2400" dirty="0">
                <a:solidFill>
                  <a:srgbClr val="000000"/>
                </a:solidFill>
                <a:latin typeface="黑体" panose="02010609060101010101" pitchFamily="49" charset="-122"/>
                <a:ea typeface="黑体" panose="02010609060101010101" pitchFamily="49" charset="-122"/>
              </a:rPr>
              <a:t>破产财产的概念与性质</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    在我国，</a:t>
            </a:r>
            <a:r>
              <a:rPr lang="zh-CN" altLang="zh-CN" sz="2400" dirty="0">
                <a:solidFill>
                  <a:srgbClr val="000000"/>
                </a:solidFill>
                <a:latin typeface="黑体" panose="02010609060101010101" pitchFamily="49" charset="-122"/>
                <a:ea typeface="黑体" panose="02010609060101010101" pitchFamily="49" charset="-122"/>
              </a:rPr>
              <a:t>债务人财产是破产财产的上位概念，它是指广义的破产程序启动时属于债务人的全部财产，以及破产申请受理后至破产程序终结前债务人取得的财产</a:t>
            </a:r>
            <a:r>
              <a:rPr lang="zh-CN" altLang="en-US" sz="2400" dirty="0">
                <a:solidFill>
                  <a:srgbClr val="000000"/>
                </a:solidFill>
                <a:latin typeface="黑体" panose="02010609060101010101" pitchFamily="49" charset="-122"/>
                <a:ea typeface="黑体" panose="02010609060101010101" pitchFamily="49" charset="-122"/>
              </a:rPr>
              <a:t>。</a:t>
            </a:r>
            <a:r>
              <a:rPr lang="zh-CN" altLang="zh-CN" sz="2400" dirty="0">
                <a:solidFill>
                  <a:srgbClr val="000000"/>
                </a:solidFill>
                <a:latin typeface="黑体" panose="02010609060101010101" pitchFamily="49" charset="-122"/>
                <a:ea typeface="黑体" panose="02010609060101010101" pitchFamily="49" charset="-122"/>
              </a:rPr>
              <a:t>债务人被宣告破产后，债务人称为破产人，债务人财产称为破产财产</a:t>
            </a:r>
            <a:r>
              <a:rPr lang="zh-CN" altLang="en-US" sz="2400" dirty="0">
                <a:solidFill>
                  <a:srgbClr val="000000"/>
                </a:solidFill>
                <a:latin typeface="黑体" panose="02010609060101010101" pitchFamily="49" charset="-122"/>
                <a:ea typeface="黑体" panose="02010609060101010101" pitchFamily="49" charset="-122"/>
              </a:rPr>
              <a:t>。</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（二）</a:t>
            </a:r>
            <a:r>
              <a:rPr lang="zh-CN" altLang="zh-CN" sz="2400" dirty="0">
                <a:solidFill>
                  <a:srgbClr val="000000"/>
                </a:solidFill>
                <a:latin typeface="黑体" panose="02010609060101010101" pitchFamily="49" charset="-122"/>
                <a:ea typeface="黑体" panose="02010609060101010101" pitchFamily="49" charset="-122"/>
              </a:rPr>
              <a:t>破产财产的范围</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a:t>
            </a:r>
            <a:r>
              <a:rPr lang="en-US" altLang="zh-CN" sz="2400" dirty="0">
                <a:solidFill>
                  <a:srgbClr val="000000"/>
                </a:solidFill>
                <a:latin typeface="黑体" panose="02010609060101010101" pitchFamily="49" charset="-122"/>
                <a:ea typeface="黑体" panose="02010609060101010101" pitchFamily="49" charset="-122"/>
              </a:rPr>
              <a:t>1</a:t>
            </a:r>
            <a:r>
              <a:rPr lang="zh-CN" altLang="zh-CN" sz="2400" dirty="0">
                <a:solidFill>
                  <a:srgbClr val="000000"/>
                </a:solidFill>
                <a:latin typeface="黑体" panose="02010609060101010101" pitchFamily="49" charset="-122"/>
                <a:ea typeface="黑体" panose="02010609060101010101" pitchFamily="49" charset="-122"/>
              </a:rPr>
              <a:t>）破产申请受理时属于债务人的全部财产</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a:t>
            </a:r>
            <a:r>
              <a:rPr lang="en-US" altLang="zh-CN" sz="2400" dirty="0">
                <a:solidFill>
                  <a:srgbClr val="000000"/>
                </a:solidFill>
                <a:latin typeface="黑体" panose="02010609060101010101" pitchFamily="49" charset="-122"/>
                <a:ea typeface="黑体" panose="02010609060101010101" pitchFamily="49" charset="-122"/>
              </a:rPr>
              <a:t>2</a:t>
            </a:r>
            <a:r>
              <a:rPr lang="zh-CN" altLang="zh-CN" sz="2400" dirty="0">
                <a:solidFill>
                  <a:srgbClr val="000000"/>
                </a:solidFill>
                <a:latin typeface="黑体" panose="02010609060101010101" pitchFamily="49" charset="-122"/>
                <a:ea typeface="黑体" panose="02010609060101010101" pitchFamily="49" charset="-122"/>
              </a:rPr>
              <a:t>）破产申请受理后至破产程序终结前债务人取得的财产，即破产法理论中的“新得财产”</a:t>
            </a:r>
            <a:endParaRPr lang="zh-CN" altLang="zh-CN" sz="2400" dirty="0">
              <a:solidFill>
                <a:srgbClr val="000000"/>
              </a:solidFill>
              <a:latin typeface="黑体" panose="02010609060101010101" pitchFamily="49" charset="-122"/>
              <a:ea typeface="黑体" panose="02010609060101010101" pitchFamily="49" charset="-122"/>
            </a:endParaRPr>
          </a:p>
          <a:p>
            <a:endParaRPr lang="zh-CN" altLang="zh-CN" sz="2400" b="1"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arn(inVertical)">
                                      <p:cBhvr>
                                        <p:cTn id="12" dur="500"/>
                                        <p:tgtEl>
                                          <p:spTgt spid="2">
                                            <p:txEl>
                                              <p:pRg st="0" end="0"/>
                                            </p:txEl>
                                          </p:spTgt>
                                        </p:tgtEl>
                                      </p:cBhvr>
                                    </p:animEffect>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barn(inVertical)">
                                      <p:cBhvr>
                                        <p:cTn id="16" dur="500"/>
                                        <p:tgtEl>
                                          <p:spTgt spid="2">
                                            <p:txEl>
                                              <p:pRg st="1" end="1"/>
                                            </p:txEl>
                                          </p:spTgt>
                                        </p:tgtEl>
                                      </p:cBhvr>
                                    </p:animEffect>
                                  </p:childTnLst>
                                </p:cTn>
                              </p:par>
                            </p:childTnLst>
                          </p:cTn>
                        </p:par>
                        <p:par>
                          <p:cTn id="17" fill="hold">
                            <p:stCondLst>
                              <p:cond delay="1500"/>
                            </p:stCondLst>
                            <p:childTnLst>
                              <p:par>
                                <p:cTn id="18" presetID="16" presetClass="entr" presetSubtype="21" fill="hold" grpId="0" nodeType="after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barn(inVertical)">
                                      <p:cBhvr>
                                        <p:cTn id="20" dur="500"/>
                                        <p:tgtEl>
                                          <p:spTgt spid="2">
                                            <p:txEl>
                                              <p:pRg st="2" end="2"/>
                                            </p:txEl>
                                          </p:spTgt>
                                        </p:tgtEl>
                                      </p:cBhvr>
                                    </p:animEffect>
                                  </p:childTnLst>
                                </p:cTn>
                              </p:par>
                            </p:childTnLst>
                          </p:cTn>
                        </p:par>
                        <p:par>
                          <p:cTn id="21" fill="hold">
                            <p:stCondLst>
                              <p:cond delay="2000"/>
                            </p:stCondLst>
                            <p:childTnLst>
                              <p:par>
                                <p:cTn id="22" presetID="16" presetClass="entr" presetSubtype="21" fill="hold" grpId="0" nodeType="after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barn(inVertical)">
                                      <p:cBhvr>
                                        <p:cTn id="24" dur="500"/>
                                        <p:tgtEl>
                                          <p:spTgt spid="2">
                                            <p:txEl>
                                              <p:pRg st="3" end="3"/>
                                            </p:txEl>
                                          </p:spTgt>
                                        </p:tgtEl>
                                      </p:cBhvr>
                                    </p:animEffect>
                                  </p:childTnLst>
                                </p:cTn>
                              </p:par>
                            </p:childTnLst>
                          </p:cTn>
                        </p:par>
                        <p:par>
                          <p:cTn id="25" fill="hold">
                            <p:stCondLst>
                              <p:cond delay="2500"/>
                            </p:stCondLst>
                            <p:childTnLst>
                              <p:par>
                                <p:cTn id="26" presetID="16" presetClass="entr" presetSubtype="21" fill="hold" grpId="0" nodeType="after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barn(inVertical)">
                                      <p:cBhvr>
                                        <p:cTn id="28" dur="500"/>
                                        <p:tgtEl>
                                          <p:spTgt spid="2">
                                            <p:txEl>
                                              <p:pRg st="4" end="4"/>
                                            </p:txEl>
                                          </p:spTgt>
                                        </p:tgtEl>
                                      </p:cBhvr>
                                    </p:animEffect>
                                  </p:childTnLst>
                                </p:cTn>
                              </p:par>
                            </p:childTnLst>
                          </p:cTn>
                        </p:par>
                        <p:par>
                          <p:cTn id="29" fill="hold">
                            <p:stCondLst>
                              <p:cond delay="3000"/>
                            </p:stCondLst>
                            <p:childTnLst>
                              <p:par>
                                <p:cTn id="30" presetID="16" presetClass="entr" presetSubtype="21" fill="hold" grpId="0" nodeType="after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62930" y="805075"/>
            <a:ext cx="9409820" cy="4150503"/>
          </a:xfrm>
        </p:spPr>
        <p:txBody>
          <a:bodyPr>
            <a:noAutofit/>
          </a:bodyPr>
          <a:lstStyle/>
          <a:p>
            <a:pPr mar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二、破产债权、破产费用与共益债务</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（一）</a:t>
            </a:r>
            <a:r>
              <a:rPr lang="zh-CN" altLang="zh-CN" sz="2400" dirty="0">
                <a:solidFill>
                  <a:srgbClr val="000000"/>
                </a:solidFill>
                <a:latin typeface="黑体" panose="02010609060101010101" pitchFamily="49" charset="-122"/>
                <a:ea typeface="黑体" panose="02010609060101010101" pitchFamily="49" charset="-122"/>
              </a:rPr>
              <a:t>破产债权</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1.</a:t>
            </a:r>
            <a:r>
              <a:rPr lang="zh-CN" altLang="zh-CN" sz="2400" dirty="0">
                <a:solidFill>
                  <a:srgbClr val="000000"/>
                </a:solidFill>
                <a:latin typeface="黑体" panose="02010609060101010101" pitchFamily="49" charset="-122"/>
                <a:ea typeface="黑体" panose="02010609060101010101" pitchFamily="49" charset="-122"/>
              </a:rPr>
              <a:t>破产债权，是指人民法院受理破产申请时对债务人享有的依法申报并获得确认的，债务人进入破产清算程序之后有权参与分配的债权。</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2.</a:t>
            </a:r>
            <a:r>
              <a:rPr lang="zh-CN" altLang="zh-CN" sz="2400" dirty="0">
                <a:solidFill>
                  <a:srgbClr val="000000"/>
                </a:solidFill>
                <a:latin typeface="黑体" panose="02010609060101010101" pitchFamily="49" charset="-122"/>
                <a:ea typeface="黑体" panose="02010609060101010101" pitchFamily="49" charset="-122"/>
              </a:rPr>
              <a:t>对破产债权的具体范围，各国破产法通常以明文规定。</a:t>
            </a:r>
            <a:r>
              <a:rPr lang="zh-CN" altLang="en-US" sz="2400" dirty="0">
                <a:solidFill>
                  <a:srgbClr val="000000"/>
                </a:solidFill>
                <a:latin typeface="黑体" panose="02010609060101010101" pitchFamily="49" charset="-122"/>
                <a:ea typeface="黑体" panose="02010609060101010101" pitchFamily="49" charset="-122"/>
              </a:rPr>
              <a:t>我国仅作了一般规定未</a:t>
            </a:r>
            <a:r>
              <a:rPr lang="zh-CN" altLang="zh-CN" sz="2400" dirty="0">
                <a:solidFill>
                  <a:srgbClr val="000000"/>
                </a:solidFill>
                <a:latin typeface="黑体" panose="02010609060101010101" pitchFamily="49" charset="-122"/>
                <a:ea typeface="黑体" panose="02010609060101010101" pitchFamily="49" charset="-122"/>
              </a:rPr>
              <a:t>进行明确的列举</a:t>
            </a:r>
            <a:r>
              <a:rPr lang="zh-CN" altLang="en-US" sz="2400" dirty="0">
                <a:solidFill>
                  <a:srgbClr val="000000"/>
                </a:solidFill>
                <a:latin typeface="黑体" panose="02010609060101010101" pitchFamily="49" charset="-122"/>
                <a:ea typeface="黑体" panose="02010609060101010101" pitchFamily="49" charset="-122"/>
              </a:rPr>
              <a:t>。</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（二）</a:t>
            </a:r>
            <a:r>
              <a:rPr lang="zh-CN" altLang="zh-CN" sz="2400" dirty="0">
                <a:solidFill>
                  <a:srgbClr val="000000"/>
                </a:solidFill>
                <a:latin typeface="黑体" panose="02010609060101010101" pitchFamily="49" charset="-122"/>
                <a:ea typeface="黑体" panose="02010609060101010101" pitchFamily="49" charset="-122"/>
              </a:rPr>
              <a:t>破产费用</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破产费用，是指法院在受理破产案件时收取的案件受理费以及破产程序进行中为全体债权人利益和程序进行所必需而支付的各项费用的总称。</a:t>
            </a:r>
            <a:endParaRPr lang="en-US" altLang="zh-CN" sz="2400" dirty="0">
              <a:solidFill>
                <a:srgbClr val="000000"/>
              </a:solidFill>
              <a:latin typeface="黑体" panose="02010609060101010101" pitchFamily="49" charset="-122"/>
              <a:ea typeface="黑体" panose="02010609060101010101" pitchFamily="49" charset="-122"/>
            </a:endParaRPr>
          </a:p>
          <a:p>
            <a:pPr marL="0" indent="0">
              <a:buNone/>
            </a:pPr>
            <a:endParaRPr lang="zh-CN" altLang="zh-CN" sz="2400" dirty="0">
              <a:solidFill>
                <a:srgbClr val="000000"/>
              </a:solidFill>
              <a:latin typeface="黑体" panose="02010609060101010101" pitchFamily="49" charset="-122"/>
              <a:ea typeface="黑体" panose="02010609060101010101" pitchFamily="49" charset="-122"/>
            </a:endParaRPr>
          </a:p>
          <a:p>
            <a:endParaRPr lang="zh-CN" altLang="zh-CN" sz="2400" b="1"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barn(inVertical)">
                                      <p:cBhvr>
                                        <p:cTn id="11" dur="500"/>
                                        <p:tgtEl>
                                          <p:spTgt spid="2">
                                            <p:txEl>
                                              <p:pRg st="1" end="1"/>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arn(inVertical)">
                                      <p:cBhvr>
                                        <p:cTn id="15" dur="500"/>
                                        <p:tgtEl>
                                          <p:spTgt spid="2">
                                            <p:txEl>
                                              <p:pRg st="2" end="2"/>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barn(inVertical)">
                                      <p:cBhvr>
                                        <p:cTn id="19" dur="500"/>
                                        <p:tgtEl>
                                          <p:spTgt spid="2">
                                            <p:txEl>
                                              <p:pRg st="3" end="3"/>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arn(inVertical)">
                                      <p:cBhvr>
                                        <p:cTn id="23" dur="500"/>
                                        <p:tgtEl>
                                          <p:spTgt spid="2">
                                            <p:txEl>
                                              <p:pRg st="4" end="4"/>
                                            </p:tx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240619" y="489458"/>
            <a:ext cx="5712032" cy="1252728"/>
          </a:xfrm>
        </p:spPr>
        <p:txBody>
          <a:bodyPr>
            <a:normAutofit/>
          </a:bodyPr>
          <a:lstStyle/>
          <a:p>
            <a:pPr algn="ctr">
              <a:lnSpc>
                <a:spcPct val="125000"/>
              </a:lnSpc>
            </a:pPr>
            <a:r>
              <a:rPr lang="zh-CN" altLang="en-US" sz="3600" dirty="0">
                <a:solidFill>
                  <a:srgbClr val="000000"/>
                </a:solidFill>
                <a:latin typeface="黑体" panose="02010609060101010101" pitchFamily="49" charset="-122"/>
                <a:ea typeface="黑体" panose="02010609060101010101" pitchFamily="49" charset="-122"/>
              </a:rPr>
              <a:t>第十一章  破产法</a:t>
            </a:r>
            <a:endParaRPr lang="zh-CN" altLang="en-US" sz="3600" dirty="0">
              <a:solidFill>
                <a:srgbClr val="000000"/>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199991" y="964692"/>
            <a:ext cx="5936085" cy="3889844"/>
          </a:xfrm>
        </p:spPr>
        <p:txBody>
          <a:bodyPr>
            <a:normAutofit/>
          </a:bodyPr>
          <a:lstStyle/>
          <a:p>
            <a:pPr lvl="5"/>
            <a:endParaRPr lang="en-US" altLang="zh-CN" sz="2400" dirty="0">
              <a:solidFill>
                <a:srgbClr val="000000"/>
              </a:solidFill>
              <a:latin typeface="黑体" panose="02010609060101010101" pitchFamily="49" charset="-122"/>
              <a:ea typeface="黑体" panose="02010609060101010101" pitchFamily="49" charset="-122"/>
            </a:endParaRPr>
          </a:p>
          <a:p>
            <a:pPr marL="0" indent="0">
              <a:buNone/>
            </a:pPr>
            <a:r>
              <a:rPr lang="zh-CN" altLang="en-US"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第一节</a:t>
            </a: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破产法概述</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第二节</a:t>
            </a: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破产财产的清理</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第三节</a:t>
            </a: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破产重整制度</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第四节</a:t>
            </a: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破产和解制度</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第五节</a:t>
            </a: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破产清算制度</a:t>
            </a:r>
            <a:endParaRPr lang="zh-CN" altLang="zh-CN" sz="2400" dirty="0">
              <a:solidFill>
                <a:srgbClr val="000000"/>
              </a:solidFill>
              <a:latin typeface="黑体" panose="02010609060101010101" pitchFamily="49" charset="-122"/>
              <a:ea typeface="黑体" panose="02010609060101010101" pitchFamily="49" charset="-122"/>
            </a:endParaRPr>
          </a:p>
          <a:p>
            <a:endParaRPr lang="en-US" altLang="zh-CN" sz="2400" dirty="0">
              <a:solidFill>
                <a:srgbClr val="000000"/>
              </a:solidFill>
              <a:latin typeface="黑体" panose="02010609060101010101" pitchFamily="49" charset="-122"/>
              <a:ea typeface="黑体" panose="02010609060101010101" pitchFamily="49" charset="-122"/>
            </a:endParaRPr>
          </a:p>
          <a:p>
            <a:endParaRPr lang="zh-CN" altLang="zh-CN" sz="2400" dirty="0">
              <a:solidFill>
                <a:srgbClr val="000000"/>
              </a:solidFill>
              <a:latin typeface="黑体" panose="02010609060101010101" pitchFamily="49" charset="-122"/>
              <a:ea typeface="黑体" panose="02010609060101010101" pitchFamily="49" charset="-122"/>
            </a:endParaRPr>
          </a:p>
          <a:p>
            <a:endParaRPr lang="zh-CN" altLang="zh-CN" sz="2400" dirty="0">
              <a:solidFill>
                <a:srgbClr val="000000"/>
              </a:solidFill>
              <a:latin typeface="黑体" panose="02010609060101010101" pitchFamily="49" charset="-122"/>
              <a:ea typeface="黑体" panose="02010609060101010101" pitchFamily="49" charset="-122"/>
            </a:endParaRPr>
          </a:p>
          <a:p>
            <a:endParaRPr lang="zh-CN" altLang="zh-CN"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arn(inVertical)">
                                      <p:cBhvr>
                                        <p:cTn id="16" dur="500"/>
                                        <p:tgtEl>
                                          <p:spTgt spid="3">
                                            <p:txEl>
                                              <p:pRg st="2" end="2"/>
                                            </p:txEl>
                                          </p:spTgt>
                                        </p:tgtEl>
                                      </p:cBhvr>
                                    </p:animEffect>
                                  </p:childTnLst>
                                </p:cTn>
                              </p:par>
                            </p:childTnLst>
                          </p:cTn>
                        </p:par>
                        <p:par>
                          <p:cTn id="17" fill="hold">
                            <p:stCondLst>
                              <p:cond delay="1500"/>
                            </p:stCondLst>
                            <p:childTnLst>
                              <p:par>
                                <p:cTn id="18" presetID="16" presetClass="entr" presetSubtype="21"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arn(inVertical)">
                                      <p:cBhvr>
                                        <p:cTn id="20" dur="500"/>
                                        <p:tgtEl>
                                          <p:spTgt spid="3">
                                            <p:txEl>
                                              <p:pRg st="3" end="3"/>
                                            </p:txEl>
                                          </p:spTgt>
                                        </p:tgtEl>
                                      </p:cBhvr>
                                    </p:animEffect>
                                  </p:childTnLst>
                                </p:cTn>
                              </p:par>
                            </p:childTnLst>
                          </p:cTn>
                        </p:par>
                        <p:par>
                          <p:cTn id="21" fill="hold">
                            <p:stCondLst>
                              <p:cond delay="2000"/>
                            </p:stCondLst>
                            <p:childTnLst>
                              <p:par>
                                <p:cTn id="22" presetID="16" presetClass="entr" presetSubtype="21"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childTnLst>
                          </p:cTn>
                        </p:par>
                        <p:par>
                          <p:cTn id="25" fill="hold">
                            <p:stCondLst>
                              <p:cond delay="2500"/>
                            </p:stCondLst>
                            <p:childTnLst>
                              <p:par>
                                <p:cTn id="26" presetID="16" presetClass="entr" presetSubtype="21"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arn(inVertical)">
                                      <p:cBhvr>
                                        <p:cTn id="28" dur="500"/>
                                        <p:tgtEl>
                                          <p:spTgt spid="3">
                                            <p:txEl>
                                              <p:pRg st="5" end="5"/>
                                            </p:txEl>
                                          </p:spTgt>
                                        </p:tgtEl>
                                      </p:cBhvr>
                                    </p:animEffect>
                                  </p:childTnLst>
                                </p:cTn>
                              </p:par>
                            </p:childTnLst>
                          </p:cTn>
                        </p:par>
                        <p:par>
                          <p:cTn id="29" fill="hold">
                            <p:stCondLst>
                              <p:cond delay="3000"/>
                            </p:stCondLst>
                            <p:childTnLst>
                              <p:par>
                                <p:cTn id="30" presetID="16" presetClass="entr" presetSubtype="21" fill="hold" grpId="0" nodeType="after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arn(inVertic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70610" y="261620"/>
            <a:ext cx="10421620" cy="4539615"/>
          </a:xfrm>
        </p:spPr>
        <p:txBody>
          <a:bodyPr>
            <a:noAutofit/>
          </a:bodyPr>
          <a:lstStyle/>
          <a:p>
            <a:pPr lvl="4">
              <a:lnSpc>
                <a:spcPct val="125000"/>
              </a:lnSpc>
              <a:spcBef>
                <a:spcPts val="1000"/>
              </a:spcBef>
            </a:pP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sym typeface="+mn-ea"/>
              </a:rPr>
              <a:t>二、破产债权、破产费用与共益债务</a:t>
            </a:r>
            <a:r>
              <a:rPr lang="en-US" altLang="zh-CN" sz="2400" dirty="0">
                <a:solidFill>
                  <a:srgbClr val="000000"/>
                </a:solidFill>
                <a:latin typeface="黑体" panose="02010609060101010101" pitchFamily="49" charset="-122"/>
                <a:ea typeface="黑体" panose="02010609060101010101" pitchFamily="49" charset="-122"/>
                <a:sym typeface="+mn-ea"/>
              </a:rPr>
              <a:t> </a:t>
            </a:r>
            <a:endParaRPr lang="en-US" altLang="zh-CN" sz="2400" dirty="0">
              <a:solidFill>
                <a:srgbClr val="000000"/>
              </a:solidFill>
              <a:latin typeface="黑体" panose="02010609060101010101" pitchFamily="49" charset="-122"/>
              <a:ea typeface="黑体" panose="02010609060101010101" pitchFamily="49" charset="-122"/>
              <a:sym typeface="+mn-ea"/>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（三）</a:t>
            </a:r>
            <a:r>
              <a:rPr lang="zh-CN" altLang="zh-CN" sz="2400" dirty="0">
                <a:solidFill>
                  <a:srgbClr val="000000"/>
                </a:solidFill>
                <a:latin typeface="黑体" panose="02010609060101010101" pitchFamily="49" charset="-122"/>
                <a:ea typeface="黑体" panose="02010609060101010101" pitchFamily="49" charset="-122"/>
              </a:rPr>
              <a:t>共益债务</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共益债务，是指在破产程序开始后，为了全体债权人的共同利益以及破产程序的顺利进行而负担的债务。</a:t>
            </a:r>
            <a:endParaRPr lang="zh-CN" altLang="zh-CN" sz="2400" b="1"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（四）</a:t>
            </a:r>
            <a:r>
              <a:rPr lang="zh-CN" altLang="zh-CN" sz="2400" dirty="0">
                <a:solidFill>
                  <a:srgbClr val="000000"/>
                </a:solidFill>
                <a:latin typeface="黑体" panose="02010609060101010101" pitchFamily="49" charset="-122"/>
                <a:ea typeface="黑体" panose="02010609060101010101" pitchFamily="49" charset="-122"/>
              </a:rPr>
              <a:t>破产费用和共益债务的拨付与清偿规则</a:t>
            </a:r>
            <a:r>
              <a:rPr lang="en-US" altLang="zh-CN" sz="2400" dirty="0">
                <a:solidFill>
                  <a:srgbClr val="000000"/>
                </a:solidFill>
                <a:latin typeface="黑体" panose="02010609060101010101" pitchFamily="49" charset="-122"/>
                <a:ea typeface="黑体" panose="02010609060101010101" pitchFamily="49" charset="-122"/>
              </a:rPr>
              <a:t> </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1</a:t>
            </a:r>
            <a:r>
              <a:rPr lang="zh-CN" altLang="zh-CN" sz="2400" dirty="0">
                <a:solidFill>
                  <a:srgbClr val="000000"/>
                </a:solidFill>
                <a:latin typeface="黑体" panose="02010609060101010101" pitchFamily="49" charset="-122"/>
                <a:ea typeface="黑体" panose="02010609060101010101" pitchFamily="49" charset="-122"/>
              </a:rPr>
              <a:t>．破产费用和共益债务由债务人财产随时清偿</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2</a:t>
            </a:r>
            <a:r>
              <a:rPr lang="zh-CN" altLang="zh-CN" sz="2400" dirty="0">
                <a:solidFill>
                  <a:srgbClr val="000000"/>
                </a:solidFill>
                <a:latin typeface="黑体" panose="02010609060101010101" pitchFamily="49" charset="-122"/>
                <a:ea typeface="黑体" panose="02010609060101010101" pitchFamily="49" charset="-122"/>
              </a:rPr>
              <a:t>．破产费用优先清偿</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3</a:t>
            </a:r>
            <a:r>
              <a:rPr lang="zh-CN" altLang="zh-CN" sz="2400" dirty="0">
                <a:solidFill>
                  <a:srgbClr val="000000"/>
                </a:solidFill>
                <a:latin typeface="黑体" panose="02010609060101010101" pitchFamily="49" charset="-122"/>
                <a:ea typeface="黑体" panose="02010609060101010101" pitchFamily="49" charset="-122"/>
              </a:rPr>
              <a:t>．按比例清偿</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4</a:t>
            </a:r>
            <a:r>
              <a:rPr lang="zh-CN" altLang="zh-CN" sz="2400" dirty="0">
                <a:solidFill>
                  <a:srgbClr val="000000"/>
                </a:solidFill>
                <a:latin typeface="黑体" panose="02010609060101010101" pitchFamily="49" charset="-122"/>
                <a:ea typeface="黑体" panose="02010609060101010101" pitchFamily="49" charset="-122"/>
              </a:rPr>
              <a:t>．债务人财产不足以支付破产费用时破产程序的处理</a:t>
            </a:r>
            <a:endParaRPr lang="zh-CN" altLang="zh-CN" sz="2400" dirty="0">
              <a:solidFill>
                <a:srgbClr val="000000"/>
              </a:solidFill>
              <a:latin typeface="黑体" panose="02010609060101010101" pitchFamily="49" charset="-122"/>
              <a:ea typeface="黑体" panose="02010609060101010101" pitchFamily="49" charset="-122"/>
            </a:endParaRPr>
          </a:p>
          <a:p>
            <a:endParaRPr lang="zh-CN" altLang="zh-CN" sz="2400" b="1"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barn(inVertical)">
                                      <p:cBhvr>
                                        <p:cTn id="10" dur="500"/>
                                        <p:tgtEl>
                                          <p:spTgt spid="2">
                                            <p:txEl>
                                              <p:pRg st="2" end="2"/>
                                            </p:txEl>
                                          </p:spTgt>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2">
                                            <p:txEl>
                                              <p:pRg st="3" end="3"/>
                                            </p:txEl>
                                          </p:spTgt>
                                        </p:tgtEl>
                                        <p:attrNameLst>
                                          <p:attrName>style.visibility</p:attrName>
                                        </p:attrNameLst>
                                      </p:cBhvr>
                                      <p:to>
                                        <p:strVal val="visible"/>
                                      </p:to>
                                    </p:set>
                                    <p:animEffect transition="in" filter="barn(inVertical)">
                                      <p:cBhvr>
                                        <p:cTn id="14" dur="500"/>
                                        <p:tgtEl>
                                          <p:spTgt spid="2">
                                            <p:txEl>
                                              <p:pRg st="3" end="3"/>
                                            </p:txEl>
                                          </p:spTgt>
                                        </p:tgtEl>
                                      </p:cBhvr>
                                    </p:animEffect>
                                  </p:childTnLst>
                                </p:cTn>
                              </p:par>
                            </p:childTnLst>
                          </p:cTn>
                        </p:par>
                        <p:par>
                          <p:cTn id="15" fill="hold">
                            <p:stCondLst>
                              <p:cond delay="1000"/>
                            </p:stCondLst>
                            <p:childTnLst>
                              <p:par>
                                <p:cTn id="16" presetID="16" presetClass="entr" presetSubtype="21" fill="hold" grpId="0" nodeType="after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barn(inVertical)">
                                      <p:cBhvr>
                                        <p:cTn id="18" dur="500"/>
                                        <p:tgtEl>
                                          <p:spTgt spid="2">
                                            <p:txEl>
                                              <p:pRg st="4" end="4"/>
                                            </p:txEl>
                                          </p:spTgt>
                                        </p:tgtEl>
                                      </p:cBhvr>
                                    </p:animEffect>
                                  </p:childTnLst>
                                </p:cTn>
                              </p:par>
                            </p:childTnLst>
                          </p:cTn>
                        </p:par>
                        <p:par>
                          <p:cTn id="19" fill="hold">
                            <p:stCondLst>
                              <p:cond delay="1500"/>
                            </p:stCondLst>
                            <p:childTnLst>
                              <p:par>
                                <p:cTn id="20" presetID="16" presetClass="entr" presetSubtype="21" fill="hold" grpId="0" nodeType="after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arn(inVertical)">
                                      <p:cBhvr>
                                        <p:cTn id="22" dur="500"/>
                                        <p:tgtEl>
                                          <p:spTgt spid="2">
                                            <p:txEl>
                                              <p:pRg st="5" end="5"/>
                                            </p:txEl>
                                          </p:spTgt>
                                        </p:tgtEl>
                                      </p:cBhvr>
                                    </p:animEffect>
                                  </p:childTnLst>
                                </p:cTn>
                              </p:par>
                            </p:childTnLst>
                          </p:cTn>
                        </p:par>
                        <p:par>
                          <p:cTn id="23" fill="hold">
                            <p:stCondLst>
                              <p:cond delay="2000"/>
                            </p:stCondLst>
                            <p:childTnLst>
                              <p:par>
                                <p:cTn id="24" presetID="16" presetClass="entr" presetSubtype="21" fill="hold" grpId="0" nodeType="afterEffect">
                                  <p:stCondLst>
                                    <p:cond delay="0"/>
                                  </p:stCondLst>
                                  <p:childTnLst>
                                    <p:set>
                                      <p:cBhvr>
                                        <p:cTn id="25" dur="1" fill="hold">
                                          <p:stCondLst>
                                            <p:cond delay="0"/>
                                          </p:stCondLst>
                                        </p:cTn>
                                        <p:tgtEl>
                                          <p:spTgt spid="2">
                                            <p:txEl>
                                              <p:pRg st="6" end="6"/>
                                            </p:txEl>
                                          </p:spTgt>
                                        </p:tgtEl>
                                        <p:attrNameLst>
                                          <p:attrName>style.visibility</p:attrName>
                                        </p:attrNameLst>
                                      </p:cBhvr>
                                      <p:to>
                                        <p:strVal val="visible"/>
                                      </p:to>
                                    </p:set>
                                    <p:animEffect transition="in" filter="barn(inVertical)">
                                      <p:cBhvr>
                                        <p:cTn id="26" dur="500"/>
                                        <p:tgtEl>
                                          <p:spTgt spid="2">
                                            <p:txEl>
                                              <p:pRg st="6" end="6"/>
                                            </p:txEl>
                                          </p:spTgt>
                                        </p:tgtEl>
                                      </p:cBhvr>
                                    </p:animEffect>
                                  </p:childTnLst>
                                </p:cTn>
                              </p:par>
                            </p:childTnLst>
                          </p:cTn>
                        </p:par>
                        <p:par>
                          <p:cTn id="27" fill="hold">
                            <p:stCondLst>
                              <p:cond delay="2500"/>
                            </p:stCondLst>
                            <p:childTnLst>
                              <p:par>
                                <p:cTn id="28" presetID="16" presetClass="entr" presetSubtype="21" fill="hold" grpId="0" nodeType="after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barn(inVertical)">
                                      <p:cBhvr>
                                        <p:cTn id="30" dur="500"/>
                                        <p:tgtEl>
                                          <p:spTgt spid="2">
                                            <p:txEl>
                                              <p:pRg st="7" end="7"/>
                                            </p:txEl>
                                          </p:spTgt>
                                        </p:tgtEl>
                                      </p:cBhvr>
                                    </p:animEffect>
                                  </p:childTnLst>
                                </p:cTn>
                              </p:par>
                            </p:childTnLst>
                          </p:cTn>
                        </p:par>
                        <p:par>
                          <p:cTn id="31" fill="hold">
                            <p:stCondLst>
                              <p:cond delay="3000"/>
                            </p:stCondLst>
                            <p:childTnLst>
                              <p:par>
                                <p:cTn id="32" presetID="16" presetClass="entr" presetSubtype="21" fill="hold" grpId="0" nodeType="afterEffect">
                                  <p:stCondLst>
                                    <p:cond delay="0"/>
                                  </p:stCondLst>
                                  <p:childTnLst>
                                    <p:set>
                                      <p:cBhvr>
                                        <p:cTn id="33" dur="1" fill="hold">
                                          <p:stCondLst>
                                            <p:cond delay="0"/>
                                          </p:stCondLst>
                                        </p:cTn>
                                        <p:tgtEl>
                                          <p:spTgt spid="2">
                                            <p:txEl>
                                              <p:pRg st="8" end="8"/>
                                            </p:txEl>
                                          </p:spTgt>
                                        </p:tgtEl>
                                        <p:attrNameLst>
                                          <p:attrName>style.visibility</p:attrName>
                                        </p:attrNameLst>
                                      </p:cBhvr>
                                      <p:to>
                                        <p:strVal val="visible"/>
                                      </p:to>
                                    </p:set>
                                    <p:animEffect transition="in" filter="barn(inVertical)">
                                      <p:cBhvr>
                                        <p:cTn id="34"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56970" y="851535"/>
            <a:ext cx="10381615" cy="5422265"/>
          </a:xfrm>
        </p:spPr>
        <p:txBody>
          <a:bodyPr>
            <a:noAutofit/>
          </a:bodyPr>
          <a:lstStyle/>
          <a:p>
            <a:pPr mar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三、破产程序中的别除权、撤销权、</a:t>
            </a:r>
            <a:r>
              <a:rPr lang="zh-CN" altLang="en-US" sz="2400" dirty="0">
                <a:solidFill>
                  <a:srgbClr val="000000"/>
                </a:solidFill>
                <a:latin typeface="黑体" panose="02010609060101010101" pitchFamily="49" charset="-122"/>
                <a:ea typeface="黑体" panose="02010609060101010101" pitchFamily="49" charset="-122"/>
              </a:rPr>
              <a:t>追回权、抵销权</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a:lnSpc>
                <a:spcPct val="125000"/>
              </a:lnSpc>
            </a:pPr>
            <a:r>
              <a:rPr lang="zh-CN" altLang="zh-CN" sz="2400" dirty="0">
                <a:solidFill>
                  <a:srgbClr val="000000"/>
                </a:solidFill>
                <a:latin typeface="黑体" panose="02010609060101010101" pitchFamily="49" charset="-122"/>
                <a:ea typeface="黑体" panose="02010609060101010101" pitchFamily="49" charset="-122"/>
              </a:rPr>
              <a:t>破产别除权：债权人不依破产清算程序，就属于破产人的特定财产个别优先受偿的权利。</a:t>
            </a:r>
            <a:endParaRPr lang="zh-CN" altLang="zh-CN" sz="2400" dirty="0">
              <a:solidFill>
                <a:srgbClr val="000000"/>
              </a:solidFill>
              <a:latin typeface="黑体" panose="02010609060101010101" pitchFamily="49" charset="-122"/>
              <a:ea typeface="黑体" panose="02010609060101010101" pitchFamily="49" charset="-122"/>
            </a:endParaRPr>
          </a:p>
          <a:p>
            <a:pPr>
              <a:lnSpc>
                <a:spcPct val="125000"/>
              </a:lnSpc>
            </a:pPr>
            <a:r>
              <a:rPr lang="zh-CN" altLang="zh-CN" sz="2400" dirty="0">
                <a:solidFill>
                  <a:srgbClr val="000000"/>
                </a:solidFill>
                <a:latin typeface="黑体" panose="02010609060101010101" pitchFamily="49" charset="-122"/>
                <a:ea typeface="黑体" panose="02010609060101010101" pitchFamily="49" charset="-122"/>
              </a:rPr>
              <a:t>破产撤销权：破产管理人拥有的，对于债务人在临近破产程序开始的期间内实施的有害于债权人利益的行为，于破产程序开始后予以撤销并将撤销利益归于破产财产的权利。</a:t>
            </a:r>
            <a:endParaRPr lang="zh-CN" altLang="zh-CN" sz="2400" dirty="0">
              <a:solidFill>
                <a:srgbClr val="000000"/>
              </a:solidFill>
              <a:latin typeface="黑体" panose="02010609060101010101" pitchFamily="49" charset="-122"/>
              <a:ea typeface="黑体" panose="02010609060101010101" pitchFamily="49" charset="-122"/>
            </a:endParaRPr>
          </a:p>
          <a:p>
            <a:pPr lvl="0">
              <a:lnSpc>
                <a:spcPct val="145000"/>
              </a:lnSpc>
            </a:pPr>
            <a:r>
              <a:rPr lang="zh-CN" altLang="zh-CN" sz="2400" dirty="0">
                <a:solidFill>
                  <a:srgbClr val="000000"/>
                </a:solidFill>
                <a:latin typeface="黑体" panose="02010609060101010101" pitchFamily="49" charset="-122"/>
                <a:ea typeface="黑体" panose="02010609060101010101" pitchFamily="49" charset="-122"/>
                <a:sym typeface="+mn-ea"/>
              </a:rPr>
              <a:t>破产追回权：在破产程序中，破产管理人对于其行使撤销权与主张债务人实施行为无效而取得的债务人的财产以及其他应归属于债务人的财产予以追回的权利。</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endParaRPr lang="zh-CN" altLang="zh-CN" sz="2400" dirty="0">
              <a:solidFill>
                <a:srgbClr val="000000"/>
              </a:solidFill>
              <a:latin typeface="黑体" panose="02010609060101010101" pitchFamily="49" charset="-122"/>
              <a:ea typeface="黑体" panose="02010609060101010101" pitchFamily="49" charset="-122"/>
            </a:endParaRPr>
          </a:p>
          <a:p>
            <a:endParaRPr lang="en-US" altLang="zh-CN" sz="2400" b="1" dirty="0">
              <a:solidFill>
                <a:srgbClr val="000000"/>
              </a:solidFill>
              <a:latin typeface="黑体" panose="02010609060101010101" pitchFamily="49" charset="-122"/>
              <a:ea typeface="黑体" panose="02010609060101010101" pitchFamily="49" charset="-122"/>
            </a:endParaRPr>
          </a:p>
          <a:p>
            <a:endParaRPr lang="en-US" altLang="zh-CN" sz="2400" b="1"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barn(inVertical)">
                                      <p:cBhvr>
                                        <p:cTn id="11" dur="500"/>
                                        <p:tgtEl>
                                          <p:spTgt spid="2">
                                            <p:txEl>
                                              <p:pRg st="1" end="1"/>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arn(inVertical)">
                                      <p:cBhvr>
                                        <p:cTn id="15" dur="500"/>
                                        <p:tgtEl>
                                          <p:spTgt spid="2">
                                            <p:txEl>
                                              <p:pRg st="2" end="2"/>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arn(inVertical)">
                                      <p:cBhvr>
                                        <p:cTn id="18"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56970" y="851535"/>
            <a:ext cx="10381615" cy="5422265"/>
          </a:xfrm>
        </p:spPr>
        <p:txBody>
          <a:bodyPr>
            <a:noAutofit/>
          </a:bodyPr>
          <a:lstStyle/>
          <a:p>
            <a:pPr mar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三、破产程序中的别除权、撤销权、</a:t>
            </a:r>
            <a:r>
              <a:rPr lang="zh-CN" altLang="en-US" sz="2400" dirty="0">
                <a:solidFill>
                  <a:srgbClr val="000000"/>
                </a:solidFill>
                <a:latin typeface="黑体" panose="02010609060101010101" pitchFamily="49" charset="-122"/>
                <a:ea typeface="黑体" panose="02010609060101010101" pitchFamily="49" charset="-122"/>
              </a:rPr>
              <a:t>追回权、抵销权</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我国《企业破产法》对破产追回权的规定</a:t>
            </a:r>
            <a:r>
              <a:rPr lang="zh-CN" altLang="en-US" sz="2400" dirty="0">
                <a:solidFill>
                  <a:srgbClr val="000000"/>
                </a:solidFill>
                <a:latin typeface="黑体" panose="02010609060101010101" pitchFamily="49" charset="-122"/>
                <a:ea typeface="黑体" panose="02010609060101010101" pitchFamily="49" charset="-122"/>
              </a:rPr>
              <a:t>：</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第一，破产管理人行使破产撤销权而应取得的债务人的财产。</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第二，破产管理人主张债务人实施的行为无效而应取得的债务人的财产。</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第三，人民法院受理破产申请后，债务人的出资人尚未完全履行出资义务的，</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破产管理人应当要求该出资人缴纳所认缴的出资，而不受出资期限的限制。</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第四，债务人的董事、监事和高级管理人员利用职权从企业获取的非正常收</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入和侵占的企业财产，管理人应当追回。</a:t>
            </a:r>
            <a:endParaRPr lang="zh-CN" altLang="zh-CN" sz="2400" dirty="0">
              <a:solidFill>
                <a:srgbClr val="000000"/>
              </a:solidFill>
              <a:latin typeface="黑体" panose="02010609060101010101" pitchFamily="49" charset="-122"/>
              <a:ea typeface="黑体" panose="02010609060101010101" pitchFamily="49" charset="-122"/>
            </a:endParaRPr>
          </a:p>
          <a:p>
            <a:endParaRPr lang="en-US" altLang="zh-CN" sz="2400" b="1" dirty="0">
              <a:solidFill>
                <a:srgbClr val="000000"/>
              </a:solidFill>
              <a:latin typeface="黑体" panose="02010609060101010101" pitchFamily="49" charset="-122"/>
              <a:ea typeface="黑体" panose="02010609060101010101" pitchFamily="49" charset="-122"/>
            </a:endParaRPr>
          </a:p>
          <a:p>
            <a:endParaRPr lang="en-US" altLang="zh-CN" sz="2400" b="1"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Vertical)">
                                      <p:cBhvr>
                                        <p:cTn id="10" dur="500"/>
                                        <p:tgtEl>
                                          <p:spTgt spid="2">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arn(inVertical)">
                                      <p:cBhvr>
                                        <p:cTn id="16" dur="500"/>
                                        <p:tgtEl>
                                          <p:spTgt spid="2">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barn(inVertical)">
                                      <p:cBhvr>
                                        <p:cTn id="19" dur="500"/>
                                        <p:tgtEl>
                                          <p:spTgt spid="2">
                                            <p:txEl>
                                              <p:pRg st="4" end="4"/>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arn(inVertical)">
                                      <p:cBhvr>
                                        <p:cTn id="22" dur="500"/>
                                        <p:tgtEl>
                                          <p:spTgt spid="2">
                                            <p:txEl>
                                              <p:pRg st="5" end="5"/>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barn(inVertical)">
                                      <p:cBhvr>
                                        <p:cTn id="25" dur="500"/>
                                        <p:tgtEl>
                                          <p:spTgt spid="2">
                                            <p:txEl>
                                              <p:pRg st="6" end="6"/>
                                            </p:txEl>
                                          </p:spTgt>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barn(inVertical)">
                                      <p:cBhvr>
                                        <p:cTn id="28"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62050" y="587375"/>
            <a:ext cx="10525125" cy="4327525"/>
          </a:xfrm>
        </p:spPr>
        <p:txBody>
          <a:bodyPr>
            <a:noAutofit/>
          </a:bodyPr>
          <a:lstStyle/>
          <a:p>
            <a:pPr marL="0" lvl="0" indent="0">
              <a:lnSpc>
                <a:spcPct val="110000"/>
              </a:lnSpc>
              <a:buNone/>
            </a:pPr>
            <a:r>
              <a:rPr lang="zh-CN" altLang="zh-CN" sz="2400" dirty="0">
                <a:solidFill>
                  <a:srgbClr val="000000"/>
                </a:solidFill>
                <a:latin typeface="黑体" panose="02010609060101010101" pitchFamily="49" charset="-122"/>
                <a:ea typeface="黑体" panose="02010609060101010101" pitchFamily="49" charset="-122"/>
              </a:rPr>
              <a:t>四、破产取回权</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10000"/>
              </a:lnSpc>
              <a:buNone/>
            </a:pPr>
            <a:r>
              <a:rPr lang="zh-CN" altLang="en-US" sz="2400" dirty="0">
                <a:solidFill>
                  <a:srgbClr val="000000"/>
                </a:solidFill>
                <a:latin typeface="黑体" panose="02010609060101010101" pitchFamily="49" charset="-122"/>
                <a:ea typeface="黑体" panose="02010609060101010101" pitchFamily="49" charset="-122"/>
              </a:rPr>
              <a:t>（一）</a:t>
            </a:r>
            <a:r>
              <a:rPr lang="zh-CN" altLang="zh-CN" sz="2400" dirty="0">
                <a:solidFill>
                  <a:srgbClr val="000000"/>
                </a:solidFill>
                <a:latin typeface="黑体" panose="02010609060101010101" pitchFamily="49" charset="-122"/>
                <a:ea typeface="黑体" panose="02010609060101010101" pitchFamily="49" charset="-122"/>
              </a:rPr>
              <a:t>破产取回权的概念与特征</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10000"/>
              </a:lnSpc>
              <a:buNone/>
            </a:pPr>
            <a:r>
              <a:rPr lang="zh-CN" altLang="en-US" sz="2400" dirty="0">
                <a:solidFill>
                  <a:srgbClr val="000000"/>
                </a:solidFill>
                <a:latin typeface="黑体" panose="02010609060101010101" pitchFamily="49" charset="-122"/>
                <a:ea typeface="黑体" panose="02010609060101010101" pitchFamily="49" charset="-122"/>
              </a:rPr>
              <a:t>破产取回权的概念</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10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破产取回权，是指在破产程序中，对于不属于债务人的财产，其所有人或者其他权利人不依照破产程序，通过破产管理人将该财产予以取回的权利。</a:t>
            </a:r>
            <a:endParaRPr lang="zh-CN" altLang="zh-CN" sz="2400" dirty="0">
              <a:solidFill>
                <a:srgbClr val="000000"/>
              </a:solidFill>
              <a:latin typeface="黑体" panose="02010609060101010101" pitchFamily="49" charset="-122"/>
              <a:ea typeface="黑体" panose="02010609060101010101" pitchFamily="49" charset="-122"/>
            </a:endParaRPr>
          </a:p>
          <a:p>
            <a:pPr marL="0" lvl="0" indent="0">
              <a:lnSpc>
                <a:spcPct val="110000"/>
              </a:lnSpc>
              <a:buNone/>
            </a:pPr>
            <a:r>
              <a:rPr lang="zh-CN" altLang="en-US" sz="2400" dirty="0">
                <a:solidFill>
                  <a:srgbClr val="000000"/>
                </a:solidFill>
                <a:latin typeface="黑体" panose="02010609060101010101" pitchFamily="49" charset="-122"/>
                <a:ea typeface="黑体" panose="02010609060101010101" pitchFamily="49" charset="-122"/>
                <a:sym typeface="+mn-ea"/>
              </a:rPr>
              <a:t>破产取回权的特征</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10000"/>
              </a:lnSpc>
              <a:buNone/>
            </a:pPr>
            <a:r>
              <a:rPr lang="zh-CN" altLang="zh-CN" sz="2400" dirty="0">
                <a:solidFill>
                  <a:srgbClr val="000000"/>
                </a:solidFill>
                <a:latin typeface="黑体" panose="02010609060101010101" pitchFamily="49" charset="-122"/>
                <a:ea typeface="黑体" panose="02010609060101010101" pitchFamily="49" charset="-122"/>
                <a:sym typeface="+mn-ea"/>
              </a:rPr>
              <a:t>（</a:t>
            </a:r>
            <a:r>
              <a:rPr lang="en-US" altLang="zh-CN" sz="2400" dirty="0">
                <a:solidFill>
                  <a:srgbClr val="000000"/>
                </a:solidFill>
                <a:latin typeface="黑体" panose="02010609060101010101" pitchFamily="49" charset="-122"/>
                <a:ea typeface="黑体" panose="02010609060101010101" pitchFamily="49" charset="-122"/>
                <a:sym typeface="+mn-ea"/>
              </a:rPr>
              <a:t>1</a:t>
            </a:r>
            <a:r>
              <a:rPr lang="zh-CN" altLang="zh-CN" sz="2400" dirty="0">
                <a:solidFill>
                  <a:srgbClr val="000000"/>
                </a:solidFill>
                <a:latin typeface="黑体" panose="02010609060101010101" pitchFamily="49" charset="-122"/>
                <a:ea typeface="黑体" panose="02010609060101010101" pitchFamily="49" charset="-122"/>
                <a:sym typeface="+mn-ea"/>
              </a:rPr>
              <a:t>）破产取回权的行使具有绝对性和无条件性</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10000"/>
              </a:lnSpc>
              <a:buNone/>
            </a:pPr>
            <a:r>
              <a:rPr lang="zh-CN" altLang="zh-CN" sz="2400" dirty="0">
                <a:solidFill>
                  <a:srgbClr val="000000"/>
                </a:solidFill>
                <a:latin typeface="黑体" panose="02010609060101010101" pitchFamily="49" charset="-122"/>
                <a:ea typeface="黑体" panose="02010609060101010101" pitchFamily="49" charset="-122"/>
                <a:sym typeface="+mn-ea"/>
              </a:rPr>
              <a:t>（</a:t>
            </a:r>
            <a:r>
              <a:rPr lang="en-US" altLang="zh-CN" sz="2400" dirty="0">
                <a:solidFill>
                  <a:srgbClr val="000000"/>
                </a:solidFill>
                <a:latin typeface="黑体" panose="02010609060101010101" pitchFamily="49" charset="-122"/>
                <a:ea typeface="黑体" panose="02010609060101010101" pitchFamily="49" charset="-122"/>
                <a:sym typeface="+mn-ea"/>
              </a:rPr>
              <a:t>2</a:t>
            </a:r>
            <a:r>
              <a:rPr lang="zh-CN" altLang="zh-CN" sz="2400" dirty="0">
                <a:solidFill>
                  <a:srgbClr val="000000"/>
                </a:solidFill>
                <a:latin typeface="黑体" panose="02010609060101010101" pitchFamily="49" charset="-122"/>
                <a:ea typeface="黑体" panose="02010609060101010101" pitchFamily="49" charset="-122"/>
                <a:sym typeface="+mn-ea"/>
              </a:rPr>
              <a:t>）破产取回权的标的物是破产人占有的不属于破产人所有的财产</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10000"/>
              </a:lnSpc>
              <a:buNone/>
            </a:pPr>
            <a:r>
              <a:rPr lang="zh-CN" altLang="zh-CN" sz="2400" dirty="0">
                <a:solidFill>
                  <a:srgbClr val="000000"/>
                </a:solidFill>
                <a:latin typeface="黑体" panose="02010609060101010101" pitchFamily="49" charset="-122"/>
                <a:ea typeface="黑体" panose="02010609060101010101" pitchFamily="49" charset="-122"/>
                <a:sym typeface="+mn-ea"/>
              </a:rPr>
              <a:t>（</a:t>
            </a:r>
            <a:r>
              <a:rPr lang="en-US" altLang="zh-CN" sz="2400" dirty="0">
                <a:solidFill>
                  <a:srgbClr val="000000"/>
                </a:solidFill>
                <a:latin typeface="黑体" panose="02010609060101010101" pitchFamily="49" charset="-122"/>
                <a:ea typeface="黑体" panose="02010609060101010101" pitchFamily="49" charset="-122"/>
                <a:sym typeface="+mn-ea"/>
              </a:rPr>
              <a:t>3</a:t>
            </a:r>
            <a:r>
              <a:rPr lang="zh-CN" altLang="zh-CN" sz="2400" dirty="0">
                <a:solidFill>
                  <a:srgbClr val="000000"/>
                </a:solidFill>
                <a:latin typeface="黑体" panose="02010609060101010101" pitchFamily="49" charset="-122"/>
                <a:ea typeface="黑体" panose="02010609060101010101" pitchFamily="49" charset="-122"/>
                <a:sym typeface="+mn-ea"/>
              </a:rPr>
              <a:t>）破产取回权人对取回权的标的物享有所有权或者支配权</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10000"/>
              </a:lnSpc>
              <a:buNone/>
            </a:pPr>
            <a:r>
              <a:rPr lang="zh-CN" altLang="zh-CN" sz="2400" dirty="0">
                <a:solidFill>
                  <a:srgbClr val="000000"/>
                </a:solidFill>
                <a:latin typeface="黑体" panose="02010609060101010101" pitchFamily="49" charset="-122"/>
                <a:ea typeface="黑体" panose="02010609060101010101" pitchFamily="49" charset="-122"/>
                <a:sym typeface="+mn-ea"/>
              </a:rPr>
              <a:t>（</a:t>
            </a:r>
            <a:r>
              <a:rPr lang="en-US" altLang="zh-CN" sz="2400" dirty="0">
                <a:solidFill>
                  <a:srgbClr val="000000"/>
                </a:solidFill>
                <a:latin typeface="黑体" panose="02010609060101010101" pitchFamily="49" charset="-122"/>
                <a:ea typeface="黑体" panose="02010609060101010101" pitchFamily="49" charset="-122"/>
                <a:sym typeface="+mn-ea"/>
              </a:rPr>
              <a:t>4</a:t>
            </a:r>
            <a:r>
              <a:rPr lang="zh-CN" altLang="zh-CN" sz="2400" dirty="0">
                <a:solidFill>
                  <a:srgbClr val="000000"/>
                </a:solidFill>
                <a:latin typeface="黑体" panose="02010609060101010101" pitchFamily="49" charset="-122"/>
                <a:ea typeface="黑体" panose="02010609060101010101" pitchFamily="49" charset="-122"/>
                <a:sym typeface="+mn-ea"/>
              </a:rPr>
              <a:t>）破产取回权的行使不依破产程序，但必须以破产管理人为相对人</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10000"/>
              </a:lnSpc>
              <a:buNone/>
            </a:pPr>
            <a:endParaRPr lang="en-US" altLang="zh-CN" sz="2400" dirty="0">
              <a:solidFill>
                <a:srgbClr val="000000"/>
              </a:solidFill>
              <a:latin typeface="黑体" panose="02010609060101010101" pitchFamily="49" charset="-122"/>
              <a:ea typeface="黑体" panose="02010609060101010101" pitchFamily="49" charset="-122"/>
            </a:endParaRPr>
          </a:p>
          <a:p>
            <a:endParaRPr lang="en-US" altLang="zh-CN"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Vertical)">
                                      <p:cBhvr>
                                        <p:cTn id="19" dur="500"/>
                                        <p:tgtEl>
                                          <p:spTgt spid="3">
                                            <p:txEl>
                                              <p:pRg st="3" end="3"/>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arn(inVertical)">
                                      <p:cBhvr>
                                        <p:cTn id="25" dur="500"/>
                                        <p:tgtEl>
                                          <p:spTgt spid="3">
                                            <p:txEl>
                                              <p:pRg st="5" end="5"/>
                                            </p:txEl>
                                          </p:spTgt>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arn(inVertical)">
                                      <p:cBhvr>
                                        <p:cTn id="28" dur="500"/>
                                        <p:tgtEl>
                                          <p:spTgt spid="3">
                                            <p:txEl>
                                              <p:pRg st="6" end="6"/>
                                            </p:txEl>
                                          </p:spTgt>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barn(inVertical)">
                                      <p:cBhvr>
                                        <p:cTn id="31" dur="500"/>
                                        <p:tgtEl>
                                          <p:spTgt spid="3">
                                            <p:txEl>
                                              <p:pRg st="7" end="7"/>
                                            </p:txEl>
                                          </p:spTgt>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barn(inVertical)">
                                      <p:cBhvr>
                                        <p:cTn id="3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43000" y="835025"/>
            <a:ext cx="10160635" cy="4351655"/>
          </a:xfrm>
        </p:spPr>
        <p:txBody>
          <a:bodyPr>
            <a:noAutofit/>
          </a:bodyPr>
          <a:lstStyle/>
          <a:p>
            <a:pPr marL="0" lv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sym typeface="+mn-ea"/>
              </a:rPr>
              <a:t>四、破产取回权</a:t>
            </a:r>
            <a:r>
              <a:rPr lang="en-US" altLang="zh-CN" sz="2400" dirty="0">
                <a:solidFill>
                  <a:srgbClr val="000000"/>
                </a:solidFill>
                <a:latin typeface="黑体" panose="02010609060101010101" pitchFamily="49" charset="-122"/>
                <a:ea typeface="黑体" panose="02010609060101010101" pitchFamily="49" charset="-122"/>
                <a:sym typeface="+mn-ea"/>
              </a:rPr>
              <a:t> </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（二）破产取回权的种类</a:t>
            </a:r>
            <a:endParaRPr lang="zh-CN"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1.</a:t>
            </a:r>
            <a:r>
              <a:rPr lang="zh-CN" altLang="zh-CN" sz="2400" dirty="0">
                <a:solidFill>
                  <a:srgbClr val="000000"/>
                </a:solidFill>
                <a:latin typeface="黑体" panose="02010609060101010101" pitchFamily="49" charset="-122"/>
                <a:ea typeface="黑体" panose="02010609060101010101" pitchFamily="49" charset="-122"/>
              </a:rPr>
              <a:t>一般取回权</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不属于破产财产法定范围内的财产，已经为破产管理人所实际占有，取回权人所享有的不依破产程序即可取回的请求权。</a:t>
            </a:r>
            <a:endParaRPr lang="zh-CN"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sym typeface="+mn-ea"/>
              </a:rPr>
              <a:t>2.</a:t>
            </a:r>
            <a:r>
              <a:rPr lang="zh-CN" altLang="zh-CN" sz="2400" dirty="0">
                <a:solidFill>
                  <a:srgbClr val="000000"/>
                </a:solidFill>
                <a:latin typeface="黑体" panose="02010609060101010101" pitchFamily="49" charset="-122"/>
                <a:ea typeface="黑体" panose="02010609060101010101" pitchFamily="49" charset="-122"/>
                <a:sym typeface="+mn-ea"/>
              </a:rPr>
              <a:t>特殊取回权</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sym typeface="+mn-ea"/>
              </a:rPr>
              <a:t>    </a:t>
            </a:r>
            <a:r>
              <a:rPr lang="zh-CN" altLang="zh-CN" sz="2400" dirty="0">
                <a:solidFill>
                  <a:srgbClr val="000000"/>
                </a:solidFill>
                <a:latin typeface="黑体" panose="02010609060101010101" pitchFamily="49" charset="-122"/>
                <a:ea typeface="黑体" panose="02010609060101010101" pitchFamily="49" charset="-122"/>
                <a:sym typeface="+mn-ea"/>
              </a:rPr>
              <a:t>通常是指出卖人取回权、行纪人取回权和代偿取回权。</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indent="0">
              <a:buNone/>
            </a:pPr>
            <a:endParaRPr lang="en-US" altLang="zh-CN"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barn(inVertical)">
                                      <p:cBhvr>
                                        <p:cTn id="14" dur="500"/>
                                        <p:tgtEl>
                                          <p:spTgt spid="3">
                                            <p:txEl>
                                              <p:pRg st="2" end="2"/>
                                            </p:txEl>
                                          </p:spTgt>
                                        </p:tgtEl>
                                      </p:cBhvr>
                                    </p:animEffect>
                                  </p:childTnLst>
                                </p:cTn>
                              </p:par>
                            </p:childTnLst>
                          </p:cTn>
                        </p:par>
                        <p:par>
                          <p:cTn id="15" fill="hold">
                            <p:stCondLst>
                              <p:cond delay="1000"/>
                            </p:stCondLst>
                            <p:childTnLst>
                              <p:par>
                                <p:cTn id="16" presetID="16" presetClass="entr" presetSubtype="21" fill="hold" grpId="0" nodeType="after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arn(inVertic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74750" y="721360"/>
            <a:ext cx="10337800" cy="5415915"/>
          </a:xfrm>
        </p:spPr>
        <p:txBody>
          <a:bodyPr>
            <a:normAutofit/>
          </a:bodyPr>
          <a:lstStyle/>
          <a:p>
            <a:pPr marL="0" lvl="0" indent="0">
              <a:lnSpc>
                <a:spcPct val="135000"/>
              </a:lnSpc>
              <a:buNone/>
            </a:pPr>
            <a:r>
              <a:rPr lang="zh-CN" altLang="zh-CN" sz="2400" dirty="0">
                <a:solidFill>
                  <a:srgbClr val="000000"/>
                </a:solidFill>
                <a:latin typeface="黑体" panose="02010609060101010101" pitchFamily="49" charset="-122"/>
                <a:ea typeface="黑体" panose="02010609060101010101" pitchFamily="49" charset="-122"/>
              </a:rPr>
              <a:t>五、破产抵销权</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35000"/>
              </a:lnSpc>
              <a:buNone/>
            </a:pPr>
            <a:r>
              <a:rPr lang="en-US" altLang="zh-CN" sz="2400" dirty="0">
                <a:solidFill>
                  <a:srgbClr val="000000"/>
                </a:solidFill>
                <a:latin typeface="黑体" panose="02010609060101010101" pitchFamily="49" charset="-122"/>
                <a:ea typeface="黑体" panose="02010609060101010101" pitchFamily="49" charset="-122"/>
              </a:rPr>
              <a:t>(</a:t>
            </a:r>
            <a:r>
              <a:rPr lang="zh-CN" altLang="en-US" sz="2400" dirty="0">
                <a:solidFill>
                  <a:srgbClr val="000000"/>
                </a:solidFill>
                <a:latin typeface="黑体" panose="02010609060101010101" pitchFamily="49" charset="-122"/>
                <a:ea typeface="黑体" panose="02010609060101010101" pitchFamily="49" charset="-122"/>
              </a:rPr>
              <a:t>一）</a:t>
            </a:r>
            <a:r>
              <a:rPr lang="zh-CN" altLang="zh-CN" sz="2400" dirty="0">
                <a:solidFill>
                  <a:srgbClr val="000000"/>
                </a:solidFill>
                <a:latin typeface="黑体" panose="02010609060101010101" pitchFamily="49" charset="-122"/>
                <a:ea typeface="黑体" panose="02010609060101010101" pitchFamily="49" charset="-122"/>
              </a:rPr>
              <a:t>破产抵销权的概念与特征</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35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破产抵销权，是指债权人在破产案件受理前对债务人负有债务的，无论其债权与所负债务种类是否相同，也不论是否该债权、债务是否附有期限或条件，均可以用该债权抵销其对债务人所负债务的权利。</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35000"/>
              </a:lnSpc>
              <a:buNone/>
            </a:pPr>
            <a:r>
              <a:rPr lang="zh-CN" altLang="en-US" sz="2400" dirty="0">
                <a:solidFill>
                  <a:srgbClr val="000000"/>
                </a:solidFill>
                <a:latin typeface="黑体" panose="02010609060101010101" pitchFamily="49" charset="-122"/>
                <a:ea typeface="黑体" panose="02010609060101010101" pitchFamily="49" charset="-122"/>
              </a:rPr>
              <a:t>    抵销权原属民法上的权利，但它在破产诉讼中的行使又有一定特殊性。破产法上的抵销权允许破产程序开始前成立的债权、债务相互抵销，以保证权利的正确行使。</a:t>
            </a:r>
            <a:endParaRPr lang="zh-CN" altLang="en-US" sz="2400" dirty="0">
              <a:solidFill>
                <a:srgbClr val="000000"/>
              </a:solidFill>
              <a:latin typeface="黑体" panose="02010609060101010101" pitchFamily="49" charset="-122"/>
              <a:ea typeface="黑体" panose="02010609060101010101" pitchFamily="49" charset="-122"/>
            </a:endParaRPr>
          </a:p>
          <a:p>
            <a:pPr marL="0" lvl="0" indent="0">
              <a:lnSpc>
                <a:spcPct val="135000"/>
              </a:lnSpc>
              <a:buNone/>
            </a:pPr>
            <a:endParaRPr lang="zh-CN" altLang="zh-CN" sz="2400" dirty="0">
              <a:solidFill>
                <a:srgbClr val="000000"/>
              </a:solidFill>
              <a:latin typeface="黑体" panose="02010609060101010101" pitchFamily="49" charset="-122"/>
              <a:ea typeface="黑体" panose="02010609060101010101" pitchFamily="49" charset="-122"/>
            </a:endParaRPr>
          </a:p>
          <a:p>
            <a:pPr marL="0" indent="0">
              <a:buNone/>
            </a:pPr>
            <a:endParaRPr lang="zh-CN" altLang="zh-CN"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barn(inVertical)">
                                      <p:cBhvr>
                                        <p:cTn id="11" dur="500"/>
                                        <p:tgtEl>
                                          <p:spTgt spid="2">
                                            <p:txEl>
                                              <p:pRg st="1" end="1"/>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arn(inVertical)">
                                      <p:cBhvr>
                                        <p:cTn id="15" dur="500"/>
                                        <p:tgtEl>
                                          <p:spTgt spid="2">
                                            <p:txEl>
                                              <p:pRg st="2" end="2"/>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barn(inVertical)">
                                      <p:cBhvr>
                                        <p:cTn id="19"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48715" y="853440"/>
            <a:ext cx="10668635" cy="5444490"/>
          </a:xfrm>
        </p:spPr>
        <p:txBody>
          <a:bodyPr>
            <a:normAutofit/>
          </a:bodyPr>
          <a:lstStyle/>
          <a:p>
            <a:pPr mar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sym typeface="+mn-ea"/>
              </a:rPr>
              <a:t>五、破产抵销权</a:t>
            </a:r>
            <a:endParaRPr lang="zh-CN" altLang="zh-CN" sz="2400" dirty="0">
              <a:solidFill>
                <a:srgbClr val="000000"/>
              </a:solidFill>
              <a:latin typeface="黑体" panose="02010609060101010101" pitchFamily="49" charset="-122"/>
              <a:ea typeface="黑体" panose="02010609060101010101" pitchFamily="49" charset="-122"/>
              <a:sym typeface="+mn-ea"/>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（二）</a:t>
            </a:r>
            <a:r>
              <a:rPr lang="zh-CN" altLang="zh-CN" sz="2400" dirty="0">
                <a:solidFill>
                  <a:srgbClr val="000000"/>
                </a:solidFill>
                <a:latin typeface="黑体" panose="02010609060101010101" pitchFamily="49" charset="-122"/>
                <a:ea typeface="黑体" panose="02010609060101010101" pitchFamily="49" charset="-122"/>
              </a:rPr>
              <a:t>破产抵销权的禁止</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1.</a:t>
            </a:r>
            <a:r>
              <a:rPr lang="zh-CN" altLang="zh-CN" sz="2400" dirty="0">
                <a:solidFill>
                  <a:srgbClr val="000000"/>
                </a:solidFill>
                <a:latin typeface="黑体" panose="02010609060101010101" pitchFamily="49" charset="-122"/>
                <a:ea typeface="黑体" panose="02010609060101010101" pitchFamily="49" charset="-122"/>
              </a:rPr>
              <a:t>债务人的债务人在破产案件受理后取得他人对债务人的债权的。</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2.</a:t>
            </a:r>
            <a:r>
              <a:rPr lang="zh-CN" altLang="zh-CN" sz="2400" dirty="0">
                <a:solidFill>
                  <a:srgbClr val="000000"/>
                </a:solidFill>
                <a:latin typeface="黑体" panose="02010609060101010101" pitchFamily="49" charset="-122"/>
                <a:ea typeface="黑体" panose="02010609060101010101" pitchFamily="49" charset="-122"/>
              </a:rPr>
              <a:t>债权人已知债务人有不能清偿到期债务或者破产申请的事实，对债务人负担债务的；但是，债权人因为法律规定或者有破产申请</a:t>
            </a:r>
            <a:r>
              <a:rPr lang="en-US" altLang="zh-CN" sz="2400" dirty="0">
                <a:solidFill>
                  <a:srgbClr val="000000"/>
                </a:solidFill>
                <a:latin typeface="黑体" panose="02010609060101010101" pitchFamily="49" charset="-122"/>
                <a:ea typeface="黑体" panose="02010609060101010101" pitchFamily="49" charset="-122"/>
              </a:rPr>
              <a:t>1</a:t>
            </a:r>
            <a:r>
              <a:rPr lang="zh-CN" altLang="zh-CN" sz="2400" dirty="0">
                <a:solidFill>
                  <a:srgbClr val="000000"/>
                </a:solidFill>
                <a:latin typeface="黑体" panose="02010609060101010101" pitchFamily="49" charset="-122"/>
                <a:ea typeface="黑体" panose="02010609060101010101" pitchFamily="49" charset="-122"/>
              </a:rPr>
              <a:t>年前所发生的原因而负担债务的除外。</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3.</a:t>
            </a:r>
            <a:r>
              <a:rPr lang="zh-CN" altLang="zh-CN" sz="2400" dirty="0">
                <a:solidFill>
                  <a:srgbClr val="000000"/>
                </a:solidFill>
                <a:latin typeface="黑体" panose="02010609060101010101" pitchFamily="49" charset="-122"/>
                <a:ea typeface="黑体" panose="02010609060101010101" pitchFamily="49" charset="-122"/>
              </a:rPr>
              <a:t>债务人的债务人已知债务人有不能清偿到期债务或者破产申请的事实，对债务人取得债权的；但是，债务人的债务人因为法律规定或者有破产申请</a:t>
            </a:r>
            <a:r>
              <a:rPr lang="en-US" altLang="zh-CN" sz="2400" dirty="0">
                <a:solidFill>
                  <a:srgbClr val="000000"/>
                </a:solidFill>
                <a:latin typeface="黑体" panose="02010609060101010101" pitchFamily="49" charset="-122"/>
                <a:ea typeface="黑体" panose="02010609060101010101" pitchFamily="49" charset="-122"/>
              </a:rPr>
              <a:t>1</a:t>
            </a:r>
            <a:r>
              <a:rPr lang="zh-CN" altLang="zh-CN" sz="2400" dirty="0">
                <a:solidFill>
                  <a:srgbClr val="000000"/>
                </a:solidFill>
                <a:latin typeface="黑体" panose="02010609060101010101" pitchFamily="49" charset="-122"/>
                <a:ea typeface="黑体" panose="02010609060101010101" pitchFamily="49" charset="-122"/>
              </a:rPr>
              <a:t>年前所发生的原因而取得债权的除外。</a:t>
            </a:r>
            <a:endParaRPr lang="zh-CN" altLang="zh-CN"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Vertical)">
                                      <p:cBhvr>
                                        <p:cTn id="10" dur="500"/>
                                        <p:tgtEl>
                                          <p:spTgt spid="2">
                                            <p:txEl>
                                              <p:pRg st="1" end="1"/>
                                            </p:txEl>
                                          </p:spTgt>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barn(inVertical)">
                                      <p:cBhvr>
                                        <p:cTn id="14" dur="500"/>
                                        <p:tgtEl>
                                          <p:spTgt spid="2">
                                            <p:txEl>
                                              <p:pRg st="2" end="2"/>
                                            </p:txEl>
                                          </p:spTgt>
                                        </p:tgtEl>
                                      </p:cBhvr>
                                    </p:animEffect>
                                  </p:childTnLst>
                                </p:cTn>
                              </p:par>
                            </p:childTnLst>
                          </p:cTn>
                        </p:par>
                        <p:par>
                          <p:cTn id="15" fill="hold">
                            <p:stCondLst>
                              <p:cond delay="1000"/>
                            </p:stCondLst>
                            <p:childTnLst>
                              <p:par>
                                <p:cTn id="16" presetID="16" presetClass="entr" presetSubtype="21" fill="hold" grpId="0" nodeType="after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arn(inVertical)">
                                      <p:cBhvr>
                                        <p:cTn id="18" dur="500"/>
                                        <p:tgtEl>
                                          <p:spTgt spid="2">
                                            <p:txEl>
                                              <p:pRg st="3" end="3"/>
                                            </p:txEl>
                                          </p:spTgt>
                                        </p:tgtEl>
                                      </p:cBhvr>
                                    </p:animEffect>
                                  </p:childTnLst>
                                </p:cTn>
                              </p:par>
                            </p:childTnLst>
                          </p:cTn>
                        </p:par>
                        <p:par>
                          <p:cTn id="19" fill="hold">
                            <p:stCondLst>
                              <p:cond delay="1500"/>
                            </p:stCondLst>
                            <p:childTnLst>
                              <p:par>
                                <p:cTn id="20" presetID="16" presetClass="entr" presetSubtype="21" fill="hold" grpId="0" nodeType="after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69276" y="857858"/>
            <a:ext cx="7646810" cy="1001332"/>
          </a:xfrm>
        </p:spPr>
        <p:txBody>
          <a:bodyPr/>
          <a:lstStyle/>
          <a:p>
            <a:pPr algn="ctr">
              <a:lnSpc>
                <a:spcPct val="125000"/>
              </a:lnSpc>
              <a:spcBef>
                <a:spcPts val="1000"/>
              </a:spcBef>
            </a:pPr>
            <a:r>
              <a:rPr lang="zh-CN" altLang="zh-CN" sz="3600" dirty="0">
                <a:solidFill>
                  <a:srgbClr val="000000"/>
                </a:solidFill>
                <a:latin typeface="黑体" panose="02010609060101010101" pitchFamily="49" charset="-122"/>
                <a:ea typeface="黑体" panose="02010609060101010101" pitchFamily="49" charset="-122"/>
              </a:rPr>
              <a:t>第三节</a:t>
            </a:r>
            <a:r>
              <a:rPr lang="en-US" altLang="zh-CN" sz="3600" dirty="0">
                <a:solidFill>
                  <a:srgbClr val="000000"/>
                </a:solidFill>
                <a:latin typeface="黑体" panose="02010609060101010101" pitchFamily="49" charset="-122"/>
                <a:ea typeface="黑体" panose="02010609060101010101" pitchFamily="49" charset="-122"/>
              </a:rPr>
              <a:t>  </a:t>
            </a:r>
            <a:r>
              <a:rPr lang="zh-CN" altLang="zh-CN" sz="3600" dirty="0">
                <a:solidFill>
                  <a:srgbClr val="000000"/>
                </a:solidFill>
                <a:latin typeface="黑体" panose="02010609060101010101" pitchFamily="49" charset="-122"/>
                <a:ea typeface="黑体" panose="02010609060101010101" pitchFamily="49" charset="-122"/>
              </a:rPr>
              <a:t>破产重整制度</a:t>
            </a:r>
            <a:endParaRPr lang="zh-CN" altLang="zh-CN" sz="3600" dirty="0">
              <a:solidFill>
                <a:srgbClr val="000000"/>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3503896" y="2051551"/>
            <a:ext cx="7827115" cy="3524518"/>
          </a:xfrm>
        </p:spPr>
        <p:txBody>
          <a:bodyPr/>
          <a:lstStyle/>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一、破产重整制度的概念与特征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二、重整程序的启动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三、重整程序的终止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四、重整计划的制定、表决与批准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五、重整计划的执行与效力</a:t>
            </a:r>
            <a:endParaRPr lang="zh-CN" altLang="en-US" sz="2400" dirty="0">
              <a:solidFill>
                <a:srgbClr val="000000"/>
              </a:solidFill>
              <a:latin typeface="黑体" panose="02010609060101010101" pitchFamily="49" charset="-122"/>
              <a:ea typeface="黑体" panose="02010609060101010101" pitchFamily="49" charset="-122"/>
            </a:endParaRPr>
          </a:p>
          <a:p>
            <a:pPr marL="0" indent="0">
              <a:buNone/>
            </a:pPr>
            <a:endParaRPr lang="zh-CN" altLang="en-US"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childTnLst>
                          </p:cTn>
                        </p:par>
                        <p:par>
                          <p:cTn id="17" fill="hold">
                            <p:stCondLst>
                              <p:cond delay="1500"/>
                            </p:stCondLst>
                            <p:childTnLst>
                              <p:par>
                                <p:cTn id="18" presetID="16" presetClass="entr" presetSubtype="21"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childTnLst>
                          </p:cTn>
                        </p:par>
                        <p:par>
                          <p:cTn id="21" fill="hold">
                            <p:stCondLst>
                              <p:cond delay="2000"/>
                            </p:stCondLst>
                            <p:childTnLst>
                              <p:par>
                                <p:cTn id="22" presetID="16" presetClass="entr" presetSubtype="21" fill="hold" grpId="0"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barn(inVertical)">
                                      <p:cBhvr>
                                        <p:cTn id="24" dur="500"/>
                                        <p:tgtEl>
                                          <p:spTgt spid="3">
                                            <p:txEl>
                                              <p:pRg st="3" end="3"/>
                                            </p:txEl>
                                          </p:spTgt>
                                        </p:tgtEl>
                                      </p:cBhvr>
                                    </p:animEffect>
                                  </p:childTnLst>
                                </p:cTn>
                              </p:par>
                            </p:childTnLst>
                          </p:cTn>
                        </p:par>
                        <p:par>
                          <p:cTn id="25" fill="hold">
                            <p:stCondLst>
                              <p:cond delay="2500"/>
                            </p:stCondLst>
                            <p:childTnLst>
                              <p:par>
                                <p:cTn id="26" presetID="16" presetClass="entr" presetSubtype="21" fill="hold" grpId="0"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arn(inVertical)">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672242" y="224151"/>
            <a:ext cx="5605154" cy="1252728"/>
          </a:xfrm>
        </p:spPr>
        <p:txBody>
          <a:bodyPr>
            <a:normAutofit/>
          </a:bodyPr>
          <a:lstStyle/>
          <a:p>
            <a:pPr algn="ctr">
              <a:lnSpc>
                <a:spcPct val="125000"/>
              </a:lnSpc>
              <a:spcBef>
                <a:spcPts val="1000"/>
              </a:spcBef>
            </a:pPr>
            <a:r>
              <a:rPr lang="zh-CN" altLang="zh-CN" dirty="0">
                <a:solidFill>
                  <a:srgbClr val="000000"/>
                </a:solidFill>
                <a:effectLst/>
                <a:latin typeface="黑体" panose="02010609060101010101" pitchFamily="49" charset="-122"/>
                <a:ea typeface="黑体" panose="02010609060101010101" pitchFamily="49" charset="-122"/>
              </a:rPr>
              <a:t>第三节</a:t>
            </a:r>
            <a:r>
              <a:rPr lang="en-US" altLang="zh-CN" dirty="0">
                <a:solidFill>
                  <a:srgbClr val="000000"/>
                </a:solidFill>
                <a:effectLst/>
                <a:latin typeface="黑体" panose="02010609060101010101" pitchFamily="49" charset="-122"/>
                <a:ea typeface="黑体" panose="02010609060101010101" pitchFamily="49" charset="-122"/>
              </a:rPr>
              <a:t>  </a:t>
            </a:r>
            <a:r>
              <a:rPr lang="zh-CN" altLang="zh-CN" dirty="0">
                <a:solidFill>
                  <a:srgbClr val="000000"/>
                </a:solidFill>
                <a:effectLst/>
                <a:latin typeface="黑体" panose="02010609060101010101" pitchFamily="49" charset="-122"/>
                <a:ea typeface="黑体" panose="02010609060101010101" pitchFamily="49" charset="-122"/>
              </a:rPr>
              <a:t>破产重整制度</a:t>
            </a:r>
            <a:endParaRPr lang="zh-CN" altLang="zh-CN" dirty="0">
              <a:solidFill>
                <a:srgbClr val="000000"/>
              </a:solidFill>
              <a:effectLst/>
              <a:latin typeface="黑体" panose="02010609060101010101" pitchFamily="49" charset="-122"/>
              <a:ea typeface="黑体" panose="02010609060101010101" pitchFamily="49" charset="-122"/>
            </a:endParaRPr>
          </a:p>
        </p:txBody>
      </p:sp>
      <p:sp>
        <p:nvSpPr>
          <p:cNvPr id="2" name="内容占位符 1"/>
          <p:cNvSpPr>
            <a:spLocks noGrp="1"/>
          </p:cNvSpPr>
          <p:nvPr>
            <p:ph idx="1"/>
          </p:nvPr>
        </p:nvSpPr>
        <p:spPr>
          <a:xfrm>
            <a:off x="1178560" y="1242695"/>
            <a:ext cx="10765790" cy="5291455"/>
          </a:xfrm>
        </p:spPr>
        <p:txBody>
          <a:bodyPr>
            <a:noAutofit/>
          </a:bodyPr>
          <a:lstStyle/>
          <a:p>
            <a:pPr marL="0" indent="0">
              <a:lnSpc>
                <a:spcPct val="110000"/>
              </a:lnSpc>
              <a:buNone/>
            </a:pPr>
            <a:r>
              <a:rPr lang="zh-CN" altLang="zh-CN" sz="2400" dirty="0">
                <a:solidFill>
                  <a:srgbClr val="000000"/>
                </a:solidFill>
                <a:latin typeface="黑体" panose="02010609060101010101" pitchFamily="49" charset="-122"/>
                <a:ea typeface="黑体" panose="02010609060101010101" pitchFamily="49" charset="-122"/>
              </a:rPr>
              <a:t>一、破产重整制度的概念与特征</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10000"/>
              </a:lnSpc>
              <a:buNone/>
            </a:pPr>
            <a:r>
              <a:rPr lang="zh-CN" altLang="en-US" sz="2400" dirty="0">
                <a:solidFill>
                  <a:srgbClr val="000000"/>
                </a:solidFill>
                <a:latin typeface="黑体" panose="02010609060101010101" pitchFamily="49" charset="-122"/>
                <a:ea typeface="黑体" panose="02010609060101010101" pitchFamily="49" charset="-122"/>
              </a:rPr>
              <a:t>（一）概念</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10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破产重整制度，是指经由利害关系人的申请，在法院的主持和利害关系人的参与下，对具有重整原因和重整能力的债务人进行生产经营上的整顿和债权债务关系上的清理，以使其摆脱财务困境，重获经营能力的破产预防制度。</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10000"/>
              </a:lnSpc>
              <a:buNone/>
            </a:pPr>
            <a:r>
              <a:rPr lang="zh-CN" altLang="en-US" sz="2400" dirty="0">
                <a:solidFill>
                  <a:srgbClr val="000000"/>
                </a:solidFill>
                <a:latin typeface="黑体" panose="02010609060101010101" pitchFamily="49" charset="-122"/>
                <a:ea typeface="黑体" panose="02010609060101010101" pitchFamily="49" charset="-122"/>
              </a:rPr>
              <a:t>（二）特征</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10000"/>
              </a:lnSpc>
              <a:buNone/>
            </a:pPr>
            <a:r>
              <a:rPr lang="en-US" altLang="zh-CN" sz="2400" dirty="0">
                <a:solidFill>
                  <a:srgbClr val="000000"/>
                </a:solidFill>
                <a:latin typeface="黑体" panose="02010609060101010101" pitchFamily="49" charset="-122"/>
                <a:ea typeface="黑体" panose="02010609060101010101" pitchFamily="49" charset="-122"/>
              </a:rPr>
              <a:t>1.</a:t>
            </a:r>
            <a:r>
              <a:rPr lang="zh-CN" altLang="en-US" sz="2400" dirty="0">
                <a:solidFill>
                  <a:srgbClr val="000000"/>
                </a:solidFill>
                <a:latin typeface="黑体" panose="02010609060101010101" pitchFamily="49" charset="-122"/>
                <a:ea typeface="黑体" panose="02010609060101010101" pitchFamily="49" charset="-122"/>
              </a:rPr>
              <a:t>重整原因宽泛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10000"/>
              </a:lnSpc>
              <a:buNone/>
            </a:pPr>
            <a:r>
              <a:rPr lang="en-US" altLang="zh-CN" sz="2400" dirty="0">
                <a:solidFill>
                  <a:srgbClr val="000000"/>
                </a:solidFill>
                <a:latin typeface="黑体" panose="02010609060101010101" pitchFamily="49" charset="-122"/>
                <a:ea typeface="黑体" panose="02010609060101010101" pitchFamily="49" charset="-122"/>
              </a:rPr>
              <a:t>2.</a:t>
            </a:r>
            <a:r>
              <a:rPr lang="zh-CN" altLang="en-US" sz="2400" dirty="0">
                <a:solidFill>
                  <a:srgbClr val="000000"/>
                </a:solidFill>
                <a:latin typeface="黑体" panose="02010609060101010101" pitchFamily="49" charset="-122"/>
                <a:ea typeface="黑体" panose="02010609060101010101" pitchFamily="49" charset="-122"/>
              </a:rPr>
              <a:t>私法自治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10000"/>
              </a:lnSpc>
              <a:buNone/>
            </a:pPr>
            <a:r>
              <a:rPr lang="en-US" altLang="zh-CN" sz="2400" dirty="0">
                <a:solidFill>
                  <a:srgbClr val="000000"/>
                </a:solidFill>
                <a:latin typeface="黑体" panose="02010609060101010101" pitchFamily="49" charset="-122"/>
                <a:ea typeface="黑体" panose="02010609060101010101" pitchFamily="49" charset="-122"/>
              </a:rPr>
              <a:t>3.</a:t>
            </a:r>
            <a:r>
              <a:rPr lang="zh-CN" altLang="zh-CN" sz="2400" dirty="0">
                <a:solidFill>
                  <a:srgbClr val="000000"/>
                </a:solidFill>
                <a:latin typeface="黑体" panose="02010609060101010101" pitchFamily="49" charset="-122"/>
                <a:ea typeface="黑体" panose="02010609060101010101" pitchFamily="49" charset="-122"/>
              </a:rPr>
              <a:t>担保物权受到限制</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10000"/>
              </a:lnSpc>
              <a:buNone/>
            </a:pPr>
            <a:r>
              <a:rPr lang="en-US" altLang="zh-CN" sz="2400" dirty="0">
                <a:solidFill>
                  <a:srgbClr val="000000"/>
                </a:solidFill>
                <a:latin typeface="黑体" panose="02010609060101010101" pitchFamily="49" charset="-122"/>
                <a:ea typeface="黑体" panose="02010609060101010101" pitchFamily="49" charset="-122"/>
              </a:rPr>
              <a:t>4.</a:t>
            </a:r>
            <a:r>
              <a:rPr lang="zh-CN" altLang="en-US" sz="2400" dirty="0">
                <a:solidFill>
                  <a:srgbClr val="000000"/>
                </a:solidFill>
                <a:latin typeface="黑体" panose="02010609060101010101" pitchFamily="49" charset="-122"/>
                <a:ea typeface="黑体" panose="02010609060101010101" pitchFamily="49" charset="-122"/>
              </a:rPr>
              <a:t>目标多元化与重整措施的多样化</a:t>
            </a:r>
            <a:endParaRPr lang="zh-CN" altLang="en-US"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6" presetClass="entr" presetSubtype="21" fill="hold" grpId="0" nodeType="after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arn(inVertical)">
                                      <p:cBhvr>
                                        <p:cTn id="12" dur="500"/>
                                        <p:tgtEl>
                                          <p:spTgt spid="2">
                                            <p:txEl>
                                              <p:pRg st="0" end="0"/>
                                            </p:txEl>
                                          </p:spTgt>
                                        </p:tgtEl>
                                      </p:cBhvr>
                                    </p:animEffect>
                                  </p:childTnLst>
                                </p:cTn>
                              </p:par>
                            </p:childTnLst>
                          </p:cTn>
                        </p:par>
                        <p:par>
                          <p:cTn id="13" fill="hold">
                            <p:stCondLst>
                              <p:cond delay="1500"/>
                            </p:stCondLst>
                            <p:childTnLst>
                              <p:par>
                                <p:cTn id="14" presetID="16" presetClass="entr" presetSubtype="21" fill="hold" grpId="0" nodeType="after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barn(inVertical)">
                                      <p:cBhvr>
                                        <p:cTn id="16" dur="500"/>
                                        <p:tgtEl>
                                          <p:spTgt spid="2">
                                            <p:txEl>
                                              <p:pRg st="1" end="1"/>
                                            </p:txEl>
                                          </p:spTgt>
                                        </p:tgtEl>
                                      </p:cBhvr>
                                    </p:animEffect>
                                  </p:childTnLst>
                                </p:cTn>
                              </p:par>
                            </p:childTnLst>
                          </p:cTn>
                        </p:par>
                        <p:par>
                          <p:cTn id="17" fill="hold">
                            <p:stCondLst>
                              <p:cond delay="2000"/>
                            </p:stCondLst>
                            <p:childTnLst>
                              <p:par>
                                <p:cTn id="18" presetID="16" presetClass="entr" presetSubtype="21" fill="hold" grpId="0" nodeType="after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barn(inVertical)">
                                      <p:cBhvr>
                                        <p:cTn id="20" dur="500"/>
                                        <p:tgtEl>
                                          <p:spTgt spid="2">
                                            <p:txEl>
                                              <p:pRg st="2" end="2"/>
                                            </p:txEl>
                                          </p:spTgt>
                                        </p:tgtEl>
                                      </p:cBhvr>
                                    </p:animEffect>
                                  </p:childTnLst>
                                </p:cTn>
                              </p:par>
                            </p:childTnLst>
                          </p:cTn>
                        </p:par>
                        <p:par>
                          <p:cTn id="21" fill="hold">
                            <p:stCondLst>
                              <p:cond delay="2500"/>
                            </p:stCondLst>
                            <p:childTnLst>
                              <p:par>
                                <p:cTn id="22" presetID="16" presetClass="entr" presetSubtype="21" fill="hold" grpId="0" nodeType="after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barn(inVertical)">
                                      <p:cBhvr>
                                        <p:cTn id="24" dur="500"/>
                                        <p:tgtEl>
                                          <p:spTgt spid="2">
                                            <p:txEl>
                                              <p:pRg st="3" end="3"/>
                                            </p:txEl>
                                          </p:spTgt>
                                        </p:tgtEl>
                                      </p:cBhvr>
                                    </p:animEffect>
                                  </p:childTnLst>
                                </p:cTn>
                              </p:par>
                            </p:childTnLst>
                          </p:cTn>
                        </p:par>
                        <p:par>
                          <p:cTn id="25" fill="hold">
                            <p:stCondLst>
                              <p:cond delay="3000"/>
                            </p:stCondLst>
                            <p:childTnLst>
                              <p:par>
                                <p:cTn id="26" presetID="16" presetClass="entr" presetSubtype="21" fill="hold" grpId="0" nodeType="after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barn(inVertical)">
                                      <p:cBhvr>
                                        <p:cTn id="28" dur="500"/>
                                        <p:tgtEl>
                                          <p:spTgt spid="2">
                                            <p:txEl>
                                              <p:pRg st="4" end="4"/>
                                            </p:txEl>
                                          </p:spTgt>
                                        </p:tgtEl>
                                      </p:cBhvr>
                                    </p:animEffect>
                                  </p:childTnLst>
                                </p:cTn>
                              </p:par>
                            </p:childTnLst>
                          </p:cTn>
                        </p:par>
                        <p:par>
                          <p:cTn id="29" fill="hold">
                            <p:stCondLst>
                              <p:cond delay="3500"/>
                            </p:stCondLst>
                            <p:childTnLst>
                              <p:par>
                                <p:cTn id="30" presetID="16" presetClass="entr" presetSubtype="21" fill="hold" grpId="0" nodeType="after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par>
                          <p:cTn id="33" fill="hold">
                            <p:stCondLst>
                              <p:cond delay="4000"/>
                            </p:stCondLst>
                            <p:childTnLst>
                              <p:par>
                                <p:cTn id="34" presetID="16" presetClass="entr" presetSubtype="21" fill="hold" grpId="0" nodeType="afterEffect">
                                  <p:stCondLst>
                                    <p:cond delay="0"/>
                                  </p:stCondLst>
                                  <p:childTnLst>
                                    <p:set>
                                      <p:cBhvr>
                                        <p:cTn id="35" dur="1" fill="hold">
                                          <p:stCondLst>
                                            <p:cond delay="0"/>
                                          </p:stCondLst>
                                        </p:cTn>
                                        <p:tgtEl>
                                          <p:spTgt spid="2">
                                            <p:txEl>
                                              <p:pRg st="6" end="6"/>
                                            </p:txEl>
                                          </p:spTgt>
                                        </p:tgtEl>
                                        <p:attrNameLst>
                                          <p:attrName>style.visibility</p:attrName>
                                        </p:attrNameLst>
                                      </p:cBhvr>
                                      <p:to>
                                        <p:strVal val="visible"/>
                                      </p:to>
                                    </p:set>
                                    <p:animEffect transition="in" filter="barn(inVertical)">
                                      <p:cBhvr>
                                        <p:cTn id="36" dur="500"/>
                                        <p:tgtEl>
                                          <p:spTgt spid="2">
                                            <p:txEl>
                                              <p:pRg st="6" end="6"/>
                                            </p:txEl>
                                          </p:spTgt>
                                        </p:tgtEl>
                                      </p:cBhvr>
                                    </p:animEffect>
                                  </p:childTnLst>
                                </p:cTn>
                              </p:par>
                            </p:childTnLst>
                          </p:cTn>
                        </p:par>
                        <p:par>
                          <p:cTn id="37" fill="hold">
                            <p:stCondLst>
                              <p:cond delay="4500"/>
                            </p:stCondLst>
                            <p:childTnLst>
                              <p:par>
                                <p:cTn id="38" presetID="16" presetClass="entr" presetSubtype="21" fill="hold" grpId="0" nodeType="afterEffect">
                                  <p:stCondLst>
                                    <p:cond delay="0"/>
                                  </p:stCondLst>
                                  <p:childTnLst>
                                    <p:set>
                                      <p:cBhvr>
                                        <p:cTn id="39" dur="1" fill="hold">
                                          <p:stCondLst>
                                            <p:cond delay="0"/>
                                          </p:stCondLst>
                                        </p:cTn>
                                        <p:tgtEl>
                                          <p:spTgt spid="2">
                                            <p:txEl>
                                              <p:pRg st="7" end="7"/>
                                            </p:txEl>
                                          </p:spTgt>
                                        </p:tgtEl>
                                        <p:attrNameLst>
                                          <p:attrName>style.visibility</p:attrName>
                                        </p:attrNameLst>
                                      </p:cBhvr>
                                      <p:to>
                                        <p:strVal val="visible"/>
                                      </p:to>
                                    </p:set>
                                    <p:animEffect transition="in" filter="barn(inVertical)">
                                      <p:cBhvr>
                                        <p:cTn id="40"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70305" y="655955"/>
            <a:ext cx="9773920" cy="5786755"/>
          </a:xfrm>
        </p:spPr>
        <p:txBody>
          <a:bodyPr>
            <a:noAutofit/>
          </a:bodyPr>
          <a:lstStyle/>
          <a:p>
            <a:pPr mar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二、重整程序的启动</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（一）重整申请的提出</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1</a:t>
            </a:r>
            <a:r>
              <a:rPr lang="zh-CN" altLang="zh-CN" sz="2400" dirty="0">
                <a:solidFill>
                  <a:srgbClr val="000000"/>
                </a:solidFill>
                <a:latin typeface="黑体" panose="02010609060101010101" pitchFamily="49" charset="-122"/>
                <a:ea typeface="黑体" panose="02010609060101010101" pitchFamily="49" charset="-122"/>
              </a:rPr>
              <a:t>．债务人申请重整</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2</a:t>
            </a:r>
            <a:r>
              <a:rPr lang="zh-CN" altLang="zh-CN" sz="2400" dirty="0">
                <a:solidFill>
                  <a:srgbClr val="000000"/>
                </a:solidFill>
                <a:latin typeface="黑体" panose="02010609060101010101" pitchFamily="49" charset="-122"/>
                <a:ea typeface="黑体" panose="02010609060101010101" pitchFamily="49" charset="-122"/>
              </a:rPr>
              <a:t>．债权人申请重整</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3</a:t>
            </a:r>
            <a:r>
              <a:rPr lang="zh-CN" altLang="zh-CN" sz="2400" dirty="0">
                <a:solidFill>
                  <a:srgbClr val="000000"/>
                </a:solidFill>
                <a:latin typeface="黑体" panose="02010609060101010101" pitchFamily="49" charset="-122"/>
                <a:ea typeface="黑体" panose="02010609060101010101" pitchFamily="49" charset="-122"/>
              </a:rPr>
              <a:t>．债务人的出资人申请重整</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（二）重整申请的受理</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人民法院经审查认为重整申请符合法律规定的，应当裁定债务人重整，并予以公告。</a:t>
            </a:r>
            <a:endParaRPr lang="zh-CN" altLang="zh-CN" sz="2400" b="1" dirty="0">
              <a:solidFill>
                <a:srgbClr val="000000"/>
              </a:solidFill>
              <a:latin typeface="黑体" panose="02010609060101010101" pitchFamily="49" charset="-122"/>
              <a:ea typeface="黑体" panose="02010609060101010101" pitchFamily="49" charset="-122"/>
            </a:endParaRPr>
          </a:p>
        </p:txBody>
      </p:sp>
      <p:grpSp>
        <p:nvGrpSpPr>
          <p:cNvPr id="8" name="组合 7"/>
          <p:cNvGrpSpPr/>
          <p:nvPr/>
        </p:nvGrpSpPr>
        <p:grpSpPr>
          <a:xfrm>
            <a:off x="2031365" y="947420"/>
            <a:ext cx="8312785" cy="1786890"/>
            <a:chOff x="2463" y="1405"/>
            <a:chExt cx="13091" cy="2814"/>
          </a:xfrm>
        </p:grpSpPr>
        <p:sp>
          <p:nvSpPr>
            <p:cNvPr id="4" name="右箭头 3"/>
            <p:cNvSpPr/>
            <p:nvPr/>
          </p:nvSpPr>
          <p:spPr>
            <a:xfrm>
              <a:off x="4236" y="1405"/>
              <a:ext cx="11319" cy="2814"/>
            </a:xfrm>
            <a:prstGeom prst="rightArrow">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463" y="2408"/>
              <a:ext cx="3872" cy="809"/>
            </a:xfrm>
            <a:prstGeom prst="roundRect">
              <a:avLst/>
            </a:prstGeom>
            <a:solidFill>
              <a:schemeClr val="accent3">
                <a:lumMod val="40000"/>
                <a:lumOff val="60000"/>
              </a:schemeClr>
            </a:solidFill>
            <a:ln>
              <a:solidFill>
                <a:schemeClr val="bg1"/>
              </a:solidFill>
            </a:ln>
          </p:spPr>
          <p:txBody>
            <a:bodyPr wrap="square" rtlCol="0">
              <a:spAutoFit/>
            </a:bodyPr>
            <a:lstStyle/>
            <a:p>
              <a:r>
                <a:rPr lang="zh-CN" altLang="en-US" sz="2400">
                  <a:latin typeface="黑体" panose="02010609060101010101" pitchFamily="49" charset="-122"/>
                  <a:ea typeface="黑体" panose="02010609060101010101" pitchFamily="49" charset="-122"/>
                </a:rPr>
                <a:t>重整申请的提出</a:t>
              </a:r>
              <a:endParaRPr lang="zh-CN" altLang="en-US" sz="2400">
                <a:latin typeface="黑体" panose="02010609060101010101" pitchFamily="49" charset="-122"/>
                <a:ea typeface="黑体" panose="02010609060101010101" pitchFamily="49" charset="-122"/>
              </a:endParaRPr>
            </a:p>
          </p:txBody>
        </p:sp>
        <p:sp>
          <p:nvSpPr>
            <p:cNvPr id="6" name="文本框 5"/>
            <p:cNvSpPr txBox="1"/>
            <p:nvPr/>
          </p:nvSpPr>
          <p:spPr>
            <a:xfrm>
              <a:off x="6797" y="2408"/>
              <a:ext cx="3872" cy="803"/>
            </a:xfrm>
            <a:prstGeom prst="roundRect">
              <a:avLst/>
            </a:prstGeom>
            <a:solidFill>
              <a:schemeClr val="accent3">
                <a:lumMod val="40000"/>
                <a:lumOff val="60000"/>
              </a:schemeClr>
            </a:solidFill>
            <a:ln>
              <a:solidFill>
                <a:schemeClr val="bg1"/>
              </a:solidFill>
            </a:ln>
          </p:spPr>
          <p:txBody>
            <a:bodyPr wrap="square" rtlCol="0">
              <a:spAutoFit/>
            </a:bodyPr>
            <a:lstStyle/>
            <a:p>
              <a:r>
                <a:rPr lang="zh-CN" altLang="en-US" sz="2400">
                  <a:latin typeface="黑体" panose="02010609060101010101" pitchFamily="49" charset="-122"/>
                  <a:ea typeface="黑体" panose="02010609060101010101" pitchFamily="49" charset="-122"/>
                </a:rPr>
                <a:t>重整申请的受理</a:t>
              </a:r>
              <a:endParaRPr lang="zh-CN" altLang="en-US" sz="2400">
                <a:latin typeface="黑体" panose="02010609060101010101" pitchFamily="49" charset="-122"/>
                <a:ea typeface="黑体" panose="02010609060101010101" pitchFamily="49" charset="-122"/>
              </a:endParaRPr>
            </a:p>
          </p:txBody>
        </p:sp>
        <p:sp>
          <p:nvSpPr>
            <p:cNvPr id="7" name="文本框 6"/>
            <p:cNvSpPr txBox="1"/>
            <p:nvPr/>
          </p:nvSpPr>
          <p:spPr>
            <a:xfrm>
              <a:off x="10979" y="2407"/>
              <a:ext cx="3872" cy="803"/>
            </a:xfrm>
            <a:prstGeom prst="roundRect">
              <a:avLst/>
            </a:prstGeom>
            <a:solidFill>
              <a:schemeClr val="accent3">
                <a:lumMod val="40000"/>
                <a:lumOff val="60000"/>
              </a:schemeClr>
            </a:solidFill>
            <a:ln>
              <a:solidFill>
                <a:schemeClr val="bg1"/>
              </a:solidFill>
            </a:ln>
          </p:spPr>
          <p:txBody>
            <a:bodyPr wrap="square" rtlCol="0">
              <a:spAutoFit/>
            </a:bodyPr>
            <a:lstStyle/>
            <a:p>
              <a:r>
                <a:rPr lang="zh-CN" altLang="en-US" sz="2400">
                  <a:latin typeface="黑体" panose="02010609060101010101" pitchFamily="49" charset="-122"/>
                  <a:ea typeface="黑体" panose="02010609060101010101" pitchFamily="49" charset="-122"/>
                </a:rPr>
                <a:t>重整程序的效力</a:t>
              </a:r>
              <a:endParaRPr lang="zh-CN" altLang="en-US" sz="2400">
                <a:latin typeface="黑体" panose="02010609060101010101" pitchFamily="49" charset="-122"/>
                <a:ea typeface="黑体" panose="02010609060101010101" pitchFamily="49" charset="-122"/>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animEffect transition="in" filter="barn(inVertical)">
                                      <p:cBhvr>
                                        <p:cTn id="11" dur="500"/>
                                        <p:tgtEl>
                                          <p:spTgt spid="2">
                                            <p:txEl>
                                              <p:pRg st="3" end="3"/>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barn(inVertical)">
                                      <p:cBhvr>
                                        <p:cTn id="15" dur="500"/>
                                        <p:tgtEl>
                                          <p:spTgt spid="2">
                                            <p:txEl>
                                              <p:pRg st="4" end="4"/>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barn(inVertical)">
                                      <p:cBhvr>
                                        <p:cTn id="19" dur="500"/>
                                        <p:tgtEl>
                                          <p:spTgt spid="2">
                                            <p:txEl>
                                              <p:pRg st="5" end="5"/>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barn(inVertical)">
                                      <p:cBhvr>
                                        <p:cTn id="23" dur="500"/>
                                        <p:tgtEl>
                                          <p:spTgt spid="2">
                                            <p:txEl>
                                              <p:pRg st="6" end="6"/>
                                            </p:tx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barn(inVertical)">
                                      <p:cBhvr>
                                        <p:cTn id="27" dur="500"/>
                                        <p:tgtEl>
                                          <p:spTgt spid="2">
                                            <p:txEl>
                                              <p:pRg st="7" end="7"/>
                                            </p:txEl>
                                          </p:spTgt>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barn(inVertical)">
                                      <p:cBhvr>
                                        <p:cTn id="31"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81199" y="344170"/>
            <a:ext cx="3791073" cy="1752599"/>
          </a:xfrm>
        </p:spPr>
        <p:txBody>
          <a:bodyPr>
            <a:normAutofit/>
          </a:bodyPr>
          <a:lstStyle/>
          <a:p>
            <a:pPr algn="ctr">
              <a:lnSpc>
                <a:spcPct val="125000"/>
              </a:lnSpc>
              <a:spcBef>
                <a:spcPts val="1000"/>
              </a:spcBef>
            </a:pPr>
            <a:r>
              <a:rPr lang="zh-CN" altLang="en-US" sz="3600" dirty="0">
                <a:solidFill>
                  <a:srgbClr val="000000"/>
                </a:solidFill>
                <a:effectLst/>
                <a:latin typeface="黑体" panose="02010609060101010101" pitchFamily="49" charset="-122"/>
                <a:ea typeface="黑体" panose="02010609060101010101" pitchFamily="49" charset="-122"/>
              </a:rPr>
              <a:t>本章要点</a:t>
            </a:r>
            <a:endParaRPr lang="zh-CN" altLang="en-US" sz="3600" dirty="0">
              <a:solidFill>
                <a:srgbClr val="000000"/>
              </a:solidFill>
              <a:effectLst/>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795145" y="1737995"/>
            <a:ext cx="9444355" cy="3124200"/>
          </a:xfrm>
        </p:spPr>
        <p:txBody>
          <a:bodyPr>
            <a:normAutofit/>
          </a:bodyPr>
          <a:lstStyle/>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1.</a:t>
            </a:r>
            <a:r>
              <a:rPr lang="zh-CN" altLang="en-US" sz="2400" dirty="0">
                <a:solidFill>
                  <a:srgbClr val="000000"/>
                </a:solidFill>
                <a:latin typeface="黑体" panose="02010609060101010101" pitchFamily="49" charset="-122"/>
                <a:ea typeface="黑体" panose="02010609060101010101" pitchFamily="49" charset="-122"/>
              </a:rPr>
              <a:t>把握破产及破产法在广义、狭义中的不同含义，理解破产程序中的相关主体概念和特征。</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2.</a:t>
            </a:r>
            <a:r>
              <a:rPr lang="zh-CN" altLang="en-US" sz="2400" dirty="0">
                <a:solidFill>
                  <a:srgbClr val="000000"/>
                </a:solidFill>
                <a:latin typeface="黑体" panose="02010609060101010101" pitchFamily="49" charset="-122"/>
                <a:ea typeface="黑体" panose="02010609060101010101" pitchFamily="49" charset="-122"/>
              </a:rPr>
              <a:t>掌握</a:t>
            </a:r>
            <a:r>
              <a:rPr lang="zh-CN" altLang="zh-CN" sz="2400" dirty="0">
                <a:solidFill>
                  <a:srgbClr val="000000"/>
                </a:solidFill>
                <a:latin typeface="黑体" panose="02010609060101010101" pitchFamily="49" charset="-122"/>
                <a:ea typeface="黑体" panose="02010609060101010101" pitchFamily="49" charset="-122"/>
              </a:rPr>
              <a:t>破产费用和共益债务的拨付与清偿规则</a:t>
            </a:r>
            <a:r>
              <a:rPr lang="zh-CN" altLang="en-US" sz="2400" dirty="0">
                <a:solidFill>
                  <a:srgbClr val="000000"/>
                </a:solidFill>
                <a:latin typeface="黑体" panose="02010609060101010101" pitchFamily="49" charset="-122"/>
                <a:ea typeface="黑体" panose="02010609060101010101" pitchFamily="49" charset="-122"/>
              </a:rPr>
              <a:t>，理解</a:t>
            </a:r>
            <a:r>
              <a:rPr lang="zh-CN" altLang="zh-CN" sz="2400" dirty="0">
                <a:solidFill>
                  <a:srgbClr val="000000"/>
                </a:solidFill>
                <a:latin typeface="黑体" panose="02010609060101010101" pitchFamily="49" charset="-122"/>
                <a:ea typeface="黑体" panose="02010609060101010101" pitchFamily="49" charset="-122"/>
              </a:rPr>
              <a:t>破产程序中的别除权、撤销权、取回权、抵销权的区别和联系。</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3.</a:t>
            </a:r>
            <a:r>
              <a:rPr lang="zh-CN" altLang="en-US" sz="2400" dirty="0">
                <a:solidFill>
                  <a:srgbClr val="000000"/>
                </a:solidFill>
                <a:latin typeface="黑体" panose="02010609060101010101" pitchFamily="49" charset="-122"/>
                <a:ea typeface="黑体" panose="02010609060101010101" pitchFamily="49" charset="-122"/>
              </a:rPr>
              <a:t>把握</a:t>
            </a:r>
            <a:r>
              <a:rPr lang="zh-CN" altLang="zh-CN" sz="2400" dirty="0">
                <a:solidFill>
                  <a:srgbClr val="000000"/>
                </a:solidFill>
                <a:latin typeface="黑体" panose="02010609060101010101" pitchFamily="49" charset="-122"/>
                <a:ea typeface="黑体" panose="02010609060101010101" pitchFamily="49" charset="-122"/>
              </a:rPr>
              <a:t>破产重整、破产和解与破产清算的关系。</a:t>
            </a:r>
            <a:r>
              <a:rPr lang="zh-CN" altLang="en-US" sz="2400" dirty="0">
                <a:solidFill>
                  <a:srgbClr val="000000"/>
                </a:solidFill>
                <a:latin typeface="黑体" panose="02010609060101010101" pitchFamily="49" charset="-122"/>
                <a:ea typeface="黑体" panose="02010609060101010101" pitchFamily="49" charset="-122"/>
              </a:rPr>
              <a:t>理解三种制度具体的内容和相关程序。</a:t>
            </a:r>
            <a:endParaRPr lang="zh-CN" altLang="en-US"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par>
                                <p:cTn id="12" presetID="16" presetClass="entr" presetSubtype="21"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arn(inVertical)">
                                      <p:cBhvr>
                                        <p:cTn id="14" dur="500"/>
                                        <p:tgtEl>
                                          <p:spTgt spid="3">
                                            <p:txEl>
                                              <p:pRg st="1" end="1"/>
                                            </p:txEl>
                                          </p:spTgt>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40130" y="777240"/>
            <a:ext cx="10759440" cy="5303520"/>
          </a:xfrm>
        </p:spPr>
        <p:txBody>
          <a:bodyPr>
            <a:noAutofit/>
          </a:bodyPr>
          <a:lstStyle/>
          <a:p>
            <a:pPr marL="0" indent="0">
              <a:lnSpc>
                <a:spcPct val="100000"/>
              </a:lnSpc>
              <a:buNone/>
            </a:pPr>
            <a:r>
              <a:rPr lang="zh-CN" altLang="zh-CN" sz="2400" dirty="0">
                <a:solidFill>
                  <a:srgbClr val="000000"/>
                </a:solidFill>
                <a:latin typeface="黑体" panose="02010609060101010101" pitchFamily="49" charset="-122"/>
                <a:ea typeface="黑体" panose="02010609060101010101" pitchFamily="49" charset="-122"/>
                <a:sym typeface="+mn-ea"/>
              </a:rPr>
              <a:t>二、重整程序的启动</a:t>
            </a:r>
            <a:r>
              <a:rPr lang="en-US" altLang="zh-CN" sz="2400" dirty="0">
                <a:solidFill>
                  <a:srgbClr val="000000"/>
                </a:solidFill>
                <a:latin typeface="黑体" panose="02010609060101010101" pitchFamily="49" charset="-122"/>
                <a:ea typeface="黑体" panose="02010609060101010101" pitchFamily="49" charset="-122"/>
                <a:sym typeface="+mn-ea"/>
              </a:rPr>
              <a:t>  </a:t>
            </a:r>
            <a:endParaRPr lang="en-US" altLang="zh-CN" sz="2400" dirty="0">
              <a:solidFill>
                <a:srgbClr val="000000"/>
              </a:solidFill>
              <a:latin typeface="黑体" panose="02010609060101010101" pitchFamily="49" charset="-122"/>
              <a:ea typeface="黑体" panose="02010609060101010101" pitchFamily="49" charset="-122"/>
              <a:sym typeface="+mn-ea"/>
            </a:endParaRPr>
          </a:p>
          <a:p>
            <a:pPr marL="0" indent="0">
              <a:lnSpc>
                <a:spcPct val="100000"/>
              </a:lnSpc>
              <a:buNone/>
            </a:pPr>
            <a:r>
              <a:rPr lang="zh-CN" altLang="zh-CN" sz="2400" dirty="0">
                <a:solidFill>
                  <a:srgbClr val="000000"/>
                </a:solidFill>
                <a:latin typeface="黑体" panose="02010609060101010101" pitchFamily="49" charset="-122"/>
                <a:ea typeface="黑体" panose="02010609060101010101" pitchFamily="49" charset="-122"/>
              </a:rPr>
              <a:t>（三）重整程序的效力</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00000"/>
              </a:lnSpc>
              <a:buNone/>
            </a:pPr>
            <a:r>
              <a:rPr lang="en-US" altLang="zh-CN" sz="2400" dirty="0">
                <a:solidFill>
                  <a:srgbClr val="000000"/>
                </a:solidFill>
                <a:latin typeface="黑体" panose="02010609060101010101" pitchFamily="49" charset="-122"/>
                <a:ea typeface="黑体" panose="02010609060101010101" pitchFamily="49" charset="-122"/>
              </a:rPr>
              <a:t>1</a:t>
            </a:r>
            <a:r>
              <a:rPr lang="zh-CN" altLang="zh-CN" sz="2400" dirty="0">
                <a:solidFill>
                  <a:srgbClr val="000000"/>
                </a:solidFill>
                <a:latin typeface="黑体" panose="02010609060101010101" pitchFamily="49" charset="-122"/>
                <a:ea typeface="黑体" panose="02010609060101010101" pitchFamily="49" charset="-122"/>
              </a:rPr>
              <a:t>．在重整期间，经债务人申请，人民法院批准，债务人可以在管理人的监督下自行管理财产和营业事务。</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00000"/>
              </a:lnSpc>
              <a:buNone/>
            </a:pPr>
            <a:r>
              <a:rPr lang="en-US" altLang="zh-CN" sz="2400" dirty="0">
                <a:solidFill>
                  <a:srgbClr val="000000"/>
                </a:solidFill>
                <a:latin typeface="黑体" panose="02010609060101010101" pitchFamily="49" charset="-122"/>
                <a:ea typeface="黑体" panose="02010609060101010101" pitchFamily="49" charset="-122"/>
              </a:rPr>
              <a:t>2</a:t>
            </a:r>
            <a:r>
              <a:rPr lang="zh-CN" altLang="zh-CN" sz="2400" dirty="0">
                <a:solidFill>
                  <a:srgbClr val="000000"/>
                </a:solidFill>
                <a:latin typeface="黑体" panose="02010609060101010101" pitchFamily="49" charset="-122"/>
                <a:ea typeface="黑体" panose="02010609060101010101" pitchFamily="49" charset="-122"/>
              </a:rPr>
              <a:t>．破产管理人负责管理财产和营业事务的，可以聘任债务人的经营管理人员负责营业事务。</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00000"/>
              </a:lnSpc>
              <a:buNone/>
            </a:pPr>
            <a:r>
              <a:rPr lang="en-US" altLang="zh-CN" sz="2400" dirty="0">
                <a:solidFill>
                  <a:srgbClr val="000000"/>
                </a:solidFill>
                <a:latin typeface="黑体" panose="02010609060101010101" pitchFamily="49" charset="-122"/>
                <a:ea typeface="黑体" panose="02010609060101010101" pitchFamily="49" charset="-122"/>
              </a:rPr>
              <a:t>3</a:t>
            </a:r>
            <a:r>
              <a:rPr lang="zh-CN" altLang="zh-CN" sz="2400" dirty="0">
                <a:solidFill>
                  <a:srgbClr val="000000"/>
                </a:solidFill>
                <a:latin typeface="黑体" panose="02010609060101010101" pitchFamily="49" charset="-122"/>
                <a:ea typeface="黑体" panose="02010609060101010101" pitchFamily="49" charset="-122"/>
              </a:rPr>
              <a:t>．在重整期间，对债务人的特定财产享有的担保权暂停行使。但是，担保物有损坏或者价值明显减少的可能，足以危害担保权人权利的，担保权人可以向人民法院请求恢复行使担保权。</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00000"/>
              </a:lnSpc>
              <a:buNone/>
            </a:pPr>
            <a:r>
              <a:rPr lang="en-US" altLang="zh-CN" sz="2400" dirty="0">
                <a:solidFill>
                  <a:srgbClr val="000000"/>
                </a:solidFill>
                <a:latin typeface="黑体" panose="02010609060101010101" pitchFamily="49" charset="-122"/>
                <a:ea typeface="黑体" panose="02010609060101010101" pitchFamily="49" charset="-122"/>
                <a:sym typeface="+mn-ea"/>
              </a:rPr>
              <a:t>4</a:t>
            </a:r>
            <a:r>
              <a:rPr lang="zh-CN" altLang="zh-CN" sz="2400" dirty="0">
                <a:solidFill>
                  <a:srgbClr val="000000"/>
                </a:solidFill>
                <a:latin typeface="黑体" panose="02010609060101010101" pitchFamily="49" charset="-122"/>
                <a:ea typeface="黑体" panose="02010609060101010101" pitchFamily="49" charset="-122"/>
                <a:sym typeface="+mn-ea"/>
              </a:rPr>
              <a:t>．债务人合法占有的他人财产，该财产的权利人在重整期间要求取回的，应当符合事先约定的条件。</a:t>
            </a:r>
            <a:endParaRPr lang="zh-CN" altLang="zh-CN" sz="2400" dirty="0">
              <a:solidFill>
                <a:srgbClr val="000000"/>
              </a:solidFill>
              <a:latin typeface="黑体" panose="02010609060101010101" pitchFamily="49" charset="-122"/>
              <a:ea typeface="黑体" panose="02010609060101010101" pitchFamily="49" charset="-122"/>
            </a:endParaRPr>
          </a:p>
          <a:p>
            <a:pPr marL="0" lvl="0" indent="0">
              <a:lnSpc>
                <a:spcPct val="100000"/>
              </a:lnSpc>
              <a:buNone/>
            </a:pPr>
            <a:r>
              <a:rPr lang="en-US" altLang="zh-CN" sz="2400" dirty="0">
                <a:solidFill>
                  <a:srgbClr val="000000"/>
                </a:solidFill>
                <a:latin typeface="黑体" panose="02010609060101010101" pitchFamily="49" charset="-122"/>
                <a:ea typeface="黑体" panose="02010609060101010101" pitchFamily="49" charset="-122"/>
                <a:sym typeface="+mn-ea"/>
              </a:rPr>
              <a:t>5</a:t>
            </a:r>
            <a:r>
              <a:rPr lang="zh-CN" altLang="zh-CN" sz="2400" dirty="0">
                <a:solidFill>
                  <a:srgbClr val="000000"/>
                </a:solidFill>
                <a:latin typeface="黑体" panose="02010609060101010101" pitchFamily="49" charset="-122"/>
                <a:ea typeface="黑体" panose="02010609060101010101" pitchFamily="49" charset="-122"/>
                <a:sym typeface="+mn-ea"/>
              </a:rPr>
              <a:t>．在重整期间，债务人的出资人不得请求投资收益分配。</a:t>
            </a:r>
            <a:endParaRPr lang="zh-CN" altLang="zh-CN" sz="2400" dirty="0">
              <a:solidFill>
                <a:srgbClr val="000000"/>
              </a:solidFill>
              <a:latin typeface="黑体" panose="02010609060101010101" pitchFamily="49" charset="-122"/>
              <a:ea typeface="黑体" panose="02010609060101010101" pitchFamily="49" charset="-122"/>
              <a:sym typeface="+mn-ea"/>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Vertical)">
                                      <p:cBhvr>
                                        <p:cTn id="10" dur="500"/>
                                        <p:tgtEl>
                                          <p:spTgt spid="2">
                                            <p:txEl>
                                              <p:pRg st="1" end="1"/>
                                            </p:txEl>
                                          </p:spTgt>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barn(inVertical)">
                                      <p:cBhvr>
                                        <p:cTn id="14" dur="500"/>
                                        <p:tgtEl>
                                          <p:spTgt spid="2">
                                            <p:txEl>
                                              <p:pRg st="2" end="2"/>
                                            </p:txEl>
                                          </p:spTgt>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arn(inVertical)">
                                      <p:cBhvr>
                                        <p:cTn id="17" dur="500"/>
                                        <p:tgtEl>
                                          <p:spTgt spid="2">
                                            <p:txEl>
                                              <p:pRg st="3" end="3"/>
                                            </p:txEl>
                                          </p:spTgt>
                                        </p:tgtEl>
                                      </p:cBhvr>
                                    </p:animEffect>
                                  </p:childTnLst>
                                </p:cTn>
                              </p:par>
                            </p:childTnLst>
                          </p:cTn>
                        </p:par>
                        <p:par>
                          <p:cTn id="18" fill="hold">
                            <p:stCondLst>
                              <p:cond delay="1000"/>
                            </p:stCondLst>
                            <p:childTnLst>
                              <p:par>
                                <p:cTn id="19" presetID="16" presetClass="entr" presetSubtype="21" fill="hold" grpId="0" nodeType="after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barn(inVertical)">
                                      <p:cBhvr>
                                        <p:cTn id="21" dur="500"/>
                                        <p:tgtEl>
                                          <p:spTgt spid="2">
                                            <p:txEl>
                                              <p:pRg st="4" end="4"/>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barn(inVertical)">
                                      <p:cBhvr>
                                        <p:cTn id="24" dur="500"/>
                                        <p:tgtEl>
                                          <p:spTgt spid="2">
                                            <p:txEl>
                                              <p:pRg st="5" end="5"/>
                                            </p:txEl>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barn(inVertical)">
                                      <p:cBhvr>
                                        <p:cTn id="2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86485" y="769620"/>
            <a:ext cx="10671175" cy="4351655"/>
          </a:xfrm>
        </p:spPr>
        <p:txBody>
          <a:bodyPr>
            <a:noAutofit/>
          </a:bodyPr>
          <a:lstStyle/>
          <a:p>
            <a:pPr marL="0" lvl="0" indent="0">
              <a:lnSpc>
                <a:spcPct val="110000"/>
              </a:lnSpc>
              <a:buNone/>
            </a:pPr>
            <a:r>
              <a:rPr lang="zh-CN" altLang="zh-CN" sz="2400" dirty="0">
                <a:solidFill>
                  <a:srgbClr val="000000"/>
                </a:solidFill>
                <a:latin typeface="黑体" panose="02010609060101010101" pitchFamily="49" charset="-122"/>
                <a:ea typeface="黑体" panose="02010609060101010101" pitchFamily="49" charset="-122"/>
              </a:rPr>
              <a:t>三、重整程序的终止</a:t>
            </a:r>
            <a:endParaRPr lang="zh-CN" altLang="zh-CN" sz="2400" dirty="0">
              <a:solidFill>
                <a:srgbClr val="000000"/>
              </a:solidFill>
              <a:latin typeface="黑体" panose="02010609060101010101" pitchFamily="49" charset="-122"/>
              <a:ea typeface="黑体" panose="02010609060101010101" pitchFamily="49" charset="-122"/>
            </a:endParaRPr>
          </a:p>
          <a:p>
            <a:pPr marL="0" lvl="0" indent="0">
              <a:lnSpc>
                <a:spcPct val="110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en-US" sz="2400" dirty="0">
                <a:solidFill>
                  <a:srgbClr val="000000"/>
                </a:solidFill>
                <a:latin typeface="黑体" panose="02010609060101010101" pitchFamily="49" charset="-122"/>
                <a:ea typeface="黑体" panose="02010609060101010101" pitchFamily="49" charset="-122"/>
              </a:rPr>
              <a:t>第一，</a:t>
            </a:r>
            <a:r>
              <a:rPr lang="zh-CN" altLang="zh-CN" sz="2400" dirty="0">
                <a:solidFill>
                  <a:srgbClr val="000000"/>
                </a:solidFill>
                <a:latin typeface="黑体" panose="02010609060101010101" pitchFamily="49" charset="-122"/>
                <a:ea typeface="黑体" panose="02010609060101010101" pitchFamily="49" charset="-122"/>
              </a:rPr>
              <a:t>在重整期间，有下列情形之一的，经破产管理人或者利害关系人请求，人民法院应当裁定终止重整程序，并宣告债务人破产：</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10000"/>
              </a:lnSpc>
              <a:buNone/>
            </a:pP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10000"/>
              </a:lnSpc>
              <a:buNone/>
            </a:pPr>
            <a:r>
              <a:rPr lang="en-US" altLang="zh-CN" sz="2400" dirty="0">
                <a:solidFill>
                  <a:srgbClr val="000000"/>
                </a:solidFill>
                <a:latin typeface="黑体" panose="02010609060101010101" pitchFamily="49" charset="-122"/>
                <a:ea typeface="黑体" panose="02010609060101010101" pitchFamily="49" charset="-122"/>
                <a:sym typeface="+mn-ea"/>
              </a:rPr>
              <a:t>  </a:t>
            </a:r>
            <a:endParaRPr lang="en-US" altLang="zh-CN" sz="2400" dirty="0">
              <a:solidFill>
                <a:srgbClr val="000000"/>
              </a:solidFill>
              <a:latin typeface="黑体" panose="02010609060101010101" pitchFamily="49" charset="-122"/>
              <a:ea typeface="黑体" panose="02010609060101010101" pitchFamily="49" charset="-122"/>
              <a:sym typeface="+mn-ea"/>
            </a:endParaRPr>
          </a:p>
          <a:p>
            <a:pPr marL="0" lvl="0" indent="0">
              <a:lnSpc>
                <a:spcPct val="110000"/>
              </a:lnSpc>
              <a:buNone/>
            </a:pPr>
            <a:r>
              <a:rPr lang="en-US" altLang="zh-CN" sz="2400" dirty="0">
                <a:solidFill>
                  <a:srgbClr val="000000"/>
                </a:solidFill>
                <a:latin typeface="黑体" panose="02010609060101010101" pitchFamily="49" charset="-122"/>
                <a:ea typeface="黑体" panose="02010609060101010101" pitchFamily="49" charset="-122"/>
                <a:sym typeface="+mn-ea"/>
              </a:rPr>
              <a:t>    </a:t>
            </a:r>
            <a:r>
              <a:rPr lang="zh-CN" altLang="en-US" sz="2400" dirty="0">
                <a:solidFill>
                  <a:srgbClr val="000000"/>
                </a:solidFill>
                <a:latin typeface="黑体" panose="02010609060101010101" pitchFamily="49" charset="-122"/>
                <a:ea typeface="黑体" panose="02010609060101010101" pitchFamily="49" charset="-122"/>
                <a:sym typeface="+mn-ea"/>
              </a:rPr>
              <a:t>第二，</a:t>
            </a:r>
            <a:r>
              <a:rPr lang="zh-CN" altLang="zh-CN" sz="2400" dirty="0">
                <a:solidFill>
                  <a:srgbClr val="000000"/>
                </a:solidFill>
                <a:latin typeface="黑体" panose="02010609060101010101" pitchFamily="49" charset="-122"/>
                <a:ea typeface="黑体" panose="02010609060101010101" pitchFamily="49" charset="-122"/>
                <a:sym typeface="+mn-ea"/>
              </a:rPr>
              <a:t>债务人或者破产管理人未按期提出重整计划草案的，人民法院应当裁定终止重整程序，并宣告债务人破产。</a:t>
            </a:r>
            <a:endParaRPr lang="zh-CN" altLang="zh-CN" sz="2400" dirty="0">
              <a:solidFill>
                <a:srgbClr val="000000"/>
              </a:solidFill>
              <a:latin typeface="黑体" panose="02010609060101010101" pitchFamily="49" charset="-122"/>
              <a:ea typeface="黑体" panose="02010609060101010101" pitchFamily="49" charset="-122"/>
            </a:endParaRPr>
          </a:p>
          <a:p>
            <a:pPr marL="0" lvl="0" indent="0">
              <a:lnSpc>
                <a:spcPct val="110000"/>
              </a:lnSpc>
              <a:buNone/>
            </a:pPr>
            <a:r>
              <a:rPr lang="zh-CN" altLang="en-US" sz="2400" dirty="0">
                <a:solidFill>
                  <a:srgbClr val="000000"/>
                </a:solidFill>
                <a:latin typeface="黑体" panose="02010609060101010101" pitchFamily="49" charset="-122"/>
                <a:ea typeface="黑体" panose="02010609060101010101" pitchFamily="49" charset="-122"/>
                <a:sym typeface="+mn-ea"/>
              </a:rPr>
              <a:t>    第三，</a:t>
            </a:r>
            <a:r>
              <a:rPr lang="zh-CN" altLang="zh-CN" sz="2400" dirty="0">
                <a:solidFill>
                  <a:srgbClr val="000000"/>
                </a:solidFill>
                <a:latin typeface="黑体" panose="02010609060101010101" pitchFamily="49" charset="-122"/>
                <a:ea typeface="黑体" panose="02010609060101010101" pitchFamily="49" charset="-122"/>
                <a:sym typeface="+mn-ea"/>
              </a:rPr>
              <a:t>重整计划草案未获得通过且未依照《企业破产法》第</a:t>
            </a:r>
            <a:r>
              <a:rPr lang="en-US" altLang="zh-CN" sz="2400" dirty="0">
                <a:solidFill>
                  <a:srgbClr val="000000"/>
                </a:solidFill>
                <a:latin typeface="黑体" panose="02010609060101010101" pitchFamily="49" charset="-122"/>
                <a:ea typeface="黑体" panose="02010609060101010101" pitchFamily="49" charset="-122"/>
                <a:sym typeface="+mn-ea"/>
              </a:rPr>
              <a:t>87</a:t>
            </a:r>
            <a:r>
              <a:rPr lang="zh-CN" altLang="zh-CN" sz="2400" dirty="0">
                <a:solidFill>
                  <a:srgbClr val="000000"/>
                </a:solidFill>
                <a:latin typeface="黑体" panose="02010609060101010101" pitchFamily="49" charset="-122"/>
                <a:ea typeface="黑体" panose="02010609060101010101" pitchFamily="49" charset="-122"/>
                <a:sym typeface="+mn-ea"/>
              </a:rPr>
              <a:t>条的规定获得批准，或者已通过的重整计划未获得批准的，人民法院应当裁定终止重整程序，并宣告债务人破产。</a:t>
            </a:r>
            <a:endParaRPr lang="zh-CN" altLang="zh-CN" sz="2400" dirty="0">
              <a:solidFill>
                <a:srgbClr val="000000"/>
              </a:solidFill>
              <a:latin typeface="黑体" panose="02010609060101010101" pitchFamily="49" charset="-122"/>
              <a:ea typeface="黑体" panose="02010609060101010101" pitchFamily="49" charset="-122"/>
            </a:endParaRPr>
          </a:p>
          <a:p>
            <a:pPr marL="0" lvl="0" indent="0">
              <a:lnSpc>
                <a:spcPct val="110000"/>
              </a:lnSpc>
              <a:buNone/>
            </a:pPr>
            <a:r>
              <a:rPr lang="zh-CN" altLang="en-US" sz="2400" dirty="0">
                <a:solidFill>
                  <a:srgbClr val="000000"/>
                </a:solidFill>
                <a:latin typeface="黑体" panose="02010609060101010101" pitchFamily="49" charset="-122"/>
                <a:ea typeface="黑体" panose="02010609060101010101" pitchFamily="49" charset="-122"/>
                <a:sym typeface="+mn-ea"/>
              </a:rPr>
              <a:t>    第四，</a:t>
            </a:r>
            <a:r>
              <a:rPr lang="zh-CN" altLang="zh-CN" sz="2400" dirty="0">
                <a:solidFill>
                  <a:srgbClr val="000000"/>
                </a:solidFill>
                <a:latin typeface="黑体" panose="02010609060101010101" pitchFamily="49" charset="-122"/>
                <a:ea typeface="黑体" panose="02010609060101010101" pitchFamily="49" charset="-122"/>
                <a:sym typeface="+mn-ea"/>
              </a:rPr>
              <a:t>债务人不能执行或者不执行重整计划的，人民法院经管理人或者利害关系人请求，应当裁定终止重整计划的执行，并宣告债务人破产。</a:t>
            </a:r>
            <a:r>
              <a:rPr lang="en-US" altLang="zh-CN" sz="2400" dirty="0">
                <a:solidFill>
                  <a:srgbClr val="000000"/>
                </a:solidFill>
                <a:latin typeface="黑体" panose="02010609060101010101" pitchFamily="49" charset="-122"/>
                <a:ea typeface="黑体" panose="02010609060101010101" pitchFamily="49" charset="-122"/>
                <a:sym typeface="+mn-ea"/>
              </a:rPr>
              <a:t> </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10000"/>
              </a:lnSpc>
              <a:buNone/>
            </a:pPr>
            <a:endParaRPr lang="zh-CN" altLang="zh-CN" sz="2400" dirty="0">
              <a:solidFill>
                <a:srgbClr val="000000"/>
              </a:solidFill>
              <a:latin typeface="黑体" panose="02010609060101010101" pitchFamily="49" charset="-122"/>
              <a:ea typeface="黑体" panose="02010609060101010101" pitchFamily="49" charset="-122"/>
            </a:endParaRPr>
          </a:p>
          <a:p>
            <a:endParaRPr lang="zh-CN" altLang="zh-CN" sz="2400" dirty="0">
              <a:solidFill>
                <a:srgbClr val="000000"/>
              </a:solidFill>
              <a:latin typeface="黑体" panose="02010609060101010101" pitchFamily="49" charset="-122"/>
              <a:ea typeface="黑体" panose="02010609060101010101" pitchFamily="49" charset="-122"/>
            </a:endParaRPr>
          </a:p>
        </p:txBody>
      </p:sp>
      <p:graphicFrame>
        <p:nvGraphicFramePr>
          <p:cNvPr id="2" name="表格 1"/>
          <p:cNvGraphicFramePr/>
          <p:nvPr/>
        </p:nvGraphicFramePr>
        <p:xfrm>
          <a:off x="1790700" y="2225040"/>
          <a:ext cx="9262110" cy="1097280"/>
        </p:xfrm>
        <a:graphic>
          <a:graphicData uri="http://schemas.openxmlformats.org/drawingml/2006/table">
            <a:tbl>
              <a:tblPr firstRow="1" bandRow="1">
                <a:tableStyleId>{5C22544A-7EE6-4342-B048-85BDC9FD1C3A}</a:tableStyleId>
              </a:tblPr>
              <a:tblGrid>
                <a:gridCol w="9262110"/>
              </a:tblGrid>
              <a:tr h="365760">
                <a:tc>
                  <a:txBody>
                    <a:bodyPr/>
                    <a:lstStyle/>
                    <a:p>
                      <a:pPr>
                        <a:buNone/>
                      </a:pPr>
                      <a:r>
                        <a:rPr lang="en-US" altLang="zh-CN" sz="1800" b="0" dirty="0">
                          <a:solidFill>
                            <a:srgbClr val="000000"/>
                          </a:solidFill>
                          <a:latin typeface="黑体" panose="02010609060101010101" pitchFamily="49" charset="-122"/>
                          <a:ea typeface="黑体" panose="02010609060101010101" pitchFamily="49" charset="-122"/>
                          <a:sym typeface="+mn-ea"/>
                        </a:rPr>
                        <a:t>1.</a:t>
                      </a:r>
                      <a:r>
                        <a:rPr lang="zh-CN" altLang="zh-CN" sz="1800" b="0" dirty="0">
                          <a:solidFill>
                            <a:srgbClr val="000000"/>
                          </a:solidFill>
                          <a:latin typeface="黑体" panose="02010609060101010101" pitchFamily="49" charset="-122"/>
                          <a:ea typeface="黑体" panose="02010609060101010101" pitchFamily="49" charset="-122"/>
                          <a:sym typeface="+mn-ea"/>
                        </a:rPr>
                        <a:t>债务人的经营状况和财产状况继续恶化，缺乏挽救的可能性</a:t>
                      </a:r>
                      <a:endParaRPr lang="zh-CN" altLang="zh-CN" sz="1800" b="0" dirty="0">
                        <a:solidFill>
                          <a:srgbClr val="000000"/>
                        </a:solidFill>
                        <a:latin typeface="黑体" panose="02010609060101010101" pitchFamily="49" charset="-122"/>
                        <a:ea typeface="黑体" panose="02010609060101010101" pitchFamily="49" charset="-122"/>
                        <a:sym typeface="+mn-ea"/>
                      </a:endParaRPr>
                    </a:p>
                  </a:txBody>
                  <a:tcPr>
                    <a:solidFill>
                      <a:schemeClr val="accent3">
                        <a:lumMod val="40000"/>
                        <a:lumOff val="60000"/>
                      </a:schemeClr>
                    </a:solidFill>
                  </a:tcPr>
                </a:tc>
              </a:tr>
              <a:tr h="365760">
                <a:tc>
                  <a:txBody>
                    <a:bodyPr/>
                    <a:lstStyle/>
                    <a:p>
                      <a:pPr marL="0" lvl="0" indent="0">
                        <a:lnSpc>
                          <a:spcPct val="100000"/>
                        </a:lnSpc>
                        <a:buNone/>
                      </a:pPr>
                      <a:r>
                        <a:rPr lang="en-US" altLang="zh-CN" sz="1800" b="0" dirty="0">
                          <a:solidFill>
                            <a:srgbClr val="000000"/>
                          </a:solidFill>
                          <a:latin typeface="黑体" panose="02010609060101010101" pitchFamily="49" charset="-122"/>
                          <a:ea typeface="黑体" panose="02010609060101010101" pitchFamily="49" charset="-122"/>
                          <a:sym typeface="+mn-ea"/>
                        </a:rPr>
                        <a:t>2.</a:t>
                      </a:r>
                      <a:r>
                        <a:rPr lang="zh-CN" altLang="zh-CN" sz="1800" b="0" dirty="0">
                          <a:solidFill>
                            <a:srgbClr val="000000"/>
                          </a:solidFill>
                          <a:latin typeface="黑体" panose="02010609060101010101" pitchFamily="49" charset="-122"/>
                          <a:ea typeface="黑体" panose="02010609060101010101" pitchFamily="49" charset="-122"/>
                          <a:sym typeface="+mn-ea"/>
                        </a:rPr>
                        <a:t>债务人有欺诈、恶意减少债务人财产或者其他显著不利于债权人的行为</a:t>
                      </a:r>
                      <a:endParaRPr lang="zh-CN" altLang="zh-CN" sz="1800" b="0" dirty="0">
                        <a:solidFill>
                          <a:srgbClr val="000000"/>
                        </a:solidFill>
                        <a:latin typeface="黑体" panose="02010609060101010101" pitchFamily="49" charset="-122"/>
                        <a:ea typeface="黑体" panose="02010609060101010101" pitchFamily="49" charset="-122"/>
                        <a:sym typeface="+mn-ea"/>
                      </a:endParaRPr>
                    </a:p>
                  </a:txBody>
                  <a:tcPr>
                    <a:solidFill>
                      <a:schemeClr val="accent3">
                        <a:lumMod val="20000"/>
                        <a:lumOff val="80000"/>
                      </a:schemeClr>
                    </a:solidFill>
                  </a:tcPr>
                </a:tc>
              </a:tr>
              <a:tr h="365760">
                <a:tc>
                  <a:txBody>
                    <a:bodyPr/>
                    <a:lstStyle/>
                    <a:p>
                      <a:pPr>
                        <a:buNone/>
                      </a:pPr>
                      <a:r>
                        <a:rPr lang="en-US" altLang="zh-CN" sz="1800" b="0" dirty="0">
                          <a:solidFill>
                            <a:srgbClr val="000000"/>
                          </a:solidFill>
                          <a:latin typeface="黑体" panose="02010609060101010101" pitchFamily="49" charset="-122"/>
                          <a:ea typeface="黑体" panose="02010609060101010101" pitchFamily="49" charset="-122"/>
                          <a:sym typeface="+mn-ea"/>
                        </a:rPr>
                        <a:t>3.</a:t>
                      </a:r>
                      <a:r>
                        <a:rPr lang="zh-CN" altLang="zh-CN" sz="1800" b="0" dirty="0">
                          <a:solidFill>
                            <a:srgbClr val="000000"/>
                          </a:solidFill>
                          <a:latin typeface="黑体" panose="02010609060101010101" pitchFamily="49" charset="-122"/>
                          <a:ea typeface="黑体" panose="02010609060101010101" pitchFamily="49" charset="-122"/>
                          <a:sym typeface="+mn-ea"/>
                        </a:rPr>
                        <a:t>债务人的行为致使管理人无法执行职务</a:t>
                      </a:r>
                      <a:endParaRPr lang="zh-CN" altLang="zh-CN" sz="1800" b="0" dirty="0">
                        <a:solidFill>
                          <a:srgbClr val="000000"/>
                        </a:solidFill>
                        <a:latin typeface="黑体" panose="02010609060101010101" pitchFamily="49" charset="-122"/>
                        <a:ea typeface="黑体" panose="02010609060101010101" pitchFamily="49" charset="-122"/>
                        <a:sym typeface="+mn-ea"/>
                      </a:endParaRPr>
                    </a:p>
                  </a:txBody>
                  <a:tcPr>
                    <a:solidFill>
                      <a:schemeClr val="accent3">
                        <a:lumMod val="40000"/>
                        <a:lumOff val="60000"/>
                      </a:schemeClr>
                    </a:solidFill>
                  </a:tcPr>
                </a:tc>
              </a:tr>
            </a:tbl>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par>
                                <p:cTn id="12" presetID="16" presetClass="entr" presetSubtype="21" fill="hold" grpId="0"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barn(inVertical)">
                                      <p:cBhvr>
                                        <p:cTn id="14" dur="500"/>
                                        <p:tgtEl>
                                          <p:spTgt spid="3">
                                            <p:txEl>
                                              <p:pRg st="3" end="3"/>
                                            </p:txEl>
                                          </p:spTgt>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arn(inVertical)">
                                      <p:cBhvr>
                                        <p:cTn id="20" dur="500"/>
                                        <p:tgtEl>
                                          <p:spTgt spid="3">
                                            <p:txEl>
                                              <p:pRg st="5" end="5"/>
                                            </p:tx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arn(inVertical)">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42412" y="686268"/>
            <a:ext cx="9706563" cy="5485463"/>
          </a:xfrm>
        </p:spPr>
        <p:txBody>
          <a:bodyPr>
            <a:noAutofit/>
          </a:bodyPr>
          <a:lstStyle/>
          <a:p>
            <a:pPr mar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四、重整计划的制定、表决与批准</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（一）重整计划的制定</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1</a:t>
            </a:r>
            <a:r>
              <a:rPr lang="zh-CN" altLang="zh-CN" sz="2400" dirty="0">
                <a:solidFill>
                  <a:srgbClr val="000000"/>
                </a:solidFill>
                <a:latin typeface="黑体" panose="02010609060101010101" pitchFamily="49" charset="-122"/>
                <a:ea typeface="黑体" panose="02010609060101010101" pitchFamily="49" charset="-122"/>
              </a:rPr>
              <a:t>．重整计划的提交期限</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自人民法院裁定债务人重整之日起</a:t>
            </a:r>
            <a:r>
              <a:rPr lang="en-US" altLang="zh-CN" sz="2400" dirty="0">
                <a:solidFill>
                  <a:srgbClr val="000000"/>
                </a:solidFill>
                <a:latin typeface="黑体" panose="02010609060101010101" pitchFamily="49" charset="-122"/>
                <a:ea typeface="黑体" panose="02010609060101010101" pitchFamily="49" charset="-122"/>
              </a:rPr>
              <a:t>6</a:t>
            </a:r>
            <a:r>
              <a:rPr lang="zh-CN" altLang="zh-CN" sz="2400" dirty="0">
                <a:solidFill>
                  <a:srgbClr val="000000"/>
                </a:solidFill>
                <a:latin typeface="黑体" panose="02010609060101010101" pitchFamily="49" charset="-122"/>
                <a:ea typeface="黑体" panose="02010609060101010101" pitchFamily="49" charset="-122"/>
              </a:rPr>
              <a:t>个月内</a:t>
            </a:r>
            <a:r>
              <a:rPr lang="zh-CN" altLang="en-US" sz="2400" dirty="0">
                <a:solidFill>
                  <a:srgbClr val="000000"/>
                </a:solidFill>
                <a:latin typeface="黑体" panose="02010609060101010101" pitchFamily="49" charset="-122"/>
                <a:ea typeface="黑体" panose="02010609060101010101" pitchFamily="49" charset="-122"/>
              </a:rPr>
              <a:t>，</a:t>
            </a:r>
            <a:r>
              <a:rPr lang="zh-CN" altLang="zh-CN" sz="2400" dirty="0">
                <a:solidFill>
                  <a:srgbClr val="000000"/>
                </a:solidFill>
                <a:latin typeface="黑体" panose="02010609060101010101" pitchFamily="49" charset="-122"/>
                <a:ea typeface="黑体" panose="02010609060101010101" pitchFamily="49" charset="-122"/>
              </a:rPr>
              <a:t>有正当理由的，人民法院可以裁定延期</a:t>
            </a:r>
            <a:r>
              <a:rPr lang="en-US" altLang="zh-CN" sz="2400" dirty="0">
                <a:solidFill>
                  <a:srgbClr val="000000"/>
                </a:solidFill>
                <a:latin typeface="黑体" panose="02010609060101010101" pitchFamily="49" charset="-122"/>
                <a:ea typeface="黑体" panose="02010609060101010101" pitchFamily="49" charset="-122"/>
              </a:rPr>
              <a:t>3</a:t>
            </a:r>
            <a:r>
              <a:rPr lang="zh-CN" altLang="zh-CN" sz="2400" dirty="0">
                <a:solidFill>
                  <a:srgbClr val="000000"/>
                </a:solidFill>
                <a:latin typeface="黑体" panose="02010609060101010101" pitchFamily="49" charset="-122"/>
                <a:ea typeface="黑体" panose="02010609060101010101" pitchFamily="49" charset="-122"/>
              </a:rPr>
              <a:t>个月。</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2</a:t>
            </a:r>
            <a:r>
              <a:rPr lang="zh-CN" altLang="zh-CN" sz="2400" dirty="0">
                <a:solidFill>
                  <a:srgbClr val="000000"/>
                </a:solidFill>
                <a:latin typeface="黑体" panose="02010609060101010101" pitchFamily="49" charset="-122"/>
                <a:ea typeface="黑体" panose="02010609060101010101" pitchFamily="49" charset="-122"/>
              </a:rPr>
              <a:t>．重整计划草案的提交者和提交对象</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主体只能是债务人或者破产管理人。提交对象是人民法院和债权人会议。</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3.</a:t>
            </a:r>
            <a:r>
              <a:rPr lang="zh-CN" altLang="en-US" sz="2400" dirty="0">
                <a:solidFill>
                  <a:srgbClr val="000000"/>
                </a:solidFill>
                <a:latin typeface="黑体" panose="02010609060101010101" pitchFamily="49" charset="-122"/>
                <a:ea typeface="黑体" panose="02010609060101010101" pitchFamily="49" charset="-122"/>
              </a:rPr>
              <a:t>重整计划草案的内容</a:t>
            </a:r>
            <a:endParaRPr lang="zh-CN" altLang="en-US"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    我国</a:t>
            </a:r>
            <a:r>
              <a:rPr lang="en-US" altLang="zh-CN" sz="2400" dirty="0">
                <a:solidFill>
                  <a:srgbClr val="000000"/>
                </a:solidFill>
                <a:latin typeface="黑体" panose="02010609060101010101" pitchFamily="49" charset="-122"/>
                <a:ea typeface="黑体" panose="02010609060101010101" pitchFamily="49" charset="-122"/>
              </a:rPr>
              <a:t>《</a:t>
            </a:r>
            <a:r>
              <a:rPr lang="zh-CN" altLang="en-US" sz="2400" dirty="0">
                <a:solidFill>
                  <a:srgbClr val="000000"/>
                </a:solidFill>
                <a:latin typeface="黑体" panose="02010609060101010101" pitchFamily="49" charset="-122"/>
                <a:ea typeface="黑体" panose="02010609060101010101" pitchFamily="49" charset="-122"/>
              </a:rPr>
              <a:t>企业破产法</a:t>
            </a:r>
            <a:r>
              <a:rPr lang="en-US" altLang="zh-CN" sz="2400" dirty="0">
                <a:solidFill>
                  <a:srgbClr val="000000"/>
                </a:solidFill>
                <a:latin typeface="黑体" panose="02010609060101010101" pitchFamily="49" charset="-122"/>
                <a:ea typeface="黑体" panose="02010609060101010101" pitchFamily="49" charset="-122"/>
              </a:rPr>
              <a:t>》</a:t>
            </a:r>
            <a:r>
              <a:rPr lang="zh-CN" altLang="en-US" sz="2400" dirty="0">
                <a:solidFill>
                  <a:srgbClr val="000000"/>
                </a:solidFill>
                <a:latin typeface="黑体" panose="02010609060101010101" pitchFamily="49" charset="-122"/>
                <a:ea typeface="黑体" panose="02010609060101010101" pitchFamily="49" charset="-122"/>
              </a:rPr>
              <a:t>第</a:t>
            </a:r>
            <a:r>
              <a:rPr lang="en-US" altLang="zh-CN" sz="2400" dirty="0">
                <a:solidFill>
                  <a:srgbClr val="000000"/>
                </a:solidFill>
                <a:latin typeface="黑体" panose="02010609060101010101" pitchFamily="49" charset="-122"/>
                <a:ea typeface="黑体" panose="02010609060101010101" pitchFamily="49" charset="-122"/>
              </a:rPr>
              <a:t>81</a:t>
            </a:r>
            <a:r>
              <a:rPr lang="zh-CN" altLang="en-US" sz="2400" dirty="0">
                <a:solidFill>
                  <a:srgbClr val="000000"/>
                </a:solidFill>
                <a:latin typeface="黑体" panose="02010609060101010101" pitchFamily="49" charset="-122"/>
                <a:ea typeface="黑体" panose="02010609060101010101" pitchFamily="49" charset="-122"/>
              </a:rPr>
              <a:t>条对此作了明确规定。</a:t>
            </a:r>
            <a:endParaRPr lang="zh-CN" altLang="en-US"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barn(inVertical)">
                                      <p:cBhvr>
                                        <p:cTn id="11" dur="500"/>
                                        <p:tgtEl>
                                          <p:spTgt spid="2">
                                            <p:txEl>
                                              <p:pRg st="1" end="1"/>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arn(inVertical)">
                                      <p:cBhvr>
                                        <p:cTn id="15" dur="500"/>
                                        <p:tgtEl>
                                          <p:spTgt spid="2">
                                            <p:txEl>
                                              <p:pRg st="2" end="2"/>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barn(inVertical)">
                                      <p:cBhvr>
                                        <p:cTn id="19" dur="500"/>
                                        <p:tgtEl>
                                          <p:spTgt spid="2">
                                            <p:txEl>
                                              <p:pRg st="3" end="3"/>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arn(inVertical)">
                                      <p:cBhvr>
                                        <p:cTn id="23" dur="500"/>
                                        <p:tgtEl>
                                          <p:spTgt spid="2">
                                            <p:txEl>
                                              <p:pRg st="4" end="4"/>
                                            </p:tx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barn(inVertical)">
                                      <p:cBhvr>
                                        <p:cTn id="31" dur="500"/>
                                        <p:tgtEl>
                                          <p:spTgt spid="2">
                                            <p:txEl>
                                              <p:pRg st="6" end="6"/>
                                            </p:txEl>
                                          </p:spTgt>
                                        </p:tgtEl>
                                      </p:cBhvr>
                                    </p:animEffect>
                                  </p:childTnLst>
                                </p:cTn>
                              </p:par>
                            </p:childTnLst>
                          </p:cTn>
                        </p:par>
                        <p:par>
                          <p:cTn id="32" fill="hold">
                            <p:stCondLst>
                              <p:cond delay="3500"/>
                            </p:stCondLst>
                            <p:childTnLst>
                              <p:par>
                                <p:cTn id="33" presetID="16" presetClass="entr" presetSubtype="21" fill="hold" grpId="0" nodeType="after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barn(inVertical)">
                                      <p:cBhvr>
                                        <p:cTn id="35"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85850" y="815975"/>
            <a:ext cx="10515600" cy="4351338"/>
          </a:xfrm>
        </p:spPr>
        <p:txBody>
          <a:bodyPr>
            <a:noAutofit/>
          </a:bodyPr>
          <a:lstStyle/>
          <a:p>
            <a:pPr marL="0" lv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sym typeface="+mn-ea"/>
              </a:rPr>
              <a:t>四、重整计划的制定、表决与批准</a:t>
            </a:r>
            <a:r>
              <a:rPr lang="en-US" altLang="zh-CN" sz="2400" dirty="0">
                <a:solidFill>
                  <a:srgbClr val="000000"/>
                </a:solidFill>
                <a:latin typeface="黑体" panose="02010609060101010101" pitchFamily="49" charset="-122"/>
                <a:ea typeface="黑体" panose="02010609060101010101" pitchFamily="49" charset="-122"/>
                <a:sym typeface="+mn-ea"/>
              </a:rPr>
              <a:t> </a:t>
            </a:r>
            <a:endParaRPr lang="zh-CN"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（二）重整计划的表决</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1.</a:t>
            </a:r>
            <a:r>
              <a:rPr lang="zh-CN" altLang="zh-CN" sz="2400" dirty="0">
                <a:solidFill>
                  <a:srgbClr val="000000"/>
                </a:solidFill>
                <a:latin typeface="黑体" panose="02010609060101010101" pitchFamily="49" charset="-122"/>
                <a:ea typeface="黑体" panose="02010609060101010101" pitchFamily="49" charset="-122"/>
              </a:rPr>
              <a:t>采取分组表决的方式</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各组表决的结果符合法律规定的条件时，重整计划即获通过。</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2.</a:t>
            </a:r>
            <a:r>
              <a:rPr lang="zh-CN" altLang="en-US" sz="2400" dirty="0">
                <a:solidFill>
                  <a:srgbClr val="000000"/>
                </a:solidFill>
                <a:latin typeface="黑体" panose="02010609060101010101" pitchFamily="49" charset="-122"/>
                <a:ea typeface="黑体" panose="02010609060101010101" pitchFamily="49" charset="-122"/>
              </a:rPr>
              <a:t>按照不同类别分为四组</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a:t>
            </a:r>
            <a:r>
              <a:rPr lang="en-US" altLang="zh-CN" sz="2400" dirty="0">
                <a:solidFill>
                  <a:srgbClr val="000000"/>
                </a:solidFill>
                <a:latin typeface="黑体" panose="02010609060101010101" pitchFamily="49" charset="-122"/>
                <a:ea typeface="黑体" panose="02010609060101010101" pitchFamily="49" charset="-122"/>
              </a:rPr>
              <a:t>1</a:t>
            </a:r>
            <a:r>
              <a:rPr lang="zh-CN" altLang="zh-CN" sz="2400" dirty="0">
                <a:solidFill>
                  <a:srgbClr val="000000"/>
                </a:solidFill>
                <a:latin typeface="黑体" panose="02010609060101010101" pitchFamily="49" charset="-122"/>
                <a:ea typeface="黑体" panose="02010609060101010101" pitchFamily="49" charset="-122"/>
              </a:rPr>
              <a:t>）对债务人的特定财产享有担保权的债权</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a:t>
            </a:r>
            <a:r>
              <a:rPr lang="en-US" altLang="zh-CN" sz="2400" dirty="0">
                <a:solidFill>
                  <a:srgbClr val="000000"/>
                </a:solidFill>
                <a:latin typeface="黑体" panose="02010609060101010101" pitchFamily="49" charset="-122"/>
                <a:ea typeface="黑体" panose="02010609060101010101" pitchFamily="49" charset="-122"/>
              </a:rPr>
              <a:t>2</a:t>
            </a:r>
            <a:r>
              <a:rPr lang="zh-CN" altLang="zh-CN" sz="2400" dirty="0">
                <a:solidFill>
                  <a:srgbClr val="000000"/>
                </a:solidFill>
                <a:latin typeface="黑体" panose="02010609060101010101" pitchFamily="49" charset="-122"/>
                <a:ea typeface="黑体" panose="02010609060101010101" pitchFamily="49" charset="-122"/>
              </a:rPr>
              <a:t>）债务人所欠职工的工资和医疗、伤残补助、抚恤费用</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a:t>
            </a:r>
            <a:r>
              <a:rPr lang="en-US" altLang="zh-CN" sz="2400" dirty="0">
                <a:solidFill>
                  <a:srgbClr val="000000"/>
                </a:solidFill>
                <a:latin typeface="黑体" panose="02010609060101010101" pitchFamily="49" charset="-122"/>
                <a:ea typeface="黑体" panose="02010609060101010101" pitchFamily="49" charset="-122"/>
              </a:rPr>
              <a:t>3</a:t>
            </a:r>
            <a:r>
              <a:rPr lang="zh-CN" altLang="zh-CN" sz="2400" dirty="0">
                <a:solidFill>
                  <a:srgbClr val="000000"/>
                </a:solidFill>
                <a:latin typeface="黑体" panose="02010609060101010101" pitchFamily="49" charset="-122"/>
                <a:ea typeface="黑体" panose="02010609060101010101" pitchFamily="49" charset="-122"/>
              </a:rPr>
              <a:t>）债务人所欠税款</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a:t>
            </a:r>
            <a:r>
              <a:rPr lang="en-US" altLang="zh-CN" sz="2400" dirty="0">
                <a:solidFill>
                  <a:srgbClr val="000000"/>
                </a:solidFill>
                <a:latin typeface="黑体" panose="02010609060101010101" pitchFamily="49" charset="-122"/>
                <a:ea typeface="黑体" panose="02010609060101010101" pitchFamily="49" charset="-122"/>
              </a:rPr>
              <a:t>4</a:t>
            </a:r>
            <a:r>
              <a:rPr lang="zh-CN" altLang="zh-CN" sz="2400" dirty="0">
                <a:solidFill>
                  <a:srgbClr val="000000"/>
                </a:solidFill>
                <a:latin typeface="黑体" panose="02010609060101010101" pitchFamily="49" charset="-122"/>
                <a:ea typeface="黑体" panose="02010609060101010101" pitchFamily="49" charset="-122"/>
              </a:rPr>
              <a:t>）普通债权</a:t>
            </a:r>
            <a:endParaRPr lang="zh-CN" altLang="zh-CN" sz="2400" b="1" dirty="0">
              <a:solidFill>
                <a:srgbClr val="000000"/>
              </a:solidFill>
              <a:latin typeface="黑体" panose="02010609060101010101" pitchFamily="49" charset="-122"/>
              <a:ea typeface="黑体" panose="02010609060101010101" pitchFamily="49" charset="-122"/>
            </a:endParaRPr>
          </a:p>
          <a:p>
            <a:pPr>
              <a:lnSpc>
                <a:spcPct val="125000"/>
              </a:lnSpc>
            </a:pPr>
            <a:endParaRPr lang="zh-CN" altLang="zh-CN" sz="2400" b="1"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barn(inVertical)">
                                      <p:cBhvr>
                                        <p:cTn id="14" dur="500"/>
                                        <p:tgtEl>
                                          <p:spTgt spid="3">
                                            <p:txEl>
                                              <p:pRg st="2" end="2"/>
                                            </p:txEl>
                                          </p:spTgt>
                                        </p:tgtEl>
                                      </p:cBhvr>
                                    </p:animEffect>
                                  </p:childTnLst>
                                </p:cTn>
                              </p:par>
                            </p:childTnLst>
                          </p:cTn>
                        </p:par>
                        <p:par>
                          <p:cTn id="15" fill="hold">
                            <p:stCondLst>
                              <p:cond delay="1000"/>
                            </p:stCondLst>
                            <p:childTnLst>
                              <p:par>
                                <p:cTn id="16" presetID="16" presetClass="entr" presetSubtype="21" fill="hold" grpId="0" nodeType="after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childTnLst>
                          </p:cTn>
                        </p:par>
                        <p:par>
                          <p:cTn id="19" fill="hold">
                            <p:stCondLst>
                              <p:cond delay="1500"/>
                            </p:stCondLst>
                            <p:childTnLst>
                              <p:par>
                                <p:cTn id="20" presetID="16" presetClass="entr" presetSubtype="21" fill="hold" grpId="0" nodeType="after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par>
                          <p:cTn id="23" fill="hold">
                            <p:stCondLst>
                              <p:cond delay="2000"/>
                            </p:stCondLst>
                            <p:childTnLst>
                              <p:par>
                                <p:cTn id="24" presetID="16" presetClass="entr" presetSubtype="21" fill="hold" grpId="0" nodeType="after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childTnLst>
                          </p:cTn>
                        </p:par>
                        <p:par>
                          <p:cTn id="27" fill="hold">
                            <p:stCondLst>
                              <p:cond delay="2500"/>
                            </p:stCondLst>
                            <p:childTnLst>
                              <p:par>
                                <p:cTn id="28" presetID="16" presetClass="entr" presetSubtype="21" fill="hold" grpId="0" nodeType="after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arn(inVertical)">
                                      <p:cBhvr>
                                        <p:cTn id="30" dur="500"/>
                                        <p:tgtEl>
                                          <p:spTgt spid="3">
                                            <p:txEl>
                                              <p:pRg st="6" end="6"/>
                                            </p:txEl>
                                          </p:spTgt>
                                        </p:tgtEl>
                                      </p:cBhvr>
                                    </p:animEffect>
                                  </p:childTnLst>
                                </p:cTn>
                              </p:par>
                            </p:childTnLst>
                          </p:cTn>
                        </p:par>
                        <p:par>
                          <p:cTn id="31" fill="hold">
                            <p:stCondLst>
                              <p:cond delay="3000"/>
                            </p:stCondLst>
                            <p:childTnLst>
                              <p:par>
                                <p:cTn id="32" presetID="16" presetClass="entr" presetSubtype="21" fill="hold" grpId="0" nodeType="after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arn(inVertical)">
                                      <p:cBhvr>
                                        <p:cTn id="34" dur="500"/>
                                        <p:tgtEl>
                                          <p:spTgt spid="3">
                                            <p:txEl>
                                              <p:pRg st="7" end="7"/>
                                            </p:txEl>
                                          </p:spTgt>
                                        </p:tgtEl>
                                      </p:cBhvr>
                                    </p:animEffect>
                                  </p:childTnLst>
                                </p:cTn>
                              </p:par>
                            </p:childTnLst>
                          </p:cTn>
                        </p:par>
                        <p:par>
                          <p:cTn id="35" fill="hold">
                            <p:stCondLst>
                              <p:cond delay="3500"/>
                            </p:stCondLst>
                            <p:childTnLst>
                              <p:par>
                                <p:cTn id="36" presetID="16" presetClass="entr" presetSubtype="21" fill="hold" grpId="0" nodeType="after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barn(inVertical)">
                                      <p:cBhvr>
                                        <p:cTn id="3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20165" y="814705"/>
            <a:ext cx="9801225" cy="4351338"/>
          </a:xfrm>
        </p:spPr>
        <p:txBody>
          <a:bodyPr/>
          <a:lstStyle/>
          <a:p>
            <a:pPr mar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sym typeface="+mn-ea"/>
              </a:rPr>
              <a:t>四、重整计划的制定、表决与批准</a:t>
            </a:r>
            <a:r>
              <a:rPr lang="en-US" altLang="zh-CN" sz="2400" dirty="0">
                <a:solidFill>
                  <a:srgbClr val="000000"/>
                </a:solidFill>
                <a:latin typeface="黑体" panose="02010609060101010101" pitchFamily="49" charset="-122"/>
                <a:ea typeface="黑体" panose="02010609060101010101" pitchFamily="49" charset="-122"/>
                <a:sym typeface="+mn-ea"/>
              </a:rPr>
              <a:t> </a:t>
            </a:r>
            <a:endParaRPr lang="en-US" altLang="zh-CN" sz="2400" dirty="0">
              <a:solidFill>
                <a:srgbClr val="000000"/>
              </a:solidFill>
              <a:latin typeface="黑体" panose="02010609060101010101" pitchFamily="49" charset="-122"/>
              <a:ea typeface="黑体" panose="02010609060101010101" pitchFamily="49" charset="-122"/>
              <a:sym typeface="+mn-ea"/>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（三）重整计划的批准</a:t>
            </a:r>
            <a:endParaRPr lang="zh-CN" altLang="en-US"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    自重整计划通过之日起</a:t>
            </a:r>
            <a:r>
              <a:rPr lang="en-US" altLang="zh-CN" sz="2400" dirty="0">
                <a:solidFill>
                  <a:srgbClr val="000000"/>
                </a:solidFill>
                <a:latin typeface="黑体" panose="02010609060101010101" pitchFamily="49" charset="-122"/>
                <a:ea typeface="黑体" panose="02010609060101010101" pitchFamily="49" charset="-122"/>
              </a:rPr>
              <a:t>10</a:t>
            </a:r>
            <a:r>
              <a:rPr lang="zh-CN" altLang="en-US" sz="2400" dirty="0">
                <a:solidFill>
                  <a:srgbClr val="000000"/>
                </a:solidFill>
                <a:latin typeface="黑体" panose="02010609060101010101" pitchFamily="49" charset="-122"/>
                <a:ea typeface="黑体" panose="02010609060101010101" pitchFamily="49" charset="-122"/>
              </a:rPr>
              <a:t>日内，债务人或者破产管理人应当向人民法院提出批准重整计划的申请。人民法院经审查认为符合法律规定的，应当自收到申请之日起</a:t>
            </a:r>
            <a:r>
              <a:rPr lang="en-US" altLang="zh-CN" sz="2400" dirty="0">
                <a:solidFill>
                  <a:srgbClr val="000000"/>
                </a:solidFill>
                <a:latin typeface="黑体" panose="02010609060101010101" pitchFamily="49" charset="-122"/>
                <a:ea typeface="黑体" panose="02010609060101010101" pitchFamily="49" charset="-122"/>
              </a:rPr>
              <a:t>30</a:t>
            </a:r>
            <a:r>
              <a:rPr lang="zh-CN" altLang="en-US" sz="2400" dirty="0">
                <a:solidFill>
                  <a:srgbClr val="000000"/>
                </a:solidFill>
                <a:latin typeface="黑体" panose="02010609060101010101" pitchFamily="49" charset="-122"/>
                <a:ea typeface="黑体" panose="02010609060101010101" pitchFamily="49" charset="-122"/>
              </a:rPr>
              <a:t>日内裁定批准，终止重整程序，并予以公告。</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    未通过重整计划草案的表决组拒绝再次表决或者再次表决仍未通过重整计划草案，但重整计划草案符合法定条件的，债务人或者破产管理人可以申请人民法院批准重整计划草案。</a:t>
            </a:r>
            <a:endParaRPr lang="zh-CN" altLang="en-US" sz="2400" dirty="0">
              <a:solidFill>
                <a:srgbClr val="000000"/>
              </a:solidFill>
              <a:latin typeface="黑体" panose="02010609060101010101" pitchFamily="49" charset="-122"/>
              <a:ea typeface="黑体" panose="02010609060101010101" pitchFamily="49" charset="-122"/>
            </a:endParaRPr>
          </a:p>
          <a:p>
            <a:endParaRPr lang="zh-CN" altLang="en-US"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par>
                          <p:cTn id="16" fill="hold">
                            <p:stCondLst>
                              <p:cond delay="1500"/>
                            </p:stCondLst>
                            <p:childTnLst>
                              <p:par>
                                <p:cTn id="17" presetID="16" presetClass="entr" presetSubtype="21"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Vertical)">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202935" y="735037"/>
            <a:ext cx="9941315" cy="5387926"/>
          </a:xfrm>
        </p:spPr>
        <p:txBody>
          <a:bodyPr>
            <a:noAutofit/>
          </a:bodyPr>
          <a:lstStyle/>
          <a:p>
            <a:pPr mar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五、重整计划的执行与效力</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（一）</a:t>
            </a:r>
            <a:r>
              <a:rPr lang="zh-CN" altLang="zh-CN" sz="2400" dirty="0">
                <a:solidFill>
                  <a:srgbClr val="000000"/>
                </a:solidFill>
                <a:latin typeface="黑体" panose="02010609060101010101" pitchFamily="49" charset="-122"/>
                <a:ea typeface="黑体" panose="02010609060101010101" pitchFamily="49" charset="-122"/>
              </a:rPr>
              <a:t>重整计划的执行</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重整计划的执行，是对破产重整计划的具体实施，是实现重整目的的最后一个环节。</a:t>
            </a:r>
            <a:endParaRPr lang="en-US" altLang="zh-CN" sz="2400" dirty="0">
              <a:solidFill>
                <a:srgbClr val="000000"/>
              </a:solidFill>
              <a:latin typeface="黑体" panose="02010609060101010101" pitchFamily="49" charset="-122"/>
              <a:ea typeface="黑体" panose="02010609060101010101" pitchFamily="49" charset="-122"/>
            </a:endParaRPr>
          </a:p>
          <a:p>
            <a:pPr marL="0" indent="0">
              <a:buNone/>
            </a:pPr>
            <a:r>
              <a:rPr lang="zh-CN" altLang="en-US" sz="2400" dirty="0">
                <a:solidFill>
                  <a:srgbClr val="000000"/>
                </a:solidFill>
                <a:latin typeface="黑体" panose="02010609060101010101" pitchFamily="49" charset="-122"/>
                <a:ea typeface="黑体" panose="02010609060101010101" pitchFamily="49" charset="-122"/>
              </a:rPr>
              <a:t>    重整计划由债务人负责执行；人民法院裁定批准重整计划后，已接管财产和营业事务的破产管理人应当向债务人移交财产和营业事务。</a:t>
            </a:r>
            <a:endParaRPr lang="zh-CN" altLang="en-US"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（二）</a:t>
            </a:r>
            <a:r>
              <a:rPr lang="zh-CN" altLang="zh-CN" sz="2400" dirty="0">
                <a:solidFill>
                  <a:srgbClr val="000000"/>
                </a:solidFill>
                <a:latin typeface="黑体" panose="02010609060101010101" pitchFamily="49" charset="-122"/>
                <a:ea typeface="黑体" panose="02010609060101010101" pitchFamily="49" charset="-122"/>
              </a:rPr>
              <a:t>重整计划的效力</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经人民法院裁定批准的重整计划，对债务人和全体债权人均有约束力。</a:t>
            </a:r>
            <a:endParaRPr lang="en-US" altLang="zh-CN" sz="2400" dirty="0">
              <a:solidFill>
                <a:srgbClr val="000000"/>
              </a:solidFill>
              <a:latin typeface="黑体" panose="02010609060101010101" pitchFamily="49" charset="-122"/>
              <a:ea typeface="黑体" panose="02010609060101010101" pitchFamily="49" charset="-122"/>
            </a:endParaRPr>
          </a:p>
          <a:p>
            <a:pPr marL="0" indent="0">
              <a:buNone/>
            </a:pPr>
            <a:endParaRPr lang="en-US" altLang="zh-CN"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barn(inVertical)">
                                      <p:cBhvr>
                                        <p:cTn id="11" dur="500"/>
                                        <p:tgtEl>
                                          <p:spTgt spid="2">
                                            <p:txEl>
                                              <p:pRg st="1" end="1"/>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arn(inVertical)">
                                      <p:cBhvr>
                                        <p:cTn id="15" dur="500"/>
                                        <p:tgtEl>
                                          <p:spTgt spid="2">
                                            <p:txEl>
                                              <p:pRg st="2" end="2"/>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barn(inVertical)">
                                      <p:cBhvr>
                                        <p:cTn id="19" dur="500"/>
                                        <p:tgtEl>
                                          <p:spTgt spid="2">
                                            <p:txEl>
                                              <p:pRg st="3" end="3"/>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arn(inVertical)">
                                      <p:cBhvr>
                                        <p:cTn id="23" dur="500"/>
                                        <p:tgtEl>
                                          <p:spTgt spid="2">
                                            <p:txEl>
                                              <p:pRg st="4" end="4"/>
                                            </p:tx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61745" y="801370"/>
            <a:ext cx="10210165" cy="4351655"/>
          </a:xfrm>
        </p:spPr>
        <p:txBody>
          <a:bodyPr>
            <a:noAutofit/>
          </a:bodyPr>
          <a:lstStyle/>
          <a:p>
            <a:pPr marL="0" lv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sym typeface="+mn-ea"/>
              </a:rPr>
              <a:t>五、重整计划的执行与效力</a:t>
            </a:r>
            <a:endParaRPr lang="zh-CN" altLang="zh-CN" sz="2400" dirty="0">
              <a:solidFill>
                <a:srgbClr val="000000"/>
              </a:solidFill>
              <a:latin typeface="黑体" panose="02010609060101010101" pitchFamily="49" charset="-122"/>
              <a:ea typeface="黑体" panose="02010609060101010101" pitchFamily="49" charset="-122"/>
              <a:sym typeface="+mn-ea"/>
            </a:endParaRPr>
          </a:p>
          <a:p>
            <a:pPr marL="0" lv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（三）</a:t>
            </a:r>
            <a:r>
              <a:rPr lang="zh-CN" altLang="zh-CN" sz="2400" dirty="0">
                <a:solidFill>
                  <a:srgbClr val="000000"/>
                </a:solidFill>
                <a:latin typeface="黑体" panose="02010609060101010101" pitchFamily="49" charset="-122"/>
                <a:ea typeface="黑体" panose="02010609060101010101" pitchFamily="49" charset="-122"/>
              </a:rPr>
              <a:t>法院裁定终止重整计划执行的后果</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重整计划对债权债务关系作了调整，如果法院裁定终止重整计划执行，该调整则失去效力。但若重整计划已经部分执行，则法律应对债权人已受偿部分的效力作出规定。</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（四）</a:t>
            </a:r>
            <a:r>
              <a:rPr lang="zh-CN" altLang="zh-CN" sz="2400" dirty="0">
                <a:solidFill>
                  <a:srgbClr val="000000"/>
                </a:solidFill>
                <a:latin typeface="黑体" panose="02010609060101010101" pitchFamily="49" charset="-122"/>
                <a:ea typeface="黑体" panose="02010609060101010101" pitchFamily="49" charset="-122"/>
              </a:rPr>
              <a:t>重整计划执行完毕免除债务人的清偿责任</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    重整计划执行完毕，是重整程序的圆满结局，企业得以再生。为了使债务人经过重整后能够减轻负担，重新恢复经营能力，自重整计划执行完毕时起，按照重整计划减免的债务，债务人不再承担清偿责任。</a:t>
            </a:r>
            <a:endParaRPr lang="zh-CN" altLang="zh-CN" sz="2400" dirty="0">
              <a:solidFill>
                <a:srgbClr val="000000"/>
              </a:solidFill>
              <a:latin typeface="黑体" panose="02010609060101010101" pitchFamily="49" charset="-122"/>
              <a:ea typeface="黑体" panose="02010609060101010101" pitchFamily="49" charset="-122"/>
            </a:endParaRPr>
          </a:p>
          <a:p>
            <a:endParaRPr lang="zh-CN" altLang="zh-CN"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barn(inVertical)">
                                      <p:cBhvr>
                                        <p:cTn id="14" dur="500"/>
                                        <p:tgtEl>
                                          <p:spTgt spid="3">
                                            <p:txEl>
                                              <p:pRg st="2" end="2"/>
                                            </p:txEl>
                                          </p:spTgt>
                                        </p:tgtEl>
                                      </p:cBhvr>
                                    </p:animEffect>
                                  </p:childTnLst>
                                </p:cTn>
                              </p:par>
                            </p:childTnLst>
                          </p:cTn>
                        </p:par>
                        <p:par>
                          <p:cTn id="15" fill="hold">
                            <p:stCondLst>
                              <p:cond delay="1000"/>
                            </p:stCondLst>
                            <p:childTnLst>
                              <p:par>
                                <p:cTn id="16" presetID="16" presetClass="entr" presetSubtype="21" fill="hold" grpId="0" nodeType="after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childTnLst>
                          </p:cTn>
                        </p:par>
                        <p:par>
                          <p:cTn id="19" fill="hold">
                            <p:stCondLst>
                              <p:cond delay="1500"/>
                            </p:stCondLst>
                            <p:childTnLst>
                              <p:par>
                                <p:cTn id="20" presetID="16" presetClass="entr" presetSubtype="21" fill="hold" grpId="0" nodeType="after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26305" y="724918"/>
            <a:ext cx="8445301" cy="1413457"/>
          </a:xfrm>
        </p:spPr>
        <p:txBody>
          <a:bodyPr/>
          <a:lstStyle/>
          <a:p>
            <a:pPr algn="ctr"/>
            <a:r>
              <a:rPr lang="zh-CN" altLang="zh-CN" sz="3600" dirty="0">
                <a:solidFill>
                  <a:srgbClr val="000000"/>
                </a:solidFill>
                <a:latin typeface="黑体" panose="02010609060101010101" pitchFamily="49" charset="-122"/>
                <a:ea typeface="黑体" panose="02010609060101010101" pitchFamily="49" charset="-122"/>
              </a:rPr>
              <a:t>第四节</a:t>
            </a:r>
            <a:r>
              <a:rPr lang="en-US" altLang="zh-CN" sz="3600" dirty="0">
                <a:solidFill>
                  <a:srgbClr val="000000"/>
                </a:solidFill>
                <a:latin typeface="黑体" panose="02010609060101010101" pitchFamily="49" charset="-122"/>
                <a:ea typeface="黑体" panose="02010609060101010101" pitchFamily="49" charset="-122"/>
              </a:rPr>
              <a:t>  </a:t>
            </a:r>
            <a:r>
              <a:rPr lang="zh-CN" altLang="zh-CN" sz="3600" dirty="0">
                <a:solidFill>
                  <a:srgbClr val="000000"/>
                </a:solidFill>
                <a:latin typeface="黑体" panose="02010609060101010101" pitchFamily="49" charset="-122"/>
                <a:ea typeface="黑体" panose="02010609060101010101" pitchFamily="49" charset="-122"/>
              </a:rPr>
              <a:t>破产和解制度</a:t>
            </a:r>
            <a:endParaRPr lang="zh-CN" altLang="zh-CN" sz="3600" dirty="0">
              <a:solidFill>
                <a:srgbClr val="000000"/>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033520" y="2353310"/>
            <a:ext cx="4787900" cy="1652270"/>
          </a:xfrm>
        </p:spPr>
        <p:txBody>
          <a:bodyPr/>
          <a:lstStyle/>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一、破产和解申请提出与审查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二、和解协议的表决与效力</a:t>
            </a:r>
            <a:endParaRPr lang="zh-CN" altLang="en-US" sz="2400" dirty="0">
              <a:solidFill>
                <a:srgbClr val="000000"/>
              </a:solidFill>
              <a:latin typeface="黑体" panose="02010609060101010101" pitchFamily="49" charset="-122"/>
              <a:ea typeface="黑体" panose="02010609060101010101" pitchFamily="49" charset="-122"/>
            </a:endParaRPr>
          </a:p>
          <a:p>
            <a:pPr marL="0" indent="0">
              <a:buNone/>
            </a:pPr>
            <a:endParaRPr lang="zh-CN" altLang="en-US"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400308" y="724855"/>
            <a:ext cx="6080166" cy="1252728"/>
          </a:xfrm>
        </p:spPr>
        <p:txBody>
          <a:bodyPr>
            <a:normAutofit/>
          </a:bodyPr>
          <a:lstStyle/>
          <a:p>
            <a:pPr algn="ctr">
              <a:lnSpc>
                <a:spcPct val="125000"/>
              </a:lnSpc>
              <a:spcBef>
                <a:spcPts val="1000"/>
              </a:spcBef>
            </a:pPr>
            <a:r>
              <a:rPr lang="zh-CN" altLang="zh-CN" dirty="0">
                <a:solidFill>
                  <a:srgbClr val="000000"/>
                </a:solidFill>
                <a:effectLst/>
                <a:latin typeface="黑体" panose="02010609060101010101" pitchFamily="49" charset="-122"/>
                <a:ea typeface="黑体" panose="02010609060101010101" pitchFamily="49" charset="-122"/>
              </a:rPr>
              <a:t>第四节</a:t>
            </a:r>
            <a:r>
              <a:rPr lang="en-US" altLang="zh-CN" dirty="0">
                <a:solidFill>
                  <a:srgbClr val="000000"/>
                </a:solidFill>
                <a:effectLst/>
                <a:latin typeface="黑体" panose="02010609060101010101" pitchFamily="49" charset="-122"/>
                <a:ea typeface="黑体" panose="02010609060101010101" pitchFamily="49" charset="-122"/>
              </a:rPr>
              <a:t>  </a:t>
            </a:r>
            <a:r>
              <a:rPr lang="zh-CN" altLang="zh-CN" dirty="0">
                <a:solidFill>
                  <a:srgbClr val="000000"/>
                </a:solidFill>
                <a:effectLst/>
                <a:latin typeface="黑体" panose="02010609060101010101" pitchFamily="49" charset="-122"/>
                <a:ea typeface="黑体" panose="02010609060101010101" pitchFamily="49" charset="-122"/>
              </a:rPr>
              <a:t>破产和解制度</a:t>
            </a:r>
            <a:br>
              <a:rPr lang="zh-CN" altLang="zh-CN" b="1" dirty="0">
                <a:solidFill>
                  <a:srgbClr val="000000"/>
                </a:solidFill>
                <a:latin typeface="黑体" panose="02010609060101010101" pitchFamily="49" charset="-122"/>
                <a:ea typeface="黑体" panose="02010609060101010101" pitchFamily="49" charset="-122"/>
              </a:rPr>
            </a:br>
            <a:endParaRPr lang="zh-CN" altLang="zh-CN" b="1" dirty="0">
              <a:solidFill>
                <a:srgbClr val="000000"/>
              </a:solidFill>
              <a:latin typeface="黑体" panose="02010609060101010101" pitchFamily="49" charset="-122"/>
              <a:ea typeface="黑体" panose="02010609060101010101" pitchFamily="49" charset="-122"/>
            </a:endParaRPr>
          </a:p>
        </p:txBody>
      </p:sp>
      <p:sp>
        <p:nvSpPr>
          <p:cNvPr id="2" name="内容占位符 1"/>
          <p:cNvSpPr>
            <a:spLocks noGrp="1"/>
          </p:cNvSpPr>
          <p:nvPr>
            <p:ph idx="1"/>
          </p:nvPr>
        </p:nvSpPr>
        <p:spPr>
          <a:xfrm>
            <a:off x="1157111" y="1703644"/>
            <a:ext cx="9877777" cy="3450696"/>
          </a:xfrm>
        </p:spPr>
        <p:txBody>
          <a:bodyPr>
            <a:noAutofit/>
          </a:bodyPr>
          <a:lstStyle/>
          <a:p>
            <a:pPr mar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一、破产和解申请提出与审查</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（一）</a:t>
            </a:r>
            <a:r>
              <a:rPr lang="zh-CN" altLang="zh-CN" sz="2400" dirty="0">
                <a:solidFill>
                  <a:srgbClr val="000000"/>
                </a:solidFill>
                <a:latin typeface="黑体" panose="02010609060101010101" pitchFamily="49" charset="-122"/>
                <a:ea typeface="黑体" panose="02010609060101010101" pitchFamily="49" charset="-122"/>
              </a:rPr>
              <a:t>破产和解申请的提出</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    破产和解申请，是债务人向法院请求同债权人会议进行和解的意思表示。</a:t>
            </a:r>
            <a:r>
              <a:rPr lang="zh-CN" altLang="zh-CN" sz="2400" dirty="0">
                <a:solidFill>
                  <a:srgbClr val="000000"/>
                </a:solidFill>
                <a:latin typeface="黑体" panose="02010609060101010101" pitchFamily="49" charset="-122"/>
                <a:ea typeface="黑体" panose="02010609060101010101" pitchFamily="49" charset="-122"/>
              </a:rPr>
              <a:t>各国破产法规定，破产和解申请的主体为债务人。</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（二）</a:t>
            </a:r>
            <a:r>
              <a:rPr lang="zh-CN" altLang="zh-CN" sz="2400" dirty="0">
                <a:solidFill>
                  <a:srgbClr val="000000"/>
                </a:solidFill>
                <a:latin typeface="黑体" panose="02010609060101010101" pitchFamily="49" charset="-122"/>
                <a:ea typeface="黑体" panose="02010609060101010101" pitchFamily="49" charset="-122"/>
              </a:rPr>
              <a:t>破产和解申请的审查</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    债务人提出破产和解申请后，法院应通过审查，作出是否受理和解申请的裁定。</a:t>
            </a:r>
            <a:endParaRPr lang="zh-CN" altLang="en-US"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arn(inVertical)">
                                      <p:cBhvr>
                                        <p:cTn id="12" dur="500"/>
                                        <p:tgtEl>
                                          <p:spTgt spid="2">
                                            <p:txEl>
                                              <p:pRg st="0" end="0"/>
                                            </p:txEl>
                                          </p:spTgt>
                                        </p:tgtEl>
                                      </p:cBhvr>
                                    </p:animEffect>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barn(inVertical)">
                                      <p:cBhvr>
                                        <p:cTn id="16" dur="500"/>
                                        <p:tgtEl>
                                          <p:spTgt spid="2">
                                            <p:txEl>
                                              <p:pRg st="1" end="1"/>
                                            </p:txEl>
                                          </p:spTgt>
                                        </p:tgtEl>
                                      </p:cBhvr>
                                    </p:animEffect>
                                  </p:childTnLst>
                                </p:cTn>
                              </p:par>
                            </p:childTnLst>
                          </p:cTn>
                        </p:par>
                        <p:par>
                          <p:cTn id="17" fill="hold">
                            <p:stCondLst>
                              <p:cond delay="1500"/>
                            </p:stCondLst>
                            <p:childTnLst>
                              <p:par>
                                <p:cTn id="18" presetID="16" presetClass="entr" presetSubtype="21" fill="hold" grpId="0" nodeType="after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barn(inVertical)">
                                      <p:cBhvr>
                                        <p:cTn id="20" dur="500"/>
                                        <p:tgtEl>
                                          <p:spTgt spid="2">
                                            <p:txEl>
                                              <p:pRg st="2" end="2"/>
                                            </p:txEl>
                                          </p:spTgt>
                                        </p:tgtEl>
                                      </p:cBhvr>
                                    </p:animEffect>
                                  </p:childTnLst>
                                </p:cTn>
                              </p:par>
                            </p:childTnLst>
                          </p:cTn>
                        </p:par>
                        <p:par>
                          <p:cTn id="21" fill="hold">
                            <p:stCondLst>
                              <p:cond delay="2000"/>
                            </p:stCondLst>
                            <p:childTnLst>
                              <p:par>
                                <p:cTn id="22" presetID="16" presetClass="entr" presetSubtype="21" fill="hold" grpId="0" nodeType="after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barn(inVertical)">
                                      <p:cBhvr>
                                        <p:cTn id="24" dur="500"/>
                                        <p:tgtEl>
                                          <p:spTgt spid="2">
                                            <p:txEl>
                                              <p:pRg st="3" end="3"/>
                                            </p:txEl>
                                          </p:spTgt>
                                        </p:tgtEl>
                                      </p:cBhvr>
                                    </p:animEffect>
                                  </p:childTnLst>
                                </p:cTn>
                              </p:par>
                            </p:childTnLst>
                          </p:cTn>
                        </p:par>
                        <p:par>
                          <p:cTn id="25" fill="hold">
                            <p:stCondLst>
                              <p:cond delay="2500"/>
                            </p:stCondLst>
                            <p:childTnLst>
                              <p:par>
                                <p:cTn id="26" presetID="16" presetClass="entr" presetSubtype="21" fill="hold" grpId="0" nodeType="after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barn(inVertical)">
                                      <p:cBhvr>
                                        <p:cTn id="28"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10615" y="939165"/>
            <a:ext cx="9971405" cy="5166360"/>
          </a:xfrm>
        </p:spPr>
        <p:txBody>
          <a:bodyPr>
            <a:noAutofit/>
          </a:bodyPr>
          <a:lstStyle/>
          <a:p>
            <a:pPr mar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二、和解协议的表决与效力</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（一）</a:t>
            </a:r>
            <a:r>
              <a:rPr lang="zh-CN" altLang="zh-CN" sz="2400" dirty="0">
                <a:solidFill>
                  <a:srgbClr val="000000"/>
                </a:solidFill>
                <a:latin typeface="黑体" panose="02010609060101010101" pitchFamily="49" charset="-122"/>
                <a:ea typeface="黑体" panose="02010609060101010101" pitchFamily="49" charset="-122"/>
              </a:rPr>
              <a:t>和解协议的表决</a:t>
            </a:r>
            <a:r>
              <a:rPr lang="zh-CN" altLang="en-US"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1.</a:t>
            </a:r>
            <a:r>
              <a:rPr lang="zh-CN" altLang="zh-CN" sz="2400" dirty="0">
                <a:solidFill>
                  <a:srgbClr val="000000"/>
                </a:solidFill>
                <a:latin typeface="黑体" panose="02010609060101010101" pitchFamily="49" charset="-122"/>
                <a:ea typeface="黑体" panose="02010609060101010101" pitchFamily="49" charset="-122"/>
              </a:rPr>
              <a:t>人民法院裁定受理和解申请后，应发布公告，将债权人会议召开的时间和地点通知债权人，召集债权人会议讨论和解协议草案。</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2.</a:t>
            </a:r>
            <a:r>
              <a:rPr lang="zh-CN" altLang="zh-CN" sz="2400" dirty="0">
                <a:solidFill>
                  <a:srgbClr val="000000"/>
                </a:solidFill>
                <a:latin typeface="黑体" panose="02010609060101010101" pitchFamily="49" charset="-122"/>
                <a:ea typeface="黑体" panose="02010609060101010101" pitchFamily="49" charset="-122"/>
              </a:rPr>
              <a:t>和解协议的议决采取了双重表决权的原则，出席会议的有表决权的债权人过半数同意，并且其所代表的债权额占无财产担保债权总额的</a:t>
            </a:r>
            <a:r>
              <a:rPr lang="en-US" altLang="zh-CN" sz="2400" dirty="0">
                <a:solidFill>
                  <a:srgbClr val="000000"/>
                </a:solidFill>
                <a:latin typeface="黑体" panose="02010609060101010101" pitchFamily="49" charset="-122"/>
                <a:ea typeface="黑体" panose="02010609060101010101" pitchFamily="49" charset="-122"/>
              </a:rPr>
              <a:t>2/3</a:t>
            </a:r>
            <a:r>
              <a:rPr lang="zh-CN" altLang="zh-CN" sz="2400" dirty="0">
                <a:solidFill>
                  <a:srgbClr val="000000"/>
                </a:solidFill>
                <a:latin typeface="黑体" panose="02010609060101010101" pitchFamily="49" charset="-122"/>
                <a:ea typeface="黑体" panose="02010609060101010101" pitchFamily="49" charset="-122"/>
              </a:rPr>
              <a:t>以上。</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（二）和</a:t>
            </a:r>
            <a:r>
              <a:rPr lang="zh-CN" altLang="zh-CN" sz="2400" dirty="0">
                <a:solidFill>
                  <a:srgbClr val="000000"/>
                </a:solidFill>
                <a:latin typeface="黑体" panose="02010609060101010101" pitchFamily="49" charset="-122"/>
                <a:ea typeface="黑体" panose="02010609060101010101" pitchFamily="49" charset="-122"/>
              </a:rPr>
              <a:t>解协议的</a:t>
            </a:r>
            <a:r>
              <a:rPr lang="zh-CN" altLang="en-US" sz="2400" dirty="0">
                <a:solidFill>
                  <a:srgbClr val="000000"/>
                </a:solidFill>
                <a:latin typeface="黑体" panose="02010609060101010101" pitchFamily="49" charset="-122"/>
                <a:ea typeface="黑体" panose="02010609060101010101" pitchFamily="49" charset="-122"/>
              </a:rPr>
              <a:t>效力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和解协议法律效力的发生并不依赖于债权人会议的决议，而取决于法院的确认。</a:t>
            </a:r>
            <a:endParaRPr lang="zh-CN" altLang="zh-CN" sz="2400" b="1"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barn(inVertical)">
                                      <p:cBhvr>
                                        <p:cTn id="11" dur="500"/>
                                        <p:tgtEl>
                                          <p:spTgt spid="2">
                                            <p:txEl>
                                              <p:pRg st="1" end="1"/>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arn(inVertical)">
                                      <p:cBhvr>
                                        <p:cTn id="15" dur="500"/>
                                        <p:tgtEl>
                                          <p:spTgt spid="2">
                                            <p:txEl>
                                              <p:pRg st="2" end="2"/>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barn(inVertical)">
                                      <p:cBhvr>
                                        <p:cTn id="19" dur="500"/>
                                        <p:tgtEl>
                                          <p:spTgt spid="2">
                                            <p:txEl>
                                              <p:pRg st="3" end="3"/>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arn(inVertical)">
                                      <p:cBhvr>
                                        <p:cTn id="23" dur="500"/>
                                        <p:tgtEl>
                                          <p:spTgt spid="2">
                                            <p:txEl>
                                              <p:pRg st="4" end="4"/>
                                            </p:tx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36762" y="675603"/>
            <a:ext cx="8625604" cy="988454"/>
          </a:xfrm>
        </p:spPr>
        <p:txBody>
          <a:bodyPr/>
          <a:lstStyle/>
          <a:p>
            <a:pPr algn="ctr">
              <a:lnSpc>
                <a:spcPct val="125000"/>
              </a:lnSpc>
              <a:spcBef>
                <a:spcPts val="1000"/>
              </a:spcBef>
            </a:pPr>
            <a:r>
              <a:rPr lang="zh-CN" altLang="zh-CN" sz="3600" dirty="0">
                <a:solidFill>
                  <a:srgbClr val="000000"/>
                </a:solidFill>
                <a:effectLst/>
                <a:latin typeface="黑体" panose="02010609060101010101" pitchFamily="49" charset="-122"/>
                <a:ea typeface="黑体" panose="02010609060101010101" pitchFamily="49" charset="-122"/>
              </a:rPr>
              <a:t>第一节</a:t>
            </a:r>
            <a:r>
              <a:rPr lang="en-US" altLang="zh-CN" sz="3600" dirty="0">
                <a:solidFill>
                  <a:srgbClr val="000000"/>
                </a:solidFill>
                <a:effectLst/>
                <a:latin typeface="黑体" panose="02010609060101010101" pitchFamily="49" charset="-122"/>
                <a:ea typeface="黑体" panose="02010609060101010101" pitchFamily="49" charset="-122"/>
              </a:rPr>
              <a:t>  </a:t>
            </a:r>
            <a:r>
              <a:rPr lang="zh-CN" altLang="zh-CN" sz="3600" dirty="0">
                <a:solidFill>
                  <a:srgbClr val="000000"/>
                </a:solidFill>
                <a:effectLst/>
                <a:latin typeface="黑体" panose="02010609060101010101" pitchFamily="49" charset="-122"/>
                <a:ea typeface="黑体" panose="02010609060101010101" pitchFamily="49" charset="-122"/>
              </a:rPr>
              <a:t>破产法概述</a:t>
            </a:r>
            <a:endParaRPr lang="zh-CN" altLang="zh-CN" sz="3600" dirty="0">
              <a:solidFill>
                <a:srgbClr val="000000"/>
              </a:solidFill>
              <a:effectLst/>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233280" y="1929551"/>
            <a:ext cx="5676344" cy="3691944"/>
          </a:xfrm>
        </p:spPr>
        <p:txBody>
          <a:bodyPr/>
          <a:lstStyle/>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一、破产与破产法的概念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二、破产申请与受理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三、破产管理人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四、破产债权的申报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五、债权人会议</a:t>
            </a:r>
            <a:endParaRPr lang="zh-CN" altLang="en-US" sz="2400" dirty="0">
              <a:solidFill>
                <a:srgbClr val="000000"/>
              </a:solidFill>
              <a:latin typeface="黑体" panose="02010609060101010101" pitchFamily="49" charset="-122"/>
              <a:ea typeface="黑体" panose="02010609060101010101" pitchFamily="49" charset="-122"/>
            </a:endParaRPr>
          </a:p>
          <a:p>
            <a:pPr marL="0" indent="0">
              <a:buNone/>
            </a:pPr>
            <a:endParaRPr lang="zh-CN" altLang="en-US"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childTnLst>
                          </p:cTn>
                        </p:par>
                        <p:par>
                          <p:cTn id="17" fill="hold">
                            <p:stCondLst>
                              <p:cond delay="1500"/>
                            </p:stCondLst>
                            <p:childTnLst>
                              <p:par>
                                <p:cTn id="18" presetID="16" presetClass="entr" presetSubtype="21"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childTnLst>
                          </p:cTn>
                        </p:par>
                        <p:par>
                          <p:cTn id="21" fill="hold">
                            <p:stCondLst>
                              <p:cond delay="2000"/>
                            </p:stCondLst>
                            <p:childTnLst>
                              <p:par>
                                <p:cTn id="22" presetID="16" presetClass="entr" presetSubtype="21" fill="hold" grpId="0"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barn(inVertical)">
                                      <p:cBhvr>
                                        <p:cTn id="24" dur="500"/>
                                        <p:tgtEl>
                                          <p:spTgt spid="3">
                                            <p:txEl>
                                              <p:pRg st="3" end="3"/>
                                            </p:txEl>
                                          </p:spTgt>
                                        </p:tgtEl>
                                      </p:cBhvr>
                                    </p:animEffect>
                                  </p:childTnLst>
                                </p:cTn>
                              </p:par>
                            </p:childTnLst>
                          </p:cTn>
                        </p:par>
                        <p:par>
                          <p:cTn id="25" fill="hold">
                            <p:stCondLst>
                              <p:cond delay="2500"/>
                            </p:stCondLst>
                            <p:childTnLst>
                              <p:par>
                                <p:cTn id="26" presetID="16" presetClass="entr" presetSubtype="21" fill="hold" grpId="0"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arn(inVertical)">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55483" y="896334"/>
            <a:ext cx="7093019" cy="1001332"/>
          </a:xfrm>
        </p:spPr>
        <p:txBody>
          <a:bodyPr/>
          <a:lstStyle/>
          <a:p>
            <a:pPr algn="ctr">
              <a:lnSpc>
                <a:spcPct val="125000"/>
              </a:lnSpc>
            </a:pPr>
            <a:r>
              <a:rPr lang="zh-CN" altLang="zh-CN" sz="3200" dirty="0">
                <a:solidFill>
                  <a:srgbClr val="000000"/>
                </a:solidFill>
                <a:effectLst/>
                <a:latin typeface="黑体" panose="02010609060101010101" pitchFamily="49" charset="-122"/>
                <a:ea typeface="黑体" panose="02010609060101010101" pitchFamily="49" charset="-122"/>
              </a:rPr>
              <a:t>第五节</a:t>
            </a:r>
            <a:r>
              <a:rPr lang="en-US" altLang="zh-CN" sz="3200" dirty="0">
                <a:solidFill>
                  <a:srgbClr val="000000"/>
                </a:solidFill>
                <a:effectLst/>
                <a:latin typeface="黑体" panose="02010609060101010101" pitchFamily="49" charset="-122"/>
                <a:ea typeface="黑体" panose="02010609060101010101" pitchFamily="49" charset="-122"/>
              </a:rPr>
              <a:t>  </a:t>
            </a:r>
            <a:r>
              <a:rPr lang="zh-CN" altLang="zh-CN" sz="3200" dirty="0">
                <a:solidFill>
                  <a:srgbClr val="000000"/>
                </a:solidFill>
                <a:effectLst/>
                <a:latin typeface="黑体" panose="02010609060101010101" pitchFamily="49" charset="-122"/>
                <a:ea typeface="黑体" panose="02010609060101010101" pitchFamily="49" charset="-122"/>
              </a:rPr>
              <a:t>破产清算制度</a:t>
            </a:r>
            <a:endParaRPr lang="zh-CN" altLang="zh-CN" sz="3200" dirty="0">
              <a:solidFill>
                <a:srgbClr val="000000"/>
              </a:solidFill>
              <a:effectLst/>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3860069" y="2053466"/>
            <a:ext cx="7299082" cy="4052552"/>
          </a:xfrm>
        </p:spPr>
        <p:txBody>
          <a:bodyPr/>
          <a:lstStyle/>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一、破产清算制度概述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二、破产宣告的作出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三、破产财产的变价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四、破产财产的分配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五、破产程序的终结</a:t>
            </a:r>
            <a:endParaRPr lang="zh-CN" altLang="en-US" sz="2400" dirty="0">
              <a:solidFill>
                <a:srgbClr val="000000"/>
              </a:solidFill>
              <a:latin typeface="黑体" panose="02010609060101010101" pitchFamily="49" charset="-122"/>
              <a:ea typeface="黑体" panose="02010609060101010101" pitchFamily="49" charset="-122"/>
            </a:endParaRPr>
          </a:p>
          <a:p>
            <a:pPr marL="0" indent="0">
              <a:buNone/>
            </a:pPr>
            <a:endParaRPr lang="zh-CN" altLang="en-US"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childTnLst>
                          </p:cTn>
                        </p:par>
                        <p:par>
                          <p:cTn id="17" fill="hold">
                            <p:stCondLst>
                              <p:cond delay="1500"/>
                            </p:stCondLst>
                            <p:childTnLst>
                              <p:par>
                                <p:cTn id="18" presetID="16" presetClass="entr" presetSubtype="21"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childTnLst>
                          </p:cTn>
                        </p:par>
                        <p:par>
                          <p:cTn id="21" fill="hold">
                            <p:stCondLst>
                              <p:cond delay="2000"/>
                            </p:stCondLst>
                            <p:childTnLst>
                              <p:par>
                                <p:cTn id="22" presetID="16" presetClass="entr" presetSubtype="21" fill="hold" grpId="0"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barn(inVertical)">
                                      <p:cBhvr>
                                        <p:cTn id="24" dur="500"/>
                                        <p:tgtEl>
                                          <p:spTgt spid="3">
                                            <p:txEl>
                                              <p:pRg st="3" end="3"/>
                                            </p:txEl>
                                          </p:spTgt>
                                        </p:tgtEl>
                                      </p:cBhvr>
                                    </p:animEffect>
                                  </p:childTnLst>
                                </p:cTn>
                              </p:par>
                            </p:childTnLst>
                          </p:cTn>
                        </p:par>
                        <p:par>
                          <p:cTn id="25" fill="hold">
                            <p:stCondLst>
                              <p:cond delay="2500"/>
                            </p:stCondLst>
                            <p:childTnLst>
                              <p:par>
                                <p:cTn id="26" presetID="16" presetClass="entr" presetSubtype="21" fill="hold" grpId="0"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arn(inVertical)">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525879" y="200475"/>
            <a:ext cx="6329548" cy="1252728"/>
          </a:xfrm>
        </p:spPr>
        <p:txBody>
          <a:bodyPr>
            <a:normAutofit/>
          </a:bodyPr>
          <a:lstStyle/>
          <a:p>
            <a:pPr algn="ctr">
              <a:lnSpc>
                <a:spcPct val="125000"/>
              </a:lnSpc>
              <a:spcBef>
                <a:spcPts val="1000"/>
              </a:spcBef>
            </a:pPr>
            <a:r>
              <a:rPr lang="zh-CN" altLang="zh-CN" dirty="0">
                <a:solidFill>
                  <a:srgbClr val="000000"/>
                </a:solidFill>
                <a:effectLst/>
                <a:latin typeface="黑体" panose="02010609060101010101" pitchFamily="49" charset="-122"/>
                <a:ea typeface="黑体" panose="02010609060101010101" pitchFamily="49" charset="-122"/>
              </a:rPr>
              <a:t>第五节</a:t>
            </a:r>
            <a:r>
              <a:rPr lang="en-US" altLang="zh-CN" dirty="0">
                <a:solidFill>
                  <a:srgbClr val="000000"/>
                </a:solidFill>
                <a:effectLst/>
                <a:latin typeface="黑体" panose="02010609060101010101" pitchFamily="49" charset="-122"/>
                <a:ea typeface="黑体" panose="02010609060101010101" pitchFamily="49" charset="-122"/>
              </a:rPr>
              <a:t>  </a:t>
            </a:r>
            <a:r>
              <a:rPr lang="zh-CN" altLang="zh-CN" dirty="0">
                <a:solidFill>
                  <a:srgbClr val="000000"/>
                </a:solidFill>
                <a:effectLst/>
                <a:latin typeface="黑体" panose="02010609060101010101" pitchFamily="49" charset="-122"/>
                <a:ea typeface="黑体" panose="02010609060101010101" pitchFamily="49" charset="-122"/>
              </a:rPr>
              <a:t>破产清算制度</a:t>
            </a:r>
            <a:endParaRPr lang="zh-CN" altLang="zh-CN" dirty="0">
              <a:solidFill>
                <a:srgbClr val="000000"/>
              </a:solidFill>
              <a:effectLst/>
              <a:latin typeface="黑体" panose="02010609060101010101" pitchFamily="49" charset="-122"/>
              <a:ea typeface="黑体" panose="02010609060101010101" pitchFamily="49" charset="-122"/>
            </a:endParaRPr>
          </a:p>
        </p:txBody>
      </p:sp>
      <p:sp>
        <p:nvSpPr>
          <p:cNvPr id="2" name="内容占位符 1"/>
          <p:cNvSpPr>
            <a:spLocks noGrp="1"/>
          </p:cNvSpPr>
          <p:nvPr>
            <p:ph idx="1"/>
          </p:nvPr>
        </p:nvSpPr>
        <p:spPr>
          <a:xfrm>
            <a:off x="1191492" y="1095961"/>
            <a:ext cx="10553646" cy="4849475"/>
          </a:xfrm>
        </p:spPr>
        <p:txBody>
          <a:bodyPr>
            <a:noAutofit/>
          </a:bodyPr>
          <a:lstStyle/>
          <a:p>
            <a:pPr marL="0" indent="0">
              <a:lnSpc>
                <a:spcPct val="115000"/>
              </a:lnSpc>
              <a:buNone/>
            </a:pPr>
            <a:r>
              <a:rPr lang="zh-CN" altLang="zh-CN" sz="2400" dirty="0">
                <a:solidFill>
                  <a:srgbClr val="000000"/>
                </a:solidFill>
                <a:latin typeface="黑体" panose="02010609060101010101" pitchFamily="49" charset="-122"/>
                <a:ea typeface="黑体" panose="02010609060101010101" pitchFamily="49" charset="-122"/>
              </a:rPr>
              <a:t>一、破产清算制度概述</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15000"/>
              </a:lnSpc>
              <a:buNone/>
            </a:pPr>
            <a:r>
              <a:rPr lang="zh-CN" altLang="en-US" sz="2400" dirty="0">
                <a:solidFill>
                  <a:srgbClr val="000000"/>
                </a:solidFill>
                <a:latin typeface="黑体" panose="02010609060101010101" pitchFamily="49" charset="-122"/>
                <a:ea typeface="黑体" panose="02010609060101010101" pitchFamily="49" charset="-122"/>
              </a:rPr>
              <a:t>（一</a:t>
            </a:r>
            <a:r>
              <a:rPr lang="en-US" altLang="zh-CN" sz="2400" dirty="0">
                <a:solidFill>
                  <a:srgbClr val="000000"/>
                </a:solidFill>
                <a:latin typeface="黑体" panose="02010609060101010101" pitchFamily="49" charset="-122"/>
                <a:ea typeface="黑体" panose="02010609060101010101" pitchFamily="49" charset="-122"/>
              </a:rPr>
              <a:t>)</a:t>
            </a:r>
            <a:r>
              <a:rPr lang="zh-CN" altLang="zh-CN" sz="2400" dirty="0">
                <a:solidFill>
                  <a:srgbClr val="000000"/>
                </a:solidFill>
                <a:latin typeface="黑体" panose="02010609060101010101" pitchFamily="49" charset="-122"/>
                <a:ea typeface="黑体" panose="02010609060101010101" pitchFamily="49" charset="-122"/>
              </a:rPr>
              <a:t>破产清算制度的概念</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15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破产清算制度，是指当债务人不能清偿到期债务时，由法院根据债权人或债务人的申请，依法宣告债务人破产，并将其全部财产公平分配给全体债权人的法律制度。</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15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en-US" sz="2400" dirty="0">
                <a:solidFill>
                  <a:srgbClr val="000000"/>
                </a:solidFill>
                <a:latin typeface="黑体" panose="02010609060101010101" pitchFamily="49" charset="-122"/>
                <a:ea typeface="黑体" panose="02010609060101010101" pitchFamily="49" charset="-122"/>
              </a:rPr>
              <a:t>二</a:t>
            </a:r>
            <a:r>
              <a:rPr lang="en-US" altLang="zh-CN" sz="2400" dirty="0">
                <a:solidFill>
                  <a:srgbClr val="000000"/>
                </a:solidFill>
                <a:latin typeface="黑体" panose="02010609060101010101" pitchFamily="49" charset="-122"/>
                <a:ea typeface="黑体" panose="02010609060101010101" pitchFamily="49" charset="-122"/>
              </a:rPr>
              <a:t>)</a:t>
            </a:r>
            <a:r>
              <a:rPr lang="zh-CN" altLang="zh-CN" sz="2400" dirty="0">
                <a:solidFill>
                  <a:srgbClr val="000000"/>
                </a:solidFill>
                <a:latin typeface="黑体" panose="02010609060101010101" pitchFamily="49" charset="-122"/>
                <a:ea typeface="黑体" panose="02010609060101010101" pitchFamily="49" charset="-122"/>
              </a:rPr>
              <a:t>破产重整、破产和解与破产清算的关系</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15000"/>
              </a:lnSpc>
              <a:buNone/>
            </a:pPr>
            <a:r>
              <a:rPr lang="en-US" altLang="zh-CN" sz="2400" dirty="0">
                <a:solidFill>
                  <a:srgbClr val="000000"/>
                </a:solidFill>
                <a:latin typeface="黑体" panose="02010609060101010101" pitchFamily="49" charset="-122"/>
                <a:ea typeface="黑体" panose="02010609060101010101" pitchFamily="49" charset="-122"/>
              </a:rPr>
              <a:t>1.</a:t>
            </a:r>
            <a:r>
              <a:rPr lang="zh-CN" altLang="en-US" sz="2400" dirty="0">
                <a:solidFill>
                  <a:srgbClr val="000000"/>
                </a:solidFill>
                <a:latin typeface="黑体" panose="02010609060101010101" pitchFamily="49" charset="-122"/>
                <a:ea typeface="黑体" panose="02010609060101010101" pitchFamily="49" charset="-122"/>
              </a:rPr>
              <a:t>联系紧密，</a:t>
            </a:r>
            <a:r>
              <a:rPr lang="zh-CN" altLang="zh-CN" sz="2400" dirty="0">
                <a:solidFill>
                  <a:srgbClr val="000000"/>
                </a:solidFill>
                <a:latin typeface="黑体" panose="02010609060101010101" pitchFamily="49" charset="-122"/>
                <a:ea typeface="黑体" panose="02010609060101010101" pitchFamily="49" charset="-122"/>
              </a:rPr>
              <a:t>破产重整、破产和解与破产清算是破产法的三大破产程序，三者共同构成破产程序的制度体系。</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15000"/>
              </a:lnSpc>
              <a:buNone/>
            </a:pPr>
            <a:r>
              <a:rPr lang="en-US" altLang="zh-CN" sz="2400" dirty="0">
                <a:solidFill>
                  <a:srgbClr val="000000"/>
                </a:solidFill>
                <a:latin typeface="黑体" panose="02010609060101010101" pitchFamily="49" charset="-122"/>
                <a:ea typeface="黑体" panose="02010609060101010101" pitchFamily="49" charset="-122"/>
                <a:sym typeface="+mn-ea"/>
              </a:rPr>
              <a:t>2.</a:t>
            </a:r>
            <a:r>
              <a:rPr lang="zh-CN" altLang="en-US" sz="2400" dirty="0">
                <a:solidFill>
                  <a:srgbClr val="000000"/>
                </a:solidFill>
                <a:latin typeface="黑体" panose="02010609060101010101" pitchFamily="49" charset="-122"/>
                <a:ea typeface="黑体" panose="02010609060101010101" pitchFamily="49" charset="-122"/>
                <a:sym typeface="+mn-ea"/>
              </a:rPr>
              <a:t>在多个方面存在不同</a:t>
            </a:r>
            <a:r>
              <a:rPr lang="en-US" altLang="zh-CN" sz="2400" dirty="0">
                <a:solidFill>
                  <a:srgbClr val="000000"/>
                </a:solidFill>
                <a:latin typeface="黑体" panose="02010609060101010101" pitchFamily="49" charset="-122"/>
                <a:ea typeface="黑体" panose="02010609060101010101" pitchFamily="49" charset="-122"/>
                <a:sym typeface="+mn-ea"/>
              </a:rPr>
              <a:t>:</a:t>
            </a:r>
            <a:r>
              <a:rPr lang="zh-CN" altLang="en-US" sz="2400" dirty="0">
                <a:solidFill>
                  <a:srgbClr val="000000"/>
                </a:solidFill>
                <a:latin typeface="黑体" panose="02010609060101010101" pitchFamily="49" charset="-122"/>
                <a:ea typeface="黑体" panose="02010609060101010101" pitchFamily="49" charset="-122"/>
                <a:sym typeface="+mn-ea"/>
              </a:rPr>
              <a:t>第一，</a:t>
            </a:r>
            <a:r>
              <a:rPr lang="zh-CN" altLang="zh-CN" sz="2400" dirty="0">
                <a:solidFill>
                  <a:srgbClr val="000000"/>
                </a:solidFill>
                <a:latin typeface="黑体" panose="02010609060101010101" pitchFamily="49" charset="-122"/>
                <a:ea typeface="黑体" panose="02010609060101010101" pitchFamily="49" charset="-122"/>
                <a:sym typeface="+mn-ea"/>
              </a:rPr>
              <a:t>法律功能不同</a:t>
            </a:r>
            <a:r>
              <a:rPr lang="zh-CN" altLang="en-US" sz="2400" dirty="0">
                <a:solidFill>
                  <a:srgbClr val="000000"/>
                </a:solidFill>
                <a:latin typeface="黑体" panose="02010609060101010101" pitchFamily="49" charset="-122"/>
                <a:ea typeface="黑体" panose="02010609060101010101" pitchFamily="49" charset="-122"/>
                <a:sym typeface="+mn-ea"/>
              </a:rPr>
              <a:t>；第二，</a:t>
            </a:r>
            <a:r>
              <a:rPr lang="zh-CN" altLang="zh-CN" sz="2400" dirty="0">
                <a:solidFill>
                  <a:srgbClr val="000000"/>
                </a:solidFill>
                <a:latin typeface="黑体" panose="02010609060101010101" pitchFamily="49" charset="-122"/>
                <a:ea typeface="黑体" panose="02010609060101010101" pitchFamily="49" charset="-122"/>
                <a:sym typeface="+mn-ea"/>
              </a:rPr>
              <a:t>申请人不同</a:t>
            </a:r>
            <a:r>
              <a:rPr lang="zh-CN" altLang="en-US" sz="2400" dirty="0">
                <a:solidFill>
                  <a:srgbClr val="000000"/>
                </a:solidFill>
                <a:latin typeface="黑体" panose="02010609060101010101" pitchFamily="49" charset="-122"/>
                <a:ea typeface="黑体" panose="02010609060101010101" pitchFamily="49" charset="-122"/>
                <a:sym typeface="+mn-ea"/>
              </a:rPr>
              <a:t>；第三，</a:t>
            </a:r>
            <a:r>
              <a:rPr lang="zh-CN" altLang="zh-CN" sz="2400" dirty="0">
                <a:solidFill>
                  <a:srgbClr val="000000"/>
                </a:solidFill>
                <a:latin typeface="黑体" panose="02010609060101010101" pitchFamily="49" charset="-122"/>
                <a:ea typeface="黑体" panose="02010609060101010101" pitchFamily="49" charset="-122"/>
                <a:sym typeface="+mn-ea"/>
              </a:rPr>
              <a:t>有担保权的债权的法律地位不同</a:t>
            </a:r>
            <a:r>
              <a:rPr lang="zh-CN" altLang="en-US" sz="2400" dirty="0">
                <a:solidFill>
                  <a:srgbClr val="000000"/>
                </a:solidFill>
                <a:latin typeface="黑体" panose="02010609060101010101" pitchFamily="49" charset="-122"/>
                <a:ea typeface="黑体" panose="02010609060101010101" pitchFamily="49" charset="-122"/>
                <a:sym typeface="+mn-ea"/>
              </a:rPr>
              <a:t>。</a:t>
            </a:r>
            <a:endParaRPr lang="en-US" altLang="zh-CN" sz="2400" dirty="0">
              <a:solidFill>
                <a:srgbClr val="000000"/>
              </a:solidFill>
              <a:latin typeface="黑体" panose="02010609060101010101" pitchFamily="49" charset="-122"/>
              <a:ea typeface="黑体" panose="02010609060101010101" pitchFamily="49" charset="-122"/>
            </a:endParaRPr>
          </a:p>
          <a:p>
            <a:endParaRPr lang="en-US" altLang="zh-CN"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arn(inVertical)">
                                      <p:cBhvr>
                                        <p:cTn id="12" dur="500"/>
                                        <p:tgtEl>
                                          <p:spTgt spid="2">
                                            <p:txEl>
                                              <p:pRg st="0" end="0"/>
                                            </p:txEl>
                                          </p:spTgt>
                                        </p:tgtEl>
                                      </p:cBhvr>
                                    </p:animEffect>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barn(inVertical)">
                                      <p:cBhvr>
                                        <p:cTn id="16" dur="500"/>
                                        <p:tgtEl>
                                          <p:spTgt spid="2">
                                            <p:txEl>
                                              <p:pRg st="1" end="1"/>
                                            </p:txEl>
                                          </p:spTgt>
                                        </p:tgtEl>
                                      </p:cBhvr>
                                    </p:animEffect>
                                  </p:childTnLst>
                                </p:cTn>
                              </p:par>
                            </p:childTnLst>
                          </p:cTn>
                        </p:par>
                        <p:par>
                          <p:cTn id="17" fill="hold">
                            <p:stCondLst>
                              <p:cond delay="1500"/>
                            </p:stCondLst>
                            <p:childTnLst>
                              <p:par>
                                <p:cTn id="18" presetID="16" presetClass="entr" presetSubtype="21" fill="hold" grpId="0" nodeType="after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barn(inVertical)">
                                      <p:cBhvr>
                                        <p:cTn id="20" dur="500"/>
                                        <p:tgtEl>
                                          <p:spTgt spid="2">
                                            <p:txEl>
                                              <p:pRg st="2" end="2"/>
                                            </p:txEl>
                                          </p:spTgt>
                                        </p:tgtEl>
                                      </p:cBhvr>
                                    </p:animEffect>
                                  </p:childTnLst>
                                </p:cTn>
                              </p:par>
                            </p:childTnLst>
                          </p:cTn>
                        </p:par>
                        <p:par>
                          <p:cTn id="21" fill="hold">
                            <p:stCondLst>
                              <p:cond delay="2000"/>
                            </p:stCondLst>
                            <p:childTnLst>
                              <p:par>
                                <p:cTn id="22" presetID="16" presetClass="entr" presetSubtype="21" fill="hold" grpId="0" nodeType="after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barn(inVertical)">
                                      <p:cBhvr>
                                        <p:cTn id="24" dur="500"/>
                                        <p:tgtEl>
                                          <p:spTgt spid="2">
                                            <p:txEl>
                                              <p:pRg st="3" end="3"/>
                                            </p:txEl>
                                          </p:spTgt>
                                        </p:tgtEl>
                                      </p:cBhvr>
                                    </p:animEffect>
                                  </p:childTnLst>
                                </p:cTn>
                              </p:par>
                            </p:childTnLst>
                          </p:cTn>
                        </p:par>
                        <p:par>
                          <p:cTn id="25" fill="hold">
                            <p:stCondLst>
                              <p:cond delay="2500"/>
                            </p:stCondLst>
                            <p:childTnLst>
                              <p:par>
                                <p:cTn id="26" presetID="16" presetClass="entr" presetSubtype="21" fill="hold" grpId="0" nodeType="after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barn(inVertical)">
                                      <p:cBhvr>
                                        <p:cTn id="28" dur="500"/>
                                        <p:tgtEl>
                                          <p:spTgt spid="2">
                                            <p:txEl>
                                              <p:pRg st="4" end="4"/>
                                            </p:txEl>
                                          </p:spTgt>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barn(inVertical)">
                                      <p:cBhvr>
                                        <p:cTn id="31"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71575" y="958850"/>
            <a:ext cx="9991725" cy="5241290"/>
          </a:xfrm>
        </p:spPr>
        <p:txBody>
          <a:bodyPr>
            <a:noAutofit/>
          </a:bodyPr>
          <a:lstStyle/>
          <a:p>
            <a:pPr marL="0" lv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二、破产宣告的作出</a:t>
            </a:r>
            <a:endParaRPr lang="zh-CN"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    </a:t>
            </a:r>
            <a:r>
              <a:rPr altLang="zh-CN" sz="2400" dirty="0">
                <a:solidFill>
                  <a:srgbClr val="000000"/>
                </a:solidFill>
                <a:latin typeface="黑体" panose="02010609060101010101" pitchFamily="49" charset="-122"/>
                <a:ea typeface="黑体" panose="02010609060101010101" pitchFamily="49" charset="-122"/>
              </a:rPr>
              <a:t>破产宣告，是指受理破产案件的法院审查并宣告债务人破产，并使债务人进入破产清算程序的司法裁判行为。</a:t>
            </a:r>
            <a:endParaRPr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altLang="zh-CN" sz="2400" dirty="0">
                <a:solidFill>
                  <a:srgbClr val="000000"/>
                </a:solidFill>
                <a:latin typeface="黑体" panose="02010609060101010101" pitchFamily="49" charset="-122"/>
                <a:ea typeface="黑体" panose="02010609060101010101" pitchFamily="49" charset="-122"/>
              </a:rPr>
              <a:t>    破产宣告前，有下列情形之一的，人民法院应当裁定终结破产程序，并予以公告：</a:t>
            </a:r>
            <a:endParaRPr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altLang="zh-CN" sz="2400" dirty="0">
                <a:solidFill>
                  <a:srgbClr val="000000"/>
                </a:solidFill>
                <a:latin typeface="黑体" panose="02010609060101010101" pitchFamily="49" charset="-122"/>
                <a:ea typeface="黑体" panose="02010609060101010101" pitchFamily="49" charset="-122"/>
              </a:rPr>
              <a:t>（一）第三人为债务人提供足额担保或者为债务人清偿全部到期债务的</a:t>
            </a:r>
            <a:endParaRPr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altLang="zh-CN" sz="2400" dirty="0">
                <a:solidFill>
                  <a:srgbClr val="000000"/>
                </a:solidFill>
                <a:latin typeface="黑体" panose="02010609060101010101" pitchFamily="49" charset="-122"/>
                <a:ea typeface="黑体" panose="02010609060101010101" pitchFamily="49" charset="-122"/>
              </a:rPr>
              <a:t>（二）债务人已清偿全部到期债务的。</a:t>
            </a:r>
            <a:endParaRPr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endParaRPr lang="zh-CN" altLang="zh-CN" sz="2400" dirty="0">
              <a:solidFill>
                <a:srgbClr val="000000"/>
              </a:solidFill>
              <a:latin typeface="黑体" panose="02010609060101010101" pitchFamily="49" charset="-122"/>
              <a:ea typeface="黑体" panose="02010609060101010101" pitchFamily="49" charset="-122"/>
            </a:endParaRPr>
          </a:p>
          <a:p>
            <a:pPr lvl="0"/>
            <a:endParaRPr lang="zh-CN" altLang="zh-CN" sz="2400" b="1" dirty="0">
              <a:solidFill>
                <a:srgbClr val="000000"/>
              </a:solidFill>
              <a:latin typeface="黑体" panose="02010609060101010101" pitchFamily="49" charset="-122"/>
              <a:ea typeface="黑体" panose="02010609060101010101" pitchFamily="49" charset="-122"/>
            </a:endParaRPr>
          </a:p>
          <a:p>
            <a:endParaRPr lang="zh-CN" altLang="zh-CN" sz="2400" b="1"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par>
                                <p:cTn id="12" presetID="16" presetClass="entr" presetSubtype="21" fill="hold" grpId="0"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barn(inVertical)">
                                      <p:cBhvr>
                                        <p:cTn id="14" dur="500"/>
                                        <p:tgtEl>
                                          <p:spTgt spid="3">
                                            <p:txEl>
                                              <p:pRg st="2" end="2"/>
                                            </p:txEl>
                                          </p:spTgt>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82040" y="839470"/>
            <a:ext cx="10492105" cy="3450590"/>
          </a:xfrm>
        </p:spPr>
        <p:txBody>
          <a:bodyPr>
            <a:noAutofit/>
          </a:bodyPr>
          <a:lstStyle/>
          <a:p>
            <a:pPr marL="0" lvl="0" indent="0">
              <a:lnSpc>
                <a:spcPct val="100000"/>
              </a:lnSpc>
              <a:buNone/>
            </a:pPr>
            <a:r>
              <a:rPr lang="zh-CN" altLang="zh-CN" sz="2400" dirty="0">
                <a:solidFill>
                  <a:srgbClr val="000000"/>
                </a:solidFill>
                <a:latin typeface="黑体" panose="02010609060101010101" pitchFamily="49" charset="-122"/>
                <a:ea typeface="黑体" panose="02010609060101010101" pitchFamily="49" charset="-122"/>
                <a:sym typeface="+mn-ea"/>
              </a:rPr>
              <a:t>三、破产财产的变价</a:t>
            </a:r>
            <a:r>
              <a:rPr lang="en-US" altLang="zh-CN" sz="2400" dirty="0">
                <a:solidFill>
                  <a:srgbClr val="000000"/>
                </a:solidFill>
                <a:latin typeface="黑体" panose="02010609060101010101" pitchFamily="49" charset="-122"/>
                <a:ea typeface="黑体" panose="02010609060101010101" pitchFamily="49" charset="-122"/>
                <a:sym typeface="+mn-ea"/>
              </a:rPr>
              <a:t> </a:t>
            </a:r>
            <a:endParaRPr lang="zh-CN" altLang="zh-CN" sz="2400" dirty="0">
              <a:solidFill>
                <a:srgbClr val="000000"/>
              </a:solidFill>
              <a:latin typeface="黑体" panose="02010609060101010101" pitchFamily="49" charset="-122"/>
              <a:ea typeface="黑体" panose="02010609060101010101" pitchFamily="49" charset="-122"/>
            </a:endParaRPr>
          </a:p>
          <a:p>
            <a:pPr marL="0" lvl="0" indent="0">
              <a:lnSpc>
                <a:spcPct val="100000"/>
              </a:lnSpc>
              <a:buNone/>
            </a:pPr>
            <a:r>
              <a:rPr lang="en-US" altLang="zh-CN" sz="2400" dirty="0">
                <a:solidFill>
                  <a:srgbClr val="000000"/>
                </a:solidFill>
                <a:latin typeface="黑体" panose="02010609060101010101" pitchFamily="49" charset="-122"/>
                <a:ea typeface="黑体" panose="02010609060101010101" pitchFamily="49" charset="-122"/>
                <a:sym typeface="+mn-ea"/>
              </a:rPr>
              <a:t>    </a:t>
            </a:r>
            <a:r>
              <a:rPr lang="zh-CN" altLang="zh-CN" sz="2400" dirty="0">
                <a:solidFill>
                  <a:srgbClr val="000000"/>
                </a:solidFill>
                <a:latin typeface="黑体" panose="02010609060101010101" pitchFamily="49" charset="-122"/>
                <a:ea typeface="黑体" panose="02010609060101010101" pitchFamily="49" charset="-122"/>
                <a:sym typeface="+mn-ea"/>
              </a:rPr>
              <a:t>破产财产的变价，是指破产管理人将非货币的破产财产，通过合法方式出让，使之转化为货币形态，以便进行破产财产分配的过程。</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00000"/>
              </a:lnSpc>
              <a:buNone/>
            </a:pPr>
            <a:r>
              <a:rPr lang="zh-CN" altLang="en-US" sz="2400" dirty="0">
                <a:solidFill>
                  <a:srgbClr val="000000"/>
                </a:solidFill>
                <a:latin typeface="黑体" panose="02010609060101010101" pitchFamily="49" charset="-122"/>
                <a:ea typeface="黑体" panose="02010609060101010101" pitchFamily="49" charset="-122"/>
              </a:rPr>
              <a:t>（一）破产财产的变价方案</a:t>
            </a:r>
            <a:endParaRPr lang="zh-CN" altLang="en-US" sz="2400" dirty="0">
              <a:solidFill>
                <a:srgbClr val="000000"/>
              </a:solidFill>
              <a:latin typeface="黑体" panose="02010609060101010101" pitchFamily="49" charset="-122"/>
              <a:ea typeface="黑体" panose="02010609060101010101" pitchFamily="49" charset="-122"/>
            </a:endParaRPr>
          </a:p>
          <a:p>
            <a:pPr marL="0" lvl="0" indent="0">
              <a:lnSpc>
                <a:spcPct val="100000"/>
              </a:lnSpc>
              <a:buNone/>
            </a:pPr>
            <a:r>
              <a:rPr lang="zh-CN" altLang="en-US" sz="2400" dirty="0">
                <a:solidFill>
                  <a:srgbClr val="000000"/>
                </a:solidFill>
                <a:latin typeface="黑体" panose="02010609060101010101" pitchFamily="49" charset="-122"/>
                <a:ea typeface="黑体" panose="02010609060101010101" pitchFamily="49" charset="-122"/>
                <a:sym typeface="+mn-ea"/>
              </a:rPr>
              <a:t>    破产管理人作为破产人的机关，负责拟订破产财产的变价方案。但破产财产的变价方案将对破产财产的价值产生重大影响，从而影响债权人破产债权的实现，因而破产财产的变价方案应由债权人会议决定。</a:t>
            </a:r>
            <a:endParaRPr lang="zh-CN" altLang="en-US" sz="2400" dirty="0">
              <a:solidFill>
                <a:srgbClr val="000000"/>
              </a:solidFill>
              <a:latin typeface="黑体" panose="02010609060101010101" pitchFamily="49" charset="-122"/>
              <a:ea typeface="黑体" panose="02010609060101010101" pitchFamily="49" charset="-122"/>
            </a:endParaRPr>
          </a:p>
          <a:p>
            <a:pPr marL="0" lvl="0" indent="0">
              <a:lnSpc>
                <a:spcPct val="100000"/>
              </a:lnSpc>
              <a:buNone/>
            </a:pPr>
            <a:r>
              <a:rPr lang="zh-CN" altLang="en-US" sz="2400" dirty="0">
                <a:solidFill>
                  <a:srgbClr val="000000"/>
                </a:solidFill>
                <a:latin typeface="黑体" panose="02010609060101010101" pitchFamily="49" charset="-122"/>
                <a:ea typeface="黑体" panose="02010609060101010101" pitchFamily="49" charset="-122"/>
                <a:sym typeface="+mn-ea"/>
              </a:rPr>
              <a:t>（二）破产财产的变价方式</a:t>
            </a:r>
            <a:endParaRPr lang="zh-CN" altLang="en-US" sz="2400" dirty="0">
              <a:solidFill>
                <a:srgbClr val="000000"/>
              </a:solidFill>
              <a:latin typeface="黑体" panose="02010609060101010101" pitchFamily="49" charset="-122"/>
              <a:ea typeface="黑体" panose="02010609060101010101" pitchFamily="49" charset="-122"/>
              <a:sym typeface="+mn-ea"/>
            </a:endParaRPr>
          </a:p>
          <a:p>
            <a:pPr marL="0" lvl="0" indent="0">
              <a:lnSpc>
                <a:spcPct val="100000"/>
              </a:lnSpc>
              <a:buNone/>
            </a:pPr>
            <a:r>
              <a:rPr lang="en-US" altLang="zh-CN" sz="2400" dirty="0">
                <a:solidFill>
                  <a:srgbClr val="000000"/>
                </a:solidFill>
                <a:latin typeface="黑体" panose="02010609060101010101" pitchFamily="49" charset="-122"/>
                <a:ea typeface="黑体" panose="02010609060101010101" pitchFamily="49" charset="-122"/>
                <a:sym typeface="+mn-ea"/>
              </a:rPr>
              <a:t>1.</a:t>
            </a:r>
            <a:r>
              <a:rPr lang="zh-CN" altLang="en-US" sz="2400" dirty="0">
                <a:solidFill>
                  <a:srgbClr val="000000"/>
                </a:solidFill>
                <a:latin typeface="黑体" panose="02010609060101010101" pitchFamily="49" charset="-122"/>
                <a:ea typeface="黑体" panose="02010609060101010101" pitchFamily="49" charset="-122"/>
                <a:sym typeface="+mn-ea"/>
              </a:rPr>
              <a:t>拍卖</a:t>
            </a:r>
            <a:endParaRPr lang="zh-CN" altLang="en-US" sz="2400" dirty="0">
              <a:solidFill>
                <a:srgbClr val="000000"/>
              </a:solidFill>
              <a:latin typeface="黑体" panose="02010609060101010101" pitchFamily="49" charset="-122"/>
              <a:ea typeface="黑体" panose="02010609060101010101" pitchFamily="49" charset="-122"/>
            </a:endParaRPr>
          </a:p>
          <a:p>
            <a:pPr marL="0" lvl="0" indent="0">
              <a:lnSpc>
                <a:spcPct val="100000"/>
              </a:lnSpc>
              <a:buNone/>
            </a:pPr>
            <a:r>
              <a:rPr lang="en-US" altLang="zh-CN" sz="2400" dirty="0">
                <a:solidFill>
                  <a:srgbClr val="000000"/>
                </a:solidFill>
                <a:latin typeface="黑体" panose="02010609060101010101" pitchFamily="49" charset="-122"/>
                <a:ea typeface="黑体" panose="02010609060101010101" pitchFamily="49" charset="-122"/>
                <a:sym typeface="+mn-ea"/>
              </a:rPr>
              <a:t>2.</a:t>
            </a:r>
            <a:r>
              <a:rPr lang="zh-CN" altLang="en-US" sz="2400" dirty="0">
                <a:solidFill>
                  <a:srgbClr val="000000"/>
                </a:solidFill>
                <a:latin typeface="黑体" panose="02010609060101010101" pitchFamily="49" charset="-122"/>
                <a:ea typeface="黑体" panose="02010609060101010101" pitchFamily="49" charset="-122"/>
                <a:sym typeface="+mn-ea"/>
              </a:rPr>
              <a:t>对破产企业进行全部或者部分变价出售</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00000"/>
              </a:lnSpc>
              <a:buNone/>
            </a:pPr>
            <a:r>
              <a:rPr lang="en-US" altLang="zh-CN" sz="2400" dirty="0">
                <a:solidFill>
                  <a:srgbClr val="000000"/>
                </a:solidFill>
                <a:latin typeface="黑体" panose="02010609060101010101" pitchFamily="49" charset="-122"/>
                <a:ea typeface="黑体" panose="02010609060101010101" pitchFamily="49" charset="-122"/>
                <a:sym typeface="+mn-ea"/>
              </a:rPr>
              <a:t>3.</a:t>
            </a:r>
            <a:r>
              <a:rPr lang="zh-CN" altLang="en-US" sz="2400" dirty="0">
                <a:solidFill>
                  <a:srgbClr val="000000"/>
                </a:solidFill>
                <a:latin typeface="黑体" panose="02010609060101010101" pitchFamily="49" charset="-122"/>
                <a:ea typeface="黑体" panose="02010609060101010101" pitchFamily="49" charset="-122"/>
                <a:sym typeface="+mn-ea"/>
              </a:rPr>
              <a:t>依照国家规定不能拍卖或者限制转让的财产，应当依照国家规定的方式处理</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00000"/>
              </a:lnSpc>
              <a:buNone/>
            </a:pPr>
            <a:r>
              <a:rPr lang="zh-CN" altLang="en-US" sz="2400" dirty="0">
                <a:solidFill>
                  <a:srgbClr val="000000"/>
                </a:solidFill>
                <a:latin typeface="黑体" panose="02010609060101010101" pitchFamily="49" charset="-122"/>
                <a:ea typeface="黑体" panose="02010609060101010101" pitchFamily="49" charset="-122"/>
              </a:rPr>
              <a:t>   </a:t>
            </a:r>
            <a:endParaRPr lang="zh-CN" altLang="en-US" sz="2400" dirty="0">
              <a:solidFill>
                <a:srgbClr val="000000"/>
              </a:solidFill>
              <a:latin typeface="黑体" panose="02010609060101010101" pitchFamily="49" charset="-122"/>
              <a:ea typeface="黑体" panose="02010609060101010101" pitchFamily="49" charset="-122"/>
            </a:endParaRPr>
          </a:p>
          <a:p>
            <a:endParaRPr lang="zh-CN" altLang="en-US"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Vertical)">
                                      <p:cBhvr>
                                        <p:cTn id="10" dur="500"/>
                                        <p:tgtEl>
                                          <p:spTgt spid="2">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arn(inVertical)">
                                      <p:cBhvr>
                                        <p:cTn id="16" dur="500"/>
                                        <p:tgtEl>
                                          <p:spTgt spid="2">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barn(inVertical)">
                                      <p:cBhvr>
                                        <p:cTn id="19" dur="500"/>
                                        <p:tgtEl>
                                          <p:spTgt spid="2">
                                            <p:txEl>
                                              <p:pRg st="4" end="4"/>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arn(inVertical)">
                                      <p:cBhvr>
                                        <p:cTn id="22" dur="500"/>
                                        <p:tgtEl>
                                          <p:spTgt spid="2">
                                            <p:txEl>
                                              <p:pRg st="5" end="5"/>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barn(inVertical)">
                                      <p:cBhvr>
                                        <p:cTn id="25" dur="500"/>
                                        <p:tgtEl>
                                          <p:spTgt spid="2">
                                            <p:txEl>
                                              <p:pRg st="6" end="6"/>
                                            </p:txEl>
                                          </p:spTgt>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barn(inVertical)">
                                      <p:cBhvr>
                                        <p:cTn id="28" dur="500"/>
                                        <p:tgtEl>
                                          <p:spTgt spid="2">
                                            <p:txEl>
                                              <p:pRg st="7" end="7"/>
                                            </p:txEl>
                                          </p:spTgt>
                                        </p:tgtEl>
                                      </p:cBhvr>
                                    </p:animEffect>
                                  </p:childTnLst>
                                </p:cTn>
                              </p:par>
                            </p:childTnLst>
                          </p:cTn>
                        </p:par>
                        <p:par>
                          <p:cTn id="29" fill="hold">
                            <p:stCondLst>
                              <p:cond delay="500"/>
                            </p:stCondLst>
                            <p:childTnLst>
                              <p:par>
                                <p:cTn id="30" presetID="16" presetClass="entr" presetSubtype="21" fill="hold" grpId="0" nodeType="after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barn(inVertical)">
                                      <p:cBhvr>
                                        <p:cTn id="3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201846" y="643054"/>
            <a:ext cx="7677168" cy="577201"/>
          </a:xfrm>
        </p:spPr>
        <p:txBody>
          <a:bodyPr>
            <a:normAutofit/>
          </a:bodyPr>
          <a:lstStyle/>
          <a:p>
            <a:pPr mar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四、破产财产的分配</a:t>
            </a:r>
            <a:endParaRPr lang="zh-CN" altLang="zh-CN" sz="2400" dirty="0">
              <a:solidFill>
                <a:srgbClr val="000000"/>
              </a:solidFill>
              <a:latin typeface="黑体" panose="02010609060101010101" pitchFamily="49" charset="-122"/>
              <a:ea typeface="黑体" panose="02010609060101010101" pitchFamily="49" charset="-122"/>
            </a:endParaRPr>
          </a:p>
        </p:txBody>
      </p:sp>
      <p:sp>
        <p:nvSpPr>
          <p:cNvPr id="4" name="矩形 3"/>
          <p:cNvSpPr/>
          <p:nvPr/>
        </p:nvSpPr>
        <p:spPr>
          <a:xfrm>
            <a:off x="647016" y="1220255"/>
            <a:ext cx="11085341" cy="3836035"/>
          </a:xfrm>
          <a:prstGeom prst="rect">
            <a:avLst/>
          </a:prstGeom>
        </p:spPr>
        <p:txBody>
          <a:bodyPr wrap="square">
            <a:spAutoFit/>
          </a:bodyPr>
          <a:lstStyle/>
          <a:p>
            <a:pPr indent="304800">
              <a:lnSpc>
                <a:spcPct val="125000"/>
              </a:lnSpc>
              <a:spcBef>
                <a:spcPts val="1000"/>
              </a:spcBef>
              <a:spcAft>
                <a:spcPts val="0"/>
              </a:spcAft>
            </a:pPr>
            <a:r>
              <a:rPr lang="en-US" altLang="zh-CN" sz="2400" kern="100" dirty="0">
                <a:solidFill>
                  <a:schemeClr val="tx1"/>
                </a:solidFill>
                <a:latin typeface="黑体" panose="02010609060101010101" pitchFamily="49" charset="-122"/>
                <a:ea typeface="黑体" panose="02010609060101010101" pitchFamily="49" charset="-122"/>
              </a:rPr>
              <a:t> </a:t>
            </a:r>
            <a:r>
              <a:rPr lang="zh-CN" altLang="zh-CN" sz="2400" kern="100" dirty="0">
                <a:solidFill>
                  <a:schemeClr val="tx1"/>
                </a:solidFill>
                <a:latin typeface="黑体" panose="02010609060101010101" pitchFamily="49" charset="-122"/>
                <a:ea typeface="黑体" panose="02010609060101010101" pitchFamily="49" charset="-122"/>
              </a:rPr>
              <a:t>（一）破产财产的清偿顺序</a:t>
            </a:r>
            <a:r>
              <a:rPr lang="en-US" altLang="zh-CN" sz="2400" kern="100" dirty="0">
                <a:solidFill>
                  <a:schemeClr val="tx1"/>
                </a:solidFill>
                <a:latin typeface="黑体" panose="02010609060101010101" pitchFamily="49" charset="-122"/>
                <a:ea typeface="黑体" panose="02010609060101010101" pitchFamily="49" charset="-122"/>
              </a:rPr>
              <a:t> </a:t>
            </a:r>
            <a:endParaRPr lang="en-US" altLang="zh-CN" sz="2400" kern="100" dirty="0">
              <a:solidFill>
                <a:schemeClr val="tx1"/>
              </a:solidFill>
              <a:latin typeface="黑体" panose="02010609060101010101" pitchFamily="49" charset="-122"/>
              <a:ea typeface="黑体" panose="02010609060101010101" pitchFamily="49" charset="-122"/>
            </a:endParaRPr>
          </a:p>
          <a:p>
            <a:pPr indent="304800">
              <a:lnSpc>
                <a:spcPct val="125000"/>
              </a:lnSpc>
              <a:spcBef>
                <a:spcPts val="1000"/>
              </a:spcBef>
              <a:spcAft>
                <a:spcPts val="0"/>
              </a:spcAft>
            </a:pPr>
            <a:r>
              <a:rPr lang="zh-CN" altLang="en-US" sz="2400" dirty="0">
                <a:solidFill>
                  <a:schemeClr val="tx1"/>
                </a:solidFill>
                <a:latin typeface="黑体" panose="02010609060101010101" pitchFamily="49" charset="-122"/>
                <a:ea typeface="黑体" panose="02010609060101010101" pitchFamily="49" charset="-122"/>
              </a:rPr>
              <a:t>  第一，</a:t>
            </a:r>
            <a:r>
              <a:rPr lang="zh-CN" altLang="zh-CN" sz="2400" dirty="0">
                <a:solidFill>
                  <a:schemeClr val="tx1"/>
                </a:solidFill>
                <a:latin typeface="黑体" panose="02010609060101010101" pitchFamily="49" charset="-122"/>
                <a:ea typeface="黑体" panose="02010609060101010101" pitchFamily="49" charset="-122"/>
              </a:rPr>
              <a:t>破产人所欠职工的工资和医疗、伤残补助、抚恤费用，所欠的应当划入职工个人账户的基本养老保险、基本医疗保险，以及法律、行政法规规定应当支付给职工的补偿金</a:t>
            </a:r>
            <a:r>
              <a:rPr lang="zh-CN" altLang="en-US" sz="2400" dirty="0">
                <a:solidFill>
                  <a:schemeClr val="tx1"/>
                </a:solidFill>
                <a:latin typeface="黑体" panose="02010609060101010101" pitchFamily="49" charset="-122"/>
                <a:ea typeface="黑体" panose="02010609060101010101" pitchFamily="49" charset="-122"/>
              </a:rPr>
              <a:t>。</a:t>
            </a:r>
            <a:endParaRPr lang="en-US" altLang="zh-CN" sz="2400" dirty="0">
              <a:solidFill>
                <a:schemeClr val="tx1"/>
              </a:solidFill>
              <a:latin typeface="黑体" panose="02010609060101010101" pitchFamily="49" charset="-122"/>
              <a:ea typeface="黑体" panose="02010609060101010101" pitchFamily="49" charset="-122"/>
            </a:endParaRPr>
          </a:p>
          <a:p>
            <a:pPr indent="304800">
              <a:lnSpc>
                <a:spcPct val="125000"/>
              </a:lnSpc>
              <a:spcBef>
                <a:spcPts val="1000"/>
              </a:spcBef>
              <a:spcAft>
                <a:spcPts val="0"/>
              </a:spcAft>
            </a:pPr>
            <a:r>
              <a:rPr lang="zh-CN" altLang="en-US" sz="2400" dirty="0">
                <a:solidFill>
                  <a:schemeClr val="tx1"/>
                </a:solidFill>
                <a:latin typeface="黑体" panose="02010609060101010101" pitchFamily="49" charset="-122"/>
                <a:ea typeface="黑体" panose="02010609060101010101" pitchFamily="49" charset="-122"/>
              </a:rPr>
              <a:t>  第二，</a:t>
            </a:r>
            <a:r>
              <a:rPr lang="zh-CN" altLang="zh-CN" sz="2400" dirty="0">
                <a:solidFill>
                  <a:schemeClr val="tx1"/>
                </a:solidFill>
                <a:latin typeface="黑体" panose="02010609060101010101" pitchFamily="49" charset="-122"/>
                <a:ea typeface="黑体" panose="02010609060101010101" pitchFamily="49" charset="-122"/>
              </a:rPr>
              <a:t>破产人欠缴的除前述规定以外的社会保险费用和破产人所欠税款</a:t>
            </a:r>
            <a:r>
              <a:rPr lang="zh-CN" altLang="en-US" sz="2400" dirty="0">
                <a:solidFill>
                  <a:schemeClr val="tx1"/>
                </a:solidFill>
                <a:latin typeface="黑体" panose="02010609060101010101" pitchFamily="49" charset="-122"/>
                <a:ea typeface="黑体" panose="02010609060101010101" pitchFamily="49" charset="-122"/>
              </a:rPr>
              <a:t>。</a:t>
            </a:r>
            <a:r>
              <a:rPr lang="en-US" altLang="zh-CN" sz="2400" dirty="0">
                <a:solidFill>
                  <a:schemeClr val="tx1"/>
                </a:solidFill>
                <a:latin typeface="黑体" panose="02010609060101010101" pitchFamily="49" charset="-122"/>
                <a:ea typeface="黑体" panose="02010609060101010101" pitchFamily="49" charset="-122"/>
              </a:rPr>
              <a:t> </a:t>
            </a:r>
            <a:endParaRPr lang="en-US" altLang="zh-CN" sz="2400" dirty="0">
              <a:solidFill>
                <a:schemeClr val="tx1"/>
              </a:solidFill>
              <a:latin typeface="黑体" panose="02010609060101010101" pitchFamily="49" charset="-122"/>
              <a:ea typeface="黑体" panose="02010609060101010101" pitchFamily="49" charset="-122"/>
            </a:endParaRPr>
          </a:p>
          <a:p>
            <a:pPr indent="304800">
              <a:lnSpc>
                <a:spcPct val="125000"/>
              </a:lnSpc>
              <a:spcBef>
                <a:spcPts val="1000"/>
              </a:spcBef>
              <a:spcAft>
                <a:spcPts val="0"/>
              </a:spcAft>
            </a:pPr>
            <a:r>
              <a:rPr lang="zh-CN" altLang="en-US" sz="2400" dirty="0">
                <a:solidFill>
                  <a:schemeClr val="tx1"/>
                </a:solidFill>
                <a:latin typeface="黑体" panose="02010609060101010101" pitchFamily="49" charset="-122"/>
                <a:ea typeface="黑体" panose="02010609060101010101" pitchFamily="49" charset="-122"/>
              </a:rPr>
              <a:t>  第三，</a:t>
            </a:r>
            <a:r>
              <a:rPr lang="zh-CN" altLang="zh-CN" sz="2400" dirty="0">
                <a:solidFill>
                  <a:schemeClr val="tx1"/>
                </a:solidFill>
                <a:latin typeface="黑体" panose="02010609060101010101" pitchFamily="49" charset="-122"/>
                <a:ea typeface="黑体" panose="02010609060101010101" pitchFamily="49" charset="-122"/>
              </a:rPr>
              <a:t>其他的普通债权。若破产财产不能满足同一顺序债权</a:t>
            </a:r>
            <a:r>
              <a:rPr lang="zh-CN" altLang="en-US" sz="2400" dirty="0">
                <a:solidFill>
                  <a:schemeClr val="tx1"/>
                </a:solidFill>
                <a:latin typeface="黑体" panose="02010609060101010101" pitchFamily="49" charset="-122"/>
                <a:ea typeface="黑体" panose="02010609060101010101" pitchFamily="49" charset="-122"/>
              </a:rPr>
              <a:t>。</a:t>
            </a:r>
            <a:endParaRPr lang="en-US" altLang="zh-CN" sz="2400" dirty="0">
              <a:solidFill>
                <a:schemeClr val="tx1"/>
              </a:solidFill>
              <a:latin typeface="黑体" panose="02010609060101010101" pitchFamily="49" charset="-122"/>
              <a:ea typeface="黑体" panose="02010609060101010101" pitchFamily="49" charset="-122"/>
            </a:endParaRPr>
          </a:p>
          <a:p>
            <a:pPr indent="304800">
              <a:lnSpc>
                <a:spcPct val="125000"/>
              </a:lnSpc>
              <a:spcBef>
                <a:spcPts val="1000"/>
              </a:spcBef>
            </a:pPr>
            <a:endParaRPr lang="en-US" altLang="zh-CN"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88511" y="862764"/>
            <a:ext cx="7677168" cy="577201"/>
          </a:xfrm>
        </p:spPr>
        <p:txBody>
          <a:bodyPr>
            <a:normAutofit/>
          </a:bodyPr>
          <a:lstStyle/>
          <a:p>
            <a:pPr mar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四、破产财产的分配</a:t>
            </a:r>
            <a:endParaRPr lang="zh-CN" altLang="zh-CN" sz="2400" dirty="0">
              <a:solidFill>
                <a:srgbClr val="000000"/>
              </a:solidFill>
              <a:latin typeface="黑体" panose="02010609060101010101" pitchFamily="49" charset="-122"/>
              <a:ea typeface="黑体" panose="02010609060101010101" pitchFamily="49" charset="-122"/>
            </a:endParaRPr>
          </a:p>
        </p:txBody>
      </p:sp>
      <p:sp>
        <p:nvSpPr>
          <p:cNvPr id="4" name="矩形 3"/>
          <p:cNvSpPr/>
          <p:nvPr/>
        </p:nvSpPr>
        <p:spPr>
          <a:xfrm>
            <a:off x="732155" y="1560830"/>
            <a:ext cx="10906760" cy="1732915"/>
          </a:xfrm>
          <a:prstGeom prst="rect">
            <a:avLst/>
          </a:prstGeom>
        </p:spPr>
        <p:txBody>
          <a:bodyPr wrap="square">
            <a:spAutoFit/>
          </a:bodyPr>
          <a:lstStyle/>
          <a:p>
            <a:pPr indent="304800">
              <a:lnSpc>
                <a:spcPct val="125000"/>
              </a:lnSpc>
              <a:spcBef>
                <a:spcPts val="1000"/>
              </a:spcBef>
              <a:spcAft>
                <a:spcPts val="0"/>
              </a:spcAft>
            </a:pPr>
            <a:r>
              <a:rPr lang="zh-CN" altLang="zh-CN" sz="2400" dirty="0">
                <a:solidFill>
                  <a:schemeClr val="tx1"/>
                </a:solidFill>
                <a:latin typeface="黑体" panose="02010609060101010101" pitchFamily="49" charset="-122"/>
                <a:ea typeface="黑体" panose="02010609060101010101" pitchFamily="49" charset="-122"/>
              </a:rPr>
              <a:t>（二）破产财产分配的方式</a:t>
            </a:r>
            <a:endParaRPr lang="zh-CN" altLang="zh-CN" sz="2400" dirty="0">
              <a:solidFill>
                <a:schemeClr val="tx1"/>
              </a:solidFill>
              <a:latin typeface="黑体" panose="02010609060101010101" pitchFamily="49" charset="-122"/>
              <a:ea typeface="黑体" panose="02010609060101010101" pitchFamily="49" charset="-122"/>
            </a:endParaRPr>
          </a:p>
          <a:p>
            <a:pPr indent="304800">
              <a:lnSpc>
                <a:spcPct val="125000"/>
              </a:lnSpc>
              <a:spcBef>
                <a:spcPts val="1000"/>
              </a:spcBef>
              <a:spcAft>
                <a:spcPts val="0"/>
              </a:spcAft>
            </a:pPr>
            <a:r>
              <a:rPr lang="en-US" altLang="zh-CN" sz="2400" dirty="0">
                <a:solidFill>
                  <a:schemeClr val="tx1"/>
                </a:solidFill>
                <a:latin typeface="黑体" panose="02010609060101010101" pitchFamily="49" charset="-122"/>
                <a:ea typeface="黑体" panose="02010609060101010101" pitchFamily="49" charset="-122"/>
              </a:rPr>
              <a:t>1.</a:t>
            </a:r>
            <a:r>
              <a:rPr lang="zh-CN" altLang="zh-CN" sz="2400" dirty="0">
                <a:solidFill>
                  <a:schemeClr val="tx1"/>
                </a:solidFill>
                <a:latin typeface="黑体" panose="02010609060101010101" pitchFamily="49" charset="-122"/>
                <a:ea typeface="黑体" panose="02010609060101010101" pitchFamily="49" charset="-122"/>
              </a:rPr>
              <a:t>破产财产的分配主要包括货币分配、实物分配与债权分配三种方式。</a:t>
            </a:r>
            <a:r>
              <a:rPr lang="en-US" altLang="zh-CN" sz="2400" dirty="0">
                <a:solidFill>
                  <a:schemeClr val="tx1"/>
                </a:solidFill>
                <a:latin typeface="黑体" panose="02010609060101010101" pitchFamily="49" charset="-122"/>
                <a:ea typeface="黑体" panose="02010609060101010101" pitchFamily="49" charset="-122"/>
              </a:rPr>
              <a:t> </a:t>
            </a:r>
            <a:endParaRPr lang="en-US" altLang="zh-CN" sz="2400" dirty="0">
              <a:solidFill>
                <a:schemeClr val="tx1"/>
              </a:solidFill>
              <a:latin typeface="黑体" panose="02010609060101010101" pitchFamily="49" charset="-122"/>
              <a:ea typeface="黑体" panose="02010609060101010101" pitchFamily="49" charset="-122"/>
            </a:endParaRPr>
          </a:p>
          <a:p>
            <a:pPr indent="304800">
              <a:lnSpc>
                <a:spcPct val="125000"/>
              </a:lnSpc>
              <a:spcBef>
                <a:spcPts val="1000"/>
              </a:spcBef>
              <a:spcAft>
                <a:spcPts val="0"/>
              </a:spcAft>
            </a:pPr>
            <a:r>
              <a:rPr lang="en-US" altLang="zh-CN" sz="2400" dirty="0">
                <a:solidFill>
                  <a:schemeClr val="tx1"/>
                </a:solidFill>
                <a:latin typeface="黑体" panose="02010609060101010101" pitchFamily="49" charset="-122"/>
                <a:ea typeface="黑体" panose="02010609060101010101" pitchFamily="49" charset="-122"/>
              </a:rPr>
              <a:t>2.</a:t>
            </a:r>
            <a:r>
              <a:rPr lang="zh-CN" altLang="zh-CN" sz="2400" dirty="0">
                <a:solidFill>
                  <a:schemeClr val="tx1"/>
                </a:solidFill>
                <a:latin typeface="黑体" panose="02010609060101010101" pitchFamily="49" charset="-122"/>
                <a:ea typeface="黑体" panose="02010609060101010101" pitchFamily="49" charset="-122"/>
              </a:rPr>
              <a:t>破产财产分配可采取一次分配或多次分配的方式。</a:t>
            </a:r>
            <a:r>
              <a:rPr lang="en-US" altLang="zh-CN" sz="2400" dirty="0">
                <a:solidFill>
                  <a:schemeClr val="tx1"/>
                </a:solidFill>
                <a:latin typeface="黑体" panose="02010609060101010101" pitchFamily="49" charset="-122"/>
                <a:ea typeface="黑体" panose="02010609060101010101" pitchFamily="49" charset="-122"/>
              </a:rPr>
              <a:t> </a:t>
            </a:r>
            <a:endParaRPr lang="en-US" altLang="zh-CN"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60120" y="654050"/>
            <a:ext cx="10589895" cy="4351655"/>
          </a:xfrm>
        </p:spPr>
        <p:txBody>
          <a:bodyPr>
            <a:noAutofit/>
          </a:bodyPr>
          <a:lstStyle/>
          <a:p>
            <a:pPr marL="0" lvl="0" indent="304800" algn="just">
              <a:lnSpc>
                <a:spcPct val="120000"/>
              </a:lnSpc>
              <a:buNone/>
            </a:pPr>
            <a:r>
              <a:rPr lang="en-US" altLang="zh-CN" sz="2400" dirty="0">
                <a:solidFill>
                  <a:srgbClr val="000000"/>
                </a:solidFill>
                <a:latin typeface="黑体" panose="02010609060101010101" pitchFamily="49" charset="-122"/>
                <a:ea typeface="黑体" panose="02010609060101010101" pitchFamily="49" charset="-122"/>
                <a:sym typeface="+mn-ea"/>
              </a:rPr>
              <a:t> </a:t>
            </a:r>
            <a:r>
              <a:rPr lang="zh-CN" altLang="zh-CN" sz="2400" dirty="0">
                <a:solidFill>
                  <a:srgbClr val="000000"/>
                </a:solidFill>
                <a:latin typeface="黑体" panose="02010609060101010101" pitchFamily="49" charset="-122"/>
                <a:ea typeface="黑体" panose="02010609060101010101" pitchFamily="49" charset="-122"/>
                <a:sym typeface="+mn-ea"/>
              </a:rPr>
              <a:t>四、破产财产的分配</a:t>
            </a:r>
            <a:endParaRPr lang="zh-CN" altLang="zh-CN" sz="2400" dirty="0">
              <a:solidFill>
                <a:srgbClr val="000000"/>
              </a:solidFill>
              <a:latin typeface="黑体" panose="02010609060101010101" pitchFamily="49" charset="-122"/>
              <a:ea typeface="黑体" panose="02010609060101010101" pitchFamily="49" charset="-122"/>
            </a:endParaRPr>
          </a:p>
          <a:p>
            <a:pPr marL="0" lvl="0" indent="304800" algn="just">
              <a:lnSpc>
                <a:spcPct val="120000"/>
              </a:lnSpc>
              <a:buNone/>
            </a:pPr>
            <a:r>
              <a:rPr lang="zh-CN" altLang="zh-CN" sz="2400" dirty="0">
                <a:solidFill>
                  <a:srgbClr val="000000"/>
                </a:solidFill>
                <a:latin typeface="黑体" panose="02010609060101010101" pitchFamily="49" charset="-122"/>
                <a:ea typeface="黑体" panose="02010609060101010101" pitchFamily="49" charset="-122"/>
              </a:rPr>
              <a:t>（三）破产财产分配方案</a:t>
            </a:r>
            <a:endParaRPr lang="zh-CN" altLang="zh-CN" sz="2400" dirty="0">
              <a:solidFill>
                <a:srgbClr val="000000"/>
              </a:solidFill>
              <a:latin typeface="黑体" panose="02010609060101010101" pitchFamily="49" charset="-122"/>
              <a:ea typeface="黑体" panose="02010609060101010101" pitchFamily="49" charset="-122"/>
            </a:endParaRPr>
          </a:p>
          <a:p>
            <a:pPr marL="0" lvl="0" indent="0">
              <a:lnSpc>
                <a:spcPct val="120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破产财产分配方案是由破产管理人制定的，供债权人会议讨论，就如何依据法律的规定将破产财产分配给每一个债权人，</a:t>
            </a:r>
            <a:r>
              <a:rPr lang="zh-CN" sz="2400" dirty="0">
                <a:solidFill>
                  <a:srgbClr val="000000"/>
                </a:solidFill>
                <a:latin typeface="黑体" panose="02010609060101010101" pitchFamily="49" charset="-122"/>
                <a:ea typeface="黑体" panose="02010609060101010101" pitchFamily="49" charset="-122"/>
              </a:rPr>
              <a:t>具体指导破产财产分配的文件，是执行破产分配的依据。</a:t>
            </a:r>
            <a:endParaRPr lang="zh-CN" sz="2400" dirty="0">
              <a:solidFill>
                <a:srgbClr val="000000"/>
              </a:solidFill>
              <a:latin typeface="黑体" panose="02010609060101010101" pitchFamily="49" charset="-122"/>
              <a:ea typeface="黑体" panose="02010609060101010101" pitchFamily="49" charset="-122"/>
            </a:endParaRPr>
          </a:p>
          <a:p>
            <a:pPr marL="0" lvl="0" indent="0">
              <a:lnSpc>
                <a:spcPct val="120000"/>
              </a:lnSpc>
              <a:buNone/>
            </a:pPr>
            <a:r>
              <a:rPr lang="zh-CN" sz="2400" dirty="0">
                <a:solidFill>
                  <a:srgbClr val="000000"/>
                </a:solidFill>
                <a:latin typeface="黑体" panose="02010609060101010101" pitchFamily="49" charset="-122"/>
                <a:ea typeface="黑体" panose="02010609060101010101" pitchFamily="49" charset="-122"/>
              </a:rPr>
              <a:t>   破产财产分配方案应当载明的事项有：</a:t>
            </a:r>
            <a:endParaRPr lang="zh-CN" sz="2400" dirty="0">
              <a:solidFill>
                <a:srgbClr val="000000"/>
              </a:solidFill>
              <a:latin typeface="黑体" panose="02010609060101010101" pitchFamily="49" charset="-122"/>
              <a:ea typeface="黑体" panose="02010609060101010101" pitchFamily="49" charset="-122"/>
            </a:endParaRPr>
          </a:p>
          <a:p>
            <a:pPr marL="0" lvl="0" indent="0">
              <a:lnSpc>
                <a:spcPct val="120000"/>
              </a:lnSpc>
              <a:buNone/>
            </a:pPr>
            <a:endParaRPr lang="en-US" altLang="zh-CN" sz="2400" kern="100" dirty="0">
              <a:solidFill>
                <a:srgbClr val="000000"/>
              </a:solidFill>
              <a:latin typeface="黑体" panose="02010609060101010101" pitchFamily="49" charset="-122"/>
              <a:ea typeface="黑体" panose="02010609060101010101" pitchFamily="49" charset="-122"/>
            </a:endParaRPr>
          </a:p>
          <a:p>
            <a:pPr marL="0" lvl="0" indent="0">
              <a:lnSpc>
                <a:spcPct val="120000"/>
              </a:lnSpc>
              <a:buNone/>
            </a:pPr>
            <a:endParaRPr lang="zh-CN" altLang="en-US" sz="2400" kern="100" dirty="0">
              <a:solidFill>
                <a:srgbClr val="000000"/>
              </a:solidFill>
              <a:latin typeface="黑体" panose="02010609060101010101" pitchFamily="49" charset="-122"/>
              <a:ea typeface="黑体" panose="02010609060101010101" pitchFamily="49" charset="-122"/>
            </a:endParaRPr>
          </a:p>
          <a:p>
            <a:pPr marL="0" lvl="0" indent="0">
              <a:lnSpc>
                <a:spcPct val="120000"/>
              </a:lnSpc>
              <a:buNone/>
            </a:pPr>
            <a:endParaRPr lang="zh-CN" altLang="en-US" sz="2400" kern="100" dirty="0">
              <a:solidFill>
                <a:srgbClr val="000000"/>
              </a:solidFill>
              <a:latin typeface="黑体" panose="02010609060101010101" pitchFamily="49" charset="-122"/>
              <a:ea typeface="黑体" panose="02010609060101010101" pitchFamily="49" charset="-122"/>
            </a:endParaRPr>
          </a:p>
          <a:p>
            <a:pPr marL="0" lvl="0" indent="0">
              <a:lnSpc>
                <a:spcPct val="120000"/>
              </a:lnSpc>
              <a:buNone/>
            </a:pPr>
            <a:endParaRPr lang="en-US" altLang="zh-CN" sz="2400" kern="100" dirty="0">
              <a:solidFill>
                <a:srgbClr val="000000"/>
              </a:solidFill>
              <a:latin typeface="黑体" panose="02010609060101010101" pitchFamily="49" charset="-122"/>
              <a:ea typeface="黑体" panose="02010609060101010101" pitchFamily="49" charset="-122"/>
            </a:endParaRPr>
          </a:p>
          <a:p>
            <a:pPr marL="0" lvl="0" indent="0">
              <a:lnSpc>
                <a:spcPct val="110000"/>
              </a:lnSpc>
              <a:buNone/>
            </a:pPr>
            <a:endParaRPr lang="zh-CN" altLang="en-US" sz="2400" kern="100" dirty="0">
              <a:solidFill>
                <a:srgbClr val="000000"/>
              </a:solidFill>
              <a:latin typeface="黑体" panose="02010609060101010101" pitchFamily="49" charset="-122"/>
              <a:ea typeface="黑体" panose="02010609060101010101" pitchFamily="49" charset="-122"/>
            </a:endParaRPr>
          </a:p>
        </p:txBody>
      </p:sp>
      <p:graphicFrame>
        <p:nvGraphicFramePr>
          <p:cNvPr id="2" name="表格 1"/>
          <p:cNvGraphicFramePr/>
          <p:nvPr/>
        </p:nvGraphicFramePr>
        <p:xfrm>
          <a:off x="1471930" y="3837305"/>
          <a:ext cx="8533765" cy="1981200"/>
        </p:xfrm>
        <a:graphic>
          <a:graphicData uri="http://schemas.openxmlformats.org/drawingml/2006/table">
            <a:tbl>
              <a:tblPr firstRow="1" bandRow="1">
                <a:tableStyleId>{5C22544A-7EE6-4342-B048-85BDC9FD1C3A}</a:tableStyleId>
              </a:tblPr>
              <a:tblGrid>
                <a:gridCol w="8533765"/>
              </a:tblGrid>
              <a:tr h="381000">
                <a:tc>
                  <a:txBody>
                    <a:bodyPr/>
                    <a:lstStyle/>
                    <a:p>
                      <a:pPr>
                        <a:buNone/>
                      </a:pPr>
                      <a:r>
                        <a:rPr lang="en-US" altLang="zh-CN" sz="2000" b="0" kern="100" dirty="0">
                          <a:solidFill>
                            <a:srgbClr val="000000"/>
                          </a:solidFill>
                          <a:latin typeface="黑体" panose="02010609060101010101" pitchFamily="49" charset="-122"/>
                          <a:ea typeface="黑体" panose="02010609060101010101" pitchFamily="49" charset="-122"/>
                          <a:sym typeface="+mn-ea"/>
                        </a:rPr>
                        <a:t>1.</a:t>
                      </a:r>
                      <a:r>
                        <a:rPr lang="zh-CN" altLang="en-US" sz="2000" b="0" kern="100" dirty="0">
                          <a:solidFill>
                            <a:srgbClr val="000000"/>
                          </a:solidFill>
                          <a:latin typeface="黑体" panose="02010609060101010101" pitchFamily="49" charset="-122"/>
                          <a:ea typeface="黑体" panose="02010609060101010101" pitchFamily="49" charset="-122"/>
                          <a:sym typeface="+mn-ea"/>
                        </a:rPr>
                        <a:t>参加破产财产分配的债权人名称或者姓名、住所</a:t>
                      </a:r>
                      <a:endParaRPr lang="zh-CN" altLang="en-US" sz="2000" b="0" kern="100" dirty="0">
                        <a:solidFill>
                          <a:srgbClr val="000000"/>
                        </a:solidFill>
                        <a:latin typeface="黑体" panose="02010609060101010101" pitchFamily="49" charset="-122"/>
                        <a:ea typeface="黑体" panose="02010609060101010101" pitchFamily="49" charset="-122"/>
                        <a:sym typeface="+mn-ea"/>
                      </a:endParaRPr>
                    </a:p>
                  </a:txBody>
                  <a:tcPr>
                    <a:solidFill>
                      <a:schemeClr val="accent3">
                        <a:lumMod val="20000"/>
                        <a:lumOff val="80000"/>
                      </a:schemeClr>
                    </a:solidFill>
                  </a:tcPr>
                </a:tc>
              </a:tr>
              <a:tr h="381000">
                <a:tc>
                  <a:txBody>
                    <a:bodyPr/>
                    <a:lstStyle/>
                    <a:p>
                      <a:pPr>
                        <a:buNone/>
                      </a:pPr>
                      <a:r>
                        <a:rPr lang="en-US" altLang="zh-CN" sz="2000" b="0" kern="100" dirty="0">
                          <a:solidFill>
                            <a:srgbClr val="000000"/>
                          </a:solidFill>
                          <a:latin typeface="黑体" panose="02010609060101010101" pitchFamily="49" charset="-122"/>
                          <a:ea typeface="黑体" panose="02010609060101010101" pitchFamily="49" charset="-122"/>
                          <a:sym typeface="+mn-ea"/>
                        </a:rPr>
                        <a:t>2.</a:t>
                      </a:r>
                      <a:r>
                        <a:rPr lang="zh-CN" altLang="en-US" sz="2000" b="0" kern="100" dirty="0">
                          <a:solidFill>
                            <a:srgbClr val="000000"/>
                          </a:solidFill>
                          <a:latin typeface="黑体" panose="02010609060101010101" pitchFamily="49" charset="-122"/>
                          <a:ea typeface="黑体" panose="02010609060101010101" pitchFamily="49" charset="-122"/>
                          <a:sym typeface="+mn-ea"/>
                        </a:rPr>
                        <a:t>参加破产财产分配的债权额</a:t>
                      </a:r>
                      <a:endParaRPr lang="zh-CN" altLang="en-US" sz="2000" b="0" kern="100" dirty="0">
                        <a:solidFill>
                          <a:srgbClr val="000000"/>
                        </a:solidFill>
                        <a:latin typeface="黑体" panose="02010609060101010101" pitchFamily="49" charset="-122"/>
                        <a:ea typeface="黑体" panose="02010609060101010101" pitchFamily="49" charset="-122"/>
                        <a:sym typeface="+mn-ea"/>
                      </a:endParaRPr>
                    </a:p>
                  </a:txBody>
                  <a:tcPr>
                    <a:solidFill>
                      <a:schemeClr val="accent3">
                        <a:lumMod val="40000"/>
                        <a:lumOff val="60000"/>
                      </a:schemeClr>
                    </a:solidFill>
                  </a:tcPr>
                </a:tc>
              </a:tr>
              <a:tr h="381000">
                <a:tc>
                  <a:txBody>
                    <a:bodyPr/>
                    <a:lstStyle/>
                    <a:p>
                      <a:pPr>
                        <a:buNone/>
                      </a:pPr>
                      <a:r>
                        <a:rPr lang="en-US" altLang="zh-CN" sz="2000" b="0" kern="100" dirty="0">
                          <a:solidFill>
                            <a:srgbClr val="000000"/>
                          </a:solidFill>
                          <a:latin typeface="黑体" panose="02010609060101010101" pitchFamily="49" charset="-122"/>
                          <a:ea typeface="黑体" panose="02010609060101010101" pitchFamily="49" charset="-122"/>
                          <a:sym typeface="+mn-ea"/>
                        </a:rPr>
                        <a:t>3.</a:t>
                      </a:r>
                      <a:r>
                        <a:rPr lang="zh-CN" altLang="en-US" sz="2000" b="0" kern="100" dirty="0">
                          <a:solidFill>
                            <a:srgbClr val="000000"/>
                          </a:solidFill>
                          <a:latin typeface="黑体" panose="02010609060101010101" pitchFamily="49" charset="-122"/>
                          <a:ea typeface="黑体" panose="02010609060101010101" pitchFamily="49" charset="-122"/>
                          <a:sym typeface="+mn-ea"/>
                        </a:rPr>
                        <a:t>可供分配的破产财产数额</a:t>
                      </a:r>
                      <a:endParaRPr lang="zh-CN" altLang="en-US" sz="2000" b="0" kern="100" dirty="0">
                        <a:solidFill>
                          <a:srgbClr val="000000"/>
                        </a:solidFill>
                        <a:latin typeface="黑体" panose="02010609060101010101" pitchFamily="49" charset="-122"/>
                        <a:ea typeface="黑体" panose="02010609060101010101" pitchFamily="49" charset="-122"/>
                        <a:sym typeface="+mn-ea"/>
                      </a:endParaRPr>
                    </a:p>
                  </a:txBody>
                  <a:tcPr>
                    <a:solidFill>
                      <a:schemeClr val="accent3">
                        <a:lumMod val="20000"/>
                        <a:lumOff val="80000"/>
                      </a:schemeClr>
                    </a:solidFill>
                  </a:tcPr>
                </a:tc>
              </a:tr>
              <a:tr h="381000">
                <a:tc>
                  <a:txBody>
                    <a:bodyPr/>
                    <a:lstStyle/>
                    <a:p>
                      <a:pPr>
                        <a:buNone/>
                      </a:pPr>
                      <a:r>
                        <a:rPr lang="en-US" altLang="zh-CN" sz="2000" b="0" kern="100" dirty="0">
                          <a:solidFill>
                            <a:srgbClr val="000000"/>
                          </a:solidFill>
                          <a:latin typeface="黑体" panose="02010609060101010101" pitchFamily="49" charset="-122"/>
                          <a:ea typeface="黑体" panose="02010609060101010101" pitchFamily="49" charset="-122"/>
                          <a:sym typeface="+mn-ea"/>
                        </a:rPr>
                        <a:t>4.</a:t>
                      </a:r>
                      <a:r>
                        <a:rPr lang="zh-CN" altLang="en-US" sz="2000" b="0" kern="100" dirty="0">
                          <a:solidFill>
                            <a:srgbClr val="000000"/>
                          </a:solidFill>
                          <a:latin typeface="黑体" panose="02010609060101010101" pitchFamily="49" charset="-122"/>
                          <a:ea typeface="黑体" panose="02010609060101010101" pitchFamily="49" charset="-122"/>
                          <a:sym typeface="+mn-ea"/>
                        </a:rPr>
                        <a:t>破产财产分配的顺序、比例及数额</a:t>
                      </a:r>
                      <a:endParaRPr lang="zh-CN" altLang="en-US" sz="2000" b="0" kern="100" dirty="0">
                        <a:solidFill>
                          <a:srgbClr val="000000"/>
                        </a:solidFill>
                        <a:latin typeface="黑体" panose="02010609060101010101" pitchFamily="49" charset="-122"/>
                        <a:ea typeface="黑体" panose="02010609060101010101" pitchFamily="49" charset="-122"/>
                        <a:sym typeface="+mn-ea"/>
                      </a:endParaRPr>
                    </a:p>
                  </a:txBody>
                  <a:tcPr>
                    <a:solidFill>
                      <a:schemeClr val="accent3">
                        <a:lumMod val="40000"/>
                        <a:lumOff val="60000"/>
                      </a:schemeClr>
                    </a:solidFill>
                  </a:tcPr>
                </a:tc>
              </a:tr>
              <a:tr h="381000">
                <a:tc>
                  <a:txBody>
                    <a:bodyPr/>
                    <a:lstStyle/>
                    <a:p>
                      <a:pPr>
                        <a:buNone/>
                      </a:pPr>
                      <a:r>
                        <a:rPr lang="en-US" altLang="zh-CN" sz="2000" b="0" kern="100" dirty="0">
                          <a:solidFill>
                            <a:srgbClr val="000000"/>
                          </a:solidFill>
                          <a:latin typeface="黑体" panose="02010609060101010101" pitchFamily="49" charset="-122"/>
                          <a:ea typeface="黑体" panose="02010609060101010101" pitchFamily="49" charset="-122"/>
                          <a:sym typeface="+mn-ea"/>
                        </a:rPr>
                        <a:t>5.</a:t>
                      </a:r>
                      <a:r>
                        <a:rPr lang="zh-CN" altLang="en-US" sz="2000" b="0" kern="100" dirty="0">
                          <a:solidFill>
                            <a:srgbClr val="000000"/>
                          </a:solidFill>
                          <a:latin typeface="黑体" panose="02010609060101010101" pitchFamily="49" charset="-122"/>
                          <a:ea typeface="黑体" panose="02010609060101010101" pitchFamily="49" charset="-122"/>
                          <a:sym typeface="+mn-ea"/>
                        </a:rPr>
                        <a:t>实施破产财产分配的方法</a:t>
                      </a:r>
                      <a:endParaRPr lang="zh-CN" altLang="en-US" sz="2000" b="0" kern="100" dirty="0">
                        <a:solidFill>
                          <a:srgbClr val="000000"/>
                        </a:solidFill>
                        <a:latin typeface="黑体" panose="02010609060101010101" pitchFamily="49" charset="-122"/>
                        <a:ea typeface="黑体" panose="02010609060101010101" pitchFamily="49" charset="-122"/>
                        <a:sym typeface="+mn-ea"/>
                      </a:endParaRPr>
                    </a:p>
                  </a:txBody>
                  <a:tcPr>
                    <a:solidFill>
                      <a:schemeClr val="accent3">
                        <a:lumMod val="20000"/>
                        <a:lumOff val="80000"/>
                      </a:schemeClr>
                    </a:solidFill>
                  </a:tcPr>
                </a:tc>
              </a:tr>
            </a:tbl>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barn(inVertical)">
                                      <p:cBhvr>
                                        <p:cTn id="14" dur="500"/>
                                        <p:tgtEl>
                                          <p:spTgt spid="3">
                                            <p:txEl>
                                              <p:pRg st="2" end="2"/>
                                            </p:txEl>
                                          </p:spTgt>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763905" y="718820"/>
            <a:ext cx="10922635" cy="5677535"/>
          </a:xfrm>
          <a:prstGeom prst="rect">
            <a:avLst/>
          </a:prstGeom>
        </p:spPr>
        <p:txBody>
          <a:bodyPr wrap="square">
            <a:spAutoFit/>
          </a:bodyPr>
          <a:lstStyle/>
          <a:p>
            <a:pPr indent="304800" fontAlgn="auto">
              <a:lnSpc>
                <a:spcPct val="100000"/>
              </a:lnSpc>
              <a:spcBef>
                <a:spcPts val="1000"/>
              </a:spcBef>
              <a:spcAft>
                <a:spcPts val="0"/>
              </a:spcAft>
            </a:pPr>
            <a:r>
              <a:rPr lang="en-US" altLang="zh-CN" sz="2400" dirty="0">
                <a:solidFill>
                  <a:srgbClr val="000000"/>
                </a:solidFill>
                <a:latin typeface="黑体" panose="02010609060101010101" pitchFamily="49" charset="-122"/>
                <a:ea typeface="黑体" panose="02010609060101010101" pitchFamily="49" charset="-122"/>
                <a:sym typeface="+mn-ea"/>
              </a:rPr>
              <a:t> </a:t>
            </a:r>
            <a:r>
              <a:rPr lang="zh-CN" altLang="zh-CN" sz="2400" dirty="0">
                <a:solidFill>
                  <a:srgbClr val="000000"/>
                </a:solidFill>
                <a:latin typeface="黑体" panose="02010609060101010101" pitchFamily="49" charset="-122"/>
                <a:ea typeface="黑体" panose="02010609060101010101" pitchFamily="49" charset="-122"/>
                <a:sym typeface="+mn-ea"/>
              </a:rPr>
              <a:t>四、破产财产的分配</a:t>
            </a:r>
            <a:endParaRPr lang="zh-CN" altLang="zh-CN" sz="2400" dirty="0">
              <a:solidFill>
                <a:srgbClr val="000000"/>
              </a:solidFill>
              <a:latin typeface="黑体" panose="02010609060101010101" pitchFamily="49" charset="-122"/>
              <a:ea typeface="黑体" panose="02010609060101010101" pitchFamily="49" charset="-122"/>
              <a:sym typeface="+mn-ea"/>
            </a:endParaRPr>
          </a:p>
          <a:p>
            <a:pPr indent="304800" fontAlgn="auto">
              <a:lnSpc>
                <a:spcPct val="100000"/>
              </a:lnSpc>
              <a:spcBef>
                <a:spcPts val="1000"/>
              </a:spcBef>
              <a:spcAft>
                <a:spcPts val="0"/>
              </a:spcAft>
            </a:pPr>
            <a:r>
              <a:rPr lang="zh-CN" altLang="zh-CN" sz="2400" kern="100" dirty="0">
                <a:latin typeface="黑体" panose="02010609060101010101" pitchFamily="49" charset="-122"/>
                <a:ea typeface="黑体" panose="02010609060101010101" pitchFamily="49" charset="-122"/>
              </a:rPr>
              <a:t>（四）破产财产的分配</a:t>
            </a:r>
            <a:endParaRPr lang="zh-CN" altLang="zh-CN" sz="2400" kern="100" dirty="0">
              <a:latin typeface="黑体" panose="02010609060101010101" pitchFamily="49" charset="-122"/>
              <a:ea typeface="黑体" panose="02010609060101010101" pitchFamily="49" charset="-122"/>
            </a:endParaRPr>
          </a:p>
          <a:p>
            <a:pPr indent="304800" fontAlgn="auto">
              <a:lnSpc>
                <a:spcPct val="100000"/>
              </a:lnSpc>
              <a:spcBef>
                <a:spcPts val="1000"/>
              </a:spcBef>
              <a:spcAft>
                <a:spcPts val="0"/>
              </a:spcAft>
            </a:pPr>
            <a:r>
              <a:rPr lang="en-US" altLang="zh-CN" sz="2400" kern="100" dirty="0">
                <a:latin typeface="黑体" panose="02010609060101010101" pitchFamily="49" charset="-122"/>
                <a:ea typeface="黑体" panose="02010609060101010101" pitchFamily="49" charset="-122"/>
              </a:rPr>
              <a:t>1</a:t>
            </a:r>
            <a:r>
              <a:rPr lang="zh-CN" altLang="zh-CN" sz="2400" kern="100" dirty="0">
                <a:latin typeface="黑体" panose="02010609060101010101" pitchFamily="49" charset="-122"/>
                <a:ea typeface="黑体" panose="02010609060101010101" pitchFamily="49" charset="-122"/>
              </a:rPr>
              <a:t>．破产财产分配方案的执行</a:t>
            </a:r>
            <a:endParaRPr lang="en-US" altLang="zh-CN" sz="2400" kern="100" dirty="0">
              <a:latin typeface="黑体" panose="02010609060101010101" pitchFamily="49" charset="-122"/>
              <a:ea typeface="黑体" panose="02010609060101010101" pitchFamily="49" charset="-122"/>
            </a:endParaRPr>
          </a:p>
          <a:p>
            <a:pPr indent="304800" fontAlgn="auto">
              <a:lnSpc>
                <a:spcPct val="100000"/>
              </a:lnSpc>
              <a:spcBef>
                <a:spcPts val="1000"/>
              </a:spcBef>
              <a:spcAft>
                <a:spcPts val="0"/>
              </a:spcAft>
            </a:pPr>
            <a:r>
              <a:rPr lang="en-US" altLang="zh-CN" sz="2400" kern="100" dirty="0">
                <a:latin typeface="黑体" panose="02010609060101010101" pitchFamily="49" charset="-122"/>
                <a:ea typeface="黑体" panose="02010609060101010101" pitchFamily="49" charset="-122"/>
              </a:rPr>
              <a:t>   </a:t>
            </a:r>
            <a:r>
              <a:rPr lang="zh-CN" altLang="zh-CN" sz="2400" kern="100" dirty="0">
                <a:latin typeface="黑体" panose="02010609060101010101" pitchFamily="49" charset="-122"/>
                <a:ea typeface="黑体" panose="02010609060101010101" pitchFamily="49" charset="-122"/>
              </a:rPr>
              <a:t>破产财产分配方案经人民法院裁定认可后，由破产管理人执行。</a:t>
            </a:r>
            <a:r>
              <a:rPr lang="en-US" altLang="zh-CN" sz="2400" kern="100" dirty="0">
                <a:latin typeface="黑体" panose="02010609060101010101" pitchFamily="49" charset="-122"/>
                <a:ea typeface="黑体" panose="02010609060101010101" pitchFamily="49" charset="-122"/>
              </a:rPr>
              <a:t> </a:t>
            </a:r>
            <a:endParaRPr lang="en-US" altLang="zh-CN" sz="2400" kern="100" dirty="0">
              <a:latin typeface="黑体" panose="02010609060101010101" pitchFamily="49" charset="-122"/>
              <a:ea typeface="黑体" panose="02010609060101010101" pitchFamily="49" charset="-122"/>
            </a:endParaRPr>
          </a:p>
          <a:p>
            <a:pPr indent="304800" fontAlgn="auto">
              <a:lnSpc>
                <a:spcPct val="100000"/>
              </a:lnSpc>
              <a:spcBef>
                <a:spcPts val="1000"/>
              </a:spcBef>
              <a:spcAft>
                <a:spcPts val="0"/>
              </a:spcAft>
            </a:pPr>
            <a:r>
              <a:rPr lang="en-US" altLang="zh-CN" sz="2400" kern="100" dirty="0">
                <a:latin typeface="黑体" panose="02010609060101010101" pitchFamily="49" charset="-122"/>
                <a:ea typeface="黑体" panose="02010609060101010101" pitchFamily="49" charset="-122"/>
                <a:cs typeface="Times New Roman" panose="02020603050405020304" pitchFamily="18" charset="0"/>
              </a:rPr>
              <a:t>2</a:t>
            </a:r>
            <a:r>
              <a:rPr lang="zh-CN" altLang="zh-CN" sz="2400" kern="100" dirty="0">
                <a:latin typeface="黑体" panose="02010609060101010101" pitchFamily="49" charset="-122"/>
                <a:ea typeface="黑体" panose="02010609060101010101" pitchFamily="49" charset="-122"/>
                <a:cs typeface="Times New Roman" panose="02020603050405020304" pitchFamily="18" charset="0"/>
              </a:rPr>
              <a:t>．对附条件债权的分配</a:t>
            </a:r>
            <a:endParaRPr lang="en-US" altLang="zh-CN" sz="2400" kern="100" dirty="0">
              <a:latin typeface="黑体" panose="02010609060101010101" pitchFamily="49" charset="-122"/>
              <a:ea typeface="黑体" panose="02010609060101010101" pitchFamily="49" charset="-122"/>
              <a:cs typeface="Times New Roman" panose="02020603050405020304" pitchFamily="18" charset="0"/>
            </a:endParaRPr>
          </a:p>
          <a:p>
            <a:pPr indent="304800" fontAlgn="auto">
              <a:lnSpc>
                <a:spcPct val="100000"/>
              </a:lnSpc>
              <a:spcBef>
                <a:spcPts val="1000"/>
              </a:spcBef>
              <a:spcAft>
                <a:spcPts val="0"/>
              </a:spcAft>
            </a:pPr>
            <a:r>
              <a:rPr lang="en-US" altLang="zh-CN" sz="2400" kern="100" dirty="0">
                <a:latin typeface="黑体" panose="02010609060101010101" pitchFamily="49" charset="-122"/>
                <a:ea typeface="黑体" panose="02010609060101010101" pitchFamily="49" charset="-122"/>
                <a:cs typeface="Times New Roman" panose="02020603050405020304" pitchFamily="18" charset="0"/>
              </a:rPr>
              <a:t>   </a:t>
            </a:r>
            <a:r>
              <a:rPr lang="zh-CN" altLang="zh-CN" sz="2400" kern="100" dirty="0">
                <a:latin typeface="黑体" panose="02010609060101010101" pitchFamily="49" charset="-122"/>
                <a:ea typeface="黑体" panose="02010609060101010101" pitchFamily="49" charset="-122"/>
                <a:cs typeface="Times New Roman" panose="02020603050405020304" pitchFamily="18" charset="0"/>
              </a:rPr>
              <a:t>附条件债权不同于一般破产债权，具有不确定性，</a:t>
            </a:r>
            <a:r>
              <a:rPr lang="zh-CN" altLang="en-US" sz="2400" kern="100" dirty="0">
                <a:latin typeface="黑体" panose="02010609060101010101" pitchFamily="49" charset="-122"/>
                <a:ea typeface="黑体" panose="02010609060101010101" pitchFamily="49" charset="-122"/>
                <a:cs typeface="Times New Roman" panose="02020603050405020304" pitchFamily="18" charset="0"/>
              </a:rPr>
              <a:t>对于</a:t>
            </a:r>
            <a:r>
              <a:rPr lang="zh-CN" altLang="zh-CN" sz="2400" kern="100" dirty="0">
                <a:latin typeface="黑体" panose="02010609060101010101" pitchFamily="49" charset="-122"/>
                <a:ea typeface="黑体" panose="02010609060101010101" pitchFamily="49" charset="-122"/>
                <a:cs typeface="Times New Roman" panose="02020603050405020304" pitchFamily="18" charset="0"/>
              </a:rPr>
              <a:t>生效条件或者解除条件的债权，管理人应当将其分配额提存。</a:t>
            </a:r>
            <a:r>
              <a:rPr lang="en-US" altLang="zh-CN" sz="2400" kern="100" dirty="0">
                <a:latin typeface="黑体" panose="02010609060101010101" pitchFamily="49" charset="-122"/>
                <a:ea typeface="黑体" panose="02010609060101010101" pitchFamily="49" charset="-122"/>
                <a:cs typeface="Times New Roman" panose="02020603050405020304" pitchFamily="18" charset="0"/>
              </a:rPr>
              <a:t> </a:t>
            </a:r>
            <a:endParaRPr lang="en-US" altLang="zh-CN" sz="2400" kern="100" dirty="0">
              <a:latin typeface="黑体" panose="02010609060101010101" pitchFamily="49" charset="-122"/>
              <a:ea typeface="黑体" panose="02010609060101010101" pitchFamily="49" charset="-122"/>
              <a:cs typeface="Times New Roman" panose="02020603050405020304" pitchFamily="18" charset="0"/>
            </a:endParaRPr>
          </a:p>
          <a:p>
            <a:pPr indent="304800" fontAlgn="auto">
              <a:lnSpc>
                <a:spcPct val="100000"/>
              </a:lnSpc>
              <a:spcBef>
                <a:spcPts val="1000"/>
              </a:spcBef>
              <a:spcAft>
                <a:spcPts val="0"/>
              </a:spcAft>
            </a:pPr>
            <a:r>
              <a:rPr lang="en-US" altLang="zh-CN" sz="2400" dirty="0">
                <a:latin typeface="黑体" panose="02010609060101010101" pitchFamily="49" charset="-122"/>
                <a:ea typeface="黑体" panose="02010609060101010101" pitchFamily="49" charset="-122"/>
              </a:rPr>
              <a:t>3</a:t>
            </a:r>
            <a:r>
              <a:rPr lang="zh-CN" altLang="zh-CN" sz="2400" dirty="0">
                <a:latin typeface="黑体" panose="02010609060101010101" pitchFamily="49" charset="-122"/>
                <a:ea typeface="黑体" panose="02010609060101010101" pitchFamily="49" charset="-122"/>
              </a:rPr>
              <a:t>．对未受领的破产财产分配额的处理</a:t>
            </a:r>
            <a:endParaRPr lang="en-US" altLang="zh-CN" sz="2400" dirty="0">
              <a:latin typeface="黑体" panose="02010609060101010101" pitchFamily="49" charset="-122"/>
              <a:ea typeface="黑体" panose="02010609060101010101" pitchFamily="49" charset="-122"/>
            </a:endParaRPr>
          </a:p>
          <a:p>
            <a:pPr indent="304800" fontAlgn="auto">
              <a:lnSpc>
                <a:spcPct val="100000"/>
              </a:lnSpc>
              <a:spcBef>
                <a:spcPts val="1000"/>
              </a:spcBef>
              <a:spcAft>
                <a:spcPts val="0"/>
              </a:spcAft>
            </a:pP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债权人未受领的破产财产分配额，管理人应当提存。</a:t>
            </a:r>
            <a:r>
              <a:rPr lang="en-US" altLang="zh-CN"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pPr indent="304800" fontAlgn="auto">
              <a:lnSpc>
                <a:spcPct val="100000"/>
              </a:lnSpc>
              <a:spcBef>
                <a:spcPts val="1000"/>
              </a:spcBef>
              <a:spcAft>
                <a:spcPts val="0"/>
              </a:spcAft>
            </a:pPr>
            <a:r>
              <a:rPr lang="en-US" altLang="zh-CN" sz="2400" dirty="0">
                <a:latin typeface="黑体" panose="02010609060101010101" pitchFamily="49" charset="-122"/>
                <a:ea typeface="黑体" panose="02010609060101010101" pitchFamily="49" charset="-122"/>
                <a:sym typeface="+mn-ea"/>
              </a:rPr>
              <a:t>4</a:t>
            </a:r>
            <a:r>
              <a:rPr lang="zh-CN" altLang="zh-CN" sz="2400" dirty="0">
                <a:latin typeface="黑体" panose="02010609060101010101" pitchFamily="49" charset="-122"/>
                <a:ea typeface="黑体" panose="02010609060101010101" pitchFamily="49" charset="-122"/>
                <a:sym typeface="+mn-ea"/>
              </a:rPr>
              <a:t>．对诉讼或者仲裁未决债权的处理</a:t>
            </a:r>
            <a:endParaRPr lang="zh-CN" altLang="zh-CN" sz="2400" dirty="0">
              <a:latin typeface="黑体" panose="02010609060101010101" pitchFamily="49" charset="-122"/>
              <a:ea typeface="黑体" panose="02010609060101010101" pitchFamily="49" charset="-122"/>
              <a:sym typeface="+mn-ea"/>
            </a:endParaRPr>
          </a:p>
          <a:p>
            <a:pPr indent="304800" fontAlgn="auto">
              <a:lnSpc>
                <a:spcPct val="100000"/>
              </a:lnSpc>
              <a:spcBef>
                <a:spcPts val="1000"/>
              </a:spcBef>
              <a:spcAft>
                <a:spcPts val="0"/>
              </a:spcAft>
            </a:pPr>
            <a:r>
              <a:rPr lang="zh-CN" altLang="zh-CN" sz="2400" dirty="0">
                <a:latin typeface="黑体" panose="02010609060101010101" pitchFamily="49" charset="-122"/>
                <a:ea typeface="黑体" panose="02010609060101010101" pitchFamily="49" charset="-122"/>
                <a:sym typeface="+mn-ea"/>
              </a:rPr>
              <a:t>   破产财产分配时，对于诉讼或者仲裁未决的债权，管理人应当将其分配额提存。</a:t>
            </a:r>
            <a:endParaRPr lang="en-US" altLang="zh-CN" sz="2400"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09015" y="844550"/>
            <a:ext cx="9563100" cy="3975100"/>
          </a:xfrm>
        </p:spPr>
        <p:txBody>
          <a:bodyPr>
            <a:noAutofit/>
          </a:bodyPr>
          <a:lstStyle/>
          <a:p>
            <a:pPr marL="0" lvl="0" indent="30480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五、破产程序的终结</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（一）破产程序终结的原因</a:t>
            </a:r>
            <a:endParaRPr lang="zh-CN"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1</a:t>
            </a:r>
            <a:r>
              <a:rPr lang="zh-CN" altLang="zh-CN" sz="2400" dirty="0">
                <a:solidFill>
                  <a:srgbClr val="000000"/>
                </a:solidFill>
                <a:latin typeface="黑体" panose="02010609060101010101" pitchFamily="49" charset="-122"/>
                <a:ea typeface="黑体" panose="02010609060101010101" pitchFamily="49" charset="-122"/>
              </a:rPr>
              <a:t>．因财产不足以支付破产费用而终结</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2</a:t>
            </a:r>
            <a:r>
              <a:rPr lang="zh-CN" altLang="zh-CN" sz="2400" dirty="0">
                <a:solidFill>
                  <a:srgbClr val="000000"/>
                </a:solidFill>
                <a:latin typeface="黑体" panose="02010609060101010101" pitchFamily="49" charset="-122"/>
                <a:ea typeface="黑体" panose="02010609060101010101" pitchFamily="49" charset="-122"/>
              </a:rPr>
              <a:t>．因全体债权人同意而终结</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3</a:t>
            </a:r>
            <a:r>
              <a:rPr lang="zh-CN" altLang="zh-CN" sz="2400" dirty="0">
                <a:solidFill>
                  <a:srgbClr val="000000"/>
                </a:solidFill>
                <a:latin typeface="黑体" panose="02010609060101010101" pitchFamily="49" charset="-122"/>
                <a:ea typeface="黑体" panose="02010609060101010101" pitchFamily="49" charset="-122"/>
              </a:rPr>
              <a:t>．因出现破产宣告障碍而终结</a:t>
            </a:r>
            <a:endParaRPr lang="zh-CN"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4</a:t>
            </a:r>
            <a:r>
              <a:rPr lang="zh-CN" altLang="zh-CN" sz="2400" dirty="0">
                <a:solidFill>
                  <a:srgbClr val="000000"/>
                </a:solidFill>
                <a:latin typeface="黑体" panose="02010609060101010101" pitchFamily="49" charset="-122"/>
                <a:ea typeface="黑体" panose="02010609060101010101" pitchFamily="49" charset="-122"/>
              </a:rPr>
              <a:t>．因没有财产可供分配而终结</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5</a:t>
            </a:r>
            <a:r>
              <a:rPr lang="zh-CN" altLang="zh-CN" sz="2400" dirty="0">
                <a:solidFill>
                  <a:srgbClr val="000000"/>
                </a:solidFill>
                <a:latin typeface="黑体" panose="02010609060101010101" pitchFamily="49" charset="-122"/>
                <a:ea typeface="黑体" panose="02010609060101010101" pitchFamily="49" charset="-122"/>
              </a:rPr>
              <a:t>．因破产财产分配完毕而终结</a:t>
            </a:r>
            <a:endParaRPr lang="en-US" altLang="zh-CN" sz="2400" dirty="0">
              <a:solidFill>
                <a:srgbClr val="000000"/>
              </a:solidFill>
              <a:latin typeface="黑体" panose="02010609060101010101" pitchFamily="49" charset="-122"/>
              <a:ea typeface="黑体" panose="02010609060101010101" pitchFamily="49" charset="-122"/>
            </a:endParaRPr>
          </a:p>
          <a:p>
            <a:pPr marL="0" lvl="0" indent="304800">
              <a:lnSpc>
                <a:spcPct val="125000"/>
              </a:lnSpc>
              <a:buNone/>
            </a:pPr>
            <a:endParaRPr lang="zh-CN" altLang="en-US" sz="2400" dirty="0">
              <a:solidFill>
                <a:srgbClr val="000000"/>
              </a:solidFill>
              <a:latin typeface="黑体" panose="02010609060101010101" pitchFamily="49" charset="-122"/>
              <a:ea typeface="黑体" panose="02010609060101010101" pitchFamily="49" charset="-122"/>
            </a:endParaRPr>
          </a:p>
          <a:p>
            <a:endParaRPr lang="zh-CN" altLang="en-US"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Vertical)">
                                      <p:cBhvr>
                                        <p:cTn id="19" dur="500"/>
                                        <p:tgtEl>
                                          <p:spTgt spid="3">
                                            <p:txEl>
                                              <p:pRg st="3" end="3"/>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arn(inVertical)">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35075" y="278130"/>
            <a:ext cx="10749915" cy="5547995"/>
          </a:xfrm>
          <a:prstGeom prst="rect">
            <a:avLst/>
          </a:prstGeom>
        </p:spPr>
        <p:txBody>
          <a:bodyPr wrap="square">
            <a:spAutoFit/>
          </a:bodyPr>
          <a:lstStyle/>
          <a:p>
            <a:pPr>
              <a:lnSpc>
                <a:spcPct val="120000"/>
              </a:lnSpc>
              <a:spcBef>
                <a:spcPts val="1000"/>
              </a:spcBef>
            </a:pPr>
            <a:endParaRPr lang="en-US" altLang="zh-CN" sz="2400" dirty="0">
              <a:latin typeface="黑体" panose="02010609060101010101" pitchFamily="49" charset="-122"/>
              <a:ea typeface="黑体" panose="02010609060101010101" pitchFamily="49" charset="-122"/>
            </a:endParaRPr>
          </a:p>
          <a:p>
            <a:pPr>
              <a:lnSpc>
                <a:spcPct val="120000"/>
              </a:lnSpc>
              <a:spcBef>
                <a:spcPts val="1000"/>
              </a:spcBef>
            </a:pPr>
            <a:r>
              <a:rPr lang="zh-CN" altLang="zh-CN" sz="2400" dirty="0">
                <a:solidFill>
                  <a:srgbClr val="000000"/>
                </a:solidFill>
                <a:latin typeface="黑体" panose="02010609060101010101" pitchFamily="49" charset="-122"/>
                <a:ea typeface="黑体" panose="02010609060101010101" pitchFamily="49" charset="-122"/>
                <a:sym typeface="+mn-ea"/>
              </a:rPr>
              <a:t>五、破产程序的终结</a:t>
            </a:r>
            <a:endParaRPr lang="zh-CN" altLang="zh-CN" sz="2400" dirty="0">
              <a:solidFill>
                <a:srgbClr val="000000"/>
              </a:solidFill>
              <a:latin typeface="黑体" panose="02010609060101010101" pitchFamily="49" charset="-122"/>
              <a:ea typeface="黑体" panose="02010609060101010101" pitchFamily="49" charset="-122"/>
              <a:sym typeface="+mn-ea"/>
            </a:endParaRPr>
          </a:p>
          <a:p>
            <a:pPr>
              <a:lnSpc>
                <a:spcPct val="120000"/>
              </a:lnSpc>
              <a:spcBef>
                <a:spcPts val="1000"/>
              </a:spcBef>
            </a:pPr>
            <a:r>
              <a:rPr lang="zh-CN" altLang="zh-CN" sz="2400" dirty="0">
                <a:latin typeface="黑体" panose="02010609060101010101" pitchFamily="49" charset="-122"/>
                <a:ea typeface="黑体" panose="02010609060101010101" pitchFamily="49" charset="-122"/>
              </a:rPr>
              <a:t>（二）破产程序终结的效力</a:t>
            </a:r>
            <a:endParaRPr lang="zh-CN" altLang="zh-CN" sz="2400" dirty="0">
              <a:latin typeface="黑体" panose="02010609060101010101" pitchFamily="49" charset="-122"/>
              <a:ea typeface="黑体" panose="02010609060101010101" pitchFamily="49" charset="-122"/>
            </a:endParaRPr>
          </a:p>
          <a:p>
            <a:pPr>
              <a:lnSpc>
                <a:spcPct val="120000"/>
              </a:lnSpc>
              <a:spcBef>
                <a:spcPts val="1000"/>
              </a:spcBef>
            </a:pPr>
            <a:r>
              <a:rPr lang="en-US" altLang="zh-CN" sz="2400" dirty="0">
                <a:latin typeface="黑体" panose="02010609060101010101" pitchFamily="49" charset="-122"/>
                <a:ea typeface="黑体" panose="02010609060101010101" pitchFamily="49" charset="-122"/>
              </a:rPr>
              <a:t>1.</a:t>
            </a:r>
            <a:r>
              <a:rPr lang="zh-CN" altLang="zh-CN" sz="2400" dirty="0">
                <a:latin typeface="黑体" panose="02010609060101010101" pitchFamily="49" charset="-122"/>
                <a:ea typeface="黑体" panose="02010609060101010101" pitchFamily="49" charset="-122"/>
              </a:rPr>
              <a:t>对于破产人的效力</a:t>
            </a:r>
            <a:endParaRPr lang="en-US" altLang="zh-CN" sz="2400" dirty="0">
              <a:latin typeface="黑体" panose="02010609060101010101" pitchFamily="49" charset="-122"/>
              <a:ea typeface="黑体" panose="02010609060101010101" pitchFamily="49" charset="-122"/>
            </a:endParaRPr>
          </a:p>
          <a:p>
            <a:pPr>
              <a:lnSpc>
                <a:spcPct val="120000"/>
              </a:lnSpc>
              <a:spcBef>
                <a:spcPts val="1000"/>
              </a:spcBef>
            </a:pPr>
            <a:r>
              <a:rPr lang="en-US" altLang="zh-CN" sz="2400" dirty="0">
                <a:latin typeface="黑体" panose="02010609060101010101" pitchFamily="49" charset="-122"/>
                <a:ea typeface="黑体" panose="02010609060101010101" pitchFamily="49" charset="-122"/>
              </a:rPr>
              <a:t>2</a:t>
            </a:r>
            <a:r>
              <a:rPr lang="en-US" altLang="zh-CN" sz="2400" dirty="0">
                <a:latin typeface="黑体" panose="02010609060101010101" pitchFamily="49" charset="-122"/>
                <a:ea typeface="黑体" panose="02010609060101010101" pitchFamily="49" charset="-122"/>
                <a:sym typeface="+mn-ea"/>
              </a:rPr>
              <a:t>.</a:t>
            </a:r>
            <a:r>
              <a:rPr lang="zh-CN" altLang="zh-CN" sz="2400" dirty="0">
                <a:latin typeface="黑体" panose="02010609060101010101" pitchFamily="49" charset="-122"/>
                <a:ea typeface="黑体" panose="02010609060101010101" pitchFamily="49" charset="-122"/>
              </a:rPr>
              <a:t>对于破产债权人的效力</a:t>
            </a:r>
            <a:endParaRPr lang="en-US" altLang="zh-CN" sz="2400" dirty="0">
              <a:latin typeface="黑体" panose="02010609060101010101" pitchFamily="49" charset="-122"/>
              <a:ea typeface="黑体" panose="02010609060101010101" pitchFamily="49" charset="-122"/>
            </a:endParaRPr>
          </a:p>
          <a:p>
            <a:pPr>
              <a:lnSpc>
                <a:spcPct val="120000"/>
              </a:lnSpc>
              <a:spcBef>
                <a:spcPts val="1000"/>
              </a:spcBef>
            </a:pPr>
            <a:r>
              <a:rPr lang="en-US" altLang="zh-CN" sz="2400" dirty="0">
                <a:latin typeface="黑体" panose="02010609060101010101" pitchFamily="49" charset="-122"/>
                <a:ea typeface="黑体" panose="02010609060101010101" pitchFamily="49" charset="-122"/>
              </a:rPr>
              <a:t>3</a:t>
            </a:r>
            <a:r>
              <a:rPr lang="en-US" altLang="zh-CN" sz="2400" dirty="0">
                <a:latin typeface="黑体" panose="02010609060101010101" pitchFamily="49" charset="-122"/>
                <a:ea typeface="黑体" panose="02010609060101010101" pitchFamily="49" charset="-122"/>
                <a:sym typeface="+mn-ea"/>
              </a:rPr>
              <a:t>.</a:t>
            </a:r>
            <a:r>
              <a:rPr lang="zh-CN" altLang="zh-CN" sz="2400" dirty="0">
                <a:latin typeface="黑体" panose="02010609060101010101" pitchFamily="49" charset="-122"/>
                <a:ea typeface="黑体" panose="02010609060101010101" pitchFamily="49" charset="-122"/>
              </a:rPr>
              <a:t>对破产管理人的效力</a:t>
            </a:r>
            <a:endParaRPr lang="zh-CN" altLang="zh-CN" sz="2400" dirty="0">
              <a:latin typeface="黑体" panose="02010609060101010101" pitchFamily="49" charset="-122"/>
              <a:ea typeface="黑体" panose="02010609060101010101" pitchFamily="49" charset="-122"/>
            </a:endParaRPr>
          </a:p>
          <a:p>
            <a:pPr>
              <a:lnSpc>
                <a:spcPct val="120000"/>
              </a:lnSpc>
              <a:spcBef>
                <a:spcPts val="1000"/>
              </a:spcBef>
            </a:pPr>
            <a:r>
              <a:rPr lang="en-US" altLang="zh-CN" sz="2400" dirty="0">
                <a:solidFill>
                  <a:srgbClr val="000000"/>
                </a:solidFill>
                <a:latin typeface="黑体" panose="02010609060101010101" pitchFamily="49" charset="-122"/>
                <a:ea typeface="黑体" panose="02010609060101010101" pitchFamily="49" charset="-122"/>
                <a:sym typeface="+mn-ea"/>
              </a:rPr>
              <a:t>4</a:t>
            </a:r>
            <a:r>
              <a:rPr lang="en-US" altLang="zh-CN" sz="2400" dirty="0">
                <a:latin typeface="黑体" panose="02010609060101010101" pitchFamily="49" charset="-122"/>
                <a:ea typeface="黑体" panose="02010609060101010101" pitchFamily="49" charset="-122"/>
                <a:sym typeface="+mn-ea"/>
              </a:rPr>
              <a:t>.</a:t>
            </a:r>
            <a:r>
              <a:rPr lang="zh-CN" altLang="zh-CN" sz="2400" dirty="0">
                <a:solidFill>
                  <a:srgbClr val="000000"/>
                </a:solidFill>
                <a:latin typeface="黑体" panose="02010609060101010101" pitchFamily="49" charset="-122"/>
                <a:ea typeface="黑体" panose="02010609060101010101" pitchFamily="49" charset="-122"/>
                <a:sym typeface="+mn-ea"/>
              </a:rPr>
              <a:t>追加分配</a:t>
            </a:r>
            <a:endParaRPr lang="zh-CN" altLang="zh-CN" sz="2400" dirty="0">
              <a:solidFill>
                <a:srgbClr val="000000"/>
              </a:solidFill>
              <a:latin typeface="黑体" panose="02010609060101010101" pitchFamily="49" charset="-122"/>
              <a:ea typeface="黑体" panose="02010609060101010101" pitchFamily="49" charset="-122"/>
              <a:sym typeface="+mn-ea"/>
            </a:endParaRPr>
          </a:p>
          <a:p>
            <a:pPr>
              <a:lnSpc>
                <a:spcPct val="120000"/>
              </a:lnSpc>
              <a:spcBef>
                <a:spcPts val="1000"/>
              </a:spcBef>
            </a:pPr>
            <a:r>
              <a:rPr lang="en-US" altLang="zh-CN" sz="2400" dirty="0">
                <a:solidFill>
                  <a:srgbClr val="000000"/>
                </a:solidFill>
                <a:latin typeface="黑体" panose="02010609060101010101" pitchFamily="49" charset="-122"/>
                <a:ea typeface="黑体" panose="02010609060101010101" pitchFamily="49" charset="-122"/>
                <a:sym typeface="+mn-ea"/>
              </a:rPr>
              <a:t>5.</a:t>
            </a:r>
            <a:r>
              <a:rPr lang="zh-CN" altLang="zh-CN" sz="2400" dirty="0">
                <a:solidFill>
                  <a:srgbClr val="000000"/>
                </a:solidFill>
                <a:latin typeface="黑体" panose="02010609060101010101" pitchFamily="49" charset="-122"/>
                <a:ea typeface="黑体" panose="02010609060101010101" pitchFamily="49" charset="-122"/>
                <a:sym typeface="+mn-ea"/>
              </a:rPr>
              <a:t>对破产人的保证人和其他连带债务人的效力</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20000"/>
              </a:lnSpc>
              <a:buNone/>
            </a:pPr>
            <a:r>
              <a:rPr lang="zh-CN" altLang="en-US" sz="2400" dirty="0">
                <a:solidFill>
                  <a:srgbClr val="000000"/>
                </a:solidFill>
                <a:latin typeface="黑体" panose="02010609060101010101" pitchFamily="49" charset="-122"/>
                <a:ea typeface="黑体" panose="02010609060101010101" pitchFamily="49" charset="-122"/>
                <a:sym typeface="+mn-ea"/>
              </a:rPr>
              <a:t> </a:t>
            </a:r>
            <a:endParaRPr lang="zh-CN" altLang="en-US" sz="2400" dirty="0"/>
          </a:p>
          <a:p>
            <a:pPr>
              <a:lnSpc>
                <a:spcPct val="120000"/>
              </a:lnSpc>
              <a:spcBef>
                <a:spcPts val="1000"/>
              </a:spcBef>
            </a:pPr>
            <a:r>
              <a:rPr lang="en-US" altLang="zh-CN"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66870" y="0"/>
            <a:ext cx="4973022" cy="1752599"/>
          </a:xfrm>
        </p:spPr>
        <p:txBody>
          <a:bodyPr>
            <a:normAutofit/>
          </a:bodyPr>
          <a:lstStyle/>
          <a:p>
            <a:pPr algn="ctr">
              <a:lnSpc>
                <a:spcPct val="125000"/>
              </a:lnSpc>
              <a:spcBef>
                <a:spcPts val="1000"/>
              </a:spcBef>
            </a:pPr>
            <a:r>
              <a:rPr lang="zh-CN" altLang="zh-CN" dirty="0">
                <a:solidFill>
                  <a:srgbClr val="000000"/>
                </a:solidFill>
                <a:effectLst/>
                <a:latin typeface="黑体" panose="02010609060101010101" pitchFamily="49" charset="-122"/>
                <a:ea typeface="黑体" panose="02010609060101010101" pitchFamily="49" charset="-122"/>
              </a:rPr>
              <a:t>第一节</a:t>
            </a:r>
            <a:r>
              <a:rPr lang="en-US" altLang="zh-CN" dirty="0">
                <a:solidFill>
                  <a:srgbClr val="000000"/>
                </a:solidFill>
                <a:effectLst/>
                <a:latin typeface="黑体" panose="02010609060101010101" pitchFamily="49" charset="-122"/>
                <a:ea typeface="黑体" panose="02010609060101010101" pitchFamily="49" charset="-122"/>
              </a:rPr>
              <a:t>  </a:t>
            </a:r>
            <a:r>
              <a:rPr lang="zh-CN" altLang="zh-CN" dirty="0">
                <a:solidFill>
                  <a:srgbClr val="000000"/>
                </a:solidFill>
                <a:effectLst/>
                <a:latin typeface="黑体" panose="02010609060101010101" pitchFamily="49" charset="-122"/>
                <a:ea typeface="黑体" panose="02010609060101010101" pitchFamily="49" charset="-122"/>
              </a:rPr>
              <a:t>破产法概述</a:t>
            </a:r>
            <a:endParaRPr lang="zh-CN" altLang="zh-CN" dirty="0">
              <a:solidFill>
                <a:srgbClr val="000000"/>
              </a:solidFill>
              <a:effectLst/>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154430" y="1203325"/>
            <a:ext cx="9883140" cy="4451350"/>
          </a:xfrm>
        </p:spPr>
        <p:txBody>
          <a:bodyPr>
            <a:noAutofit/>
          </a:bodyPr>
          <a:lstStyle/>
          <a:p>
            <a:pPr mar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一、破产与破产法的概念</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    破产概念有狭义和广义之分。</a:t>
            </a:r>
            <a:r>
              <a:rPr lang="zh-CN" altLang="zh-CN" sz="2400" dirty="0">
                <a:solidFill>
                  <a:srgbClr val="000000"/>
                </a:solidFill>
                <a:latin typeface="黑体" panose="02010609060101010101" pitchFamily="49" charset="-122"/>
                <a:ea typeface="黑体" panose="02010609060101010101" pitchFamily="49" charset="-122"/>
              </a:rPr>
              <a:t>我国</a:t>
            </a:r>
            <a:r>
              <a:rPr lang="en-US" altLang="zh-CN" sz="2400" dirty="0">
                <a:solidFill>
                  <a:srgbClr val="000000"/>
                </a:solidFill>
                <a:latin typeface="黑体" panose="02010609060101010101" pitchFamily="49" charset="-122"/>
                <a:ea typeface="黑体" panose="02010609060101010101" pitchFamily="49" charset="-122"/>
              </a:rPr>
              <a:t>2006</a:t>
            </a:r>
            <a:r>
              <a:rPr lang="zh-CN" altLang="zh-CN" sz="2400" dirty="0">
                <a:solidFill>
                  <a:srgbClr val="000000"/>
                </a:solidFill>
                <a:latin typeface="黑体" panose="02010609060101010101" pitchFamily="49" charset="-122"/>
                <a:ea typeface="黑体" panose="02010609060101010101" pitchFamily="49" charset="-122"/>
              </a:rPr>
              <a:t>年《企业破产法》则在该法的名称及某些概念上直接在广义上使用“破产”概念的同时，又在某些概念上将“破产”概念限定于破产清算程序之中。</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狭义上的破产法，是指在债务人出现破产原因时，宣告其破产并对债务人的全部财产进行清算的法律制度的总称</a:t>
            </a:r>
            <a:r>
              <a:rPr lang="zh-CN" altLang="en-US" sz="2400" dirty="0">
                <a:solidFill>
                  <a:srgbClr val="000000"/>
                </a:solidFill>
                <a:latin typeface="黑体" panose="02010609060101010101" pitchFamily="49" charset="-122"/>
                <a:ea typeface="黑体" panose="02010609060101010101" pitchFamily="49" charset="-122"/>
              </a:rPr>
              <a:t>。</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广义上的破产法，则是指在债务人出现破产原因时，宣告其破产并对债务人的全部财产进行清算，或者为避免债务人进入破产清算程序而建立起来的破产预防法律制度的总称。</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endParaRPr lang="zh-CN" altLang="zh-CN" sz="2400" dirty="0">
              <a:solidFill>
                <a:srgbClr val="000000"/>
              </a:solidFill>
              <a:latin typeface="黑体" panose="02010609060101010101" pitchFamily="49" charset="-122"/>
              <a:ea typeface="黑体" panose="02010609060101010101" pitchFamily="49" charset="-122"/>
            </a:endParaRPr>
          </a:p>
          <a:p>
            <a:endParaRPr lang="zh-CN" altLang="zh-CN"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Vertical)">
                                      <p:cBhvr>
                                        <p:cTn id="19" dur="500"/>
                                        <p:tgtEl>
                                          <p:spTgt spid="3">
                                            <p:txEl>
                                              <p:pRg st="3" end="3"/>
                                            </p:txEl>
                                          </p:spTgt>
                                        </p:tgtEl>
                                      </p:cBhvr>
                                    </p:animEffect>
                                  </p:childTnLst>
                                </p:cTn>
                              </p:par>
                            </p:childTnLst>
                          </p:cTn>
                        </p:par>
                        <p:par>
                          <p:cTn id="20" fill="hold">
                            <p:stCondLst>
                              <p:cond delay="2000"/>
                            </p:stCondLst>
                            <p:childTnLst>
                              <p:par>
                                <p:cTn id="21" presetID="2" presetClass="entr" presetSubtype="4"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311656" y="885592"/>
            <a:ext cx="9877777" cy="4010340"/>
          </a:xfrm>
        </p:spPr>
        <p:txBody>
          <a:bodyPr>
            <a:normAutofit fontScale="92500" lnSpcReduction="10000"/>
          </a:bodyPr>
          <a:lstStyle/>
          <a:p>
            <a:pPr marL="0" indent="0" algn="ctr">
              <a:lnSpc>
                <a:spcPct val="130000"/>
              </a:lnSpc>
              <a:buNone/>
            </a:pPr>
            <a:r>
              <a:rPr lang="en-US" altLang="zh-CN" sz="3200" b="1" dirty="0">
                <a:solidFill>
                  <a:srgbClr val="000000"/>
                </a:solidFill>
                <a:latin typeface="黑体" panose="02010609060101010101" pitchFamily="49" charset="-122"/>
                <a:ea typeface="黑体" panose="02010609060101010101" pitchFamily="49" charset="-122"/>
              </a:rPr>
              <a:t>【</a:t>
            </a:r>
            <a:r>
              <a:rPr lang="zh-CN" altLang="zh-CN" sz="3200" b="1" dirty="0">
                <a:solidFill>
                  <a:srgbClr val="000000"/>
                </a:solidFill>
                <a:latin typeface="黑体" panose="02010609060101010101" pitchFamily="49" charset="-122"/>
                <a:ea typeface="黑体" panose="02010609060101010101" pitchFamily="49" charset="-122"/>
              </a:rPr>
              <a:t>思考题</a:t>
            </a:r>
            <a:r>
              <a:rPr lang="en-US" altLang="zh-CN" sz="3200" b="1" dirty="0">
                <a:solidFill>
                  <a:srgbClr val="000000"/>
                </a:solidFill>
                <a:latin typeface="黑体" panose="02010609060101010101" pitchFamily="49" charset="-122"/>
                <a:ea typeface="黑体" panose="02010609060101010101" pitchFamily="49" charset="-122"/>
              </a:rPr>
              <a:t>】</a:t>
            </a:r>
            <a:endParaRPr lang="en-US" altLang="zh-CN" sz="3200" b="1" dirty="0">
              <a:solidFill>
                <a:srgbClr val="000000"/>
              </a:solidFill>
              <a:latin typeface="黑体" panose="02010609060101010101" pitchFamily="49" charset="-122"/>
              <a:ea typeface="黑体" panose="02010609060101010101" pitchFamily="49" charset="-122"/>
            </a:endParaRPr>
          </a:p>
          <a:p>
            <a:pPr marL="0" indent="0" algn="ctr">
              <a:lnSpc>
                <a:spcPct val="130000"/>
              </a:lnSpc>
              <a:buNone/>
            </a:pP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30000"/>
              </a:lnSpc>
              <a:buNone/>
            </a:pPr>
            <a:r>
              <a:rPr lang="en-US" altLang="zh-CN" sz="2400" dirty="0">
                <a:solidFill>
                  <a:srgbClr val="000000"/>
                </a:solidFill>
                <a:latin typeface="黑体" panose="02010609060101010101" pitchFamily="49" charset="-122"/>
                <a:ea typeface="黑体" panose="02010609060101010101" pitchFamily="49" charset="-122"/>
              </a:rPr>
              <a:t>1.</a:t>
            </a:r>
            <a:r>
              <a:rPr lang="zh-CN" altLang="zh-CN" sz="2400" dirty="0">
                <a:solidFill>
                  <a:srgbClr val="000000"/>
                </a:solidFill>
                <a:latin typeface="黑体" panose="02010609060101010101" pitchFamily="49" charset="-122"/>
                <a:ea typeface="黑体" panose="02010609060101010101" pitchFamily="49" charset="-122"/>
              </a:rPr>
              <a:t>如何理解我国《企业破产法》关于破产原因的规定？</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30000"/>
              </a:lnSpc>
              <a:buNone/>
            </a:pPr>
            <a:r>
              <a:rPr lang="en-US" altLang="zh-CN" sz="2400" dirty="0">
                <a:solidFill>
                  <a:srgbClr val="000000"/>
                </a:solidFill>
                <a:latin typeface="黑体" panose="02010609060101010101" pitchFamily="49" charset="-122"/>
                <a:ea typeface="黑体" panose="02010609060101010101" pitchFamily="49" charset="-122"/>
              </a:rPr>
              <a:t>2.</a:t>
            </a:r>
            <a:r>
              <a:rPr lang="zh-CN" altLang="zh-CN" sz="2400" dirty="0">
                <a:solidFill>
                  <a:srgbClr val="000000"/>
                </a:solidFill>
                <a:latin typeface="黑体" panose="02010609060101010101" pitchFamily="49" charset="-122"/>
                <a:ea typeface="黑体" panose="02010609060101010101" pitchFamily="49" charset="-122"/>
              </a:rPr>
              <a:t>如何理解破产费用和共益债务的拨付与清偿规则？</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30000"/>
              </a:lnSpc>
              <a:buNone/>
            </a:pPr>
            <a:r>
              <a:rPr lang="en-US" altLang="zh-CN" sz="2400" dirty="0">
                <a:solidFill>
                  <a:srgbClr val="000000"/>
                </a:solidFill>
                <a:latin typeface="黑体" panose="02010609060101010101" pitchFamily="49" charset="-122"/>
                <a:ea typeface="黑体" panose="02010609060101010101" pitchFamily="49" charset="-122"/>
              </a:rPr>
              <a:t>3.</a:t>
            </a:r>
            <a:r>
              <a:rPr lang="zh-CN" altLang="zh-CN" sz="2400" dirty="0">
                <a:solidFill>
                  <a:srgbClr val="000000"/>
                </a:solidFill>
                <a:latin typeface="黑体" panose="02010609060101010101" pitchFamily="49" charset="-122"/>
                <a:ea typeface="黑体" panose="02010609060101010101" pitchFamily="49" charset="-122"/>
              </a:rPr>
              <a:t>试述破产程序中的别除权、撤销权、取回权、抵销权的区别和联系。</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30000"/>
              </a:lnSpc>
              <a:buNone/>
            </a:pPr>
            <a:r>
              <a:rPr lang="en-US" altLang="zh-CN" sz="2400" dirty="0">
                <a:solidFill>
                  <a:srgbClr val="000000"/>
                </a:solidFill>
                <a:latin typeface="黑体" panose="02010609060101010101" pitchFamily="49" charset="-122"/>
                <a:ea typeface="黑体" panose="02010609060101010101" pitchFamily="49" charset="-122"/>
              </a:rPr>
              <a:t>4.</a:t>
            </a:r>
            <a:r>
              <a:rPr lang="zh-CN" altLang="zh-CN" sz="2400" dirty="0">
                <a:solidFill>
                  <a:srgbClr val="000000"/>
                </a:solidFill>
                <a:latin typeface="黑体" panose="02010609060101010101" pitchFamily="49" charset="-122"/>
                <a:ea typeface="黑体" panose="02010609060101010101" pitchFamily="49" charset="-122"/>
              </a:rPr>
              <a:t>试述重整程序的效力。</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30000"/>
              </a:lnSpc>
              <a:buNone/>
            </a:pPr>
            <a:r>
              <a:rPr lang="en-US" altLang="zh-CN" sz="2400" dirty="0">
                <a:solidFill>
                  <a:srgbClr val="000000"/>
                </a:solidFill>
                <a:latin typeface="黑体" panose="02010609060101010101" pitchFamily="49" charset="-122"/>
                <a:ea typeface="黑体" panose="02010609060101010101" pitchFamily="49" charset="-122"/>
              </a:rPr>
              <a:t>5.</a:t>
            </a:r>
            <a:r>
              <a:rPr lang="zh-CN" altLang="zh-CN" sz="2400" dirty="0">
                <a:solidFill>
                  <a:srgbClr val="000000"/>
                </a:solidFill>
                <a:latin typeface="黑体" panose="02010609060101010101" pitchFamily="49" charset="-122"/>
                <a:ea typeface="黑体" panose="02010609060101010101" pitchFamily="49" charset="-122"/>
              </a:rPr>
              <a:t>论述破产重整、破产和解与破产清算的关系。</a:t>
            </a:r>
            <a:r>
              <a:rPr lang="en-US" altLang="zh-CN" sz="2400" dirty="0">
                <a:solidFill>
                  <a:srgbClr val="000000"/>
                </a:solidFill>
                <a:latin typeface="黑体" panose="02010609060101010101" pitchFamily="49" charset="-122"/>
                <a:ea typeface="黑体" panose="02010609060101010101" pitchFamily="49" charset="-122"/>
              </a:rPr>
              <a:t> </a:t>
            </a:r>
            <a:endParaRPr lang="zh-CN" altLang="zh-CN" sz="2400" dirty="0">
              <a:solidFill>
                <a:srgbClr val="000000"/>
              </a:solidFill>
              <a:latin typeface="黑体" panose="02010609060101010101" pitchFamily="49" charset="-122"/>
              <a:ea typeface="黑体" panose="02010609060101010101" pitchFamily="49" charset="-122"/>
            </a:endParaRPr>
          </a:p>
          <a:p>
            <a:endParaRPr lang="zh-CN" altLang="zh-CN"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Effect transition="in" filter="barn(inVertical)">
                                      <p:cBhvr>
                                        <p:cTn id="11" dur="500"/>
                                        <p:tgtEl>
                                          <p:spTgt spid="2">
                                            <p:txEl>
                                              <p:pRg st="2" end="2"/>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barn(inVertical)">
                                      <p:cBhvr>
                                        <p:cTn id="15" dur="500"/>
                                        <p:tgtEl>
                                          <p:spTgt spid="2">
                                            <p:txEl>
                                              <p:pRg st="3" end="3"/>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barn(inVertical)">
                                      <p:cBhvr>
                                        <p:cTn id="19" dur="500"/>
                                        <p:tgtEl>
                                          <p:spTgt spid="2">
                                            <p:txEl>
                                              <p:pRg st="4" end="4"/>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barn(inVertical)">
                                      <p:cBhvr>
                                        <p:cTn id="23" dur="500"/>
                                        <p:tgtEl>
                                          <p:spTgt spid="2">
                                            <p:txEl>
                                              <p:pRg st="5" end="5"/>
                                            </p:tx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barn(inVertical)">
                                      <p:cBhvr>
                                        <p:cTn id="2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39800" y="765810"/>
            <a:ext cx="10780395" cy="4872355"/>
          </a:xfrm>
        </p:spPr>
        <p:txBody>
          <a:bodyPr>
            <a:noAutofit/>
          </a:bodyPr>
          <a:lstStyle/>
          <a:p>
            <a:pPr marL="0" indent="0">
              <a:lnSpc>
                <a:spcPct val="110000"/>
              </a:lnSpc>
              <a:buNone/>
            </a:pPr>
            <a:r>
              <a:rPr lang="zh-CN" altLang="zh-CN" sz="2400" dirty="0">
                <a:solidFill>
                  <a:srgbClr val="000000"/>
                </a:solidFill>
                <a:latin typeface="黑体" panose="02010609060101010101" pitchFamily="49" charset="-122"/>
                <a:ea typeface="黑体" panose="02010609060101010101" pitchFamily="49" charset="-122"/>
              </a:rPr>
              <a:t>二、破产申请与受理</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10000"/>
              </a:lnSpc>
              <a:buNone/>
            </a:pPr>
            <a:r>
              <a:rPr lang="zh-CN" altLang="en-US" sz="2400" dirty="0">
                <a:solidFill>
                  <a:srgbClr val="000000"/>
                </a:solidFill>
                <a:latin typeface="黑体" panose="02010609060101010101" pitchFamily="49" charset="-122"/>
                <a:ea typeface="黑体" panose="02010609060101010101" pitchFamily="49" charset="-122"/>
              </a:rPr>
              <a:t>（一）</a:t>
            </a:r>
            <a:r>
              <a:rPr lang="zh-CN" altLang="zh-CN" sz="2400" dirty="0">
                <a:solidFill>
                  <a:srgbClr val="000000"/>
                </a:solidFill>
                <a:latin typeface="黑体" panose="02010609060101010101" pitchFamily="49" charset="-122"/>
                <a:ea typeface="黑体" panose="02010609060101010101" pitchFamily="49" charset="-122"/>
              </a:rPr>
              <a:t>破产程序开始的要件</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10000"/>
              </a:lnSpc>
              <a:buNone/>
            </a:pPr>
            <a:r>
              <a:rPr lang="en-US" altLang="zh-CN" sz="2400" dirty="0">
                <a:solidFill>
                  <a:srgbClr val="000000"/>
                </a:solidFill>
                <a:latin typeface="黑体" panose="02010609060101010101" pitchFamily="49" charset="-122"/>
                <a:ea typeface="黑体" panose="02010609060101010101" pitchFamily="49" charset="-122"/>
              </a:rPr>
              <a:t>1.</a:t>
            </a:r>
            <a:r>
              <a:rPr lang="zh-CN" altLang="zh-CN" sz="2400" dirty="0">
                <a:solidFill>
                  <a:srgbClr val="000000"/>
                </a:solidFill>
                <a:latin typeface="黑体" panose="02010609060101010101" pitchFamily="49" charset="-122"/>
                <a:ea typeface="黑体" panose="02010609060101010101" pitchFamily="49" charset="-122"/>
              </a:rPr>
              <a:t>破产能力</a:t>
            </a:r>
            <a:br>
              <a:rPr lang="en-US" altLang="zh-CN" sz="2400" dirty="0">
                <a:solidFill>
                  <a:srgbClr val="000000"/>
                </a:solidFill>
                <a:latin typeface="黑体" panose="02010609060101010101" pitchFamily="49" charset="-122"/>
                <a:ea typeface="黑体" panose="02010609060101010101" pitchFamily="49" charset="-122"/>
              </a:rPr>
            </a:br>
            <a:r>
              <a:rPr lang="zh-CN" altLang="en-US"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sym typeface="+mn-ea"/>
              </a:rPr>
              <a:t>破产能力</a:t>
            </a:r>
            <a:r>
              <a:rPr lang="zh-CN" altLang="zh-CN" sz="2400" dirty="0">
                <a:solidFill>
                  <a:srgbClr val="000000"/>
                </a:solidFill>
                <a:latin typeface="黑体" panose="02010609060101010101" pitchFamily="49" charset="-122"/>
                <a:ea typeface="黑体" panose="02010609060101010101" pitchFamily="49" charset="-122"/>
              </a:rPr>
              <a:t>是指债务人能够适用破产程序解决债务清偿问题的资格，亦即民事主体得被宣告破产的资格。</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10000"/>
              </a:lnSpc>
              <a:buNone/>
            </a:pPr>
            <a:r>
              <a:rPr lang="zh-CN" altLang="zh-CN" sz="2400" dirty="0">
                <a:solidFill>
                  <a:srgbClr val="000000"/>
                </a:solidFill>
                <a:latin typeface="黑体" panose="02010609060101010101" pitchFamily="49" charset="-122"/>
                <a:ea typeface="黑体" panose="02010609060101010101" pitchFamily="49" charset="-122"/>
              </a:rPr>
              <a:t>   </a:t>
            </a:r>
            <a:r>
              <a:rPr lang="zh-CN" altLang="en-US"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各国传统立法上存在商人破产主义、一般破产主义与折中主义的区别。</a:t>
            </a:r>
            <a:r>
              <a:rPr lang="zh-CN" sz="2400" dirty="0">
                <a:solidFill>
                  <a:srgbClr val="000000"/>
                </a:solidFill>
                <a:latin typeface="黑体" panose="02010609060101010101" pitchFamily="49" charset="-122"/>
                <a:ea typeface="黑体" panose="02010609060101010101" pitchFamily="49" charset="-122"/>
              </a:rPr>
              <a:t>但在各国大多改行一般破产主义的立法趋势下，这一破产能力区别已不再突出。</a:t>
            </a:r>
            <a:endParaRPr lang="zh-CN" sz="2400" dirty="0">
              <a:solidFill>
                <a:srgbClr val="000000"/>
              </a:solidFill>
              <a:latin typeface="黑体" panose="02010609060101010101" pitchFamily="49" charset="-122"/>
              <a:ea typeface="黑体" panose="02010609060101010101" pitchFamily="49" charset="-122"/>
            </a:endParaRPr>
          </a:p>
          <a:p>
            <a:pPr marL="0" lvl="0" indent="0">
              <a:lnSpc>
                <a:spcPct val="110000"/>
              </a:lnSpc>
              <a:buNone/>
            </a:pPr>
            <a:r>
              <a:rPr lang="en-US" altLang="zh-CN" sz="2400" dirty="0">
                <a:solidFill>
                  <a:srgbClr val="000000"/>
                </a:solidFill>
                <a:latin typeface="黑体" panose="02010609060101010101" pitchFamily="49" charset="-122"/>
                <a:ea typeface="黑体" panose="02010609060101010101" pitchFamily="49" charset="-122"/>
                <a:sym typeface="+mn-ea"/>
              </a:rPr>
              <a:t>2.</a:t>
            </a:r>
            <a:r>
              <a:rPr lang="zh-CN" altLang="zh-CN" sz="2400" dirty="0">
                <a:solidFill>
                  <a:srgbClr val="000000"/>
                </a:solidFill>
                <a:latin typeface="黑体" panose="02010609060101010101" pitchFamily="49" charset="-122"/>
                <a:ea typeface="黑体" panose="02010609060101010101" pitchFamily="49" charset="-122"/>
                <a:sym typeface="+mn-ea"/>
              </a:rPr>
              <a:t>破产原因</a:t>
            </a:r>
            <a:r>
              <a:rPr lang="zh-CN" altLang="en-US" sz="2400" dirty="0">
                <a:solidFill>
                  <a:srgbClr val="000000"/>
                </a:solidFill>
                <a:latin typeface="黑体" panose="02010609060101010101" pitchFamily="49" charset="-122"/>
                <a:ea typeface="黑体" panose="02010609060101010101" pitchFamily="49" charset="-122"/>
                <a:sym typeface="+mn-ea"/>
              </a:rPr>
              <a:t>： </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10000"/>
              </a:lnSpc>
              <a:buNone/>
            </a:pPr>
            <a:r>
              <a:rPr lang="zh-CN" altLang="zh-CN" sz="2400" dirty="0">
                <a:solidFill>
                  <a:srgbClr val="000000"/>
                </a:solidFill>
                <a:latin typeface="黑体" panose="02010609060101010101" pitchFamily="49" charset="-122"/>
                <a:ea typeface="黑体" panose="02010609060101010101" pitchFamily="49" charset="-122"/>
                <a:sym typeface="+mn-ea"/>
              </a:rPr>
              <a:t>    破产原因，是指认定债务人丧失债务清偿能力，法院据以启动破产程序、宣告债务人破产的法律标准，即引起破产程序发生的原因。</a:t>
            </a:r>
            <a:r>
              <a:rPr lang="en-US" altLang="zh-CN" sz="2400" dirty="0">
                <a:solidFill>
                  <a:srgbClr val="000000"/>
                </a:solidFill>
                <a:latin typeface="黑体" panose="02010609060101010101" pitchFamily="49" charset="-122"/>
                <a:ea typeface="黑体" panose="02010609060101010101" pitchFamily="49" charset="-122"/>
                <a:sym typeface="+mn-ea"/>
              </a:rPr>
              <a:t> </a:t>
            </a:r>
            <a:endParaRPr lang="en-US" altLang="zh-CN" sz="2400" dirty="0">
              <a:solidFill>
                <a:srgbClr val="000000"/>
              </a:solidFill>
              <a:latin typeface="黑体" panose="02010609060101010101" pitchFamily="49" charset="-122"/>
              <a:ea typeface="黑体" panose="02010609060101010101" pitchFamily="49" charset="-122"/>
              <a:sym typeface="+mn-ea"/>
            </a:endParaRPr>
          </a:p>
          <a:p>
            <a:pPr marL="0" lvl="0" indent="0">
              <a:lnSpc>
                <a:spcPct val="110000"/>
              </a:lnSpc>
              <a:buNone/>
            </a:pPr>
            <a:r>
              <a:rPr lang="en-US" altLang="zh-CN" sz="2400" dirty="0">
                <a:solidFill>
                  <a:srgbClr val="000000"/>
                </a:solidFill>
                <a:latin typeface="黑体" panose="02010609060101010101" pitchFamily="49" charset="-122"/>
                <a:ea typeface="黑体" panose="02010609060101010101" pitchFamily="49" charset="-122"/>
                <a:sym typeface="+mn-ea"/>
              </a:rPr>
              <a:t>    </a:t>
            </a:r>
            <a:r>
              <a:rPr lang="zh-CN" altLang="zh-CN" sz="2400" dirty="0">
                <a:solidFill>
                  <a:srgbClr val="000000"/>
                </a:solidFill>
                <a:latin typeface="黑体" panose="02010609060101010101" pitchFamily="49" charset="-122"/>
                <a:ea typeface="黑体" panose="02010609060101010101" pitchFamily="49" charset="-122"/>
                <a:sym typeface="+mn-ea"/>
              </a:rPr>
              <a:t>主要存在三种立法模式与判断标准：列举主义、概括主义及折中主义</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10000"/>
              </a:lnSpc>
              <a:buNone/>
            </a:pPr>
            <a:endParaRPr lang="zh-CN" altLang="zh-CN" sz="2400" dirty="0">
              <a:solidFill>
                <a:srgbClr val="000000"/>
              </a:solidFill>
              <a:latin typeface="黑体" panose="02010609060101010101" pitchFamily="49" charset="-122"/>
              <a:ea typeface="黑体" panose="02010609060101010101" pitchFamily="49" charset="-122"/>
            </a:endParaRPr>
          </a:p>
          <a:p>
            <a:pPr marL="0" indent="0">
              <a:buNone/>
            </a:pPr>
            <a:endParaRPr lang="zh-CN" altLang="zh-CN"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barn(inVertical)">
                                      <p:cBhvr>
                                        <p:cTn id="11" dur="500"/>
                                        <p:tgtEl>
                                          <p:spTgt spid="2">
                                            <p:txEl>
                                              <p:pRg st="1" end="1"/>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arn(inVertical)">
                                      <p:cBhvr>
                                        <p:cTn id="15" dur="500"/>
                                        <p:tgtEl>
                                          <p:spTgt spid="2">
                                            <p:txEl>
                                              <p:pRg st="2" end="2"/>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barn(inVertical)">
                                      <p:cBhvr>
                                        <p:cTn id="19" dur="500"/>
                                        <p:tgtEl>
                                          <p:spTgt spid="2">
                                            <p:txEl>
                                              <p:pRg st="3" end="3"/>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barn(inVertical)">
                                      <p:cBhvr>
                                        <p:cTn id="25" dur="500"/>
                                        <p:tgtEl>
                                          <p:spTgt spid="2">
                                            <p:txEl>
                                              <p:pRg st="5" end="5"/>
                                            </p:txEl>
                                          </p:spTgt>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barn(inVertical)">
                                      <p:cBhvr>
                                        <p:cTn id="28"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24585" y="821054"/>
            <a:ext cx="10134600" cy="5632451"/>
          </a:xfrm>
        </p:spPr>
        <p:txBody>
          <a:bodyPr>
            <a:noAutofit/>
          </a:bodyPr>
          <a:lstStyle/>
          <a:p>
            <a:pPr marL="0" lv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sym typeface="+mn-ea"/>
              </a:rPr>
              <a:t>二、破产申请与受理</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（二）</a:t>
            </a:r>
            <a:r>
              <a:rPr lang="zh-CN" altLang="zh-CN" sz="2400" dirty="0">
                <a:solidFill>
                  <a:srgbClr val="000000"/>
                </a:solidFill>
                <a:latin typeface="黑体" panose="02010609060101010101" pitchFamily="49" charset="-122"/>
                <a:ea typeface="黑体" panose="02010609060101010101" pitchFamily="49" charset="-122"/>
              </a:rPr>
              <a:t>破产申请</a:t>
            </a:r>
            <a:r>
              <a:rPr lang="zh-CN" altLang="en-US"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1.</a:t>
            </a:r>
            <a:r>
              <a:rPr lang="zh-CN" altLang="zh-CN" sz="2400" dirty="0">
                <a:solidFill>
                  <a:srgbClr val="000000"/>
                </a:solidFill>
                <a:latin typeface="黑体" panose="02010609060101010101" pitchFamily="49" charset="-122"/>
                <a:ea typeface="黑体" panose="02010609060101010101" pitchFamily="49" charset="-122"/>
              </a:rPr>
              <a:t>破产申请人依法向法院提出请求，要求宣告债务人破产以清偿债务。</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2.</a:t>
            </a:r>
            <a:r>
              <a:rPr lang="zh-CN" altLang="zh-CN" sz="2400" dirty="0">
                <a:solidFill>
                  <a:srgbClr val="000000"/>
                </a:solidFill>
                <a:latin typeface="黑体" panose="02010609060101010101" pitchFamily="49" charset="-122"/>
                <a:ea typeface="黑体" panose="02010609060101010101" pitchFamily="49" charset="-122"/>
              </a:rPr>
              <a:t>破产申请的提出分为以下四种情形：</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a:t>
            </a:r>
            <a:r>
              <a:rPr lang="en-US" altLang="zh-CN" sz="2400" dirty="0">
                <a:solidFill>
                  <a:srgbClr val="000000"/>
                </a:solidFill>
                <a:latin typeface="黑体" panose="02010609060101010101" pitchFamily="49" charset="-122"/>
                <a:ea typeface="黑体" panose="02010609060101010101" pitchFamily="49" charset="-122"/>
              </a:rPr>
              <a:t>1</a:t>
            </a:r>
            <a:r>
              <a:rPr lang="zh-CN" altLang="zh-CN" sz="2400" dirty="0">
                <a:solidFill>
                  <a:srgbClr val="000000"/>
                </a:solidFill>
                <a:latin typeface="黑体" panose="02010609060101010101" pitchFamily="49" charset="-122"/>
                <a:ea typeface="黑体" panose="02010609060101010101" pitchFamily="49" charset="-122"/>
              </a:rPr>
              <a:t>）债务人提出破产申请</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a:t>
            </a:r>
            <a:r>
              <a:rPr lang="en-US" altLang="zh-CN" sz="2400" dirty="0">
                <a:solidFill>
                  <a:srgbClr val="000000"/>
                </a:solidFill>
                <a:latin typeface="黑体" panose="02010609060101010101" pitchFamily="49" charset="-122"/>
                <a:ea typeface="黑体" panose="02010609060101010101" pitchFamily="49" charset="-122"/>
              </a:rPr>
              <a:t>2</a:t>
            </a:r>
            <a:r>
              <a:rPr lang="zh-CN" altLang="zh-CN" sz="2400" dirty="0">
                <a:solidFill>
                  <a:srgbClr val="000000"/>
                </a:solidFill>
                <a:latin typeface="黑体" panose="02010609060101010101" pitchFamily="49" charset="-122"/>
                <a:ea typeface="黑体" panose="02010609060101010101" pitchFamily="49" charset="-122"/>
              </a:rPr>
              <a:t>）债权人提出破产申请</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sym typeface="+mn-ea"/>
              </a:rPr>
              <a:t>（</a:t>
            </a:r>
            <a:r>
              <a:rPr lang="en-US" altLang="zh-CN" sz="2400" dirty="0">
                <a:solidFill>
                  <a:srgbClr val="000000"/>
                </a:solidFill>
                <a:latin typeface="黑体" panose="02010609060101010101" pitchFamily="49" charset="-122"/>
                <a:ea typeface="黑体" panose="02010609060101010101" pitchFamily="49" charset="-122"/>
                <a:sym typeface="+mn-ea"/>
              </a:rPr>
              <a:t>3</a:t>
            </a:r>
            <a:r>
              <a:rPr lang="zh-CN" altLang="zh-CN" sz="2400" dirty="0">
                <a:solidFill>
                  <a:srgbClr val="000000"/>
                </a:solidFill>
                <a:latin typeface="黑体" panose="02010609060101010101" pitchFamily="49" charset="-122"/>
                <a:ea typeface="黑体" panose="02010609060101010101" pitchFamily="49" charset="-122"/>
                <a:sym typeface="+mn-ea"/>
              </a:rPr>
              <a:t>）依法负有清算责任的人提出破产申请</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sym typeface="+mn-ea"/>
              </a:rPr>
              <a:t>（</a:t>
            </a:r>
            <a:r>
              <a:rPr lang="en-US" altLang="zh-CN" sz="2400" dirty="0">
                <a:solidFill>
                  <a:srgbClr val="000000"/>
                </a:solidFill>
                <a:latin typeface="黑体" panose="02010609060101010101" pitchFamily="49" charset="-122"/>
                <a:ea typeface="黑体" panose="02010609060101010101" pitchFamily="49" charset="-122"/>
                <a:sym typeface="+mn-ea"/>
              </a:rPr>
              <a:t>4</a:t>
            </a:r>
            <a:r>
              <a:rPr lang="zh-CN" altLang="zh-CN" sz="2400" dirty="0">
                <a:solidFill>
                  <a:srgbClr val="000000"/>
                </a:solidFill>
                <a:latin typeface="黑体" panose="02010609060101010101" pitchFamily="49" charset="-122"/>
                <a:ea typeface="黑体" panose="02010609060101010101" pitchFamily="49" charset="-122"/>
                <a:sym typeface="+mn-ea"/>
              </a:rPr>
              <a:t>）国务院金融监督管理机构提出破产申请</a:t>
            </a:r>
            <a:r>
              <a:rPr lang="en-US" altLang="zh-CN" sz="2400" dirty="0">
                <a:solidFill>
                  <a:srgbClr val="000000"/>
                </a:solidFill>
                <a:latin typeface="黑体" panose="02010609060101010101" pitchFamily="49" charset="-122"/>
                <a:ea typeface="黑体" panose="02010609060101010101" pitchFamily="49" charset="-122"/>
                <a:sym typeface="+mn-ea"/>
              </a:rPr>
              <a:t> </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endParaRPr lang="en-US" altLang="zh-CN"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barn(inVertical)">
                                      <p:cBhvr>
                                        <p:cTn id="14" dur="500"/>
                                        <p:tgtEl>
                                          <p:spTgt spid="3">
                                            <p:txEl>
                                              <p:pRg st="2" end="2"/>
                                            </p:txEl>
                                          </p:spTgt>
                                        </p:tgtEl>
                                      </p:cBhvr>
                                    </p:animEffect>
                                  </p:childTnLst>
                                </p:cTn>
                              </p:par>
                            </p:childTnLst>
                          </p:cTn>
                        </p:par>
                        <p:par>
                          <p:cTn id="15" fill="hold">
                            <p:stCondLst>
                              <p:cond delay="1000"/>
                            </p:stCondLst>
                            <p:childTnLst>
                              <p:par>
                                <p:cTn id="16" presetID="16" presetClass="entr" presetSubtype="21" fill="hold" grpId="0" nodeType="after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childTnLst>
                          </p:cTn>
                        </p:par>
                        <p:par>
                          <p:cTn id="19" fill="hold">
                            <p:stCondLst>
                              <p:cond delay="1500"/>
                            </p:stCondLst>
                            <p:childTnLst>
                              <p:par>
                                <p:cTn id="20" presetID="16" presetClass="entr" presetSubtype="21" fill="hold" grpId="0" nodeType="after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par>
                          <p:cTn id="23" fill="hold">
                            <p:stCondLst>
                              <p:cond delay="2000"/>
                            </p:stCondLst>
                            <p:childTnLst>
                              <p:par>
                                <p:cTn id="24" presetID="16" presetClass="entr" presetSubtype="21" fill="hold" grpId="0" nodeType="after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arn(inVertical)">
                                      <p:cBhvr>
                                        <p:cTn id="29" dur="500"/>
                                        <p:tgtEl>
                                          <p:spTgt spid="3">
                                            <p:txEl>
                                              <p:pRg st="6" end="6"/>
                                            </p:txEl>
                                          </p:spTgt>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arn(inVertical)">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09345" y="905510"/>
            <a:ext cx="10648950" cy="3633470"/>
          </a:xfrm>
        </p:spPr>
        <p:txBody>
          <a:bodyPr>
            <a:noAutofit/>
          </a:bodyPr>
          <a:lstStyle/>
          <a:p>
            <a:pPr marL="0" lvl="0" indent="0">
              <a:lnSpc>
                <a:spcPct val="145000"/>
              </a:lnSpc>
              <a:buNone/>
            </a:pPr>
            <a:r>
              <a:rPr lang="zh-CN" altLang="zh-CN" sz="2400" dirty="0">
                <a:solidFill>
                  <a:srgbClr val="000000"/>
                </a:solidFill>
                <a:latin typeface="黑体" panose="02010609060101010101" pitchFamily="49" charset="-122"/>
                <a:ea typeface="黑体" panose="02010609060101010101" pitchFamily="49" charset="-122"/>
                <a:sym typeface="+mn-ea"/>
              </a:rPr>
              <a:t>二、破产申请与受理</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45000"/>
              </a:lnSpc>
              <a:buNone/>
            </a:pPr>
            <a:r>
              <a:rPr lang="zh-CN" altLang="en-US" sz="2400" dirty="0">
                <a:solidFill>
                  <a:srgbClr val="000000"/>
                </a:solidFill>
                <a:latin typeface="黑体" panose="02010609060101010101" pitchFamily="49" charset="-122"/>
                <a:ea typeface="黑体" panose="02010609060101010101" pitchFamily="49" charset="-122"/>
              </a:rPr>
              <a:t>（三）</a:t>
            </a:r>
            <a:r>
              <a:rPr lang="zh-CN" altLang="zh-CN" sz="2400" dirty="0">
                <a:solidFill>
                  <a:srgbClr val="000000"/>
                </a:solidFill>
                <a:latin typeface="黑体" panose="02010609060101010101" pitchFamily="49" charset="-122"/>
                <a:ea typeface="黑体" panose="02010609060101010101" pitchFamily="49" charset="-122"/>
              </a:rPr>
              <a:t>破产案件的管辖</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45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破产案件的管辖，是指各级人民法院及同级人民法院之间受理破产案件的分工权限。我国未设置专门的破产法院</a:t>
            </a:r>
            <a:r>
              <a:rPr lang="zh-CN" altLang="en-US" sz="2400" dirty="0">
                <a:solidFill>
                  <a:srgbClr val="000000"/>
                </a:solidFill>
                <a:latin typeface="黑体" panose="02010609060101010101" pitchFamily="49" charset="-122"/>
                <a:ea typeface="黑体" panose="02010609060101010101" pitchFamily="49" charset="-122"/>
              </a:rPr>
              <a:t>。</a:t>
            </a:r>
            <a:r>
              <a:rPr lang="zh-CN" altLang="zh-CN" sz="2400" dirty="0">
                <a:solidFill>
                  <a:srgbClr val="000000"/>
                </a:solidFill>
                <a:latin typeface="黑体" panose="02010609060101010101" pitchFamily="49" charset="-122"/>
                <a:ea typeface="黑体" panose="02010609060101010101" pitchFamily="49" charset="-122"/>
              </a:rPr>
              <a:t>我国破产案件的级别管辖主要是以企业核准登记的工商行政管理机关的等级高低来划定的，但最高人民法院和各省、市、自治区高级人民法院对</a:t>
            </a:r>
            <a:r>
              <a:rPr lang="zh-CN" altLang="en-US" sz="2400" dirty="0">
                <a:solidFill>
                  <a:srgbClr val="000000"/>
                </a:solidFill>
                <a:latin typeface="黑体" panose="02010609060101010101" pitchFamily="49" charset="-122"/>
                <a:ea typeface="黑体" panose="02010609060101010101" pitchFamily="49" charset="-122"/>
              </a:rPr>
              <a:t>破产案件一般不享有管辖权。</a:t>
            </a:r>
            <a:endParaRPr lang="en-US" altLang="zh-CN" sz="2400" dirty="0">
              <a:solidFill>
                <a:srgbClr val="000000"/>
              </a:solidFill>
              <a:latin typeface="黑体" panose="02010609060101010101" pitchFamily="49" charset="-122"/>
              <a:ea typeface="黑体" panose="02010609060101010101" pitchFamily="49" charset="-122"/>
            </a:endParaRPr>
          </a:p>
          <a:p>
            <a:endParaRPr lang="en-US" altLang="zh-CN" sz="2400" b="1"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Vertical)">
                                      <p:cBhvr>
                                        <p:cTn id="10" dur="500"/>
                                        <p:tgtEl>
                                          <p:spTgt spid="2">
                                            <p:txEl>
                                              <p:pRg st="1" end="1"/>
                                            </p:txEl>
                                          </p:spTgt>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barn(inVertical)">
                                      <p:cBhvr>
                                        <p:cTn id="1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81463" y="864333"/>
            <a:ext cx="10648648" cy="5584874"/>
          </a:xfrm>
        </p:spPr>
        <p:txBody>
          <a:bodyPr>
            <a:noAutofit/>
          </a:bodyPr>
          <a:lstStyle/>
          <a:p>
            <a:pPr marL="0" lv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sym typeface="+mn-ea"/>
              </a:rPr>
              <a:t>二、破产申请与受理</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（四）</a:t>
            </a:r>
            <a:r>
              <a:rPr lang="zh-CN" altLang="zh-CN" sz="2400" dirty="0">
                <a:solidFill>
                  <a:srgbClr val="000000"/>
                </a:solidFill>
                <a:latin typeface="黑体" panose="02010609060101010101" pitchFamily="49" charset="-122"/>
                <a:ea typeface="黑体" panose="02010609060101010101" pitchFamily="49" charset="-122"/>
              </a:rPr>
              <a:t>破产申请的受理</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1.</a:t>
            </a:r>
            <a:r>
              <a:rPr lang="zh-CN" altLang="zh-CN" sz="2400" dirty="0">
                <a:solidFill>
                  <a:srgbClr val="000000"/>
                </a:solidFill>
                <a:latin typeface="黑体" panose="02010609060101010101" pitchFamily="49" charset="-122"/>
                <a:ea typeface="黑体" panose="02010609060101010101" pitchFamily="49" charset="-122"/>
              </a:rPr>
              <a:t>破产申请受理的程序</a:t>
            </a:r>
            <a:r>
              <a:rPr lang="zh-CN" altLang="en-US"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破产申请只有经人民法院受理后，才正式启动破产程序。</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sym typeface="+mn-ea"/>
              </a:rPr>
              <a:t>2.</a:t>
            </a:r>
            <a:r>
              <a:rPr lang="zh-CN" altLang="zh-CN" sz="2400" dirty="0">
                <a:solidFill>
                  <a:srgbClr val="000000"/>
                </a:solidFill>
                <a:latin typeface="黑体" panose="02010609060101010101" pitchFamily="49" charset="-122"/>
                <a:ea typeface="黑体" panose="02010609060101010101" pitchFamily="49" charset="-122"/>
                <a:sym typeface="+mn-ea"/>
              </a:rPr>
              <a:t>破产申请受理的法律效力</a:t>
            </a:r>
            <a:r>
              <a:rPr lang="zh-CN" altLang="en-US" sz="2400" dirty="0">
                <a:solidFill>
                  <a:srgbClr val="000000"/>
                </a:solidFill>
                <a:latin typeface="黑体" panose="02010609060101010101" pitchFamily="49" charset="-122"/>
                <a:ea typeface="黑体" panose="02010609060101010101" pitchFamily="49" charset="-122"/>
                <a:sym typeface="+mn-ea"/>
              </a:rPr>
              <a:t>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endParaRPr lang="zh-CN" altLang="zh-CN" sz="2400" dirty="0">
              <a:solidFill>
                <a:srgbClr val="000000"/>
              </a:solidFill>
              <a:latin typeface="黑体" panose="02010609060101010101" pitchFamily="49" charset="-122"/>
              <a:ea typeface="黑体" panose="02010609060101010101" pitchFamily="49" charset="-122"/>
              <a:sym typeface="+mn-ea"/>
            </a:endParaRPr>
          </a:p>
          <a:p>
            <a:pPr marL="0" indent="0">
              <a:lnSpc>
                <a:spcPct val="125000"/>
              </a:lnSpc>
              <a:buNone/>
            </a:pP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endParaRPr lang="zh-CN" altLang="zh-CN" sz="2400" dirty="0">
              <a:solidFill>
                <a:srgbClr val="000000"/>
              </a:solidFill>
              <a:latin typeface="黑体" panose="02010609060101010101" pitchFamily="49" charset="-122"/>
              <a:ea typeface="黑体" panose="02010609060101010101" pitchFamily="49" charset="-122"/>
            </a:endParaRPr>
          </a:p>
          <a:p>
            <a:endParaRPr lang="zh-CN" altLang="zh-CN" sz="2400" b="1" dirty="0">
              <a:solidFill>
                <a:srgbClr val="000000"/>
              </a:solidFill>
              <a:latin typeface="黑体" panose="02010609060101010101" pitchFamily="49" charset="-122"/>
              <a:ea typeface="黑体" panose="02010609060101010101" pitchFamily="49" charset="-122"/>
            </a:endParaRPr>
          </a:p>
        </p:txBody>
      </p:sp>
      <p:graphicFrame>
        <p:nvGraphicFramePr>
          <p:cNvPr id="3" name="表格 2"/>
          <p:cNvGraphicFramePr/>
          <p:nvPr/>
        </p:nvGraphicFramePr>
        <p:xfrm>
          <a:off x="1431290" y="3714750"/>
          <a:ext cx="9756140" cy="2510410"/>
        </p:xfrm>
        <a:graphic>
          <a:graphicData uri="http://schemas.openxmlformats.org/drawingml/2006/table">
            <a:tbl>
              <a:tblPr firstRow="1" bandRow="1">
                <a:tableStyleId>{5C22544A-7EE6-4342-B048-85BDC9FD1C3A}</a:tableStyleId>
              </a:tblPr>
              <a:tblGrid>
                <a:gridCol w="4878070"/>
                <a:gridCol w="4878070"/>
              </a:tblGrid>
              <a:tr h="461645">
                <a:tc>
                  <a:txBody>
                    <a:bodyPr/>
                    <a:lstStyle/>
                    <a:p>
                      <a:pPr>
                        <a:lnSpc>
                          <a:spcPct val="135000"/>
                        </a:lnSpc>
                        <a:buNone/>
                      </a:pPr>
                      <a:r>
                        <a:rPr lang="zh-CN" altLang="zh-CN" sz="1800" b="0" dirty="0">
                          <a:solidFill>
                            <a:srgbClr val="000000"/>
                          </a:solidFill>
                          <a:latin typeface="黑体" panose="02010609060101010101" pitchFamily="49" charset="-122"/>
                          <a:ea typeface="黑体" panose="02010609060101010101" pitchFamily="49" charset="-122"/>
                          <a:cs typeface="黑体" panose="02010609060101010101" pitchFamily="49" charset="-122"/>
                          <a:sym typeface="+mn-ea"/>
                        </a:rPr>
                        <a:t>（</a:t>
                      </a:r>
                      <a:r>
                        <a:rPr lang="en-US" altLang="zh-CN" sz="1800" b="0" dirty="0">
                          <a:solidFill>
                            <a:srgbClr val="000000"/>
                          </a:solidFill>
                          <a:latin typeface="黑体" panose="02010609060101010101" pitchFamily="49" charset="-122"/>
                          <a:ea typeface="黑体" panose="02010609060101010101" pitchFamily="49" charset="-122"/>
                          <a:cs typeface="黑体" panose="02010609060101010101" pitchFamily="49" charset="-122"/>
                          <a:sym typeface="+mn-ea"/>
                        </a:rPr>
                        <a:t>1</a:t>
                      </a:r>
                      <a:r>
                        <a:rPr lang="zh-CN" altLang="zh-CN" sz="1800" b="0" dirty="0">
                          <a:solidFill>
                            <a:srgbClr val="000000"/>
                          </a:solidFill>
                          <a:latin typeface="黑体" panose="02010609060101010101" pitchFamily="49" charset="-122"/>
                          <a:ea typeface="黑体" panose="02010609060101010101" pitchFamily="49" charset="-122"/>
                          <a:cs typeface="黑体" panose="02010609060101010101" pitchFamily="49" charset="-122"/>
                          <a:sym typeface="+mn-ea"/>
                        </a:rPr>
                        <a:t>）债务人的有关人员应当承担法定义务</a:t>
                      </a:r>
                      <a:endParaRPr lang="zh-CN" altLang="en-US" b="0">
                        <a:cs typeface="黑体" panose="02010609060101010101" pitchFamily="49" charset="-122"/>
                      </a:endParaRPr>
                    </a:p>
                  </a:txBody>
                  <a:tcPr>
                    <a:solidFill>
                      <a:schemeClr val="accent3">
                        <a:lumMod val="40000"/>
                        <a:lumOff val="60000"/>
                      </a:schemeClr>
                    </a:solidFill>
                  </a:tcPr>
                </a:tc>
                <a:tc>
                  <a:txBody>
                    <a:bodyPr/>
                    <a:lstStyle/>
                    <a:p>
                      <a:pPr>
                        <a:lnSpc>
                          <a:spcPct val="135000"/>
                        </a:lnSpc>
                        <a:buNone/>
                      </a:pPr>
                      <a:r>
                        <a:rPr lang="zh-CN" altLang="zh-CN" sz="1800" b="0" dirty="0">
                          <a:solidFill>
                            <a:srgbClr val="000000"/>
                          </a:solidFill>
                          <a:latin typeface="黑体" panose="02010609060101010101" pitchFamily="49" charset="-122"/>
                          <a:ea typeface="黑体" panose="02010609060101010101" pitchFamily="49" charset="-122"/>
                          <a:cs typeface="黑体" panose="02010609060101010101" pitchFamily="49" charset="-122"/>
                          <a:sym typeface="+mn-ea"/>
                        </a:rPr>
                        <a:t>（</a:t>
                      </a:r>
                      <a:r>
                        <a:rPr lang="en-US" altLang="zh-CN" sz="1800" b="0" dirty="0">
                          <a:solidFill>
                            <a:srgbClr val="000000"/>
                          </a:solidFill>
                          <a:latin typeface="黑体" panose="02010609060101010101" pitchFamily="49" charset="-122"/>
                          <a:ea typeface="黑体" panose="02010609060101010101" pitchFamily="49" charset="-122"/>
                          <a:cs typeface="黑体" panose="02010609060101010101" pitchFamily="49" charset="-122"/>
                          <a:sym typeface="+mn-ea"/>
                        </a:rPr>
                        <a:t>2</a:t>
                      </a:r>
                      <a:r>
                        <a:rPr lang="zh-CN" altLang="zh-CN" sz="1800" b="0" dirty="0">
                          <a:solidFill>
                            <a:srgbClr val="000000"/>
                          </a:solidFill>
                          <a:latin typeface="黑体" panose="02010609060101010101" pitchFamily="49" charset="-122"/>
                          <a:ea typeface="黑体" panose="02010609060101010101" pitchFamily="49" charset="-122"/>
                          <a:cs typeface="黑体" panose="02010609060101010101" pitchFamily="49" charset="-122"/>
                          <a:sym typeface="+mn-ea"/>
                        </a:rPr>
                        <a:t>）债务人对个别债权人的债务清偿无效</a:t>
                      </a:r>
                      <a:endParaRPr lang="zh-CN" altLang="en-US" b="0">
                        <a:cs typeface="黑体" panose="02010609060101010101" pitchFamily="49" charset="-122"/>
                      </a:endParaRPr>
                    </a:p>
                  </a:txBody>
                  <a:tcPr>
                    <a:solidFill>
                      <a:schemeClr val="accent3">
                        <a:lumMod val="40000"/>
                        <a:lumOff val="60000"/>
                      </a:schemeClr>
                    </a:solidFill>
                  </a:tcPr>
                </a:tc>
              </a:tr>
              <a:tr h="640080">
                <a:tc>
                  <a:txBody>
                    <a:bodyPr/>
                    <a:lstStyle/>
                    <a:p>
                      <a:pPr>
                        <a:lnSpc>
                          <a:spcPct val="135000"/>
                        </a:lnSpc>
                        <a:buNone/>
                      </a:pPr>
                      <a:r>
                        <a:rPr lang="zh-CN" altLang="zh-CN" sz="1800" b="0" dirty="0">
                          <a:solidFill>
                            <a:srgbClr val="000000"/>
                          </a:solidFill>
                          <a:latin typeface="黑体" panose="02010609060101010101" pitchFamily="49" charset="-122"/>
                          <a:ea typeface="黑体" panose="02010609060101010101" pitchFamily="49" charset="-122"/>
                          <a:cs typeface="黑体" panose="02010609060101010101" pitchFamily="49" charset="-122"/>
                          <a:sym typeface="+mn-ea"/>
                        </a:rPr>
                        <a:t>（</a:t>
                      </a:r>
                      <a:r>
                        <a:rPr lang="en-US" altLang="zh-CN" sz="1800" b="0" dirty="0">
                          <a:solidFill>
                            <a:srgbClr val="000000"/>
                          </a:solidFill>
                          <a:latin typeface="黑体" panose="02010609060101010101" pitchFamily="49" charset="-122"/>
                          <a:ea typeface="黑体" panose="02010609060101010101" pitchFamily="49" charset="-122"/>
                          <a:cs typeface="黑体" panose="02010609060101010101" pitchFamily="49" charset="-122"/>
                          <a:sym typeface="+mn-ea"/>
                        </a:rPr>
                        <a:t>3</a:t>
                      </a:r>
                      <a:r>
                        <a:rPr lang="zh-CN" altLang="zh-CN" sz="1800" b="0" dirty="0">
                          <a:solidFill>
                            <a:srgbClr val="000000"/>
                          </a:solidFill>
                          <a:latin typeface="黑体" panose="02010609060101010101" pitchFamily="49" charset="-122"/>
                          <a:ea typeface="黑体" panose="02010609060101010101" pitchFamily="49" charset="-122"/>
                          <a:cs typeface="黑体" panose="02010609060101010101" pitchFamily="49" charset="-122"/>
                          <a:sym typeface="+mn-ea"/>
                        </a:rPr>
                        <a:t>）债务人的债务人或者财产持有人应当向管理人清偿债务或者交付财产</a:t>
                      </a:r>
                      <a:endParaRPr lang="zh-CN" altLang="en-US" b="0">
                        <a:cs typeface="黑体" panose="02010609060101010101" pitchFamily="49" charset="-122"/>
                      </a:endParaRPr>
                    </a:p>
                  </a:txBody>
                  <a:tcPr>
                    <a:solidFill>
                      <a:schemeClr val="accent3">
                        <a:lumMod val="20000"/>
                        <a:lumOff val="80000"/>
                      </a:schemeClr>
                    </a:solidFill>
                  </a:tcPr>
                </a:tc>
                <a:tc>
                  <a:txBody>
                    <a:bodyPr/>
                    <a:lstStyle/>
                    <a:p>
                      <a:pPr>
                        <a:lnSpc>
                          <a:spcPct val="135000"/>
                        </a:lnSpc>
                        <a:buNone/>
                      </a:pPr>
                      <a:r>
                        <a:rPr lang="zh-CN" altLang="zh-CN" sz="1800" b="0" dirty="0">
                          <a:solidFill>
                            <a:srgbClr val="000000"/>
                          </a:solidFill>
                          <a:latin typeface="黑体" panose="02010609060101010101" pitchFamily="49" charset="-122"/>
                          <a:ea typeface="黑体" panose="02010609060101010101" pitchFamily="49" charset="-122"/>
                          <a:cs typeface="黑体" panose="02010609060101010101" pitchFamily="49" charset="-122"/>
                          <a:sym typeface="+mn-ea"/>
                        </a:rPr>
                        <a:t>（</a:t>
                      </a:r>
                      <a:r>
                        <a:rPr lang="en-US" altLang="zh-CN" sz="1800" b="0" dirty="0">
                          <a:solidFill>
                            <a:srgbClr val="000000"/>
                          </a:solidFill>
                          <a:latin typeface="黑体" panose="02010609060101010101" pitchFamily="49" charset="-122"/>
                          <a:ea typeface="黑体" panose="02010609060101010101" pitchFamily="49" charset="-122"/>
                          <a:cs typeface="黑体" panose="02010609060101010101" pitchFamily="49" charset="-122"/>
                          <a:sym typeface="+mn-ea"/>
                        </a:rPr>
                        <a:t>4</a:t>
                      </a:r>
                      <a:r>
                        <a:rPr lang="zh-CN" altLang="zh-CN" sz="1800" b="0" dirty="0">
                          <a:solidFill>
                            <a:srgbClr val="000000"/>
                          </a:solidFill>
                          <a:latin typeface="黑体" panose="02010609060101010101" pitchFamily="49" charset="-122"/>
                          <a:ea typeface="黑体" panose="02010609060101010101" pitchFamily="49" charset="-122"/>
                          <a:cs typeface="黑体" panose="02010609060101010101" pitchFamily="49" charset="-122"/>
                          <a:sym typeface="+mn-ea"/>
                        </a:rPr>
                        <a:t>）管理人有权决定解除或者继续履行债务人和对方当事人均未履行完毕的合同</a:t>
                      </a:r>
                      <a:endParaRPr lang="zh-CN" altLang="en-US" b="0">
                        <a:cs typeface="黑体" panose="02010609060101010101" pitchFamily="49" charset="-122"/>
                      </a:endParaRPr>
                    </a:p>
                  </a:txBody>
                  <a:tcPr>
                    <a:solidFill>
                      <a:schemeClr val="accent3">
                        <a:lumMod val="20000"/>
                        <a:lumOff val="80000"/>
                      </a:schemeClr>
                    </a:solidFill>
                  </a:tcPr>
                </a:tc>
              </a:tr>
              <a:tr h="653415">
                <a:tc>
                  <a:txBody>
                    <a:bodyPr/>
                    <a:lstStyle/>
                    <a:p>
                      <a:pPr>
                        <a:lnSpc>
                          <a:spcPct val="135000"/>
                        </a:lnSpc>
                        <a:buNone/>
                      </a:pPr>
                      <a:r>
                        <a:rPr lang="zh-CN" altLang="zh-CN" sz="1800" b="0" dirty="0">
                          <a:solidFill>
                            <a:srgbClr val="000000"/>
                          </a:solidFill>
                          <a:latin typeface="黑体" panose="02010609060101010101" pitchFamily="49" charset="-122"/>
                          <a:ea typeface="黑体" panose="02010609060101010101" pitchFamily="49" charset="-122"/>
                          <a:cs typeface="黑体" panose="02010609060101010101" pitchFamily="49" charset="-122"/>
                          <a:sym typeface="+mn-ea"/>
                        </a:rPr>
                        <a:t>（</a:t>
                      </a:r>
                      <a:r>
                        <a:rPr lang="en-US" altLang="zh-CN" sz="1800" b="0" dirty="0">
                          <a:solidFill>
                            <a:srgbClr val="000000"/>
                          </a:solidFill>
                          <a:latin typeface="黑体" panose="02010609060101010101" pitchFamily="49" charset="-122"/>
                          <a:ea typeface="黑体" panose="02010609060101010101" pitchFamily="49" charset="-122"/>
                          <a:cs typeface="黑体" panose="02010609060101010101" pitchFamily="49" charset="-122"/>
                          <a:sym typeface="+mn-ea"/>
                        </a:rPr>
                        <a:t>5</a:t>
                      </a:r>
                      <a:r>
                        <a:rPr lang="zh-CN" altLang="zh-CN" sz="1800" b="0" dirty="0">
                          <a:solidFill>
                            <a:srgbClr val="000000"/>
                          </a:solidFill>
                          <a:latin typeface="黑体" panose="02010609060101010101" pitchFamily="49" charset="-122"/>
                          <a:ea typeface="黑体" panose="02010609060101010101" pitchFamily="49" charset="-122"/>
                          <a:cs typeface="黑体" panose="02010609060101010101" pitchFamily="49" charset="-122"/>
                          <a:sym typeface="+mn-ea"/>
                        </a:rPr>
                        <a:t>）有关债务人财产的保全措施应当解除，执行程序应当中止</a:t>
                      </a:r>
                      <a:endParaRPr lang="zh-CN" altLang="en-US" b="0">
                        <a:cs typeface="黑体" panose="02010609060101010101" pitchFamily="49" charset="-122"/>
                      </a:endParaRPr>
                    </a:p>
                  </a:txBody>
                  <a:tcPr>
                    <a:solidFill>
                      <a:schemeClr val="accent3">
                        <a:lumMod val="40000"/>
                        <a:lumOff val="60000"/>
                      </a:schemeClr>
                    </a:solidFill>
                  </a:tcPr>
                </a:tc>
                <a:tc>
                  <a:txBody>
                    <a:bodyPr/>
                    <a:lstStyle/>
                    <a:p>
                      <a:pPr>
                        <a:lnSpc>
                          <a:spcPct val="135000"/>
                        </a:lnSpc>
                        <a:buNone/>
                      </a:pPr>
                      <a:r>
                        <a:rPr lang="zh-CN" altLang="zh-CN" sz="1800" b="0" dirty="0">
                          <a:solidFill>
                            <a:srgbClr val="000000"/>
                          </a:solidFill>
                          <a:latin typeface="黑体" panose="02010609060101010101" pitchFamily="49" charset="-122"/>
                          <a:ea typeface="黑体" panose="02010609060101010101" pitchFamily="49" charset="-122"/>
                          <a:cs typeface="黑体" panose="02010609060101010101" pitchFamily="49" charset="-122"/>
                          <a:sym typeface="+mn-ea"/>
                        </a:rPr>
                        <a:t>（</a:t>
                      </a:r>
                      <a:r>
                        <a:rPr lang="en-US" altLang="zh-CN" sz="1800" b="0" dirty="0">
                          <a:solidFill>
                            <a:srgbClr val="000000"/>
                          </a:solidFill>
                          <a:latin typeface="黑体" panose="02010609060101010101" pitchFamily="49" charset="-122"/>
                          <a:ea typeface="黑体" panose="02010609060101010101" pitchFamily="49" charset="-122"/>
                          <a:cs typeface="黑体" panose="02010609060101010101" pitchFamily="49" charset="-122"/>
                          <a:sym typeface="+mn-ea"/>
                        </a:rPr>
                        <a:t>6</a:t>
                      </a:r>
                      <a:r>
                        <a:rPr lang="zh-CN" altLang="zh-CN" sz="1800" b="0" dirty="0">
                          <a:solidFill>
                            <a:srgbClr val="000000"/>
                          </a:solidFill>
                          <a:latin typeface="黑体" panose="02010609060101010101" pitchFamily="49" charset="-122"/>
                          <a:ea typeface="黑体" panose="02010609060101010101" pitchFamily="49" charset="-122"/>
                          <a:cs typeface="黑体" panose="02010609060101010101" pitchFamily="49" charset="-122"/>
                          <a:sym typeface="+mn-ea"/>
                        </a:rPr>
                        <a:t>）已经开始而尚未终结的有关债务人的民事诉讼或者仲裁应当中止</a:t>
                      </a:r>
                      <a:endParaRPr lang="zh-CN" altLang="en-US" b="0">
                        <a:cs typeface="黑体" panose="02010609060101010101" pitchFamily="49" charset="-122"/>
                      </a:endParaRPr>
                    </a:p>
                  </a:txBody>
                  <a:tcPr>
                    <a:solidFill>
                      <a:schemeClr val="accent3">
                        <a:lumMod val="40000"/>
                        <a:lumOff val="60000"/>
                      </a:schemeClr>
                    </a:solidFill>
                  </a:tcPr>
                </a:tc>
              </a:tr>
              <a:tr h="470535">
                <a:tc gridSpan="2">
                  <a:txBody>
                    <a:bodyPr/>
                    <a:lstStyle/>
                    <a:p>
                      <a:pPr marL="0" indent="0">
                        <a:lnSpc>
                          <a:spcPct val="135000"/>
                        </a:lnSpc>
                        <a:buNone/>
                      </a:pPr>
                      <a:r>
                        <a:rPr lang="zh-CN" altLang="zh-CN" sz="1800" b="0" dirty="0">
                          <a:solidFill>
                            <a:srgbClr val="000000"/>
                          </a:solidFill>
                          <a:latin typeface="黑体" panose="02010609060101010101" pitchFamily="49" charset="-122"/>
                          <a:ea typeface="黑体" panose="02010609060101010101" pitchFamily="49" charset="-122"/>
                          <a:cs typeface="黑体" panose="02010609060101010101" pitchFamily="49" charset="-122"/>
                          <a:sym typeface="+mn-ea"/>
                        </a:rPr>
                        <a:t>（</a:t>
                      </a:r>
                      <a:r>
                        <a:rPr lang="en-US" altLang="zh-CN" sz="1800" b="0" dirty="0">
                          <a:solidFill>
                            <a:srgbClr val="000000"/>
                          </a:solidFill>
                          <a:latin typeface="黑体" panose="02010609060101010101" pitchFamily="49" charset="-122"/>
                          <a:ea typeface="黑体" panose="02010609060101010101" pitchFamily="49" charset="-122"/>
                          <a:cs typeface="黑体" panose="02010609060101010101" pitchFamily="49" charset="-122"/>
                          <a:sym typeface="+mn-ea"/>
                        </a:rPr>
                        <a:t>7</a:t>
                      </a:r>
                      <a:r>
                        <a:rPr lang="zh-CN" altLang="zh-CN" sz="1800" b="0" dirty="0">
                          <a:solidFill>
                            <a:srgbClr val="000000"/>
                          </a:solidFill>
                          <a:latin typeface="黑体" panose="02010609060101010101" pitchFamily="49" charset="-122"/>
                          <a:ea typeface="黑体" panose="02010609060101010101" pitchFamily="49" charset="-122"/>
                          <a:cs typeface="黑体" panose="02010609060101010101" pitchFamily="49" charset="-122"/>
                          <a:sym typeface="+mn-ea"/>
                        </a:rPr>
                        <a:t>）受理破产的人民法院对于有关债务人的民事诉讼进行专属管辖</a:t>
                      </a:r>
                      <a:endParaRPr lang="zh-CN" altLang="en-US" b="0">
                        <a:cs typeface="黑体" panose="02010609060101010101" pitchFamily="49" charset="-122"/>
                      </a:endParaRPr>
                    </a:p>
                  </a:txBody>
                  <a:tcPr>
                    <a:solidFill>
                      <a:schemeClr val="accent3">
                        <a:lumMod val="20000"/>
                        <a:lumOff val="80000"/>
                      </a:schemeClr>
                    </a:solidFill>
                  </a:tcPr>
                </a:tc>
                <a:tc hMerge="1">
                  <a:tcPr/>
                </a:tc>
              </a:tr>
            </a:tbl>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Vertical)">
                                      <p:cBhvr>
                                        <p:cTn id="10" dur="500"/>
                                        <p:tgtEl>
                                          <p:spTgt spid="2">
                                            <p:txEl>
                                              <p:pRg st="1" end="1"/>
                                            </p:txEl>
                                          </p:spTgt>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barn(inVertical)">
                                      <p:cBhvr>
                                        <p:cTn id="14" dur="500"/>
                                        <p:tgtEl>
                                          <p:spTgt spid="2">
                                            <p:txEl>
                                              <p:pRg st="2" end="2"/>
                                            </p:txEl>
                                          </p:spTgt>
                                        </p:tgtEl>
                                      </p:cBhvr>
                                    </p:animEffect>
                                  </p:childTnLst>
                                </p:cTn>
                              </p:par>
                            </p:childTnLst>
                          </p:cTn>
                        </p:par>
                        <p:par>
                          <p:cTn id="15" fill="hold">
                            <p:stCondLst>
                              <p:cond delay="1000"/>
                            </p:stCondLst>
                            <p:childTnLst>
                              <p:par>
                                <p:cTn id="16" presetID="16" presetClass="entr" presetSubtype="21" fill="hold" grpId="0" nodeType="after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arn(inVertical)">
                                      <p:cBhvr>
                                        <p:cTn id="18" dur="500"/>
                                        <p:tgtEl>
                                          <p:spTgt spid="2">
                                            <p:txEl>
                                              <p:pRg st="3" end="3"/>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barn(inVertical)">
                                      <p:cBhvr>
                                        <p:cTn id="21"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tags/tag1.xml><?xml version="1.0" encoding="utf-8"?>
<p:tagLst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2.xml><?xml version="1.0" encoding="utf-8"?>
<p:tagLst xmlns:p="http://schemas.openxmlformats.org/presentationml/2006/main">
  <p:tag name="COMMONDATA" val="eyJoZGlkIjoiOGNlZGM4Y2Q2NGFmMTVhMGY4Mjk4ZWVmZTE4OGQ4OTgifQ=="/>
</p:tagLst>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视差">
  <a:themeElements>
    <a:clrScheme name="视差">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8468</Words>
  <Application>WPS 演示</Application>
  <PresentationFormat>宽屏</PresentationFormat>
  <Paragraphs>490</Paragraphs>
  <Slides>50</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50</vt:i4>
      </vt:variant>
    </vt:vector>
  </HeadingPairs>
  <TitlesOfParts>
    <vt:vector size="65" baseType="lpstr">
      <vt:lpstr>Arial</vt:lpstr>
      <vt:lpstr>宋体</vt:lpstr>
      <vt:lpstr>Wingdings</vt:lpstr>
      <vt:lpstr>Arial</vt:lpstr>
      <vt:lpstr>黑体</vt:lpstr>
      <vt:lpstr>华文楷体</vt:lpstr>
      <vt:lpstr>Corbel</vt:lpstr>
      <vt:lpstr>微软雅黑</vt:lpstr>
      <vt:lpstr>Arial Unicode MS</vt:lpstr>
      <vt:lpstr>等线</vt:lpstr>
      <vt:lpstr>Times New Roman</vt:lpstr>
      <vt:lpstr>Calibri</vt:lpstr>
      <vt:lpstr>Corbel</vt:lpstr>
      <vt:lpstr>Office 主题​​</vt:lpstr>
      <vt:lpstr>视差</vt:lpstr>
      <vt:lpstr>PowerPoint 演示文稿</vt:lpstr>
      <vt:lpstr>第十一章  破产法</vt:lpstr>
      <vt:lpstr>本章要点</vt:lpstr>
      <vt:lpstr>第一节  破产法概述</vt:lpstr>
      <vt:lpstr>第一节  破产法概述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  破产财产的清理</vt:lpstr>
      <vt:lpstr>第二节  破产财产的清理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第三节  破产重整制度</vt:lpstr>
      <vt:lpstr>第三节  破产重整制度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第四节  破产和解制度</vt:lpstr>
      <vt:lpstr>第四节  破产和解制度 </vt:lpstr>
      <vt:lpstr>PowerPoint 演示文稿</vt:lpstr>
      <vt:lpstr>第五节  破产清算制度</vt:lpstr>
      <vt:lpstr>第五节  破产清算制度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周轶男</cp:lastModifiedBy>
  <cp:revision>439</cp:revision>
  <dcterms:created xsi:type="dcterms:W3CDTF">2017-08-03T09:01:00Z</dcterms:created>
  <dcterms:modified xsi:type="dcterms:W3CDTF">2022-08-24T03:25:53Z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2052-11.1.0.12302</vt:lpwstr>
  </property>
  <property fmtid="{D5CDD505-2E9C-101B-9397-08002B2CF9AE}" pid="3" name="ICV">
    <vt:lpwstr>D9250B8355A544AD865009E4FB205C86</vt:lpwstr>
  </property>
</Properties>
</file>