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64" r:id="rId3"/>
    <p:sldId id="257" r:id="rId4"/>
    <p:sldId id="280" r:id="rId5"/>
    <p:sldId id="286" r:id="rId6"/>
    <p:sldId id="292" r:id="rId7"/>
    <p:sldId id="258" r:id="rId8"/>
    <p:sldId id="259" r:id="rId9"/>
    <p:sldId id="293" r:id="rId10"/>
    <p:sldId id="331" r:id="rId11"/>
    <p:sldId id="409" r:id="rId12"/>
    <p:sldId id="287" r:id="rId13"/>
    <p:sldId id="260" r:id="rId14"/>
    <p:sldId id="261" r:id="rId15"/>
    <p:sldId id="410" r:id="rId16"/>
    <p:sldId id="411" r:id="rId17"/>
    <p:sldId id="262" r:id="rId18"/>
    <p:sldId id="412" r:id="rId19"/>
    <p:sldId id="263" r:id="rId20"/>
    <p:sldId id="402" r:id="rId21"/>
    <p:sldId id="264" r:id="rId22"/>
    <p:sldId id="367" r:id="rId23"/>
    <p:sldId id="288" r:id="rId24"/>
    <p:sldId id="265" r:id="rId25"/>
    <p:sldId id="304" r:id="rId26"/>
    <p:sldId id="294" r:id="rId27"/>
    <p:sldId id="413" r:id="rId28"/>
    <p:sldId id="368" r:id="rId29"/>
    <p:sldId id="295" r:id="rId30"/>
    <p:sldId id="369" r:id="rId31"/>
    <p:sldId id="296" r:id="rId32"/>
    <p:sldId id="403" r:id="rId33"/>
    <p:sldId id="266" r:id="rId34"/>
    <p:sldId id="289" r:id="rId35"/>
    <p:sldId id="297" r:id="rId36"/>
    <p:sldId id="414" r:id="rId37"/>
    <p:sldId id="267" r:id="rId38"/>
    <p:sldId id="404" r:id="rId39"/>
    <p:sldId id="268" r:id="rId40"/>
    <p:sldId id="299" r:id="rId41"/>
    <p:sldId id="405" r:id="rId42"/>
    <p:sldId id="298" r:id="rId43"/>
    <p:sldId id="269" r:id="rId44"/>
    <p:sldId id="270" r:id="rId45"/>
    <p:sldId id="370" r:id="rId46"/>
    <p:sldId id="302" r:id="rId47"/>
    <p:sldId id="301" r:id="rId48"/>
    <p:sldId id="290" r:id="rId49"/>
    <p:sldId id="415" r:id="rId50"/>
    <p:sldId id="416" r:id="rId51"/>
    <p:sldId id="408" r:id="rId52"/>
    <p:sldId id="271" r:id="rId53"/>
    <p:sldId id="272" r:id="rId54"/>
    <p:sldId id="273" r:id="rId55"/>
    <p:sldId id="371" r:id="rId56"/>
    <p:sldId id="417" r:id="rId57"/>
    <p:sldId id="274" r:id="rId58"/>
    <p:sldId id="291" r:id="rId59"/>
    <p:sldId id="334" r:id="rId60"/>
    <p:sldId id="275" r:id="rId61"/>
    <p:sldId id="276" r:id="rId62"/>
    <p:sldId id="400" r:id="rId63"/>
    <p:sldId id="303" r:id="rId64"/>
    <p:sldId id="278" r:id="rId65"/>
  </p:sldIdLst>
  <p:sldSz cx="12192000" cy="6858000"/>
  <p:notesSz cx="6858000" cy="9144000"/>
  <p:custDataLst>
    <p:tags r:id="rId6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0" autoAdjust="0"/>
    <p:restoredTop sz="94825" autoAdjust="0"/>
  </p:normalViewPr>
  <p:slideViewPr>
    <p:cSldViewPr snapToGrid="0">
      <p:cViewPr varScale="1">
        <p:scale>
          <a:sx n="92" d="100"/>
          <a:sy n="92" d="100"/>
        </p:scale>
        <p:origin x="608"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9" Type="http://schemas.openxmlformats.org/officeDocument/2006/relationships/tags" Target="tags/tag1.xml"/><Relationship Id="rId68" Type="http://schemas.openxmlformats.org/officeDocument/2006/relationships/tableStyles" Target="tableStyles.xml"/><Relationship Id="rId67" Type="http://schemas.openxmlformats.org/officeDocument/2006/relationships/viewProps" Target="viewProps.xml"/><Relationship Id="rId66" Type="http://schemas.openxmlformats.org/officeDocument/2006/relationships/presProps" Target="presProps.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C73D994-D187-43CB-98DC-66A568AE30D4}" type="doc">
      <dgm:prSet loTypeId="urn:microsoft.com/office/officeart/2005/8/layout/arrow5" loCatId="process" qsTypeId="urn:microsoft.com/office/officeart/2005/8/quickstyle/simple1#1" qsCatId="simple" csTypeId="urn:microsoft.com/office/officeart/2005/8/colors/accent1_2#1" csCatId="accent1" phldr="1"/>
      <dgm:spPr/>
      <dgm:t>
        <a:bodyPr/>
        <a:lstStyle/>
        <a:p>
          <a:endParaRPr lang="zh-CN" altLang="en-US"/>
        </a:p>
      </dgm:t>
    </dgm:pt>
    <dgm:pt modelId="{4269C120-7D5B-4D91-ABF4-8E45404667B8}">
      <dgm:prSet phldrT="[文本]"/>
      <dgm:spPr>
        <a:solidFill>
          <a:schemeClr val="accent3">
            <a:lumMod val="40000"/>
            <a:lumOff val="60000"/>
          </a:schemeClr>
        </a:solidFill>
      </dgm:spPr>
      <dgm:t>
        <a:bodyPr/>
        <a:lstStyle/>
        <a:p>
          <a:r>
            <a:rPr lang="zh-CN" altLang="en-US" dirty="0">
              <a:solidFill>
                <a:schemeClr val="tx1"/>
              </a:solidFill>
            </a:rPr>
            <a:t>会员制</a:t>
          </a:r>
        </a:p>
      </dgm:t>
    </dgm:pt>
    <dgm:pt modelId="{1BBAAAE0-27D8-46F3-AC81-01E866D9FDEB}" cxnId="{12707CF4-D017-4993-95E7-A6C452CD283C}" type="parTrans">
      <dgm:prSet/>
      <dgm:spPr/>
      <dgm:t>
        <a:bodyPr/>
        <a:lstStyle/>
        <a:p>
          <a:endParaRPr lang="zh-CN" altLang="en-US"/>
        </a:p>
      </dgm:t>
    </dgm:pt>
    <dgm:pt modelId="{8A0E3D37-733C-4560-8E11-0EBEF5E91221}" cxnId="{12707CF4-D017-4993-95E7-A6C452CD283C}" type="sibTrans">
      <dgm:prSet/>
      <dgm:spPr/>
      <dgm:t>
        <a:bodyPr/>
        <a:lstStyle/>
        <a:p>
          <a:endParaRPr lang="zh-CN" altLang="en-US"/>
        </a:p>
      </dgm:t>
    </dgm:pt>
    <dgm:pt modelId="{476A1ED0-1891-46F7-B6C9-CD30436C1953}">
      <dgm:prSet phldrT="[文本]"/>
      <dgm:spPr>
        <a:solidFill>
          <a:schemeClr val="accent3">
            <a:lumMod val="40000"/>
            <a:lumOff val="60000"/>
          </a:schemeClr>
        </a:solidFill>
        <a:ln>
          <a:solidFill>
            <a:schemeClr val="accent3">
              <a:lumMod val="40000"/>
              <a:lumOff val="60000"/>
            </a:schemeClr>
          </a:solidFill>
        </a:ln>
      </dgm:spPr>
      <dgm:t>
        <a:bodyPr/>
        <a:lstStyle/>
        <a:p>
          <a:r>
            <a:rPr lang="zh-CN" altLang="en-US" dirty="0">
              <a:solidFill>
                <a:schemeClr val="tx1"/>
              </a:solidFill>
            </a:rPr>
            <a:t>公司制</a:t>
          </a:r>
        </a:p>
      </dgm:t>
    </dgm:pt>
    <dgm:pt modelId="{81380BD6-94E2-4399-B02B-307F781AA807}" cxnId="{73620477-DF9F-42E9-947F-C760FB4CFBA7}" type="parTrans">
      <dgm:prSet/>
      <dgm:spPr/>
      <dgm:t>
        <a:bodyPr/>
        <a:lstStyle/>
        <a:p>
          <a:endParaRPr lang="zh-CN" altLang="en-US"/>
        </a:p>
      </dgm:t>
    </dgm:pt>
    <dgm:pt modelId="{D0DF4B79-1EDA-427E-8050-FD0538C85449}" cxnId="{73620477-DF9F-42E9-947F-C760FB4CFBA7}" type="sibTrans">
      <dgm:prSet/>
      <dgm:spPr/>
      <dgm:t>
        <a:bodyPr/>
        <a:lstStyle/>
        <a:p>
          <a:endParaRPr lang="zh-CN" altLang="en-US"/>
        </a:p>
      </dgm:t>
    </dgm:pt>
    <dgm:pt modelId="{3E43146D-5D02-4098-B234-2FC0F68AA8BD}" type="pres">
      <dgm:prSet presAssocID="{FC73D994-D187-43CB-98DC-66A568AE30D4}" presName="diagram" presStyleCnt="0">
        <dgm:presLayoutVars>
          <dgm:dir/>
          <dgm:resizeHandles val="exact"/>
        </dgm:presLayoutVars>
      </dgm:prSet>
      <dgm:spPr/>
    </dgm:pt>
    <dgm:pt modelId="{C00AF494-6544-42B1-BFB4-745DA9B0032A}" type="pres">
      <dgm:prSet presAssocID="{4269C120-7D5B-4D91-ABF4-8E45404667B8}" presName="arrow" presStyleLbl="node1" presStyleIdx="0" presStyleCnt="2" custRadScaleRad="190055" custRadScaleInc="-374">
        <dgm:presLayoutVars>
          <dgm:bulletEnabled val="1"/>
        </dgm:presLayoutVars>
      </dgm:prSet>
      <dgm:spPr/>
    </dgm:pt>
    <dgm:pt modelId="{4104D5B5-928A-4773-A2AB-7F3D5B221C8F}" type="pres">
      <dgm:prSet presAssocID="{476A1ED0-1891-46F7-B6C9-CD30436C1953}" presName="arrow" presStyleLbl="node1" presStyleIdx="1" presStyleCnt="2">
        <dgm:presLayoutVars>
          <dgm:bulletEnabled val="1"/>
        </dgm:presLayoutVars>
      </dgm:prSet>
      <dgm:spPr/>
    </dgm:pt>
  </dgm:ptLst>
  <dgm:cxnLst>
    <dgm:cxn modelId="{D56DC206-4C10-4116-89C4-18B33F784894}" type="presOf" srcId="{FC73D994-D187-43CB-98DC-66A568AE30D4}" destId="{3E43146D-5D02-4098-B234-2FC0F68AA8BD}" srcOrd="0" destOrd="0" presId="urn:microsoft.com/office/officeart/2005/8/layout/arrow5"/>
    <dgm:cxn modelId="{FEDB0B5C-606B-42FE-A3B9-D0BD50958EE5}" type="presOf" srcId="{476A1ED0-1891-46F7-B6C9-CD30436C1953}" destId="{4104D5B5-928A-4773-A2AB-7F3D5B221C8F}" srcOrd="0" destOrd="0" presId="urn:microsoft.com/office/officeart/2005/8/layout/arrow5"/>
    <dgm:cxn modelId="{73620477-DF9F-42E9-947F-C760FB4CFBA7}" srcId="{FC73D994-D187-43CB-98DC-66A568AE30D4}" destId="{476A1ED0-1891-46F7-B6C9-CD30436C1953}" srcOrd="1" destOrd="0" parTransId="{81380BD6-94E2-4399-B02B-307F781AA807}" sibTransId="{D0DF4B79-1EDA-427E-8050-FD0538C85449}"/>
    <dgm:cxn modelId="{36315B9B-E00B-4129-A0F1-2F7E99E3551E}" type="presOf" srcId="{4269C120-7D5B-4D91-ABF4-8E45404667B8}" destId="{C00AF494-6544-42B1-BFB4-745DA9B0032A}" srcOrd="0" destOrd="0" presId="urn:microsoft.com/office/officeart/2005/8/layout/arrow5"/>
    <dgm:cxn modelId="{12707CF4-D017-4993-95E7-A6C452CD283C}" srcId="{FC73D994-D187-43CB-98DC-66A568AE30D4}" destId="{4269C120-7D5B-4D91-ABF4-8E45404667B8}" srcOrd="0" destOrd="0" parTransId="{1BBAAAE0-27D8-46F3-AC81-01E866D9FDEB}" sibTransId="{8A0E3D37-733C-4560-8E11-0EBEF5E91221}"/>
    <dgm:cxn modelId="{6426648B-7AE2-4E0D-BA1D-33A7D65380F6}" type="presParOf" srcId="{3E43146D-5D02-4098-B234-2FC0F68AA8BD}" destId="{C00AF494-6544-42B1-BFB4-745DA9B0032A}" srcOrd="0" destOrd="0" presId="urn:microsoft.com/office/officeart/2005/8/layout/arrow5"/>
    <dgm:cxn modelId="{6127068F-47DC-4542-BA9C-40C5B7CBCDF4}" type="presParOf" srcId="{3E43146D-5D02-4098-B234-2FC0F68AA8BD}" destId="{4104D5B5-928A-4773-A2AB-7F3D5B221C8F}" srcOrd="1" destOrd="0" presId="urn:microsoft.com/office/officeart/2005/8/layout/arrow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6E1277-676A-49D3-BF80-606ADF057F6E}" type="doc">
      <dgm:prSet loTypeId="urn:microsoft.com/office/officeart/2005/8/layout/matrix1#1" loCatId="matrix" qsTypeId="urn:microsoft.com/office/officeart/2005/8/quickstyle/simple1#2" qsCatId="simple" csTypeId="urn:microsoft.com/office/officeart/2005/8/colors/accent1_2#2" csCatId="accent1" phldr="1"/>
      <dgm:spPr/>
      <dgm:t>
        <a:bodyPr/>
        <a:lstStyle/>
        <a:p>
          <a:endParaRPr lang="zh-CN" altLang="en-US"/>
        </a:p>
      </dgm:t>
    </dgm:pt>
    <dgm:pt modelId="{E770C489-D893-41D9-9941-50DAC751AB3A}">
      <dgm:prSet phldrT="[文本]"/>
      <dgm:spPr/>
      <dgm:t>
        <a:bodyPr/>
        <a:lstStyle/>
        <a:p>
          <a:endParaRPr lang="zh-CN" altLang="en-US" dirty="0"/>
        </a:p>
      </dgm:t>
    </dgm:pt>
    <dgm:pt modelId="{A53D479B-BD20-4D5E-8377-901A1A02473C}" cxnId="{4A555BA0-D619-4C90-9792-07447FFF11F3}" type="parTrans">
      <dgm:prSet/>
      <dgm:spPr/>
      <dgm:t>
        <a:bodyPr/>
        <a:lstStyle/>
        <a:p>
          <a:endParaRPr lang="zh-CN" altLang="en-US"/>
        </a:p>
      </dgm:t>
    </dgm:pt>
    <dgm:pt modelId="{6486574C-02A7-4D34-A2D8-7F4A8AACD659}" cxnId="{4A555BA0-D619-4C90-9792-07447FFF11F3}" type="sibTrans">
      <dgm:prSet/>
      <dgm:spPr/>
      <dgm:t>
        <a:bodyPr/>
        <a:lstStyle/>
        <a:p>
          <a:endParaRPr lang="zh-CN" altLang="en-US"/>
        </a:p>
      </dgm:t>
    </dgm:pt>
    <dgm:pt modelId="{168D42D9-E1CE-4FA9-9F66-38BFE82AF39A}">
      <dgm:prSet phldrT="[文本]"/>
      <dgm:spPr>
        <a:solidFill>
          <a:schemeClr val="accent3">
            <a:lumMod val="60000"/>
            <a:lumOff val="40000"/>
          </a:schemeClr>
        </a:solidFill>
      </dgm:spPr>
      <dgm:t>
        <a:bodyPr/>
        <a:lstStyle/>
        <a:p>
          <a:r>
            <a:rPr lang="zh-CN" altLang="en-US" dirty="0">
              <a:solidFill>
                <a:schemeClr val="tx1"/>
              </a:solidFill>
            </a:rPr>
            <a:t>上市公告</a:t>
          </a:r>
        </a:p>
      </dgm:t>
    </dgm:pt>
    <dgm:pt modelId="{9595D749-266B-42BD-B922-3E8728244E02}" cxnId="{C7BE6C6B-3CE0-420C-9BA2-D857A31F36C7}" type="parTrans">
      <dgm:prSet/>
      <dgm:spPr/>
      <dgm:t>
        <a:bodyPr/>
        <a:lstStyle/>
        <a:p>
          <a:endParaRPr lang="zh-CN" altLang="en-US"/>
        </a:p>
      </dgm:t>
    </dgm:pt>
    <dgm:pt modelId="{0295A30C-1D9C-431B-A444-149B8110C865}" cxnId="{C7BE6C6B-3CE0-420C-9BA2-D857A31F36C7}" type="sibTrans">
      <dgm:prSet/>
      <dgm:spPr/>
      <dgm:t>
        <a:bodyPr/>
        <a:lstStyle/>
        <a:p>
          <a:endParaRPr lang="zh-CN" altLang="en-US"/>
        </a:p>
      </dgm:t>
    </dgm:pt>
    <dgm:pt modelId="{E15AE59C-BFD0-4B11-9D59-99A22CF09154}">
      <dgm:prSet phldrT="[文本]"/>
      <dgm:spPr>
        <a:solidFill>
          <a:schemeClr val="accent3">
            <a:lumMod val="40000"/>
            <a:lumOff val="60000"/>
          </a:schemeClr>
        </a:solidFill>
      </dgm:spPr>
      <dgm:t>
        <a:bodyPr/>
        <a:lstStyle/>
        <a:p>
          <a:r>
            <a:rPr lang="zh-CN" altLang="en-US" dirty="0">
              <a:solidFill>
                <a:schemeClr val="tx1"/>
              </a:solidFill>
            </a:rPr>
            <a:t>中期报告</a:t>
          </a:r>
          <a:endParaRPr lang="zh-CN" altLang="en-US" dirty="0"/>
        </a:p>
      </dgm:t>
    </dgm:pt>
    <dgm:pt modelId="{F3824673-6041-45B7-8F40-0554BF6CAF47}" cxnId="{76736557-85E5-48E0-8362-C75EFD6038B0}" type="parTrans">
      <dgm:prSet/>
      <dgm:spPr/>
      <dgm:t>
        <a:bodyPr/>
        <a:lstStyle/>
        <a:p>
          <a:endParaRPr lang="zh-CN" altLang="en-US"/>
        </a:p>
      </dgm:t>
    </dgm:pt>
    <dgm:pt modelId="{A82F2B84-E2F2-4DAD-BFE7-AAB7F09573E6}" cxnId="{76736557-85E5-48E0-8362-C75EFD6038B0}" type="sibTrans">
      <dgm:prSet/>
      <dgm:spPr/>
      <dgm:t>
        <a:bodyPr/>
        <a:lstStyle/>
        <a:p>
          <a:endParaRPr lang="zh-CN" altLang="en-US"/>
        </a:p>
      </dgm:t>
    </dgm:pt>
    <dgm:pt modelId="{C4C6CAB3-834E-4E59-A9F0-49E9D8A023D7}">
      <dgm:prSet phldrT="[文本]"/>
      <dgm:spPr>
        <a:solidFill>
          <a:schemeClr val="accent3">
            <a:lumMod val="40000"/>
            <a:lumOff val="60000"/>
          </a:schemeClr>
        </a:solidFill>
      </dgm:spPr>
      <dgm:t>
        <a:bodyPr/>
        <a:lstStyle/>
        <a:p>
          <a:r>
            <a:rPr lang="zh-CN" altLang="en-US" dirty="0">
              <a:solidFill>
                <a:schemeClr val="tx1"/>
              </a:solidFill>
            </a:rPr>
            <a:t>年度报告</a:t>
          </a:r>
        </a:p>
      </dgm:t>
    </dgm:pt>
    <dgm:pt modelId="{40036208-89AB-434A-951F-8E2F22C73AF3}" cxnId="{FFB4E835-BF93-4E15-9E48-5A692869AD62}" type="parTrans">
      <dgm:prSet/>
      <dgm:spPr/>
      <dgm:t>
        <a:bodyPr/>
        <a:lstStyle/>
        <a:p>
          <a:endParaRPr lang="zh-CN" altLang="en-US"/>
        </a:p>
      </dgm:t>
    </dgm:pt>
    <dgm:pt modelId="{C2DE8BE0-8F42-42FE-834B-6C719FDC995F}" cxnId="{FFB4E835-BF93-4E15-9E48-5A692869AD62}" type="sibTrans">
      <dgm:prSet/>
      <dgm:spPr/>
      <dgm:t>
        <a:bodyPr/>
        <a:lstStyle/>
        <a:p>
          <a:endParaRPr lang="zh-CN" altLang="en-US"/>
        </a:p>
      </dgm:t>
    </dgm:pt>
    <dgm:pt modelId="{69B4EFC3-651C-414C-8058-CEA978B31A4A}">
      <dgm:prSet phldrT="[文本]"/>
      <dgm:spPr>
        <a:solidFill>
          <a:schemeClr val="accent3">
            <a:lumMod val="60000"/>
            <a:lumOff val="40000"/>
          </a:schemeClr>
        </a:solidFill>
      </dgm:spPr>
      <dgm:t>
        <a:bodyPr/>
        <a:lstStyle/>
        <a:p>
          <a:r>
            <a:rPr lang="zh-CN" altLang="en-US" dirty="0">
              <a:solidFill>
                <a:schemeClr val="tx1"/>
              </a:solidFill>
            </a:rPr>
            <a:t>临时报告</a:t>
          </a:r>
        </a:p>
      </dgm:t>
    </dgm:pt>
    <dgm:pt modelId="{BF957EAB-2F5F-4760-A1F6-B8F9A38C87C3}" cxnId="{82B5259F-7DC8-446F-88E4-25707C01730F}" type="parTrans">
      <dgm:prSet/>
      <dgm:spPr/>
      <dgm:t>
        <a:bodyPr/>
        <a:lstStyle/>
        <a:p>
          <a:endParaRPr lang="zh-CN" altLang="en-US"/>
        </a:p>
      </dgm:t>
    </dgm:pt>
    <dgm:pt modelId="{6934D600-6191-46D0-A572-2D1B5F811CDB}" cxnId="{82B5259F-7DC8-446F-88E4-25707C01730F}" type="sibTrans">
      <dgm:prSet/>
      <dgm:spPr/>
      <dgm:t>
        <a:bodyPr/>
        <a:lstStyle/>
        <a:p>
          <a:endParaRPr lang="zh-CN" altLang="en-US"/>
        </a:p>
      </dgm:t>
    </dgm:pt>
    <dgm:pt modelId="{117AD592-B42C-40C7-8255-0472394B8347}" type="pres">
      <dgm:prSet presAssocID="{286E1277-676A-49D3-BF80-606ADF057F6E}" presName="diagram" presStyleCnt="0">
        <dgm:presLayoutVars>
          <dgm:chMax val="1"/>
          <dgm:dir/>
          <dgm:animLvl val="ctr"/>
          <dgm:resizeHandles val="exact"/>
        </dgm:presLayoutVars>
      </dgm:prSet>
      <dgm:spPr/>
    </dgm:pt>
    <dgm:pt modelId="{504B1AF6-1B6C-4B49-A937-79484DA01E84}" type="pres">
      <dgm:prSet presAssocID="{286E1277-676A-49D3-BF80-606ADF057F6E}" presName="matrix" presStyleCnt="0"/>
      <dgm:spPr/>
    </dgm:pt>
    <dgm:pt modelId="{04ABC736-6AEE-4ADA-BAE4-8EFFD73E805E}" type="pres">
      <dgm:prSet presAssocID="{286E1277-676A-49D3-BF80-606ADF057F6E}" presName="tile1" presStyleLbl="node1" presStyleIdx="0" presStyleCnt="4"/>
      <dgm:spPr/>
    </dgm:pt>
    <dgm:pt modelId="{841BD48E-6564-4A70-B588-FCEF143919E4}" type="pres">
      <dgm:prSet presAssocID="{286E1277-676A-49D3-BF80-606ADF057F6E}" presName="tile1text" presStyleLbl="node1" presStyleIdx="0" presStyleCnt="4">
        <dgm:presLayoutVars>
          <dgm:chMax val="0"/>
          <dgm:chPref val="0"/>
          <dgm:bulletEnabled val="1"/>
        </dgm:presLayoutVars>
      </dgm:prSet>
      <dgm:spPr/>
    </dgm:pt>
    <dgm:pt modelId="{2C7703AE-6AAD-4EAC-8019-508C46A4CDD5}" type="pres">
      <dgm:prSet presAssocID="{286E1277-676A-49D3-BF80-606ADF057F6E}" presName="tile2" presStyleLbl="node1" presStyleIdx="1" presStyleCnt="4"/>
      <dgm:spPr/>
    </dgm:pt>
    <dgm:pt modelId="{5E8FEE6A-B2BA-49BD-86C6-84F5BF349BC3}" type="pres">
      <dgm:prSet presAssocID="{286E1277-676A-49D3-BF80-606ADF057F6E}" presName="tile2text" presStyleLbl="node1" presStyleIdx="1" presStyleCnt="4">
        <dgm:presLayoutVars>
          <dgm:chMax val="0"/>
          <dgm:chPref val="0"/>
          <dgm:bulletEnabled val="1"/>
        </dgm:presLayoutVars>
      </dgm:prSet>
      <dgm:spPr/>
    </dgm:pt>
    <dgm:pt modelId="{DB3730EE-9F4F-4A43-929F-63C69594219A}" type="pres">
      <dgm:prSet presAssocID="{286E1277-676A-49D3-BF80-606ADF057F6E}" presName="tile3" presStyleLbl="node1" presStyleIdx="2" presStyleCnt="4"/>
      <dgm:spPr/>
    </dgm:pt>
    <dgm:pt modelId="{CF48F34E-5D70-4E66-A920-A8B910AABF45}" type="pres">
      <dgm:prSet presAssocID="{286E1277-676A-49D3-BF80-606ADF057F6E}" presName="tile3text" presStyleLbl="node1" presStyleIdx="2" presStyleCnt="4">
        <dgm:presLayoutVars>
          <dgm:chMax val="0"/>
          <dgm:chPref val="0"/>
          <dgm:bulletEnabled val="1"/>
        </dgm:presLayoutVars>
      </dgm:prSet>
      <dgm:spPr/>
    </dgm:pt>
    <dgm:pt modelId="{DBF6B213-B1E3-4AFD-8A31-10F049B42667}" type="pres">
      <dgm:prSet presAssocID="{286E1277-676A-49D3-BF80-606ADF057F6E}" presName="tile4" presStyleLbl="node1" presStyleIdx="3" presStyleCnt="4" custLinFactNeighborY="0"/>
      <dgm:spPr/>
    </dgm:pt>
    <dgm:pt modelId="{6279967D-5DAC-4B3C-A315-8830500DCE17}" type="pres">
      <dgm:prSet presAssocID="{286E1277-676A-49D3-BF80-606ADF057F6E}" presName="tile4text" presStyleLbl="node1" presStyleIdx="3" presStyleCnt="4">
        <dgm:presLayoutVars>
          <dgm:chMax val="0"/>
          <dgm:chPref val="0"/>
          <dgm:bulletEnabled val="1"/>
        </dgm:presLayoutVars>
      </dgm:prSet>
      <dgm:spPr/>
    </dgm:pt>
    <dgm:pt modelId="{B31997E0-BF66-4CDF-AD6F-71E743DAE7E1}" type="pres">
      <dgm:prSet presAssocID="{286E1277-676A-49D3-BF80-606ADF057F6E}" presName="centerTile" presStyleLbl="fgShp" presStyleIdx="0" presStyleCnt="1">
        <dgm:presLayoutVars>
          <dgm:chMax val="0"/>
          <dgm:chPref val="0"/>
        </dgm:presLayoutVars>
      </dgm:prSet>
      <dgm:spPr/>
    </dgm:pt>
  </dgm:ptLst>
  <dgm:cxnLst>
    <dgm:cxn modelId="{0720472A-4E73-4C5A-90DE-6338D1F8F9E6}" type="presOf" srcId="{69B4EFC3-651C-414C-8058-CEA978B31A4A}" destId="{DBF6B213-B1E3-4AFD-8A31-10F049B42667}" srcOrd="0" destOrd="0" presId="urn:microsoft.com/office/officeart/2005/8/layout/matrix1#1"/>
    <dgm:cxn modelId="{FFB4E835-BF93-4E15-9E48-5A692869AD62}" srcId="{E770C489-D893-41D9-9941-50DAC751AB3A}" destId="{C4C6CAB3-834E-4E59-A9F0-49E9D8A023D7}" srcOrd="2" destOrd="0" parTransId="{40036208-89AB-434A-951F-8E2F22C73AF3}" sibTransId="{C2DE8BE0-8F42-42FE-834B-6C719FDC995F}"/>
    <dgm:cxn modelId="{76736557-85E5-48E0-8362-C75EFD6038B0}" srcId="{E770C489-D893-41D9-9941-50DAC751AB3A}" destId="{E15AE59C-BFD0-4B11-9D59-99A22CF09154}" srcOrd="1" destOrd="0" parTransId="{F3824673-6041-45B7-8F40-0554BF6CAF47}" sibTransId="{A82F2B84-E2F2-4DAD-BFE7-AAB7F09573E6}"/>
    <dgm:cxn modelId="{95F9C75D-6CDF-44AD-B287-D59F17CB6762}" type="presOf" srcId="{286E1277-676A-49D3-BF80-606ADF057F6E}" destId="{117AD592-B42C-40C7-8255-0472394B8347}" srcOrd="0" destOrd="0" presId="urn:microsoft.com/office/officeart/2005/8/layout/matrix1#1"/>
    <dgm:cxn modelId="{75FE225E-8C9C-4CAA-8F07-A8D803021054}" type="presOf" srcId="{168D42D9-E1CE-4FA9-9F66-38BFE82AF39A}" destId="{04ABC736-6AEE-4ADA-BAE4-8EFFD73E805E}" srcOrd="0" destOrd="0" presId="urn:microsoft.com/office/officeart/2005/8/layout/matrix1#1"/>
    <dgm:cxn modelId="{C7BE6C6B-3CE0-420C-9BA2-D857A31F36C7}" srcId="{E770C489-D893-41D9-9941-50DAC751AB3A}" destId="{168D42D9-E1CE-4FA9-9F66-38BFE82AF39A}" srcOrd="0" destOrd="0" parTransId="{9595D749-266B-42BD-B922-3E8728244E02}" sibTransId="{0295A30C-1D9C-431B-A444-149B8110C865}"/>
    <dgm:cxn modelId="{82B5259F-7DC8-446F-88E4-25707C01730F}" srcId="{E770C489-D893-41D9-9941-50DAC751AB3A}" destId="{69B4EFC3-651C-414C-8058-CEA978B31A4A}" srcOrd="3" destOrd="0" parTransId="{BF957EAB-2F5F-4760-A1F6-B8F9A38C87C3}" sibTransId="{6934D600-6191-46D0-A572-2D1B5F811CDB}"/>
    <dgm:cxn modelId="{4A555BA0-D619-4C90-9792-07447FFF11F3}" srcId="{286E1277-676A-49D3-BF80-606ADF057F6E}" destId="{E770C489-D893-41D9-9941-50DAC751AB3A}" srcOrd="0" destOrd="0" parTransId="{A53D479B-BD20-4D5E-8377-901A1A02473C}" sibTransId="{6486574C-02A7-4D34-A2D8-7F4A8AACD659}"/>
    <dgm:cxn modelId="{4E38D6B6-C77E-4315-9A88-3BF25C79F3E0}" type="presOf" srcId="{C4C6CAB3-834E-4E59-A9F0-49E9D8A023D7}" destId="{CF48F34E-5D70-4E66-A920-A8B910AABF45}" srcOrd="1" destOrd="0" presId="urn:microsoft.com/office/officeart/2005/8/layout/matrix1#1"/>
    <dgm:cxn modelId="{CA231EBF-95DD-406F-BB02-05E43EF802BD}" type="presOf" srcId="{69B4EFC3-651C-414C-8058-CEA978B31A4A}" destId="{6279967D-5DAC-4B3C-A315-8830500DCE17}" srcOrd="1" destOrd="0" presId="urn:microsoft.com/office/officeart/2005/8/layout/matrix1#1"/>
    <dgm:cxn modelId="{5C49DFC5-D991-4F4F-8001-B02A9982F5D9}" type="presOf" srcId="{E770C489-D893-41D9-9941-50DAC751AB3A}" destId="{B31997E0-BF66-4CDF-AD6F-71E743DAE7E1}" srcOrd="0" destOrd="0" presId="urn:microsoft.com/office/officeart/2005/8/layout/matrix1#1"/>
    <dgm:cxn modelId="{DEA2E1D3-C8D6-4F5A-B988-191E86137DB9}" type="presOf" srcId="{E15AE59C-BFD0-4B11-9D59-99A22CF09154}" destId="{5E8FEE6A-B2BA-49BD-86C6-84F5BF349BC3}" srcOrd="1" destOrd="0" presId="urn:microsoft.com/office/officeart/2005/8/layout/matrix1#1"/>
    <dgm:cxn modelId="{56F9AADD-B24B-4B94-92EE-DF2C605DD521}" type="presOf" srcId="{C4C6CAB3-834E-4E59-A9F0-49E9D8A023D7}" destId="{DB3730EE-9F4F-4A43-929F-63C69594219A}" srcOrd="0" destOrd="0" presId="urn:microsoft.com/office/officeart/2005/8/layout/matrix1#1"/>
    <dgm:cxn modelId="{B89FC5F2-826B-468C-A03A-12D5151D7FD8}" type="presOf" srcId="{168D42D9-E1CE-4FA9-9F66-38BFE82AF39A}" destId="{841BD48E-6564-4A70-B588-FCEF143919E4}" srcOrd="1" destOrd="0" presId="urn:microsoft.com/office/officeart/2005/8/layout/matrix1#1"/>
    <dgm:cxn modelId="{752431F6-9D56-462B-AC7D-7A727FE22011}" type="presOf" srcId="{E15AE59C-BFD0-4B11-9D59-99A22CF09154}" destId="{2C7703AE-6AAD-4EAC-8019-508C46A4CDD5}" srcOrd="0" destOrd="0" presId="urn:microsoft.com/office/officeart/2005/8/layout/matrix1#1"/>
    <dgm:cxn modelId="{3E703CDE-EB95-4F85-91AC-CF17B65A2B89}" type="presParOf" srcId="{117AD592-B42C-40C7-8255-0472394B8347}" destId="{504B1AF6-1B6C-4B49-A937-79484DA01E84}" srcOrd="0" destOrd="0" presId="urn:microsoft.com/office/officeart/2005/8/layout/matrix1#1"/>
    <dgm:cxn modelId="{FBB4E75E-1362-488B-B2D5-02D58E8F0643}" type="presParOf" srcId="{504B1AF6-1B6C-4B49-A937-79484DA01E84}" destId="{04ABC736-6AEE-4ADA-BAE4-8EFFD73E805E}" srcOrd="0" destOrd="0" presId="urn:microsoft.com/office/officeart/2005/8/layout/matrix1#1"/>
    <dgm:cxn modelId="{7EFFCC6C-098C-424D-A085-AF1398D86F1B}" type="presParOf" srcId="{504B1AF6-1B6C-4B49-A937-79484DA01E84}" destId="{841BD48E-6564-4A70-B588-FCEF143919E4}" srcOrd="1" destOrd="0" presId="urn:microsoft.com/office/officeart/2005/8/layout/matrix1#1"/>
    <dgm:cxn modelId="{39BFD9EF-DCEA-45D9-9A07-E26D09B88D2B}" type="presParOf" srcId="{504B1AF6-1B6C-4B49-A937-79484DA01E84}" destId="{2C7703AE-6AAD-4EAC-8019-508C46A4CDD5}" srcOrd="2" destOrd="0" presId="urn:microsoft.com/office/officeart/2005/8/layout/matrix1#1"/>
    <dgm:cxn modelId="{6EDED540-DC67-41CA-918D-E64920170605}" type="presParOf" srcId="{504B1AF6-1B6C-4B49-A937-79484DA01E84}" destId="{5E8FEE6A-B2BA-49BD-86C6-84F5BF349BC3}" srcOrd="3" destOrd="0" presId="urn:microsoft.com/office/officeart/2005/8/layout/matrix1#1"/>
    <dgm:cxn modelId="{38510616-48FE-4510-808D-B2752E923A58}" type="presParOf" srcId="{504B1AF6-1B6C-4B49-A937-79484DA01E84}" destId="{DB3730EE-9F4F-4A43-929F-63C69594219A}" srcOrd="4" destOrd="0" presId="urn:microsoft.com/office/officeart/2005/8/layout/matrix1#1"/>
    <dgm:cxn modelId="{8E04298A-AC41-41FE-80CB-C6B7CBA04A2D}" type="presParOf" srcId="{504B1AF6-1B6C-4B49-A937-79484DA01E84}" destId="{CF48F34E-5D70-4E66-A920-A8B910AABF45}" srcOrd="5" destOrd="0" presId="urn:microsoft.com/office/officeart/2005/8/layout/matrix1#1"/>
    <dgm:cxn modelId="{33CE0A22-95DF-48E4-912E-A2AD809FDE24}" type="presParOf" srcId="{504B1AF6-1B6C-4B49-A937-79484DA01E84}" destId="{DBF6B213-B1E3-4AFD-8A31-10F049B42667}" srcOrd="6" destOrd="0" presId="urn:microsoft.com/office/officeart/2005/8/layout/matrix1#1"/>
    <dgm:cxn modelId="{2628784D-2B84-4915-8E1B-8F66C586276D}" type="presParOf" srcId="{504B1AF6-1B6C-4B49-A937-79484DA01E84}" destId="{6279967D-5DAC-4B3C-A315-8830500DCE17}" srcOrd="7" destOrd="0" presId="urn:microsoft.com/office/officeart/2005/8/layout/matrix1#1"/>
    <dgm:cxn modelId="{48298574-477A-41F6-9D97-F25778F2EFB3}" type="presParOf" srcId="{117AD592-B42C-40C7-8255-0472394B8347}" destId="{B31997E0-BF66-4CDF-AD6F-71E743DAE7E1}" srcOrd="1" destOrd="0" presId="urn:microsoft.com/office/officeart/2005/8/layout/matrix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A867F9-99E5-444A-BAF2-7A126C4FE8A4}" type="doc">
      <dgm:prSet loTypeId="urn:microsoft.com/office/officeart/2005/8/layout/chevron1" loCatId="process" qsTypeId="urn:microsoft.com/office/officeart/2005/8/quickstyle/simple1#3" qsCatId="simple" csTypeId="urn:microsoft.com/office/officeart/2005/8/colors/accent1_2#3" csCatId="accent1" phldr="1"/>
      <dgm:spPr/>
    </dgm:pt>
    <dgm:pt modelId="{7C477BCB-E083-4AE3-9B2B-9654446B6E6B}">
      <dgm:prSet phldrT="[文本]" custT="1"/>
      <dgm:spPr>
        <a:solidFill>
          <a:schemeClr val="accent3">
            <a:lumMod val="40000"/>
            <a:lumOff val="60000"/>
          </a:schemeClr>
        </a:solidFill>
      </dgm:spPr>
      <dgm:t>
        <a:bodyPr/>
        <a:lstStyle/>
        <a:p>
          <a:r>
            <a:rPr lang="zh-CN" altLang="en-US" sz="2400" dirty="0">
              <a:solidFill>
                <a:schemeClr val="tx1"/>
              </a:solidFill>
              <a:latin typeface="黑体" panose="02010609060101010101" pitchFamily="49" charset="-122"/>
              <a:ea typeface="黑体" panose="02010609060101010101" pitchFamily="49" charset="-122"/>
            </a:rPr>
            <a:t>专业性</a:t>
          </a:r>
        </a:p>
      </dgm:t>
    </dgm:pt>
    <dgm:pt modelId="{8C5F91AD-C209-4927-92BE-799491F89975}" cxnId="{D5B2C151-FC29-486C-A21E-CC4ABBBF618F}" type="parTrans">
      <dgm:prSet/>
      <dgm:spPr/>
      <dgm:t>
        <a:bodyPr/>
        <a:lstStyle/>
        <a:p>
          <a:endParaRPr lang="zh-CN" altLang="en-US"/>
        </a:p>
      </dgm:t>
    </dgm:pt>
    <dgm:pt modelId="{B880ABFB-365A-4ED3-860E-9FA2473FF4E6}" cxnId="{D5B2C151-FC29-486C-A21E-CC4ABBBF618F}" type="sibTrans">
      <dgm:prSet/>
      <dgm:spPr/>
      <dgm:t>
        <a:bodyPr/>
        <a:lstStyle/>
        <a:p>
          <a:endParaRPr lang="zh-CN" altLang="en-US"/>
        </a:p>
      </dgm:t>
    </dgm:pt>
    <dgm:pt modelId="{D1785345-BA05-47CE-B396-20DC1A15BAE9}">
      <dgm:prSet phldrT="[文本]" custT="1"/>
      <dgm:spPr>
        <a:solidFill>
          <a:schemeClr val="accent3">
            <a:lumMod val="40000"/>
            <a:lumOff val="60000"/>
          </a:schemeClr>
        </a:solidFill>
      </dgm:spPr>
      <dgm:t>
        <a:bodyPr/>
        <a:lstStyle/>
        <a:p>
          <a:r>
            <a:rPr lang="zh-CN" altLang="en-US" sz="2400" dirty="0">
              <a:solidFill>
                <a:schemeClr val="tx1"/>
              </a:solidFill>
              <a:latin typeface="黑体" panose="02010609060101010101" pitchFamily="49" charset="-122"/>
              <a:ea typeface="黑体" panose="02010609060101010101" pitchFamily="49" charset="-122"/>
            </a:rPr>
            <a:t>行政性</a:t>
          </a:r>
        </a:p>
      </dgm:t>
    </dgm:pt>
    <dgm:pt modelId="{AC11E99C-6EEF-4697-B910-90A5272A4F8F}" cxnId="{70A1537B-0C72-4C07-A635-FB70FEB4C966}" type="parTrans">
      <dgm:prSet/>
      <dgm:spPr/>
      <dgm:t>
        <a:bodyPr/>
        <a:lstStyle/>
        <a:p>
          <a:endParaRPr lang="zh-CN" altLang="en-US"/>
        </a:p>
      </dgm:t>
    </dgm:pt>
    <dgm:pt modelId="{3FA3C05F-F54C-4A94-828E-495FA2E37E66}" cxnId="{70A1537B-0C72-4C07-A635-FB70FEB4C966}" type="sibTrans">
      <dgm:prSet/>
      <dgm:spPr/>
      <dgm:t>
        <a:bodyPr/>
        <a:lstStyle/>
        <a:p>
          <a:endParaRPr lang="zh-CN" altLang="en-US"/>
        </a:p>
      </dgm:t>
    </dgm:pt>
    <dgm:pt modelId="{4BDC046B-1947-44F6-ACCA-81719393FB2C}">
      <dgm:prSet phldrT="[文本]" custT="1"/>
      <dgm:spPr>
        <a:solidFill>
          <a:schemeClr val="accent3">
            <a:lumMod val="40000"/>
            <a:lumOff val="60000"/>
          </a:schemeClr>
        </a:solidFill>
      </dgm:spPr>
      <dgm:t>
        <a:bodyPr/>
        <a:lstStyle/>
        <a:p>
          <a:r>
            <a:rPr lang="zh-CN" altLang="en-US" sz="2400" dirty="0">
              <a:solidFill>
                <a:schemeClr val="tx1"/>
              </a:solidFill>
              <a:latin typeface="黑体" panose="02010609060101010101" pitchFamily="49" charset="-122"/>
              <a:ea typeface="黑体" panose="02010609060101010101" pitchFamily="49" charset="-122"/>
            </a:rPr>
            <a:t>执法性</a:t>
          </a:r>
        </a:p>
      </dgm:t>
    </dgm:pt>
    <dgm:pt modelId="{3CCF4FE0-F209-4344-BF87-56698D4A6966}" cxnId="{3DA25334-F395-4E25-BFB4-8A3BBC0ED2C8}" type="parTrans">
      <dgm:prSet/>
      <dgm:spPr/>
      <dgm:t>
        <a:bodyPr/>
        <a:lstStyle/>
        <a:p>
          <a:endParaRPr lang="zh-CN" altLang="en-US"/>
        </a:p>
      </dgm:t>
    </dgm:pt>
    <dgm:pt modelId="{5716E8A1-8280-40B5-9BDC-D281F231A0C5}" cxnId="{3DA25334-F395-4E25-BFB4-8A3BBC0ED2C8}" type="sibTrans">
      <dgm:prSet/>
      <dgm:spPr/>
      <dgm:t>
        <a:bodyPr/>
        <a:lstStyle/>
        <a:p>
          <a:endParaRPr lang="zh-CN" altLang="en-US"/>
        </a:p>
      </dgm:t>
    </dgm:pt>
    <dgm:pt modelId="{D15A3C98-4D94-4166-ACA4-2E75D30798CD}" type="pres">
      <dgm:prSet presAssocID="{C6A867F9-99E5-444A-BAF2-7A126C4FE8A4}" presName="Name0" presStyleCnt="0">
        <dgm:presLayoutVars>
          <dgm:dir/>
          <dgm:animLvl val="lvl"/>
          <dgm:resizeHandles val="exact"/>
        </dgm:presLayoutVars>
      </dgm:prSet>
      <dgm:spPr/>
    </dgm:pt>
    <dgm:pt modelId="{3BACDE25-61F0-4696-A8A5-C6100B41CA5F}" type="pres">
      <dgm:prSet presAssocID="{7C477BCB-E083-4AE3-9B2B-9654446B6E6B}" presName="parTxOnly" presStyleLbl="node1" presStyleIdx="0" presStyleCnt="3" custLinFactNeighborX="-93224" custLinFactNeighborY="68897">
        <dgm:presLayoutVars>
          <dgm:chMax val="0"/>
          <dgm:chPref val="0"/>
          <dgm:bulletEnabled val="1"/>
        </dgm:presLayoutVars>
      </dgm:prSet>
      <dgm:spPr/>
    </dgm:pt>
    <dgm:pt modelId="{49386610-2498-4788-9123-08BB55482F9E}" type="pres">
      <dgm:prSet presAssocID="{B880ABFB-365A-4ED3-860E-9FA2473FF4E6}" presName="parTxOnlySpace" presStyleCnt="0"/>
      <dgm:spPr/>
    </dgm:pt>
    <dgm:pt modelId="{BB1140F1-75F2-45C6-AD34-07AF9238F89F}" type="pres">
      <dgm:prSet presAssocID="{D1785345-BA05-47CE-B396-20DC1A15BAE9}" presName="parTxOnly" presStyleLbl="node1" presStyleIdx="1" presStyleCnt="3" custLinFactY="47604" custLinFactNeighborX="-17757" custLinFactNeighborY="100000">
        <dgm:presLayoutVars>
          <dgm:chMax val="0"/>
          <dgm:chPref val="0"/>
          <dgm:bulletEnabled val="1"/>
        </dgm:presLayoutVars>
      </dgm:prSet>
      <dgm:spPr/>
    </dgm:pt>
    <dgm:pt modelId="{4C224CBB-2E6A-42AF-8CFC-22C99691FC14}" type="pres">
      <dgm:prSet presAssocID="{3FA3C05F-F54C-4A94-828E-495FA2E37E66}" presName="parTxOnlySpace" presStyleCnt="0"/>
      <dgm:spPr/>
    </dgm:pt>
    <dgm:pt modelId="{F983A936-9210-4583-8C97-AEFA6CC88A12}" type="pres">
      <dgm:prSet presAssocID="{4BDC046B-1947-44F6-ACCA-81719393FB2C}" presName="parTxOnly" presStyleLbl="node1" presStyleIdx="2" presStyleCnt="3" custLinFactNeighborX="84345" custLinFactNeighborY="68897">
        <dgm:presLayoutVars>
          <dgm:chMax val="0"/>
          <dgm:chPref val="0"/>
          <dgm:bulletEnabled val="1"/>
        </dgm:presLayoutVars>
      </dgm:prSet>
      <dgm:spPr/>
    </dgm:pt>
  </dgm:ptLst>
  <dgm:cxnLst>
    <dgm:cxn modelId="{1C3E3405-D6E9-4B27-9FC7-1F9719C8CB88}" type="presOf" srcId="{C6A867F9-99E5-444A-BAF2-7A126C4FE8A4}" destId="{D15A3C98-4D94-4166-ACA4-2E75D30798CD}" srcOrd="0" destOrd="0" presId="urn:microsoft.com/office/officeart/2005/8/layout/chevron1"/>
    <dgm:cxn modelId="{3DA25334-F395-4E25-BFB4-8A3BBC0ED2C8}" srcId="{C6A867F9-99E5-444A-BAF2-7A126C4FE8A4}" destId="{4BDC046B-1947-44F6-ACCA-81719393FB2C}" srcOrd="2" destOrd="0" parTransId="{3CCF4FE0-F209-4344-BF87-56698D4A6966}" sibTransId="{5716E8A1-8280-40B5-9BDC-D281F231A0C5}"/>
    <dgm:cxn modelId="{D5B2C151-FC29-486C-A21E-CC4ABBBF618F}" srcId="{C6A867F9-99E5-444A-BAF2-7A126C4FE8A4}" destId="{7C477BCB-E083-4AE3-9B2B-9654446B6E6B}" srcOrd="0" destOrd="0" parTransId="{8C5F91AD-C209-4927-92BE-799491F89975}" sibTransId="{B880ABFB-365A-4ED3-860E-9FA2473FF4E6}"/>
    <dgm:cxn modelId="{70A1537B-0C72-4C07-A635-FB70FEB4C966}" srcId="{C6A867F9-99E5-444A-BAF2-7A126C4FE8A4}" destId="{D1785345-BA05-47CE-B396-20DC1A15BAE9}" srcOrd="1" destOrd="0" parTransId="{AC11E99C-6EEF-4697-B910-90A5272A4F8F}" sibTransId="{3FA3C05F-F54C-4A94-828E-495FA2E37E66}"/>
    <dgm:cxn modelId="{B47521AE-0753-4013-86C6-AFDABE96C5B1}" type="presOf" srcId="{7C477BCB-E083-4AE3-9B2B-9654446B6E6B}" destId="{3BACDE25-61F0-4696-A8A5-C6100B41CA5F}" srcOrd="0" destOrd="0" presId="urn:microsoft.com/office/officeart/2005/8/layout/chevron1"/>
    <dgm:cxn modelId="{58D141BE-44D8-4184-A855-536EEC75D944}" type="presOf" srcId="{D1785345-BA05-47CE-B396-20DC1A15BAE9}" destId="{BB1140F1-75F2-45C6-AD34-07AF9238F89F}" srcOrd="0" destOrd="0" presId="urn:microsoft.com/office/officeart/2005/8/layout/chevron1"/>
    <dgm:cxn modelId="{C7463CCF-4F17-4DC8-8B7C-90EEF5224AC7}" type="presOf" srcId="{4BDC046B-1947-44F6-ACCA-81719393FB2C}" destId="{F983A936-9210-4583-8C97-AEFA6CC88A12}" srcOrd="0" destOrd="0" presId="urn:microsoft.com/office/officeart/2005/8/layout/chevron1"/>
    <dgm:cxn modelId="{1DE6BB09-52C5-40DF-93E7-34E072188E87}" type="presParOf" srcId="{D15A3C98-4D94-4166-ACA4-2E75D30798CD}" destId="{3BACDE25-61F0-4696-A8A5-C6100B41CA5F}" srcOrd="0" destOrd="0" presId="urn:microsoft.com/office/officeart/2005/8/layout/chevron1"/>
    <dgm:cxn modelId="{E62CCB9B-7E18-4C3E-9414-B799CAFEFD7F}" type="presParOf" srcId="{D15A3C98-4D94-4166-ACA4-2E75D30798CD}" destId="{49386610-2498-4788-9123-08BB55482F9E}" srcOrd="1" destOrd="0" presId="urn:microsoft.com/office/officeart/2005/8/layout/chevron1"/>
    <dgm:cxn modelId="{9B23D78D-5B29-475F-AAF3-8B059F39DF5D}" type="presParOf" srcId="{D15A3C98-4D94-4166-ACA4-2E75D30798CD}" destId="{BB1140F1-75F2-45C6-AD34-07AF9238F89F}" srcOrd="2" destOrd="0" presId="urn:microsoft.com/office/officeart/2005/8/layout/chevron1"/>
    <dgm:cxn modelId="{99FCC4F7-ABC7-4B87-A774-3CADDE5E37BC}" type="presParOf" srcId="{D15A3C98-4D94-4166-ACA4-2E75D30798CD}" destId="{4C224CBB-2E6A-42AF-8CFC-22C99691FC14}" srcOrd="3" destOrd="0" presId="urn:microsoft.com/office/officeart/2005/8/layout/chevron1"/>
    <dgm:cxn modelId="{5B815AD0-7CBD-4964-BC61-83DF0A4834B9}" type="presParOf" srcId="{D15A3C98-4D94-4166-ACA4-2E75D30798CD}" destId="{F983A936-9210-4583-8C97-AEFA6CC88A12}" srcOrd="4" destOrd="0" presId="urn:microsoft.com/office/officeart/2005/8/layout/chevron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3943708" cy="1216856"/>
        <a:chOff x="0" y="0"/>
        <a:chExt cx="3943708" cy="1216856"/>
      </a:xfrm>
    </dsp:grpSpPr>
    <dsp:sp modelId="{C00AF494-6544-42B1-BFB4-745DA9B0032A}">
      <dsp:nvSpPr>
        <dsp:cNvPr id="3" name="下箭头 2"/>
        <dsp:cNvSpPr/>
      </dsp:nvSpPr>
      <dsp:spPr bwMode="white">
        <a:xfrm rot="16200000">
          <a:off x="91531" y="0"/>
          <a:ext cx="1216856" cy="1216856"/>
        </a:xfrm>
        <a:prstGeom prst="downArrow">
          <a:avLst>
            <a:gd name="adj1" fmla="val 50000"/>
            <a:gd name="adj2" fmla="val 35000"/>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rot="5400000"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tx1"/>
              </a:solidFill>
            </a:rPr>
            <a:t>会员制</a:t>
          </a:r>
        </a:p>
      </dsp:txBody>
      <dsp:txXfrm rot="16200000">
        <a:off x="91531" y="0"/>
        <a:ext cx="1216856" cy="1216856"/>
      </dsp:txXfrm>
    </dsp:sp>
    <dsp:sp modelId="{4104D5B5-928A-4773-A2AB-7F3D5B221C8F}">
      <dsp:nvSpPr>
        <dsp:cNvPr id="4" name="下箭头 3"/>
        <dsp:cNvSpPr/>
      </dsp:nvSpPr>
      <dsp:spPr bwMode="white">
        <a:xfrm rot="27000000">
          <a:off x="2032697" y="0"/>
          <a:ext cx="1216856" cy="1216856"/>
        </a:xfrm>
        <a:prstGeom prst="downArrow">
          <a:avLst>
            <a:gd name="adj1" fmla="val 50000"/>
            <a:gd name="adj2" fmla="val 35000"/>
          </a:avLst>
        </a:prstGeom>
        <a:solidFill>
          <a:schemeClr val="accent3">
            <a:lumMod val="40000"/>
            <a:lumOff val="60000"/>
          </a:schemeClr>
        </a:solidFill>
        <a:ln>
          <a:solidFill>
            <a:schemeClr val="accent3">
              <a:lumMod val="40000"/>
              <a:lumOff val="60000"/>
            </a:schemeClr>
          </a:solidFill>
        </a:ln>
      </dsp:spPr>
      <dsp:style>
        <a:lnRef idx="2">
          <a:schemeClr val="lt1"/>
        </a:lnRef>
        <a:fillRef idx="1">
          <a:schemeClr val="accent1"/>
        </a:fillRef>
        <a:effectRef idx="0">
          <a:scrgbClr r="0" g="0" b="0"/>
        </a:effectRef>
        <a:fontRef idx="minor">
          <a:schemeClr val="lt1"/>
        </a:fontRef>
      </dsp:style>
      <dsp:txBody>
        <a:bodyPr rot="-5400000" lIns="135128" tIns="135128" rIns="135128" bIns="135128" anchor="ctr"/>
        <a:lstStyle>
          <a:lvl1pPr algn="ctr">
            <a:defRPr sz="19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tx1"/>
              </a:solidFill>
            </a:rPr>
            <a:t>公司制</a:t>
          </a:r>
        </a:p>
      </dsp:txBody>
      <dsp:txXfrm rot="27000000">
        <a:off x="2032697" y="0"/>
        <a:ext cx="1216856" cy="121685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447765" cy="2403460"/>
        <a:chOff x="0" y="0"/>
        <a:chExt cx="5447765" cy="2403460"/>
      </a:xfrm>
    </dsp:grpSpPr>
    <dsp:sp modelId="{04ABC736-6AEE-4ADA-BAE4-8EFFD73E805E}">
      <dsp:nvSpPr>
        <dsp:cNvPr id="3" name="单圆角矩形 2"/>
        <dsp:cNvSpPr/>
      </dsp:nvSpPr>
      <dsp:spPr bwMode="white">
        <a:xfrm rot="16200000">
          <a:off x="761076" y="-761076"/>
          <a:ext cx="1201730" cy="2723882"/>
        </a:xfrm>
        <a:prstGeom prst="round1Rect">
          <a:avLst/>
        </a:prstGeom>
        <a:solidFill>
          <a:schemeClr val="accent3">
            <a:lumMod val="60000"/>
            <a:lumOff val="40000"/>
          </a:schemeClr>
        </a:solidFill>
      </dsp:spPr>
      <dsp:style>
        <a:lnRef idx="2">
          <a:schemeClr val="lt1"/>
        </a:lnRef>
        <a:fillRef idx="1">
          <a:schemeClr val="accent1"/>
        </a:fillRef>
        <a:effectRef idx="0">
          <a:scrgbClr r="0" g="0" b="0"/>
        </a:effectRef>
        <a:fontRef idx="minor">
          <a:schemeClr val="lt1"/>
        </a:fontRef>
      </dsp:style>
      <dsp:txBody>
        <a:bodyPr rot="5400000" lIns="213360" tIns="213360" rIns="213360" bIns="21336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zh-CN" altLang="en-US" dirty="0">
              <a:solidFill>
                <a:schemeClr val="tx1"/>
              </a:solidFill>
            </a:rPr>
            <a:t>上市公告</a:t>
          </a:r>
        </a:p>
      </dsp:txBody>
      <dsp:txXfrm rot="16200000">
        <a:off x="761076" y="-761076"/>
        <a:ext cx="1201730" cy="2723882"/>
      </dsp:txXfrm>
    </dsp:sp>
    <dsp:sp modelId="{2C7703AE-6AAD-4EAC-8019-508C46A4CDD5}">
      <dsp:nvSpPr>
        <dsp:cNvPr id="4" name="单圆角矩形 3"/>
        <dsp:cNvSpPr/>
      </dsp:nvSpPr>
      <dsp:spPr bwMode="white">
        <a:xfrm>
          <a:off x="2723882" y="0"/>
          <a:ext cx="2723882" cy="1201730"/>
        </a:xfrm>
        <a:prstGeom prst="round1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213360" tIns="213360" rIns="213360" bIns="21336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zh-CN" altLang="en-US" dirty="0">
              <a:solidFill>
                <a:schemeClr val="tx1"/>
              </a:solidFill>
            </a:rPr>
            <a:t>中期报告</a:t>
          </a:r>
          <a:endParaRPr lang="zh-CN" altLang="en-US" dirty="0"/>
        </a:p>
      </dsp:txBody>
      <dsp:txXfrm>
        <a:off x="2723882" y="0"/>
        <a:ext cx="2723882" cy="1201730"/>
      </dsp:txXfrm>
    </dsp:sp>
    <dsp:sp modelId="{DB3730EE-9F4F-4A43-929F-63C69594219A}">
      <dsp:nvSpPr>
        <dsp:cNvPr id="5" name="单圆角矩形 4"/>
        <dsp:cNvSpPr/>
      </dsp:nvSpPr>
      <dsp:spPr bwMode="white">
        <a:xfrm rot="10800000">
          <a:off x="0" y="1201730"/>
          <a:ext cx="2723882" cy="1201730"/>
        </a:xfrm>
        <a:prstGeom prst="round1Rect">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rot="10800000" lIns="213360" tIns="213360" rIns="213360" bIns="21336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zh-CN" altLang="en-US" dirty="0">
              <a:solidFill>
                <a:schemeClr val="tx1"/>
              </a:solidFill>
            </a:rPr>
            <a:t>年度报告</a:t>
          </a:r>
        </a:p>
      </dsp:txBody>
      <dsp:txXfrm rot="10800000">
        <a:off x="0" y="1201730"/>
        <a:ext cx="2723882" cy="1201730"/>
      </dsp:txXfrm>
    </dsp:sp>
    <dsp:sp modelId="{DBF6B213-B1E3-4AFD-8A31-10F049B42667}">
      <dsp:nvSpPr>
        <dsp:cNvPr id="6" name="单圆角矩形 5"/>
        <dsp:cNvSpPr/>
      </dsp:nvSpPr>
      <dsp:spPr bwMode="white">
        <a:xfrm rot="5400000">
          <a:off x="3484959" y="440654"/>
          <a:ext cx="1201730" cy="2723882"/>
        </a:xfrm>
        <a:prstGeom prst="round1Rect">
          <a:avLst/>
        </a:prstGeom>
        <a:solidFill>
          <a:schemeClr val="accent3">
            <a:lumMod val="60000"/>
            <a:lumOff val="40000"/>
          </a:schemeClr>
        </a:solidFill>
      </dsp:spPr>
      <dsp:style>
        <a:lnRef idx="2">
          <a:schemeClr val="lt1"/>
        </a:lnRef>
        <a:fillRef idx="1">
          <a:schemeClr val="accent1"/>
        </a:fillRef>
        <a:effectRef idx="0">
          <a:scrgbClr r="0" g="0" b="0"/>
        </a:effectRef>
        <a:fontRef idx="minor">
          <a:schemeClr val="lt1"/>
        </a:fontRef>
      </dsp:style>
      <dsp:txBody>
        <a:bodyPr rot="-5400000" lIns="213360" tIns="213360" rIns="213360" bIns="213360" anchor="ctr"/>
        <a:lstStyle>
          <a:lvl1pPr algn="ctr">
            <a:defRPr sz="3000"/>
          </a:lvl1pPr>
          <a:lvl2pPr marL="228600" indent="-228600" algn="ctr">
            <a:defRPr sz="2300"/>
          </a:lvl2pPr>
          <a:lvl3pPr marL="457200" indent="-228600" algn="ctr">
            <a:defRPr sz="2300"/>
          </a:lvl3pPr>
          <a:lvl4pPr marL="685800" indent="-228600" algn="ctr">
            <a:defRPr sz="2300"/>
          </a:lvl4pPr>
          <a:lvl5pPr marL="914400" indent="-228600" algn="ctr">
            <a:defRPr sz="2300"/>
          </a:lvl5pPr>
          <a:lvl6pPr marL="1143000" indent="-228600" algn="ctr">
            <a:defRPr sz="2300"/>
          </a:lvl6pPr>
          <a:lvl7pPr marL="1371600" indent="-228600" algn="ctr">
            <a:defRPr sz="2300"/>
          </a:lvl7pPr>
          <a:lvl8pPr marL="1600200" indent="-228600" algn="ctr">
            <a:defRPr sz="2300"/>
          </a:lvl8pPr>
          <a:lvl9pPr marL="1828800" indent="-228600" algn="ctr">
            <a:defRPr sz="2300"/>
          </a:lvl9pPr>
        </a:lstStyle>
        <a:p>
          <a:pPr lvl="0">
            <a:lnSpc>
              <a:spcPct val="100000"/>
            </a:lnSpc>
            <a:spcBef>
              <a:spcPct val="0"/>
            </a:spcBef>
            <a:spcAft>
              <a:spcPct val="35000"/>
            </a:spcAft>
          </a:pPr>
          <a:r>
            <a:rPr lang="zh-CN" altLang="en-US" dirty="0">
              <a:solidFill>
                <a:schemeClr val="tx1"/>
              </a:solidFill>
            </a:rPr>
            <a:t>临时报告</a:t>
          </a:r>
        </a:p>
      </dsp:txBody>
      <dsp:txXfrm rot="5400000">
        <a:off x="3484959" y="440654"/>
        <a:ext cx="1201730" cy="2723882"/>
      </dsp:txXfrm>
    </dsp:sp>
    <dsp:sp modelId="{B31997E0-BF66-4CDF-AD6F-71E743DAE7E1}">
      <dsp:nvSpPr>
        <dsp:cNvPr id="7" name="圆角矩形 6"/>
        <dsp:cNvSpPr/>
      </dsp:nvSpPr>
      <dsp:spPr bwMode="white">
        <a:xfrm>
          <a:off x="1906718" y="901297"/>
          <a:ext cx="1634329" cy="600865"/>
        </a:xfrm>
        <a:prstGeom prst="roundRect">
          <a:avLst/>
        </a:prstGeom>
      </dsp:spPr>
      <dsp:style>
        <a:lnRef idx="2">
          <a:schemeClr val="lt1"/>
        </a:lnRef>
        <a:fillRef idx="1">
          <a:schemeClr val="accent1">
            <a:tint val="60000"/>
          </a:schemeClr>
        </a:fillRef>
        <a:effectRef idx="0">
          <a:scrgbClr r="0" g="0" b="0"/>
        </a:effectRef>
        <a:fontRef idx="minor"/>
      </dsp:style>
      <dsp:txBody>
        <a:bodyPr lIns="87630" tIns="87630" rIns="87630" bIns="87630" anchor="ctr"/>
        <a:lstStyle>
          <a:lvl1pPr algn="ctr">
            <a:defRPr sz="23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endParaRPr lang="zh-CN" altLang="en-US" dirty="0">
            <a:solidFill>
              <a:schemeClr val="dk1"/>
            </a:solidFill>
          </a:endParaRPr>
        </a:p>
      </dsp:txBody>
      <dsp:txXfrm>
        <a:off x="1906718" y="901297"/>
        <a:ext cx="1634329" cy="600865"/>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128000" cy="1909813"/>
        <a:chOff x="0" y="0"/>
        <a:chExt cx="8128000" cy="1909813"/>
      </a:xfrm>
    </dsp:grpSpPr>
    <dsp:sp modelId="{3BACDE25-61F0-4696-A8A5-C6100B41CA5F}">
      <dsp:nvSpPr>
        <dsp:cNvPr id="3" name="燕尾形 2"/>
        <dsp:cNvSpPr/>
      </dsp:nvSpPr>
      <dsp:spPr bwMode="white">
        <a:xfrm>
          <a:off x="270616" y="748670"/>
          <a:ext cx="2902857" cy="1161143"/>
        </a:xfrm>
        <a:prstGeom prst="chevron">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96012" tIns="32004" rIns="32004" bIns="3200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专业性</a:t>
          </a:r>
        </a:p>
      </dsp:txBody>
      <dsp:txXfrm>
        <a:off x="270616" y="748670"/>
        <a:ext cx="2902857" cy="1161143"/>
      </dsp:txXfrm>
    </dsp:sp>
    <dsp:sp modelId="{BB1140F1-75F2-45C6-AD34-07AF9238F89F}">
      <dsp:nvSpPr>
        <dsp:cNvPr id="4" name="燕尾形 3"/>
        <dsp:cNvSpPr/>
      </dsp:nvSpPr>
      <dsp:spPr bwMode="white">
        <a:xfrm>
          <a:off x="2664117" y="748670"/>
          <a:ext cx="2902857" cy="1161143"/>
        </a:xfrm>
        <a:prstGeom prst="chevron">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96012" tIns="32004" rIns="32004" bIns="3200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行政性</a:t>
          </a:r>
        </a:p>
      </dsp:txBody>
      <dsp:txXfrm>
        <a:off x="2664117" y="748670"/>
        <a:ext cx="2902857" cy="1161143"/>
      </dsp:txXfrm>
    </dsp:sp>
    <dsp:sp modelId="{F983A936-9210-4583-8C97-AEFA6CC88A12}">
      <dsp:nvSpPr>
        <dsp:cNvPr id="5" name="燕尾形 4"/>
        <dsp:cNvSpPr/>
      </dsp:nvSpPr>
      <dsp:spPr bwMode="white">
        <a:xfrm>
          <a:off x="4980301" y="748670"/>
          <a:ext cx="2902857" cy="1161143"/>
        </a:xfrm>
        <a:prstGeom prst="chevron">
          <a:avLst/>
        </a:prstGeom>
        <a:solidFill>
          <a:schemeClr val="accent3">
            <a:lumMod val="40000"/>
            <a:lumOff val="60000"/>
          </a:schemeClr>
        </a:solidFill>
      </dsp:spPr>
      <dsp:style>
        <a:lnRef idx="2">
          <a:schemeClr val="lt1"/>
        </a:lnRef>
        <a:fillRef idx="1">
          <a:schemeClr val="accent1"/>
        </a:fillRef>
        <a:effectRef idx="0">
          <a:scrgbClr r="0" g="0" b="0"/>
        </a:effectRef>
        <a:fontRef idx="minor">
          <a:schemeClr val="lt1"/>
        </a:fontRef>
      </dsp:style>
      <dsp:txBody>
        <a:bodyPr lIns="96012" tIns="32004" rIns="32004" bIns="32004"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zh-CN" altLang="en-US" sz="2400" dirty="0">
              <a:solidFill>
                <a:schemeClr val="tx1"/>
              </a:solidFill>
              <a:latin typeface="黑体" panose="02010609060101010101" pitchFamily="49" charset="-122"/>
              <a:ea typeface="黑体" panose="02010609060101010101" pitchFamily="49" charset="-122"/>
            </a:rPr>
            <a:t>执法性</a:t>
          </a:r>
        </a:p>
      </dsp:txBody>
      <dsp:txXfrm>
        <a:off x="4980301" y="748670"/>
        <a:ext cx="2902857" cy="1161143"/>
      </dsp:txXfrm>
    </dsp:sp>
  </dsp:spTree>
</dsp:drawing>
</file>

<file path=ppt/diagrams/layout1.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matrix1#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type="round1Rect" r:blip="" rot="270">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parTxLTRAlign" val="l"/>
                  <dgm:param type="parTxRTLAlign" val="r"/>
                  <dgm:param type="txAnchorVert" val="t"/>
                </dgm:alg>
              </dgm:if>
              <dgm:else name="Name7">
                <dgm:alg type="tx"/>
              </dgm:else>
            </dgm:choose>
            <dgm:shape xmlns:r="http://schemas.openxmlformats.org/officeDocument/2006/relationships" type="rect" r:blip="" rot="270"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parTxLTRAlign" val="l"/>
                  <dgm:param type="parTxRTLAlign" val="r"/>
                  <dgm:param type="txAnchorVert" val="t"/>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type="round1Rect" r:blip="" rot="180">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parTxLTRAlign" val="l"/>
                  <dgm:param type="parTxRTLAlign" val="r"/>
                  <dgm:param type="txAnchorVert" val="t"/>
                </dgm:alg>
              </dgm:if>
              <dgm:else name="Name25">
                <dgm:alg type="tx"/>
              </dgm:else>
            </dgm:choose>
            <dgm:shape xmlns:r="http://schemas.openxmlformats.org/officeDocument/2006/relationships" type="rect" r:blip="" rot="180"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type="round1Rect" r:blip="" rot="90">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parTxLTRAlign" val="l"/>
                  <dgm:param type="parTxRTLAlign" val="r"/>
                  <dgm:param type="txAnchorVert" val="t"/>
                </dgm:alg>
              </dgm:if>
              <dgm:else name="Name34">
                <dgm:alg type="tx"/>
              </dgm:else>
            </dgm:choose>
            <dgm:shape xmlns:r="http://schemas.openxmlformats.org/officeDocument/2006/relationships" type="rect" r:blip="" rot="90"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type="chevron" r:blip="" rot="180">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slow">
    <p:wipe/>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518" y="3048000"/>
            <a:ext cx="10018713" cy="1752599"/>
          </a:xfrm>
        </p:spPr>
        <p:txBody>
          <a:bodyPr>
            <a:noAutofit/>
          </a:bodyPr>
          <a:lstStyle/>
          <a:p>
            <a:pPr algn="l">
              <a:lnSpc>
                <a:spcPct val="125000"/>
              </a:lnSpc>
              <a:spcBef>
                <a:spcPts val="1000"/>
              </a:spcBef>
            </a:pPr>
            <a:r>
              <a:rPr lang="zh-CN" altLang="en-US" sz="2400" dirty="0">
                <a:latin typeface="黑体" panose="02010609060101010101" pitchFamily="49" charset="-122"/>
                <a:ea typeface="黑体" panose="02010609060101010101" pitchFamily="49" charset="-122"/>
              </a:rPr>
              <a:t>三、我国证券法发展历程</a:t>
            </a:r>
            <a:br>
              <a:rPr lang="en-US" altLang="zh-CN" sz="2400" dirty="0">
                <a:latin typeface="黑体" panose="02010609060101010101" pitchFamily="49" charset="-122"/>
                <a:ea typeface="黑体" panose="02010609060101010101" pitchFamily="49" charset="-122"/>
              </a:rPr>
            </a:br>
            <a:r>
              <a:rPr lang="en-US" altLang="zh-CN" sz="2400" dirty="0">
                <a:latin typeface="黑体" panose="02010609060101010101" pitchFamily="49" charset="-122"/>
                <a:ea typeface="黑体" panose="02010609060101010101" pitchFamily="49" charset="-122"/>
              </a:rPr>
              <a:t>    </a:t>
            </a:r>
            <a:br>
              <a:rPr lang="en-US" altLang="zh-CN" sz="2400" dirty="0">
                <a:latin typeface="黑体" panose="02010609060101010101" pitchFamily="49" charset="-122"/>
                <a:ea typeface="黑体" panose="02010609060101010101" pitchFamily="49" charset="-122"/>
              </a:rPr>
            </a:b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回顾改革开放以来的发展历程，我国证券市场实现了从无到有、从小到大的发展，初步实现了依靠市场配置资源的目标；在法制建设方面，市场法制和规则不断完善，</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公司法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证券法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等一系列重要法律相继出台，并根据经济改革的现实需要及时进行了修订，为证券市场的正常运行提供了法律保障。当然，这些只是我国证券市场发展中的阶段性成果，而非发展的终止符。</a:t>
            </a:r>
            <a:br>
              <a:rPr lang="zh-CN" altLang="en-US" sz="2400" dirty="0">
                <a:latin typeface="黑体" panose="02010609060101010101" pitchFamily="49" charset="-122"/>
                <a:ea typeface="黑体" panose="02010609060101010101" pitchFamily="49" charset="-122"/>
              </a:rPr>
            </a:br>
            <a:br>
              <a:rPr lang="zh-CN" altLang="en-US" sz="2400" dirty="0">
                <a:latin typeface="黑体" panose="02010609060101010101" pitchFamily="49" charset="-122"/>
                <a:ea typeface="黑体" panose="02010609060101010101" pitchFamily="49" charset="-122"/>
              </a:rPr>
            </a:b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630532" y="415343"/>
            <a:ext cx="7440748" cy="1181637"/>
          </a:xfrm>
        </p:spPr>
        <p:txBody>
          <a:bodyPr/>
          <a:lstStyle/>
          <a:p>
            <a:r>
              <a:rPr lang="zh-CN" altLang="zh-CN" sz="3600" b="1" dirty="0">
                <a:solidFill>
                  <a:prstClr val="black"/>
                </a:solidFill>
                <a:latin typeface="黑体" panose="02010609060101010101" pitchFamily="49" charset="-122"/>
                <a:ea typeface="黑体" panose="02010609060101010101" pitchFamily="49" charset="-122"/>
              </a:rPr>
              <a:t>第二节</a:t>
            </a:r>
            <a:r>
              <a:rPr lang="en-US" altLang="zh-CN" sz="3600" b="1" dirty="0">
                <a:solidFill>
                  <a:prstClr val="black"/>
                </a:solidFill>
                <a:latin typeface="黑体" panose="02010609060101010101" pitchFamily="49" charset="-122"/>
                <a:ea typeface="黑体" panose="02010609060101010101" pitchFamily="49" charset="-122"/>
              </a:rPr>
              <a:t>  </a:t>
            </a:r>
            <a:r>
              <a:rPr lang="zh-CN" altLang="zh-CN" sz="3600" b="1" dirty="0">
                <a:solidFill>
                  <a:prstClr val="black"/>
                </a:solidFill>
                <a:latin typeface="黑体" panose="02010609060101010101" pitchFamily="49" charset="-122"/>
                <a:ea typeface="黑体" panose="02010609060101010101" pitchFamily="49" charset="-122"/>
              </a:rPr>
              <a:t>证券市场主体法律制度</a:t>
            </a:r>
            <a:endParaRPr lang="zh-CN" altLang="en-US" b="1" dirty="0"/>
          </a:p>
        </p:txBody>
      </p:sp>
      <p:sp>
        <p:nvSpPr>
          <p:cNvPr id="3" name="内容占位符 2"/>
          <p:cNvSpPr>
            <a:spLocks noGrp="1"/>
          </p:cNvSpPr>
          <p:nvPr>
            <p:ph idx="1"/>
          </p:nvPr>
        </p:nvSpPr>
        <p:spPr>
          <a:xfrm>
            <a:off x="3351748" y="2073500"/>
            <a:ext cx="7131656" cy="3614670"/>
          </a:xfrm>
        </p:spPr>
        <p:txBody>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一、证券交易所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二、证券公司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三、证券登记结算机构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四、证券服务机构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五、证券业协会</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par>
                          <p:cTn id="13" fill="hold">
                            <p:stCondLst>
                              <p:cond delay="2500"/>
                            </p:stCondLst>
                            <p:childTnLst>
                              <p:par>
                                <p:cTn id="14" presetID="21" presetClass="entr" presetSubtype="1"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2000"/>
                                        <p:tgtEl>
                                          <p:spTgt spid="3">
                                            <p:txEl>
                                              <p:pRg st="1" end="1"/>
                                            </p:txEl>
                                          </p:spTgt>
                                        </p:tgtEl>
                                      </p:cBhvr>
                                    </p:animEffect>
                                  </p:childTnLst>
                                </p:cTn>
                              </p:par>
                            </p:childTnLst>
                          </p:cTn>
                        </p:par>
                        <p:par>
                          <p:cTn id="17" fill="hold">
                            <p:stCondLst>
                              <p:cond delay="4500"/>
                            </p:stCondLst>
                            <p:childTnLst>
                              <p:par>
                                <p:cTn id="18" presetID="21" presetClass="entr" presetSubtype="1"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childTnLst>
                          </p:cTn>
                        </p:par>
                        <p:par>
                          <p:cTn id="21" fill="hold">
                            <p:stCondLst>
                              <p:cond delay="6500"/>
                            </p:stCondLst>
                            <p:childTnLst>
                              <p:par>
                                <p:cTn id="22" presetID="21" presetClass="entr" presetSubtype="1"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heel(1)">
                                      <p:cBhvr>
                                        <p:cTn id="24" dur="2000"/>
                                        <p:tgtEl>
                                          <p:spTgt spid="3">
                                            <p:txEl>
                                              <p:pRg st="3" end="3"/>
                                            </p:txEl>
                                          </p:spTgt>
                                        </p:tgtEl>
                                      </p:cBhvr>
                                    </p:animEffect>
                                  </p:childTnLst>
                                </p:cTn>
                              </p:par>
                            </p:childTnLst>
                          </p:cTn>
                        </p:par>
                        <p:par>
                          <p:cTn id="25" fill="hold">
                            <p:stCondLst>
                              <p:cond delay="8500"/>
                            </p:stCondLst>
                            <p:childTnLst>
                              <p:par>
                                <p:cTn id="26" presetID="21" presetClass="entr" presetSubtype="1" fill="hold"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wheel(1)">
                                      <p:cBhvr>
                                        <p:cTn id="2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2382520" y="254000"/>
            <a:ext cx="6912610" cy="1737995"/>
          </a:xfrm>
        </p:spPr>
        <p:txBody>
          <a:bodyPr>
            <a:normAutofit/>
          </a:bodyPr>
          <a:lstStyle/>
          <a:p>
            <a:pPr algn="ctr"/>
            <a:r>
              <a:rPr lang="zh-CN" altLang="zh-CN" sz="2400" b="1" dirty="0">
                <a:latin typeface="黑体" panose="02010609060101010101" pitchFamily="49" charset="-122"/>
                <a:ea typeface="黑体" panose="02010609060101010101" pitchFamily="49" charset="-122"/>
              </a:rPr>
              <a:t>第二节</a:t>
            </a:r>
            <a:r>
              <a:rPr lang="en-US" altLang="zh-CN" sz="2400" b="1" dirty="0">
                <a:latin typeface="黑体" panose="02010609060101010101" pitchFamily="49" charset="-122"/>
                <a:ea typeface="黑体" panose="02010609060101010101" pitchFamily="49" charset="-122"/>
              </a:rPr>
              <a:t>   </a:t>
            </a:r>
            <a:r>
              <a:rPr lang="zh-CN" altLang="zh-CN" sz="2400" b="1" dirty="0">
                <a:latin typeface="黑体" panose="02010609060101010101" pitchFamily="49" charset="-122"/>
                <a:ea typeface="黑体" panose="02010609060101010101" pitchFamily="49" charset="-122"/>
              </a:rPr>
              <a:t>证券市场主体法律制度</a:t>
            </a:r>
            <a:br>
              <a:rPr lang="zh-CN" altLang="zh-CN" sz="3600" dirty="0">
                <a:latin typeface="黑体" panose="02010609060101010101" pitchFamily="49" charset="-122"/>
                <a:ea typeface="黑体" panose="02010609060101010101" pitchFamily="49" charset="-122"/>
              </a:rPr>
            </a:br>
            <a:endParaRPr lang="zh-CN" altLang="en-US" sz="3600" dirty="0">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534573" y="1659988"/>
            <a:ext cx="11071274" cy="4754880"/>
          </a:xfrm>
        </p:spPr>
        <p:txBody>
          <a:bodyPr>
            <a:normAutofit fontScale="90000" lnSpcReduction="20000"/>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证券交易所</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证券交易所的概念及法律特征</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证券交易所是依据国家有关法律设立的，为证券集中交易提供场所和设施，组织和监督证券交易，实行自律管理的法人。</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证券交易所的组织形式</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会员制的证券交易所不以营利为目的，其会员是各证券商。会员必须向证券交易所交纳会费</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公司制的证券交易所是由股东出资设立并以营利为目的的企业法人。这类 交易所的核心目标是采纳股份制的所有权模式和管理结构，把交易所塑造成为一个“以客户和盈利为导向”的商业机构，使交易所的利益和市场参与者的利益达到统一，并按照客户的要求提供产品和服务</a:t>
            </a:r>
            <a:r>
              <a:rPr lang="zh-CN"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证券交易所的职责范围与法定义务</a:t>
            </a:r>
            <a:endParaRPr lang="en-US" altLang="zh-CN" dirty="0">
              <a:latin typeface="黑体" panose="02010609060101010101" pitchFamily="49" charset="-122"/>
              <a:ea typeface="黑体" panose="02010609060101010101" pitchFamily="49" charset="-122"/>
            </a:endParaRPr>
          </a:p>
          <a:p>
            <a:endParaRPr lang="zh-CN" altLang="zh-CN" dirty="0"/>
          </a:p>
          <a:p>
            <a:endParaRPr lang="zh-CN" altLang="en-US" b="1" dirty="0"/>
          </a:p>
        </p:txBody>
      </p:sp>
      <p:graphicFrame>
        <p:nvGraphicFramePr>
          <p:cNvPr id="4" name="图示 3"/>
          <p:cNvGraphicFramePr/>
          <p:nvPr/>
        </p:nvGraphicFramePr>
        <p:xfrm>
          <a:off x="6515100" y="5198012"/>
          <a:ext cx="3943708" cy="121685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5" presetClass="entr" presetSubtype="0"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fade">
                                      <p:cBhvr>
                                        <p:cTn id="12" dur="1000"/>
                                        <p:tgtEl>
                                          <p:spTgt spid="2">
                                            <p:txEl>
                                              <p:pRg st="0" end="0"/>
                                            </p:txEl>
                                          </p:spTgt>
                                        </p:tgtEl>
                                      </p:cBhvr>
                                    </p:animEffect>
                                    <p:anim calcmode="lin" valueType="num">
                                      <p:cBhvr>
                                        <p:cTn id="13" dur="1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14" dur="10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par>
                          <p:cTn id="15" fill="hold">
                            <p:stCondLst>
                              <p:cond delay="1500"/>
                            </p:stCondLst>
                            <p:childTnLst>
                              <p:par>
                                <p:cTn id="16" presetID="45" presetClass="entr" presetSubtype="0" fill="hold" grpId="0" nodeType="after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1000"/>
                                        <p:tgtEl>
                                          <p:spTgt spid="2">
                                            <p:txEl>
                                              <p:pRg st="1" end="1"/>
                                            </p:txEl>
                                          </p:spTgt>
                                        </p:tgtEl>
                                      </p:cBhvr>
                                    </p:animEffect>
                                    <p:anim calcmode="lin" valueType="num">
                                      <p:cBhvr>
                                        <p:cTn id="19" dur="1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20" dur="10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par>
                          <p:cTn id="21" fill="hold">
                            <p:stCondLst>
                              <p:cond delay="2500"/>
                            </p:stCondLst>
                            <p:childTnLst>
                              <p:par>
                                <p:cTn id="22" presetID="45" presetClass="entr" presetSubtype="0" fill="hold" grpId="0" nodeType="afterEffect">
                                  <p:stCondLst>
                                    <p:cond delay="0"/>
                                  </p:stCondLst>
                                  <p:childTnLst>
                                    <p:set>
                                      <p:cBhvr>
                                        <p:cTn id="23" dur="1" fill="hold">
                                          <p:stCondLst>
                                            <p:cond delay="0"/>
                                          </p:stCondLst>
                                        </p:cTn>
                                        <p:tgtEl>
                                          <p:spTgt spid="2">
                                            <p:txEl>
                                              <p:pRg st="2" end="2"/>
                                            </p:txEl>
                                          </p:spTgt>
                                        </p:tgtEl>
                                        <p:attrNameLst>
                                          <p:attrName>style.visibility</p:attrName>
                                        </p:attrNameLst>
                                      </p:cBhvr>
                                      <p:to>
                                        <p:strVal val="visible"/>
                                      </p:to>
                                    </p:set>
                                    <p:animEffect transition="in" filter="fade">
                                      <p:cBhvr>
                                        <p:cTn id="24" dur="1000"/>
                                        <p:tgtEl>
                                          <p:spTgt spid="2">
                                            <p:txEl>
                                              <p:pRg st="2" end="2"/>
                                            </p:txEl>
                                          </p:spTgt>
                                        </p:tgtEl>
                                      </p:cBhvr>
                                    </p:animEffect>
                                    <p:anim calcmode="lin" valueType="num">
                                      <p:cBhvr>
                                        <p:cTn id="25" dur="10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26" dur="10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par>
                          <p:cTn id="27" fill="hold">
                            <p:stCondLst>
                              <p:cond delay="3500"/>
                            </p:stCondLst>
                            <p:childTnLst>
                              <p:par>
                                <p:cTn id="28" presetID="45" presetClass="entr" presetSubtype="0" fill="hold" grpId="0" nodeType="afterEffect">
                                  <p:stCondLst>
                                    <p:cond delay="0"/>
                                  </p:stCondLst>
                                  <p:childTnLst>
                                    <p:set>
                                      <p:cBhvr>
                                        <p:cTn id="29" dur="1" fill="hold">
                                          <p:stCondLst>
                                            <p:cond delay="0"/>
                                          </p:stCondLst>
                                        </p:cTn>
                                        <p:tgtEl>
                                          <p:spTgt spid="2">
                                            <p:txEl>
                                              <p:pRg st="3" end="3"/>
                                            </p:txEl>
                                          </p:spTgt>
                                        </p:tgtEl>
                                        <p:attrNameLst>
                                          <p:attrName>style.visibility</p:attrName>
                                        </p:attrNameLst>
                                      </p:cBhvr>
                                      <p:to>
                                        <p:strVal val="visible"/>
                                      </p:to>
                                    </p:set>
                                    <p:animEffect transition="in" filter="fade">
                                      <p:cBhvr>
                                        <p:cTn id="30" dur="1000"/>
                                        <p:tgtEl>
                                          <p:spTgt spid="2">
                                            <p:txEl>
                                              <p:pRg st="3" end="3"/>
                                            </p:txEl>
                                          </p:spTgt>
                                        </p:tgtEl>
                                      </p:cBhvr>
                                    </p:animEffect>
                                    <p:anim calcmode="lin" valueType="num">
                                      <p:cBhvr>
                                        <p:cTn id="31" dur="10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32" dur="10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par>
                          <p:cTn id="33" fill="hold">
                            <p:stCondLst>
                              <p:cond delay="4500"/>
                            </p:stCondLst>
                            <p:childTnLst>
                              <p:par>
                                <p:cTn id="34" presetID="45" presetClass="entr" presetSubtype="0" fill="hold" grpId="0" nodeType="afterEffect">
                                  <p:stCondLst>
                                    <p:cond delay="0"/>
                                  </p:stCondLst>
                                  <p:childTnLst>
                                    <p:set>
                                      <p:cBhvr>
                                        <p:cTn id="35" dur="1" fill="hold">
                                          <p:stCondLst>
                                            <p:cond delay="0"/>
                                          </p:stCondLst>
                                        </p:cTn>
                                        <p:tgtEl>
                                          <p:spTgt spid="2">
                                            <p:txEl>
                                              <p:pRg st="4" end="4"/>
                                            </p:txEl>
                                          </p:spTgt>
                                        </p:tgtEl>
                                        <p:attrNameLst>
                                          <p:attrName>style.visibility</p:attrName>
                                        </p:attrNameLst>
                                      </p:cBhvr>
                                      <p:to>
                                        <p:strVal val="visible"/>
                                      </p:to>
                                    </p:set>
                                    <p:animEffect transition="in" filter="fade">
                                      <p:cBhvr>
                                        <p:cTn id="36" dur="1000"/>
                                        <p:tgtEl>
                                          <p:spTgt spid="2">
                                            <p:txEl>
                                              <p:pRg st="4" end="4"/>
                                            </p:txEl>
                                          </p:spTgt>
                                        </p:tgtEl>
                                      </p:cBhvr>
                                    </p:animEffect>
                                    <p:anim calcmode="lin" valueType="num">
                                      <p:cBhvr>
                                        <p:cTn id="37" dur="100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38" dur="100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par>
                          <p:cTn id="39" fill="hold">
                            <p:stCondLst>
                              <p:cond delay="5500"/>
                            </p:stCondLst>
                            <p:childTnLst>
                              <p:par>
                                <p:cTn id="40" presetID="45" presetClass="entr" presetSubtype="0" fill="hold" grpId="0" nodeType="after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44" dur="100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par>
                          <p:cTn id="45" fill="hold">
                            <p:stCondLst>
                              <p:cond delay="6500"/>
                            </p:stCondLst>
                            <p:childTnLst>
                              <p:par>
                                <p:cTn id="46" presetID="10" presetClass="entr" presetSubtype="0" fill="hold" grpId="0" nodeType="after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Graphic spid="4"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99307" y="1041113"/>
            <a:ext cx="9593385" cy="4447338"/>
          </a:xfrm>
        </p:spPr>
        <p:txBody>
          <a:bodyPr>
            <a:normAutofit fontScale="92500" lnSpcReduction="20000"/>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证券公司</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证券公司的概念</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证券公司是指依照公司法规定，经证券监督管理机构批准设立的从事证券经营业务的有限责任公司或者股份有限公司。</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证券公司的</a:t>
            </a:r>
            <a:r>
              <a:rPr lang="zh-CN" altLang="en-US" dirty="0">
                <a:latin typeface="黑体" panose="02010609060101010101" pitchFamily="49" charset="-122"/>
                <a:ea typeface="黑体" panose="02010609060101010101" pitchFamily="49" charset="-122"/>
              </a:rPr>
              <a:t>设立条件</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有符合法律、行政法规规定的公司章程</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主要股东及公司的实际控制人具有良好的财务状况和诚信记录，最近</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年无重大违法违规记录</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有符合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证券法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规定的公司注册资本</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董事、监事、高级管理人员、从业人员符合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证券法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规定的条件</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有完善的风险管理与内部控制制度</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有合格的经营场所、业务设施和信息技术系统</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法律、行政法规和经国务院批准的国务院证券监督管理机构规定的其他条件。</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down)">
                                      <p:cBhvr>
                                        <p:cTn id="19" dur="500"/>
                                        <p:tgtEl>
                                          <p:spTgt spid="2">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50231" y="1057155"/>
            <a:ext cx="10186737" cy="5151140"/>
          </a:xfrm>
        </p:spPr>
        <p:txBody>
          <a:bodyPr>
            <a:normAutofit fontScale="70000" lnSpcReduction="20000"/>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证券公司</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证券公司的</a:t>
            </a:r>
            <a:r>
              <a:rPr lang="zh-CN" altLang="en-US" dirty="0">
                <a:latin typeface="黑体" panose="02010609060101010101" pitchFamily="49" charset="-122"/>
                <a:ea typeface="黑体" panose="02010609060101010101" pitchFamily="49" charset="-122"/>
              </a:rPr>
              <a:t>业务范围</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证券经纪</a:t>
            </a: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证券投资咨询</a:t>
            </a:r>
            <a:r>
              <a:rPr lang="en-US" altLang="zh-CN" dirty="0">
                <a:latin typeface="黑体" panose="02010609060101010101" pitchFamily="49" charset="-122"/>
                <a:ea typeface="黑体" panose="02010609060101010101" pitchFamily="49" charset="-122"/>
              </a:rPr>
              <a:t>; (3)</a:t>
            </a:r>
            <a:r>
              <a:rPr lang="zh-CN" altLang="en-US" dirty="0">
                <a:latin typeface="黑体" panose="02010609060101010101" pitchFamily="49" charset="-122"/>
                <a:ea typeface="黑体" panose="02010609060101010101" pitchFamily="49" charset="-122"/>
              </a:rPr>
              <a:t>与证券交易、证券投资活动有关的财务顾问</a:t>
            </a:r>
            <a:r>
              <a:rPr lang="en-US" altLang="zh-CN" dirty="0">
                <a:latin typeface="黑体" panose="02010609060101010101" pitchFamily="49" charset="-122"/>
                <a:ea typeface="黑体" panose="02010609060101010101" pitchFamily="49" charset="-122"/>
              </a:rPr>
              <a:t>; (4)</a:t>
            </a:r>
            <a:r>
              <a:rPr lang="zh-CN" altLang="en-US" dirty="0">
                <a:latin typeface="黑体" panose="02010609060101010101" pitchFamily="49" charset="-122"/>
                <a:ea typeface="黑体" panose="02010609060101010101" pitchFamily="49" charset="-122"/>
              </a:rPr>
              <a:t>证券承销与保荐</a:t>
            </a:r>
            <a:r>
              <a:rPr lang="en-US" altLang="zh-CN" dirty="0">
                <a:latin typeface="黑体" panose="02010609060101010101" pitchFamily="49" charset="-122"/>
                <a:ea typeface="黑体" panose="02010609060101010101" pitchFamily="49" charset="-122"/>
              </a:rPr>
              <a:t>; (5)</a:t>
            </a:r>
            <a:r>
              <a:rPr lang="zh-CN" altLang="en-US" dirty="0">
                <a:latin typeface="黑体" panose="02010609060101010101" pitchFamily="49" charset="-122"/>
                <a:ea typeface="黑体" panose="02010609060101010101" pitchFamily="49" charset="-122"/>
              </a:rPr>
              <a:t>证券融资融券</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证券做市交易</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证券自营</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证券资产管理</a:t>
            </a:r>
            <a:r>
              <a:rPr lang="en-US" altLang="zh-CN" dirty="0">
                <a:latin typeface="黑体" panose="02010609060101010101" pitchFamily="49" charset="-122"/>
                <a:ea typeface="黑体" panose="02010609060101010101" pitchFamily="49" charset="-122"/>
              </a:rPr>
              <a:t>; (9)</a:t>
            </a:r>
            <a:r>
              <a:rPr lang="zh-CN" altLang="en-US" dirty="0">
                <a:latin typeface="黑体" panose="02010609060101010101" pitchFamily="49" charset="-122"/>
                <a:ea typeface="黑体" panose="02010609060101010101" pitchFamily="49" charset="-122"/>
              </a:rPr>
              <a:t>其他证券业务</a:t>
            </a:r>
            <a:r>
              <a:rPr lang="zh-CN" altLang="zh-CN"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a:t>
            </a:r>
            <a:r>
              <a:rPr lang="zh-CN" altLang="zh-CN" dirty="0">
                <a:latin typeface="黑体" panose="02010609060101010101" pitchFamily="49" charset="-122"/>
                <a:ea typeface="黑体" panose="02010609060101010101" pitchFamily="49" charset="-122"/>
              </a:rPr>
              <a:t>证券公司的</a:t>
            </a:r>
            <a:r>
              <a:rPr lang="zh-CN" altLang="en-US" dirty="0">
                <a:latin typeface="黑体" panose="02010609060101010101" pitchFamily="49" charset="-122"/>
                <a:ea typeface="黑体" panose="02010609060101010101" pitchFamily="49" charset="-122"/>
              </a:rPr>
              <a:t>业务规则</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为维护投资者合法权益以及证券市场秩序，证券公司应当遵守下列业务经营规则</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业务许可规则。在我国，证券公司经营证券业务应经中国证监会 核准，取得证券业务许可证方可开展经营活动。</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证券业务分开办理规则。 当证券公司同时从事经纪、承销、自营、做市和资产管理等业务时，应当建立 起隔离制度，使各业务在人员、信息、账户管理上严格分开，防范公司与客户 之间、不同客户之间的利益冲突。</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证券账户实名制规则。证券公司为投资 者开立账户，应当按照规定对投资者提供的身份信息进行核对。</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客户账户管理规则。为保护客户利益，证券公司客户的交易结算资金应存放在商业银行，以每个客户的名义单独立户管理。</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down)">
                                      <p:cBhvr>
                                        <p:cTn id="19" dur="500"/>
                                        <p:tgtEl>
                                          <p:spTgt spid="2">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wipe(down)">
                                      <p:cBhvr>
                                        <p:cTn id="31" dur="500"/>
                                        <p:tgtEl>
                                          <p:spTgt spid="2">
                                            <p:txEl>
                                              <p:pRg st="6" end="6"/>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wipe(down)">
                                      <p:cBhvr>
                                        <p:cTn id="35" dur="500"/>
                                        <p:tgtEl>
                                          <p:spTgt spid="2">
                                            <p:txEl>
                                              <p:pRg st="7" end="7"/>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wipe(down)">
                                      <p:cBhvr>
                                        <p:cTn id="39"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50231" y="1057155"/>
            <a:ext cx="10186737" cy="5151140"/>
          </a:xfrm>
        </p:spPr>
        <p:txBody>
          <a:bodyPr>
            <a:normAutofit lnSpcReduction="10000"/>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证券公司</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a:t>
            </a:r>
            <a:r>
              <a:rPr lang="zh-CN" altLang="zh-CN" dirty="0">
                <a:latin typeface="黑体" panose="02010609060101010101" pitchFamily="49" charset="-122"/>
                <a:ea typeface="黑体" panose="02010609060101010101" pitchFamily="49" charset="-122"/>
              </a:rPr>
              <a:t>证券公司的</a:t>
            </a:r>
            <a:r>
              <a:rPr lang="zh-CN" altLang="en-US" dirty="0">
                <a:latin typeface="黑体" panose="02010609060101010101" pitchFamily="49" charset="-122"/>
                <a:ea typeface="黑体" panose="02010609060101010101" pitchFamily="49" charset="-122"/>
              </a:rPr>
              <a:t>业务规则</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在日常业务活动中，证券公司还应注意</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）不得接受客户的全权委托，即证券公司不得代客户决定证券买卖、选择证券种类、决定买卖数量或者买卖价格。</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）不得以任何方式对客户买卖证券的收益或损失赔偿作出承诺。投资风险应由投资者自己承担。证券公司作出承诺不仅增大了自身的经营风险，而且破坏了公平竞争的秩序。</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）不得私下接受委托。证券公司及其从业人员不得未经过其依法设立的营业场所私下接受客户委托买卖证券，以便监管机构的有效监管。</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down)">
                                      <p:cBhvr>
                                        <p:cTn id="19" dur="500"/>
                                        <p:tgtEl>
                                          <p:spTgt spid="2">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0086" y="1417123"/>
            <a:ext cx="10221790" cy="4670523"/>
          </a:xfrm>
        </p:spPr>
        <p:txBody>
          <a:bodyPr>
            <a:normAutofit fontScale="92500" lnSpcReduction="10000"/>
            <a:scene3d>
              <a:camera prst="orthographicFront"/>
              <a:lightRig rig="threePt" dir="t"/>
            </a:scene3d>
            <a:sp3d extrusionH="57150">
              <a:bevelT w="38100" h="38100"/>
            </a:sp3d>
          </a:bodyPr>
          <a:lstStyle/>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三、证券登记结算机构</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证券登记结算机构的概念及职能</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证券登记结算机构是指为证券交易提供集中的登记、存管与结算服务的不以营利为目的的法人</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证券登记结算机构一般具有登记、存管和结算三项职能。</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证券登记结算机构的</a:t>
            </a:r>
            <a:r>
              <a:rPr lang="zh-CN" altLang="en-US" dirty="0">
                <a:latin typeface="黑体" panose="02010609060101010101" pitchFamily="49" charset="-122"/>
                <a:ea typeface="黑体" panose="02010609060101010101" pitchFamily="49" charset="-122"/>
              </a:rPr>
              <a:t>业务规则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）账户的开立及管理规则。</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）账户的存管和过户规则。</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）结算规则</a:t>
            </a:r>
            <a:r>
              <a:rPr lang="zh-CN"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endParaRPr lang="zh-CN" altLang="zh-CN" dirty="0"/>
          </a:p>
          <a:p>
            <a:endParaRPr lang="zh-CN" altLang="zh-CN" b="1"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additive="base">
                                        <p:cTn id="3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 calcmode="lin" valueType="num">
                                      <p:cBhvr additive="base">
                                        <p:cTn id="3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 calcmode="lin" valueType="num">
                                      <p:cBhvr additive="base">
                                        <p:cTn id="42"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70086" y="1417123"/>
            <a:ext cx="10221790" cy="4670523"/>
          </a:xfrm>
        </p:spPr>
        <p:txBody>
          <a:bodyPr>
            <a:normAutofit/>
            <a:scene3d>
              <a:camera prst="orthographicFront"/>
              <a:lightRig rig="threePt" dir="t"/>
            </a:scene3d>
            <a:sp3d extrusionH="57150">
              <a:bevelT w="38100" h="38100"/>
            </a:sp3d>
          </a:bodyPr>
          <a:lstStyle/>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三、证券登记结算机构</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证券登记结算机构的风险防范</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建立</a:t>
            </a:r>
            <a:r>
              <a:rPr lang="zh-CN" altLang="zh-CN" dirty="0">
                <a:latin typeface="黑体" panose="02010609060101010101" pitchFamily="49" charset="-122"/>
                <a:ea typeface="黑体" panose="02010609060101010101" pitchFamily="49" charset="-122"/>
              </a:rPr>
              <a:t>数据安全保护措施</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建立健全的业务、财务和安全防范等管理制度，建立完善的风险管理系统等</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建立</a:t>
            </a:r>
            <a:r>
              <a:rPr lang="zh-CN" altLang="zh-CN" dirty="0">
                <a:latin typeface="黑体" panose="02010609060101010101" pitchFamily="49" charset="-122"/>
                <a:ea typeface="黑体" panose="02010609060101010101" pitchFamily="49" charset="-122"/>
              </a:rPr>
              <a:t>证券结算风险基金。</a:t>
            </a:r>
            <a:endParaRPr lang="en-US" altLang="zh-CN" dirty="0">
              <a:latin typeface="黑体" panose="02010609060101010101" pitchFamily="49" charset="-122"/>
              <a:ea typeface="黑体" panose="02010609060101010101" pitchFamily="49" charset="-122"/>
            </a:endParaRPr>
          </a:p>
          <a:p>
            <a:pPr marL="0" indent="0">
              <a:buNone/>
            </a:pPr>
            <a:endParaRPr lang="zh-CN" altLang="zh-CN" dirty="0"/>
          </a:p>
          <a:p>
            <a:endParaRPr lang="zh-CN" altLang="zh-CN" b="1"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55078" y="495153"/>
            <a:ext cx="9698647" cy="6239022"/>
          </a:xfrm>
        </p:spPr>
        <p:txBody>
          <a:bodyPr>
            <a:noAutofit/>
          </a:bodyPr>
          <a:lstStyle/>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四、证券服务机构</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证券服务机构概述</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证券服务机构是指专门从事证券投资咨询业务、证券资信评级业务、为证 券发行与交易提供会计、审计及法律服务的机构，主要包括投资咨询机构、财 务顾问机构、资信评级机构、会计师事务所、律师事务所、资产评估机构等</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（二）证券投资咨询机构</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证券投资咨询机构，也称“证券投资顾问机构”，是指依法成立的，为证券投资人或者客户提供证券投资分析、预测或者建议，以营利为目的的经济组织。</a:t>
            </a:r>
            <a:endParaRPr lang="zh-CN" altLang="zh-CN" dirty="0">
              <a:latin typeface="黑体" panose="02010609060101010101" pitchFamily="49" charset="-122"/>
              <a:ea typeface="黑体" panose="02010609060101010101" pitchFamily="49" charset="-122"/>
            </a:endParaRPr>
          </a:p>
          <a:p>
            <a:endParaRPr lang="zh-CN" altLang="en-US"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1000"/>
                                        <p:tgtEl>
                                          <p:spTgt spid="2">
                                            <p:txEl>
                                              <p:pRg st="4" end="4"/>
                                            </p:txEl>
                                          </p:spTgt>
                                        </p:tgtEl>
                                      </p:cBhvr>
                                    </p:animEffect>
                                    <p:anim calcmode="lin" valueType="num">
                                      <p:cBhvr>
                                        <p:cTn id="32"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8985" y="1142999"/>
            <a:ext cx="10018713" cy="3124201"/>
          </a:xfrm>
        </p:spPr>
        <p:txBody>
          <a:bodyPr/>
          <a:lstStyle/>
          <a:p>
            <a:pPr marL="0" lvl="0" indent="0">
              <a:lnSpc>
                <a:spcPct val="125000"/>
              </a:lnSpc>
              <a:spcBef>
                <a:spcPts val="1000"/>
              </a:spcBef>
              <a:spcAft>
                <a:spcPts val="0"/>
              </a:spcAft>
              <a:buClr>
                <a:srgbClr val="30ACEC">
                  <a:lumMod val="75000"/>
                </a:srgbClr>
              </a:buClr>
              <a:buNone/>
            </a:pPr>
            <a:r>
              <a:rPr lang="zh-CN" altLang="zh-CN" dirty="0">
                <a:solidFill>
                  <a:prstClr val="black"/>
                </a:solidFill>
                <a:latin typeface="黑体" panose="02010609060101010101" pitchFamily="49" charset="-122"/>
                <a:ea typeface="黑体" panose="02010609060101010101" pitchFamily="49" charset="-122"/>
              </a:rPr>
              <a:t>（三）证券资信评估机构</a:t>
            </a:r>
            <a:r>
              <a:rPr lang="en-US" altLang="zh-CN" dirty="0">
                <a:solidFill>
                  <a:prstClr val="black"/>
                </a:solidFill>
                <a:latin typeface="黑体" panose="02010609060101010101" pitchFamily="49" charset="-122"/>
                <a:ea typeface="黑体" panose="02010609060101010101" pitchFamily="49" charset="-122"/>
              </a:rPr>
              <a:t> </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zh-CN" altLang="zh-CN" dirty="0">
                <a:solidFill>
                  <a:prstClr val="black"/>
                </a:solidFill>
                <a:latin typeface="黑体" panose="02010609060101010101" pitchFamily="49" charset="-122"/>
                <a:ea typeface="黑体" panose="02010609060101010101" pitchFamily="49" charset="-122"/>
              </a:rPr>
              <a:t>  </a:t>
            </a:r>
            <a:r>
              <a:rPr lang="en-US" altLang="zh-CN" dirty="0">
                <a:solidFill>
                  <a:prstClr val="black"/>
                </a:solidFill>
                <a:latin typeface="黑体" panose="02010609060101010101" pitchFamily="49" charset="-122"/>
                <a:ea typeface="黑体" panose="02010609060101010101" pitchFamily="49" charset="-122"/>
              </a:rPr>
              <a:t>  </a:t>
            </a:r>
            <a:r>
              <a:rPr lang="zh-CN" altLang="en-US" dirty="0">
                <a:solidFill>
                  <a:prstClr val="black"/>
                </a:solidFill>
                <a:latin typeface="黑体" panose="02010609060101010101" pitchFamily="49" charset="-122"/>
                <a:ea typeface="黑体" panose="02010609060101010101" pitchFamily="49" charset="-122"/>
              </a:rPr>
              <a:t>证券资信评估机构是依法设立的对证券质量进行评价从而确定证券投资价值，以营利为目的的证券服务机构</a:t>
            </a:r>
            <a:r>
              <a:rPr lang="zh-CN" altLang="zh-CN" dirty="0">
                <a:solidFill>
                  <a:prstClr val="black"/>
                </a:solidFill>
                <a:latin typeface="黑体" panose="02010609060101010101" pitchFamily="49" charset="-122"/>
                <a:ea typeface="黑体" panose="02010609060101010101" pitchFamily="49" charset="-122"/>
              </a:rPr>
              <a:t>。</a:t>
            </a:r>
            <a:r>
              <a:rPr lang="en-US" altLang="zh-CN" dirty="0">
                <a:solidFill>
                  <a:prstClr val="black"/>
                </a:solidFill>
                <a:latin typeface="黑体" panose="02010609060101010101" pitchFamily="49" charset="-122"/>
                <a:ea typeface="黑体" panose="02010609060101010101" pitchFamily="49" charset="-122"/>
              </a:rPr>
              <a:t>  </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zh-CN" altLang="zh-CN" dirty="0">
                <a:solidFill>
                  <a:prstClr val="black"/>
                </a:solidFill>
                <a:latin typeface="黑体" panose="02010609060101010101" pitchFamily="49" charset="-122"/>
                <a:ea typeface="黑体" panose="02010609060101010101" pitchFamily="49" charset="-122"/>
              </a:rPr>
              <a:t>（四）其他证券交易服务机构</a:t>
            </a:r>
            <a:r>
              <a:rPr lang="en-US" altLang="zh-CN" dirty="0">
                <a:solidFill>
                  <a:prstClr val="black"/>
                </a:solidFill>
                <a:latin typeface="黑体" panose="02010609060101010101" pitchFamily="49" charset="-122"/>
                <a:ea typeface="黑体" panose="02010609060101010101" pitchFamily="49" charset="-122"/>
              </a:rPr>
              <a:t> </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zh-CN" altLang="zh-CN" dirty="0">
                <a:solidFill>
                  <a:prstClr val="black"/>
                </a:solidFill>
                <a:latin typeface="黑体" panose="02010609060101010101" pitchFamily="49" charset="-122"/>
                <a:ea typeface="黑体" panose="02010609060101010101" pitchFamily="49" charset="-122"/>
              </a:rPr>
              <a:t>  </a:t>
            </a:r>
            <a:r>
              <a:rPr lang="en-US" altLang="zh-CN" dirty="0">
                <a:solidFill>
                  <a:prstClr val="black"/>
                </a:solidFill>
                <a:latin typeface="黑体" panose="02010609060101010101" pitchFamily="49" charset="-122"/>
                <a:ea typeface="黑体" panose="02010609060101010101" pitchFamily="49" charset="-122"/>
              </a:rPr>
              <a:t>  </a:t>
            </a:r>
            <a:r>
              <a:rPr lang="zh-CN" altLang="zh-CN" dirty="0">
                <a:solidFill>
                  <a:prstClr val="black"/>
                </a:solidFill>
                <a:latin typeface="黑体" panose="02010609060101010101" pitchFamily="49" charset="-122"/>
                <a:ea typeface="黑体" panose="02010609060101010101" pitchFamily="49" charset="-122"/>
              </a:rPr>
              <a:t>会计师事务所</a:t>
            </a:r>
            <a:r>
              <a:rPr lang="zh-CN" altLang="en-US" dirty="0">
                <a:solidFill>
                  <a:prstClr val="black"/>
                </a:solidFill>
                <a:latin typeface="黑体" panose="02010609060101010101" pitchFamily="49" charset="-122"/>
                <a:ea typeface="黑体" panose="02010609060101010101" pitchFamily="49" charset="-122"/>
              </a:rPr>
              <a:t>、</a:t>
            </a:r>
            <a:r>
              <a:rPr lang="zh-CN" altLang="zh-CN" dirty="0">
                <a:solidFill>
                  <a:prstClr val="black"/>
                </a:solidFill>
                <a:latin typeface="黑体" panose="02010609060101010101" pitchFamily="49" charset="-122"/>
                <a:ea typeface="黑体" panose="02010609060101010101" pitchFamily="49" charset="-122"/>
              </a:rPr>
              <a:t>律师事务</a:t>
            </a:r>
            <a:r>
              <a:rPr lang="zh-CN" altLang="en-US" dirty="0">
                <a:solidFill>
                  <a:prstClr val="black"/>
                </a:solidFill>
                <a:latin typeface="黑体" panose="02010609060101010101" pitchFamily="49" charset="-122"/>
                <a:ea typeface="黑体" panose="02010609060101010101" pitchFamily="49" charset="-122"/>
              </a:rPr>
              <a:t>所</a:t>
            </a:r>
            <a:endParaRPr lang="zh-CN" altLang="zh-CN" dirty="0">
              <a:solidFill>
                <a:prstClr val="black"/>
              </a:solidFill>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a:xfrm>
            <a:off x="2845685" y="299863"/>
            <a:ext cx="6104586" cy="1752599"/>
          </a:xfrm>
        </p:spPr>
        <p:txBody>
          <a:bodyPr/>
          <a:lstStyle/>
          <a:p>
            <a:pPr algn="ctr"/>
            <a:r>
              <a:rPr lang="zh-CN" altLang="en-US" sz="36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第八章    证券法</a:t>
            </a:r>
            <a:endParaRPr lang="zh-CN" altLang="en-US" sz="36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735975" y="1329692"/>
            <a:ext cx="7262464" cy="3975957"/>
          </a:xfrm>
        </p:spPr>
        <p:txBody>
          <a:bodyPr>
            <a:noAutofit/>
          </a:bodyPr>
          <a:lstStyle/>
          <a:p>
            <a:endParaRPr lang="en-US" altLang="zh-CN" dirty="0">
              <a:latin typeface="+mn-ea"/>
            </a:endParaRPr>
          </a:p>
          <a:p>
            <a:pPr marL="0" indent="0">
              <a:buNone/>
            </a:pPr>
            <a:r>
              <a:rPr lang="zh-CN" altLang="en-US" dirty="0">
                <a:latin typeface="+mn-ea"/>
              </a:rPr>
              <a:t>                                                                                                 </a:t>
            </a:r>
            <a:endParaRPr lang="en-US" altLang="zh-CN" dirty="0">
              <a:latin typeface="+mn-ea"/>
            </a:endParaRPr>
          </a:p>
          <a:p>
            <a:pPr marL="0" indent="0">
              <a:buNone/>
            </a:pPr>
            <a:r>
              <a:rPr lang="zh-CN" altLang="en-US" b="1" dirty="0">
                <a:latin typeface="黑体" panose="02010609060101010101" pitchFamily="49" charset="-122"/>
                <a:ea typeface="黑体" panose="02010609060101010101" pitchFamily="49" charset="-122"/>
              </a:rPr>
              <a:t>  第一节  证券法的基本问题</a:t>
            </a:r>
            <a:r>
              <a:rPr lang="en-US" altLang="zh-CN" b="1">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  第二节  证券市场主体法律制度      </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  第三节  证券发行与承销法律制度</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  第四节  证券上市与交易法律制度</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  第五节  证券投资者保护法律制度 </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  第六节  证券监督管理机构 </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  第七节  证券违法行为法律责任</a:t>
            </a:r>
            <a:endParaRPr lang="en-US" altLang="zh-CN" b="1" dirty="0">
              <a:latin typeface="黑体" panose="02010609060101010101" pitchFamily="49" charset="-122"/>
              <a:ea typeface="黑体" panose="02010609060101010101" pitchFamily="49" charset="-122"/>
            </a:endParaRPr>
          </a:p>
          <a:p>
            <a:endParaRPr lang="en-US" altLang="zh-CN" dirty="0">
              <a:latin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500"/>
                                        <p:tgtEl>
                                          <p:spTgt spid="3">
                                            <p:txEl>
                                              <p:pRg st="1" end="1"/>
                                            </p:txEl>
                                          </p:spTgt>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heel(1)">
                                      <p:cBhvr>
                                        <p:cTn id="16" dur="500"/>
                                        <p:tgtEl>
                                          <p:spTgt spid="3">
                                            <p:txEl>
                                              <p:pRg st="2" end="2"/>
                                            </p:txEl>
                                          </p:spTgt>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heel(1)">
                                      <p:cBhvr>
                                        <p:cTn id="20" dur="500"/>
                                        <p:tgtEl>
                                          <p:spTgt spid="3">
                                            <p:txEl>
                                              <p:pRg st="3" end="3"/>
                                            </p:txEl>
                                          </p:spTgt>
                                        </p:tgtEl>
                                      </p:cBhvr>
                                    </p:animEffect>
                                  </p:childTnLst>
                                </p:cTn>
                              </p:par>
                            </p:childTnLst>
                          </p:cTn>
                        </p:par>
                        <p:par>
                          <p:cTn id="21" fill="hold">
                            <p:stCondLst>
                              <p:cond delay="2000"/>
                            </p:stCondLst>
                            <p:childTnLst>
                              <p:par>
                                <p:cTn id="22" presetID="21" presetClass="entr" presetSubtype="1"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heel(1)">
                                      <p:cBhvr>
                                        <p:cTn id="24" dur="500"/>
                                        <p:tgtEl>
                                          <p:spTgt spid="3">
                                            <p:txEl>
                                              <p:pRg st="4" end="4"/>
                                            </p:txEl>
                                          </p:spTgt>
                                        </p:tgtEl>
                                      </p:cBhvr>
                                    </p:animEffect>
                                  </p:childTnLst>
                                </p:cTn>
                              </p:par>
                            </p:childTnLst>
                          </p:cTn>
                        </p:par>
                        <p:par>
                          <p:cTn id="25" fill="hold">
                            <p:stCondLst>
                              <p:cond delay="2500"/>
                            </p:stCondLst>
                            <p:childTnLst>
                              <p:par>
                                <p:cTn id="26" presetID="21" presetClass="entr" presetSubtype="1" fill="hold" grpId="0"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heel(1)">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wheel(1)">
                                      <p:cBhvr>
                                        <p:cTn id="33" dur="500"/>
                                        <p:tgtEl>
                                          <p:spTgt spid="3">
                                            <p:txEl>
                                              <p:pRg st="6" end="6"/>
                                            </p:txEl>
                                          </p:spTgt>
                                        </p:tgtEl>
                                      </p:cBhvr>
                                    </p:animEffect>
                                  </p:childTnLst>
                                </p:cTn>
                              </p:par>
                            </p:childTnLst>
                          </p:cTn>
                        </p:par>
                        <p:par>
                          <p:cTn id="34" fill="hold">
                            <p:stCondLst>
                              <p:cond delay="500"/>
                            </p:stCondLst>
                            <p:childTnLst>
                              <p:par>
                                <p:cTn id="35" presetID="21" presetClass="entr" presetSubtype="1" fill="hold" grpId="0"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wheel(1)">
                                      <p:cBhvr>
                                        <p:cTn id="37" dur="500"/>
                                        <p:tgtEl>
                                          <p:spTgt spid="3">
                                            <p:txEl>
                                              <p:pRg st="7" end="7"/>
                                            </p:txEl>
                                          </p:spTgt>
                                        </p:tgtEl>
                                      </p:cBhvr>
                                    </p:animEffect>
                                  </p:childTnLst>
                                </p:cTn>
                              </p:par>
                            </p:childTnLst>
                          </p:cTn>
                        </p:par>
                        <p:par>
                          <p:cTn id="38" fill="hold">
                            <p:stCondLst>
                              <p:cond delay="1000"/>
                            </p:stCondLst>
                            <p:childTnLst>
                              <p:par>
                                <p:cTn id="39" presetID="21" presetClass="entr" presetSubtype="1" fill="hold" grpId="0" nodeType="after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wheel(1)">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97024" y="954111"/>
            <a:ext cx="10875378" cy="5401994"/>
          </a:xfrm>
        </p:spPr>
        <p:txBody>
          <a:bodyPr>
            <a:normAutofit fontScale="92500" lnSpcReduction="20000"/>
          </a:bodyPr>
          <a:lstStyle/>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五、证券业协会</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证券业协会的性质和职责</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是依法设立的旨在对证券业进行自律性管理的具有法人资格的社会团体组织。</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是</a:t>
            </a:r>
            <a:r>
              <a:rPr lang="zh-CN" altLang="zh-CN" dirty="0">
                <a:latin typeface="黑体" panose="02010609060101010101" pitchFamily="49" charset="-122"/>
                <a:ea typeface="黑体" panose="02010609060101010101" pitchFamily="49" charset="-122"/>
              </a:rPr>
              <a:t>社会团体法人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职责：</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教育和组织会员及其从业人员遵守证券法律、行政 法规，组织开展证券行业诚信建设，督促证券行业履行社会责任</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依法 维护会员的合法权益，向证券监督管理机构反映会员的建议和要求</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督促会员开展投资者教育和保护活动，维护投资者合法权益</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制定和实施证券行业自律规则，监督、检查会员及其从业人员行为，对违反法律、行政法规、自律规则或者协会章程的，按照规定给予纪律处分或者实施其他自律 管理措施</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制定证券行业业务规范，组织从业人员的业务培训</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组织会员就证券行业的发展、运作及有关内容进行研究，收集整理、发布证券 相关信息，提供会员服务，组织行业交流，引导行业创新发展</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对会员之间、会员与客户之间发生的证券业务纠纷进行调解</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证券业协会章程 规定的其他职责。</a:t>
            </a:r>
            <a:endParaRPr lang="zh-CN" altLang="en-US"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1995" y="828675"/>
            <a:ext cx="10019030" cy="3397885"/>
          </a:xfrm>
        </p:spPr>
        <p:txBody>
          <a:bodyPr>
            <a:normAutofit/>
          </a:bodyPr>
          <a:lstStyle/>
          <a:p>
            <a:pPr algn="l" fontAlgn="auto">
              <a:lnSpc>
                <a:spcPct val="125000"/>
              </a:lnSpc>
              <a:spcBef>
                <a:spcPts val="1000"/>
              </a:spcBef>
            </a:pPr>
            <a:r>
              <a:rPr lang="zh-CN" altLang="en-US" sz="2400" dirty="0">
                <a:latin typeface="黑体" panose="02010609060101010101" pitchFamily="49" charset="-122"/>
                <a:ea typeface="黑体" panose="02010609060101010101" pitchFamily="49" charset="-122"/>
                <a:sym typeface="+mn-ea"/>
              </a:rPr>
              <a:t>（二）</a:t>
            </a:r>
            <a:r>
              <a:rPr lang="en-US" altLang="zh-CN" sz="2400" dirty="0">
                <a:latin typeface="黑体" panose="02010609060101010101" pitchFamily="49" charset="-122"/>
                <a:ea typeface="黑体" panose="02010609060101010101" pitchFamily="49" charset="-122"/>
                <a:sym typeface="+mn-ea"/>
              </a:rPr>
              <a:t> </a:t>
            </a:r>
            <a:r>
              <a:rPr lang="zh-CN" altLang="zh-CN" sz="2400" dirty="0">
                <a:latin typeface="黑体" panose="02010609060101010101" pitchFamily="49" charset="-122"/>
                <a:ea typeface="黑体" panose="02010609060101010101" pitchFamily="49" charset="-122"/>
                <a:sym typeface="+mn-ea"/>
              </a:rPr>
              <a:t>证券业协会的会员及内部管理</a:t>
            </a:r>
            <a:r>
              <a:rPr lang="zh-CN" altLang="en-US" sz="2400" dirty="0">
                <a:latin typeface="黑体" panose="02010609060101010101" pitchFamily="49" charset="-122"/>
                <a:ea typeface="黑体" panose="02010609060101010101" pitchFamily="49" charset="-122"/>
                <a:sym typeface="+mn-ea"/>
              </a:rPr>
              <a:t> </a:t>
            </a:r>
            <a:br>
              <a:rPr lang="en-US" altLang="zh-CN" sz="2400" dirty="0">
                <a:latin typeface="黑体" panose="02010609060101010101" pitchFamily="49" charset="-122"/>
                <a:ea typeface="黑体" panose="02010609060101010101" pitchFamily="49" charset="-122"/>
              </a:rPr>
            </a:br>
            <a:r>
              <a:rPr lang="en-US" altLang="zh-CN" sz="2400" dirty="0">
                <a:latin typeface="黑体" panose="02010609060101010101" pitchFamily="49" charset="-122"/>
                <a:ea typeface="黑体" panose="02010609060101010101" pitchFamily="49" charset="-122"/>
                <a:sym typeface="+mn-ea"/>
              </a:rPr>
              <a:t>1.</a:t>
            </a:r>
            <a:r>
              <a:rPr lang="zh-CN" altLang="zh-CN" sz="2400" dirty="0">
                <a:latin typeface="黑体" panose="02010609060101010101" pitchFamily="49" charset="-122"/>
                <a:ea typeface="黑体" panose="02010609060101010101" pitchFamily="49" charset="-122"/>
                <a:sym typeface="+mn-ea"/>
              </a:rPr>
              <a:t>会员主要是证券公司</a:t>
            </a:r>
            <a:r>
              <a:rPr lang="zh-CN" altLang="en-US" sz="2400" dirty="0">
                <a:latin typeface="黑体" panose="02010609060101010101" pitchFamily="49" charset="-122"/>
                <a:ea typeface="黑体" panose="02010609060101010101" pitchFamily="49" charset="-122"/>
                <a:sym typeface="+mn-ea"/>
              </a:rPr>
              <a:t>。 </a:t>
            </a:r>
            <a:br>
              <a:rPr lang="en-US" altLang="zh-CN" sz="2400" dirty="0">
                <a:latin typeface="黑体" panose="02010609060101010101" pitchFamily="49" charset="-122"/>
                <a:ea typeface="黑体" panose="02010609060101010101" pitchFamily="49" charset="-122"/>
              </a:rPr>
            </a:br>
            <a:r>
              <a:rPr lang="en-US" altLang="zh-CN" sz="2400" dirty="0">
                <a:latin typeface="黑体" panose="02010609060101010101" pitchFamily="49" charset="-122"/>
                <a:ea typeface="黑体" panose="02010609060101010101" pitchFamily="49" charset="-122"/>
                <a:sym typeface="+mn-ea"/>
              </a:rPr>
              <a:t>2.</a:t>
            </a:r>
            <a:r>
              <a:rPr lang="zh-CN" altLang="zh-CN" sz="2400" dirty="0">
                <a:latin typeface="黑体" panose="02010609060101010101" pitchFamily="49" charset="-122"/>
                <a:ea typeface="黑体" panose="02010609060101010101" pitchFamily="49" charset="-122"/>
                <a:sym typeface="+mn-ea"/>
              </a:rPr>
              <a:t>证券业协会的权力机构是由全体会员组成的会员大会。会员大会有权决定协会的重大问题。</a:t>
            </a:r>
            <a:br>
              <a:rPr lang="zh-CN" altLang="en-US" sz="2400" dirty="0">
                <a:latin typeface="黑体" panose="02010609060101010101" pitchFamily="49" charset="-122"/>
                <a:ea typeface="黑体" panose="02010609060101010101" pitchFamily="49" charset="-122"/>
              </a:rPr>
            </a:br>
            <a:endParaRPr lang="zh-CN" altLang="en-US"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54013" y="566670"/>
            <a:ext cx="8664241" cy="1356574"/>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第三节  </a:t>
            </a:r>
            <a:r>
              <a:rPr lang="zh-CN" altLang="zh-CN" sz="3600" b="1" dirty="0">
                <a:solidFill>
                  <a:prstClr val="black"/>
                </a:solidFill>
                <a:latin typeface="黑体" panose="02010609060101010101" pitchFamily="49" charset="-122"/>
                <a:ea typeface="黑体" panose="02010609060101010101" pitchFamily="49" charset="-122"/>
              </a:rPr>
              <a:t>证券发行与承销法律制度</a:t>
            </a:r>
            <a:endParaRPr lang="zh-CN" altLang="en-US" b="1" dirty="0"/>
          </a:p>
        </p:txBody>
      </p:sp>
      <p:sp>
        <p:nvSpPr>
          <p:cNvPr id="3" name="内容占位符 2"/>
          <p:cNvSpPr>
            <a:spLocks noGrp="1"/>
          </p:cNvSpPr>
          <p:nvPr>
            <p:ph idx="1"/>
          </p:nvPr>
        </p:nvSpPr>
        <p:spPr>
          <a:xfrm>
            <a:off x="3126232" y="2041303"/>
            <a:ext cx="4182394" cy="2893454"/>
          </a:xfrm>
        </p:spPr>
        <p:txBody>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一、证券发行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二、证券承销</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1785805" y="250435"/>
            <a:ext cx="7662928" cy="1168758"/>
          </a:xfrm>
        </p:spPr>
        <p:txBody>
          <a:bodyPr>
            <a:noAutofit/>
          </a:bodyPr>
          <a:lstStyle/>
          <a:p>
            <a:r>
              <a:rPr lang="zh-CN" altLang="en-US" sz="2400" b="1" dirty="0">
                <a:latin typeface="黑体" panose="02010609060101010101" pitchFamily="49" charset="-122"/>
                <a:ea typeface="黑体" panose="02010609060101010101" pitchFamily="49" charset="-122"/>
              </a:rPr>
              <a:t>第三节   </a:t>
            </a:r>
            <a:r>
              <a:rPr lang="zh-CN" altLang="zh-CN" sz="2400" b="1" dirty="0">
                <a:latin typeface="黑体" panose="02010609060101010101" pitchFamily="49" charset="-122"/>
                <a:ea typeface="黑体" panose="02010609060101010101" pitchFamily="49" charset="-122"/>
              </a:rPr>
              <a:t>证券发行与承销法律制度</a:t>
            </a:r>
            <a:endParaRPr lang="zh-CN" altLang="en-US" sz="2400" b="1" dirty="0">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926416" y="1271086"/>
            <a:ext cx="9956029" cy="2565209"/>
          </a:xfrm>
        </p:spPr>
        <p:txBody>
          <a:bodyPr>
            <a:normAutofit lnSpcReduction="10000"/>
          </a:bodyPr>
          <a:lstStyle/>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一、证券发行</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证券发行的概念及法律意义</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证券发行是指证券的发行者为筹集资金依法向投资者以同一条件招募和出售股票、公司债券以及其他证券的活动。</a:t>
            </a:r>
            <a:r>
              <a:rPr lang="zh-CN" altLang="en-US" dirty="0">
                <a:latin typeface="黑体" panose="02010609060101010101" pitchFamily="49" charset="-122"/>
                <a:ea typeface="黑体" panose="02010609060101010101" pitchFamily="49" charset="-122"/>
              </a:rPr>
              <a:t>证券发行包括证券募集和证券交付两个环节。</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arn(inVertical)">
                                      <p:cBhvr>
                                        <p:cTn id="16" dur="500"/>
                                        <p:tgtEl>
                                          <p:spTgt spid="2">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34113" y="504825"/>
            <a:ext cx="9905387" cy="5656856"/>
          </a:xfrm>
        </p:spPr>
        <p:txBody>
          <a:bodyPr>
            <a:noAutofit/>
          </a:bodyPr>
          <a:lstStyle/>
          <a:p>
            <a:pPr marL="0" indent="0" algn="l" fontAlgn="auto">
              <a:lnSpc>
                <a:spcPct val="125000"/>
              </a:lnSpc>
              <a:spcBef>
                <a:spcPts val="1000"/>
              </a:spcBef>
              <a:spcAft>
                <a:spcPts val="0"/>
              </a:spcAft>
              <a:buNone/>
            </a:pPr>
            <a:endParaRPr lang="en-US" altLang="zh-CN" b="1"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证券发行的分类</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依证券品种不同，证券发行可分为股票发行、债券发行、存托凭证发行、国务院依法认定的其他证券发行。</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依发行对象的不同，证券发行可分为公募和私募。</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依发行目的不同，证券发行可分为设立发行和增资发行。这种分类适用于股票发行。</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依发行是否借助证券发行中介机构的不同，证券发行可分为直接发行和间接发行。</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依发行价格与证券票面金额或贴现金额的关系不同，证券发行可分为平价发行、溢价发行、折价发行。</a:t>
            </a:r>
            <a:endParaRPr lang="zh-CN"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依发行地点不同，证券发行可分为境内发行和境外发行。</a:t>
            </a:r>
            <a:endParaRPr lang="zh-CN" altLang="en-US"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barn(inVertical)">
                                      <p:cBhvr>
                                        <p:cTn id="11" dur="500"/>
                                        <p:tgtEl>
                                          <p:spTgt spid="2">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arn(inVertical)">
                                      <p:cBhvr>
                                        <p:cTn id="23" dur="500"/>
                                        <p:tgtEl>
                                          <p:spTgt spid="2">
                                            <p:txEl>
                                              <p:pRg st="5" end="5"/>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Effect transition="in" filter="barn(inVertical)">
                                      <p:cBhvr>
                                        <p:cTn id="31"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5579" y="797579"/>
            <a:ext cx="10635175" cy="5669280"/>
          </a:xfrm>
        </p:spPr>
        <p:txBody>
          <a:bodyPr>
            <a:noAutofit/>
          </a:bodyPr>
          <a:lstStyle/>
          <a:p>
            <a:pPr marL="0" indent="0" algn="l" fontAlgn="auto">
              <a:lnSpc>
                <a:spcPct val="125000"/>
              </a:lnSpc>
              <a:spcBef>
                <a:spcPts val="1000"/>
              </a:spcBef>
              <a:spcAft>
                <a:spcPts val="0"/>
              </a:spcAft>
              <a:buNone/>
            </a:pPr>
            <a:endParaRPr lang="en-US" altLang="zh-CN" b="1"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三） </a:t>
            </a:r>
            <a:r>
              <a:rPr lang="zh-CN" altLang="zh-CN" dirty="0">
                <a:latin typeface="黑体" panose="02010609060101010101" pitchFamily="49" charset="-122"/>
                <a:ea typeface="黑体" panose="02010609060101010101" pitchFamily="49" charset="-122"/>
              </a:rPr>
              <a:t>证券</a:t>
            </a:r>
            <a:r>
              <a:rPr lang="zh-CN" altLang="en-US" dirty="0">
                <a:latin typeface="黑体" panose="02010609060101010101" pitchFamily="49" charset="-122"/>
                <a:ea typeface="黑体" panose="02010609060101010101" pitchFamily="49" charset="-122"/>
              </a:rPr>
              <a:t>发行的条件</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就股票发行而言，因实践中股份有限公司采取募集设立的方式很少，因 而，大部分发行都是针对公司设立后，为扩充公司资本而进行的新股发行。其 中，由于首次公开发行具有较强的专业性、技术性，涉及众多投资者的利益，并关系证券市场的稳定，因而成为各国证券法规定的重点。</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在我国，根据 </a:t>
            </a:r>
            <a:r>
              <a:rPr lang="en-US" altLang="zh-CN" dirty="0">
                <a:latin typeface="黑体" panose="02010609060101010101" pitchFamily="49" charset="-122"/>
                <a:ea typeface="黑体" panose="02010609060101010101" pitchFamily="49" charset="-122"/>
              </a:rPr>
              <a:t>2019 </a:t>
            </a:r>
            <a:r>
              <a:rPr lang="zh-CN" altLang="en-US" dirty="0">
                <a:latin typeface="黑体" panose="02010609060101010101" pitchFamily="49" charset="-122"/>
                <a:ea typeface="黑体" panose="02010609060101010101" pitchFamily="49" charset="-122"/>
              </a:rPr>
              <a:t>年新修订的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证券法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的规定，公司首次公开发行新股应当满足以下条件</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具备健全且运行良好的组织机 构</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具有持续经营能力</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最近</a:t>
            </a:r>
            <a:r>
              <a:rPr lang="en-US" altLang="zh-CN" dirty="0">
                <a:latin typeface="黑体" panose="02010609060101010101" pitchFamily="49" charset="-122"/>
                <a:ea typeface="黑体" panose="02010609060101010101" pitchFamily="49" charset="-122"/>
              </a:rPr>
              <a:t>3 </a:t>
            </a:r>
            <a:r>
              <a:rPr lang="zh-CN" altLang="en-US" dirty="0">
                <a:latin typeface="黑体" panose="02010609060101010101" pitchFamily="49" charset="-122"/>
                <a:ea typeface="黑体" panose="02010609060101010101" pitchFamily="49" charset="-122"/>
              </a:rPr>
              <a:t>年财务会计报告被出具无保留意见审 计报告</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发行人及其控股股东、实际控制人最近</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年不存在贪污、贿赂、侵占财产、挪用财产或者破坏社会主义市场经济秩序的刑事犯罪</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经国务院批准的国务院证券监督管理机构规定的其他条件。</a:t>
            </a:r>
            <a:endParaRPr lang="zh-CN" altLang="zh-CN" dirty="0">
              <a:latin typeface="黑体" panose="02010609060101010101" pitchFamily="49" charset="-122"/>
              <a:ea typeface="黑体" panose="02010609060101010101" pitchFamily="49" charset="-122"/>
            </a:endParaRPr>
          </a:p>
          <a:p>
            <a:endParaRPr lang="zh-CN" altLang="zh-CN"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barn(inVertical)">
                                      <p:cBhvr>
                                        <p:cTn id="1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29958" y="974042"/>
            <a:ext cx="10635175" cy="5669280"/>
          </a:xfrm>
        </p:spPr>
        <p:txBody>
          <a:bodyPr>
            <a:noAutofit/>
          </a:bodyPr>
          <a:lstStyle/>
          <a:p>
            <a:pPr marL="0" indent="0" algn="l" fontAlgn="auto">
              <a:lnSpc>
                <a:spcPct val="125000"/>
              </a:lnSpc>
              <a:spcBef>
                <a:spcPts val="1000"/>
              </a:spcBef>
              <a:spcAft>
                <a:spcPts val="0"/>
              </a:spcAft>
              <a:buNone/>
            </a:pPr>
            <a:endParaRPr lang="en-US" altLang="zh-CN" b="1"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四） </a:t>
            </a:r>
            <a:r>
              <a:rPr lang="zh-CN" altLang="zh-CN" dirty="0">
                <a:latin typeface="黑体" panose="02010609060101010101" pitchFamily="49" charset="-122"/>
                <a:ea typeface="黑体" panose="02010609060101010101" pitchFamily="49" charset="-122"/>
              </a:rPr>
              <a:t>证券发行保荐制度</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概念</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保荐制度又称保荐人</a:t>
            </a:r>
            <a:r>
              <a:rPr lang="en-US" altLang="zh-CN" dirty="0">
                <a:latin typeface="黑体" panose="02010609060101010101" pitchFamily="49" charset="-122"/>
                <a:ea typeface="黑体" panose="02010609060101010101" pitchFamily="49" charset="-122"/>
              </a:rPr>
              <a:t>(sponsor)</a:t>
            </a:r>
            <a:r>
              <a:rPr lang="zh-CN" altLang="en-US" dirty="0">
                <a:latin typeface="黑体" panose="02010609060101010101" pitchFamily="49" charset="-122"/>
                <a:ea typeface="黑体" panose="02010609060101010101" pitchFamily="49" charset="-122"/>
              </a:rPr>
              <a:t>制度，源于英国。证券保荐制度又可分为 发行保荐和上市保荐。证券发行保荐是指证券发行人申请其证券公开发行，必 须聘请依法取得保荐资格的保荐人为其出具保荐意见，证明其发行文件中所载 材料真实、完整、准确，符合公开发行的条件，从而由保荐人协助发行人建立 严格的信息披露制度，承担风险防范责任。</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我国的保荐制度适用于两种情况</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）公开发行股票、可转换为股票的公司债券</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）公开发行法律、行政法规规定实行保荐制度的其他证券。</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证券发行的保荐人包括保荐机构和保荐代表人。</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endParaRPr lang="zh-CN" altLang="zh-CN" dirty="0">
              <a:latin typeface="黑体" panose="02010609060101010101" pitchFamily="49" charset="-122"/>
              <a:ea typeface="黑体" panose="02010609060101010101" pitchFamily="49" charset="-122"/>
            </a:endParaRPr>
          </a:p>
          <a:p>
            <a:endParaRPr lang="zh-CN" altLang="zh-CN"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barn(inVertical)">
                                      <p:cBhvr>
                                        <p:cTn id="11" dur="500"/>
                                        <p:tgtEl>
                                          <p:spTgt spid="2">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Effect transition="in" filter="barn(inVertical)">
                                      <p:cBhvr>
                                        <p:cTn id="23" dur="500"/>
                                        <p:tgtEl>
                                          <p:spTgt spid="2">
                                            <p:txEl>
                                              <p:pRg st="5" end="5"/>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6485" y="708660"/>
            <a:ext cx="10019030" cy="4860925"/>
          </a:xfrm>
        </p:spPr>
        <p:txBody>
          <a:bodyPr>
            <a:normAutofit/>
          </a:bodyPr>
          <a:lstStyle/>
          <a:p>
            <a:pPr algn="l" fontAlgn="auto">
              <a:lnSpc>
                <a:spcPct val="125000"/>
              </a:lnSpc>
              <a:spcBef>
                <a:spcPts val="1000"/>
              </a:spcBef>
            </a:pPr>
            <a:r>
              <a:rPr lang="zh-CN" altLang="en-US" sz="2400" dirty="0">
                <a:latin typeface="黑体" panose="02010609060101010101" pitchFamily="49" charset="-122"/>
                <a:ea typeface="黑体" panose="02010609060101010101" pitchFamily="49" charset="-122"/>
                <a:sym typeface="+mn-ea"/>
              </a:rPr>
              <a:t>（五）</a:t>
            </a:r>
            <a:r>
              <a:rPr lang="zh-CN" altLang="zh-CN" sz="2400" dirty="0">
                <a:latin typeface="黑体" panose="02010609060101010101" pitchFamily="49" charset="-122"/>
                <a:ea typeface="黑体" panose="02010609060101010101" pitchFamily="49" charset="-122"/>
                <a:sym typeface="+mn-ea"/>
              </a:rPr>
              <a:t>证券发行核准</a:t>
            </a:r>
            <a:r>
              <a:rPr lang="en-US" altLang="zh-CN" sz="2400" dirty="0">
                <a:latin typeface="黑体" panose="02010609060101010101" pitchFamily="49" charset="-122"/>
                <a:ea typeface="黑体" panose="02010609060101010101" pitchFamily="49" charset="-122"/>
                <a:sym typeface="+mn-ea"/>
              </a:rPr>
              <a:t>  </a:t>
            </a:r>
            <a:br>
              <a:rPr lang="en-US" altLang="zh-CN" sz="2400" dirty="0">
                <a:latin typeface="黑体" panose="02010609060101010101" pitchFamily="49" charset="-122"/>
                <a:ea typeface="黑体" panose="02010609060101010101" pitchFamily="49" charset="-122"/>
                <a:sym typeface="+mn-ea"/>
              </a:rPr>
            </a:b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证券发行审核是建立正常的市场秩序、维护证券市场稳定的重要措施之一，是证券主管机关通过审核发行申请人提供的资料，依法做出是否准予发行决定的行为。基于立法理念的不同，证券发行审核制度主要包括两种，即核准 制和注册制。核准制又称实质管理主义，是指证券发行人除了进行信息披露，还必须在主体资格、财务状况、盈利能力等方面满足法定的实质条件，并经证券主管机关实质审查核准方可发行证券的制度</a:t>
            </a:r>
            <a:r>
              <a:rPr lang="en-US" altLang="zh-CN"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注册制又称申报制，是指发行人按照法律规定向证券主管机关提交与发行有关的文件，通过主管机关的形式 审查后即可发行证券的制度。</a:t>
            </a:r>
            <a:endParaRPr lang="zh-CN" altLang="en-US"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10757" y="1328045"/>
            <a:ext cx="10270590" cy="5349742"/>
          </a:xfrm>
        </p:spPr>
        <p:txBody>
          <a:bodyPr>
            <a:normAutofit/>
          </a:bodyPr>
          <a:lstStyle/>
          <a:p>
            <a:pPr marL="0" indent="0" algn="l" fontAlgn="auto">
              <a:lnSpc>
                <a:spcPct val="125000"/>
              </a:lnSpc>
              <a:spcBef>
                <a:spcPts val="1000"/>
              </a:spcBef>
              <a:spcAft>
                <a:spcPts val="0"/>
              </a:spcAft>
              <a:buNone/>
            </a:pPr>
            <a:endParaRPr lang="en-US" altLang="zh-CN" b="1"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（六）</a:t>
            </a:r>
            <a:r>
              <a:rPr lang="zh-CN" altLang="zh-CN" dirty="0">
                <a:latin typeface="黑体" panose="02010609060101010101" pitchFamily="49" charset="-122"/>
                <a:ea typeface="黑体" panose="02010609060101010101" pitchFamily="49" charset="-122"/>
              </a:rPr>
              <a:t>证券发行信息公开</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信息公开的意义：（</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）有利于投资者作出正确的投资选择。（</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）保证所有投资者有均等地获得信息的权利。（</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）有利于规范发行公司的行为。</a:t>
            </a:r>
            <a:endParaRPr lang="zh-CN" altLang="en-US"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预披露制度</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是指发行人申请首次公开发行证券的，在依法向审核部门报送注 册或申请文件并经审核部门受理后，预先向社会公众披露相关注册或申请文件，而不是等审核部门对发行文件审核完毕，作出准许发行的决定后再进行披露的制度</a:t>
            </a:r>
            <a:r>
              <a:rPr lang="zh-CN" altLang="zh-CN"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证券发行需要公开的信息：主要包括招股说明书、配股说明书、公司债券募集办法等。</a:t>
            </a:r>
            <a:endParaRPr lang="zh-CN" altLang="en-US"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a:p>
            <a:endParaRPr lang="zh-CN" altLang="zh-CN" dirty="0"/>
          </a:p>
          <a:p>
            <a:endParaRPr lang="zh-CN" altLang="zh-CN"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barn(inVertical)">
                                      <p:cBhvr>
                                        <p:cTn id="11" dur="500"/>
                                        <p:tgtEl>
                                          <p:spTgt spid="2">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barn(inVertical)">
                                      <p:cBhvr>
                                        <p:cTn id="1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7725" y="729615"/>
            <a:ext cx="10019030" cy="3123565"/>
          </a:xfrm>
        </p:spPr>
        <p:txBody>
          <a:bodyPr>
            <a:normAutofit/>
          </a:bodyPr>
          <a:lstStyle/>
          <a:p>
            <a:pPr algn="l" fontAlgn="auto">
              <a:lnSpc>
                <a:spcPct val="125000"/>
              </a:lnSpc>
              <a:spcBef>
                <a:spcPts val="1000"/>
              </a:spcBef>
            </a:pPr>
            <a:r>
              <a:rPr lang="zh-CN" altLang="en-US" sz="2400" dirty="0">
                <a:latin typeface="黑体" panose="02010609060101010101" pitchFamily="49" charset="-122"/>
                <a:ea typeface="黑体" panose="02010609060101010101" pitchFamily="49" charset="-122"/>
                <a:sym typeface="+mn-ea"/>
              </a:rPr>
              <a:t>（七）</a:t>
            </a:r>
            <a:r>
              <a:rPr lang="zh-CN" altLang="zh-CN" sz="2400" dirty="0">
                <a:latin typeface="黑体" panose="02010609060101010101" pitchFamily="49" charset="-122"/>
                <a:ea typeface="黑体" panose="02010609060101010101" pitchFamily="49" charset="-122"/>
                <a:sym typeface="+mn-ea"/>
              </a:rPr>
              <a:t>募集资金的投向和使用</a:t>
            </a:r>
            <a:r>
              <a:rPr lang="en-US" altLang="zh-CN" sz="2400" dirty="0">
                <a:latin typeface="黑体" panose="02010609060101010101" pitchFamily="49" charset="-122"/>
                <a:ea typeface="黑体" panose="02010609060101010101" pitchFamily="49" charset="-122"/>
                <a:sym typeface="+mn-ea"/>
              </a:rPr>
              <a:t> </a:t>
            </a:r>
            <a:br>
              <a:rPr lang="en-US" altLang="zh-CN" sz="2400" dirty="0">
                <a:latin typeface="黑体" panose="02010609060101010101" pitchFamily="49" charset="-122"/>
                <a:ea typeface="黑体" panose="02010609060101010101" pitchFamily="49" charset="-122"/>
              </a:rPr>
            </a:br>
            <a:r>
              <a:rPr lang="zh-CN" altLang="zh-CN" sz="2400" dirty="0">
                <a:latin typeface="黑体" panose="02010609060101010101" pitchFamily="49" charset="-122"/>
                <a:ea typeface="黑体" panose="02010609060101010101" pitchFamily="49" charset="-122"/>
                <a:sym typeface="+mn-ea"/>
              </a:rPr>
              <a:t>  </a:t>
            </a: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发行审核机关在选择发行企业时，要严格审查募集资金的投向。就股票而言，公司对公开发行股票所募集资金，必须按照招股说明书或者其他公开发行 募集文件所列资金用途使用</a:t>
            </a:r>
            <a:r>
              <a:rPr lang="en-US" altLang="zh-CN"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改变资金用途，必须经股东大会做出决议</a:t>
            </a:r>
            <a:r>
              <a:rPr lang="en-US" altLang="zh-CN"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擅自改变用途，未做纠正的，或者未经股东大会认可的，不得公开发行新股。</a:t>
            </a:r>
            <a:endParaRPr lang="zh-CN" altLang="en-US" sz="2400" dirty="0"/>
          </a:p>
        </p:txBody>
      </p:sp>
    </p:spTree>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269691" y="400930"/>
            <a:ext cx="3938954" cy="1354015"/>
          </a:xfrm>
        </p:spPr>
        <p:txBody>
          <a:bodyPr>
            <a:normAutofit/>
          </a:bodyPr>
          <a:lstStyle/>
          <a:p>
            <a:r>
              <a:rPr lang="zh-CN" altLang="en-US" sz="3600" b="1" dirty="0">
                <a:latin typeface="黑体" panose="02010609060101010101" pitchFamily="49" charset="-122"/>
                <a:ea typeface="黑体" panose="02010609060101010101" pitchFamily="49" charset="-122"/>
              </a:rPr>
              <a:t>本章要点</a:t>
            </a:r>
            <a:endParaRPr lang="zh-CN" altLang="en-US" sz="3600" b="1" dirty="0">
              <a:latin typeface="黑体" panose="02010609060101010101" pitchFamily="49" charset="-122"/>
              <a:ea typeface="黑体" panose="02010609060101010101" pitchFamily="49" charset="-122"/>
            </a:endParaRPr>
          </a:p>
        </p:txBody>
      </p:sp>
      <p:sp>
        <p:nvSpPr>
          <p:cNvPr id="3" name="矩形 2"/>
          <p:cNvSpPr/>
          <p:nvPr/>
        </p:nvSpPr>
        <p:spPr>
          <a:xfrm>
            <a:off x="970672" y="1589877"/>
            <a:ext cx="10536702" cy="3088640"/>
          </a:xfrm>
          <a:prstGeom prst="rect">
            <a:avLst/>
          </a:prstGeom>
        </p:spPr>
        <p:txBody>
          <a:bodyPr wrap="square">
            <a:spAutoFit/>
          </a:bodyPr>
          <a:lstStyle/>
          <a:p>
            <a:pPr fontAlgn="auto">
              <a:lnSpc>
                <a:spcPct val="125000"/>
              </a:lnSpc>
              <a:spcBef>
                <a:spcPts val="1000"/>
              </a:spcBef>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理解</a:t>
            </a:r>
            <a:r>
              <a:rPr lang="zh-CN" altLang="zh-CN" sz="2400" dirty="0">
                <a:latin typeface="黑体" panose="02010609060101010101" pitchFamily="49" charset="-122"/>
                <a:ea typeface="黑体" panose="02010609060101010101" pitchFamily="49" charset="-122"/>
              </a:rPr>
              <a:t>证券</a:t>
            </a:r>
            <a:r>
              <a:rPr lang="zh-CN" altLang="en-US" sz="2400" dirty="0">
                <a:latin typeface="黑体" panose="02010609060101010101" pitchFamily="49" charset="-122"/>
                <a:ea typeface="黑体" panose="02010609060101010101" pitchFamily="49" charset="-122"/>
              </a:rPr>
              <a:t>的概念和特征，把握</a:t>
            </a:r>
            <a:r>
              <a:rPr lang="zh-CN" altLang="zh-CN" sz="2400" dirty="0">
                <a:latin typeface="黑体" panose="02010609060101010101" pitchFamily="49" charset="-122"/>
                <a:ea typeface="黑体" panose="02010609060101010101" pitchFamily="49" charset="-122"/>
              </a:rPr>
              <a:t>证券的内涵与外延</a:t>
            </a:r>
            <a:r>
              <a:rPr lang="zh-CN" altLang="en-US" sz="2400" dirty="0">
                <a:latin typeface="黑体" panose="02010609060101010101" pitchFamily="49" charset="-122"/>
                <a:ea typeface="黑体" panose="02010609060101010101" pitchFamily="49" charset="-122"/>
              </a:rPr>
              <a:t>，并在此基础上领会证</a:t>
            </a:r>
            <a:r>
              <a:rPr lang="zh-CN" altLang="zh-CN" sz="2400" dirty="0">
                <a:latin typeface="黑体" panose="02010609060101010101" pitchFamily="49" charset="-122"/>
                <a:ea typeface="黑体" panose="02010609060101010101" pitchFamily="49" charset="-122"/>
              </a:rPr>
              <a:t>券法的基本原则</a:t>
            </a:r>
            <a:r>
              <a:rPr lang="zh-CN" altLang="en-US" sz="2400" dirty="0">
                <a:latin typeface="黑体" panose="02010609060101010101" pitchFamily="49" charset="-122"/>
                <a:ea typeface="黑体" panose="02010609060101010101" pitchFamily="49" charset="-122"/>
              </a:rPr>
              <a:t>和</a:t>
            </a:r>
            <a:r>
              <a:rPr lang="zh-CN" altLang="zh-CN" sz="2400" dirty="0">
                <a:latin typeface="黑体" panose="02010609060101010101" pitchFamily="49" charset="-122"/>
                <a:ea typeface="黑体" panose="02010609060101010101" pitchFamily="49" charset="-122"/>
              </a:rPr>
              <a:t>这些基本原则</a:t>
            </a:r>
            <a:r>
              <a:rPr lang="zh-CN" altLang="en-US" sz="2400" dirty="0">
                <a:latin typeface="黑体" panose="02010609060101010101" pitchFamily="49" charset="-122"/>
                <a:ea typeface="黑体" panose="02010609060101010101" pitchFamily="49" charset="-122"/>
              </a:rPr>
              <a:t>对</a:t>
            </a:r>
            <a:r>
              <a:rPr lang="zh-CN" altLang="zh-CN" sz="2400" dirty="0">
                <a:latin typeface="黑体" panose="02010609060101010101" pitchFamily="49" charset="-122"/>
                <a:ea typeface="黑体" panose="02010609060101010101" pitchFamily="49" charset="-122"/>
              </a:rPr>
              <a:t>证券法律的实务</a:t>
            </a:r>
            <a:r>
              <a:rPr lang="zh-CN" altLang="en-US" sz="2400" dirty="0">
                <a:latin typeface="黑体" panose="02010609060101010101" pitchFamily="49" charset="-122"/>
                <a:ea typeface="黑体" panose="02010609060101010101" pitchFamily="49" charset="-122"/>
              </a:rPr>
              <a:t>的指导。</a:t>
            </a:r>
            <a:endParaRPr lang="zh-CN" altLang="zh-CN" sz="2400" dirty="0">
              <a:latin typeface="黑体" panose="02010609060101010101" pitchFamily="49" charset="-122"/>
              <a:ea typeface="黑体" panose="02010609060101010101" pitchFamily="49" charset="-122"/>
            </a:endParaRPr>
          </a:p>
          <a:p>
            <a:pPr fontAlgn="auto">
              <a:lnSpc>
                <a:spcPct val="125000"/>
              </a:lnSpc>
              <a:spcBef>
                <a:spcPts val="1000"/>
              </a:spcBef>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掌握</a:t>
            </a:r>
            <a:r>
              <a:rPr lang="zh-CN" altLang="zh-CN" sz="2400" dirty="0">
                <a:latin typeface="黑体" panose="02010609060101010101" pitchFamily="49" charset="-122"/>
                <a:ea typeface="黑体" panose="02010609060101010101" pitchFamily="49" charset="-122"/>
              </a:rPr>
              <a:t>证券发行</a:t>
            </a:r>
            <a:r>
              <a:rPr lang="zh-CN" altLang="en-US" sz="2400" dirty="0">
                <a:latin typeface="黑体" panose="02010609060101010101" pitchFamily="49" charset="-122"/>
                <a:ea typeface="黑体" panose="02010609060101010101" pitchFamily="49" charset="-122"/>
              </a:rPr>
              <a:t>的基本制度类型，区分两种发行制度的各自</a:t>
            </a:r>
            <a:r>
              <a:rPr lang="zh-CN" altLang="zh-CN" sz="2400" dirty="0">
                <a:latin typeface="黑体" panose="02010609060101010101" pitchFamily="49" charset="-122"/>
                <a:ea typeface="黑体" panose="02010609060101010101" pitchFamily="49" charset="-122"/>
              </a:rPr>
              <a:t>利弊</a:t>
            </a:r>
            <a:r>
              <a:rPr lang="zh-CN" altLang="en-US" sz="2400" dirty="0">
                <a:latin typeface="黑体" panose="02010609060101010101" pitchFamily="49" charset="-122"/>
                <a:ea typeface="黑体" panose="02010609060101010101" pitchFamily="49" charset="-122"/>
              </a:rPr>
              <a:t>，同时学习证券发行中的条件、程序和相关法律规则。</a:t>
            </a:r>
            <a:endParaRPr lang="zh-CN" altLang="zh-CN" sz="2400" dirty="0">
              <a:latin typeface="黑体" panose="02010609060101010101" pitchFamily="49" charset="-122"/>
              <a:ea typeface="黑体" panose="02010609060101010101" pitchFamily="49" charset="-122"/>
            </a:endParaRPr>
          </a:p>
          <a:p>
            <a:pPr fontAlgn="auto">
              <a:lnSpc>
                <a:spcPct val="125000"/>
              </a:lnSpc>
              <a:spcBef>
                <a:spcPts val="1000"/>
              </a:spcBef>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了解</a:t>
            </a:r>
            <a:r>
              <a:rPr lang="zh-CN" altLang="zh-CN" sz="2400" dirty="0">
                <a:latin typeface="黑体" panose="02010609060101010101" pitchFamily="49" charset="-122"/>
                <a:ea typeface="黑体" panose="02010609060101010101" pitchFamily="49" charset="-122"/>
              </a:rPr>
              <a:t>证券市场有典型的违法行为</a:t>
            </a:r>
            <a:r>
              <a:rPr lang="zh-CN" altLang="en-US" sz="2400" dirty="0">
                <a:latin typeface="黑体" panose="02010609060101010101" pitchFamily="49" charset="-122"/>
                <a:ea typeface="黑体" panose="02010609060101010101" pitchFamily="49" charset="-122"/>
              </a:rPr>
              <a:t>的类型，掌握</a:t>
            </a:r>
            <a:r>
              <a:rPr lang="zh-CN" altLang="zh-CN" sz="2400" dirty="0">
                <a:latin typeface="黑体" panose="02010609060101010101" pitchFamily="49" charset="-122"/>
                <a:ea typeface="黑体" panose="02010609060101010101" pitchFamily="49" charset="-122"/>
              </a:rPr>
              <a:t>证券市场监管</a:t>
            </a:r>
            <a:r>
              <a:rPr lang="zh-CN" altLang="en-US" sz="2400" dirty="0">
                <a:latin typeface="黑体" panose="02010609060101010101" pitchFamily="49" charset="-122"/>
                <a:ea typeface="黑体" panose="02010609060101010101" pitchFamily="49" charset="-122"/>
              </a:rPr>
              <a:t>的方式和手段，及</a:t>
            </a:r>
            <a:r>
              <a:rPr lang="zh-CN" altLang="zh-CN" sz="2400" dirty="0">
                <a:latin typeface="黑体" panose="02010609060101010101" pitchFamily="49" charset="-122"/>
                <a:ea typeface="黑体" panose="02010609060101010101" pitchFamily="49" charset="-122"/>
              </a:rPr>
              <a:t>监管机构</a:t>
            </a:r>
            <a:r>
              <a:rPr lang="zh-CN" altLang="en-US" sz="2400" dirty="0">
                <a:latin typeface="黑体" panose="02010609060101010101" pitchFamily="49" charset="-122"/>
                <a:ea typeface="黑体" panose="02010609060101010101" pitchFamily="49" charset="-122"/>
              </a:rPr>
              <a:t>的职能。</a:t>
            </a:r>
            <a:endParaRPr lang="zh-CN" altLang="zh-CN"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48691" y="-28575"/>
            <a:ext cx="9547860" cy="5978770"/>
          </a:xfrm>
        </p:spPr>
        <p:txBody>
          <a:bodyPr>
            <a:noAutofit/>
          </a:bodyPr>
          <a:lstStyle/>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二、证券承销</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证券承销概述</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证券承销是指发行人委托证券公司（亦称承销商）向证券市场上不特定的投资人公开销售股票、债券及其他投资证券的活动。</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证券承销方式</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证券代销</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是指承销商代理发售证券，并于发售期结束后，将未销售部分证券退还发行人的承销方式。</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down)">
                                      <p:cBhvr>
                                        <p:cTn id="19" dur="500"/>
                                        <p:tgtEl>
                                          <p:spTgt spid="2">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0410" y="2266949"/>
            <a:ext cx="10018713" cy="3124201"/>
          </a:xfrm>
        </p:spPr>
        <p:txBody>
          <a:bodyPr>
            <a:noAutofit/>
          </a:bodyPr>
          <a:lstStyle/>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2.</a:t>
            </a:r>
            <a:r>
              <a:rPr lang="zh-CN" altLang="zh-CN" dirty="0">
                <a:solidFill>
                  <a:prstClr val="black"/>
                </a:solidFill>
                <a:latin typeface="黑体" panose="02010609060101010101" pitchFamily="49" charset="-122"/>
                <a:ea typeface="黑体" panose="02010609060101010101" pitchFamily="49" charset="-122"/>
              </a:rPr>
              <a:t>证券助销</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a:t>
            </a:r>
            <a:r>
              <a:rPr lang="zh-CN" altLang="zh-CN" dirty="0">
                <a:solidFill>
                  <a:prstClr val="black"/>
                </a:solidFill>
                <a:latin typeface="黑体" panose="02010609060101010101" pitchFamily="49" charset="-122"/>
                <a:ea typeface="黑体" panose="02010609060101010101" pitchFamily="49" charset="-122"/>
              </a:rPr>
              <a:t>承销商按承销合同规定，在约定的承销期满后对剩余的证券出资买进（余额包销），或者按剩余部分的数额向发行人贷款，以保证发行人的筹资、用资计划顺利实现。</a:t>
            </a:r>
            <a:r>
              <a:rPr lang="en-US" altLang="zh-CN" dirty="0">
                <a:solidFill>
                  <a:prstClr val="black"/>
                </a:solidFill>
                <a:latin typeface="黑体" panose="02010609060101010101" pitchFamily="49" charset="-122"/>
                <a:ea typeface="黑体" panose="02010609060101010101" pitchFamily="49" charset="-122"/>
              </a:rPr>
              <a:t> </a:t>
            </a:r>
            <a:endParaRPr lang="zh-CN" altLang="en-US"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3.</a:t>
            </a:r>
            <a:r>
              <a:rPr lang="zh-CN" altLang="zh-CN" dirty="0">
                <a:solidFill>
                  <a:prstClr val="black"/>
                </a:solidFill>
                <a:latin typeface="黑体" panose="02010609060101010101" pitchFamily="49" charset="-122"/>
                <a:ea typeface="黑体" panose="02010609060101010101" pitchFamily="49" charset="-122"/>
              </a:rPr>
              <a:t>证券包销</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a:t>
            </a:r>
            <a:r>
              <a:rPr lang="zh-CN" altLang="zh-CN" dirty="0">
                <a:solidFill>
                  <a:prstClr val="black"/>
                </a:solidFill>
                <a:latin typeface="黑体" panose="02010609060101010101" pitchFamily="49" charset="-122"/>
                <a:ea typeface="黑体" panose="02010609060101010101" pitchFamily="49" charset="-122"/>
              </a:rPr>
              <a:t>在证券发行时，承销商以自己的资金购买计划发行的全部或部分证券，然后再向公众出售，承销期满后未出售部分仍由承销商自己持有的一种承销方式。</a:t>
            </a:r>
            <a:r>
              <a:rPr lang="en-US" altLang="zh-CN" dirty="0">
                <a:solidFill>
                  <a:prstClr val="black"/>
                </a:solidFill>
                <a:latin typeface="黑体" panose="02010609060101010101" pitchFamily="49" charset="-122"/>
                <a:ea typeface="黑体" panose="02010609060101010101" pitchFamily="49" charset="-122"/>
              </a:rPr>
              <a:t> </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4.</a:t>
            </a:r>
            <a:r>
              <a:rPr lang="zh-CN" altLang="zh-CN" dirty="0">
                <a:solidFill>
                  <a:prstClr val="black"/>
                </a:solidFill>
                <a:latin typeface="黑体" panose="02010609060101010101" pitchFamily="49" charset="-122"/>
                <a:ea typeface="黑体" panose="02010609060101010101" pitchFamily="49" charset="-122"/>
              </a:rPr>
              <a:t>承销团承销</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a:t>
            </a:r>
            <a:r>
              <a:rPr lang="zh-CN" altLang="zh-CN" dirty="0">
                <a:solidFill>
                  <a:prstClr val="black"/>
                </a:solidFill>
                <a:latin typeface="黑体" panose="02010609060101010101" pitchFamily="49" charset="-122"/>
                <a:ea typeface="黑体" panose="02010609060101010101" pitchFamily="49" charset="-122"/>
              </a:rPr>
              <a:t>两个以上的证券承销商共同接受发行人的委托向社会公开发售某一证券的承销方式。</a:t>
            </a:r>
            <a:endParaRPr lang="zh-CN" altLang="zh-CN" b="1" dirty="0">
              <a:solidFill>
                <a:prstClr val="black"/>
              </a:solidFill>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70021" y="1966500"/>
            <a:ext cx="10651958" cy="3450696"/>
          </a:xfrm>
        </p:spPr>
        <p:txBody>
          <a:bodyPr>
            <a:noAutofit/>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证券承销合同</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概念</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证券承销合同是指证券发行人与证券承销商或是主承销商与分销商就证券承销的有关内容所达成的明确双方权利义务的书面协议。</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特点</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）合同主体是特定的。</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）合同性质是多种的。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）合同以依法注册发行证券为生效要件。</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）合同的内容不得违反国家强制性规定。</a:t>
            </a:r>
            <a:endParaRPr lang="zh-CN" altLang="en-US"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barn(inVertical)">
                                      <p:cBhvr>
                                        <p:cTn id="3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989136" y="627245"/>
            <a:ext cx="8805909" cy="911180"/>
          </a:xfrm>
        </p:spPr>
        <p:txBody>
          <a:bodyPr/>
          <a:lstStyle/>
          <a:p>
            <a:r>
              <a:rPr lang="zh-CN" altLang="zh-CN" sz="3600" b="1" dirty="0">
                <a:solidFill>
                  <a:prstClr val="black"/>
                </a:solidFill>
                <a:latin typeface="黑体" panose="02010609060101010101" pitchFamily="49" charset="-122"/>
                <a:ea typeface="黑体" panose="02010609060101010101" pitchFamily="49" charset="-122"/>
              </a:rPr>
              <a:t>第四节</a:t>
            </a:r>
            <a:r>
              <a:rPr lang="en-US" altLang="zh-CN" sz="3600" b="1" dirty="0">
                <a:solidFill>
                  <a:prstClr val="black"/>
                </a:solidFill>
                <a:latin typeface="黑体" panose="02010609060101010101" pitchFamily="49" charset="-122"/>
                <a:ea typeface="黑体" panose="02010609060101010101" pitchFamily="49" charset="-122"/>
              </a:rPr>
              <a:t>  </a:t>
            </a:r>
            <a:r>
              <a:rPr lang="zh-CN" altLang="zh-CN" sz="3600" b="1" dirty="0">
                <a:solidFill>
                  <a:prstClr val="black"/>
                </a:solidFill>
                <a:latin typeface="黑体" panose="02010609060101010101" pitchFamily="49" charset="-122"/>
                <a:ea typeface="黑体" panose="02010609060101010101" pitchFamily="49" charset="-122"/>
              </a:rPr>
              <a:t>证券上市与交易法律制度</a:t>
            </a:r>
            <a:endParaRPr lang="zh-CN" altLang="en-US" b="1" dirty="0"/>
          </a:p>
        </p:txBody>
      </p:sp>
      <p:sp>
        <p:nvSpPr>
          <p:cNvPr id="3" name="内容占位符 2"/>
          <p:cNvSpPr>
            <a:spLocks noGrp="1"/>
          </p:cNvSpPr>
          <p:nvPr>
            <p:ph idx="1"/>
          </p:nvPr>
        </p:nvSpPr>
        <p:spPr>
          <a:xfrm>
            <a:off x="2954749" y="1855426"/>
            <a:ext cx="6062710" cy="3292699"/>
          </a:xfrm>
        </p:spPr>
        <p:txBody>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一、证券上市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二、证券交易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三、持续信息公开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四、上市公司收购</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ppt_x</p:attrName>
                                        </p:attrNameLst>
                                      </p:cBhvr>
                                      <p:tavLst>
                                        <p:tav tm="0">
                                          <p:val>
                                            <p:strVal val="#ppt_x"/>
                                          </p:val>
                                        </p:tav>
                                        <p:tav tm="100000">
                                          <p:val>
                                            <p:strVal val="#ppt_x"/>
                                          </p:val>
                                        </p:tav>
                                      </p:tavLst>
                                    </p:anim>
                                    <p:anim calcmode="lin" valueType="num">
                                      <p:cBhvr>
                                        <p:cTn id="9" dur="5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barn(inVertical)">
                                      <p:cBhvr>
                                        <p:cTn id="13" dur="500"/>
                                        <p:tgtEl>
                                          <p:spTgt spid="3">
                                            <p:txEl>
                                              <p:pRg st="0" end="0"/>
                                            </p:txEl>
                                          </p:spTgt>
                                        </p:tgtEl>
                                      </p:cBhvr>
                                    </p:animEffect>
                                  </p:childTnLst>
                                </p:cTn>
                              </p:par>
                            </p:childTnLst>
                          </p:cTn>
                        </p:par>
                        <p:par>
                          <p:cTn id="14" fill="hold">
                            <p:stCondLst>
                              <p:cond delay="1000"/>
                            </p:stCondLst>
                            <p:childTnLst>
                              <p:par>
                                <p:cTn id="15" presetID="16" presetClass="entr" presetSubtype="21"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par>
                          <p:cTn id="18" fill="hold">
                            <p:stCondLst>
                              <p:cond delay="1500"/>
                            </p:stCondLst>
                            <p:childTnLst>
                              <p:par>
                                <p:cTn id="19" presetID="16" presetClass="entr" presetSubtype="21"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barn(inVertical)">
                                      <p:cBhvr>
                                        <p:cTn id="21" dur="500"/>
                                        <p:tgtEl>
                                          <p:spTgt spid="3">
                                            <p:txEl>
                                              <p:pRg st="2" end="2"/>
                                            </p:txEl>
                                          </p:spTgt>
                                        </p:tgtEl>
                                      </p:cBhvr>
                                    </p:animEffect>
                                  </p:childTnLst>
                                </p:cTn>
                              </p:par>
                            </p:childTnLst>
                          </p:cTn>
                        </p:par>
                        <p:par>
                          <p:cTn id="22" fill="hold">
                            <p:stCondLst>
                              <p:cond delay="2000"/>
                            </p:stCondLst>
                            <p:childTnLst>
                              <p:par>
                                <p:cTn id="23" presetID="16" presetClass="entr" presetSubtype="21"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2447925" y="0"/>
            <a:ext cx="6587230" cy="923925"/>
          </a:xfrm>
        </p:spPr>
        <p:txBody>
          <a:bodyPr>
            <a:normAutofit/>
          </a:bodyPr>
          <a:lstStyle/>
          <a:p>
            <a:pPr algn="ctr"/>
            <a:r>
              <a:rPr lang="zh-CN" altLang="zh-CN" sz="2400" b="1" dirty="0">
                <a:latin typeface="黑体" panose="02010609060101010101" pitchFamily="49" charset="-122"/>
                <a:ea typeface="黑体" panose="02010609060101010101" pitchFamily="49" charset="-122"/>
              </a:rPr>
              <a:t>第四节</a:t>
            </a:r>
            <a:r>
              <a:rPr lang="en-US" altLang="zh-CN" sz="2400" b="1" dirty="0">
                <a:latin typeface="黑体" panose="02010609060101010101" pitchFamily="49" charset="-122"/>
                <a:ea typeface="黑体" panose="02010609060101010101" pitchFamily="49" charset="-122"/>
              </a:rPr>
              <a:t>  </a:t>
            </a:r>
            <a:r>
              <a:rPr lang="zh-CN" altLang="zh-CN" sz="2400" b="1" dirty="0">
                <a:latin typeface="黑体" panose="02010609060101010101" pitchFamily="49" charset="-122"/>
                <a:ea typeface="黑体" panose="02010609060101010101" pitchFamily="49" charset="-122"/>
              </a:rPr>
              <a:t>证券上市与交易法律制度</a:t>
            </a:r>
            <a:endParaRPr lang="zh-CN" altLang="en-US" sz="2400" b="1" dirty="0">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433136" y="1605426"/>
            <a:ext cx="11117179" cy="4626562"/>
          </a:xfrm>
        </p:spPr>
        <p:txBody>
          <a:bodyPr>
            <a:noAutofit/>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证券上市</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证券上市的概念</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证券上市有广义和狭义之分。广义的证券上市是指已发行的证券依照法定的条件和程序在证券交易所或其他法定交易场所进行交易的行为。而狭义的证券上市是指公开发行的证券依法在证券交易所挂牌进行集中竞价交易的行为，不包括非公开发行的证券的挂牌交易，也不包括场外交易市场的证券交易</a:t>
            </a:r>
            <a:r>
              <a:rPr lang="zh-CN" altLang="zh-CN"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0" indent="0">
              <a:buNone/>
            </a:pPr>
            <a:endParaRPr lang="zh-CN" altLang="zh-CN" b="1"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 calcmode="lin" valueType="num">
                                      <p:cBhvr additive="base">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2447925" y="0"/>
            <a:ext cx="6587230" cy="923925"/>
          </a:xfrm>
        </p:spPr>
        <p:txBody>
          <a:bodyPr>
            <a:normAutofit/>
          </a:bodyPr>
          <a:lstStyle/>
          <a:p>
            <a:pPr algn="ctr"/>
            <a:r>
              <a:rPr lang="zh-CN" altLang="zh-CN" sz="2400" b="1" dirty="0">
                <a:latin typeface="黑体" panose="02010609060101010101" pitchFamily="49" charset="-122"/>
                <a:ea typeface="黑体" panose="02010609060101010101" pitchFamily="49" charset="-122"/>
              </a:rPr>
              <a:t>第四节</a:t>
            </a:r>
            <a:r>
              <a:rPr lang="en-US" altLang="zh-CN" sz="2400" b="1" dirty="0">
                <a:latin typeface="黑体" panose="02010609060101010101" pitchFamily="49" charset="-122"/>
                <a:ea typeface="黑体" panose="02010609060101010101" pitchFamily="49" charset="-122"/>
              </a:rPr>
              <a:t>  </a:t>
            </a:r>
            <a:r>
              <a:rPr lang="zh-CN" altLang="zh-CN" sz="2400" b="1" dirty="0">
                <a:latin typeface="黑体" panose="02010609060101010101" pitchFamily="49" charset="-122"/>
                <a:ea typeface="黑体" panose="02010609060101010101" pitchFamily="49" charset="-122"/>
              </a:rPr>
              <a:t>证券上市与交易法律制度</a:t>
            </a:r>
            <a:endParaRPr lang="zh-CN" altLang="en-US" sz="2400" b="1" dirty="0">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433136" y="1605426"/>
            <a:ext cx="11117179" cy="4626562"/>
          </a:xfrm>
        </p:spPr>
        <p:txBody>
          <a:bodyPr>
            <a:noAutofit/>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证券上市</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证券上市的标准</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一般而言，股票的上市条件主要包括如下四方面：</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）股票已经公开发行，这是上市交易的前提；</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）公司股本总额达到最低要求。</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）公司股权结构具有公众性。</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）诚信经营，财务规则符合要求。</a:t>
            </a:r>
            <a:endParaRPr lang="zh-CN" altLang="zh-CN" b="1"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 calcmode="lin" valueType="num">
                                      <p:cBhvr additive="base">
                                        <p:cTn id="12"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 calcmode="lin" valueType="num">
                                      <p:cBhvr additive="base">
                                        <p:cTn id="1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65835" y="805815"/>
            <a:ext cx="10206990" cy="5575935"/>
          </a:xfrm>
        </p:spPr>
        <p:txBody>
          <a:bodyPr>
            <a:noAutofit/>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证券上市的程序</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股票上市</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）上市申请</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上市审核</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签署上市协议</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公告上市</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挂牌交易</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公司债券上市：</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）申请核准</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）公告上市</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政府债券上市：基于债券主体的特殊性，政府债券信用度高，由财政来担保，其发行方式、时间、对象和还款期限都由政府财政部门具体规定，因此可豁免证券交易所的发行及上市审查</a:t>
            </a:r>
            <a:r>
              <a:rPr lang="zh-CN"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endParaRPr lang="zh-CN" altLang="zh-CN" b="1"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50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par>
                          <p:cTn id="10" fill="hold">
                            <p:stCondLst>
                              <p:cond delay="500"/>
                            </p:stCondLst>
                            <p:childTnLst>
                              <p:par>
                                <p:cTn id="11" presetID="45"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15" dur="5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par>
                          <p:cTn id="16" fill="hold">
                            <p:stCondLst>
                              <p:cond delay="1000"/>
                            </p:stCondLst>
                            <p:childTnLst>
                              <p:par>
                                <p:cTn id="17" presetID="45"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21" dur="50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par>
                          <p:cTn id="22" fill="hold">
                            <p:stCondLst>
                              <p:cond delay="1500"/>
                            </p:stCondLst>
                            <p:childTnLst>
                              <p:par>
                                <p:cTn id="23" presetID="45"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anim calcmode="lin" valueType="num">
                                      <p:cBhvr>
                                        <p:cTn id="26" dur="50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27" dur="50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03285" y="1571624"/>
            <a:ext cx="10018713" cy="3124201"/>
          </a:xfrm>
        </p:spPr>
        <p:txBody>
          <a:bodyPr>
            <a:noAutofit/>
          </a:bodyPr>
          <a:lstStyle/>
          <a:p>
            <a:pPr marL="0" lvl="0" indent="0">
              <a:lnSpc>
                <a:spcPct val="125000"/>
              </a:lnSpc>
              <a:spcBef>
                <a:spcPts val="1000"/>
              </a:spcBef>
              <a:spcAft>
                <a:spcPts val="0"/>
              </a:spcAft>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（四）</a:t>
            </a:r>
            <a:r>
              <a:rPr lang="zh-CN" altLang="zh-CN" dirty="0">
                <a:solidFill>
                  <a:prstClr val="black"/>
                </a:solidFill>
                <a:latin typeface="黑体" panose="02010609060101010101" pitchFamily="49" charset="-122"/>
                <a:ea typeface="黑体" panose="02010609060101010101" pitchFamily="49" charset="-122"/>
              </a:rPr>
              <a:t>证券</a:t>
            </a:r>
            <a:r>
              <a:rPr lang="zh-CN" altLang="en-US" dirty="0">
                <a:solidFill>
                  <a:prstClr val="black"/>
                </a:solidFill>
                <a:latin typeface="黑体" panose="02010609060101010101" pitchFamily="49" charset="-122"/>
                <a:ea typeface="黑体" panose="02010609060101010101" pitchFamily="49" charset="-122"/>
              </a:rPr>
              <a:t>退市制度</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1.</a:t>
            </a:r>
            <a:r>
              <a:rPr lang="zh-CN" altLang="en-US" dirty="0">
                <a:solidFill>
                  <a:prstClr val="black"/>
                </a:solidFill>
                <a:latin typeface="黑体" panose="02010609060101010101" pitchFamily="49" charset="-122"/>
                <a:ea typeface="黑体" panose="02010609060101010101" pitchFamily="49" charset="-122"/>
              </a:rPr>
              <a:t> 股票退市</a:t>
            </a:r>
            <a:endParaRPr lang="zh-CN" altLang="en-US"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   股票退市是指上市公司因出现法定情形而被证券交易所决定取消股票挂牌交易资格，或上市公司主动向证券交易所申请终止上市的情况。</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2.</a:t>
            </a:r>
            <a:r>
              <a:rPr lang="zh-CN" altLang="en-US" dirty="0">
                <a:solidFill>
                  <a:prstClr val="black"/>
                </a:solidFill>
                <a:latin typeface="黑体" panose="02010609060101010101" pitchFamily="49" charset="-122"/>
                <a:ea typeface="黑体" panose="02010609060101010101" pitchFamily="49" charset="-122"/>
              </a:rPr>
              <a:t> 公司债券退市</a:t>
            </a:r>
            <a:endParaRPr lang="zh-CN" altLang="en-US"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    公司债券退市是指取消公司债券在证券交易所挂牌交易的资格。</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25000"/>
              </a:lnSpc>
              <a:spcBef>
                <a:spcPts val="1000"/>
              </a:spcBef>
              <a:spcAft>
                <a:spcPts val="0"/>
              </a:spcAft>
              <a:buClr>
                <a:srgbClr val="30ACEC">
                  <a:lumMod val="75000"/>
                </a:srgbClr>
              </a:buClr>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2963" y="833555"/>
            <a:ext cx="10387967" cy="5667624"/>
          </a:xfrm>
        </p:spPr>
        <p:txBody>
          <a:bodyPr>
            <a:noAutofit/>
          </a:bodyPr>
          <a:lstStyle/>
          <a:p>
            <a:pPr marL="0" indent="0" algn="l">
              <a:buNone/>
            </a:pPr>
            <a:r>
              <a:rPr lang="zh-CN" altLang="en-US" dirty="0">
                <a:latin typeface="黑体" panose="02010609060101010101" pitchFamily="49" charset="-122"/>
                <a:ea typeface="黑体" panose="02010609060101010101" pitchFamily="49" charset="-122"/>
              </a:rPr>
              <a:t> 二、</a:t>
            </a:r>
            <a:r>
              <a:rPr lang="zh-CN" altLang="zh-CN" dirty="0">
                <a:latin typeface="黑体" panose="02010609060101010101" pitchFamily="49" charset="-122"/>
                <a:ea typeface="黑体" panose="02010609060101010101" pitchFamily="49" charset="-122"/>
              </a:rPr>
              <a:t>证券交易</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证券交易概述</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概念：</a:t>
            </a:r>
            <a:r>
              <a:rPr lang="zh-CN" altLang="zh-CN" dirty="0">
                <a:latin typeface="黑体" panose="02010609060101010101" pitchFamily="49" charset="-122"/>
                <a:ea typeface="黑体" panose="02010609060101010101" pitchFamily="49" charset="-122"/>
              </a:rPr>
              <a:t>证券交易是指对已经依法发行并经投资者认购的证券进行买卖的行为。 </a:t>
            </a:r>
            <a:endParaRPr lang="zh-CN"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特征：（</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）是一种有财产价值的特定权利的买卖。（</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）是一种标准化合同的买卖。（</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）是一种已经依法发行并经投资者认购的证券的买卖。</a:t>
            </a:r>
            <a:endParaRPr lang="zh-CN" altLang="en-US"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分类 </a:t>
            </a:r>
            <a:endParaRPr lang="en-US" altLang="zh-CN" dirty="0">
              <a:latin typeface="黑体" panose="02010609060101010101" pitchFamily="49" charset="-122"/>
              <a:ea typeface="黑体" panose="02010609060101010101" pitchFamily="49" charset="-122"/>
            </a:endParaRPr>
          </a:p>
          <a:p>
            <a:pPr marL="0" indent="0" algn="l">
              <a:buNone/>
            </a:pP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en-US" altLang="zh-CN" dirty="0">
                <a:latin typeface="黑体" panose="02010609060101010101" pitchFamily="49" charset="-122"/>
                <a:ea typeface="黑体" panose="02010609060101010101" pitchFamily="49" charset="-122"/>
                <a:sym typeface="Wingdings" panose="05000000000000000000" pitchFamily="2" charset="2"/>
              </a:rPr>
              <a:t>1</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zh-CN" altLang="zh-CN" dirty="0">
                <a:latin typeface="黑体" panose="02010609060101010101" pitchFamily="49" charset="-122"/>
                <a:ea typeface="黑体" panose="02010609060101010101" pitchFamily="49" charset="-122"/>
              </a:rPr>
              <a:t>从交易场所的角度来看，可分为集中交易市场和分散交易市场</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从买卖双方交易主体结合方式来看，可分为议价交易和竞价交易</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从达成交易的方式来看，可分为直接交易和间接交易（委托交易）</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）从交割期限和投资方式来看，可分为现货交易、期货交易、期权交易、信用交易和回购</a:t>
            </a:r>
            <a:r>
              <a:rPr lang="zh-CN" altLang="zh-CN"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0" indent="0">
              <a:buNone/>
            </a:pPr>
            <a:endParaRPr lang="zh-CN" altLang="zh-CN"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1000"/>
                                        <p:tgtEl>
                                          <p:spTgt spid="2">
                                            <p:txEl>
                                              <p:pRg st="0" end="0"/>
                                            </p:txEl>
                                          </p:spTgt>
                                        </p:tgtEl>
                                      </p:cBhvr>
                                    </p:animEffect>
                                  </p:childTnLst>
                                </p:cTn>
                              </p:par>
                            </p:childTnLst>
                          </p:cTn>
                        </p:par>
                        <p:par>
                          <p:cTn id="8" fill="hold">
                            <p:stCondLst>
                              <p:cond delay="1000"/>
                            </p:stCondLst>
                            <p:childTnLst>
                              <p:par>
                                <p:cTn id="9" presetID="6" presetClass="entr" presetSubtype="16"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circle(in)">
                                      <p:cBhvr>
                                        <p:cTn id="11" dur="1000"/>
                                        <p:tgtEl>
                                          <p:spTgt spid="2">
                                            <p:txEl>
                                              <p:pRg st="1" end="1"/>
                                            </p:txEl>
                                          </p:spTgt>
                                        </p:tgtEl>
                                      </p:cBhvr>
                                    </p:animEffect>
                                  </p:childTnLst>
                                </p:cTn>
                              </p:par>
                            </p:childTnLst>
                          </p:cTn>
                        </p:par>
                        <p:par>
                          <p:cTn id="12" fill="hold">
                            <p:stCondLst>
                              <p:cond delay="2000"/>
                            </p:stCondLst>
                            <p:childTnLst>
                              <p:par>
                                <p:cTn id="13" presetID="6" presetClass="entr" presetSubtype="16"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circle(in)">
                                      <p:cBhvr>
                                        <p:cTn id="15" dur="1000"/>
                                        <p:tgtEl>
                                          <p:spTgt spid="2">
                                            <p:txEl>
                                              <p:pRg st="2" end="2"/>
                                            </p:txEl>
                                          </p:spTgt>
                                        </p:tgtEl>
                                      </p:cBhvr>
                                    </p:animEffect>
                                  </p:childTnLst>
                                </p:cTn>
                              </p:par>
                            </p:childTnLst>
                          </p:cTn>
                        </p:par>
                        <p:par>
                          <p:cTn id="16" fill="hold">
                            <p:stCondLst>
                              <p:cond delay="3000"/>
                            </p:stCondLst>
                            <p:childTnLst>
                              <p:par>
                                <p:cTn id="17" presetID="6" presetClass="entr" presetSubtype="16"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circle(in)">
                                      <p:cBhvr>
                                        <p:cTn id="19" dur="1000"/>
                                        <p:tgtEl>
                                          <p:spTgt spid="2">
                                            <p:txEl>
                                              <p:pRg st="3" end="3"/>
                                            </p:txEl>
                                          </p:spTgt>
                                        </p:tgtEl>
                                      </p:cBhvr>
                                    </p:animEffect>
                                  </p:childTnLst>
                                </p:cTn>
                              </p:par>
                            </p:childTnLst>
                          </p:cTn>
                        </p:par>
                        <p:par>
                          <p:cTn id="20" fill="hold">
                            <p:stCondLst>
                              <p:cond delay="4000"/>
                            </p:stCondLst>
                            <p:childTnLst>
                              <p:par>
                                <p:cTn id="21" presetID="6" presetClass="entr" presetSubtype="16"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circle(in)">
                                      <p:cBhvr>
                                        <p:cTn id="23" dur="1000"/>
                                        <p:tgtEl>
                                          <p:spTgt spid="2">
                                            <p:txEl>
                                              <p:pRg st="4" end="4"/>
                                            </p:txEl>
                                          </p:spTgt>
                                        </p:tgtEl>
                                      </p:cBhvr>
                                    </p:animEffect>
                                  </p:childTnLst>
                                </p:cTn>
                              </p:par>
                            </p:childTnLst>
                          </p:cTn>
                        </p:par>
                        <p:par>
                          <p:cTn id="24" fill="hold">
                            <p:stCondLst>
                              <p:cond delay="5000"/>
                            </p:stCondLst>
                            <p:childTnLst>
                              <p:par>
                                <p:cTn id="25" presetID="6" presetClass="entr" presetSubtype="16"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circle(in)">
                                      <p:cBhvr>
                                        <p:cTn id="27" dur="1000"/>
                                        <p:tgtEl>
                                          <p:spTgt spid="2">
                                            <p:txEl>
                                              <p:pRg st="5" end="5"/>
                                            </p:txEl>
                                          </p:spTgt>
                                        </p:tgtEl>
                                      </p:cBhvr>
                                    </p:animEffect>
                                  </p:childTnLst>
                                </p:cTn>
                              </p:par>
                            </p:childTnLst>
                          </p:cTn>
                        </p:par>
                        <p:par>
                          <p:cTn id="28" fill="hold">
                            <p:stCondLst>
                              <p:cond delay="6000"/>
                            </p:stCondLst>
                            <p:childTnLst>
                              <p:par>
                                <p:cTn id="29" presetID="6" presetClass="entr" presetSubtype="16"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circle(in)">
                                      <p:cBhvr>
                                        <p:cTn id="31" dur="1000"/>
                                        <p:tgtEl>
                                          <p:spTgt spid="2">
                                            <p:txEl>
                                              <p:pRg st="6" end="6"/>
                                            </p:txEl>
                                          </p:spTgt>
                                        </p:tgtEl>
                                      </p:cBhvr>
                                    </p:animEffect>
                                  </p:childTnLst>
                                </p:cTn>
                              </p:par>
                            </p:childTnLst>
                          </p:cTn>
                        </p:par>
                        <p:par>
                          <p:cTn id="32" fill="hold">
                            <p:stCondLst>
                              <p:cond delay="7000"/>
                            </p:stCondLst>
                            <p:childTnLst>
                              <p:par>
                                <p:cTn id="33" presetID="6" presetClass="entr" presetSubtype="16"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circle(in)">
                                      <p:cBhvr>
                                        <p:cTn id="35" dur="1000"/>
                                        <p:tgtEl>
                                          <p:spTgt spid="2">
                                            <p:txEl>
                                              <p:pRg st="7" end="7"/>
                                            </p:txEl>
                                          </p:spTgt>
                                        </p:tgtEl>
                                      </p:cBhvr>
                                    </p:animEffect>
                                  </p:childTnLst>
                                </p:cTn>
                              </p:par>
                            </p:childTnLst>
                          </p:cTn>
                        </p:par>
                        <p:par>
                          <p:cTn id="36" fill="hold">
                            <p:stCondLst>
                              <p:cond delay="8000"/>
                            </p:stCondLst>
                            <p:childTnLst>
                              <p:par>
                                <p:cTn id="37" presetID="6" presetClass="entr" presetSubtype="16" fill="hold" grpId="0" nodeType="after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circle(in)">
                                      <p:cBhvr>
                                        <p:cTn id="39" dur="1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22408" y="653038"/>
            <a:ext cx="10547184" cy="6019316"/>
          </a:xfrm>
        </p:spPr>
        <p:txBody>
          <a:bodyPr>
            <a:noAutofit/>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证券交易的一般规</a:t>
            </a:r>
            <a:r>
              <a:rPr lang="zh-CN" altLang="en-US" dirty="0">
                <a:latin typeface="黑体" panose="02010609060101010101" pitchFamily="49" charset="-122"/>
                <a:ea typeface="黑体" panose="02010609060101010101" pitchFamily="49" charset="-122"/>
              </a:rPr>
              <a:t>则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非依法发行的证券不得买卖</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转让期限有限制性规定的证券，在限定期内不得买卖</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证券从业人员买卖证券的禁止或限制。</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证券交易必须在法定的交易场所进行。</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证券交易的方式可采用集中竞价交易、大宗交易、做市商交易、协议交易等。</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证券交易可以采用现货交易、期货交易、期权交易和信用交易、回购等方式。</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证券交易场所、证券公司、证券登记结算机构、证券服务机构及其工作人员应当依法为投资者的信息保密，不得非法买卖、提供或者公开投资者的信息，同时，也不得泄露所知悉的商业秘密。</a:t>
            </a:r>
            <a:endParaRPr lang="en-US" altLang="zh-CN" dirty="0">
              <a:latin typeface="黑体" panose="02010609060101010101" pitchFamily="49" charset="-122"/>
              <a:ea typeface="黑体" panose="02010609060101010101" pitchFamily="49" charset="-122"/>
            </a:endParaRPr>
          </a:p>
          <a:p>
            <a:pPr marL="0" indent="0">
              <a:buNone/>
            </a:pPr>
            <a:endParaRPr lang="zh-CN" altLang="zh-CN"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 calcmode="lin" valueType="num">
                                      <p:cBhvr additive="base">
                                        <p:cTn id="2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 calcmode="lin" valueType="num">
                                      <p:cBhvr additive="base">
                                        <p:cTn id="32"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
                                            <p:txEl>
                                              <p:pRg st="6" end="6"/>
                                            </p:txEl>
                                          </p:spTgt>
                                        </p:tgtEl>
                                        <p:attrNameLst>
                                          <p:attrName>style.visibility</p:attrName>
                                        </p:attrNameLst>
                                      </p:cBhvr>
                                      <p:to>
                                        <p:strVal val="visible"/>
                                      </p:to>
                                    </p:set>
                                    <p:anim calcmode="lin" valueType="num">
                                      <p:cBhvr additive="base">
                                        <p:cTn id="3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
                                            <p:txEl>
                                              <p:pRg st="7" end="7"/>
                                            </p:txEl>
                                          </p:spTgt>
                                        </p:tgtEl>
                                        <p:attrNameLst>
                                          <p:attrName>style.visibility</p:attrName>
                                        </p:attrNameLst>
                                      </p:cBhvr>
                                      <p:to>
                                        <p:strVal val="visible"/>
                                      </p:to>
                                    </p:set>
                                    <p:anim calcmode="lin" valueType="num">
                                      <p:cBhvr additive="base">
                                        <p:cTn id="44"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246311" y="685800"/>
            <a:ext cx="7955903" cy="1220273"/>
          </a:xfrm>
        </p:spPr>
        <p:txBody>
          <a:bodyPr/>
          <a:lstStyle/>
          <a:p>
            <a:r>
              <a:rPr lang="zh-CN" altLang="zh-CN" sz="3600" b="1" dirty="0">
                <a:solidFill>
                  <a:prstClr val="black"/>
                </a:solidFill>
                <a:latin typeface="黑体" panose="02010609060101010101" pitchFamily="49" charset="-122"/>
                <a:ea typeface="黑体" panose="02010609060101010101" pitchFamily="49" charset="-122"/>
              </a:rPr>
              <a:t>第一节</a:t>
            </a:r>
            <a:r>
              <a:rPr lang="en-US" altLang="zh-CN" sz="3600" b="1" dirty="0">
                <a:solidFill>
                  <a:prstClr val="black"/>
                </a:solidFill>
                <a:latin typeface="黑体" panose="02010609060101010101" pitchFamily="49" charset="-122"/>
                <a:ea typeface="黑体" panose="02010609060101010101" pitchFamily="49" charset="-122"/>
              </a:rPr>
              <a:t>   </a:t>
            </a:r>
            <a:r>
              <a:rPr lang="zh-CN" altLang="zh-CN" sz="3600" b="1" dirty="0">
                <a:solidFill>
                  <a:prstClr val="black"/>
                </a:solidFill>
                <a:latin typeface="黑体" panose="02010609060101010101" pitchFamily="49" charset="-122"/>
                <a:ea typeface="黑体" panose="02010609060101010101" pitchFamily="49" charset="-122"/>
              </a:rPr>
              <a:t>证券法的基本问题</a:t>
            </a:r>
            <a:endParaRPr lang="zh-CN" altLang="en-US" b="1" dirty="0"/>
          </a:p>
        </p:txBody>
      </p:sp>
      <p:sp>
        <p:nvSpPr>
          <p:cNvPr id="3" name="内容占位符 2"/>
          <p:cNvSpPr>
            <a:spLocks noGrp="1"/>
          </p:cNvSpPr>
          <p:nvPr>
            <p:ph idx="1"/>
          </p:nvPr>
        </p:nvSpPr>
        <p:spPr>
          <a:xfrm>
            <a:off x="3356648" y="1752249"/>
            <a:ext cx="6371803" cy="3112394"/>
          </a:xfrm>
        </p:spPr>
        <p:txBody>
          <a:bodyPr/>
          <a:lstStyle/>
          <a:p>
            <a:pPr marL="0" indent="0" fontAlgn="auto">
              <a:lnSpc>
                <a:spcPct val="125000"/>
              </a:lnSpc>
              <a:spcBef>
                <a:spcPts val="1000"/>
              </a:spcBef>
              <a:buNone/>
            </a:pPr>
            <a:r>
              <a:rPr lang="zh-CN" altLang="en-US" dirty="0">
                <a:latin typeface="黑体" panose="02010609060101010101" pitchFamily="49" charset="-122"/>
                <a:ea typeface="黑体" panose="02010609060101010101" pitchFamily="49" charset="-122"/>
              </a:rPr>
              <a:t>一、证券概述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buNone/>
            </a:pPr>
            <a:r>
              <a:rPr lang="zh-CN" altLang="en-US" dirty="0">
                <a:latin typeface="黑体" panose="02010609060101010101" pitchFamily="49" charset="-122"/>
                <a:ea typeface="黑体" panose="02010609060101010101" pitchFamily="49" charset="-122"/>
              </a:rPr>
              <a:t>二、证券法概述</a:t>
            </a:r>
            <a:endParaRPr lang="zh-CN" altLang="en-US" dirty="0">
              <a:latin typeface="黑体" panose="02010609060101010101" pitchFamily="49" charset="-122"/>
              <a:ea typeface="黑体" panose="02010609060101010101" pitchFamily="49" charset="-122"/>
            </a:endParaRPr>
          </a:p>
          <a:p>
            <a:pPr marL="0" indent="0" fontAlgn="auto">
              <a:lnSpc>
                <a:spcPct val="125000"/>
              </a:lnSpc>
              <a:spcBef>
                <a:spcPts val="1000"/>
              </a:spcBef>
              <a:buNone/>
            </a:pPr>
            <a:r>
              <a:rPr lang="zh-CN" altLang="en-US" dirty="0">
                <a:latin typeface="黑体" panose="02010609060101010101" pitchFamily="49" charset="-122"/>
                <a:ea typeface="黑体" panose="02010609060101010101" pitchFamily="49" charset="-122"/>
              </a:rPr>
              <a:t>三、我国证券法的发展历程</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wipe(down)">
                                      <p:cBhvr>
                                        <p:cTn id="14" dur="500"/>
                                        <p:tgtEl>
                                          <p:spTgt spid="3">
                                            <p:txEl>
                                              <p:pRg st="1" end="1"/>
                                            </p:txEl>
                                          </p:spTgt>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793" y="1466849"/>
            <a:ext cx="10018713" cy="3124201"/>
          </a:xfrm>
        </p:spPr>
        <p:txBody>
          <a:bodyPr>
            <a:noAutofit/>
          </a:bodyPr>
          <a:lstStyle/>
          <a:p>
            <a:pPr marL="0" lvl="0" indent="0">
              <a:lnSpc>
                <a:spcPct val="13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8.</a:t>
            </a:r>
            <a:r>
              <a:rPr lang="zh-CN" altLang="zh-CN" dirty="0">
                <a:solidFill>
                  <a:prstClr val="black"/>
                </a:solidFill>
                <a:latin typeface="黑体" panose="02010609060101010101" pitchFamily="49" charset="-122"/>
                <a:ea typeface="黑体" panose="02010609060101010101" pitchFamily="49" charset="-122"/>
              </a:rPr>
              <a:t>证券交易的收费必须合理</a:t>
            </a:r>
            <a:r>
              <a:rPr lang="zh-CN" altLang="en-US" dirty="0">
                <a:solidFill>
                  <a:prstClr val="black"/>
                </a:solidFill>
                <a:latin typeface="黑体" panose="02010609060101010101" pitchFamily="49" charset="-122"/>
                <a:ea typeface="黑体" panose="02010609060101010101" pitchFamily="49" charset="-122"/>
              </a:rPr>
              <a:t>。</a:t>
            </a:r>
            <a:endParaRPr lang="zh-CN" altLang="zh-CN" dirty="0">
              <a:solidFill>
                <a:prstClr val="black"/>
              </a:solidFill>
              <a:latin typeface="黑体" panose="02010609060101010101" pitchFamily="49" charset="-122"/>
              <a:ea typeface="黑体" panose="02010609060101010101" pitchFamily="49" charset="-122"/>
            </a:endParaRPr>
          </a:p>
          <a:p>
            <a:pPr marL="0" lvl="0" indent="0">
              <a:lnSpc>
                <a:spcPct val="135000"/>
              </a:lnSpc>
              <a:spcBef>
                <a:spcPts val="1000"/>
              </a:spcBef>
              <a:spcAft>
                <a:spcPts val="0"/>
              </a:spcAft>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9.</a:t>
            </a:r>
            <a:r>
              <a:rPr lang="zh-CN" altLang="en-US" dirty="0">
                <a:solidFill>
                  <a:prstClr val="black"/>
                </a:solidFill>
                <a:latin typeface="黑体" panose="02010609060101010101" pitchFamily="49" charset="-122"/>
                <a:ea typeface="黑体" panose="02010609060101010101" pitchFamily="49" charset="-122"/>
              </a:rPr>
              <a:t>短线交易的禁止及上市公司的归入权。</a:t>
            </a:r>
            <a:endParaRPr lang="en-US" altLang="zh-CN" dirty="0">
              <a:solidFill>
                <a:prstClr val="black"/>
              </a:solidFill>
              <a:latin typeface="黑体" panose="02010609060101010101" pitchFamily="49" charset="-122"/>
              <a:ea typeface="黑体" panose="02010609060101010101" pitchFamily="49" charset="-122"/>
            </a:endParaRPr>
          </a:p>
          <a:p>
            <a:pPr marL="0" lvl="0" indent="0">
              <a:lnSpc>
                <a:spcPct val="135000"/>
              </a:lnSpc>
              <a:spcBef>
                <a:spcPts val="1000"/>
              </a:spcBef>
              <a:spcAft>
                <a:spcPts val="0"/>
              </a:spcAft>
              <a:buClr>
                <a:srgbClr val="30ACEC">
                  <a:lumMod val="75000"/>
                </a:srgbClr>
              </a:buClr>
              <a:buNone/>
            </a:pP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52500" y="1233805"/>
            <a:ext cx="9878060" cy="3703955"/>
          </a:xfrm>
        </p:spPr>
        <p:txBody>
          <a:bodyPr>
            <a:normAutofit/>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证券交易的程序</a:t>
            </a:r>
            <a:endParaRPr lang="zh-CN" altLang="en-US"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名册登记与开设账户</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委托</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成交</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结算与过户。</a:t>
            </a:r>
            <a:endParaRPr lang="zh-CN" altLang="zh-CN" dirty="0">
              <a:latin typeface="黑体" panose="02010609060101010101" pitchFamily="49" charset="-122"/>
              <a:ea typeface="黑体" panose="02010609060101010101" pitchFamily="49" charset="-122"/>
            </a:endParaRPr>
          </a:p>
          <a:p>
            <a:endParaRPr lang="zh-CN" altLang="zh-CN" b="1"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13803" y="381985"/>
            <a:ext cx="9877777" cy="3450696"/>
          </a:xfrm>
        </p:spPr>
        <p:txBody>
          <a:bodyPr/>
          <a:lstStyle/>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三、持续信息公开</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持续信息公开，是指证券在进入证券交易场所交易之后，证券发行人依法向公众披露对投资者的投资决策有重大影响或对所发行证券的交易价格有重要影响的相关信息。</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 持续信息公开的内容</a:t>
            </a:r>
            <a:r>
              <a:rPr lang="zh-CN" altLang="en-US" dirty="0">
                <a:latin typeface="黑体" panose="02010609060101010101" pitchFamily="49" charset="-122"/>
                <a:ea typeface="黑体" panose="02010609060101010101" pitchFamily="49" charset="-122"/>
              </a:rPr>
              <a:t>：上市公告、中期报告、年度报告、临时报告。</a:t>
            </a:r>
            <a:endParaRPr lang="zh-CN" altLang="zh-CN" b="1" dirty="0">
              <a:latin typeface="黑体" panose="02010609060101010101" pitchFamily="49" charset="-122"/>
              <a:ea typeface="黑体" panose="02010609060101010101" pitchFamily="49" charset="-122"/>
            </a:endParaRPr>
          </a:p>
        </p:txBody>
      </p:sp>
      <p:graphicFrame>
        <p:nvGraphicFramePr>
          <p:cNvPr id="3" name="图示 2"/>
          <p:cNvGraphicFramePr/>
          <p:nvPr/>
        </p:nvGraphicFramePr>
        <p:xfrm>
          <a:off x="3528810" y="3734873"/>
          <a:ext cx="5447765" cy="24034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1000"/>
                                        <p:tgtEl>
                                          <p:spTgt spid="2">
                                            <p:txEl>
                                              <p:pRg st="0" end="0"/>
                                            </p:txEl>
                                          </p:spTgt>
                                        </p:tgtEl>
                                      </p:cBhvr>
                                    </p:animEffect>
                                  </p:childTnLst>
                                </p:cTn>
                              </p:par>
                            </p:childTnLst>
                          </p:cTn>
                        </p:par>
                        <p:par>
                          <p:cTn id="8" fill="hold">
                            <p:stCondLst>
                              <p:cond delay="10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1000"/>
                                        <p:tgtEl>
                                          <p:spTgt spid="2">
                                            <p:txEl>
                                              <p:pRg st="1" end="1"/>
                                            </p:txEl>
                                          </p:spTgt>
                                        </p:tgtEl>
                                      </p:cBhvr>
                                    </p:animEffect>
                                  </p:childTnLst>
                                </p:cTn>
                              </p:par>
                            </p:childTnLst>
                          </p:cTn>
                        </p:par>
                        <p:par>
                          <p:cTn id="12" fill="hold">
                            <p:stCondLst>
                              <p:cond delay="2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1000"/>
                                        <p:tgtEl>
                                          <p:spTgt spid="2">
                                            <p:txEl>
                                              <p:pRg st="2" end="2"/>
                                            </p:txEl>
                                          </p:spTgt>
                                        </p:tgtEl>
                                      </p:cBhvr>
                                    </p:animEffect>
                                  </p:childTnLst>
                                </p:cTn>
                              </p:par>
                            </p:childTnLst>
                          </p:cTn>
                        </p:par>
                        <p:par>
                          <p:cTn id="16" fill="hold">
                            <p:stCondLst>
                              <p:cond delay="3000"/>
                            </p:stCondLst>
                            <p:childTnLst>
                              <p:par>
                                <p:cTn id="17" presetID="22" presetClass="entr" presetSubtype="4"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Graphic spid="3" grpId="0">
        <p:bldAsOne/>
      </p:bldGraphic>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31924" y="1224194"/>
            <a:ext cx="9940876" cy="4952401"/>
          </a:xfrm>
        </p:spPr>
        <p:txBody>
          <a:bodyPr>
            <a:normAutofit fontScale="92500" lnSpcReduction="20000"/>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a:t>
            </a:r>
            <a:r>
              <a:rPr lang="zh-CN" altLang="zh-CN" dirty="0">
                <a:latin typeface="黑体" panose="02010609060101010101" pitchFamily="49" charset="-122"/>
                <a:ea typeface="黑体" panose="02010609060101010101" pitchFamily="49" charset="-122"/>
              </a:rPr>
              <a:t>上市公司收购</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上市公司收购的概念及法律特征</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上市公司收购是指投资者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收购人</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旨在获得特定上市公司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目标公司</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控制权或将该公司合并所进行的批量股份购买行为。</a:t>
            </a:r>
            <a:r>
              <a:rPr lang="zh-CN" altLang="zh-CN"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法律特征：</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被收购公司是股票公开上市的股份有限公司，因而其股份掌握在众多的投 资者手中。</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收购人可以是企业法人，也可以是自然人。在实践中，企业法 人作为收购人为多数。</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收购人收购股份的行为不单纯是投资，更重要的是 要在控制股份的基础上控制目标公司的经营管理权，或干脆将目标公司与收购 人合并。</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由于上市公司收购主要是为了取得目标公司控制权，而在“资本多数决”原则下，收购人只有掌握了多数有表决权股份才能实现对公司的控制，因此，上市公司收购的对象是目标公司发行在外的有表决权的股份。</a:t>
            </a:r>
            <a:endParaRPr lang="zh-CN" altLang="zh-CN" dirty="0">
              <a:latin typeface="黑体" panose="02010609060101010101" pitchFamily="49" charset="-122"/>
              <a:ea typeface="黑体" panose="02010609060101010101" pitchFamily="49" charset="-122"/>
            </a:endParaRPr>
          </a:p>
          <a:p>
            <a:endParaRPr lang="zh-CN" altLang="zh-CN" dirty="0">
              <a:latin typeface="黑体" panose="02010609060101010101" pitchFamily="49" charset="-122"/>
              <a:ea typeface="黑体" panose="02010609060101010101" pitchFamily="49" charset="-122"/>
            </a:endParaRPr>
          </a:p>
          <a:p>
            <a:endParaRPr lang="zh-CN" altLang="en-US"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1572" y="1102995"/>
            <a:ext cx="9698355" cy="5242560"/>
          </a:xfrm>
        </p:spPr>
        <p:txBody>
          <a:bodyPr>
            <a:noAutofit/>
          </a:bodyPr>
          <a:lstStyle/>
          <a:p>
            <a:pPr algn="l" fontAlgn="auto">
              <a:lnSpc>
                <a:spcPct val="125000"/>
              </a:lnSpc>
              <a:spcBef>
                <a:spcPts val="1000"/>
              </a:spcBef>
            </a:pPr>
            <a:r>
              <a:rPr lang="zh-CN" altLang="en-US" sz="2400" dirty="0">
                <a:latin typeface="黑体" panose="02010609060101010101" pitchFamily="49" charset="-122"/>
                <a:ea typeface="黑体" panose="02010609060101010101" pitchFamily="49" charset="-122"/>
                <a:sym typeface="+mn-ea"/>
              </a:rPr>
              <a:t>（二）</a:t>
            </a:r>
            <a:r>
              <a:rPr lang="zh-CN" altLang="zh-CN" sz="2400" dirty="0">
                <a:latin typeface="黑体" panose="02010609060101010101" pitchFamily="49" charset="-122"/>
                <a:ea typeface="黑体" panose="02010609060101010101" pitchFamily="49" charset="-122"/>
                <a:sym typeface="+mn-ea"/>
              </a:rPr>
              <a:t>上市公司收购的分类</a:t>
            </a:r>
            <a:r>
              <a:rPr lang="zh-CN" altLang="en-US" sz="2400" dirty="0">
                <a:latin typeface="黑体" panose="02010609060101010101" pitchFamily="49" charset="-122"/>
                <a:ea typeface="黑体" panose="02010609060101010101" pitchFamily="49" charset="-122"/>
                <a:sym typeface="+mn-ea"/>
              </a:rPr>
              <a:t>： </a:t>
            </a:r>
            <a:br>
              <a:rPr lang="en-US" altLang="zh-CN" sz="2400" dirty="0">
                <a:latin typeface="黑体" panose="02010609060101010101" pitchFamily="49" charset="-122"/>
                <a:ea typeface="黑体" panose="02010609060101010101" pitchFamily="49" charset="-122"/>
              </a:rPr>
            </a:br>
            <a:r>
              <a:rPr lang="en-US" altLang="zh-CN" sz="2400" dirty="0">
                <a:latin typeface="黑体" panose="02010609060101010101" pitchFamily="49" charset="-122"/>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上市公司收购的基本类型</a:t>
            </a:r>
            <a:br>
              <a:rPr lang="en-US" altLang="zh-CN" sz="2400" dirty="0">
                <a:latin typeface="黑体" panose="02010609060101010101" pitchFamily="49" charset="-122"/>
                <a:ea typeface="黑体" panose="02010609060101010101" pitchFamily="49" charset="-122"/>
                <a:sym typeface="+mn-ea"/>
              </a:rPr>
            </a:br>
            <a:r>
              <a:rPr lang="en-US" altLang="zh-CN" sz="2400" dirty="0">
                <a:latin typeface="黑体" panose="02010609060101010101" pitchFamily="49" charset="-122"/>
                <a:ea typeface="黑体" panose="02010609060101010101" pitchFamily="49" charset="-122"/>
                <a:sym typeface="+mn-ea"/>
              </a:rPr>
              <a:t>    </a:t>
            </a:r>
            <a:r>
              <a:rPr lang="zh-CN" altLang="en-US" sz="2400" dirty="0">
                <a:latin typeface="黑体" panose="02010609060101010101" pitchFamily="49" charset="-122"/>
                <a:ea typeface="黑体" panose="02010609060101010101" pitchFamily="49" charset="-122"/>
                <a:sym typeface="+mn-ea"/>
              </a:rPr>
              <a:t>上市公司股份收购包括通过证券交易所的集中竞价交易收购 </a:t>
            </a:r>
            <a:r>
              <a:rPr lang="en-US" altLang="zh-CN"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简称 “竞价 收购”</a:t>
            </a:r>
            <a:r>
              <a:rPr lang="en-US" altLang="zh-CN" sz="2400" dirty="0">
                <a:latin typeface="黑体" panose="02010609060101010101" pitchFamily="49" charset="-122"/>
                <a:ea typeface="黑体" panose="02010609060101010101" pitchFamily="49" charset="-122"/>
                <a:sym typeface="+mn-ea"/>
              </a:rPr>
              <a:t>)</a:t>
            </a:r>
            <a:r>
              <a:rPr lang="zh-CN" altLang="en-US" sz="2400" dirty="0">
                <a:latin typeface="黑体" panose="02010609060101010101" pitchFamily="49" charset="-122"/>
                <a:ea typeface="黑体" panose="02010609060101010101" pitchFamily="49" charset="-122"/>
                <a:sym typeface="+mn-ea"/>
              </a:rPr>
              <a:t>、要约收购、协议收购。</a:t>
            </a:r>
            <a:br>
              <a:rPr lang="en-US" altLang="zh-CN" sz="2400" dirty="0">
                <a:latin typeface="黑体" panose="02010609060101010101" pitchFamily="49" charset="-122"/>
                <a:ea typeface="黑体" panose="02010609060101010101" pitchFamily="49" charset="-122"/>
                <a:sym typeface="+mn-ea"/>
              </a:rPr>
            </a:br>
            <a:r>
              <a:rPr lang="en-US" altLang="zh-CN" sz="2400" dirty="0">
                <a:latin typeface="黑体" panose="02010609060101010101" pitchFamily="49" charset="-122"/>
                <a:ea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sym typeface="+mn-ea"/>
              </a:rPr>
              <a:t>上市公司收购的其他分类</a:t>
            </a:r>
            <a:br>
              <a:rPr lang="en-US" altLang="zh-CN" sz="2400" dirty="0">
                <a:latin typeface="黑体" panose="02010609060101010101" pitchFamily="49" charset="-122"/>
                <a:ea typeface="黑体" panose="02010609060101010101" pitchFamily="49" charset="-122"/>
                <a:sym typeface="+mn-ea"/>
              </a:rPr>
            </a:br>
            <a:r>
              <a:rPr lang="en-US" altLang="zh-CN" sz="2400" dirty="0">
                <a:latin typeface="黑体" panose="02010609060101010101" pitchFamily="49" charset="-122"/>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依收购是否成为收购人的法定义务为标准，上市公司收购可分为自愿 收购和强制收购。</a:t>
            </a:r>
            <a:br>
              <a:rPr lang="en-US" altLang="zh-CN" sz="2400" dirty="0">
                <a:latin typeface="黑体" panose="02010609060101010101" pitchFamily="49" charset="-122"/>
                <a:ea typeface="黑体" panose="02010609060101010101" pitchFamily="49" charset="-122"/>
                <a:sym typeface="+mn-ea"/>
              </a:rPr>
            </a:br>
            <a:r>
              <a:rPr lang="en-US" altLang="zh-CN" sz="2400" dirty="0">
                <a:latin typeface="黑体" panose="02010609060101010101" pitchFamily="49" charset="-122"/>
                <a:ea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sym typeface="+mn-ea"/>
              </a:rPr>
              <a:t>依预定收购的股份数量，上市公司的收购还可分为部分收购和全面收购。</a:t>
            </a:r>
            <a:br>
              <a:rPr lang="en-US" altLang="zh-CN" sz="2400" dirty="0">
                <a:latin typeface="黑体" panose="02010609060101010101" pitchFamily="49" charset="-122"/>
                <a:ea typeface="黑体" panose="02010609060101010101" pitchFamily="49" charset="-122"/>
                <a:sym typeface="+mn-ea"/>
              </a:rPr>
            </a:br>
            <a:r>
              <a:rPr lang="en-US" altLang="zh-CN" sz="2400" dirty="0">
                <a:latin typeface="黑体" panose="02010609060101010101" pitchFamily="49" charset="-122"/>
                <a:ea typeface="黑体" panose="02010609060101010101" pitchFamily="49" charset="-122"/>
                <a:sym typeface="+mn-ea"/>
              </a:rPr>
              <a:t>(3)</a:t>
            </a:r>
            <a:r>
              <a:rPr lang="zh-CN" altLang="en-US" sz="2400" dirty="0">
                <a:latin typeface="黑体" panose="02010609060101010101" pitchFamily="49" charset="-122"/>
                <a:ea typeface="黑体" panose="02010609060101010101" pitchFamily="49" charset="-122"/>
                <a:sym typeface="+mn-ea"/>
              </a:rPr>
              <a:t>依收购人是否直接取得上市公司控制地位的股权，上市公司的收购还 可分为直接收购和间接收购。</a:t>
            </a:r>
            <a:br>
              <a:rPr lang="en-US" altLang="zh-CN" sz="2400" dirty="0">
                <a:latin typeface="黑体" panose="02010609060101010101" pitchFamily="49" charset="-122"/>
                <a:ea typeface="黑体" panose="02010609060101010101" pitchFamily="49" charset="-122"/>
                <a:sym typeface="+mn-ea"/>
              </a:rPr>
            </a:br>
            <a:br>
              <a:rPr lang="zh-CN" altLang="zh-CN" sz="2400" dirty="0">
                <a:latin typeface="黑体" panose="02010609060101010101" pitchFamily="49" charset="-122"/>
                <a:ea typeface="黑体" panose="02010609060101010101" pitchFamily="49" charset="-122"/>
                <a:sym typeface="+mn-ea"/>
              </a:rPr>
            </a:br>
            <a:endParaRPr lang="zh-CN" altLang="en-US" sz="2400" dirty="0">
              <a:latin typeface="黑体" panose="02010609060101010101" pitchFamily="49" charset="-122"/>
              <a:ea typeface="黑体" panose="02010609060101010101" pitchFamily="49" charset="-122"/>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076852" y="888317"/>
            <a:ext cx="9972148" cy="5317588"/>
          </a:xfrm>
        </p:spPr>
        <p:txBody>
          <a:bodyPr>
            <a:normAutofit/>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上市公司收购的一般规则</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权益</a:t>
            </a:r>
            <a:r>
              <a:rPr lang="zh-CN" altLang="en-US" dirty="0">
                <a:latin typeface="黑体" panose="02010609060101010101" pitchFamily="49" charset="-122"/>
                <a:ea typeface="黑体" panose="02010609060101010101" pitchFamily="49" charset="-122"/>
              </a:rPr>
              <a:t>披露</a:t>
            </a:r>
            <a:r>
              <a:rPr lang="zh-CN" altLang="zh-CN" dirty="0">
                <a:latin typeface="黑体" panose="02010609060101010101" pitchFamily="49" charset="-122"/>
                <a:ea typeface="黑体" panose="02010609060101010101" pitchFamily="49" charset="-122"/>
              </a:rPr>
              <a:t>规则</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台阶规则</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强制要约规则</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终止上市规则</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强制接受规则</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6.</a:t>
            </a:r>
            <a:r>
              <a:rPr lang="zh-CN" altLang="zh-CN" dirty="0">
                <a:latin typeface="黑体" panose="02010609060101010101" pitchFamily="49" charset="-122"/>
                <a:ea typeface="黑体" panose="02010609060101010101" pitchFamily="49" charset="-122"/>
              </a:rPr>
              <a:t>同等条件收购规则</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7.</a:t>
            </a:r>
            <a:r>
              <a:rPr lang="zh-CN" altLang="zh-CN" dirty="0">
                <a:latin typeface="黑体" panose="02010609060101010101" pitchFamily="49" charset="-122"/>
                <a:ea typeface="黑体" panose="02010609060101010101" pitchFamily="49" charset="-122"/>
              </a:rPr>
              <a:t>转让股份限制规则</a:t>
            </a:r>
            <a:r>
              <a:rPr lang="zh-CN" altLang="en-US"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a:t>
            </a:r>
            <a:r>
              <a:rPr lang="zh-CN" altLang="zh-CN" dirty="0">
                <a:latin typeface="黑体" panose="02010609060101010101" pitchFamily="49" charset="-122"/>
                <a:ea typeface="黑体" panose="02010609060101010101" pitchFamily="49" charset="-122"/>
              </a:rPr>
              <a:t>上市公司收购的程序</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竞价收购的程序通常包括：</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通过证券交易所购买目标公司已发行的有表决权的股份达 </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按 “权益披露规则”报告与公告。</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继续购买目 标公司股份，按“台阶规则”报告与公告。</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达到相对控股的程度，向中国 证监会和证券交易所报告持股情况及收购后的改组计划。</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依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 规定请求召开临时股东大会。</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实施改组计划。这些计划可能涉及组织机构的重组、人员的重组、资产的重组以及业务的重组等。</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 calcmode="lin" valueType="num">
                                      <p:cBhvr additive="base">
                                        <p:cTn id="1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7111" y="314325"/>
            <a:ext cx="9877777" cy="5317588"/>
          </a:xfrm>
        </p:spPr>
        <p:txBody>
          <a:bodyPr>
            <a:normAutofit/>
          </a:bodyPr>
          <a:lstStyle/>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要约收购的程序通常包括：（</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编制要约收购报告书，同时对要约收购报告书摘要做出提示性公告。</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）报告。（</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）公告收购要约。（</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）收购</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）实施改组或合并计划。（</a:t>
            </a:r>
            <a:r>
              <a:rPr lang="en-US" altLang="zh-CN" dirty="0">
                <a:latin typeface="黑体" panose="02010609060101010101" pitchFamily="49" charset="-122"/>
                <a:ea typeface="黑体" panose="02010609060101010101" pitchFamily="49" charset="-122"/>
              </a:rPr>
              <a:t>6</a:t>
            </a:r>
            <a:r>
              <a:rPr lang="zh-CN" altLang="zh-CN" dirty="0">
                <a:latin typeface="黑体" panose="02010609060101010101" pitchFamily="49" charset="-122"/>
                <a:ea typeface="黑体" panose="02010609060101010101" pitchFamily="49" charset="-122"/>
              </a:rPr>
              <a:t>）报告与公告。</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协议收购的程序通常包括：（</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）谈判。（</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）经协议双方有关机构批准。</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）正式签订收购协议。（</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）报告与公告。（</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）发出要约。（</a:t>
            </a:r>
            <a:r>
              <a:rPr lang="en-US" altLang="zh-CN" dirty="0">
                <a:latin typeface="黑体" panose="02010609060101010101" pitchFamily="49" charset="-122"/>
                <a:ea typeface="黑体" panose="02010609060101010101" pitchFamily="49" charset="-122"/>
              </a:rPr>
              <a:t>6</a:t>
            </a:r>
            <a:r>
              <a:rPr lang="zh-CN" altLang="zh-CN" dirty="0">
                <a:latin typeface="黑体" panose="02010609060101010101" pitchFamily="49" charset="-122"/>
                <a:ea typeface="黑体" panose="02010609060101010101" pitchFamily="49" charset="-122"/>
              </a:rPr>
              <a:t>）履行收购协议。（</a:t>
            </a:r>
            <a:r>
              <a:rPr lang="en-US" altLang="zh-CN" dirty="0">
                <a:latin typeface="黑体" panose="02010609060101010101" pitchFamily="49" charset="-122"/>
                <a:ea typeface="黑体" panose="02010609060101010101" pitchFamily="49" charset="-122"/>
              </a:rPr>
              <a:t>7</a:t>
            </a:r>
            <a:r>
              <a:rPr lang="zh-CN" altLang="zh-CN" dirty="0">
                <a:latin typeface="黑体" panose="02010609060101010101" pitchFamily="49" charset="-122"/>
                <a:ea typeface="黑体" panose="02010609060101010101" pitchFamily="49" charset="-122"/>
              </a:rPr>
              <a:t>）实施改组或合并计划。</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8</a:t>
            </a:r>
            <a:r>
              <a:rPr lang="zh-CN" altLang="en-US" dirty="0">
                <a:latin typeface="黑体" panose="02010609060101010101" pitchFamily="49" charset="-122"/>
                <a:ea typeface="黑体" panose="02010609060101010101" pitchFamily="49" charset="-122"/>
              </a:rPr>
              <a:t>）报告及公告。</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79771" y="402466"/>
            <a:ext cx="7724083" cy="1168758"/>
          </a:xfrm>
        </p:spPr>
        <p:txBody>
          <a:bodyPr/>
          <a:lstStyle/>
          <a:p>
            <a:r>
              <a:rPr lang="zh-CN" altLang="zh-CN" sz="3600" b="1" dirty="0">
                <a:solidFill>
                  <a:prstClr val="black"/>
                </a:solidFill>
                <a:latin typeface="黑体" panose="02010609060101010101" pitchFamily="49" charset="-122"/>
                <a:ea typeface="黑体" panose="02010609060101010101" pitchFamily="49" charset="-122"/>
              </a:rPr>
              <a:t>第五节</a:t>
            </a:r>
            <a:r>
              <a:rPr lang="en-US" altLang="zh-CN" sz="3600" b="1" dirty="0">
                <a:solidFill>
                  <a:prstClr val="black"/>
                </a:solidFill>
                <a:latin typeface="黑体" panose="02010609060101010101" pitchFamily="49" charset="-122"/>
                <a:ea typeface="黑体" panose="02010609060101010101" pitchFamily="49" charset="-122"/>
              </a:rPr>
              <a:t>  </a:t>
            </a:r>
            <a:r>
              <a:rPr lang="zh-CN" altLang="zh-CN" sz="3600" b="1" dirty="0">
                <a:solidFill>
                  <a:prstClr val="black"/>
                </a:solidFill>
                <a:latin typeface="黑体" panose="02010609060101010101" pitchFamily="49" charset="-122"/>
                <a:ea typeface="黑体" panose="02010609060101010101" pitchFamily="49" charset="-122"/>
              </a:rPr>
              <a:t>证券</a:t>
            </a:r>
            <a:r>
              <a:rPr lang="zh-CN" altLang="en-US" sz="3600" b="1" dirty="0">
                <a:solidFill>
                  <a:prstClr val="black"/>
                </a:solidFill>
                <a:latin typeface="黑体" panose="02010609060101010101" pitchFamily="49" charset="-122"/>
                <a:ea typeface="黑体" panose="02010609060101010101" pitchFamily="49" charset="-122"/>
              </a:rPr>
              <a:t>投资者保护法律制度</a:t>
            </a:r>
            <a:endParaRPr lang="zh-CN" altLang="en-US" b="1" dirty="0"/>
          </a:p>
        </p:txBody>
      </p:sp>
      <p:sp>
        <p:nvSpPr>
          <p:cNvPr id="3" name="内容占位符 2"/>
          <p:cNvSpPr>
            <a:spLocks noGrp="1"/>
          </p:cNvSpPr>
          <p:nvPr>
            <p:ph idx="1"/>
          </p:nvPr>
        </p:nvSpPr>
        <p:spPr>
          <a:xfrm>
            <a:off x="2991139" y="2034863"/>
            <a:ext cx="7891510" cy="3369972"/>
          </a:xfrm>
        </p:spPr>
        <p:txBody>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一、投资者的类型划分</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二、投资者适当性制度</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三、投资者权利行使机制</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四、投资者权益救济措施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7" fill="hold">
                            <p:stCondLst>
                              <p:cond delay="3500"/>
                            </p:stCondLst>
                            <p:childTnLst>
                              <p:par>
                                <p:cTn id="28" presetID="42" presetClass="entr" presetSubtype="0" fill="hold" grpId="0"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1577150" y="365760"/>
            <a:ext cx="7098449" cy="1752599"/>
          </a:xfrm>
        </p:spPr>
        <p:txBody>
          <a:bodyPr>
            <a:normAutofit/>
          </a:bodyPr>
          <a:lstStyle/>
          <a:p>
            <a:r>
              <a:rPr lang="zh-CN" altLang="zh-CN" sz="2400" b="1" dirty="0">
                <a:latin typeface="黑体" panose="02010609060101010101" pitchFamily="49" charset="-122"/>
                <a:ea typeface="黑体" panose="02010609060101010101" pitchFamily="49" charset="-122"/>
              </a:rPr>
              <a:t>第</a:t>
            </a:r>
            <a:r>
              <a:rPr lang="zh-CN" altLang="en-US" sz="2400" b="1" dirty="0">
                <a:latin typeface="黑体" panose="02010609060101010101" pitchFamily="49" charset="-122"/>
                <a:ea typeface="黑体" panose="02010609060101010101" pitchFamily="49" charset="-122"/>
              </a:rPr>
              <a:t>五</a:t>
            </a:r>
            <a:r>
              <a:rPr lang="zh-CN" altLang="zh-CN" sz="2400" b="1" dirty="0">
                <a:latin typeface="黑体" panose="02010609060101010101" pitchFamily="49" charset="-122"/>
                <a:ea typeface="黑体" panose="02010609060101010101" pitchFamily="49" charset="-122"/>
              </a:rPr>
              <a:t>节</a:t>
            </a:r>
            <a:r>
              <a:rPr lang="zh-CN" altLang="en-US" sz="2400" b="1" dirty="0">
                <a:latin typeface="黑体" panose="02010609060101010101" pitchFamily="49" charset="-122"/>
                <a:ea typeface="黑体" panose="02010609060101010101" pitchFamily="49" charset="-122"/>
              </a:rPr>
              <a:t>  证券投资者保护法律制度</a:t>
            </a:r>
            <a:br>
              <a:rPr lang="zh-CN" altLang="zh-CN" sz="3600" dirty="0">
                <a:latin typeface="黑体" panose="02010609060101010101" pitchFamily="49" charset="-122"/>
                <a:ea typeface="黑体" panose="02010609060101010101" pitchFamily="49" charset="-122"/>
              </a:rPr>
            </a:br>
            <a:endParaRPr lang="zh-CN" altLang="en-US" sz="3600" dirty="0">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996453" y="1904783"/>
            <a:ext cx="9767799" cy="3709953"/>
          </a:xfrm>
        </p:spPr>
        <p:txBody>
          <a:bodyPr>
            <a:normAutofit fontScale="77500" lnSpcReduction="20000"/>
          </a:bodyPr>
          <a:lstStyle/>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一、</a:t>
            </a:r>
            <a:r>
              <a:rPr lang="zh-CN" altLang="en-US" dirty="0">
                <a:latin typeface="黑体" panose="02010609060101010101" pitchFamily="49" charset="-122"/>
                <a:ea typeface="黑体" panose="02010609060101010101" pitchFamily="49" charset="-122"/>
              </a:rPr>
              <a:t>投资者的类型划分</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从域外资本市场的发展经验来看，在一个成熟的多层次资本市场上，投资 者群体必然呈现出多层次的状态，这些投资者在专业知识、风险识别和承受能 力、投资决策信息的获取以及损害救济手段的采用等方面存在着明显差异</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因此，对 投资者进行分类，实施针对性的差异化保护非常必要。</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二、投资者适当性制度</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投资者适当性制度是金融市场的一项基础性制度，也是金融市场法制建设。</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投资者适当性制度是指，证券经营机构在销售和推荐证 券产品的过程中，须充分了解客户的投资知识、投资经验、投资目标、财务状 况、风险承受度等信息，并充分了解所推荐或销售的证券产品或服务，从而将 适合的证券产品和服务推荐或销售给适合的客户。</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arn(inVertical)">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arn(inVertical)">
                                      <p:cBhvr>
                                        <p:cTn id="21" dur="500"/>
                                        <p:tgtEl>
                                          <p:spTgt spid="2">
                                            <p:txEl>
                                              <p:pRg st="2" end="2"/>
                                            </p:txEl>
                                          </p:spTgt>
                                        </p:tgtEl>
                                      </p:cBhvr>
                                    </p:animEffect>
                                  </p:childTnLst>
                                </p:cTn>
                              </p:par>
                            </p:childTnLst>
                          </p:cTn>
                        </p:par>
                        <p:par>
                          <p:cTn id="22" fill="hold">
                            <p:stCondLst>
                              <p:cond delay="500"/>
                            </p:stCondLst>
                            <p:childTnLst>
                              <p:par>
                                <p:cTn id="23" presetID="16" presetClass="entr" presetSubtype="21"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barn(inVertical)">
                                      <p:cBhvr>
                                        <p:cTn id="25" dur="500"/>
                                        <p:tgtEl>
                                          <p:spTgt spid="2">
                                            <p:txEl>
                                              <p:pRg st="3" end="3"/>
                                            </p:txEl>
                                          </p:spTgt>
                                        </p:tgtEl>
                                      </p:cBhvr>
                                    </p:animEffect>
                                  </p:childTnLst>
                                </p:cTn>
                              </p:par>
                            </p:childTnLst>
                          </p:cTn>
                        </p:par>
                        <p:par>
                          <p:cTn id="26" fill="hold">
                            <p:stCondLst>
                              <p:cond delay="1000"/>
                            </p:stCondLst>
                            <p:childTnLst>
                              <p:par>
                                <p:cTn id="27" presetID="16" presetClass="entr" presetSubtype="21" fill="hold" grpId="0" nodeType="after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Effect transition="in" filter="barn(inVertical)">
                                      <p:cBhvr>
                                        <p:cTn id="29"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1577150" y="365760"/>
            <a:ext cx="7098449" cy="1752599"/>
          </a:xfrm>
        </p:spPr>
        <p:txBody>
          <a:bodyPr>
            <a:normAutofit/>
          </a:bodyPr>
          <a:lstStyle/>
          <a:p>
            <a:r>
              <a:rPr lang="zh-CN" altLang="zh-CN" sz="2400" b="1" dirty="0">
                <a:latin typeface="黑体" panose="02010609060101010101" pitchFamily="49" charset="-122"/>
                <a:ea typeface="黑体" panose="02010609060101010101" pitchFamily="49" charset="-122"/>
              </a:rPr>
              <a:t>第</a:t>
            </a:r>
            <a:r>
              <a:rPr lang="zh-CN" altLang="en-US" sz="2400" b="1" dirty="0">
                <a:latin typeface="黑体" panose="02010609060101010101" pitchFamily="49" charset="-122"/>
                <a:ea typeface="黑体" panose="02010609060101010101" pitchFamily="49" charset="-122"/>
              </a:rPr>
              <a:t>五</a:t>
            </a:r>
            <a:r>
              <a:rPr lang="zh-CN" altLang="zh-CN" sz="2400" b="1" dirty="0">
                <a:latin typeface="黑体" panose="02010609060101010101" pitchFamily="49" charset="-122"/>
                <a:ea typeface="黑体" panose="02010609060101010101" pitchFamily="49" charset="-122"/>
              </a:rPr>
              <a:t>节</a:t>
            </a:r>
            <a:r>
              <a:rPr lang="zh-CN" altLang="en-US" sz="2400" b="1" dirty="0">
                <a:latin typeface="黑体" panose="02010609060101010101" pitchFamily="49" charset="-122"/>
                <a:ea typeface="黑体" panose="02010609060101010101" pitchFamily="49" charset="-122"/>
              </a:rPr>
              <a:t>  证券投资者保护法律制度</a:t>
            </a:r>
            <a:br>
              <a:rPr lang="zh-CN" altLang="zh-CN" sz="3600" dirty="0">
                <a:latin typeface="黑体" panose="02010609060101010101" pitchFamily="49" charset="-122"/>
                <a:ea typeface="黑体" panose="02010609060101010101" pitchFamily="49" charset="-122"/>
              </a:rPr>
            </a:br>
            <a:endParaRPr lang="zh-CN" altLang="en-US" sz="3600" dirty="0">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996453" y="1491917"/>
            <a:ext cx="9767799" cy="4636168"/>
          </a:xfrm>
        </p:spPr>
        <p:txBody>
          <a:bodyPr>
            <a:normAutofit fontScale="85000" lnSpcReduction="20000"/>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投资者权利行使机制</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投资者是持有上市公司股份的股东，亦或是向公司融资持有公司债券的持券人。基于股东的身份，投资者享有 </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规定的股东的各项合法权益，尤其是投票权和利益分配请求权。由于社会公众股东持股量较低，基于“理性的 漠然”，往往缺乏参与公司治理的积极性，为此，通过建立投票权征集制度，可以有效拓展中小股东参与上市公司治理的路径。</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四、投资者权益救济措施</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一</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投资者保护机构</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二</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先行赔付制度</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三</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证券支持诉讼制度</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四</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证券代表人诉讼制度</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arn(inVertical)">
                                      <p:cBhvr>
                                        <p:cTn id="16" dur="500"/>
                                        <p:tgtEl>
                                          <p:spTgt spid="2">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barn(inVertical)">
                                      <p:cBhvr>
                                        <p:cTn id="2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350180" y="-30479"/>
            <a:ext cx="7122702" cy="1135380"/>
          </a:xfrm>
        </p:spPr>
        <p:txBody>
          <a:bodyPr>
            <a:normAutofit/>
          </a:bodyPr>
          <a:lstStyle/>
          <a:p>
            <a:r>
              <a:rPr lang="zh-CN" altLang="zh-CN" sz="2400" b="1" dirty="0">
                <a:latin typeface="黑体" panose="02010609060101010101" pitchFamily="49" charset="-122"/>
                <a:ea typeface="黑体" panose="02010609060101010101" pitchFamily="49" charset="-122"/>
              </a:rPr>
              <a:t>第一节</a:t>
            </a:r>
            <a:r>
              <a:rPr lang="en-US" altLang="zh-CN" sz="2400" b="1" dirty="0">
                <a:latin typeface="黑体" panose="02010609060101010101" pitchFamily="49" charset="-122"/>
                <a:ea typeface="黑体" panose="02010609060101010101" pitchFamily="49" charset="-122"/>
              </a:rPr>
              <a:t>   </a:t>
            </a:r>
            <a:r>
              <a:rPr lang="zh-CN" altLang="zh-CN" sz="2400" b="1" dirty="0">
                <a:latin typeface="黑体" panose="02010609060101010101" pitchFamily="49" charset="-122"/>
                <a:ea typeface="黑体" panose="02010609060101010101" pitchFamily="49" charset="-122"/>
              </a:rPr>
              <a:t>证券法的基本问题</a:t>
            </a:r>
            <a:endParaRPr lang="zh-CN" altLang="zh-CN"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316547" y="929640"/>
            <a:ext cx="11558905" cy="5367655"/>
          </a:xfrm>
        </p:spPr>
        <p:txBody>
          <a:bodyPr>
            <a:normAutofit lnSpcReduction="10000"/>
          </a:bodyPr>
          <a:lstStyle/>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一、证券概述</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证券的概念及法律特征：</a:t>
            </a:r>
            <a:r>
              <a:rPr lang="zh-CN" altLang="en-US" dirty="0">
                <a:latin typeface="黑体" panose="02010609060101010101" pitchFamily="49" charset="-122"/>
                <a:ea typeface="黑体" panose="02010609060101010101" pitchFamily="49" charset="-122"/>
              </a:rPr>
              <a:t>证券，是指资金需求者为了筹措中长期资金而向投资者发行，由投资者购买且能对一定的收益拥有请求权的投资凭证</a:t>
            </a:r>
            <a:r>
              <a:rPr lang="zh-CN"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证券的分类</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依证券上是否记载面值，证券可分为有面值证券和无面值证券</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依持券人的姓名是否记载在证券上，证券可分为记名证券和不记名证券</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依发行人发行证券时是否向证券购买者提供担保，证券可分为担保证券和无担保证券</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依持券人享有权利的性质为标准，证券分为股票、债券、新股认购权利证书、投资基金证券及其他衍生金融工具等。</a:t>
            </a:r>
            <a:endParaRPr lang="zh-CN" altLang="zh-CN" dirty="0">
              <a:latin typeface="黑体" panose="02010609060101010101" pitchFamily="49" charset="-122"/>
              <a:ea typeface="黑体" panose="02010609060101010101" pitchFamily="49" charset="-122"/>
            </a:endParaRPr>
          </a:p>
          <a:p>
            <a:pPr marL="0" indent="0" algn="l">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1000"/>
                                        <p:tgtEl>
                                          <p:spTgt spid="3">
                                            <p:txEl>
                                              <p:pRg st="0" end="0"/>
                                            </p:txEl>
                                          </p:spTgt>
                                        </p:tgtEl>
                                      </p:cBhvr>
                                    </p:animEffect>
                                  </p:childTnLst>
                                </p:cTn>
                              </p:par>
                            </p:childTnLst>
                          </p:cTn>
                        </p:par>
                        <p:par>
                          <p:cTn id="13" fill="hold">
                            <p:stCondLst>
                              <p:cond delay="1500"/>
                            </p:stCondLst>
                            <p:childTnLst>
                              <p:par>
                                <p:cTn id="14" presetID="16" presetClass="entr" presetSubtype="21" fill="hold" grpId="0"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arn(inVertical)">
                                      <p:cBhvr>
                                        <p:cTn id="16" dur="1000"/>
                                        <p:tgtEl>
                                          <p:spTgt spid="3">
                                            <p:txEl>
                                              <p:pRg st="1" end="1"/>
                                            </p:txEl>
                                          </p:spTgt>
                                        </p:tgtEl>
                                      </p:cBhvr>
                                    </p:animEffect>
                                  </p:childTnLst>
                                </p:cTn>
                              </p:par>
                            </p:childTnLst>
                          </p:cTn>
                        </p:par>
                        <p:par>
                          <p:cTn id="17" fill="hold">
                            <p:stCondLst>
                              <p:cond delay="2500"/>
                            </p:stCondLst>
                            <p:childTnLst>
                              <p:par>
                                <p:cTn id="18" presetID="16" presetClass="entr" presetSubtype="21" fill="hold" grpId="0"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1000"/>
                                        <p:tgtEl>
                                          <p:spTgt spid="3">
                                            <p:txEl>
                                              <p:pRg st="2" end="2"/>
                                            </p:txEl>
                                          </p:spTgt>
                                        </p:tgtEl>
                                      </p:cBhvr>
                                    </p:animEffect>
                                  </p:childTnLst>
                                </p:cTn>
                              </p:par>
                            </p:childTnLst>
                          </p:cTn>
                        </p:par>
                        <p:par>
                          <p:cTn id="21" fill="hold">
                            <p:stCondLst>
                              <p:cond delay="3500"/>
                            </p:stCondLst>
                            <p:childTnLst>
                              <p:par>
                                <p:cTn id="22" presetID="16" presetClass="entr" presetSubtype="21"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barn(inVertical)">
                                      <p:cBhvr>
                                        <p:cTn id="24" dur="1000"/>
                                        <p:tgtEl>
                                          <p:spTgt spid="3">
                                            <p:txEl>
                                              <p:pRg st="3" end="3"/>
                                            </p:txEl>
                                          </p:spTgt>
                                        </p:tgtEl>
                                      </p:cBhvr>
                                    </p:animEffect>
                                  </p:childTnLst>
                                </p:cTn>
                              </p:par>
                            </p:childTnLst>
                          </p:cTn>
                        </p:par>
                        <p:par>
                          <p:cTn id="25" fill="hold">
                            <p:stCondLst>
                              <p:cond delay="4500"/>
                            </p:stCondLst>
                            <p:childTnLst>
                              <p:par>
                                <p:cTn id="26" presetID="16" presetClass="entr" presetSubtype="21" fill="hold" grpId="0" nodeType="after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barn(inVertical)">
                                      <p:cBhvr>
                                        <p:cTn id="28" dur="1000"/>
                                        <p:tgtEl>
                                          <p:spTgt spid="3">
                                            <p:txEl>
                                              <p:pRg st="4" end="4"/>
                                            </p:txEl>
                                          </p:spTgt>
                                        </p:tgtEl>
                                      </p:cBhvr>
                                    </p:animEffect>
                                  </p:childTnLst>
                                </p:cTn>
                              </p:par>
                            </p:childTnLst>
                          </p:cTn>
                        </p:par>
                        <p:par>
                          <p:cTn id="29" fill="hold">
                            <p:stCondLst>
                              <p:cond delay="5500"/>
                            </p:stCondLst>
                            <p:childTnLst>
                              <p:par>
                                <p:cTn id="30" presetID="16" presetClass="entr" presetSubtype="21"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1000"/>
                                        <p:tgtEl>
                                          <p:spTgt spid="3">
                                            <p:txEl>
                                              <p:pRg st="5" end="5"/>
                                            </p:txEl>
                                          </p:spTgt>
                                        </p:tgtEl>
                                      </p:cBhvr>
                                    </p:animEffect>
                                  </p:childTnLst>
                                </p:cTn>
                              </p:par>
                            </p:childTnLst>
                          </p:cTn>
                        </p:par>
                        <p:par>
                          <p:cTn id="33" fill="hold">
                            <p:stCondLst>
                              <p:cond delay="6500"/>
                            </p:stCondLst>
                            <p:childTnLst>
                              <p:par>
                                <p:cTn id="34" presetID="16" presetClass="entr" presetSubtype="21" fill="hold" grpId="0" nodeType="after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barn(inVertical)">
                                      <p:cBhvr>
                                        <p:cTn id="36"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179771" y="402466"/>
            <a:ext cx="7724083" cy="1168758"/>
          </a:xfrm>
        </p:spPr>
        <p:txBody>
          <a:bodyPr/>
          <a:lstStyle/>
          <a:p>
            <a:r>
              <a:rPr lang="zh-CN" altLang="zh-CN" sz="3600" b="1" dirty="0">
                <a:solidFill>
                  <a:prstClr val="black"/>
                </a:solidFill>
                <a:latin typeface="黑体" panose="02010609060101010101" pitchFamily="49" charset="-122"/>
                <a:ea typeface="黑体" panose="02010609060101010101" pitchFamily="49" charset="-122"/>
              </a:rPr>
              <a:t>第</a:t>
            </a:r>
            <a:r>
              <a:rPr lang="zh-CN" altLang="en-US" sz="3600" b="1" dirty="0">
                <a:solidFill>
                  <a:prstClr val="black"/>
                </a:solidFill>
                <a:latin typeface="黑体" panose="02010609060101010101" pitchFamily="49" charset="-122"/>
                <a:ea typeface="黑体" panose="02010609060101010101" pitchFamily="49" charset="-122"/>
              </a:rPr>
              <a:t>六</a:t>
            </a:r>
            <a:r>
              <a:rPr lang="zh-CN" altLang="zh-CN" sz="3600" b="1" dirty="0">
                <a:solidFill>
                  <a:prstClr val="black"/>
                </a:solidFill>
                <a:latin typeface="黑体" panose="02010609060101010101" pitchFamily="49" charset="-122"/>
                <a:ea typeface="黑体" panose="02010609060101010101" pitchFamily="49" charset="-122"/>
              </a:rPr>
              <a:t>节</a:t>
            </a:r>
            <a:r>
              <a:rPr lang="en-US" altLang="zh-CN" sz="3600" b="1" dirty="0">
                <a:solidFill>
                  <a:prstClr val="black"/>
                </a:solidFill>
                <a:latin typeface="黑体" panose="02010609060101010101" pitchFamily="49" charset="-122"/>
                <a:ea typeface="黑体" panose="02010609060101010101" pitchFamily="49" charset="-122"/>
              </a:rPr>
              <a:t>  </a:t>
            </a:r>
            <a:r>
              <a:rPr lang="zh-CN" altLang="zh-CN" sz="3600" b="1" dirty="0">
                <a:solidFill>
                  <a:prstClr val="black"/>
                </a:solidFill>
                <a:latin typeface="黑体" panose="02010609060101010101" pitchFamily="49" charset="-122"/>
                <a:ea typeface="黑体" panose="02010609060101010101" pitchFamily="49" charset="-122"/>
              </a:rPr>
              <a:t>证券监督管理机构</a:t>
            </a:r>
            <a:endParaRPr lang="zh-CN" altLang="en-US" b="1" dirty="0"/>
          </a:p>
        </p:txBody>
      </p:sp>
      <p:sp>
        <p:nvSpPr>
          <p:cNvPr id="3" name="内容占位符 2"/>
          <p:cNvSpPr>
            <a:spLocks noGrp="1"/>
          </p:cNvSpPr>
          <p:nvPr>
            <p:ph idx="1"/>
          </p:nvPr>
        </p:nvSpPr>
        <p:spPr>
          <a:xfrm>
            <a:off x="2991139" y="2034863"/>
            <a:ext cx="7891510" cy="3369972"/>
          </a:xfrm>
        </p:spPr>
        <p:txBody>
          <a:bodyPr>
            <a:normAutofit lnSpcReduction="10000"/>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一、证券监督管理机构的性质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二、证券监督管理体制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三、证券监督管理机构的职责范围</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四、证券监管中的行政和解</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五、证券监督管理机构工作人员的行为准则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六、证券监管的国际合作</a:t>
            </a:r>
            <a:endParaRPr lang="zh-CN" altLang="en-US"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500"/>
                            </p:stCondLst>
                            <p:childTnLst>
                              <p:par>
                                <p:cTn id="16" presetID="42" presetClass="entr" presetSubtype="0" fill="hold" grpId="0" nodeType="after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1000"/>
                                        <p:tgtEl>
                                          <p:spTgt spid="3">
                                            <p:txEl>
                                              <p:pRg st="1" end="1"/>
                                            </p:txEl>
                                          </p:spTgt>
                                        </p:tgtEl>
                                      </p:cBhvr>
                                    </p:animEffect>
                                    <p:anim calcmode="lin" valueType="num">
                                      <p:cBhvr>
                                        <p:cTn id="19"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500"/>
                            </p:stCondLst>
                            <p:childTnLst>
                              <p:par>
                                <p:cTn id="22" presetID="42" presetClass="entr" presetSubtype="0" fill="hold" grpId="0" nodeType="after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1000"/>
                                        <p:tgtEl>
                                          <p:spTgt spid="3">
                                            <p:txEl>
                                              <p:pRg st="3" end="3"/>
                                            </p:txEl>
                                          </p:spTgt>
                                        </p:tgtEl>
                                      </p:cBhvr>
                                    </p:animEffect>
                                    <p:anim calcmode="lin" valueType="num">
                                      <p:cBhvr>
                                        <p:cTn id="3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42" presetClass="entr" presetSubtype="0" fill="hold" grpId="0" nodeType="after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1000"/>
                                        <p:tgtEl>
                                          <p:spTgt spid="3">
                                            <p:txEl>
                                              <p:pRg st="4" end="4"/>
                                            </p:txEl>
                                          </p:spTgt>
                                        </p:tgtEl>
                                      </p:cBhvr>
                                    </p:animEffect>
                                    <p:anim calcmode="lin" valueType="num">
                                      <p:cBhvr>
                                        <p:cTn id="3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40" fill="hold">
                            <p:stCondLst>
                              <p:cond delay="2000"/>
                            </p:stCondLst>
                            <p:childTnLst>
                              <p:par>
                                <p:cTn id="41" presetID="42" presetClass="entr" presetSubtype="0" fill="hold" grpId="0" nodeType="after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fade">
                                      <p:cBhvr>
                                        <p:cTn id="43" dur="1000"/>
                                        <p:tgtEl>
                                          <p:spTgt spid="3">
                                            <p:txEl>
                                              <p:pRg st="5" end="5"/>
                                            </p:txEl>
                                          </p:spTgt>
                                        </p:tgtEl>
                                      </p:cBhvr>
                                    </p:animEffect>
                                    <p:anim calcmode="lin" valueType="num">
                                      <p:cBhvr>
                                        <p:cTn id="44"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标题 2"/>
          <p:cNvSpPr>
            <a:spLocks noGrp="1"/>
          </p:cNvSpPr>
          <p:nvPr>
            <p:ph type="title"/>
          </p:nvPr>
        </p:nvSpPr>
        <p:spPr>
          <a:xfrm>
            <a:off x="1577150" y="365760"/>
            <a:ext cx="7098449" cy="1752599"/>
          </a:xfrm>
        </p:spPr>
        <p:txBody>
          <a:bodyPr>
            <a:normAutofit/>
          </a:bodyPr>
          <a:lstStyle/>
          <a:p>
            <a:r>
              <a:rPr lang="zh-CN" altLang="zh-CN" sz="2400" b="1" dirty="0">
                <a:latin typeface="黑体" panose="02010609060101010101" pitchFamily="49" charset="-122"/>
                <a:ea typeface="黑体" panose="02010609060101010101" pitchFamily="49" charset="-122"/>
              </a:rPr>
              <a:t>第</a:t>
            </a:r>
            <a:r>
              <a:rPr lang="zh-CN" altLang="en-US" sz="2400" b="1" dirty="0">
                <a:latin typeface="黑体" panose="02010609060101010101" pitchFamily="49" charset="-122"/>
                <a:ea typeface="黑体" panose="02010609060101010101" pitchFamily="49" charset="-122"/>
              </a:rPr>
              <a:t>六</a:t>
            </a:r>
            <a:r>
              <a:rPr lang="zh-CN" altLang="zh-CN" sz="2400" b="1" dirty="0">
                <a:latin typeface="黑体" panose="02010609060101010101" pitchFamily="49" charset="-122"/>
                <a:ea typeface="黑体" panose="02010609060101010101" pitchFamily="49" charset="-122"/>
              </a:rPr>
              <a:t>节</a:t>
            </a:r>
            <a:r>
              <a:rPr lang="en-US" altLang="zh-CN" sz="2400" b="1" dirty="0">
                <a:latin typeface="黑体" panose="02010609060101010101" pitchFamily="49" charset="-122"/>
                <a:ea typeface="黑体" panose="02010609060101010101" pitchFamily="49" charset="-122"/>
              </a:rPr>
              <a:t>   </a:t>
            </a:r>
            <a:r>
              <a:rPr lang="zh-CN" altLang="zh-CN" sz="2400" b="1" dirty="0">
                <a:latin typeface="黑体" panose="02010609060101010101" pitchFamily="49" charset="-122"/>
                <a:ea typeface="黑体" panose="02010609060101010101" pitchFamily="49" charset="-122"/>
              </a:rPr>
              <a:t>证券监督管理机构</a:t>
            </a:r>
            <a:br>
              <a:rPr lang="zh-CN" altLang="zh-CN" sz="3600" dirty="0">
                <a:latin typeface="黑体" panose="02010609060101010101" pitchFamily="49" charset="-122"/>
                <a:ea typeface="黑体" panose="02010609060101010101" pitchFamily="49" charset="-122"/>
              </a:rPr>
            </a:br>
            <a:endParaRPr lang="zh-CN" altLang="en-US" sz="3600" dirty="0">
              <a:latin typeface="黑体" panose="02010609060101010101" pitchFamily="49" charset="-122"/>
              <a:ea typeface="黑体" panose="02010609060101010101" pitchFamily="49" charset="-122"/>
            </a:endParaRPr>
          </a:p>
        </p:txBody>
      </p:sp>
      <p:sp>
        <p:nvSpPr>
          <p:cNvPr id="2" name="内容占位符 1"/>
          <p:cNvSpPr>
            <a:spLocks noGrp="1"/>
          </p:cNvSpPr>
          <p:nvPr>
            <p:ph idx="1"/>
          </p:nvPr>
        </p:nvSpPr>
        <p:spPr>
          <a:xfrm>
            <a:off x="996454" y="1904784"/>
            <a:ext cx="8554080" cy="2308496"/>
          </a:xfrm>
        </p:spPr>
        <p:txBody>
          <a:bodyPr/>
          <a:lstStyle/>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一、证券监督管理机构的性质</a:t>
            </a:r>
            <a:r>
              <a:rPr lang="en-US" altLang="zh-CN"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证券监督管理机构应是依法对证券市场实行监督管理的行政性执法机构。</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    专业性、行政性、执法性。</a:t>
            </a:r>
            <a:endParaRPr lang="en-US" altLang="zh-CN" dirty="0">
              <a:latin typeface="黑体" panose="02010609060101010101" pitchFamily="49" charset="-122"/>
              <a:ea typeface="黑体" panose="02010609060101010101" pitchFamily="49" charset="-122"/>
            </a:endParaRPr>
          </a:p>
          <a:p>
            <a:endParaRPr lang="zh-CN" altLang="en-US" dirty="0"/>
          </a:p>
        </p:txBody>
      </p:sp>
      <p:graphicFrame>
        <p:nvGraphicFramePr>
          <p:cNvPr id="4" name="图示 3"/>
          <p:cNvGraphicFramePr/>
          <p:nvPr/>
        </p:nvGraphicFramePr>
        <p:xfrm>
          <a:off x="2032179" y="4003354"/>
          <a:ext cx="8128000" cy="19098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barn(inVertical)">
                                      <p:cBhvr>
                                        <p:cTn id="12" dur="500"/>
                                        <p:tgtEl>
                                          <p:spTgt spid="2">
                                            <p:txEl>
                                              <p:pRg st="0" end="0"/>
                                            </p:txEl>
                                          </p:spTgt>
                                        </p:tgtEl>
                                      </p:cBhvr>
                                    </p:animEffect>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2">
                                            <p:txEl>
                                              <p:pRg st="1" end="1"/>
                                            </p:txEl>
                                          </p:spTgt>
                                        </p:tgtEl>
                                        <p:attrNameLst>
                                          <p:attrName>style.visibility</p:attrName>
                                        </p:attrNameLst>
                                      </p:cBhvr>
                                      <p:to>
                                        <p:strVal val="visible"/>
                                      </p:to>
                                    </p:set>
                                    <p:animEffect transition="in" filter="barn(inVertical)">
                                      <p:cBhvr>
                                        <p:cTn id="16" dur="500"/>
                                        <p:tgtEl>
                                          <p:spTgt spid="2">
                                            <p:txEl>
                                              <p:pRg st="1" end="1"/>
                                            </p:txEl>
                                          </p:spTgt>
                                        </p:tgtEl>
                                      </p:cBhvr>
                                    </p:animEffect>
                                  </p:childTnLst>
                                </p:cTn>
                              </p:par>
                            </p:childTnLst>
                          </p:cTn>
                        </p:par>
                        <p:par>
                          <p:cTn id="17" fill="hold">
                            <p:stCondLst>
                              <p:cond delay="1500"/>
                            </p:stCondLst>
                            <p:childTnLst>
                              <p:par>
                                <p:cTn id="18" presetID="16" presetClass="entr" presetSubtype="21" fill="hold" grpId="0" nodeType="afterEffect">
                                  <p:stCondLst>
                                    <p:cond delay="0"/>
                                  </p:stCondLst>
                                  <p:childTnLst>
                                    <p:set>
                                      <p:cBhvr>
                                        <p:cTn id="19" dur="1" fill="hold">
                                          <p:stCondLst>
                                            <p:cond delay="0"/>
                                          </p:stCondLst>
                                        </p:cTn>
                                        <p:tgtEl>
                                          <p:spTgt spid="2">
                                            <p:txEl>
                                              <p:pRg st="2" end="2"/>
                                            </p:txEl>
                                          </p:spTgt>
                                        </p:tgtEl>
                                        <p:attrNameLst>
                                          <p:attrName>style.visibility</p:attrName>
                                        </p:attrNameLst>
                                      </p:cBhvr>
                                      <p:to>
                                        <p:strVal val="visible"/>
                                      </p:to>
                                    </p:set>
                                    <p:animEffect transition="in" filter="barn(inVertical)">
                                      <p:cBhvr>
                                        <p:cTn id="20" dur="500"/>
                                        <p:tgtEl>
                                          <p:spTgt spid="2">
                                            <p:txEl>
                                              <p:pRg st="2" end="2"/>
                                            </p:txEl>
                                          </p:spTgt>
                                        </p:tgtEl>
                                      </p:cBhvr>
                                    </p:animEffect>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anim calcmode="lin" valueType="num">
                                      <p:cBhvr>
                                        <p:cTn id="25" dur="500" fill="hold"/>
                                        <p:tgtEl>
                                          <p:spTgt spid="4"/>
                                        </p:tgtEl>
                                        <p:attrNameLst>
                                          <p:attrName>ppt_x</p:attrName>
                                        </p:attrNameLst>
                                      </p:cBhvr>
                                      <p:tavLst>
                                        <p:tav tm="0">
                                          <p:val>
                                            <p:strVal val="#ppt_x"/>
                                          </p:val>
                                        </p:tav>
                                        <p:tav tm="100000">
                                          <p:val>
                                            <p:strVal val="#ppt_x"/>
                                          </p:val>
                                        </p:tav>
                                      </p:tavLst>
                                    </p:anim>
                                    <p:anim calcmode="lin" valueType="num">
                                      <p:cBhvr>
                                        <p:cTn id="26"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build="p"/>
      <p:bldGraphic spid="4" grpId="0">
        <p:bldAsOne/>
      </p:bldGraphic>
    </p:bldLst>
  </p:timing>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157111" y="1392116"/>
            <a:ext cx="9877777" cy="3450696"/>
          </a:xfrm>
        </p:spPr>
        <p:txBody>
          <a:bodyPr/>
          <a:lstStyle/>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二、证券监督管理体制</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证券监督管理体制是指一国范围内以证券法为基础而构成的证券监督管理体系、层次结构、功能模式以及运行机制的统一体。</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世界各国主要分为自律</a:t>
            </a:r>
            <a:r>
              <a:rPr lang="zh-CN" altLang="en-US" dirty="0">
                <a:latin typeface="黑体" panose="02010609060101010101" pitchFamily="49" charset="-122"/>
                <a:ea typeface="黑体" panose="02010609060101010101" pitchFamily="49" charset="-122"/>
              </a:rPr>
              <a:t>型</a:t>
            </a:r>
            <a:r>
              <a:rPr lang="zh-CN" altLang="zh-CN" dirty="0">
                <a:latin typeface="黑体" panose="02010609060101010101" pitchFamily="49" charset="-122"/>
                <a:ea typeface="黑体" panose="02010609060101010101" pitchFamily="49" charset="-122"/>
              </a:rPr>
              <a:t>管理体制和集中型管理体制。我国证券法确立的证券监督管理体制属于集中型管理体制一类。</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我国经历了一个从多头到统一、从分散到集中的过程。</a:t>
            </a:r>
            <a:endParaRPr lang="en-US" altLang="zh-CN" b="1" dirty="0">
              <a:latin typeface="黑体" panose="02010609060101010101" pitchFamily="49" charset="-122"/>
              <a:ea typeface="黑体" panose="02010609060101010101" pitchFamily="49" charset="-122"/>
            </a:endParaRPr>
          </a:p>
          <a:p>
            <a:endParaRPr lang="zh-CN" altLang="zh-CN" b="1"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1000"/>
                                        <p:tgtEl>
                                          <p:spTgt spid="2">
                                            <p:txEl>
                                              <p:pRg st="1" end="1"/>
                                            </p:txEl>
                                          </p:spTgt>
                                        </p:tgtEl>
                                      </p:cBhvr>
                                    </p:animEffect>
                                    <p:anim calcmode="lin" valueType="num">
                                      <p:cBhvr>
                                        <p:cTn id="14"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1000"/>
                                        <p:tgtEl>
                                          <p:spTgt spid="2">
                                            <p:txEl>
                                              <p:pRg st="2" end="2"/>
                                            </p:txEl>
                                          </p:spTgt>
                                        </p:tgtEl>
                                      </p:cBhvr>
                                    </p:animEffect>
                                    <p:anim calcmode="lin" valueType="num">
                                      <p:cBhvr>
                                        <p:cTn id="20"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1000"/>
                                        <p:tgtEl>
                                          <p:spTgt spid="2">
                                            <p:txEl>
                                              <p:pRg st="3" end="3"/>
                                            </p:txEl>
                                          </p:spTgt>
                                        </p:tgtEl>
                                      </p:cBhvr>
                                    </p:animEffect>
                                    <p:anim calcmode="lin" valueType="num">
                                      <p:cBhvr>
                                        <p:cTn id="2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68694" y="849297"/>
            <a:ext cx="10318381" cy="5484827"/>
          </a:xfrm>
        </p:spPr>
        <p:txBody>
          <a:bodyPr>
            <a:noAutofit/>
          </a:bodyPr>
          <a:lstStyle/>
          <a:p>
            <a:pPr marL="0" indent="0" algn="l"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三、证券监督管理机构的职责范围</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各国（地区）证券监督管理体制不同，证券监督管理机构的职责范围也会有所不同。</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我国《证券法》对国务院证券监督管理机构在证券市场实施监督管理的职责作了如下规定：</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依法制定有关证券市场监督管理的规章、规则，并依法进行审批、核 准、注册，办理备案</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依法对证券的发行、上市、交易、登记、存管、结算等行为，进行监督管理</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依法对证券发行人、证券公司、证券服务机构、证券交易场所、证券登记结算机构的证券业务活动，进行监督管理</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依法制定从事证券业务人员的行为准则，并监督实施</a:t>
            </a:r>
            <a:r>
              <a:rPr lang="en-US" altLang="zh-CN" dirty="0">
                <a:latin typeface="黑体" panose="02010609060101010101" pitchFamily="49" charset="-122"/>
                <a:ea typeface="黑体" panose="02010609060101010101" pitchFamily="49" charset="-122"/>
              </a:rPr>
              <a:t>; (5)</a:t>
            </a:r>
            <a:r>
              <a:rPr lang="zh-CN" altLang="en-US" dirty="0">
                <a:latin typeface="黑体" panose="02010609060101010101" pitchFamily="49" charset="-122"/>
                <a:ea typeface="黑体" panose="02010609060101010101" pitchFamily="49" charset="-122"/>
              </a:rPr>
              <a:t>依法监督检查证券发行、上市、交易的信息披露</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依法对证券业协会的自律管理活动进行指导和监督</a:t>
            </a:r>
            <a:r>
              <a:rPr lang="en-US" altLang="zh-CN" dirty="0">
                <a:latin typeface="黑体" panose="02010609060101010101" pitchFamily="49" charset="-122"/>
                <a:ea typeface="黑体" panose="02010609060101010101" pitchFamily="49" charset="-122"/>
              </a:rPr>
              <a:t>; (7) </a:t>
            </a:r>
            <a:r>
              <a:rPr lang="zh-CN" altLang="en-US" dirty="0">
                <a:latin typeface="黑体" panose="02010609060101010101" pitchFamily="49" charset="-122"/>
                <a:ea typeface="黑体" panose="02010609060101010101" pitchFamily="49" charset="-122"/>
              </a:rPr>
              <a:t>依 法 监 测 并 防 范 、 处 置 证 券 市场风险 </a:t>
            </a:r>
            <a:r>
              <a:rPr lang="en-US" altLang="zh-CN" dirty="0">
                <a:latin typeface="黑体" panose="02010609060101010101" pitchFamily="49" charset="-122"/>
                <a:ea typeface="黑体" panose="02010609060101010101" pitchFamily="49" charset="-122"/>
              </a:rPr>
              <a:t>; (8) </a:t>
            </a:r>
            <a:r>
              <a:rPr lang="zh-CN" altLang="en-US" dirty="0">
                <a:latin typeface="黑体" panose="02010609060101010101" pitchFamily="49" charset="-122"/>
                <a:ea typeface="黑体" panose="02010609060101010101" pitchFamily="49" charset="-122"/>
              </a:rPr>
              <a:t>依 法 开 展 投 资 者 教 育 </a:t>
            </a:r>
            <a:r>
              <a:rPr lang="en-US" altLang="zh-CN" dirty="0">
                <a:latin typeface="黑体" panose="02010609060101010101" pitchFamily="49" charset="-122"/>
                <a:ea typeface="黑体" panose="02010609060101010101" pitchFamily="49" charset="-122"/>
              </a:rPr>
              <a:t>; (9) </a:t>
            </a:r>
            <a:r>
              <a:rPr lang="zh-CN" altLang="en-US" dirty="0">
                <a:latin typeface="黑体" panose="02010609060101010101" pitchFamily="49" charset="-122"/>
                <a:ea typeface="黑体" panose="02010609060101010101" pitchFamily="49" charset="-122"/>
              </a:rPr>
              <a:t>依 法对证券违法行为进行查处</a:t>
            </a:r>
            <a:r>
              <a:rPr lang="en-US" altLang="zh-CN" dirty="0">
                <a:latin typeface="黑体" panose="02010609060101010101" pitchFamily="49" charset="-122"/>
                <a:ea typeface="黑体" panose="02010609060101010101" pitchFamily="49" charset="-122"/>
              </a:rPr>
              <a:t>;(10)</a:t>
            </a:r>
            <a:r>
              <a:rPr lang="zh-CN" altLang="en-US" dirty="0">
                <a:latin typeface="黑体" panose="02010609060101010101" pitchFamily="49" charset="-122"/>
                <a:ea typeface="黑体" panose="02010609060101010101" pitchFamily="49" charset="-122"/>
              </a:rPr>
              <a:t>法律、行政法规规定的其他职责。</a:t>
            </a:r>
            <a:endParaRPr lang="zh-CN" altLang="zh-CN" b="1"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1000"/>
                                        <p:tgtEl>
                                          <p:spTgt spid="2">
                                            <p:txEl>
                                              <p:pRg st="0" end="0"/>
                                            </p:txEl>
                                          </p:spTgt>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1000"/>
                                        <p:tgtEl>
                                          <p:spTgt spid="2">
                                            <p:txEl>
                                              <p:pRg st="1" end="1"/>
                                            </p:txEl>
                                          </p:spTgt>
                                        </p:tgtEl>
                                      </p:cBhvr>
                                    </p:animEffect>
                                  </p:childTnLst>
                                </p:cTn>
                              </p:par>
                            </p:childTnLst>
                          </p:cTn>
                        </p:par>
                        <p:par>
                          <p:cTn id="12" fill="hold">
                            <p:stCondLst>
                              <p:cond delay="2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1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7720" y="1219200"/>
            <a:ext cx="10019030" cy="3474085"/>
          </a:xfrm>
        </p:spPr>
        <p:txBody>
          <a:bodyPr>
            <a:normAutofit/>
          </a:bodyPr>
          <a:lstStyle/>
          <a:p>
            <a:pPr lvl="0" algn="l">
              <a:lnSpc>
                <a:spcPct val="125000"/>
              </a:lnSpc>
              <a:spcBef>
                <a:spcPts val="1000"/>
              </a:spcBef>
              <a:buClr>
                <a:srgbClr val="30ACEC">
                  <a:lumMod val="75000"/>
                </a:srgbClr>
              </a:buClr>
              <a:buSzPct val="145000"/>
            </a:pPr>
            <a:r>
              <a:rPr lang="zh-CN" altLang="en-US" sz="2400" dirty="0">
                <a:latin typeface="黑体" panose="02010609060101010101" pitchFamily="49" charset="-122"/>
                <a:ea typeface="黑体" panose="02010609060101010101" pitchFamily="49" charset="-122"/>
              </a:rPr>
              <a:t>    为了保障国务院证券监督管理机构依法履行职责，《证券法》还授权监管机构采取下列措施：</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现场检查权。 </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调查取证权。 </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询问权。 </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查阅、复制、封存和扣押权。 </a:t>
            </a:r>
            <a:r>
              <a:rPr lang="en-US" altLang="zh-CN" sz="2400" dirty="0">
                <a:latin typeface="黑体" panose="02010609060101010101" pitchFamily="49" charset="-122"/>
                <a:ea typeface="黑体" panose="02010609060101010101" pitchFamily="49" charset="-122"/>
              </a:rPr>
              <a:t>(5)</a:t>
            </a:r>
            <a:r>
              <a:rPr lang="zh-CN" altLang="en-US" sz="2400" dirty="0">
                <a:latin typeface="黑体" panose="02010609060101010101" pitchFamily="49" charset="-122"/>
                <a:ea typeface="黑体" panose="02010609060101010101" pitchFamily="49" charset="-122"/>
              </a:rPr>
              <a:t>查询账户与申请司法机关冻结权。 </a:t>
            </a:r>
            <a:r>
              <a:rPr lang="en-US" altLang="zh-CN" sz="2400" dirty="0">
                <a:latin typeface="黑体" panose="02010609060101010101" pitchFamily="49" charset="-122"/>
                <a:ea typeface="黑体" panose="02010609060101010101" pitchFamily="49" charset="-122"/>
              </a:rPr>
              <a:t>(6)</a:t>
            </a:r>
            <a:r>
              <a:rPr lang="zh-CN" altLang="en-US" sz="2400" dirty="0">
                <a:latin typeface="黑体" panose="02010609060101010101" pitchFamily="49" charset="-122"/>
                <a:ea typeface="黑体" panose="02010609060101010101" pitchFamily="49" charset="-122"/>
              </a:rPr>
              <a:t>限制证券 买卖权。 </a:t>
            </a:r>
            <a:r>
              <a:rPr lang="en-US" altLang="zh-CN" sz="2400" dirty="0">
                <a:latin typeface="黑体" panose="02010609060101010101" pitchFamily="49" charset="-122"/>
                <a:ea typeface="黑体" panose="02010609060101010101" pitchFamily="49" charset="-122"/>
              </a:rPr>
              <a:t>(7)</a:t>
            </a:r>
            <a:r>
              <a:rPr lang="zh-CN" altLang="en-US" sz="2400" dirty="0">
                <a:latin typeface="黑体" panose="02010609060101010101" pitchFamily="49" charset="-122"/>
                <a:ea typeface="黑体" panose="02010609060101010101" pitchFamily="49" charset="-122"/>
              </a:rPr>
              <a:t>限制出境权。</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7720" y="1219200"/>
            <a:ext cx="10019030" cy="3474085"/>
          </a:xfrm>
        </p:spPr>
        <p:txBody>
          <a:bodyPr>
            <a:normAutofit/>
          </a:bodyPr>
          <a:lstStyle/>
          <a:p>
            <a:pPr lvl="0" algn="l">
              <a:lnSpc>
                <a:spcPct val="125000"/>
              </a:lnSpc>
              <a:spcBef>
                <a:spcPts val="1000"/>
              </a:spcBef>
              <a:buClr>
                <a:srgbClr val="30ACEC">
                  <a:lumMod val="75000"/>
                </a:srgbClr>
              </a:buClr>
              <a:buSzPct val="145000"/>
            </a:pPr>
            <a:r>
              <a:rPr lang="zh-CN" altLang="en-US" sz="2400" dirty="0">
                <a:latin typeface="黑体" panose="02010609060101010101" pitchFamily="49" charset="-122"/>
                <a:ea typeface="黑体" panose="02010609060101010101" pitchFamily="49" charset="-122"/>
              </a:rPr>
              <a:t>四、证券监管中的行政和解</a:t>
            </a:r>
            <a:br>
              <a:rPr lang="en-US" altLang="zh-CN" sz="2400" dirty="0">
                <a:latin typeface="黑体" panose="02010609060101010101" pitchFamily="49" charset="-122"/>
                <a:ea typeface="黑体" panose="02010609060101010101" pitchFamily="49" charset="-122"/>
              </a:rPr>
            </a:br>
            <a:r>
              <a:rPr lang="zh-CN" altLang="en-US" sz="2400" dirty="0">
                <a:latin typeface="黑体" panose="02010609060101010101" pitchFamily="49" charset="-122"/>
                <a:ea typeface="黑体" panose="02010609060101010101" pitchFamily="49" charset="-122"/>
              </a:rPr>
              <a:t>    行政和解是指中国证监会在对行政相对人涉嫌违反证券期货法律、行政法 规和相关监管规定的行为进行调查执法过程中，根据行政相对人的申请，与其 就改正涉嫌违法行为、消除涉嫌违法行为不良后果、交纳行政和解金、补偿投 资者损失等事项进行协商，达成行政和解协议，并据此终止调查执法程序的制度。</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4739" y="1360392"/>
            <a:ext cx="11071274" cy="5209219"/>
          </a:xfrm>
        </p:spPr>
        <p:txBody>
          <a:bodyPr>
            <a:normAutofit/>
          </a:bodyPr>
          <a:lstStyle/>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五</a:t>
            </a:r>
            <a:r>
              <a:rPr lang="zh-CN" altLang="zh-CN" dirty="0">
                <a:latin typeface="黑体" panose="02010609060101010101" pitchFamily="49" charset="-122"/>
                <a:ea typeface="黑体" panose="02010609060101010101" pitchFamily="49" charset="-122"/>
              </a:rPr>
              <a:t>、证券监督管理机构工作人员的行为准则</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）符合检查、调查程序要求的义务。（</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）保守商业秘密的义务。（</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）忠于职守的义务</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）办事公开的义务。（</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）兼职禁止的义务。</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六</a:t>
            </a:r>
            <a:r>
              <a:rPr lang="zh-CN" altLang="zh-CN" dirty="0">
                <a:latin typeface="黑体" panose="02010609060101010101" pitchFamily="49" charset="-122"/>
                <a:ea typeface="黑体" panose="02010609060101010101" pitchFamily="49" charset="-122"/>
              </a:rPr>
              <a:t>、证券监管的国际合作</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a:t>
            </a:r>
            <a:r>
              <a:rPr lang="zh-CN" altLang="zh-CN" dirty="0">
                <a:latin typeface="黑体" panose="02010609060101010101" pitchFamily="49" charset="-122"/>
                <a:ea typeface="黑体" panose="02010609060101010101" pitchFamily="49" charset="-122"/>
              </a:rPr>
              <a:t>国际证券监管组织的现状</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zh-CN" dirty="0">
                <a:latin typeface="黑体" panose="02010609060101010101" pitchFamily="49" charset="-122"/>
                <a:ea typeface="黑体" panose="02010609060101010101" pitchFamily="49" charset="-122"/>
              </a:rPr>
              <a:t>国际监管的标准</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）证券监管的目标是保护投资者；确保公正、有效和透明的市场；减少系统风险。（</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）证券监管的原则（其中包括</a:t>
            </a:r>
            <a:r>
              <a:rPr lang="en-US" altLang="zh-CN" dirty="0">
                <a:latin typeface="黑体" panose="02010609060101010101" pitchFamily="49" charset="-122"/>
                <a:ea typeface="黑体" panose="02010609060101010101" pitchFamily="49" charset="-122"/>
              </a:rPr>
              <a:t>38</a:t>
            </a:r>
            <a:r>
              <a:rPr lang="zh-CN" altLang="en-US" dirty="0">
                <a:latin typeface="黑体" panose="02010609060101010101" pitchFamily="49" charset="-122"/>
                <a:ea typeface="黑体" panose="02010609060101010101" pitchFamily="49" charset="-122"/>
              </a:rPr>
              <a:t>项具体原则）</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（三）证券监管的跨境合作</a:t>
            </a:r>
            <a:endParaRPr lang="zh-CN" altLang="zh-CN" dirty="0"/>
          </a:p>
          <a:p>
            <a:pPr marL="0" indent="0">
              <a:buNone/>
            </a:pPr>
            <a:endParaRPr lang="zh-CN" altLang="zh-CN" dirty="0"/>
          </a:p>
          <a:p>
            <a:pPr marL="0" indent="0">
              <a:buNone/>
            </a:pPr>
            <a:endParaRPr lang="zh-CN" altLang="zh-CN" dirty="0"/>
          </a:p>
          <a:p>
            <a:pPr marL="0" indent="0">
              <a:buNone/>
            </a:pPr>
            <a:endParaRPr lang="zh-CN" altLang="en-US"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down)">
                                      <p:cBhvr>
                                        <p:cTn id="19" dur="500"/>
                                        <p:tgtEl>
                                          <p:spTgt spid="2">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down)">
                                      <p:cBhvr>
                                        <p:cTn id="23" dur="500"/>
                                        <p:tgtEl>
                                          <p:spTgt spid="2">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down)">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1909315" y="338070"/>
            <a:ext cx="7788478" cy="1181637"/>
          </a:xfrm>
        </p:spPr>
        <p:txBody>
          <a:bodyPr/>
          <a:lstStyle/>
          <a:p>
            <a:r>
              <a:rPr lang="zh-CN" altLang="zh-CN" sz="3600" b="1" dirty="0">
                <a:solidFill>
                  <a:prstClr val="black"/>
                </a:solidFill>
                <a:latin typeface="黑体" panose="02010609060101010101" pitchFamily="49" charset="-122"/>
                <a:ea typeface="黑体" panose="02010609060101010101" pitchFamily="49" charset="-122"/>
              </a:rPr>
              <a:t>第</a:t>
            </a:r>
            <a:r>
              <a:rPr lang="zh-CN" altLang="en-US" sz="3600" b="1" dirty="0">
                <a:solidFill>
                  <a:prstClr val="black"/>
                </a:solidFill>
                <a:latin typeface="黑体" panose="02010609060101010101" pitchFamily="49" charset="-122"/>
                <a:ea typeface="黑体" panose="02010609060101010101" pitchFamily="49" charset="-122"/>
              </a:rPr>
              <a:t>七</a:t>
            </a:r>
            <a:r>
              <a:rPr lang="zh-CN" altLang="zh-CN" sz="3600" b="1" dirty="0">
                <a:solidFill>
                  <a:prstClr val="black"/>
                </a:solidFill>
                <a:latin typeface="黑体" panose="02010609060101010101" pitchFamily="49" charset="-122"/>
                <a:ea typeface="黑体" panose="02010609060101010101" pitchFamily="49" charset="-122"/>
              </a:rPr>
              <a:t>节</a:t>
            </a:r>
            <a:r>
              <a:rPr lang="en-US" altLang="zh-CN" sz="3600" b="1" dirty="0">
                <a:solidFill>
                  <a:prstClr val="black"/>
                </a:solidFill>
                <a:latin typeface="黑体" panose="02010609060101010101" pitchFamily="49" charset="-122"/>
                <a:ea typeface="黑体" panose="02010609060101010101" pitchFamily="49" charset="-122"/>
              </a:rPr>
              <a:t> </a:t>
            </a:r>
            <a:r>
              <a:rPr lang="zh-CN" altLang="zh-CN" sz="3600" b="1" dirty="0">
                <a:solidFill>
                  <a:prstClr val="black"/>
                </a:solidFill>
                <a:latin typeface="黑体" panose="02010609060101010101" pitchFamily="49" charset="-122"/>
                <a:ea typeface="黑体" panose="02010609060101010101" pitchFamily="49" charset="-122"/>
              </a:rPr>
              <a:t> 证券</a:t>
            </a:r>
            <a:r>
              <a:rPr lang="zh-CN" altLang="en-US" sz="3600" b="1" dirty="0">
                <a:solidFill>
                  <a:prstClr val="black"/>
                </a:solidFill>
                <a:latin typeface="黑体" panose="02010609060101010101" pitchFamily="49" charset="-122"/>
                <a:ea typeface="黑体" panose="02010609060101010101" pitchFamily="49" charset="-122"/>
              </a:rPr>
              <a:t>违法行为法律</a:t>
            </a:r>
            <a:r>
              <a:rPr lang="zh-CN" altLang="zh-CN" sz="3600" b="1" dirty="0">
                <a:solidFill>
                  <a:prstClr val="black"/>
                </a:solidFill>
                <a:latin typeface="黑体" panose="02010609060101010101" pitchFamily="49" charset="-122"/>
                <a:ea typeface="黑体" panose="02010609060101010101" pitchFamily="49" charset="-122"/>
              </a:rPr>
              <a:t>责任</a:t>
            </a:r>
            <a:endParaRPr lang="zh-CN" altLang="en-US" b="1" dirty="0"/>
          </a:p>
        </p:txBody>
      </p:sp>
      <p:sp>
        <p:nvSpPr>
          <p:cNvPr id="3" name="内容占位符 2"/>
          <p:cNvSpPr>
            <a:spLocks noGrp="1"/>
          </p:cNvSpPr>
          <p:nvPr>
            <p:ph idx="1"/>
          </p:nvPr>
        </p:nvSpPr>
        <p:spPr>
          <a:xfrm>
            <a:off x="3002829" y="1519707"/>
            <a:ext cx="7144535" cy="3318456"/>
          </a:xfrm>
        </p:spPr>
        <p:txBody>
          <a:bodyPr/>
          <a:lstStyle/>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一、虚假陈述行为及其法律责任	</a:t>
            </a:r>
            <a:endParaRPr lang="zh-CN" altLang="en-US"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a:t>
            </a:r>
            <a:r>
              <a:rPr lang="zh-CN" altLang="en-US" dirty="0">
                <a:latin typeface="黑体" panose="02010609060101010101" pitchFamily="49" charset="-122"/>
                <a:ea typeface="黑体" panose="02010609060101010101" pitchFamily="49" charset="-122"/>
                <a:sym typeface="+mn-ea"/>
              </a:rPr>
              <a:t>内幕交易行为及其法律责任</a:t>
            </a:r>
            <a:endParaRPr lang="zh-CN" altLang="en-US"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三、操纵证券市场行为及其法律责任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四、欺诈客户行为及其法律责任</a:t>
            </a:r>
            <a:endParaRPr lang="zh-CN" altLang="en-US"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par>
                          <p:cTn id="13" fill="hold">
                            <p:stCondLst>
                              <p:cond delay="2500"/>
                            </p:stCondLst>
                            <p:childTnLst>
                              <p:par>
                                <p:cTn id="14" presetID="21" presetClass="entr" presetSubtype="1"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heel(1)">
                                      <p:cBhvr>
                                        <p:cTn id="16" dur="2000"/>
                                        <p:tgtEl>
                                          <p:spTgt spid="3">
                                            <p:txEl>
                                              <p:pRg st="1" end="1"/>
                                            </p:txEl>
                                          </p:spTgt>
                                        </p:tgtEl>
                                      </p:cBhvr>
                                    </p:animEffect>
                                  </p:childTnLst>
                                </p:cTn>
                              </p:par>
                            </p:childTnLst>
                          </p:cTn>
                        </p:par>
                        <p:par>
                          <p:cTn id="17" fill="hold">
                            <p:stCondLst>
                              <p:cond delay="4500"/>
                            </p:stCondLst>
                            <p:childTnLst>
                              <p:par>
                                <p:cTn id="18" presetID="21" presetClass="entr" presetSubtype="1" fill="hold" nodeType="after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heel(1)">
                                      <p:cBhvr>
                                        <p:cTn id="20" dur="2000"/>
                                        <p:tgtEl>
                                          <p:spTgt spid="3">
                                            <p:txEl>
                                              <p:pRg st="2" end="2"/>
                                            </p:txEl>
                                          </p:spTgt>
                                        </p:tgtEl>
                                      </p:cBhvr>
                                    </p:animEffect>
                                  </p:childTnLst>
                                </p:cTn>
                              </p:par>
                            </p:childTnLst>
                          </p:cTn>
                        </p:par>
                        <p:par>
                          <p:cTn id="21" fill="hold">
                            <p:stCondLst>
                              <p:cond delay="6500"/>
                            </p:stCondLst>
                            <p:childTnLst>
                              <p:par>
                                <p:cTn id="22" presetID="21" presetClass="entr" presetSubtype="1"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wheel(1)">
                                      <p:cBhvr>
                                        <p:cTn id="24"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46705" y="106045"/>
            <a:ext cx="6020435" cy="750570"/>
          </a:xfrm>
        </p:spPr>
        <p:txBody>
          <a:bodyPr>
            <a:normAutofit/>
          </a:bodyPr>
          <a:lstStyle/>
          <a:p>
            <a:pPr algn="ctr"/>
            <a:r>
              <a:rPr lang="zh-CN" altLang="en-US" sz="2400" b="1" dirty="0">
                <a:latin typeface="黑体" panose="02010609060101010101" pitchFamily="49" charset="-122"/>
                <a:ea typeface="黑体" panose="02010609060101010101" pitchFamily="49" charset="-122"/>
              </a:rPr>
              <a:t>第七节  证券违法行为法律责任</a:t>
            </a:r>
            <a:r>
              <a:rPr lang="zh-CN" altLang="en-US" dirty="0"/>
              <a:t>  </a:t>
            </a:r>
            <a:endParaRPr lang="zh-CN" altLang="en-US" dirty="0"/>
          </a:p>
        </p:txBody>
      </p:sp>
      <p:sp>
        <p:nvSpPr>
          <p:cNvPr id="3" name="文本占位符 2"/>
          <p:cNvSpPr>
            <a:spLocks noGrp="1"/>
          </p:cNvSpPr>
          <p:nvPr>
            <p:ph type="body" idx="1"/>
          </p:nvPr>
        </p:nvSpPr>
        <p:spPr>
          <a:xfrm>
            <a:off x="1392555" y="856615"/>
            <a:ext cx="8930640" cy="3877945"/>
          </a:xfrm>
        </p:spPr>
        <p:txBody>
          <a:bodyPr>
            <a:noAutofit/>
          </a:bodyPr>
          <a:lstStyle/>
          <a:p>
            <a:pPr algn="l" fontAlgn="auto">
              <a:lnSpc>
                <a:spcPct val="125000"/>
              </a:lnSpc>
              <a:spcBef>
                <a:spcPts val="1000"/>
              </a:spcBef>
              <a:spcAft>
                <a:spcPts val="0"/>
              </a:spcAft>
            </a:pPr>
            <a:r>
              <a:rPr lang="zh-CN" altLang="en-US" sz="2400" dirty="0">
                <a:latin typeface="黑体" panose="02010609060101010101" pitchFamily="49" charset="-122"/>
                <a:ea typeface="黑体" panose="02010609060101010101" pitchFamily="49" charset="-122"/>
              </a:rPr>
              <a:t>一、虚假陈述行为及其法律责任</a:t>
            </a:r>
            <a:endParaRPr lang="zh-CN" altLang="en-US" sz="2400" dirty="0">
              <a:latin typeface="黑体" panose="02010609060101010101" pitchFamily="49" charset="-122"/>
              <a:ea typeface="黑体" panose="02010609060101010101" pitchFamily="49" charset="-122"/>
            </a:endParaRPr>
          </a:p>
          <a:p>
            <a:pPr algn="l" fontAlgn="auto">
              <a:lnSpc>
                <a:spcPct val="125000"/>
              </a:lnSpc>
              <a:spcBef>
                <a:spcPts val="1000"/>
              </a:spcBef>
              <a:spcAft>
                <a:spcPts val="0"/>
              </a:spcAft>
            </a:pP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、虚假陈述行为的具体形态：（</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）虚假记载。（</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）误导性陈述。（</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）重大陈述。（</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）未按规定披露。</a:t>
            </a:r>
            <a:endParaRPr lang="zh-CN" altLang="en-US" sz="2400" dirty="0">
              <a:latin typeface="黑体" panose="02010609060101010101" pitchFamily="49" charset="-122"/>
              <a:ea typeface="黑体" panose="02010609060101010101" pitchFamily="49" charset="-122"/>
            </a:endParaRPr>
          </a:p>
          <a:p>
            <a:pPr algn="l" fontAlgn="auto">
              <a:lnSpc>
                <a:spcPct val="125000"/>
              </a:lnSpc>
              <a:spcBef>
                <a:spcPts val="1000"/>
              </a:spcBef>
              <a:spcAft>
                <a:spcPts val="0"/>
              </a:spcAft>
            </a:pP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、虚假陈述的责任主体：（</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）信息披露义务人。（</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）发行人的控股股东、实际控制人、董事、监事、高级管理人员和其他 直接责任人员。（</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）证券保荐人、承销商及其直接责任人员。（</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）证券专业服务机构。</a:t>
            </a:r>
            <a:endParaRPr lang="en-US" altLang="zh-CN" sz="2400" dirty="0">
              <a:latin typeface="黑体" panose="02010609060101010101" pitchFamily="49" charset="-122"/>
              <a:ea typeface="黑体" panose="02010609060101010101" pitchFamily="49" charset="-122"/>
            </a:endParaRPr>
          </a:p>
          <a:p>
            <a:pPr algn="l" fontAlgn="auto">
              <a:lnSpc>
                <a:spcPct val="125000"/>
              </a:lnSpc>
              <a:spcBef>
                <a:spcPts val="1000"/>
              </a:spcBef>
              <a:spcAft>
                <a:spcPts val="0"/>
              </a:spcAft>
            </a:pP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、虚假陈述的归责原则：（</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）无过错责任。（</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）过错推定责任。</a:t>
            </a:r>
            <a:r>
              <a:rPr lang="en-US" altLang="zh-CN" sz="2400" dirty="0">
                <a:latin typeface="黑体" panose="02010609060101010101" pitchFamily="49" charset="-122"/>
                <a:ea typeface="黑体" panose="02010609060101010101" pitchFamily="49" charset="-122"/>
              </a:rPr>
              <a:t>4</a:t>
            </a:r>
            <a:r>
              <a:rPr lang="zh-CN" altLang="en-US" sz="2400" dirty="0">
                <a:latin typeface="黑体" panose="02010609060101010101" pitchFamily="49" charset="-122"/>
                <a:ea typeface="黑体" panose="02010609060101010101" pitchFamily="49" charset="-122"/>
              </a:rPr>
              <a:t>、虚假陈述的法律责任承担：（</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）民事责任。（</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）行政责任。（</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）刑事责任。</a:t>
            </a: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 presetClass="entr" presetSubtype="4"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234787" y="1532982"/>
            <a:ext cx="9877777" cy="3450696"/>
          </a:xfrm>
        </p:spPr>
        <p:txBody>
          <a:bodyPr>
            <a:normAutofit/>
          </a:bodyPr>
          <a:lstStyle/>
          <a:p>
            <a:pPr marL="0" indent="0" algn="l">
              <a:buNone/>
            </a:pPr>
            <a:r>
              <a:rPr lang="zh-CN" altLang="zh-CN" dirty="0">
                <a:latin typeface="黑体" panose="02010609060101010101" pitchFamily="49" charset="-122"/>
                <a:ea typeface="黑体" panose="02010609060101010101" pitchFamily="49" charset="-122"/>
              </a:rPr>
              <a:t>二、内幕交易行为及其法律责任</a:t>
            </a:r>
            <a:r>
              <a:rPr lang="en-US" altLang="zh-CN"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a:p>
            <a:pPr marL="0" indent="0" algn="l">
              <a:buNone/>
            </a:pPr>
            <a:r>
              <a:rPr lang="zh-CN" altLang="en-US" dirty="0">
                <a:latin typeface="黑体" panose="02010609060101010101" pitchFamily="49" charset="-122"/>
                <a:ea typeface="黑体" panose="02010609060101010101" pitchFamily="49" charset="-122"/>
              </a:rPr>
              <a:t>    内</a:t>
            </a:r>
            <a:r>
              <a:rPr lang="zh-CN" altLang="zh-CN" dirty="0">
                <a:latin typeface="黑体" panose="02010609060101010101" pitchFamily="49" charset="-122"/>
                <a:ea typeface="黑体" panose="02010609060101010101" pitchFamily="49" charset="-122"/>
              </a:rPr>
              <a:t>幕交易是指内幕信息的知情人和非法获取内幕信息的人利用内幕信息进行证券交易活动的行为。</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内幕信息，是指证券交易活动中，涉及证券发行人的经营、财务或者对该 发行人证券的市场价格有重大影响的尚未公开的信息。</a:t>
            </a:r>
            <a:r>
              <a:rPr lang="zh-CN"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lgn="l">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证券交易中的欺诈行为，不利于保护投资者的合法权益和社会公共利益，必须绝对禁止。</a:t>
            </a:r>
            <a:endParaRPr lang="zh-CN" altLang="zh-CN"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down)">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46346" y="3131232"/>
            <a:ext cx="10018713" cy="3424313"/>
          </a:xfrm>
        </p:spPr>
        <p:txBody>
          <a:bodyPr>
            <a:noAutofit/>
          </a:bodyPr>
          <a:lstStyle/>
          <a:p>
            <a:pPr marL="0" indent="0" algn="l" fontAlgn="auto">
              <a:lnSpc>
                <a:spcPct val="125000"/>
              </a:lnSpc>
              <a:spcBef>
                <a:spcPts val="1000"/>
              </a:spcBef>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证券市场及其结构</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证券市场</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证券市场是包括证券投资活动全过程在内的证券供求交易的网络和体系，它是金融市场的重要组成部分。</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证券市场的构成有三个要素</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）市场主体，主要是资金需求者和资金供给者</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）市场客体，即金融工具</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）市场组织方式，主要有交易所方式和柜台交易方式。</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证券市场的内部结构</a:t>
            </a:r>
            <a:r>
              <a:rPr lang="en-US" altLang="zh-CN"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a:p>
            <a:pPr marL="0" indent="0" algn="l" fontAlgn="auto">
              <a:lnSpc>
                <a:spcPct val="125000"/>
              </a:lnSpc>
              <a:spcBef>
                <a:spcPts val="1000"/>
              </a:spcBef>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证券市场有两个组成部分，一个是发行市场，另一个是交易市场。发行市场的存在是交易市场运行的前提</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交易市场又是发行市场得以保持和繁荣的条件。</a:t>
            </a:r>
            <a:endParaRPr lang="zh-CN" altLang="zh-CN" dirty="0">
              <a:latin typeface="黑体" panose="02010609060101010101" pitchFamily="49" charset="-122"/>
              <a:ea typeface="黑体" panose="02010609060101010101" pitchFamily="49" charset="-122"/>
            </a:endParaRPr>
          </a:p>
          <a:p>
            <a:pPr marL="0" indent="0">
              <a:buNone/>
            </a:pPr>
            <a:endParaRPr lang="en-US" altLang="zh-CN" dirty="0"/>
          </a:p>
          <a:p>
            <a:pPr marL="0" indent="0">
              <a:buNone/>
            </a:pPr>
            <a:endParaRPr lang="zh-CN" altLang="zh-CN" dirty="0"/>
          </a:p>
          <a:p>
            <a:pPr marL="0" indent="0">
              <a:buNone/>
            </a:pPr>
            <a:endParaRPr lang="en-US" altLang="zh-CN" dirty="0"/>
          </a:p>
          <a:p>
            <a:pPr marL="0" indent="0">
              <a:buNone/>
            </a:pPr>
            <a:endParaRPr lang="zh-CN" altLang="zh-CN" dirty="0"/>
          </a:p>
          <a:p>
            <a:endParaRPr lang="zh-CN" altLang="zh-CN" dirty="0"/>
          </a:p>
          <a:p>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8943" y="827779"/>
            <a:ext cx="9364732" cy="5470298"/>
          </a:xfrm>
        </p:spPr>
        <p:txBody>
          <a:bodyPr>
            <a:noAutofit/>
          </a:bodyPr>
          <a:lstStyle/>
          <a:p>
            <a:pPr marL="0" indent="0" fontAlgn="auto">
              <a:lnSpc>
                <a:spcPct val="125000"/>
              </a:lnSpc>
              <a:spcBef>
                <a:spcPts val="1000"/>
              </a:spcBef>
              <a:spcAft>
                <a:spcPts val="0"/>
              </a:spcAft>
              <a:buNone/>
            </a:pPr>
            <a:r>
              <a:rPr lang="zh-CN" altLang="zh-CN" b="1" dirty="0">
                <a:latin typeface="黑体" panose="02010609060101010101" pitchFamily="49" charset="-122"/>
                <a:ea typeface="黑体" panose="02010609060101010101" pitchFamily="49" charset="-122"/>
              </a:rPr>
              <a:t> 三</a:t>
            </a:r>
            <a:r>
              <a:rPr lang="zh-CN" altLang="zh-CN" dirty="0">
                <a:latin typeface="黑体" panose="02010609060101010101" pitchFamily="49" charset="-122"/>
                <a:ea typeface="黑体" panose="02010609060101010101" pitchFamily="49" charset="-122"/>
              </a:rPr>
              <a:t>、操纵证券市场行为及其法律责任</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（一）概念</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操纵证券市场是指行为人以不正当手段，影响证券交易价格或者证券交易 量，制造虚假繁荣、虚假价格，诱导或者迫使其他投资者在不了解真相的情况 下做出错误的投资决定，使操纵者获利或减少损失的行为</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（二）行为类型</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）单独或者通过合谋，集中资金优势、持股优势或者利用信息优势联合或者连续买卖，操纵证券交易价格</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）与他人串通，以事先约定的时间、价格和方式相互进行证券交易，影响证券交易价格或者证券交易量</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anim calcmode="lin" valueType="num">
                                      <p:cBhvr>
                                        <p:cTn id="8" dur="75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9" dur="750" fill="hold"/>
                                        <p:tgtEl>
                                          <p:spTgt spid="2">
                                            <p:txEl>
                                              <p:pRg st="0" end="0"/>
                                            </p:txEl>
                                          </p:spTgt>
                                        </p:tgtEl>
                                        <p:attrNameLst>
                                          <p:attrName>ppt_h</p:attrName>
                                        </p:attrNameLst>
                                      </p:cBhvr>
                                      <p:tavLst>
                                        <p:tav tm="0">
                                          <p:val>
                                            <p:strVal val="#ppt_h"/>
                                          </p:val>
                                        </p:tav>
                                        <p:tav tm="100000">
                                          <p:val>
                                            <p:strVal val="#ppt_h"/>
                                          </p:val>
                                        </p:tav>
                                      </p:tavLst>
                                    </p:anim>
                                  </p:childTnLst>
                                </p:cTn>
                              </p:par>
                            </p:childTnLst>
                          </p:cTn>
                        </p:par>
                        <p:par>
                          <p:cTn id="10" fill="hold">
                            <p:stCondLst>
                              <p:cond delay="1000"/>
                            </p:stCondLst>
                            <p:childTnLst>
                              <p:par>
                                <p:cTn id="11" presetID="45"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750"/>
                                        <p:tgtEl>
                                          <p:spTgt spid="2">
                                            <p:txEl>
                                              <p:pRg st="1" end="1"/>
                                            </p:txEl>
                                          </p:spTgt>
                                        </p:tgtEl>
                                      </p:cBhvr>
                                    </p:animEffect>
                                    <p:anim calcmode="lin" valueType="num">
                                      <p:cBhvr>
                                        <p:cTn id="14" dur="75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15" dur="75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par>
                          <p:cTn id="16" fill="hold">
                            <p:stCondLst>
                              <p:cond delay="2000"/>
                            </p:stCondLst>
                            <p:childTnLst>
                              <p:par>
                                <p:cTn id="17" presetID="45"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750"/>
                                        <p:tgtEl>
                                          <p:spTgt spid="2">
                                            <p:txEl>
                                              <p:pRg st="2" end="2"/>
                                            </p:txEl>
                                          </p:spTgt>
                                        </p:tgtEl>
                                      </p:cBhvr>
                                    </p:animEffect>
                                    <p:anim calcmode="lin" valueType="num">
                                      <p:cBhvr>
                                        <p:cTn id="20" dur="750" fill="hold"/>
                                        <p:tgtEl>
                                          <p:spTgt spid="2">
                                            <p:txEl>
                                              <p:pRg st="2" end="2"/>
                                            </p:txEl>
                                          </p:spTgt>
                                        </p:tgtEl>
                                        <p:attrNameLst>
                                          <p:attrName>ppt_w</p:attrName>
                                        </p:attrNameLst>
                                      </p:cBhvr>
                                      <p:tavLst>
                                        <p:tav tm="0" fmla="#ppt_w*sin(2.5*pi*$)">
                                          <p:val>
                                            <p:fltVal val="0"/>
                                          </p:val>
                                        </p:tav>
                                        <p:tav tm="100000">
                                          <p:val>
                                            <p:fltVal val="1"/>
                                          </p:val>
                                        </p:tav>
                                      </p:tavLst>
                                    </p:anim>
                                    <p:anim calcmode="lin" valueType="num">
                                      <p:cBhvr>
                                        <p:cTn id="21" dur="750" fill="hold"/>
                                        <p:tgtEl>
                                          <p:spTgt spid="2">
                                            <p:txEl>
                                              <p:pRg st="2" end="2"/>
                                            </p:txEl>
                                          </p:spTgt>
                                        </p:tgtEl>
                                        <p:attrNameLst>
                                          <p:attrName>ppt_h</p:attrName>
                                        </p:attrNameLst>
                                      </p:cBhvr>
                                      <p:tavLst>
                                        <p:tav tm="0">
                                          <p:val>
                                            <p:strVal val="#ppt_h"/>
                                          </p:val>
                                        </p:tav>
                                        <p:tav tm="100000">
                                          <p:val>
                                            <p:strVal val="#ppt_h"/>
                                          </p:val>
                                        </p:tav>
                                      </p:tavLst>
                                    </p:anim>
                                  </p:childTnLst>
                                </p:cTn>
                              </p:par>
                            </p:childTnLst>
                          </p:cTn>
                        </p:par>
                        <p:par>
                          <p:cTn id="22" fill="hold">
                            <p:stCondLst>
                              <p:cond delay="3000"/>
                            </p:stCondLst>
                            <p:childTnLst>
                              <p:par>
                                <p:cTn id="23" presetID="45"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750"/>
                                        <p:tgtEl>
                                          <p:spTgt spid="2">
                                            <p:txEl>
                                              <p:pRg st="3" end="3"/>
                                            </p:txEl>
                                          </p:spTgt>
                                        </p:tgtEl>
                                      </p:cBhvr>
                                    </p:animEffect>
                                    <p:anim calcmode="lin" valueType="num">
                                      <p:cBhvr>
                                        <p:cTn id="26" dur="750" fill="hold"/>
                                        <p:tgtEl>
                                          <p:spTgt spid="2">
                                            <p:txEl>
                                              <p:pRg st="3" end="3"/>
                                            </p:txEl>
                                          </p:spTgt>
                                        </p:tgtEl>
                                        <p:attrNameLst>
                                          <p:attrName>ppt_w</p:attrName>
                                        </p:attrNameLst>
                                      </p:cBhvr>
                                      <p:tavLst>
                                        <p:tav tm="0" fmla="#ppt_w*sin(2.5*pi*$)">
                                          <p:val>
                                            <p:fltVal val="0"/>
                                          </p:val>
                                        </p:tav>
                                        <p:tav tm="100000">
                                          <p:val>
                                            <p:fltVal val="1"/>
                                          </p:val>
                                        </p:tav>
                                      </p:tavLst>
                                    </p:anim>
                                    <p:anim calcmode="lin" valueType="num">
                                      <p:cBhvr>
                                        <p:cTn id="27" dur="750" fill="hold"/>
                                        <p:tgtEl>
                                          <p:spTgt spid="2">
                                            <p:txEl>
                                              <p:pRg st="3" end="3"/>
                                            </p:txEl>
                                          </p:spTgt>
                                        </p:tgtEl>
                                        <p:attrNameLst>
                                          <p:attrName>ppt_h</p:attrName>
                                        </p:attrNameLst>
                                      </p:cBhvr>
                                      <p:tavLst>
                                        <p:tav tm="0">
                                          <p:val>
                                            <p:strVal val="#ppt_h"/>
                                          </p:val>
                                        </p:tav>
                                        <p:tav tm="100000">
                                          <p:val>
                                            <p:strVal val="#ppt_h"/>
                                          </p:val>
                                        </p:tav>
                                      </p:tavLst>
                                    </p:anim>
                                  </p:childTnLst>
                                </p:cTn>
                              </p:par>
                            </p:childTnLst>
                          </p:cTn>
                        </p:par>
                        <p:par>
                          <p:cTn id="28" fill="hold">
                            <p:stCondLst>
                              <p:cond delay="4000"/>
                            </p:stCondLst>
                            <p:childTnLst>
                              <p:par>
                                <p:cTn id="29" presetID="45"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750"/>
                                        <p:tgtEl>
                                          <p:spTgt spid="2">
                                            <p:txEl>
                                              <p:pRg st="4" end="4"/>
                                            </p:txEl>
                                          </p:spTgt>
                                        </p:tgtEl>
                                      </p:cBhvr>
                                    </p:animEffect>
                                    <p:anim calcmode="lin" valueType="num">
                                      <p:cBhvr>
                                        <p:cTn id="32" dur="750" fill="hold"/>
                                        <p:tgtEl>
                                          <p:spTgt spid="2">
                                            <p:txEl>
                                              <p:pRg st="4" end="4"/>
                                            </p:txEl>
                                          </p:spTgt>
                                        </p:tgtEl>
                                        <p:attrNameLst>
                                          <p:attrName>ppt_w</p:attrName>
                                        </p:attrNameLst>
                                      </p:cBhvr>
                                      <p:tavLst>
                                        <p:tav tm="0" fmla="#ppt_w*sin(2.5*pi*$)">
                                          <p:val>
                                            <p:fltVal val="0"/>
                                          </p:val>
                                        </p:tav>
                                        <p:tav tm="100000">
                                          <p:val>
                                            <p:fltVal val="1"/>
                                          </p:val>
                                        </p:tav>
                                      </p:tavLst>
                                    </p:anim>
                                    <p:anim calcmode="lin" valueType="num">
                                      <p:cBhvr>
                                        <p:cTn id="33" dur="750" fill="hold"/>
                                        <p:tgtEl>
                                          <p:spTgt spid="2">
                                            <p:txEl>
                                              <p:pRg st="4" end="4"/>
                                            </p:txEl>
                                          </p:spTgt>
                                        </p:tgtEl>
                                        <p:attrNameLst>
                                          <p:attrName>ppt_h</p:attrName>
                                        </p:attrNameLst>
                                      </p:cBhvr>
                                      <p:tavLst>
                                        <p:tav tm="0">
                                          <p:val>
                                            <p:strVal val="#ppt_h"/>
                                          </p:val>
                                        </p:tav>
                                        <p:tav tm="100000">
                                          <p:val>
                                            <p:strVal val="#ppt_h"/>
                                          </p:val>
                                        </p:tav>
                                      </p:tavLst>
                                    </p:anim>
                                  </p:childTnLst>
                                </p:cTn>
                              </p:par>
                            </p:childTnLst>
                          </p:cTn>
                        </p:par>
                        <p:par>
                          <p:cTn id="34" fill="hold">
                            <p:stCondLst>
                              <p:cond delay="5000"/>
                            </p:stCondLst>
                            <p:childTnLst>
                              <p:par>
                                <p:cTn id="35" presetID="45" presetClass="entr" presetSubtype="0" fill="hold" grpId="0"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750"/>
                                        <p:tgtEl>
                                          <p:spTgt spid="2">
                                            <p:txEl>
                                              <p:pRg st="5" end="5"/>
                                            </p:txEl>
                                          </p:spTgt>
                                        </p:tgtEl>
                                      </p:cBhvr>
                                    </p:animEffect>
                                    <p:anim calcmode="lin" valueType="num">
                                      <p:cBhvr>
                                        <p:cTn id="38" dur="750" fill="hold"/>
                                        <p:tgtEl>
                                          <p:spTgt spid="2">
                                            <p:txEl>
                                              <p:pRg st="5" end="5"/>
                                            </p:txEl>
                                          </p:spTgt>
                                        </p:tgtEl>
                                        <p:attrNameLst>
                                          <p:attrName>ppt_w</p:attrName>
                                        </p:attrNameLst>
                                      </p:cBhvr>
                                      <p:tavLst>
                                        <p:tav tm="0" fmla="#ppt_w*sin(2.5*pi*$)">
                                          <p:val>
                                            <p:fltVal val="0"/>
                                          </p:val>
                                        </p:tav>
                                        <p:tav tm="100000">
                                          <p:val>
                                            <p:fltVal val="1"/>
                                          </p:val>
                                        </p:tav>
                                      </p:tavLst>
                                    </p:anim>
                                    <p:anim calcmode="lin" valueType="num">
                                      <p:cBhvr>
                                        <p:cTn id="39" dur="750" fill="hold"/>
                                        <p:tgtEl>
                                          <p:spTgt spid="2">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7271" y="2688055"/>
            <a:ext cx="10018713" cy="1752599"/>
          </a:xfrm>
        </p:spPr>
        <p:txBody>
          <a:bodyPr>
            <a:noAutofit/>
          </a:bodyPr>
          <a:lstStyle/>
          <a:p>
            <a:pPr lvl="0" algn="l">
              <a:lnSpc>
                <a:spcPct val="125000"/>
              </a:lnSpc>
              <a:spcBef>
                <a:spcPts val="1000"/>
              </a:spcBef>
              <a:buClr>
                <a:srgbClr val="30ACEC">
                  <a:lumMod val="75000"/>
                </a:srgbClr>
              </a:buClr>
              <a:buSzPct val="145000"/>
            </a:pPr>
            <a:r>
              <a:rPr lang="en-US" altLang="zh-CN" sz="2400" dirty="0">
                <a:ln>
                  <a:noFill/>
                </a:ln>
                <a:solidFill>
                  <a:prstClr val="black"/>
                </a:solidFill>
                <a:latin typeface="黑体" panose="02010609060101010101" pitchFamily="49" charset="-122"/>
                <a:ea typeface="黑体" panose="02010609060101010101" pitchFamily="49" charset="-122"/>
                <a:cs typeface="+mn-cs"/>
              </a:rPr>
              <a:t>(3)</a:t>
            </a:r>
            <a:r>
              <a:rPr lang="zh-CN" altLang="en-US" sz="2400" dirty="0">
                <a:ln>
                  <a:noFill/>
                </a:ln>
                <a:solidFill>
                  <a:prstClr val="black"/>
                </a:solidFill>
                <a:latin typeface="黑体" panose="02010609060101010101" pitchFamily="49" charset="-122"/>
                <a:ea typeface="黑体" panose="02010609060101010101" pitchFamily="49" charset="-122"/>
                <a:cs typeface="+mn-cs"/>
              </a:rPr>
              <a:t>在自己实际控制的账户之间进行 证券交易，影响证券交易价格或者交易量</a:t>
            </a:r>
            <a:r>
              <a:rPr lang="en-US" altLang="zh-CN" sz="2400" dirty="0">
                <a:ln>
                  <a:noFill/>
                </a:ln>
                <a:solidFill>
                  <a:prstClr val="black"/>
                </a:solidFill>
                <a:latin typeface="黑体" panose="02010609060101010101" pitchFamily="49" charset="-122"/>
                <a:ea typeface="黑体" panose="02010609060101010101" pitchFamily="49" charset="-122"/>
                <a:cs typeface="+mn-cs"/>
              </a:rPr>
              <a:t>;</a:t>
            </a:r>
            <a:br>
              <a:rPr lang="en-US" altLang="zh-CN" sz="2400" dirty="0">
                <a:ln>
                  <a:noFill/>
                </a:ln>
                <a:solidFill>
                  <a:prstClr val="black"/>
                </a:solidFill>
                <a:latin typeface="黑体" panose="02010609060101010101" pitchFamily="49" charset="-122"/>
                <a:ea typeface="黑体" panose="02010609060101010101" pitchFamily="49" charset="-122"/>
                <a:cs typeface="+mn-cs"/>
              </a:rPr>
            </a:br>
            <a:r>
              <a:rPr lang="en-US" altLang="zh-CN" sz="2400" dirty="0">
                <a:ln>
                  <a:noFill/>
                </a:ln>
                <a:solidFill>
                  <a:prstClr val="black"/>
                </a:solidFill>
                <a:latin typeface="黑体" panose="02010609060101010101" pitchFamily="49" charset="-122"/>
                <a:ea typeface="黑体" panose="02010609060101010101" pitchFamily="49" charset="-122"/>
                <a:cs typeface="+mn-cs"/>
              </a:rPr>
              <a:t>(4)</a:t>
            </a:r>
            <a:r>
              <a:rPr lang="zh-CN" altLang="en-US" sz="2400" dirty="0">
                <a:ln>
                  <a:noFill/>
                </a:ln>
                <a:solidFill>
                  <a:prstClr val="black"/>
                </a:solidFill>
                <a:latin typeface="黑体" panose="02010609060101010101" pitchFamily="49" charset="-122"/>
                <a:ea typeface="黑体" panose="02010609060101010101" pitchFamily="49" charset="-122"/>
                <a:cs typeface="+mn-cs"/>
              </a:rPr>
              <a:t>不以成交为目的，频繁或者大 量申报并撤销申报</a:t>
            </a:r>
            <a:r>
              <a:rPr lang="en-US" altLang="zh-CN" sz="2400" dirty="0">
                <a:ln>
                  <a:noFill/>
                </a:ln>
                <a:solidFill>
                  <a:prstClr val="black"/>
                </a:solidFill>
                <a:latin typeface="黑体" panose="02010609060101010101" pitchFamily="49" charset="-122"/>
                <a:ea typeface="黑体" panose="02010609060101010101" pitchFamily="49" charset="-122"/>
                <a:cs typeface="+mn-cs"/>
              </a:rPr>
              <a:t>;</a:t>
            </a:r>
            <a:br>
              <a:rPr lang="en-US" altLang="zh-CN" sz="2400" dirty="0">
                <a:ln>
                  <a:noFill/>
                </a:ln>
                <a:solidFill>
                  <a:prstClr val="black"/>
                </a:solidFill>
                <a:latin typeface="黑体" panose="02010609060101010101" pitchFamily="49" charset="-122"/>
                <a:ea typeface="黑体" panose="02010609060101010101" pitchFamily="49" charset="-122"/>
                <a:cs typeface="+mn-cs"/>
              </a:rPr>
            </a:br>
            <a:r>
              <a:rPr lang="en-US" altLang="zh-CN" sz="2400" dirty="0">
                <a:ln>
                  <a:noFill/>
                </a:ln>
                <a:solidFill>
                  <a:prstClr val="black"/>
                </a:solidFill>
                <a:latin typeface="黑体" panose="02010609060101010101" pitchFamily="49" charset="-122"/>
                <a:ea typeface="黑体" panose="02010609060101010101" pitchFamily="49" charset="-122"/>
                <a:cs typeface="+mn-cs"/>
              </a:rPr>
              <a:t>(5)</a:t>
            </a:r>
            <a:r>
              <a:rPr lang="zh-CN" altLang="en-US" sz="2400" dirty="0">
                <a:ln>
                  <a:noFill/>
                </a:ln>
                <a:solidFill>
                  <a:prstClr val="black"/>
                </a:solidFill>
                <a:latin typeface="黑体" panose="02010609060101010101" pitchFamily="49" charset="-122"/>
                <a:ea typeface="黑体" panose="02010609060101010101" pitchFamily="49" charset="-122"/>
                <a:cs typeface="+mn-cs"/>
              </a:rPr>
              <a:t>利用虚假或者不确定的重大信息，诱导投资者进行证 券交易</a:t>
            </a:r>
            <a:r>
              <a:rPr lang="en-US" altLang="zh-CN" sz="2400" dirty="0">
                <a:ln>
                  <a:noFill/>
                </a:ln>
                <a:solidFill>
                  <a:prstClr val="black"/>
                </a:solidFill>
                <a:latin typeface="黑体" panose="02010609060101010101" pitchFamily="49" charset="-122"/>
                <a:ea typeface="黑体" panose="02010609060101010101" pitchFamily="49" charset="-122"/>
                <a:cs typeface="+mn-cs"/>
              </a:rPr>
              <a:t>;</a:t>
            </a:r>
            <a:br>
              <a:rPr lang="en-US" altLang="zh-CN" sz="2400" dirty="0">
                <a:ln>
                  <a:noFill/>
                </a:ln>
                <a:solidFill>
                  <a:prstClr val="black"/>
                </a:solidFill>
                <a:latin typeface="黑体" panose="02010609060101010101" pitchFamily="49" charset="-122"/>
                <a:ea typeface="黑体" panose="02010609060101010101" pitchFamily="49" charset="-122"/>
                <a:cs typeface="+mn-cs"/>
              </a:rPr>
            </a:br>
            <a:r>
              <a:rPr lang="en-US" altLang="zh-CN" sz="2400" dirty="0">
                <a:ln>
                  <a:noFill/>
                </a:ln>
                <a:solidFill>
                  <a:prstClr val="black"/>
                </a:solidFill>
                <a:latin typeface="黑体" panose="02010609060101010101" pitchFamily="49" charset="-122"/>
                <a:ea typeface="黑体" panose="02010609060101010101" pitchFamily="49" charset="-122"/>
                <a:cs typeface="+mn-cs"/>
              </a:rPr>
              <a:t>(6)</a:t>
            </a:r>
            <a:r>
              <a:rPr lang="zh-CN" altLang="en-US" sz="2400" dirty="0">
                <a:ln>
                  <a:noFill/>
                </a:ln>
                <a:solidFill>
                  <a:prstClr val="black"/>
                </a:solidFill>
                <a:latin typeface="黑体" panose="02010609060101010101" pitchFamily="49" charset="-122"/>
                <a:ea typeface="黑体" panose="02010609060101010101" pitchFamily="49" charset="-122"/>
                <a:cs typeface="+mn-cs"/>
              </a:rPr>
              <a:t>对证券发行人公开做出评价、预测或者投资建议，并进行反向证券交易</a:t>
            </a:r>
            <a:r>
              <a:rPr lang="en-US" altLang="zh-CN" sz="2400" dirty="0">
                <a:ln>
                  <a:noFill/>
                </a:ln>
                <a:solidFill>
                  <a:prstClr val="black"/>
                </a:solidFill>
                <a:latin typeface="黑体" panose="02010609060101010101" pitchFamily="49" charset="-122"/>
                <a:ea typeface="黑体" panose="02010609060101010101" pitchFamily="49" charset="-122"/>
                <a:cs typeface="+mn-cs"/>
              </a:rPr>
              <a:t>;</a:t>
            </a:r>
            <a:br>
              <a:rPr lang="en-US" altLang="zh-CN" sz="2400" dirty="0">
                <a:ln>
                  <a:noFill/>
                </a:ln>
                <a:solidFill>
                  <a:prstClr val="black"/>
                </a:solidFill>
                <a:latin typeface="黑体" panose="02010609060101010101" pitchFamily="49" charset="-122"/>
                <a:ea typeface="黑体" panose="02010609060101010101" pitchFamily="49" charset="-122"/>
                <a:cs typeface="+mn-cs"/>
              </a:rPr>
            </a:br>
            <a:r>
              <a:rPr lang="en-US" altLang="zh-CN" sz="2400" dirty="0">
                <a:ln>
                  <a:noFill/>
                </a:ln>
                <a:solidFill>
                  <a:prstClr val="black"/>
                </a:solidFill>
                <a:latin typeface="黑体" panose="02010609060101010101" pitchFamily="49" charset="-122"/>
                <a:ea typeface="黑体" panose="02010609060101010101" pitchFamily="49" charset="-122"/>
                <a:cs typeface="+mn-cs"/>
              </a:rPr>
              <a:t>(7)</a:t>
            </a:r>
            <a:r>
              <a:rPr lang="zh-CN" altLang="en-US" sz="2400" dirty="0">
                <a:ln>
                  <a:noFill/>
                </a:ln>
                <a:solidFill>
                  <a:prstClr val="black"/>
                </a:solidFill>
                <a:latin typeface="黑体" panose="02010609060101010101" pitchFamily="49" charset="-122"/>
                <a:ea typeface="黑体" panose="02010609060101010101" pitchFamily="49" charset="-122"/>
                <a:cs typeface="+mn-cs"/>
              </a:rPr>
              <a:t>利用在其他相关市场的活动操纵证券市场</a:t>
            </a:r>
            <a:r>
              <a:rPr lang="en-US" altLang="zh-CN" sz="2400" dirty="0">
                <a:ln>
                  <a:noFill/>
                </a:ln>
                <a:solidFill>
                  <a:prstClr val="black"/>
                </a:solidFill>
                <a:latin typeface="黑体" panose="02010609060101010101" pitchFamily="49" charset="-122"/>
                <a:ea typeface="黑体" panose="02010609060101010101" pitchFamily="49" charset="-122"/>
                <a:cs typeface="+mn-cs"/>
              </a:rPr>
              <a:t>;</a:t>
            </a:r>
            <a:br>
              <a:rPr lang="en-US" altLang="zh-CN" sz="2400" dirty="0">
                <a:ln>
                  <a:noFill/>
                </a:ln>
                <a:solidFill>
                  <a:prstClr val="black"/>
                </a:solidFill>
                <a:latin typeface="黑体" panose="02010609060101010101" pitchFamily="49" charset="-122"/>
                <a:ea typeface="黑体" panose="02010609060101010101" pitchFamily="49" charset="-122"/>
                <a:cs typeface="+mn-cs"/>
              </a:rPr>
            </a:br>
            <a:r>
              <a:rPr lang="en-US" altLang="zh-CN" sz="2400" dirty="0">
                <a:ln>
                  <a:noFill/>
                </a:ln>
                <a:solidFill>
                  <a:prstClr val="black"/>
                </a:solidFill>
                <a:latin typeface="黑体" panose="02010609060101010101" pitchFamily="49" charset="-122"/>
                <a:ea typeface="黑体" panose="02010609060101010101" pitchFamily="49" charset="-122"/>
                <a:cs typeface="+mn-cs"/>
              </a:rPr>
              <a:t>(8)</a:t>
            </a:r>
            <a:r>
              <a:rPr lang="zh-CN" altLang="en-US" sz="2400" dirty="0">
                <a:ln>
                  <a:noFill/>
                </a:ln>
                <a:solidFill>
                  <a:prstClr val="black"/>
                </a:solidFill>
                <a:latin typeface="黑体" panose="02010609060101010101" pitchFamily="49" charset="-122"/>
                <a:ea typeface="黑体" panose="02010609060101010101" pitchFamily="49" charset="-122"/>
                <a:cs typeface="+mn-cs"/>
              </a:rPr>
              <a:t>以其他手段操纵 证券市场</a:t>
            </a:r>
            <a:r>
              <a:rPr lang="zh-CN" altLang="zh-CN" sz="2400" dirty="0">
                <a:ln>
                  <a:noFill/>
                </a:ln>
                <a:solidFill>
                  <a:prstClr val="black"/>
                </a:solidFill>
                <a:latin typeface="黑体" panose="02010609060101010101" pitchFamily="49" charset="-122"/>
                <a:ea typeface="黑体" panose="02010609060101010101" pitchFamily="49" charset="-122"/>
                <a:cs typeface="+mn-cs"/>
              </a:rPr>
              <a:t>。</a:t>
            </a:r>
            <a:br>
              <a:rPr lang="en-US" altLang="zh-CN" sz="2400" dirty="0">
                <a:latin typeface="黑体" panose="02010609060101010101" pitchFamily="49" charset="-122"/>
                <a:ea typeface="黑体" panose="02010609060101010101" pitchFamily="49" charset="-122"/>
                <a:sym typeface="+mn-ea"/>
              </a:rPr>
            </a:br>
            <a:r>
              <a:rPr lang="zh-CN" altLang="en-US" sz="2400" dirty="0">
                <a:latin typeface="黑体" panose="02010609060101010101" pitchFamily="49" charset="-122"/>
                <a:ea typeface="黑体" panose="02010609060101010101" pitchFamily="49" charset="-122"/>
                <a:sym typeface="+mn-ea"/>
              </a:rPr>
              <a:t>（三）法律责任</a:t>
            </a:r>
            <a:br>
              <a:rPr lang="en-US" altLang="zh-CN" sz="2400" dirty="0">
                <a:latin typeface="黑体" panose="02010609060101010101" pitchFamily="49" charset="-122"/>
                <a:ea typeface="黑体" panose="02010609060101010101" pitchFamily="49" charset="-122"/>
                <a:sym typeface="+mn-ea"/>
              </a:rPr>
            </a:br>
            <a:r>
              <a:rPr lang="en-US" altLang="zh-CN" sz="2400" dirty="0">
                <a:latin typeface="黑体" panose="02010609060101010101" pitchFamily="49" charset="-122"/>
                <a:ea typeface="黑体" panose="02010609060101010101" pitchFamily="49" charset="-122"/>
                <a:sym typeface="+mn-ea"/>
              </a:rPr>
              <a:t>1.</a:t>
            </a:r>
            <a:r>
              <a:rPr lang="zh-CN" altLang="en-US" sz="2400" dirty="0">
                <a:latin typeface="黑体" panose="02010609060101010101" pitchFamily="49" charset="-122"/>
                <a:ea typeface="黑体" panose="02010609060101010101" pitchFamily="49" charset="-122"/>
                <a:sym typeface="+mn-ea"/>
              </a:rPr>
              <a:t>民事责任</a:t>
            </a:r>
            <a:br>
              <a:rPr lang="en-US" altLang="zh-CN" sz="2400" dirty="0">
                <a:latin typeface="黑体" panose="02010609060101010101" pitchFamily="49" charset="-122"/>
                <a:ea typeface="黑体" panose="02010609060101010101" pitchFamily="49" charset="-122"/>
                <a:sym typeface="+mn-ea"/>
              </a:rPr>
            </a:br>
            <a:r>
              <a:rPr lang="en-US" altLang="zh-CN" sz="2400" dirty="0">
                <a:latin typeface="黑体" panose="02010609060101010101" pitchFamily="49" charset="-122"/>
                <a:ea typeface="黑体" panose="02010609060101010101" pitchFamily="49" charset="-122"/>
                <a:sym typeface="+mn-ea"/>
              </a:rPr>
              <a:t>2.</a:t>
            </a:r>
            <a:r>
              <a:rPr lang="zh-CN" altLang="en-US" sz="2400" dirty="0">
                <a:latin typeface="黑体" panose="02010609060101010101" pitchFamily="49" charset="-122"/>
                <a:ea typeface="黑体" panose="02010609060101010101" pitchFamily="49" charset="-122"/>
                <a:sym typeface="+mn-ea"/>
              </a:rPr>
              <a:t>行政责任</a:t>
            </a:r>
            <a:br>
              <a:rPr lang="en-US" altLang="zh-CN" sz="2400" dirty="0">
                <a:latin typeface="黑体" panose="02010609060101010101" pitchFamily="49" charset="-122"/>
                <a:ea typeface="黑体" panose="02010609060101010101" pitchFamily="49" charset="-122"/>
                <a:sym typeface="+mn-ea"/>
              </a:rPr>
            </a:br>
            <a:r>
              <a:rPr lang="en-US" altLang="zh-CN" sz="2400" dirty="0">
                <a:latin typeface="黑体" panose="02010609060101010101" pitchFamily="49" charset="-122"/>
                <a:ea typeface="黑体" panose="02010609060101010101" pitchFamily="49" charset="-122"/>
                <a:sym typeface="+mn-ea"/>
              </a:rPr>
              <a:t>3.</a:t>
            </a:r>
            <a:r>
              <a:rPr lang="zh-CN" altLang="en-US" sz="2400" dirty="0">
                <a:latin typeface="黑体" panose="02010609060101010101" pitchFamily="49" charset="-122"/>
                <a:ea typeface="黑体" panose="02010609060101010101" pitchFamily="49" charset="-122"/>
                <a:sym typeface="+mn-ea"/>
              </a:rPr>
              <a:t>刑事责任</a:t>
            </a:r>
            <a:endParaRPr lang="zh-CN" altLang="en-US" sz="2400" dirty="0">
              <a:latin typeface="黑体" panose="02010609060101010101" pitchFamily="49" charset="-122"/>
              <a:ea typeface="黑体" panose="02010609060101010101" pitchFamily="49" charset="-122"/>
              <a:sym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82911" y="375848"/>
            <a:ext cx="10487193" cy="5866228"/>
          </a:xfrm>
        </p:spPr>
        <p:txBody>
          <a:bodyPr>
            <a:noAutofit/>
          </a:bodyPr>
          <a:lstStyle/>
          <a:p>
            <a:pPr marL="0" indent="0" algn="l">
              <a:buNone/>
            </a:pPr>
            <a:r>
              <a:rPr lang="zh-CN" altLang="zh-CN" dirty="0">
                <a:latin typeface="黑体" panose="02010609060101010101" pitchFamily="49" charset="-122"/>
                <a:ea typeface="黑体" panose="02010609060101010101" pitchFamily="49" charset="-122"/>
              </a:rPr>
              <a:t>四、欺诈客户行为及其法律责任</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欺诈客户是指证券公司及其从业人员在证券交易活动中诱骗投资者买卖证券以及其他违背投资者真实意愿、损害其利益的行为</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lgn="l">
              <a:buNone/>
            </a:pP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我国证券法律法规禁止的欺诈行为包括：</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违背客户的委托为其买卖证券</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不在规定时间内向客户提供交易的书面确认文件</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未经客户的委托，擅自为客户买卖证券， 或者假借客户的名义买卖证券</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为牟取佣金收入，诱使客户进行不必要的证券买卖</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其他违背客户真实意思表示，损害客户利益的行为。</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barn(inVertical)">
                                      <p:cBhvr>
                                        <p:cTn id="11" dur="500"/>
                                        <p:tgtEl>
                                          <p:spTgt spid="2">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barn(inVertical)">
                                      <p:cBhvr>
                                        <p:cTn id="19" dur="500"/>
                                        <p:tgtEl>
                                          <p:spTgt spid="2">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barn(inVertical)">
                                      <p:cBhvr>
                                        <p:cTn id="27" dur="500"/>
                                        <p:tgtEl>
                                          <p:spTgt spid="2">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barn(inVertical)">
                                      <p:cBhvr>
                                        <p:cTn id="35"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1380753" y="818911"/>
            <a:ext cx="9572998" cy="4823215"/>
          </a:xfrm>
        </p:spPr>
        <p:txBody>
          <a:bodyPr>
            <a:normAutofit/>
          </a:bodyPr>
          <a:lstStyle/>
          <a:p>
            <a:pPr marL="0" indent="0" algn="ctr">
              <a:buNone/>
            </a:pPr>
            <a:r>
              <a:rPr lang="zh-CN" altLang="zh-CN" sz="3200" b="1" dirty="0">
                <a:latin typeface="黑体" panose="02010609060101010101" pitchFamily="49" charset="-122"/>
                <a:ea typeface="黑体" panose="02010609060101010101" pitchFamily="49" charset="-122"/>
              </a:rPr>
              <a:t>【思考题】</a:t>
            </a:r>
            <a:endParaRPr lang="zh-CN" altLang="zh-CN" sz="3200"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什么是证券？如何正确地表述证券的内涵与外延？</a:t>
            </a:r>
            <a:endParaRPr lang="zh-CN"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证</a:t>
            </a:r>
            <a:r>
              <a:rPr lang="zh-CN" altLang="zh-CN" dirty="0">
                <a:latin typeface="黑体" panose="02010609060101010101" pitchFamily="49" charset="-122"/>
                <a:ea typeface="黑体" panose="02010609060101010101" pitchFamily="49" charset="-122"/>
              </a:rPr>
              <a:t>券法的基本原则有哪些？这些基本原则如何指导或影响证券法律的实务？</a:t>
            </a:r>
            <a:endParaRPr lang="zh-CN"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什么是证券发行核准制？什么是证券发行注册制？它们各有什么利弊？我国为什么要改证券发行核准制为证券发行注册制？</a:t>
            </a:r>
            <a:endParaRPr lang="zh-CN"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为什么要对证券市场实行必要的监管？证券监管机构如何才能做到有效监管？</a:t>
            </a:r>
            <a:endParaRPr lang="zh-CN" altLang="zh-CN" dirty="0">
              <a:latin typeface="黑体" panose="02010609060101010101" pitchFamily="49" charset="-122"/>
              <a:ea typeface="黑体" panose="02010609060101010101" pitchFamily="49" charset="-122"/>
            </a:endParaRPr>
          </a:p>
          <a:p>
            <a:pPr marL="0" indent="0" algn="l">
              <a:buNone/>
            </a:pP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证券市场有哪些典型的违法行为？这些违法行为是什么构成？各应承担什么责任？</a:t>
            </a:r>
            <a:endParaRPr lang="zh-CN" altLang="zh-CN" dirty="0">
              <a:latin typeface="黑体" panose="02010609060101010101" pitchFamily="49" charset="-122"/>
              <a:ea typeface="黑体" panose="02010609060101010101" pitchFamily="49" charset="-122"/>
            </a:endParaRPr>
          </a:p>
          <a:p>
            <a:endParaRPr lang="zh-CN" altLang="en-US" dirty="0">
              <a:latin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750"/>
                                        <p:tgtEl>
                                          <p:spTgt spid="2">
                                            <p:txEl>
                                              <p:pRg st="0" end="0"/>
                                            </p:txEl>
                                          </p:spTgt>
                                        </p:tgtEl>
                                      </p:cBhvr>
                                    </p:animEffect>
                                    <p:anim calcmode="lin" valueType="num">
                                      <p:cBhvr>
                                        <p:cTn id="8" dur="75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75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750"/>
                                        <p:tgtEl>
                                          <p:spTgt spid="2">
                                            <p:txEl>
                                              <p:pRg st="1" end="1"/>
                                            </p:txEl>
                                          </p:spTgt>
                                        </p:tgtEl>
                                      </p:cBhvr>
                                    </p:animEffect>
                                    <p:anim calcmode="lin" valueType="num">
                                      <p:cBhvr>
                                        <p:cTn id="14" dur="75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75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750"/>
                                        <p:tgtEl>
                                          <p:spTgt spid="2">
                                            <p:txEl>
                                              <p:pRg st="2" end="2"/>
                                            </p:txEl>
                                          </p:spTgt>
                                        </p:tgtEl>
                                      </p:cBhvr>
                                    </p:animEffect>
                                    <p:anim calcmode="lin" valueType="num">
                                      <p:cBhvr>
                                        <p:cTn id="20" dur="75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75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30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750"/>
                                        <p:tgtEl>
                                          <p:spTgt spid="2">
                                            <p:txEl>
                                              <p:pRg st="3" end="3"/>
                                            </p:txEl>
                                          </p:spTgt>
                                        </p:tgtEl>
                                      </p:cBhvr>
                                    </p:animEffect>
                                    <p:anim calcmode="lin" valueType="num">
                                      <p:cBhvr>
                                        <p:cTn id="26" dur="75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75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750"/>
                                        <p:tgtEl>
                                          <p:spTgt spid="2">
                                            <p:txEl>
                                              <p:pRg st="4" end="4"/>
                                            </p:txEl>
                                          </p:spTgt>
                                        </p:tgtEl>
                                      </p:cBhvr>
                                    </p:animEffect>
                                    <p:anim calcmode="lin" valueType="num">
                                      <p:cBhvr>
                                        <p:cTn id="32" dur="75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75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5000"/>
                            </p:stCondLst>
                            <p:childTnLst>
                              <p:par>
                                <p:cTn id="35" presetID="42" presetClass="entr" presetSubtype="0" fill="hold" grpId="0" nodeType="after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fade">
                                      <p:cBhvr>
                                        <p:cTn id="37" dur="750"/>
                                        <p:tgtEl>
                                          <p:spTgt spid="2">
                                            <p:txEl>
                                              <p:pRg st="5" end="5"/>
                                            </p:txEl>
                                          </p:spTgt>
                                        </p:tgtEl>
                                      </p:cBhvr>
                                    </p:animEffect>
                                    <p:anim calcmode="lin" valueType="num">
                                      <p:cBhvr>
                                        <p:cTn id="38" dur="75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9" dur="75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933132" y="1584325"/>
            <a:ext cx="10325735" cy="4489450"/>
          </a:xfrm>
        </p:spPr>
        <p:txBody>
          <a:bodyPr>
            <a:noAutofit/>
          </a:bodyPr>
          <a:lstStyle/>
          <a:p>
            <a:pPr marL="0" indent="0" algn="l" fontAlgn="auto">
              <a:lnSpc>
                <a:spcPct val="125000"/>
              </a:lnSpc>
              <a:spcBef>
                <a:spcPts val="1000"/>
              </a:spcBef>
              <a:spcAft>
                <a:spcPts val="0"/>
              </a:spcAft>
              <a:buNone/>
            </a:pPr>
            <a:r>
              <a:rPr lang="zh-CN" altLang="en-US" dirty="0">
                <a:solidFill>
                  <a:schemeClr val="tx1"/>
                </a:solidFill>
                <a:uFillTx/>
                <a:latin typeface="黑体" panose="02010609060101010101" pitchFamily="49" charset="-122"/>
                <a:ea typeface="黑体" panose="02010609060101010101" pitchFamily="49" charset="-122"/>
              </a:rPr>
              <a:t> 二、</a:t>
            </a:r>
            <a:r>
              <a:rPr lang="zh-CN" altLang="zh-CN" dirty="0">
                <a:solidFill>
                  <a:schemeClr val="tx1"/>
                </a:solidFill>
                <a:uFillTx/>
                <a:latin typeface="黑体" panose="02010609060101010101" pitchFamily="49" charset="-122"/>
                <a:ea typeface="黑体" panose="02010609060101010101" pitchFamily="49" charset="-122"/>
              </a:rPr>
              <a:t>证券法概述</a:t>
            </a:r>
            <a:r>
              <a:rPr lang="en-US" altLang="zh-CN" dirty="0">
                <a:solidFill>
                  <a:schemeClr val="tx1"/>
                </a:solidFill>
                <a:uFillTx/>
                <a:latin typeface="黑体" panose="02010609060101010101" pitchFamily="49" charset="-122"/>
                <a:ea typeface="黑体" panose="02010609060101010101" pitchFamily="49" charset="-122"/>
              </a:rPr>
              <a:t> </a:t>
            </a:r>
            <a:endParaRPr lang="en-US" altLang="zh-CN" dirty="0">
              <a:solidFill>
                <a:schemeClr val="tx1"/>
              </a:solidFill>
              <a:uFillTx/>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solidFill>
                  <a:schemeClr val="tx1"/>
                </a:solidFill>
                <a:uFillTx/>
                <a:latin typeface="黑体" panose="02010609060101010101" pitchFamily="49" charset="-122"/>
                <a:ea typeface="黑体" panose="02010609060101010101" pitchFamily="49" charset="-122"/>
              </a:rPr>
              <a:t>（一）</a:t>
            </a:r>
            <a:r>
              <a:rPr lang="zh-CN" altLang="zh-CN" dirty="0">
                <a:solidFill>
                  <a:schemeClr val="tx1"/>
                </a:solidFill>
                <a:uFillTx/>
                <a:latin typeface="黑体" panose="02010609060101010101" pitchFamily="49" charset="-122"/>
                <a:ea typeface="黑体" panose="02010609060101010101" pitchFamily="49" charset="-122"/>
              </a:rPr>
              <a:t>证券法的概念与调整对象</a:t>
            </a:r>
            <a:endParaRPr lang="zh-CN" altLang="en-US" dirty="0">
              <a:solidFill>
                <a:schemeClr val="tx1"/>
              </a:solidFill>
              <a:uFillTx/>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en-US" altLang="zh-CN" dirty="0">
                <a:solidFill>
                  <a:schemeClr val="tx1"/>
                </a:solidFill>
                <a:uFillTx/>
                <a:latin typeface="黑体" panose="02010609060101010101" pitchFamily="49" charset="-122"/>
                <a:ea typeface="黑体" panose="02010609060101010101" pitchFamily="49" charset="-122"/>
              </a:rPr>
              <a:t>    </a:t>
            </a:r>
            <a:r>
              <a:rPr lang="zh-CN" altLang="zh-CN" dirty="0">
                <a:solidFill>
                  <a:schemeClr val="tx1"/>
                </a:solidFill>
                <a:uFillTx/>
                <a:latin typeface="黑体" panose="02010609060101010101" pitchFamily="49" charset="-122"/>
                <a:ea typeface="黑体" panose="02010609060101010101" pitchFamily="49" charset="-122"/>
              </a:rPr>
              <a:t>证券法是关于证券募集、发行、交易、服务以及对证券市场进行监督管理的法律规范的总和。</a:t>
            </a:r>
            <a:r>
              <a:rPr lang="en-US" altLang="zh-CN" dirty="0">
                <a:solidFill>
                  <a:schemeClr val="tx1"/>
                </a:solidFill>
                <a:uFillTx/>
                <a:latin typeface="黑体" panose="02010609060101010101" pitchFamily="49" charset="-122"/>
                <a:ea typeface="黑体" panose="02010609060101010101" pitchFamily="49" charset="-122"/>
              </a:rPr>
              <a:t> </a:t>
            </a:r>
            <a:endParaRPr lang="en-US" altLang="zh-CN" dirty="0">
              <a:solidFill>
                <a:schemeClr val="tx1"/>
              </a:solidFill>
              <a:uFillTx/>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zh-CN" dirty="0">
                <a:solidFill>
                  <a:schemeClr val="tx1"/>
                </a:solidFill>
                <a:uFillTx/>
                <a:latin typeface="黑体" panose="02010609060101010101" pitchFamily="49" charset="-122"/>
                <a:ea typeface="黑体" panose="02010609060101010101" pitchFamily="49" charset="-122"/>
              </a:rPr>
              <a:t>  </a:t>
            </a:r>
            <a:r>
              <a:rPr lang="en-US" altLang="zh-CN" dirty="0">
                <a:solidFill>
                  <a:schemeClr val="tx1"/>
                </a:solidFill>
                <a:uFillTx/>
                <a:latin typeface="黑体" panose="02010609060101010101" pitchFamily="49" charset="-122"/>
                <a:ea typeface="黑体" panose="02010609060101010101" pitchFamily="49" charset="-122"/>
              </a:rPr>
              <a:t>  </a:t>
            </a:r>
            <a:r>
              <a:rPr lang="zh-CN" altLang="zh-CN" dirty="0">
                <a:solidFill>
                  <a:schemeClr val="tx1"/>
                </a:solidFill>
                <a:uFillTx/>
                <a:latin typeface="黑体" panose="02010609060101010101" pitchFamily="49" charset="-122"/>
                <a:ea typeface="黑体" panose="02010609060101010101" pitchFamily="49" charset="-122"/>
              </a:rPr>
              <a:t>证券法的调整对象就是指证券市场的参与者和监督管理者在证券的募集、发行、交易、服务、监督管理过程中所发生的各种经济社会关系</a:t>
            </a:r>
            <a:r>
              <a:rPr lang="zh-CN" altLang="en-US" dirty="0">
                <a:solidFill>
                  <a:schemeClr val="tx1"/>
                </a:solidFill>
                <a:uFillTx/>
                <a:latin typeface="黑体" panose="02010609060101010101" pitchFamily="49" charset="-122"/>
                <a:ea typeface="黑体" panose="02010609060101010101" pitchFamily="49" charset="-122"/>
              </a:rPr>
              <a:t>。包括</a:t>
            </a:r>
            <a:r>
              <a:rPr lang="zh-CN" altLang="zh-CN" dirty="0">
                <a:solidFill>
                  <a:schemeClr val="tx1"/>
                </a:solidFill>
                <a:uFillTx/>
                <a:latin typeface="黑体" panose="02010609060101010101" pitchFamily="49" charset="-122"/>
                <a:ea typeface="黑体" panose="02010609060101010101" pitchFamily="49" charset="-122"/>
              </a:rPr>
              <a:t>证券募集、发行关系，证券交易关系，证券服务关系，证券监督管理关系</a:t>
            </a:r>
            <a:r>
              <a:rPr lang="zh-CN" altLang="en-US" dirty="0">
                <a:solidFill>
                  <a:schemeClr val="tx1"/>
                </a:solidFill>
                <a:uFillTx/>
                <a:latin typeface="黑体" panose="02010609060101010101" pitchFamily="49" charset="-122"/>
                <a:ea typeface="黑体" panose="02010609060101010101" pitchFamily="49" charset="-122"/>
              </a:rPr>
              <a:t>。证券关系一经调整，便上升为证券法律关系。</a:t>
            </a:r>
            <a:endParaRPr lang="zh-CN" altLang="en-US" dirty="0">
              <a:solidFill>
                <a:schemeClr val="tx1"/>
              </a:solidFill>
              <a:uFillTx/>
              <a:latin typeface="黑体" panose="02010609060101010101" pitchFamily="49" charset="-122"/>
              <a:ea typeface="黑体" panose="02010609060101010101" pitchFamily="49" charset="-122"/>
            </a:endParaRPr>
          </a:p>
          <a:p>
            <a:pPr marL="0" indent="0" algn="l" fontAlgn="auto">
              <a:lnSpc>
                <a:spcPct val="125000"/>
              </a:lnSpc>
              <a:spcBef>
                <a:spcPts val="1000"/>
              </a:spcBef>
              <a:spcAft>
                <a:spcPts val="0"/>
              </a:spcAft>
              <a:buNone/>
            </a:pPr>
            <a:r>
              <a:rPr lang="zh-CN" altLang="en-US" dirty="0">
                <a:solidFill>
                  <a:schemeClr val="tx1"/>
                </a:solidFill>
                <a:uFillTx/>
                <a:latin typeface="黑体" panose="02010609060101010101" pitchFamily="49" charset="-122"/>
                <a:ea typeface="黑体" panose="02010609060101010101" pitchFamily="49" charset="-122"/>
              </a:rPr>
              <a:t>    证券法律关系的构成要素：（</a:t>
            </a:r>
            <a:r>
              <a:rPr lang="en-US" altLang="zh-CN" dirty="0">
                <a:solidFill>
                  <a:schemeClr val="tx1"/>
                </a:solidFill>
                <a:uFillTx/>
                <a:latin typeface="黑体" panose="02010609060101010101" pitchFamily="49" charset="-122"/>
                <a:ea typeface="黑体" panose="02010609060101010101" pitchFamily="49" charset="-122"/>
              </a:rPr>
              <a:t>1</a:t>
            </a:r>
            <a:r>
              <a:rPr lang="zh-CN" altLang="en-US" dirty="0">
                <a:solidFill>
                  <a:schemeClr val="tx1"/>
                </a:solidFill>
                <a:uFillTx/>
                <a:latin typeface="黑体" panose="02010609060101010101" pitchFamily="49" charset="-122"/>
                <a:ea typeface="黑体" panose="02010609060101010101" pitchFamily="49" charset="-122"/>
              </a:rPr>
              <a:t>）证券及证券行为；（</a:t>
            </a:r>
            <a:r>
              <a:rPr lang="en-US" altLang="zh-CN" dirty="0">
                <a:solidFill>
                  <a:schemeClr val="tx1"/>
                </a:solidFill>
                <a:uFillTx/>
                <a:latin typeface="黑体" panose="02010609060101010101" pitchFamily="49" charset="-122"/>
                <a:ea typeface="黑体" panose="02010609060101010101" pitchFamily="49" charset="-122"/>
              </a:rPr>
              <a:t>2</a:t>
            </a:r>
            <a:r>
              <a:rPr lang="zh-CN" altLang="en-US" dirty="0">
                <a:solidFill>
                  <a:schemeClr val="tx1"/>
                </a:solidFill>
                <a:uFillTx/>
                <a:latin typeface="黑体" panose="02010609060101010101" pitchFamily="49" charset="-122"/>
                <a:ea typeface="黑体" panose="02010609060101010101" pitchFamily="49" charset="-122"/>
              </a:rPr>
              <a:t>）证券市场的参与者和监督管理者；（</a:t>
            </a:r>
            <a:r>
              <a:rPr lang="en-US" altLang="zh-CN" dirty="0">
                <a:solidFill>
                  <a:schemeClr val="tx1"/>
                </a:solidFill>
                <a:uFillTx/>
                <a:latin typeface="黑体" panose="02010609060101010101" pitchFamily="49" charset="-122"/>
                <a:ea typeface="黑体" panose="02010609060101010101" pitchFamily="49" charset="-122"/>
              </a:rPr>
              <a:t>3</a:t>
            </a:r>
            <a:r>
              <a:rPr lang="zh-CN" altLang="en-US" dirty="0">
                <a:solidFill>
                  <a:schemeClr val="tx1"/>
                </a:solidFill>
                <a:uFillTx/>
                <a:latin typeface="黑体" panose="02010609060101010101" pitchFamily="49" charset="-122"/>
                <a:ea typeface="黑体" panose="02010609060101010101" pitchFamily="49" charset="-122"/>
              </a:rPr>
              <a:t>）证券市场的参与者和监督管理者所享有的权利（权力）和承担的义务。</a:t>
            </a:r>
            <a:endParaRPr lang="zh-CN" altLang="en-US" dirty="0">
              <a:solidFill>
                <a:schemeClr val="tx1"/>
              </a:solidFill>
              <a:uFillTx/>
              <a:latin typeface="黑体" panose="02010609060101010101" pitchFamily="49" charset="-122"/>
              <a:ea typeface="黑体" panose="02010609060101010101" pitchFamily="49" charset="-122"/>
            </a:endParaRPr>
          </a:p>
          <a:p>
            <a:pPr marL="0" indent="0">
              <a:buNone/>
            </a:pPr>
            <a:endParaRPr lang="en-US" altLang="zh-CN" b="1"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Effect transition="in" filter="fade">
                                      <p:cBhvr>
                                        <p:cTn id="13" dur="500"/>
                                        <p:tgtEl>
                                          <p:spTgt spid="2">
                                            <p:txEl>
                                              <p:pRg st="1" end="1"/>
                                            </p:txEl>
                                          </p:spTgt>
                                        </p:tgtEl>
                                      </p:cBhvr>
                                    </p:animEffect>
                                    <p:anim calcmode="lin" valueType="num">
                                      <p:cBhvr>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fade">
                                      <p:cBhvr>
                                        <p:cTn id="19" dur="500"/>
                                        <p:tgtEl>
                                          <p:spTgt spid="2">
                                            <p:txEl>
                                              <p:pRg st="2" end="2"/>
                                            </p:txEl>
                                          </p:spTgt>
                                        </p:tgtEl>
                                      </p:cBhvr>
                                    </p:animEffect>
                                    <p:anim calcmode="lin" valueType="num">
                                      <p:cBhvr>
                                        <p:cTn id="20"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Effect transition="in" filter="fade">
                                      <p:cBhvr>
                                        <p:cTn id="25" dur="500"/>
                                        <p:tgtEl>
                                          <p:spTgt spid="2">
                                            <p:txEl>
                                              <p:pRg st="3" end="3"/>
                                            </p:txEl>
                                          </p:spTgt>
                                        </p:tgtEl>
                                      </p:cBhvr>
                                    </p:animEffect>
                                    <p:anim calcmode="lin" valueType="num">
                                      <p:cBhvr>
                                        <p:cTn id="26"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fade">
                                      <p:cBhvr>
                                        <p:cTn id="31" dur="500"/>
                                        <p:tgtEl>
                                          <p:spTgt spid="2">
                                            <p:txEl>
                                              <p:pRg st="4" end="4"/>
                                            </p:txEl>
                                          </p:spTgt>
                                        </p:tgtEl>
                                      </p:cBhvr>
                                    </p:animEffect>
                                    <p:anim calcmode="lin" valueType="num">
                                      <p:cBhvr>
                                        <p:cTn id="32"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838648" y="1210915"/>
            <a:ext cx="10648648" cy="4436169"/>
          </a:xfrm>
        </p:spPr>
        <p:txBody>
          <a:bodyPr>
            <a:noAutofit/>
          </a:bodyPr>
          <a:lstStyle/>
          <a:p>
            <a:pPr marL="0" lvl="0" indent="0">
              <a:lnSpc>
                <a:spcPct val="125000"/>
              </a:lnSpc>
              <a:spcBef>
                <a:spcPts val="1000"/>
              </a:spcBef>
              <a:spcAft>
                <a:spcPts val="0"/>
              </a:spcAft>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（二）</a:t>
            </a:r>
            <a:r>
              <a:rPr lang="zh-CN" altLang="zh-CN" dirty="0">
                <a:solidFill>
                  <a:prstClr val="black"/>
                </a:solidFill>
                <a:latin typeface="黑体" panose="02010609060101010101" pitchFamily="49" charset="-122"/>
                <a:ea typeface="黑体" panose="02010609060101010101" pitchFamily="49" charset="-122"/>
              </a:rPr>
              <a:t>证券法的原则</a:t>
            </a:r>
            <a:r>
              <a:rPr lang="zh-CN" altLang="en-US" dirty="0">
                <a:solidFill>
                  <a:prstClr val="black"/>
                </a:solidFill>
                <a:latin typeface="黑体" panose="02010609060101010101" pitchFamily="49" charset="-122"/>
                <a:ea typeface="黑体" panose="02010609060101010101" pitchFamily="49" charset="-122"/>
              </a:rPr>
              <a:t>：公开原则、公平原则、公正原则。</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zh-CN" altLang="en-US" dirty="0">
                <a:latin typeface="黑体" panose="02010609060101010101" pitchFamily="49" charset="-122"/>
                <a:ea typeface="黑体" panose="02010609060101010101" pitchFamily="49" charset="-122"/>
              </a:rPr>
              <a:t>（三）</a:t>
            </a:r>
            <a:r>
              <a:rPr lang="zh-CN" altLang="zh-CN" dirty="0">
                <a:latin typeface="黑体" panose="02010609060101010101" pitchFamily="49" charset="-122"/>
                <a:ea typeface="黑体" panose="02010609060101010101" pitchFamily="49" charset="-122"/>
              </a:rPr>
              <a:t>证券法的体系与结构</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从表现形式</a:t>
            </a:r>
            <a:r>
              <a:rPr lang="zh-CN" altLang="en-US" dirty="0">
                <a:latin typeface="黑体" panose="02010609060101010101" pitchFamily="49" charset="-122"/>
                <a:ea typeface="黑体" panose="02010609060101010101" pitchFamily="49" charset="-122"/>
              </a:rPr>
              <a:t>来看，包括</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Wingdings" panose="05000000000000000000" pitchFamily="2" charset="2"/>
              </a:rPr>
              <a:t>(1)</a:t>
            </a:r>
            <a:r>
              <a:rPr lang="zh-CN" altLang="zh-CN" dirty="0">
                <a:latin typeface="黑体" panose="02010609060101010101" pitchFamily="49" charset="-122"/>
                <a:ea typeface="黑体" panose="02010609060101010101" pitchFamily="49" charset="-122"/>
              </a:rPr>
              <a:t>国家立法机关制定的《公司法》、《证券法》及其他有关证券的商事、行政、刑事法律；</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国家行政机关及其部门制定的有关证券监督管理的行政法规规章；</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地方立法机关与行政机关制定的有关证券的法规规章；</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经证券监督管理机构认可的证券业协会、证券交易所制定的自律规章、守则等。</a:t>
            </a:r>
            <a:r>
              <a:rPr lang="en-US" altLang="zh-CN" dirty="0">
                <a:latin typeface="黑体" panose="02010609060101010101" pitchFamily="49" charset="-122"/>
                <a:ea typeface="黑体" panose="02010609060101010101" pitchFamily="49" charset="-122"/>
              </a:rPr>
              <a:t> </a:t>
            </a:r>
            <a:endParaRPr lang="zh-CN" altLang="zh-CN" dirty="0">
              <a:latin typeface="黑体" panose="02010609060101010101" pitchFamily="49" charset="-122"/>
              <a:ea typeface="黑体" panose="02010609060101010101" pitchFamily="49" charset="-122"/>
            </a:endParaRPr>
          </a:p>
          <a:p>
            <a:pPr marL="0" indent="0" fontAlgn="auto">
              <a:lnSpc>
                <a:spcPct val="125000"/>
              </a:lnSpc>
              <a:spcBef>
                <a:spcPts val="1000"/>
              </a:spcBef>
              <a:spcAft>
                <a:spcPts val="0"/>
              </a:spcAft>
              <a:buNone/>
            </a:pP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从内容来</a:t>
            </a:r>
            <a:r>
              <a:rPr lang="zh-CN" altLang="en-US" dirty="0">
                <a:latin typeface="黑体" panose="02010609060101010101" pitchFamily="49" charset="-122"/>
                <a:ea typeface="黑体" panose="02010609060101010101" pitchFamily="49" charset="-122"/>
              </a:rPr>
              <a:t>看，包括</a:t>
            </a:r>
            <a:r>
              <a:rPr lang="zh-CN"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zh-CN" dirty="0">
                <a:latin typeface="黑体" panose="02010609060101010101" pitchFamily="49" charset="-122"/>
                <a:ea typeface="黑体" panose="02010609060101010101" pitchFamily="49" charset="-122"/>
              </a:rPr>
              <a:t>）总则。（</a:t>
            </a:r>
            <a:r>
              <a:rPr lang="en-US" altLang="zh-CN" dirty="0">
                <a:latin typeface="黑体" panose="02010609060101010101" pitchFamily="49" charset="-122"/>
                <a:ea typeface="黑体" panose="02010609060101010101" pitchFamily="49" charset="-122"/>
              </a:rPr>
              <a:t>2</a:t>
            </a:r>
            <a:r>
              <a:rPr lang="zh-CN" altLang="zh-CN" dirty="0">
                <a:latin typeface="黑体" panose="02010609060101010101" pitchFamily="49" charset="-122"/>
                <a:ea typeface="黑体" panose="02010609060101010101" pitchFamily="49" charset="-122"/>
              </a:rPr>
              <a:t>）证券的发行。</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zh-CN" dirty="0">
                <a:latin typeface="黑体" panose="02010609060101010101" pitchFamily="49" charset="-122"/>
                <a:ea typeface="黑体" panose="02010609060101010101" pitchFamily="49" charset="-122"/>
              </a:rPr>
              <a:t>）证券的交易。（</a:t>
            </a:r>
            <a:r>
              <a:rPr lang="en-US" altLang="zh-CN" dirty="0">
                <a:latin typeface="黑体" panose="02010609060101010101" pitchFamily="49" charset="-122"/>
                <a:ea typeface="黑体" panose="02010609060101010101" pitchFamily="49" charset="-122"/>
              </a:rPr>
              <a:t>4</a:t>
            </a:r>
            <a:r>
              <a:rPr lang="zh-CN" altLang="zh-CN" dirty="0">
                <a:latin typeface="黑体" panose="02010609060101010101" pitchFamily="49" charset="-122"/>
                <a:ea typeface="黑体" panose="02010609060101010101" pitchFamily="49" charset="-122"/>
              </a:rPr>
              <a:t>）证券经营机构。（</a:t>
            </a:r>
            <a:r>
              <a:rPr lang="en-US" altLang="zh-CN" dirty="0">
                <a:latin typeface="黑体" panose="02010609060101010101" pitchFamily="49" charset="-122"/>
                <a:ea typeface="黑体" panose="02010609060101010101" pitchFamily="49" charset="-122"/>
              </a:rPr>
              <a:t>5</a:t>
            </a:r>
            <a:r>
              <a:rPr lang="zh-CN" altLang="zh-CN" dirty="0">
                <a:latin typeface="黑体" panose="02010609060101010101" pitchFamily="49" charset="-122"/>
                <a:ea typeface="黑体" panose="02010609060101010101" pitchFamily="49" charset="-122"/>
              </a:rPr>
              <a:t>）证券服务机构。（</a:t>
            </a:r>
            <a:r>
              <a:rPr lang="en-US" altLang="zh-CN" dirty="0">
                <a:latin typeface="黑体" panose="02010609060101010101" pitchFamily="49" charset="-122"/>
                <a:ea typeface="黑体" panose="02010609060101010101" pitchFamily="49" charset="-122"/>
              </a:rPr>
              <a:t>6</a:t>
            </a:r>
            <a:r>
              <a:rPr lang="zh-CN" altLang="zh-CN" dirty="0">
                <a:latin typeface="黑体" panose="02010609060101010101" pitchFamily="49" charset="-122"/>
                <a:ea typeface="黑体" panose="02010609060101010101" pitchFamily="49" charset="-122"/>
              </a:rPr>
              <a:t>）证券交易所。（</a:t>
            </a:r>
            <a:r>
              <a:rPr lang="en-US" altLang="zh-CN" dirty="0">
                <a:latin typeface="黑体" panose="02010609060101010101" pitchFamily="49" charset="-122"/>
                <a:ea typeface="黑体" panose="02010609060101010101" pitchFamily="49" charset="-122"/>
              </a:rPr>
              <a:t>7</a:t>
            </a:r>
            <a:r>
              <a:rPr lang="zh-CN" altLang="zh-CN" dirty="0">
                <a:latin typeface="黑体" panose="02010609060101010101" pitchFamily="49" charset="-122"/>
                <a:ea typeface="黑体" panose="02010609060101010101" pitchFamily="49" charset="-122"/>
              </a:rPr>
              <a:t>）证券管理机构。（</a:t>
            </a:r>
            <a:r>
              <a:rPr lang="en-US" altLang="zh-CN" dirty="0">
                <a:latin typeface="黑体" panose="02010609060101010101" pitchFamily="49" charset="-122"/>
                <a:ea typeface="黑体" panose="02010609060101010101" pitchFamily="49" charset="-122"/>
              </a:rPr>
              <a:t>8</a:t>
            </a:r>
            <a:r>
              <a:rPr lang="zh-CN" altLang="zh-CN" dirty="0">
                <a:latin typeface="黑体" panose="02010609060101010101" pitchFamily="49" charset="-122"/>
                <a:ea typeface="黑体" panose="02010609060101010101" pitchFamily="49" charset="-122"/>
              </a:rPr>
              <a:t>）证券业协会。（</a:t>
            </a:r>
            <a:r>
              <a:rPr lang="en-US" altLang="zh-CN" dirty="0">
                <a:latin typeface="黑体" panose="02010609060101010101" pitchFamily="49" charset="-122"/>
                <a:ea typeface="黑体" panose="02010609060101010101" pitchFamily="49" charset="-122"/>
              </a:rPr>
              <a:t>9</a:t>
            </a:r>
            <a:r>
              <a:rPr lang="zh-CN" altLang="zh-CN" dirty="0">
                <a:latin typeface="黑体" panose="02010609060101010101" pitchFamily="49" charset="-122"/>
                <a:ea typeface="黑体" panose="02010609060101010101" pitchFamily="49" charset="-122"/>
              </a:rPr>
              <a:t>）证券仲裁与诉讼。（</a:t>
            </a:r>
            <a:r>
              <a:rPr lang="en-US" altLang="zh-CN" dirty="0">
                <a:latin typeface="黑体" panose="02010609060101010101" pitchFamily="49" charset="-122"/>
                <a:ea typeface="黑体" panose="02010609060101010101" pitchFamily="49" charset="-122"/>
              </a:rPr>
              <a:t>10</a:t>
            </a:r>
            <a:r>
              <a:rPr lang="zh-CN" altLang="zh-CN" dirty="0">
                <a:latin typeface="黑体" panose="02010609060101010101" pitchFamily="49" charset="-122"/>
                <a:ea typeface="黑体" panose="02010609060101010101" pitchFamily="49" charset="-122"/>
              </a:rPr>
              <a:t>）境外证券投资。</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down)">
                                      <p:cBhvr>
                                        <p:cTn id="11" dur="500"/>
                                        <p:tgtEl>
                                          <p:spTgt spid="2">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down)">
                                      <p:cBhvr>
                                        <p:cTn id="19"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8518" y="3048000"/>
            <a:ext cx="10018713" cy="1752599"/>
          </a:xfrm>
        </p:spPr>
        <p:txBody>
          <a:bodyPr>
            <a:noAutofit/>
          </a:bodyPr>
          <a:lstStyle/>
          <a:p>
            <a:pPr algn="l">
              <a:lnSpc>
                <a:spcPct val="125000"/>
              </a:lnSpc>
              <a:spcBef>
                <a:spcPts val="1000"/>
              </a:spcBef>
            </a:pPr>
            <a:r>
              <a:rPr lang="zh-CN" altLang="en-US" sz="2400" dirty="0">
                <a:latin typeface="黑体" panose="02010609060101010101" pitchFamily="49" charset="-122"/>
                <a:ea typeface="黑体" panose="02010609060101010101" pitchFamily="49" charset="-122"/>
              </a:rPr>
              <a:t>三、我国证券法发展历程</a:t>
            </a:r>
            <a:br>
              <a:rPr lang="en-US" altLang="zh-CN" sz="2400" dirty="0">
                <a:latin typeface="黑体" panose="02010609060101010101" pitchFamily="49" charset="-122"/>
                <a:ea typeface="黑体" panose="02010609060101010101" pitchFamily="49" charset="-122"/>
              </a:rPr>
            </a:br>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自改革开放以来，我国资本市场经历了一个从低级到高级、从简单到复杂的发展过程；与此相应，证券法律制度也呈现出明显的螺旋式上升与波浪式前进的特征。这种上升和前进与政策引领、与我国的经济体制改革密切相关。</a:t>
            </a:r>
            <a:br>
              <a:rPr lang="en-US" altLang="zh-CN" sz="2400" dirty="0">
                <a:latin typeface="黑体" panose="02010609060101010101" pitchFamily="49" charset="-122"/>
                <a:ea typeface="黑体" panose="02010609060101010101" pitchFamily="49" charset="-122"/>
              </a:rPr>
            </a:br>
            <a:r>
              <a:rPr lang="en-US" altLang="zh-CN" sz="2400" dirty="0">
                <a:latin typeface="黑体" panose="02010609060101010101" pitchFamily="49" charset="-122"/>
                <a:ea typeface="黑体" panose="02010609060101010101" pitchFamily="49" charset="-122"/>
              </a:rPr>
              <a:t>    2019</a:t>
            </a:r>
            <a:r>
              <a:rPr lang="zh-CN" altLang="en-US" sz="2400" dirty="0">
                <a:latin typeface="黑体" panose="02010609060101010101" pitchFamily="49" charset="-122"/>
                <a:ea typeface="黑体" panose="02010609060101010101" pitchFamily="49" charset="-122"/>
              </a:rPr>
              <a:t>年</a:t>
            </a:r>
            <a:r>
              <a:rPr lang="en-US" altLang="zh-CN" sz="2400" dirty="0">
                <a:latin typeface="黑体" panose="02010609060101010101" pitchFamily="49" charset="-122"/>
                <a:ea typeface="黑体" panose="02010609060101010101" pitchFamily="49" charset="-122"/>
              </a:rPr>
              <a:t>12</a:t>
            </a:r>
            <a:r>
              <a:rPr lang="zh-CN" altLang="en-US" sz="2400" dirty="0">
                <a:latin typeface="黑体" panose="02010609060101010101" pitchFamily="49" charset="-122"/>
                <a:ea typeface="黑体" panose="02010609060101010101" pitchFamily="49" charset="-122"/>
              </a:rPr>
              <a:t>月，我国</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证券法</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进行了第二次全面修订，扩大了证券 概念，强化了证券市场多层次发展，确立了证券发行注册制，提高了证券违法 违规成本，强化了信息披露要求，进一步完善了投资者保护机制。此次修订体现了强烈的市场化、法治化、国际化方向，为证券市场全面深化改革、有效防 控市场风险、切实维护投资者合法权益，提供了更为坚实的法治保障。</a:t>
            </a:r>
            <a:br>
              <a:rPr lang="zh-CN" altLang="en-US" sz="2400" dirty="0">
                <a:latin typeface="黑体" panose="02010609060101010101" pitchFamily="49" charset="-122"/>
                <a:ea typeface="黑体" panose="02010609060101010101" pitchFamily="49" charset="-122"/>
              </a:rPr>
            </a:br>
            <a:endParaRPr lang="zh-CN" altLang="en-US" sz="2400" dirty="0">
              <a:latin typeface="黑体" panose="02010609060101010101" pitchFamily="49" charset="-122"/>
              <a:ea typeface="黑体" panose="02010609060101010101"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p="http://schemas.openxmlformats.org/presentationml/2006/main">
  <p:tag name="COMMONDATA" val="eyJoZGlkIjoiOGNlZGM4Y2Q2NGFmMTVhMGY4Mjk4ZWVmZTE4OGQ4OTg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TM03457496[[fn=视差]]</Template>
  <TotalTime>0</TotalTime>
  <Words>12118</Words>
  <Application>WPS 演示</Application>
  <PresentationFormat>宽屏</PresentationFormat>
  <Paragraphs>444</Paragraphs>
  <Slides>63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63</vt:i4>
      </vt:variant>
    </vt:vector>
  </HeadingPairs>
  <TitlesOfParts>
    <vt:vector size="75" baseType="lpstr">
      <vt:lpstr>Arial</vt:lpstr>
      <vt:lpstr>宋体</vt:lpstr>
      <vt:lpstr>Wingdings</vt:lpstr>
      <vt:lpstr>Arial</vt:lpstr>
      <vt:lpstr>黑体</vt:lpstr>
      <vt:lpstr>华文楷体</vt:lpstr>
      <vt:lpstr>Corbel</vt:lpstr>
      <vt:lpstr>微软雅黑</vt:lpstr>
      <vt:lpstr>Arial Unicode MS</vt:lpstr>
      <vt:lpstr>Calibri</vt:lpstr>
      <vt:lpstr>Corbel</vt:lpstr>
      <vt:lpstr>视差</vt:lpstr>
      <vt:lpstr>PowerPoint 演示文稿</vt:lpstr>
      <vt:lpstr>第八章    证券法</vt:lpstr>
      <vt:lpstr>本章要点</vt:lpstr>
      <vt:lpstr>第一节   证券法的基本问题</vt:lpstr>
      <vt:lpstr>第一节   证券法的基本问题</vt:lpstr>
      <vt:lpstr>PowerPoint 演示文稿</vt:lpstr>
      <vt:lpstr>PowerPoint 演示文稿</vt:lpstr>
      <vt:lpstr>PowerPoint 演示文稿</vt:lpstr>
      <vt:lpstr>三、我国证券法发展历程     自改革开放以来，我国资本市场经历了一个从低级到高级、从简单到复杂的发展过程；与此相应，证券法律制度也呈现出明显的螺旋式上升与波浪式前进的特征。这种上升和前进与政策引领、与我国的经济体制改革密切相关。     2019年12月，我国《证券法》进行了第二次全面修订，扩大了证券 概念，强化了证券市场多层次发展，确立了证券发行注册制，提高了证券违法 违规成本，强化了信息披露要求，进一步完善了投资者保护机制。此次修订体现了强烈的市场化、法治化、国际化方向，为证券市场全面深化改革、有效防 控市场风险、切实维护投资者合法权益，提供了更为坚实的法治保障。 </vt:lpstr>
      <vt:lpstr>三、我国证券法发展历程          回顾改革开放以来的发展历程，我国证券市场实现了从无到有、从小到大的发展，初步实现了依靠市场配置资源的目标；在法制建设方面，市场法制和规则不断完善，《公司法》《证券法》等一系列重要法律相继出台，并根据经济改革的现实需要及时进行了修订，为证券市场的正常运行提供了法律保障。当然，这些只是我国证券市场发展中的阶段性成果，而非发展的终止符。  </vt:lpstr>
      <vt:lpstr>第二节  证券市场主体法律制度</vt:lpstr>
      <vt:lpstr>第二节   证券市场主体法律制度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 证券业协会的会员及内部管理  1.会员主要是证券公司。  2.证券业协会的权力机构是由全体会员组成的会员大会。会员大会有权决定协会的重大问题。 </vt:lpstr>
      <vt:lpstr>第三节  证券发行与承销法律制度</vt:lpstr>
      <vt:lpstr>第三节   证券发行与承销法律制度</vt:lpstr>
      <vt:lpstr>PowerPoint 演示文稿</vt:lpstr>
      <vt:lpstr>PowerPoint 演示文稿</vt:lpstr>
      <vt:lpstr>PowerPoint 演示文稿</vt:lpstr>
      <vt:lpstr>（五）证券发行核准       证券发行审核是建立正常的市场秩序、维护证券市场稳定的重要措施之一，是证券主管机关通过审核发行申请人提供的资料，依法做出是否准予发行决定的行为。基于立法理念的不同，证券发行审核制度主要包括两种，即核准 制和注册制。核准制又称实质管理主义，是指证券发行人除了进行信息披露，还必须在主体资格、财务状况、盈利能力等方面满足法定的实质条件，并经证券主管机关实质审查核准方可发行证券的制度;注册制又称申报制，是指发行人按照法律规定向证券主管机关提交与发行有关的文件，通过主管机关的形式 审查后即可发行证券的制度。</vt:lpstr>
      <vt:lpstr>PowerPoint 演示文稿</vt:lpstr>
      <vt:lpstr>（七）募集资金的投向和使用      发行审核机关在选择发行企业时，要严格审查募集资金的投向。就股票而言，公司对公开发行股票所募集资金，必须按照招股说明书或者其他公开发行 募集文件所列资金用途使用;改变资金用途，必须经股东大会做出决议;擅自改变用途，未做纠正的，或者未经股东大会认可的，不得公开发行新股。</vt:lpstr>
      <vt:lpstr>PowerPoint 演示文稿</vt:lpstr>
      <vt:lpstr>PowerPoint 演示文稿</vt:lpstr>
      <vt:lpstr>PowerPoint 演示文稿</vt:lpstr>
      <vt:lpstr>第四节  证券上市与交易法律制度</vt:lpstr>
      <vt:lpstr>第四节  证券上市与交易法律制度</vt:lpstr>
      <vt:lpstr>第四节  证券上市与交易法律制度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（二）上市公司收购的分类：  1.上市公司收购的基本类型     上市公司股份收购包括通过证券交易所的集中竞价交易收购 (简称 “竞价 收购”)、要约收购、协议收购。 2.上市公司收购的其他分类 (1)依收购是否成为收购人的法定义务为标准，上市公司收购可分为自愿 收购和强制收购。 (2)依预定收购的股份数量，上市公司的收购还可分为部分收购和全面收购。 (3)依收购人是否直接取得上市公司控制地位的股权，上市公司的收购还 可分为直接收购和间接收购。  </vt:lpstr>
      <vt:lpstr>PowerPoint 演示文稿</vt:lpstr>
      <vt:lpstr>PowerPoint 演示文稿</vt:lpstr>
      <vt:lpstr>第五节  证券投资者保护法律制度</vt:lpstr>
      <vt:lpstr>第五节  证券投资者保护法律制度 </vt:lpstr>
      <vt:lpstr>第五节  证券投资者保护法律制度 </vt:lpstr>
      <vt:lpstr>第六节  证券监督管理机构</vt:lpstr>
      <vt:lpstr>第六节   证券监督管理机构 </vt:lpstr>
      <vt:lpstr>PowerPoint 演示文稿</vt:lpstr>
      <vt:lpstr>PowerPoint 演示文稿</vt:lpstr>
      <vt:lpstr>    为了保障国务院证券监督管理机构依法履行职责，《证券法》还授权监管机构采取下列措施：:(1)现场检查权。 (2)调查取证权。 (3)询问权。 (4)查阅、复制、封存和扣押权。 (5)查询账户与申请司法机关冻结权。 (6)限制证券 买卖权。 (7)限制出境权。</vt:lpstr>
      <vt:lpstr>四、证券监管中的行政和解     行政和解是指中国证监会在对行政相对人涉嫌违反证券期货法律、行政法 规和相关监管规定的行为进行调查执法过程中，根据行政相对人的申请，与其 就改正涉嫌违法行为、消除涉嫌违法行为不良后果、交纳行政和解金、补偿投 资者损失等事项进行协商，达成行政和解协议，并据此终止调查执法程序的制度。</vt:lpstr>
      <vt:lpstr>PowerPoint 演示文稿</vt:lpstr>
      <vt:lpstr>第七节  证券违法行为法律责任</vt:lpstr>
      <vt:lpstr>第七节  证券违法行为法律责任  </vt:lpstr>
      <vt:lpstr>PowerPoint 演示文稿</vt:lpstr>
      <vt:lpstr>PowerPoint 演示文稿</vt:lpstr>
      <vt:lpstr>(3)在自己实际控制的账户之间进行 证券交易，影响证券交易价格或者交易量; (4)不以成交为目的，频繁或者大 量申报并撤销申报; (5)利用虚假或者不确定的重大信息，诱导投资者进行证 券交易; (6)对证券发行人公开做出评价、预测或者投资建议，并进行反向证券交易; (7)利用在其他相关市场的活动操纵证券市场; (8)以其他手段操纵 证券市场。 （三）法律责任 1.民事责任 2.行政责任 3.刑事责任</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商法学</dc:title>
  <dc:creator/>
  <cp:lastModifiedBy>周轶男</cp:lastModifiedBy>
  <cp:revision>82</cp:revision>
  <dcterms:created xsi:type="dcterms:W3CDTF">2016-09-09T12:18:00Z</dcterms:created>
  <dcterms:modified xsi:type="dcterms:W3CDTF">2022-08-24T03:18:46Z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2052-11.1.0.12302</vt:lpwstr>
  </property>
  <property fmtid="{D5CDD505-2E9C-101B-9397-08002B2CF9AE}" pid="3" name="ICV">
    <vt:lpwstr>67485256F07B48CD8B4715E9D4D0C19E</vt:lpwstr>
  </property>
</Properties>
</file>