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0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EFB8-EC7B-45E4-B2E6-7DA413881F3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F24-A417-46B4-9A50-48FBF4CFE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隋唐时代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中国法律史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第四章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中古法律史</a:t>
            </a:r>
          </a:p>
          <a:p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83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唐主要立法意义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《</a:t>
            </a:r>
            <a:r>
              <a:rPr lang="zh-CN" altLang="en-US" b="1" dirty="0"/>
              <a:t>唐六典</a:t>
            </a:r>
            <a:r>
              <a:rPr lang="en-US" altLang="zh-CN" b="1" dirty="0"/>
              <a:t>》</a:t>
            </a:r>
            <a:r>
              <a:rPr lang="zh-CN" altLang="en-US" b="1" dirty="0"/>
              <a:t>是保存至今一部最早的、完整的、具有封建国家行政法典性质的文献。在中国行政立法史上具有重大意义，对唐以后历代会典的编纂具有深远影响。 </a:t>
            </a:r>
            <a:endParaRPr lang="en-US" altLang="zh-CN" b="1" dirty="0" smtClean="0"/>
          </a:p>
          <a:p>
            <a:pPr algn="just"/>
            <a:r>
              <a:rPr lang="en-US" altLang="zh-CN" b="1" dirty="0" smtClean="0"/>
              <a:t>《</a:t>
            </a:r>
            <a:r>
              <a:rPr lang="zh-CN" altLang="en-US" b="1" dirty="0"/>
              <a:t>唐六典</a:t>
            </a:r>
            <a:r>
              <a:rPr lang="en-US" altLang="zh-CN" b="1" dirty="0"/>
              <a:t>》</a:t>
            </a:r>
            <a:r>
              <a:rPr lang="zh-CN" altLang="en-US" b="1" dirty="0"/>
              <a:t>可以称作是中国历史上第一部较系统的行政法典，集秦汉以来行政立法之大成，把凡具有行政性质的立法汇集在一起，经精心编纂，与律、令、格、式相辅而行，这是封建立法史上的一个创举。</a:t>
            </a:r>
          </a:p>
          <a:p>
            <a:pPr algn="just"/>
            <a:r>
              <a:rPr lang="en-US" altLang="zh-CN" b="1" dirty="0"/>
              <a:t>《</a:t>
            </a:r>
            <a:r>
              <a:rPr lang="zh-CN" altLang="en-US" b="1" dirty="0"/>
              <a:t>唐六典</a:t>
            </a:r>
            <a:r>
              <a:rPr lang="en-US" altLang="zh-CN" b="1" dirty="0"/>
              <a:t>》</a:t>
            </a:r>
            <a:r>
              <a:rPr lang="zh-CN" altLang="en-US" b="1" dirty="0"/>
              <a:t>的编纂是继</a:t>
            </a:r>
            <a:r>
              <a:rPr lang="en-US" altLang="zh-CN" b="1" dirty="0"/>
              <a:t>《</a:t>
            </a:r>
            <a:r>
              <a:rPr lang="zh-CN" altLang="en-US" b="1" dirty="0"/>
              <a:t>永徽律疏</a:t>
            </a:r>
            <a:r>
              <a:rPr lang="en-US" altLang="zh-CN" b="1" dirty="0"/>
              <a:t>》</a:t>
            </a:r>
            <a:r>
              <a:rPr lang="zh-CN" altLang="en-US" b="1" dirty="0"/>
              <a:t>以后唐代立法的又一重大成就，也是中国封建行政法制逐渐走向成熟完备的标志之一。</a:t>
            </a:r>
          </a:p>
        </p:txBody>
      </p:sp>
    </p:spTree>
    <p:extLst>
      <p:ext uri="{BB962C8B-B14F-4D97-AF65-F5344CB8AC3E}">
        <p14:creationId xmlns:p14="http://schemas.microsoft.com/office/powerpoint/2010/main" val="228405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（二）唐朝法规的基本形式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</a:t>
            </a:r>
            <a:r>
              <a:rPr lang="zh-CN" altLang="en-US" sz="3600" dirty="0" smtClean="0"/>
              <a:t>、律：是刑事法规，相当于近代刑法典</a:t>
            </a:r>
          </a:p>
          <a:p>
            <a:pPr marL="0" indent="0"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、令：是关于国家体制和基本制度的法规</a:t>
            </a:r>
          </a:p>
          <a:p>
            <a:pPr marL="0" indent="0">
              <a:buNone/>
            </a:pPr>
            <a:r>
              <a:rPr lang="en-US" altLang="zh-CN" sz="3600" dirty="0" smtClean="0"/>
              <a:t>3</a:t>
            </a:r>
            <a:r>
              <a:rPr lang="zh-CN" altLang="en-US" sz="3600" dirty="0" smtClean="0"/>
              <a:t>、格：是国家机关各部门在日常工作中据以办事的行政法规</a:t>
            </a:r>
          </a:p>
          <a:p>
            <a:pPr marL="0" indent="0">
              <a:buNone/>
            </a:pPr>
            <a:r>
              <a:rPr lang="en-US" altLang="zh-CN" sz="3600" dirty="0" smtClean="0"/>
              <a:t>4</a:t>
            </a:r>
            <a:r>
              <a:rPr lang="zh-CN" altLang="en-US" sz="3600" dirty="0" smtClean="0"/>
              <a:t>、式：是国家机关的公文程式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113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三、唐律的主要内容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唐律广义上是指唐王朝修定的三十余部法典。狭义是指“唐律疏议”，它共</a:t>
            </a:r>
            <a:r>
              <a:rPr lang="en-US" altLang="zh-CN" dirty="0" smtClean="0"/>
              <a:t>12</a:t>
            </a:r>
            <a:r>
              <a:rPr lang="zh-CN" altLang="en-US" dirty="0" smtClean="0"/>
              <a:t>篇，</a:t>
            </a:r>
            <a:r>
              <a:rPr lang="en-US" altLang="zh-CN" dirty="0" smtClean="0"/>
              <a:t>502</a:t>
            </a:r>
            <a:r>
              <a:rPr lang="zh-CN" altLang="en-US" dirty="0" smtClean="0"/>
              <a:t>条。</a:t>
            </a:r>
          </a:p>
          <a:p>
            <a:pPr marL="0" indent="0">
              <a:buNone/>
            </a:pPr>
            <a:r>
              <a:rPr lang="zh-CN" altLang="en-US" sz="3200" b="1" dirty="0" smtClean="0"/>
              <a:t>（一）、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名例律</a:t>
            </a:r>
            <a:r>
              <a:rPr lang="en-US" altLang="zh-CN" sz="3200" b="1" dirty="0" smtClean="0"/>
              <a:t>》</a:t>
            </a:r>
            <a:r>
              <a:rPr lang="zh-CN" altLang="en-US" sz="3200" b="1" dirty="0" smtClean="0"/>
              <a:t>的主要内容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、五刑</a:t>
            </a:r>
          </a:p>
          <a:p>
            <a:pPr marL="0" indent="0">
              <a:buNone/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）死刑：分为绞、斩两类</a:t>
            </a:r>
          </a:p>
          <a:p>
            <a:pPr marL="0" indent="0">
              <a:buNone/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）流刑：分为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三等</a:t>
            </a:r>
          </a:p>
          <a:p>
            <a:pPr marL="0" indent="0">
              <a:buNone/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）徒刑：分为一年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三年共五等</a:t>
            </a:r>
          </a:p>
          <a:p>
            <a:pPr marL="0" indent="0">
              <a:buNone/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）杖刑：分为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等</a:t>
            </a:r>
          </a:p>
          <a:p>
            <a:pPr marL="0" indent="0">
              <a:buNone/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）笞刑：分为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6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7467"/>
            <a:ext cx="10515600" cy="5279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、“十恶”制度：按性质可分为三类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）威胁、损害皇帝人身、权力、尊严的犯罪：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b="1" dirty="0" smtClean="0"/>
              <a:t>谋反、谋大逆、谋叛、大不敬</a:t>
            </a:r>
            <a:endParaRPr lang="en-US" altLang="zh-CN" sz="3200" b="1" dirty="0" smtClean="0"/>
          </a:p>
          <a:p>
            <a:pPr marL="0" indent="0">
              <a:buNone/>
            </a:pPr>
            <a:endParaRPr lang="zh-CN" altLang="en-US" sz="3200" dirty="0" smtClean="0"/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）严重危害他人生命安全、手段残忍的犯罪：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b="1" dirty="0" smtClean="0"/>
              <a:t>不道        </a:t>
            </a:r>
            <a:endParaRPr lang="en-US" altLang="zh-CN" sz="3200" b="1" dirty="0" smtClean="0"/>
          </a:p>
          <a:p>
            <a:pPr marL="0" indent="0">
              <a:buNone/>
            </a:pPr>
            <a:endParaRPr lang="zh-CN" altLang="en-US" sz="3200" dirty="0" smtClean="0"/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）破坏封建伦常关系的犯罪：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b="1" dirty="0" smtClean="0"/>
              <a:t>不义、 恶逆、不孝、不睦、内乱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240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3600" dirty="0" smtClean="0"/>
              <a:t>八议、请、减、赎、当、免等特权法律制度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）八议：是对八种特权人物犯罪后实行优待的法律规定。凡属议亲、议贤、议能、议功、议贵、议勤、议宾之内的人物，犯死罪者可以请皇帝裁决，犯流罪以下，依法减刑一等。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）请：指皇太子妃大功，八议者期亲以上亲属及五品以上官吏。犯死罪者上请皇帝裁决，流罪以下例减一等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）减：对象为七品以上官吏及应请者祖父母、父母、兄弟、姊妹、妻、子孙等，犯流罪以下可以例减一等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9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）赎：凡八议、上请及享有减的权利者，以及九品    以上官吏和七品以上官吏亲属，犯流罪以下可以钱赎罪。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）当：所有官吏。五品以上，一官当私罪二年，公罪三年；九品以上，一官当私罪一年，公罪二年；罪大官小，余罪收赎；罪小官大，留官收赎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）免：指免除官职抵罪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16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、刑罚适用原则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）区分公、私罪原则</a:t>
            </a:r>
          </a:p>
          <a:p>
            <a:pPr algn="just"/>
            <a:r>
              <a:rPr lang="zh-CN" altLang="en-US" sz="3200" dirty="0" smtClean="0"/>
              <a:t>公罪</a:t>
            </a:r>
            <a:r>
              <a:rPr lang="en-US" altLang="zh-CN" sz="3200" dirty="0" smtClean="0"/>
              <a:t>——“</a:t>
            </a:r>
            <a:r>
              <a:rPr lang="zh-CN" altLang="en-US" sz="3200" dirty="0" smtClean="0"/>
              <a:t>缘公事致罪，而无私曲者”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从轻</a:t>
            </a:r>
          </a:p>
          <a:p>
            <a:pPr algn="just"/>
            <a:r>
              <a:rPr lang="zh-CN" altLang="en-US" sz="3200" dirty="0" smtClean="0"/>
              <a:t>私罪</a:t>
            </a:r>
            <a:r>
              <a:rPr lang="en-US" altLang="zh-CN" sz="3200" dirty="0" smtClean="0"/>
              <a:t>——“</a:t>
            </a:r>
            <a:r>
              <a:rPr lang="zh-CN" altLang="en-US" sz="3200" dirty="0" smtClean="0"/>
              <a:t>不缘公事，私自犯者”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从重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 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）、自首减免刑罚原则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“诸犯罪未发而自首者，原其罪；自首不实不尽者，以不实不尽之罪罪之；其于人损伤、于物不可备偿，事发亡，越度关及奸，并私习天文者，不在自首之列”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（３）共犯区别首</a:t>
            </a:r>
            <a:r>
              <a:rPr lang="zh-CN" altLang="en-US" sz="3600" dirty="0"/>
              <a:t>从与关于合并论罪</a:t>
            </a:r>
          </a:p>
          <a:p>
            <a:pPr marL="0" indent="0">
              <a:buNone/>
            </a:pPr>
            <a:endParaRPr lang="zh-CN" altLang="en-US" sz="3600" dirty="0" smtClean="0"/>
          </a:p>
          <a:p>
            <a:pPr algn="just"/>
            <a:r>
              <a:rPr lang="zh-CN" altLang="en-US" sz="3200" dirty="0" smtClean="0"/>
              <a:t>共犯罪：二人以上共同犯罪</a:t>
            </a:r>
          </a:p>
          <a:p>
            <a:pPr algn="just"/>
            <a:r>
              <a:rPr lang="zh-CN" altLang="en-US" sz="3200" dirty="0" smtClean="0"/>
              <a:t>共犯罪以“造意”为首，“倡首先言谓之造意”，处重刑，随从者减一等；家人共犯，只坐家长；</a:t>
            </a:r>
          </a:p>
          <a:p>
            <a:pPr algn="just"/>
            <a:r>
              <a:rPr lang="zh-CN" altLang="en-US" sz="3200" dirty="0" smtClean="0"/>
              <a:t>监临主首为犯，以监主为首。</a:t>
            </a:r>
          </a:p>
          <a:p>
            <a:pPr algn="just"/>
            <a:r>
              <a:rPr lang="zh-CN" altLang="en-US" sz="3200" dirty="0" smtClean="0"/>
              <a:t>“诸二罪以上俱发，以重者论；等者从一”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3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）累犯</a:t>
            </a:r>
            <a:r>
              <a:rPr lang="zh-CN" altLang="en-US" dirty="0"/>
              <a:t>加重原则</a:t>
            </a:r>
          </a:p>
          <a:p>
            <a:pPr algn="just"/>
            <a:r>
              <a:rPr lang="zh-CN" altLang="en-US" dirty="0" smtClean="0"/>
              <a:t>三</a:t>
            </a:r>
            <a:r>
              <a:rPr lang="zh-CN" altLang="en-US" dirty="0"/>
              <a:t>入科刑，谓“怙终其事”，而要“峻之以法，用惩其罪”，“三犯徒者，流二千里；三犯流者，绞”。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）同居</a:t>
            </a:r>
            <a:r>
              <a:rPr lang="zh-CN" altLang="en-US" dirty="0"/>
              <a:t>相隐原则</a:t>
            </a:r>
          </a:p>
          <a:p>
            <a:pPr algn="just"/>
            <a:r>
              <a:rPr lang="zh-CN" altLang="en-US" dirty="0" smtClean="0"/>
              <a:t>“</a:t>
            </a:r>
            <a:r>
              <a:rPr lang="zh-CN" altLang="en-US" dirty="0"/>
              <a:t>诸同居，若大功以上亲，及外祖父母、外孙，若孙之妇、夫之兄弟及兄弟妻，有罪相为隐；部曲、奴婢为主隐，勿论，即漏露其事及语消息亦不坐”。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）比</a:t>
            </a:r>
            <a:r>
              <a:rPr lang="zh-CN" altLang="en-US" dirty="0"/>
              <a:t>况类推原则</a:t>
            </a:r>
          </a:p>
          <a:p>
            <a:pPr algn="just"/>
            <a:r>
              <a:rPr lang="zh-CN" altLang="en-US" dirty="0" smtClean="0"/>
              <a:t>“</a:t>
            </a:r>
            <a:r>
              <a:rPr lang="zh-CN" altLang="en-US" dirty="0"/>
              <a:t>诸断罪无正条，其应出罪者，则举重以明轻；其应入罪者，则举轻以明重”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5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268"/>
            <a:ext cx="10515600" cy="5535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7</a:t>
            </a:r>
            <a:r>
              <a:rPr lang="zh-CN" altLang="en-US" dirty="0" smtClean="0"/>
              <a:t>）老幼</a:t>
            </a:r>
            <a:r>
              <a:rPr lang="zh-CN" altLang="en-US" dirty="0"/>
              <a:t>废疾者减免刑罚原则</a:t>
            </a:r>
          </a:p>
          <a:p>
            <a:r>
              <a:rPr lang="zh-CN" altLang="en-US" dirty="0" smtClean="0"/>
              <a:t>Ａ</a:t>
            </a:r>
            <a:r>
              <a:rPr lang="zh-CN" altLang="en-US" dirty="0"/>
              <a:t>、诸年七十以上，十五以下，及废疾者，犯</a:t>
            </a:r>
            <a:r>
              <a:rPr lang="zh-CN" altLang="en-US" dirty="0" smtClean="0"/>
              <a:t>流罪</a:t>
            </a:r>
            <a:r>
              <a:rPr lang="zh-CN" altLang="en-US" dirty="0"/>
              <a:t>以下依律师收赎</a:t>
            </a:r>
          </a:p>
          <a:p>
            <a:r>
              <a:rPr lang="zh-CN" altLang="en-US" dirty="0" smtClean="0"/>
              <a:t>Ｂ</a:t>
            </a:r>
            <a:r>
              <a:rPr lang="zh-CN" altLang="en-US" dirty="0"/>
              <a:t>、八十以上，十岁以下，及笃疾，犯反逆、</a:t>
            </a:r>
            <a:r>
              <a:rPr lang="zh-CN" altLang="en-US" dirty="0" smtClean="0"/>
              <a:t>杀人</a:t>
            </a:r>
            <a:r>
              <a:rPr lang="zh-CN" altLang="en-US" dirty="0"/>
              <a:t>应死者上请，盗及伤人者亦收赎，余皆不论</a:t>
            </a:r>
          </a:p>
          <a:p>
            <a:r>
              <a:rPr lang="zh-CN" altLang="en-US" dirty="0" smtClean="0"/>
              <a:t>Ｃ</a:t>
            </a:r>
            <a:r>
              <a:rPr lang="zh-CN" altLang="en-US" dirty="0"/>
              <a:t>、九十以上，七岁以下，虽死罪不加刑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（</a:t>
            </a:r>
            <a:r>
              <a:rPr lang="en-US" altLang="zh-CN" dirty="0"/>
              <a:t>8</a:t>
            </a:r>
            <a:r>
              <a:rPr lang="zh-CN" altLang="en-US" dirty="0" smtClean="0"/>
              <a:t>）化外</a:t>
            </a:r>
            <a:r>
              <a:rPr lang="zh-CN" altLang="en-US" dirty="0"/>
              <a:t>人处罚原则</a:t>
            </a:r>
          </a:p>
          <a:p>
            <a:r>
              <a:rPr lang="zh-CN" altLang="en-US" dirty="0" smtClean="0"/>
              <a:t>“</a:t>
            </a:r>
            <a:r>
              <a:rPr lang="zh-CN" altLang="en-US" dirty="0"/>
              <a:t>诸化外人同类自相犯者，各依本俗法；</a:t>
            </a:r>
            <a:r>
              <a:rPr lang="zh-CN" altLang="en-US" dirty="0" smtClean="0"/>
              <a:t>异类相</a:t>
            </a:r>
            <a:r>
              <a:rPr lang="zh-CN" altLang="en-US" dirty="0"/>
              <a:t>犯者，以法律论”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1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一、隋朝的法律制度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sz="3200" dirty="0" smtClean="0"/>
              <a:t>一）立法概况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新律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：隋文帝即位后，命高颎等人制成。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开皇律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开皇三年，苏威、牛弘等人修新律而                              成 ，共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篇，</a:t>
            </a:r>
            <a:r>
              <a:rPr lang="en-US" altLang="zh-CN" sz="3200" dirty="0" smtClean="0"/>
              <a:t>500</a:t>
            </a:r>
            <a:r>
              <a:rPr lang="zh-CN" altLang="en-US" sz="3200" dirty="0" smtClean="0"/>
              <a:t>条，开皇律上承汉律， 下开唐律，在中国法制史上有重要地位。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大业律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：隋炀帝于大业二年命牛弘等修律，于大业三年四月完成，内容与开皇律基 本相同，篇目有所增加，共</a:t>
            </a:r>
            <a:r>
              <a:rPr lang="en-US" altLang="zh-CN" sz="3200" dirty="0" smtClean="0"/>
              <a:t>18</a:t>
            </a:r>
            <a:r>
              <a:rPr lang="zh-CN" altLang="en-US" sz="3200" dirty="0" smtClean="0"/>
              <a:t>篇。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503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0639"/>
            <a:ext cx="10515600" cy="5666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（二）唐律其它各篇的主要内容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卫禁律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33</a:t>
            </a:r>
            <a:r>
              <a:rPr lang="zh-CN" altLang="en-US" dirty="0"/>
              <a:t>条。主要是警卫宫廷和守卫</a:t>
            </a:r>
            <a:r>
              <a:rPr lang="zh-CN" altLang="en-US" dirty="0" smtClean="0"/>
              <a:t>关津要塞</a:t>
            </a:r>
            <a:r>
              <a:rPr lang="zh-CN" altLang="en-US" dirty="0"/>
              <a:t>方面的规定。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职制律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59</a:t>
            </a:r>
            <a:r>
              <a:rPr lang="zh-CN" altLang="en-US" dirty="0"/>
              <a:t>条。重要是惩治官吏违法失职</a:t>
            </a:r>
            <a:r>
              <a:rPr lang="zh-CN" altLang="en-US" dirty="0" smtClean="0"/>
              <a:t>的规定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户婚律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46</a:t>
            </a:r>
            <a:r>
              <a:rPr lang="zh-CN" altLang="en-US" dirty="0"/>
              <a:t>条。主要是户籍田宅、赋役和</a:t>
            </a:r>
            <a:r>
              <a:rPr lang="zh-CN" altLang="en-US" dirty="0" smtClean="0"/>
              <a:t>婚姻家庭</a:t>
            </a:r>
            <a:r>
              <a:rPr lang="zh-CN" altLang="en-US" dirty="0"/>
              <a:t>方面的规定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厩库律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条。关于牲畜、库藏管理方面的</a:t>
            </a:r>
            <a:r>
              <a:rPr lang="zh-CN" altLang="en-US" dirty="0" smtClean="0"/>
              <a:t>规定。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擅兴律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24</a:t>
            </a:r>
            <a:r>
              <a:rPr lang="zh-CN" altLang="en-US" dirty="0"/>
              <a:t>条。主要是关于兵士征集、军队</a:t>
            </a:r>
            <a:r>
              <a:rPr lang="zh-CN" altLang="en-US" dirty="0" smtClean="0"/>
              <a:t>调动</a:t>
            </a:r>
            <a:r>
              <a:rPr lang="zh-CN" altLang="en-US" dirty="0"/>
              <a:t>及兴造方面的</a:t>
            </a:r>
            <a:r>
              <a:rPr lang="zh-CN" altLang="en-US" dirty="0" smtClean="0"/>
              <a:t>规定。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贼盗律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54</a:t>
            </a:r>
            <a:r>
              <a:rPr lang="zh-CN" altLang="en-US" dirty="0"/>
              <a:t>条。是关于保护封建政权、</a:t>
            </a:r>
            <a:r>
              <a:rPr lang="zh-CN" altLang="en-US" dirty="0" smtClean="0"/>
              <a:t>地主阶级的</a:t>
            </a:r>
            <a:r>
              <a:rPr lang="zh-CN" altLang="en-US" dirty="0"/>
              <a:t>政治利益和生命、财产不受侵犯的法律。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70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268"/>
            <a:ext cx="10515600" cy="5535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斗讼律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60</a:t>
            </a:r>
            <a:r>
              <a:rPr lang="zh-CN" altLang="en-US" dirty="0"/>
              <a:t>条。是关于斗殴伤人和控告、</a:t>
            </a:r>
            <a:r>
              <a:rPr lang="zh-CN" altLang="en-US" dirty="0" smtClean="0"/>
              <a:t>申诉等</a:t>
            </a:r>
            <a:r>
              <a:rPr lang="zh-CN" altLang="en-US" dirty="0"/>
              <a:t>方面的</a:t>
            </a:r>
            <a:r>
              <a:rPr lang="zh-CN" altLang="en-US" dirty="0" smtClean="0"/>
              <a:t>法律。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诈伪律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27</a:t>
            </a:r>
            <a:r>
              <a:rPr lang="zh-CN" altLang="en-US" dirty="0"/>
              <a:t>条。关于欺诈和伪造方面的</a:t>
            </a:r>
            <a:r>
              <a:rPr lang="zh-CN" altLang="en-US" dirty="0" smtClean="0"/>
              <a:t>法律。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杂律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62</a:t>
            </a:r>
            <a:r>
              <a:rPr lang="zh-CN" altLang="en-US" dirty="0"/>
              <a:t>条。不能编入其它篇的罪，都归入此</a:t>
            </a:r>
            <a:r>
              <a:rPr lang="zh-CN" altLang="en-US" dirty="0" smtClean="0"/>
              <a:t>篇。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捕亡律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条。是关于追捕逃犯等方面的</a:t>
            </a:r>
            <a:r>
              <a:rPr lang="zh-CN" altLang="en-US" dirty="0" smtClean="0"/>
              <a:t>法律。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断狱律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条。是关于司法审判和监狱管理</a:t>
            </a:r>
            <a:r>
              <a:rPr lang="zh-CN" altLang="en-US" dirty="0" smtClean="0"/>
              <a:t>方面的</a:t>
            </a:r>
            <a:r>
              <a:rPr lang="zh-CN" altLang="en-US" dirty="0"/>
              <a:t>法律。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69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（三）唐朝的经济立法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、土地立法</a:t>
            </a:r>
            <a:r>
              <a:rPr lang="en-US" altLang="zh-CN" dirty="0"/>
              <a:t>——</a:t>
            </a:r>
            <a:r>
              <a:rPr lang="zh-CN" altLang="en-US" dirty="0"/>
              <a:t>颁布“均田令”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、财政立法</a:t>
            </a:r>
            <a:r>
              <a:rPr lang="en-US" altLang="zh-CN" dirty="0"/>
              <a:t>——</a:t>
            </a:r>
            <a:r>
              <a:rPr lang="zh-CN" altLang="en-US" dirty="0"/>
              <a:t>颁布“租庸调法”和“两税法”（“此外敛者，以枉法论。”）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、工商立法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四）民事立法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、唐律关于物权的规定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）严格保护所有人对物的占有、使用、</a:t>
            </a:r>
            <a:r>
              <a:rPr lang="zh-CN" altLang="en-US" dirty="0" smtClean="0"/>
              <a:t>收益处分</a:t>
            </a:r>
            <a:r>
              <a:rPr lang="zh-CN" altLang="en-US" dirty="0"/>
              <a:t>的</a:t>
            </a:r>
            <a:r>
              <a:rPr lang="zh-CN" altLang="en-US" dirty="0" smtClean="0"/>
              <a:t>权利。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）规定物权取得的方式：继承、买卖、无主</a:t>
            </a:r>
            <a:r>
              <a:rPr lang="zh-CN" altLang="en-US" dirty="0" smtClean="0"/>
              <a:t>物的</a:t>
            </a:r>
            <a:r>
              <a:rPr lang="zh-CN" altLang="en-US" dirty="0"/>
              <a:t>取得、埋藏物的取得 、孳息物的</a:t>
            </a:r>
            <a:r>
              <a:rPr lang="zh-CN" altLang="en-US" dirty="0" smtClean="0"/>
              <a:t>归属。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、唐律关于债权的规定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）规定了买卖、借贷、赁庸、寄托等债的</a:t>
            </a:r>
            <a:r>
              <a:rPr lang="zh-CN" altLang="en-US" dirty="0" smtClean="0"/>
              <a:t>关系。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）规定了“债务担保”的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8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四、唐律的主要特点与历史</a:t>
            </a:r>
            <a:r>
              <a:rPr lang="zh-CN" altLang="en-US" dirty="0" smtClean="0"/>
              <a:t>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一）唐律的主要特点：“依礼制刑，礼法合一”</a:t>
            </a:r>
          </a:p>
          <a:p>
            <a:pPr marL="0" indent="0" algn="just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、在立法的活动中坚持以礼为纲的指导思想。礼</a:t>
            </a:r>
            <a:r>
              <a:rPr lang="zh-CN" altLang="en-US" dirty="0" smtClean="0"/>
              <a:t>本刑</a:t>
            </a:r>
            <a:r>
              <a:rPr lang="zh-CN" altLang="en-US" dirty="0"/>
              <a:t>辅、明刑助礼。</a:t>
            </a:r>
          </a:p>
          <a:p>
            <a:pPr marL="0" indent="0" algn="just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、从条文看，“一准乎礼”。唐律把人们划分成</a:t>
            </a:r>
            <a:r>
              <a:rPr lang="zh-CN" altLang="en-US" dirty="0" smtClean="0"/>
              <a:t>不同的</a:t>
            </a:r>
            <a:r>
              <a:rPr lang="zh-CN" altLang="en-US" dirty="0"/>
              <a:t>等级，并给每个人规定了不同的法律地位。</a:t>
            </a:r>
          </a:p>
          <a:p>
            <a:pPr marL="0" indent="0" algn="just">
              <a:buNone/>
            </a:pPr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（二）唐律的历史地位及影响</a:t>
            </a:r>
          </a:p>
          <a:p>
            <a:pPr marL="0" indent="0" algn="just">
              <a:buNone/>
            </a:pPr>
            <a:r>
              <a:rPr lang="zh-CN" altLang="en-US" dirty="0" smtClean="0"/>
              <a:t>历史</a:t>
            </a:r>
            <a:r>
              <a:rPr lang="zh-CN" altLang="en-US" dirty="0"/>
              <a:t>地位：唐律是我国封建法典的楷模，在中</a:t>
            </a:r>
            <a:r>
              <a:rPr lang="zh-CN" altLang="en-US" dirty="0" smtClean="0"/>
              <a:t>国法 </a:t>
            </a:r>
            <a:r>
              <a:rPr lang="zh-CN" altLang="en-US" dirty="0"/>
              <a:t>制史具有继往开来，承前启后的重要</a:t>
            </a:r>
            <a:r>
              <a:rPr lang="zh-CN" altLang="en-US" dirty="0" smtClean="0"/>
              <a:t>地位</a:t>
            </a:r>
            <a:r>
              <a:rPr lang="zh-CN" altLang="en-US" dirty="0"/>
              <a:t>。唐朝承袭秦汉立法成果，吸收</a:t>
            </a:r>
            <a:r>
              <a:rPr lang="zh-CN" altLang="en-US" dirty="0" smtClean="0"/>
              <a:t>汉 </a:t>
            </a:r>
            <a:r>
              <a:rPr lang="zh-CN" altLang="en-US" dirty="0"/>
              <a:t>律学成就，使唐律表现高度的成熟性</a:t>
            </a:r>
            <a:r>
              <a:rPr lang="zh-CN" altLang="en-US" dirty="0" smtClean="0"/>
              <a:t>并对</a:t>
            </a:r>
            <a:r>
              <a:rPr lang="zh-CN" altLang="en-US" dirty="0"/>
              <a:t>宋元明清法律产生了深刻</a:t>
            </a:r>
            <a:r>
              <a:rPr lang="zh-CN" altLang="en-US" dirty="0" smtClean="0"/>
              <a:t>影响。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唐律的影响：唐律的影响超越国界，对亚洲诸</a:t>
            </a:r>
            <a:r>
              <a:rPr lang="zh-CN" altLang="en-US" dirty="0" smtClean="0"/>
              <a:t>国产生</a:t>
            </a:r>
            <a:r>
              <a:rPr lang="zh-CN" altLang="en-US" dirty="0"/>
              <a:t>了重大</a:t>
            </a:r>
            <a:r>
              <a:rPr lang="zh-CN" altLang="en-US" dirty="0" smtClean="0"/>
              <a:t>影响。（</a:t>
            </a:r>
            <a:r>
              <a:rPr lang="en-US" altLang="zh-CN" dirty="0"/>
              <a:t>《</a:t>
            </a:r>
            <a:r>
              <a:rPr lang="zh-CN" altLang="en-US" dirty="0"/>
              <a:t>高丽律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/>
              <a:t>大宝律令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/>
              <a:t>李朝刑书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8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“三司推事”：唐朝中央和地方发生重大案件时，</a:t>
            </a:r>
            <a:r>
              <a:rPr lang="zh-CN" altLang="en-US" dirty="0" smtClean="0"/>
              <a:t>由大 </a:t>
            </a:r>
            <a:r>
              <a:rPr lang="zh-CN" altLang="en-US" dirty="0"/>
              <a:t>理寺卿会同刑部尚书、御</a:t>
            </a:r>
            <a:r>
              <a:rPr lang="zh-CN" altLang="en-US" dirty="0" smtClean="0"/>
              <a:t>史中丞共同</a:t>
            </a:r>
            <a:r>
              <a:rPr lang="zh-CN" altLang="en-US" dirty="0"/>
              <a:t>审理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“小三司”</a:t>
            </a:r>
            <a:r>
              <a:rPr lang="zh-CN" altLang="en-US" dirty="0"/>
              <a:t>：皇帝命令门下省给事中、中书省中</a:t>
            </a:r>
            <a:r>
              <a:rPr lang="zh-CN" altLang="en-US" dirty="0" smtClean="0"/>
              <a:t>舍 </a:t>
            </a:r>
            <a:r>
              <a:rPr lang="zh-CN" altLang="en-US" dirty="0"/>
              <a:t>人、和御史台御史组成特别法庭审</a:t>
            </a:r>
            <a:r>
              <a:rPr lang="zh-CN" altLang="en-US" dirty="0" smtClean="0"/>
              <a:t>理 </a:t>
            </a:r>
            <a:r>
              <a:rPr lang="zh-CN" altLang="en-US" dirty="0"/>
              <a:t>伸冤案件的制度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、地方司法机关</a:t>
            </a:r>
          </a:p>
          <a:p>
            <a:pPr marL="0" indent="0">
              <a:buNone/>
            </a:pPr>
            <a:r>
              <a:rPr lang="zh-CN" altLang="en-US" dirty="0"/>
              <a:t>       （１）唐朝地方行政长官兼理司法长官</a:t>
            </a:r>
          </a:p>
          <a:p>
            <a:pPr marL="0" indent="0">
              <a:buNone/>
            </a:pPr>
            <a:r>
              <a:rPr lang="zh-CN" altLang="en-US" dirty="0"/>
              <a:t>       （２）州县设佐史协助处理司法</a:t>
            </a:r>
            <a:r>
              <a:rPr lang="zh-CN" altLang="en-US" dirty="0" smtClean="0"/>
              <a:t>事务州</a:t>
            </a:r>
            <a:r>
              <a:rPr lang="zh-CN" altLang="en-US" dirty="0"/>
              <a:t>设法曹参军，县设司法佐、史</a:t>
            </a:r>
          </a:p>
          <a:p>
            <a:pPr marL="0" indent="0">
              <a:buNone/>
            </a:pPr>
            <a:r>
              <a:rPr lang="zh-CN" altLang="en-US" dirty="0"/>
              <a:t>       （３）基层乡官：里正、坊正、村正</a:t>
            </a:r>
          </a:p>
        </p:txBody>
      </p:sp>
    </p:spTree>
    <p:extLst>
      <p:ext uri="{BB962C8B-B14F-4D97-AF65-F5344CB8AC3E}">
        <p14:creationId xmlns:p14="http://schemas.microsoft.com/office/powerpoint/2010/main" val="188102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（二）诉讼审判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、诉讼制度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 起诉有两种方式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A</a:t>
            </a:r>
            <a:r>
              <a:rPr lang="zh-CN" altLang="en-US" dirty="0"/>
              <a:t>、 举劾和告发</a:t>
            </a:r>
          </a:p>
          <a:p>
            <a:pPr marL="0" indent="0">
              <a:buNone/>
            </a:pPr>
            <a:r>
              <a:rPr lang="zh-CN" altLang="en-US" dirty="0"/>
              <a:t>                举劾：官吏代表国家纠举犯罪</a:t>
            </a:r>
          </a:p>
          <a:p>
            <a:pPr marL="0" indent="0">
              <a:buNone/>
            </a:pPr>
            <a:r>
              <a:rPr lang="zh-CN" altLang="en-US" dirty="0"/>
              <a:t>               </a:t>
            </a:r>
            <a:r>
              <a:rPr lang="zh-CN" altLang="en-US" dirty="0" smtClean="0"/>
              <a:t> 告发</a:t>
            </a:r>
            <a:r>
              <a:rPr lang="zh-CN" altLang="en-US" dirty="0"/>
              <a:t>：重大犯罪，强制告发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B</a:t>
            </a:r>
            <a:r>
              <a:rPr lang="zh-CN" altLang="en-US" dirty="0"/>
              <a:t>、告诉。告诉分自诉、越诉、直诉、和亲属代诉</a:t>
            </a:r>
            <a:r>
              <a:rPr lang="zh-CN" altLang="en-US" dirty="0" smtClean="0"/>
              <a:t>。同时</a:t>
            </a:r>
            <a:r>
              <a:rPr lang="zh-CN" altLang="en-US" dirty="0"/>
              <a:t>对告诉的主体作了限制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）诉讼须有“讼牒”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16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70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、审判制度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）根据犯罪发生的区域、罪行的轻重、被告的身  份，划分了各级审判机关的管辖权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）审判以原告的诉状为准，不得状外别求他罪，</a:t>
            </a:r>
            <a:r>
              <a:rPr lang="zh-CN" altLang="en-US" dirty="0" smtClean="0"/>
              <a:t>否则</a:t>
            </a:r>
            <a:r>
              <a:rPr lang="zh-CN" altLang="en-US" dirty="0"/>
              <a:t>以故入人罪论处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）审讯时采取“五听”进行分析，然后调查证据，以</a:t>
            </a:r>
            <a:r>
              <a:rPr lang="zh-CN" altLang="en-US" dirty="0" smtClean="0"/>
              <a:t>“众证定罪”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）口供是判决的主要根据即“罪从供定”，并</a:t>
            </a:r>
            <a:r>
              <a:rPr lang="zh-CN" altLang="en-US" dirty="0" smtClean="0"/>
              <a:t>规定拷</a:t>
            </a:r>
            <a:r>
              <a:rPr lang="zh-CN" altLang="en-US" dirty="0"/>
              <a:t>讯制度：</a:t>
            </a:r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诸应讯囚者，必先以情审察辞理，反复参验，犹</a:t>
            </a:r>
            <a:r>
              <a:rPr lang="zh-CN" altLang="en-US" dirty="0" smtClean="0"/>
              <a:t>未解决</a:t>
            </a:r>
            <a:r>
              <a:rPr lang="zh-CN" altLang="en-US" dirty="0"/>
              <a:t>，事须讯问者，立案同判，然后拷讯”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）规定了回避制度</a:t>
            </a:r>
          </a:p>
        </p:txBody>
      </p:sp>
    </p:spTree>
    <p:extLst>
      <p:ext uri="{BB962C8B-B14F-4D97-AF65-F5344CB8AC3E}">
        <p14:creationId xmlns:p14="http://schemas.microsoft.com/office/powerpoint/2010/main" val="297280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135"/>
            <a:ext cx="10515600" cy="580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）司法官判决，要“具引律、令、格、式正文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）对律文中应该“言上”或“待报”的案件，不得擅  </a:t>
            </a:r>
          </a:p>
          <a:p>
            <a:pPr marL="0" indent="0">
              <a:buNone/>
            </a:pPr>
            <a:r>
              <a:rPr lang="zh-CN" altLang="en-US" dirty="0"/>
              <a:t>          自</a:t>
            </a:r>
            <a:r>
              <a:rPr lang="zh-CN" altLang="en-US" dirty="0" smtClean="0"/>
              <a:t>判决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）判决的执行的</a:t>
            </a:r>
            <a:r>
              <a:rPr lang="zh-CN" altLang="en-US" dirty="0" smtClean="0"/>
              <a:t>规定徒</a:t>
            </a:r>
            <a:r>
              <a:rPr lang="zh-CN" altLang="en-US" dirty="0"/>
              <a:t>流刑应送配所；死刑的执行，须报请皇帝</a:t>
            </a:r>
            <a:r>
              <a:rPr lang="zh-CN" altLang="en-US"/>
              <a:t>批准</a:t>
            </a:r>
            <a:r>
              <a:rPr lang="zh-CN" altLang="en-US" smtClean="0"/>
              <a:t>，死刑</a:t>
            </a:r>
            <a:r>
              <a:rPr lang="zh-CN" altLang="en-US" dirty="0"/>
              <a:t>执行“三复奏”和“五复奏”制，犯恶逆以上除外。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（三）监狱管理</a:t>
            </a:r>
          </a:p>
          <a:p>
            <a:pPr marL="0" indent="0">
              <a:buNone/>
            </a:pPr>
            <a:r>
              <a:rPr lang="zh-CN" altLang="en-US" dirty="0"/>
              <a:t>        １、设置不同层次的监狱</a:t>
            </a:r>
          </a:p>
          <a:p>
            <a:pPr marL="0" indent="0">
              <a:buNone/>
            </a:pPr>
            <a:r>
              <a:rPr lang="zh-CN" altLang="en-US" dirty="0"/>
              <a:t>              京师、州、县设有监狱，大理寺设有“大理狱”</a:t>
            </a:r>
          </a:p>
          <a:p>
            <a:pPr marL="0" indent="0">
              <a:buNone/>
            </a:pPr>
            <a:r>
              <a:rPr lang="zh-CN" altLang="en-US" dirty="0"/>
              <a:t>       ２、唐律规定囚粮、囚衣、入视等制度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8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（四）监察机关对司法活动的</a:t>
            </a:r>
            <a:r>
              <a:rPr lang="zh-CN" altLang="en-US" dirty="0" smtClean="0"/>
              <a:t>监督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唐朝</a:t>
            </a:r>
            <a:r>
              <a:rPr lang="zh-CN" altLang="en-US" sz="3200" b="1" dirty="0"/>
              <a:t>的监察机关是御史台，以御史大夫为最高长官，御史中丞为</a:t>
            </a:r>
            <a:r>
              <a:rPr lang="zh-CN" altLang="en-US" sz="3200" b="1" dirty="0" smtClean="0"/>
              <a:t>辅佐。</a:t>
            </a:r>
            <a:endParaRPr lang="zh-CN" altLang="en-US" sz="3200" b="1" dirty="0"/>
          </a:p>
          <a:p>
            <a:r>
              <a:rPr lang="zh-CN" altLang="en-US" sz="3200" dirty="0" smtClean="0"/>
              <a:t>台</a:t>
            </a:r>
            <a:r>
              <a:rPr lang="zh-CN" altLang="en-US" sz="3200" dirty="0"/>
              <a:t>院：设侍御史若干人，执掌纠弹</a:t>
            </a:r>
            <a:r>
              <a:rPr lang="zh-CN" altLang="en-US" sz="3200" dirty="0" smtClean="0"/>
              <a:t>百官、参加大理寺</a:t>
            </a:r>
            <a:r>
              <a:rPr lang="zh-CN" altLang="en-US" sz="3200" dirty="0"/>
              <a:t>审判和审理皇帝交付的案件</a:t>
            </a:r>
          </a:p>
          <a:p>
            <a:r>
              <a:rPr lang="zh-CN" altLang="en-US" sz="3200" dirty="0" smtClean="0"/>
              <a:t>殿</a:t>
            </a:r>
            <a:r>
              <a:rPr lang="zh-CN" altLang="en-US" sz="3200" dirty="0"/>
              <a:t>院：设殿中侍御史若干人，掌纠察百官在</a:t>
            </a:r>
            <a:r>
              <a:rPr lang="zh-CN" altLang="en-US" sz="3200" dirty="0" smtClean="0"/>
              <a:t>宫殿</a:t>
            </a:r>
            <a:r>
              <a:rPr lang="zh-CN" altLang="en-US" sz="3200" dirty="0"/>
              <a:t>中的违法失礼之事，并巡视京城、</a:t>
            </a:r>
            <a:r>
              <a:rPr lang="zh-CN" altLang="en-US" sz="3200" dirty="0" smtClean="0"/>
              <a:t>效祀</a:t>
            </a:r>
            <a:r>
              <a:rPr lang="zh-CN" altLang="en-US" sz="3200" dirty="0"/>
              <a:t>、朝会等</a:t>
            </a:r>
          </a:p>
          <a:p>
            <a:r>
              <a:rPr lang="zh-CN" altLang="en-US" sz="3200" dirty="0" smtClean="0"/>
              <a:t>察</a:t>
            </a:r>
            <a:r>
              <a:rPr lang="zh-CN" altLang="en-US" sz="3200" dirty="0"/>
              <a:t>院：设监察御史若干人，执掌监察州县</a:t>
            </a:r>
            <a:r>
              <a:rPr lang="zh-CN" altLang="en-US" sz="3200" dirty="0" smtClean="0"/>
              <a:t>地方官吏</a:t>
            </a: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0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3533"/>
            <a:ext cx="10515600" cy="542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（二）隋朝法律的主要内容</a:t>
            </a:r>
          </a:p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、加强经济立法和司法活动，保障国家财政收入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）发布“均田令” </a:t>
            </a:r>
          </a:p>
          <a:p>
            <a:pPr marL="0" indent="0">
              <a:buNone/>
            </a:pPr>
            <a:r>
              <a:rPr lang="zh-CN" altLang="en-US" sz="3200" dirty="0" smtClean="0"/>
              <a:t> 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）整顿户籍</a:t>
            </a:r>
          </a:p>
          <a:p>
            <a:pPr marL="0" indent="0">
              <a:buNone/>
            </a:pPr>
            <a:r>
              <a:rPr lang="zh-CN" altLang="en-US" sz="3200" dirty="0" smtClean="0"/>
              <a:t> 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）整顿货币制度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5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31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sz="3200" dirty="0" smtClean="0"/>
              <a:t>规定“十恶”，“八议”之款，以镇压农民反抗和保护地主特权</a:t>
            </a:r>
          </a:p>
          <a:p>
            <a:r>
              <a:rPr lang="zh-CN" altLang="en-US" sz="3200" dirty="0" smtClean="0"/>
              <a:t> 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）特权法进一步发展：除规定八议制度外，对九 品以上官吏犯罪，还有“上请”、“例减”、“听赎” 等项规定</a:t>
            </a:r>
          </a:p>
          <a:p>
            <a:r>
              <a:rPr lang="zh-CN" altLang="en-US" sz="3200" dirty="0" smtClean="0"/>
              <a:t>  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）“十恶罪”的确立：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开皇律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吸收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北齐律</a:t>
            </a:r>
            <a:r>
              <a:rPr lang="en-US" altLang="zh-CN" sz="3200" dirty="0" smtClean="0"/>
              <a:t>》 “</a:t>
            </a:r>
            <a:r>
              <a:rPr lang="zh-CN" altLang="en-US" sz="3200" dirty="0" smtClean="0"/>
              <a:t>重罪十条”，正式形成“十恶”制度，即谋反、 谋大逆、谋叛、恶逆、不道、不敬、不孝、不睦、不义、内乱。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0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8773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、改革刑制，确立了封建五刑体系</a:t>
            </a:r>
          </a:p>
          <a:p>
            <a:pPr marL="0" indent="0">
              <a:buNone/>
            </a:pPr>
            <a:r>
              <a:rPr lang="en-US" altLang="zh-CN" sz="3200" dirty="0" smtClean="0"/>
              <a:t>《</a:t>
            </a:r>
            <a:r>
              <a:rPr lang="zh-CN" altLang="en-US" sz="3200" dirty="0" smtClean="0"/>
              <a:t>开皇律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废除酷刑，确定笞、杖、徒、流、死五刑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）死刑为绞、斩两等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）流刑分</a:t>
            </a:r>
            <a:r>
              <a:rPr lang="en-US" altLang="zh-CN" sz="3200" dirty="0" smtClean="0"/>
              <a:t>1000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1500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2000</a:t>
            </a:r>
            <a:r>
              <a:rPr lang="zh-CN" altLang="en-US" sz="3200" dirty="0" smtClean="0"/>
              <a:t>三等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）徒刑分一年、一年半、二年、二年半、三年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）杖刑从杖</a:t>
            </a:r>
            <a:r>
              <a:rPr lang="en-US" altLang="zh-CN" sz="3200" dirty="0" smtClean="0"/>
              <a:t>60</a:t>
            </a:r>
            <a:r>
              <a:rPr lang="zh-CN" altLang="en-US" sz="3200" dirty="0" smtClean="0"/>
              <a:t>到杖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五等</a:t>
            </a:r>
          </a:p>
          <a:p>
            <a:pPr marL="0" indent="0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）笞刑从笞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到笞</a:t>
            </a:r>
            <a:r>
              <a:rPr lang="en-US" altLang="zh-CN" sz="3200" dirty="0" smtClean="0"/>
              <a:t>50</a:t>
            </a:r>
            <a:r>
              <a:rPr lang="zh-CN" altLang="en-US" sz="3200" dirty="0" smtClean="0"/>
              <a:t>五等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2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57028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、建立了较为完备的诉讼和司法制度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）司法机关</a:t>
            </a:r>
          </a:p>
          <a:p>
            <a:pPr marL="0" indent="0">
              <a:buNone/>
            </a:pPr>
            <a:r>
              <a:rPr lang="zh-CN" altLang="en-US" dirty="0" smtClean="0"/>
              <a:t>      大理寺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中央审判机关</a:t>
            </a:r>
          </a:p>
          <a:p>
            <a:pPr marL="0" indent="0">
              <a:buNone/>
            </a:pPr>
            <a:r>
              <a:rPr lang="zh-CN" altLang="en-US" dirty="0" smtClean="0"/>
              <a:t>      刑部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中央司法行政机关</a:t>
            </a:r>
          </a:p>
          <a:p>
            <a:pPr marL="0" indent="0">
              <a:buNone/>
            </a:pPr>
            <a:r>
              <a:rPr lang="zh-CN" altLang="en-US" dirty="0" smtClean="0"/>
              <a:t>      御史台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纠察，参谋某些案件的审判</a:t>
            </a:r>
          </a:p>
          <a:p>
            <a:pPr marL="0" indent="0">
              <a:buNone/>
            </a:pPr>
            <a:r>
              <a:rPr lang="zh-CN" altLang="en-US" dirty="0" smtClean="0"/>
              <a:t>      地方行政、司法合一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）诉讼制度</a:t>
            </a:r>
            <a:r>
              <a:rPr lang="en-US" altLang="zh-CN" dirty="0" smtClean="0"/>
              <a:t>-——</a:t>
            </a:r>
            <a:r>
              <a:rPr lang="zh-CN" altLang="en-US" dirty="0" smtClean="0"/>
              <a:t>允许直诉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）死刑慎重制度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实行“三奏复核制”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）提高司法官员素质的措施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二、唐朝的法律制度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CN" altLang="en-US" sz="3200" dirty="0" smtClean="0"/>
              <a:t>（一）主要立法</a:t>
            </a:r>
          </a:p>
          <a:p>
            <a:pPr marL="0" indent="0" algn="just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武德律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的制定。唐高祖武德年间，以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开皇律</a:t>
            </a:r>
            <a:r>
              <a:rPr lang="en-US" altLang="zh-CN" sz="3200" dirty="0" smtClean="0"/>
              <a:t>》                            </a:t>
            </a:r>
            <a:r>
              <a:rPr lang="zh-CN" altLang="en-US" sz="3200" dirty="0" smtClean="0"/>
              <a:t>为基础增加</a:t>
            </a:r>
            <a:r>
              <a:rPr lang="en-US" altLang="zh-CN" sz="3200" dirty="0" smtClean="0"/>
              <a:t>53</a:t>
            </a:r>
            <a:r>
              <a:rPr lang="zh-CN" altLang="en-US" sz="3200" dirty="0" smtClean="0"/>
              <a:t>条新格制成，唐立法的开端。</a:t>
            </a:r>
          </a:p>
          <a:p>
            <a:pPr marL="0" indent="0" algn="just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贞观律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的制定。太宗贞观年间，花费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年时间                            完成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贞观律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的修订，至此唐朝基本法 典即告定型。</a:t>
            </a:r>
          </a:p>
          <a:p>
            <a:pPr marL="0" indent="0" algn="just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永徽律疏</a:t>
            </a:r>
            <a:r>
              <a:rPr lang="en-US" altLang="zh-CN" sz="3200" b="1" dirty="0" smtClean="0"/>
              <a:t>》</a:t>
            </a:r>
            <a:r>
              <a:rPr lang="zh-CN" altLang="en-US" sz="3200" dirty="0" smtClean="0"/>
              <a:t>的制定。唐高宗永徽二年，以贞观律为基础，编篡了永徽律十二篇</a:t>
            </a:r>
            <a:r>
              <a:rPr lang="en-US" altLang="zh-CN" sz="3200" dirty="0" smtClean="0"/>
              <a:t>500</a:t>
            </a:r>
            <a:r>
              <a:rPr lang="zh-CN" altLang="en-US" sz="3200" dirty="0" smtClean="0"/>
              <a:t>条永徽三年，制定“律疏”，次年颁布，律合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永徽律疏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，后世称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唐律疏议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130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（一）主要立法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开元律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的制定。玄宗开元年间，下令修订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永 徽律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，删除不合时宜的条款和称谓， 颁行天下。</a:t>
            </a:r>
          </a:p>
          <a:p>
            <a:pPr marL="0" indent="0" algn="just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唐六典</a:t>
            </a:r>
            <a:r>
              <a:rPr lang="en-US" altLang="zh-CN" b="1" dirty="0" smtClean="0"/>
              <a:t>》</a:t>
            </a:r>
            <a:r>
              <a:rPr lang="zh-CN" altLang="en-US" dirty="0" smtClean="0"/>
              <a:t>的制定。玄宗开元年间经十余年时间制 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唐六典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，它“以官统典”为原则， 实行“官领其属，事归于职”的方法，将 内容分为理（治）职、教职、礼职、政职、刑职、事职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部分，共</a:t>
            </a:r>
            <a:r>
              <a:rPr lang="en-US" altLang="zh-CN" dirty="0" smtClean="0"/>
              <a:t>30</a:t>
            </a:r>
            <a:r>
              <a:rPr lang="zh-CN" altLang="en-US" dirty="0" smtClean="0"/>
              <a:t>卷。它是中国封建时代最早的一部综合性行政法典。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大中刑律统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的制定。唐宣宗时制定。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8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唐主要立法意义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永徽律疏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（即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唐律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）取代了</a:t>
            </a:r>
            <a:r>
              <a:rPr lang="en-US" altLang="zh-CN" dirty="0" smtClean="0"/>
              <a:t>《</a:t>
            </a:r>
            <a:r>
              <a:rPr lang="zh-CN" altLang="en-US" dirty="0"/>
              <a:t>武德律</a:t>
            </a:r>
            <a:r>
              <a:rPr lang="en-US" altLang="zh-CN" dirty="0"/>
              <a:t>》</a:t>
            </a:r>
            <a:r>
              <a:rPr lang="zh-CN" altLang="en-US" dirty="0" smtClean="0"/>
              <a:t>及</a:t>
            </a:r>
            <a:r>
              <a:rPr lang="en-US" altLang="zh-CN" dirty="0" smtClean="0"/>
              <a:t>《</a:t>
            </a:r>
            <a:r>
              <a:rPr lang="zh-CN" altLang="en-US" dirty="0"/>
              <a:t>贞观律</a:t>
            </a:r>
            <a:r>
              <a:rPr lang="en-US" altLang="zh-CN" dirty="0"/>
              <a:t>》</a:t>
            </a:r>
            <a:r>
              <a:rPr lang="zh-CN" altLang="en-US" dirty="0"/>
              <a:t>，成为唐朝法典，且为中国现存最早最完整的</a:t>
            </a:r>
            <a:r>
              <a:rPr lang="zh-CN" altLang="en-US" dirty="0" smtClean="0"/>
              <a:t>法典</a:t>
            </a:r>
            <a:endParaRPr lang="en-US" altLang="zh-CN" dirty="0" smtClean="0"/>
          </a:p>
          <a:p>
            <a:r>
              <a:rPr lang="en-US" altLang="zh-CN" dirty="0"/>
              <a:t>《</a:t>
            </a:r>
            <a:r>
              <a:rPr lang="zh-CN" altLang="en-US" dirty="0"/>
              <a:t>永徽律疏</a:t>
            </a:r>
            <a:r>
              <a:rPr lang="en-US" altLang="zh-CN" dirty="0"/>
              <a:t>》</a:t>
            </a:r>
            <a:r>
              <a:rPr lang="zh-CN" altLang="en-US" dirty="0" smtClean="0"/>
              <a:t>继承</a:t>
            </a:r>
            <a:r>
              <a:rPr lang="zh-CN" altLang="en-US" dirty="0"/>
              <a:t>魏晋南北朝以来的立法成就，创造性的于律条之后附上注疏，使得“疏在律后，律以疏存”，被认为是中国法制史上之立法典范。由于礼与法在</a:t>
            </a:r>
            <a:r>
              <a:rPr lang="en-US" altLang="zh-CN" dirty="0"/>
              <a:t>《</a:t>
            </a:r>
            <a:r>
              <a:rPr lang="zh-CN" altLang="en-US" dirty="0"/>
              <a:t>唐律疏议</a:t>
            </a:r>
            <a:r>
              <a:rPr lang="en-US" altLang="zh-CN" dirty="0"/>
              <a:t>》</a:t>
            </a:r>
            <a:r>
              <a:rPr lang="zh-CN" altLang="en-US" dirty="0"/>
              <a:t>里之完美结合，使得由汉代肇始之“春秋决狱”方法至此终结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唐律正是以其严谨的结构，简明的文字，精确的注疏，完备的内容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zh-CN" altLang="en-US" dirty="0" smtClean="0"/>
              <a:t>后世立法均有深远</a:t>
            </a:r>
            <a:r>
              <a:rPr lang="zh-CN" altLang="en-US" dirty="0"/>
              <a:t>影响，并直接影响东亚及东南亚多国的立法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诸臣以律文昉自</a:t>
            </a:r>
            <a:r>
              <a:rPr lang="en-US" altLang="zh-CN" dirty="0"/>
              <a:t>《</a:t>
            </a:r>
            <a:r>
              <a:rPr lang="zh-CN" altLang="en-US" dirty="0"/>
              <a:t>唐律</a:t>
            </a:r>
            <a:r>
              <a:rPr lang="en-US" altLang="zh-CN" dirty="0"/>
              <a:t>》</a:t>
            </a:r>
            <a:r>
              <a:rPr lang="zh-CN" altLang="en-US" dirty="0"/>
              <a:t>，辞简意赅，容致舛讹，于每篇正文后，增用总注，疏解律义。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/>
              <a:t>《</a:t>
            </a:r>
            <a:r>
              <a:rPr lang="zh-CN" altLang="en-US" dirty="0"/>
              <a:t>清史稿</a:t>
            </a:r>
            <a:r>
              <a:rPr lang="en-US" altLang="zh-CN" dirty="0"/>
              <a:t>·</a:t>
            </a:r>
            <a:r>
              <a:rPr lang="zh-CN" altLang="en-US" dirty="0"/>
              <a:t>刑法志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9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3174</Words>
  <Application>Microsoft Office PowerPoint</Application>
  <PresentationFormat>宽屏</PresentationFormat>
  <Paragraphs>177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华文新魏</vt:lpstr>
      <vt:lpstr>宋体</vt:lpstr>
      <vt:lpstr>Arial</vt:lpstr>
      <vt:lpstr>Calibri</vt:lpstr>
      <vt:lpstr>Calibri Light</vt:lpstr>
      <vt:lpstr>Office 主题</vt:lpstr>
      <vt:lpstr>隋唐时代</vt:lpstr>
      <vt:lpstr>一、隋朝的法律制度</vt:lpstr>
      <vt:lpstr>PowerPoint 演示文稿</vt:lpstr>
      <vt:lpstr>PowerPoint 演示文稿</vt:lpstr>
      <vt:lpstr>PowerPoint 演示文稿</vt:lpstr>
      <vt:lpstr>PowerPoint 演示文稿</vt:lpstr>
      <vt:lpstr>二、唐朝的法律制度</vt:lpstr>
      <vt:lpstr>（一）主要立法</vt:lpstr>
      <vt:lpstr>唐主要立法意义</vt:lpstr>
      <vt:lpstr>唐主要立法意义</vt:lpstr>
      <vt:lpstr>（二）唐朝法规的基本形式</vt:lpstr>
      <vt:lpstr>三、唐律的主要内容</vt:lpstr>
      <vt:lpstr>PowerPoint 演示文稿</vt:lpstr>
      <vt:lpstr>3、八议、请、减、赎、当、免等特权法律制度</vt:lpstr>
      <vt:lpstr>PowerPoint 演示文稿</vt:lpstr>
      <vt:lpstr>4、刑罚适用原则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四、唐律的主要特点与历史地位</vt:lpstr>
      <vt:lpstr>PowerPoint 演示文稿</vt:lpstr>
      <vt:lpstr>（二）诉讼审判制度</vt:lpstr>
      <vt:lpstr>PowerPoint 演示文稿</vt:lpstr>
      <vt:lpstr>PowerPoint 演示文稿</vt:lpstr>
      <vt:lpstr>（四）监察机关对司法活动的监督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隋唐时代</dc:title>
  <dc:creator>XeonKarl</dc:creator>
  <cp:lastModifiedBy>XeonKarl</cp:lastModifiedBy>
  <cp:revision>8</cp:revision>
  <dcterms:created xsi:type="dcterms:W3CDTF">2021-05-26T01:22:55Z</dcterms:created>
  <dcterms:modified xsi:type="dcterms:W3CDTF">2021-06-06T22:11:23Z</dcterms:modified>
</cp:coreProperties>
</file>