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DM Serif Display" pitchFamily="2" charset="0"/>
      <p:regular r:id="rId14"/>
    </p:embeddedFont>
    <p:embeddedFont>
      <p:font typeface="Montserrat" panose="00000500000000000000" pitchFamily="50" charset="-52"/>
      <p:regular r:id="rId15"/>
      <p:bold r:id="rId16"/>
      <p:italic r:id="rId17"/>
      <p:boldItalic r:id="rId18"/>
    </p:embeddedFont>
    <p:embeddedFont>
      <p:font typeface="Montserrat Bold" panose="020B0604020202020204" charset="-52"/>
      <p:regular r:id="rId19"/>
    </p:embeddedFont>
    <p:embeddedFont>
      <p:font typeface="Montserrat Medium" panose="00000600000000000000" pitchFamily="50" charset="-52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chikov28/HotelReserv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3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8401" y="-3008781"/>
            <a:ext cx="16958533" cy="9539175"/>
          </a:xfrm>
          <a:custGeom>
            <a:avLst/>
            <a:gdLst/>
            <a:ahLst/>
            <a:cxnLst/>
            <a:rect l="l" t="t" r="r" b="b"/>
            <a:pathLst>
              <a:path w="16958533" h="9539175">
                <a:moveTo>
                  <a:pt x="0" y="0"/>
                </a:moveTo>
                <a:lnTo>
                  <a:pt x="16958533" y="0"/>
                </a:lnTo>
                <a:lnTo>
                  <a:pt x="16958533" y="9539175"/>
                </a:lnTo>
                <a:lnTo>
                  <a:pt x="0" y="95391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grpSp>
        <p:nvGrpSpPr>
          <p:cNvPr id="3" name="Group 3"/>
          <p:cNvGrpSpPr/>
          <p:nvPr/>
        </p:nvGrpSpPr>
        <p:grpSpPr>
          <a:xfrm>
            <a:off x="0" y="6199331"/>
            <a:ext cx="16958533" cy="5432593"/>
            <a:chOff x="0" y="0"/>
            <a:chExt cx="4466445" cy="14308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66445" cy="1430807"/>
            </a:xfrm>
            <a:custGeom>
              <a:avLst/>
              <a:gdLst/>
              <a:ahLst/>
              <a:cxnLst/>
              <a:rect l="l" t="t" r="r" b="b"/>
              <a:pathLst>
                <a:path w="4466445" h="1430807">
                  <a:moveTo>
                    <a:pt x="0" y="0"/>
                  </a:moveTo>
                  <a:lnTo>
                    <a:pt x="4466445" y="0"/>
                  </a:lnTo>
                  <a:lnTo>
                    <a:pt x="4466445" y="1430807"/>
                  </a:lnTo>
                  <a:lnTo>
                    <a:pt x="0" y="1430807"/>
                  </a:lnTo>
                  <a:close/>
                </a:path>
              </a:pathLst>
            </a:custGeom>
            <a:solidFill>
              <a:srgbClr val="819DB2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66445" cy="14689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770132" y="-733959"/>
            <a:ext cx="1956300" cy="11720288"/>
            <a:chOff x="0" y="0"/>
            <a:chExt cx="515239" cy="30868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239" cy="3086825"/>
            </a:xfrm>
            <a:custGeom>
              <a:avLst/>
              <a:gdLst/>
              <a:ahLst/>
              <a:cxnLst/>
              <a:rect l="l" t="t" r="r" b="b"/>
              <a:pathLst>
                <a:path w="515239" h="3086825">
                  <a:moveTo>
                    <a:pt x="0" y="0"/>
                  </a:moveTo>
                  <a:lnTo>
                    <a:pt x="515239" y="0"/>
                  </a:lnTo>
                  <a:lnTo>
                    <a:pt x="515239" y="3086825"/>
                  </a:lnTo>
                  <a:lnTo>
                    <a:pt x="0" y="3086825"/>
                  </a:lnTo>
                  <a:close/>
                </a:path>
              </a:pathLst>
            </a:custGeom>
            <a:solidFill>
              <a:srgbClr val="EEF8FF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239" cy="3124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1028700"/>
            <a:ext cx="843898" cy="843898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9DB2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246519" y="1250231"/>
            <a:ext cx="408259" cy="400836"/>
          </a:xfrm>
          <a:custGeom>
            <a:avLst/>
            <a:gdLst/>
            <a:ahLst/>
            <a:cxnLst/>
            <a:rect l="l" t="t" r="r" b="b"/>
            <a:pathLst>
              <a:path w="408259" h="400836">
                <a:moveTo>
                  <a:pt x="0" y="0"/>
                </a:moveTo>
                <a:lnTo>
                  <a:pt x="408259" y="0"/>
                </a:lnTo>
                <a:lnTo>
                  <a:pt x="408259" y="400836"/>
                </a:lnTo>
                <a:lnTo>
                  <a:pt x="0" y="400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3" name="TextBox 13"/>
          <p:cNvSpPr txBox="1"/>
          <p:nvPr/>
        </p:nvSpPr>
        <p:spPr>
          <a:xfrm>
            <a:off x="314655" y="7420688"/>
            <a:ext cx="17658689" cy="1222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92"/>
              </a:lnSpc>
            </a:pPr>
            <a:r>
              <a:rPr lang="en-US" sz="9992">
                <a:solidFill>
                  <a:srgbClr val="2D4457"/>
                </a:solidFill>
                <a:latin typeface="DM Serif Display"/>
              </a:rPr>
              <a:t>Hotel Reservations Manager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6115967"/>
            <a:ext cx="9078030" cy="752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0"/>
              </a:lnSpc>
            </a:pPr>
            <a:r>
              <a:rPr lang="en-US" sz="4492">
                <a:solidFill>
                  <a:srgbClr val="EEF8FF"/>
                </a:solidFill>
                <a:latin typeface="Montserrat Medium"/>
              </a:rPr>
              <a:t>Курсов проект</a:t>
            </a:r>
          </a:p>
        </p:txBody>
      </p:sp>
      <p:sp>
        <p:nvSpPr>
          <p:cNvPr id="15" name="TextBox 15"/>
          <p:cNvSpPr txBox="1"/>
          <p:nvPr/>
        </p:nvSpPr>
        <p:spPr>
          <a:xfrm rot="5399999">
            <a:off x="14224982" y="4906412"/>
            <a:ext cx="6541805" cy="473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4"/>
              </a:lnSpc>
            </a:pPr>
            <a:r>
              <a:rPr lang="en-US" sz="2745">
                <a:solidFill>
                  <a:srgbClr val="5B778D"/>
                </a:solidFill>
                <a:latin typeface="Montserrat Medium"/>
              </a:rPr>
              <a:t>HOTELRESERVATIONSMANAGER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930633" y="6123131"/>
            <a:ext cx="5360314" cy="745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EEF8FF"/>
                </a:solidFill>
                <a:latin typeface="Montserrat Bold"/>
              </a:rPr>
              <a:t>Модул 13 СИ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05573" y="8832870"/>
            <a:ext cx="9101157" cy="598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9"/>
              </a:lnSpc>
            </a:pPr>
            <a:r>
              <a:rPr lang="en-US" sz="3492">
                <a:solidFill>
                  <a:srgbClr val="FFFFFF"/>
                </a:solidFill>
                <a:latin typeface="Montserrat Bold"/>
              </a:rPr>
              <a:t>Джемал Кичиков, Атидже Дживгова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1565" y="1163042"/>
            <a:ext cx="247579" cy="243078"/>
          </a:xfrm>
          <a:custGeom>
            <a:avLst/>
            <a:gdLst/>
            <a:ahLst/>
            <a:cxnLst/>
            <a:rect l="l" t="t" r="r" b="b"/>
            <a:pathLst>
              <a:path w="247579" h="243078">
                <a:moveTo>
                  <a:pt x="0" y="0"/>
                </a:moveTo>
                <a:lnTo>
                  <a:pt x="247580" y="0"/>
                </a:lnTo>
                <a:lnTo>
                  <a:pt x="247580" y="243078"/>
                </a:lnTo>
                <a:lnTo>
                  <a:pt x="0" y="243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3" name="Freeform 3"/>
          <p:cNvSpPr/>
          <p:nvPr/>
        </p:nvSpPr>
        <p:spPr>
          <a:xfrm>
            <a:off x="504243" y="5574119"/>
            <a:ext cx="8639757" cy="3741936"/>
          </a:xfrm>
          <a:custGeom>
            <a:avLst/>
            <a:gdLst/>
            <a:ahLst/>
            <a:cxnLst/>
            <a:rect l="l" t="t" r="r" b="b"/>
            <a:pathLst>
              <a:path w="8639757" h="3741936">
                <a:moveTo>
                  <a:pt x="0" y="0"/>
                </a:moveTo>
                <a:lnTo>
                  <a:pt x="8639757" y="0"/>
                </a:lnTo>
                <a:lnTo>
                  <a:pt x="8639757" y="3741935"/>
                </a:lnTo>
                <a:lnTo>
                  <a:pt x="0" y="37419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4" name="Freeform 4"/>
          <p:cNvSpPr/>
          <p:nvPr/>
        </p:nvSpPr>
        <p:spPr>
          <a:xfrm>
            <a:off x="9981390" y="1028700"/>
            <a:ext cx="8083478" cy="8297327"/>
          </a:xfrm>
          <a:custGeom>
            <a:avLst/>
            <a:gdLst/>
            <a:ahLst/>
            <a:cxnLst/>
            <a:rect l="l" t="t" r="r" b="b"/>
            <a:pathLst>
              <a:path w="8083478" h="8297327">
                <a:moveTo>
                  <a:pt x="0" y="0"/>
                </a:moveTo>
                <a:lnTo>
                  <a:pt x="8083478" y="0"/>
                </a:lnTo>
                <a:lnTo>
                  <a:pt x="8083478" y="8297327"/>
                </a:lnTo>
                <a:lnTo>
                  <a:pt x="0" y="82973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grpSp>
        <p:nvGrpSpPr>
          <p:cNvPr id="5" name="Group 5"/>
          <p:cNvGrpSpPr/>
          <p:nvPr/>
        </p:nvGrpSpPr>
        <p:grpSpPr>
          <a:xfrm>
            <a:off x="-866302" y="-284082"/>
            <a:ext cx="8992600" cy="5427582"/>
            <a:chOff x="0" y="0"/>
            <a:chExt cx="2368421" cy="14294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68421" cy="1429487"/>
            </a:xfrm>
            <a:custGeom>
              <a:avLst/>
              <a:gdLst/>
              <a:ahLst/>
              <a:cxnLst/>
              <a:rect l="l" t="t" r="r" b="b"/>
              <a:pathLst>
                <a:path w="2368421" h="1429487">
                  <a:moveTo>
                    <a:pt x="43907" y="0"/>
                  </a:moveTo>
                  <a:lnTo>
                    <a:pt x="2324514" y="0"/>
                  </a:lnTo>
                  <a:cubicBezTo>
                    <a:pt x="2348763" y="0"/>
                    <a:pt x="2368421" y="19658"/>
                    <a:pt x="2368421" y="43907"/>
                  </a:cubicBezTo>
                  <a:lnTo>
                    <a:pt x="2368421" y="1385580"/>
                  </a:lnTo>
                  <a:cubicBezTo>
                    <a:pt x="2368421" y="1397225"/>
                    <a:pt x="2363795" y="1408392"/>
                    <a:pt x="2355561" y="1416627"/>
                  </a:cubicBezTo>
                  <a:cubicBezTo>
                    <a:pt x="2347327" y="1424861"/>
                    <a:pt x="2336159" y="1429487"/>
                    <a:pt x="2324514" y="1429487"/>
                  </a:cubicBezTo>
                  <a:lnTo>
                    <a:pt x="43907" y="1429487"/>
                  </a:lnTo>
                  <a:cubicBezTo>
                    <a:pt x="19658" y="1429487"/>
                    <a:pt x="0" y="1409829"/>
                    <a:pt x="0" y="1385580"/>
                  </a:cubicBezTo>
                  <a:lnTo>
                    <a:pt x="0" y="43907"/>
                  </a:lnTo>
                  <a:cubicBezTo>
                    <a:pt x="0" y="32262"/>
                    <a:pt x="4626" y="21094"/>
                    <a:pt x="12860" y="12860"/>
                  </a:cubicBezTo>
                  <a:cubicBezTo>
                    <a:pt x="21094" y="4626"/>
                    <a:pt x="32262" y="0"/>
                    <a:pt x="43907" y="0"/>
                  </a:cubicBezTo>
                  <a:close/>
                </a:path>
              </a:pathLst>
            </a:custGeom>
            <a:solidFill>
              <a:srgbClr val="EEF8FF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368421" cy="1467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887743"/>
            <a:ext cx="6748050" cy="2595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04"/>
              </a:lnSpc>
            </a:pPr>
            <a:r>
              <a:rPr lang="en-US" sz="9808">
                <a:solidFill>
                  <a:srgbClr val="5B778D"/>
                </a:solidFill>
                <a:latin typeface="DM Serif Display"/>
              </a:rPr>
              <a:t>Кодов фрагмент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219163" y="5296190"/>
            <a:ext cx="14319289" cy="6220127"/>
            <a:chOff x="0" y="0"/>
            <a:chExt cx="3771335" cy="16382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71335" cy="1638223"/>
            </a:xfrm>
            <a:custGeom>
              <a:avLst/>
              <a:gdLst/>
              <a:ahLst/>
              <a:cxnLst/>
              <a:rect l="l" t="t" r="r" b="b"/>
              <a:pathLst>
                <a:path w="3771335" h="1638223">
                  <a:moveTo>
                    <a:pt x="0" y="0"/>
                  </a:moveTo>
                  <a:lnTo>
                    <a:pt x="3771335" y="0"/>
                  </a:lnTo>
                  <a:lnTo>
                    <a:pt x="3771335" y="1638223"/>
                  </a:lnTo>
                  <a:lnTo>
                    <a:pt x="0" y="1638223"/>
                  </a:lnTo>
                  <a:close/>
                </a:path>
              </a:pathLst>
            </a:custGeom>
            <a:solidFill>
              <a:srgbClr val="819DB2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71335" cy="16763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26994" y="3300995"/>
            <a:ext cx="8717006" cy="1279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81"/>
              </a:lnSpc>
            </a:pPr>
            <a:r>
              <a:rPr lang="en-US" sz="10088">
                <a:solidFill>
                  <a:srgbClr val="5B778D"/>
                </a:solidFill>
                <a:latin typeface="DM Serif Display"/>
              </a:rPr>
              <a:t>Заключение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1028700"/>
            <a:ext cx="511762" cy="51176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778D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160791" y="1163042"/>
            <a:ext cx="247579" cy="243078"/>
          </a:xfrm>
          <a:custGeom>
            <a:avLst/>
            <a:gdLst/>
            <a:ahLst/>
            <a:cxnLst/>
            <a:rect l="l" t="t" r="r" b="b"/>
            <a:pathLst>
              <a:path w="247579" h="243078">
                <a:moveTo>
                  <a:pt x="0" y="0"/>
                </a:moveTo>
                <a:lnTo>
                  <a:pt x="247580" y="0"/>
                </a:lnTo>
                <a:lnTo>
                  <a:pt x="247580" y="243078"/>
                </a:lnTo>
                <a:lnTo>
                  <a:pt x="0" y="243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0" name="TextBox 10"/>
          <p:cNvSpPr txBox="1"/>
          <p:nvPr/>
        </p:nvSpPr>
        <p:spPr>
          <a:xfrm>
            <a:off x="1674022" y="1043550"/>
            <a:ext cx="5587348" cy="434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71"/>
              </a:lnSpc>
            </a:pPr>
            <a:r>
              <a:rPr lang="en-US" sz="2550">
                <a:solidFill>
                  <a:srgbClr val="5B778D"/>
                </a:solidFill>
                <a:latin typeface="DM Serif Display"/>
              </a:rPr>
              <a:t>Hotel Reservations Manager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6994" y="5620728"/>
            <a:ext cx="9553760" cy="4070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2D4457"/>
                </a:solidFill>
                <a:latin typeface="Montserrat"/>
              </a:rPr>
              <a:t>С този проект ние представяме уменията си в софтуерното инженерство.</a:t>
            </a:r>
          </a:p>
          <a:p>
            <a:pPr marL="0" lvl="0" indent="0" algn="just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2D4457"/>
                </a:solidFill>
                <a:latin typeface="Montserrat"/>
              </a:rPr>
              <a:t>Разработването на уеб приложение за управление на резервации в хотели предлага здрава платформа за ефективно управление на резервациите, оптимизирана комуникация и подобрено преживяване за клиентите. Използването на инструментите и функциите на Visual Studio позволява на разработчиците да създадат потребителски интерфейс, безпроблемна интеграция с бази данни и разширяеми решения, които отговарят на развиващите се нужди на хотелиерския бизнес.</a:t>
            </a:r>
          </a:p>
        </p:txBody>
      </p:sp>
      <p:sp>
        <p:nvSpPr>
          <p:cNvPr id="12" name="Freeform 12"/>
          <p:cNvSpPr/>
          <p:nvPr/>
        </p:nvSpPr>
        <p:spPr>
          <a:xfrm>
            <a:off x="10463629" y="0"/>
            <a:ext cx="7824371" cy="10287000"/>
          </a:xfrm>
          <a:custGeom>
            <a:avLst/>
            <a:gdLst/>
            <a:ahLst/>
            <a:cxnLst/>
            <a:rect l="l" t="t" r="r" b="b"/>
            <a:pathLst>
              <a:path w="7824371" h="10287000">
                <a:moveTo>
                  <a:pt x="0" y="0"/>
                </a:moveTo>
                <a:lnTo>
                  <a:pt x="7824371" y="0"/>
                </a:lnTo>
                <a:lnTo>
                  <a:pt x="782437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210" t="-14621" b="-14621"/>
            </a:stretch>
          </a:blipFill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1DF3-A311-F441-47B2-7D01855D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7449800" cy="1143000"/>
          </a:xfrm>
        </p:spPr>
        <p:txBody>
          <a:bodyPr/>
          <a:lstStyle/>
          <a:p>
            <a:r>
              <a:rPr lang="bg-BG" dirty="0"/>
              <a:t>Линк към </a:t>
            </a:r>
            <a:r>
              <a:rPr lang="en-US" dirty="0"/>
              <a:t>GitHub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20B2-9997-2B7B-3A7B-D05219292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7449800" cy="8412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6600" dirty="0"/>
              <a:t>Кликнете </a:t>
            </a:r>
            <a:r>
              <a:rPr lang="bg-BG" sz="6600" dirty="0">
                <a:hlinkClick r:id="rId2"/>
              </a:rPr>
              <a:t>ТУК</a:t>
            </a:r>
            <a:br>
              <a:rPr lang="bg-BG" sz="6600" dirty="0"/>
            </a:br>
            <a:r>
              <a:rPr lang="en-US" sz="6600"/>
              <a:t>https://github.com/Kichikov28/HotelReservations</a:t>
            </a:r>
            <a:endParaRPr lang="bg-BG" sz="6600" dirty="0"/>
          </a:p>
        </p:txBody>
      </p:sp>
    </p:spTree>
    <p:extLst>
      <p:ext uri="{BB962C8B-B14F-4D97-AF65-F5344CB8AC3E}">
        <p14:creationId xmlns:p14="http://schemas.microsoft.com/office/powerpoint/2010/main" val="118378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95694"/>
            <a:ext cx="18288000" cy="4510494"/>
          </a:xfrm>
          <a:custGeom>
            <a:avLst/>
            <a:gdLst/>
            <a:ahLst/>
            <a:cxnLst/>
            <a:rect l="l" t="t" r="r" b="b"/>
            <a:pathLst>
              <a:path w="18288000" h="4510494">
                <a:moveTo>
                  <a:pt x="0" y="0"/>
                </a:moveTo>
                <a:lnTo>
                  <a:pt x="18288000" y="0"/>
                </a:lnTo>
                <a:lnTo>
                  <a:pt x="18288000" y="4510494"/>
                </a:lnTo>
                <a:lnTo>
                  <a:pt x="0" y="4510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0564" b="-59569"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3" name="TextBox 3"/>
          <p:cNvSpPr txBox="1"/>
          <p:nvPr/>
        </p:nvSpPr>
        <p:spPr>
          <a:xfrm>
            <a:off x="1028700" y="4178593"/>
            <a:ext cx="9086974" cy="1729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123"/>
              </a:lnSpc>
            </a:pPr>
            <a:r>
              <a:rPr lang="en-US" sz="10088">
                <a:solidFill>
                  <a:srgbClr val="5B778D"/>
                </a:solidFill>
                <a:latin typeface="DM Serif Display"/>
              </a:rPr>
              <a:t>Съдържание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07959" y="6328682"/>
            <a:ext cx="3401144" cy="53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1096" lvl="1" indent="-345548" algn="l">
              <a:lnSpc>
                <a:spcPts val="4481"/>
              </a:lnSpc>
              <a:buFont typeface="Arial"/>
              <a:buChar char="•"/>
            </a:pPr>
            <a:r>
              <a:rPr lang="en-US" sz="3201">
                <a:solidFill>
                  <a:srgbClr val="5B778D"/>
                </a:solidFill>
                <a:latin typeface="Montserrat Bold"/>
              </a:rPr>
              <a:t>Въведение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92911" y="6326558"/>
            <a:ext cx="3232895" cy="53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1096" lvl="1" indent="-345548" algn="l">
              <a:lnSpc>
                <a:spcPts val="4481"/>
              </a:lnSpc>
              <a:buFont typeface="Arial"/>
              <a:buChar char="•"/>
            </a:pPr>
            <a:r>
              <a:rPr lang="en-US" sz="3201">
                <a:solidFill>
                  <a:srgbClr val="5B778D"/>
                </a:solidFill>
                <a:latin typeface="Montserrat Bold"/>
              </a:rPr>
              <a:t>Етапи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08732" y="7550178"/>
            <a:ext cx="3995818" cy="53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1096" lvl="1" indent="-345548" algn="l">
              <a:lnSpc>
                <a:spcPts val="4481"/>
              </a:lnSpc>
              <a:buFont typeface="Arial"/>
              <a:buChar char="•"/>
            </a:pPr>
            <a:r>
              <a:rPr lang="en-US" sz="3201">
                <a:solidFill>
                  <a:srgbClr val="5B778D"/>
                </a:solidFill>
                <a:latin typeface="Montserrat Bold"/>
              </a:rPr>
              <a:t>Реализация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5175289" y="8828823"/>
            <a:ext cx="14319289" cy="5432593"/>
            <a:chOff x="0" y="0"/>
            <a:chExt cx="3771335" cy="143080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771335" cy="1430807"/>
            </a:xfrm>
            <a:custGeom>
              <a:avLst/>
              <a:gdLst/>
              <a:ahLst/>
              <a:cxnLst/>
              <a:rect l="l" t="t" r="r" b="b"/>
              <a:pathLst>
                <a:path w="3771335" h="1430807">
                  <a:moveTo>
                    <a:pt x="0" y="0"/>
                  </a:moveTo>
                  <a:lnTo>
                    <a:pt x="3771335" y="0"/>
                  </a:lnTo>
                  <a:lnTo>
                    <a:pt x="3771335" y="1430807"/>
                  </a:lnTo>
                  <a:lnTo>
                    <a:pt x="0" y="1430807"/>
                  </a:lnTo>
                  <a:close/>
                </a:path>
              </a:pathLst>
            </a:custGeom>
            <a:solidFill>
              <a:srgbClr val="819DB2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771335" cy="14689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909613" y="6328682"/>
            <a:ext cx="5842521" cy="53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1096" lvl="1" indent="-345548" algn="l">
              <a:lnSpc>
                <a:spcPts val="4481"/>
              </a:lnSpc>
              <a:buFont typeface="Arial"/>
              <a:buChar char="•"/>
            </a:pPr>
            <a:r>
              <a:rPr lang="en-US" sz="3201">
                <a:solidFill>
                  <a:srgbClr val="5B778D"/>
                </a:solidFill>
                <a:latin typeface="Montserrat Bold"/>
              </a:rPr>
              <a:t>Изглед на проекта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909613" y="7309843"/>
            <a:ext cx="3995818" cy="53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1096" lvl="1" indent="-345548" algn="l">
              <a:lnSpc>
                <a:spcPts val="4481"/>
              </a:lnSpc>
              <a:buFont typeface="Arial"/>
              <a:buChar char="•"/>
            </a:pPr>
            <a:r>
              <a:rPr lang="en-US" sz="3201">
                <a:solidFill>
                  <a:srgbClr val="5B778D"/>
                </a:solidFill>
                <a:latin typeface="Montserrat Bold"/>
              </a:rPr>
              <a:t>Заключение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5319695" y="8174014"/>
            <a:ext cx="1710455" cy="171045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9DB2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597712" y="8462525"/>
            <a:ext cx="1154422" cy="1133432"/>
          </a:xfrm>
          <a:custGeom>
            <a:avLst/>
            <a:gdLst/>
            <a:ahLst/>
            <a:cxnLst/>
            <a:rect l="l" t="t" r="r" b="b"/>
            <a:pathLst>
              <a:path w="1154422" h="1133432">
                <a:moveTo>
                  <a:pt x="0" y="0"/>
                </a:moveTo>
                <a:lnTo>
                  <a:pt x="1154422" y="0"/>
                </a:lnTo>
                <a:lnTo>
                  <a:pt x="1154422" y="1133432"/>
                </a:lnTo>
                <a:lnTo>
                  <a:pt x="0" y="11334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6" name="TextBox 16"/>
          <p:cNvSpPr txBox="1"/>
          <p:nvPr/>
        </p:nvSpPr>
        <p:spPr>
          <a:xfrm>
            <a:off x="1707959" y="7550178"/>
            <a:ext cx="3995818" cy="53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1096" lvl="1" indent="-345548" algn="l">
              <a:lnSpc>
                <a:spcPts val="4481"/>
              </a:lnSpc>
              <a:buFont typeface="Arial"/>
              <a:buChar char="•"/>
            </a:pPr>
            <a:r>
              <a:rPr lang="en-US" sz="3201">
                <a:solidFill>
                  <a:srgbClr val="5B778D"/>
                </a:solidFill>
                <a:latin typeface="Montserrat Bold"/>
              </a:rPr>
              <a:t>Роли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11386" y="0"/>
            <a:ext cx="7676614" cy="10876884"/>
          </a:xfrm>
          <a:custGeom>
            <a:avLst/>
            <a:gdLst/>
            <a:ahLst/>
            <a:cxnLst/>
            <a:rect l="l" t="t" r="r" b="b"/>
            <a:pathLst>
              <a:path w="7676614" h="10876884">
                <a:moveTo>
                  <a:pt x="0" y="0"/>
                </a:moveTo>
                <a:lnTo>
                  <a:pt x="7676614" y="0"/>
                </a:lnTo>
                <a:lnTo>
                  <a:pt x="7676614" y="10876884"/>
                </a:lnTo>
                <a:lnTo>
                  <a:pt x="0" y="108768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57" r="-5882" b="-2257"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3" name="TextBox 3"/>
          <p:cNvSpPr txBox="1"/>
          <p:nvPr/>
        </p:nvSpPr>
        <p:spPr>
          <a:xfrm>
            <a:off x="1028700" y="2331526"/>
            <a:ext cx="8115300" cy="191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668"/>
              </a:lnSpc>
            </a:pPr>
            <a:r>
              <a:rPr lang="en-US" sz="11191">
                <a:solidFill>
                  <a:srgbClr val="5B778D"/>
                </a:solidFill>
                <a:latin typeface="DM Serif Display"/>
              </a:rPr>
              <a:t>Въведение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410700" y="-716644"/>
            <a:ext cx="1689600" cy="11720288"/>
            <a:chOff x="0" y="0"/>
            <a:chExt cx="444997" cy="30868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4997" cy="3086825"/>
            </a:xfrm>
            <a:custGeom>
              <a:avLst/>
              <a:gdLst/>
              <a:ahLst/>
              <a:cxnLst/>
              <a:rect l="l" t="t" r="r" b="b"/>
              <a:pathLst>
                <a:path w="444997" h="3086825">
                  <a:moveTo>
                    <a:pt x="0" y="0"/>
                  </a:moveTo>
                  <a:lnTo>
                    <a:pt x="444997" y="0"/>
                  </a:lnTo>
                  <a:lnTo>
                    <a:pt x="444997" y="3086825"/>
                  </a:lnTo>
                  <a:lnTo>
                    <a:pt x="0" y="3086825"/>
                  </a:lnTo>
                  <a:close/>
                </a:path>
              </a:pathLst>
            </a:custGeom>
            <a:solidFill>
              <a:srgbClr val="819DB2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44997" cy="3124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4617249"/>
            <a:ext cx="6455454" cy="5674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5B778D"/>
                </a:solidFill>
                <a:latin typeface="Montserrat"/>
              </a:rPr>
              <a:t> Мениджърът за хотелски резервации (“Hotel Reservations Manager”) е система, която служи за управление на хотелски резервации. Използва се за създаване на нова резервация, проверка на свободните места по дата и изчисляване на дължимата сума според броя нощувки и вид на заетата стая.</a:t>
            </a:r>
          </a:p>
          <a:p>
            <a:pPr algn="just">
              <a:lnSpc>
                <a:spcPts val="2940"/>
              </a:lnSpc>
            </a:pPr>
            <a:endParaRPr lang="en-US" sz="2600">
              <a:solidFill>
                <a:srgbClr val="5B778D"/>
              </a:solidFill>
              <a:latin typeface="Montserrat"/>
            </a:endParaRPr>
          </a:p>
          <a:p>
            <a:pPr algn="just">
              <a:lnSpc>
                <a:spcPts val="2940"/>
              </a:lnSpc>
            </a:pPr>
            <a:endParaRPr lang="en-US" sz="2600">
              <a:solidFill>
                <a:srgbClr val="5B778D"/>
              </a:solidFill>
              <a:latin typeface="Montserrat"/>
            </a:endParaRPr>
          </a:p>
          <a:p>
            <a:pPr marL="0" lvl="0" indent="0" algn="just">
              <a:lnSpc>
                <a:spcPts val="2940"/>
              </a:lnSpc>
              <a:spcBef>
                <a:spcPct val="0"/>
              </a:spcBef>
            </a:pPr>
            <a:endParaRPr lang="en-US" sz="2600">
              <a:solidFill>
                <a:srgbClr val="5B778D"/>
              </a:solidFill>
              <a:latin typeface="Montserra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028700" y="1028700"/>
            <a:ext cx="511762" cy="51176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778D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160791" y="1163042"/>
            <a:ext cx="247579" cy="243078"/>
          </a:xfrm>
          <a:custGeom>
            <a:avLst/>
            <a:gdLst/>
            <a:ahLst/>
            <a:cxnLst/>
            <a:rect l="l" t="t" r="r" b="b"/>
            <a:pathLst>
              <a:path w="247579" h="243078">
                <a:moveTo>
                  <a:pt x="0" y="0"/>
                </a:moveTo>
                <a:lnTo>
                  <a:pt x="247580" y="0"/>
                </a:lnTo>
                <a:lnTo>
                  <a:pt x="247580" y="243078"/>
                </a:lnTo>
                <a:lnTo>
                  <a:pt x="0" y="2430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2" name="TextBox 12"/>
          <p:cNvSpPr txBox="1"/>
          <p:nvPr/>
        </p:nvSpPr>
        <p:spPr>
          <a:xfrm>
            <a:off x="1674022" y="1043550"/>
            <a:ext cx="5144360" cy="434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71"/>
              </a:lnSpc>
            </a:pPr>
            <a:r>
              <a:rPr lang="en-US" sz="2550">
                <a:solidFill>
                  <a:srgbClr val="5B778D"/>
                </a:solidFill>
                <a:latin typeface="DM Serif Display"/>
              </a:rPr>
              <a:t>Hotel Reservations Manager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480681" y="-1026143"/>
            <a:ext cx="5719387" cy="13421120"/>
            <a:chOff x="0" y="0"/>
            <a:chExt cx="1506341" cy="35347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06341" cy="3534781"/>
            </a:xfrm>
            <a:custGeom>
              <a:avLst/>
              <a:gdLst/>
              <a:ahLst/>
              <a:cxnLst/>
              <a:rect l="l" t="t" r="r" b="b"/>
              <a:pathLst>
                <a:path w="1506341" h="3534781">
                  <a:moveTo>
                    <a:pt x="0" y="0"/>
                  </a:moveTo>
                  <a:lnTo>
                    <a:pt x="1506341" y="0"/>
                  </a:lnTo>
                  <a:lnTo>
                    <a:pt x="1506341" y="3534781"/>
                  </a:lnTo>
                  <a:lnTo>
                    <a:pt x="0" y="3534781"/>
                  </a:lnTo>
                  <a:close/>
                </a:path>
              </a:pathLst>
            </a:custGeom>
            <a:solidFill>
              <a:srgbClr val="819DB2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506341" cy="35728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02062" y="1028700"/>
            <a:ext cx="7557238" cy="8229600"/>
            <a:chOff x="0" y="0"/>
            <a:chExt cx="10076318" cy="10972800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t="39221" b="9575"/>
            <a:stretch>
              <a:fillRect/>
            </a:stretch>
          </p:blipFill>
          <p:spPr>
            <a:xfrm>
              <a:off x="0" y="0"/>
              <a:ext cx="10076318" cy="3437467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 t="47820" b="1008"/>
            <a:stretch>
              <a:fillRect/>
            </a:stretch>
          </p:blipFill>
          <p:spPr>
            <a:xfrm>
              <a:off x="0" y="3767667"/>
              <a:ext cx="10076318" cy="3437467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/>
            <a:srcRect t="24398" b="24398"/>
            <a:stretch>
              <a:fillRect/>
            </a:stretch>
          </p:blipFill>
          <p:spPr>
            <a:xfrm>
              <a:off x="0" y="7535333"/>
              <a:ext cx="10076318" cy="343746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049474" y="1028700"/>
            <a:ext cx="511762" cy="51176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778D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181565" y="1163042"/>
            <a:ext cx="247579" cy="243078"/>
          </a:xfrm>
          <a:custGeom>
            <a:avLst/>
            <a:gdLst/>
            <a:ahLst/>
            <a:cxnLst/>
            <a:rect l="l" t="t" r="r" b="b"/>
            <a:pathLst>
              <a:path w="247579" h="243078">
                <a:moveTo>
                  <a:pt x="0" y="0"/>
                </a:moveTo>
                <a:lnTo>
                  <a:pt x="247580" y="0"/>
                </a:lnTo>
                <a:lnTo>
                  <a:pt x="247580" y="243078"/>
                </a:lnTo>
                <a:lnTo>
                  <a:pt x="0" y="2430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3" name="TextBox 13"/>
          <p:cNvSpPr txBox="1"/>
          <p:nvPr/>
        </p:nvSpPr>
        <p:spPr>
          <a:xfrm>
            <a:off x="1049474" y="4425316"/>
            <a:ext cx="7756719" cy="1842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5B778D"/>
                </a:solidFill>
                <a:latin typeface="Montserrat Bold"/>
              </a:rPr>
              <a:t>Джемал Кичиков: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B778D"/>
                </a:solidFill>
                <a:latin typeface="Montserrat"/>
              </a:rPr>
              <a:t>Services 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B778D"/>
                </a:solidFill>
                <a:latin typeface="Montserrat"/>
              </a:rPr>
              <a:t>Data</a:t>
            </a:r>
          </a:p>
          <a:p>
            <a:pPr algn="just">
              <a:lnSpc>
                <a:spcPts val="2940"/>
              </a:lnSpc>
            </a:pPr>
            <a:endParaRPr lang="en-US" sz="2800">
              <a:solidFill>
                <a:srgbClr val="5B778D"/>
              </a:solidFill>
              <a:latin typeface="Montserra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81038" y="2008619"/>
            <a:ext cx="7756719" cy="206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6"/>
              </a:lnSpc>
            </a:pPr>
            <a:r>
              <a:rPr lang="en-US" sz="7800">
                <a:solidFill>
                  <a:srgbClr val="5B778D"/>
                </a:solidFill>
                <a:latin typeface="DM Serif Display"/>
              </a:rPr>
              <a:t>Разпределяне на ролите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94796" y="1043550"/>
            <a:ext cx="4553710" cy="434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71"/>
              </a:lnSpc>
            </a:pPr>
            <a:r>
              <a:rPr lang="en-US" sz="2550">
                <a:solidFill>
                  <a:srgbClr val="5B778D"/>
                </a:solidFill>
                <a:latin typeface="DM Serif Display"/>
              </a:rPr>
              <a:t>Hotel Reservations Manager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1038" y="6706276"/>
            <a:ext cx="6840077" cy="184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D4457"/>
                </a:solidFill>
                <a:latin typeface="Montserrat Bold"/>
              </a:rPr>
              <a:t>Атидже Дживгова:</a:t>
            </a:r>
          </a:p>
          <a:p>
            <a:pPr marL="604513" lvl="1" indent="-302256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B778D"/>
                </a:solidFill>
                <a:latin typeface="Montserrat"/>
              </a:rPr>
              <a:t>Services</a:t>
            </a:r>
          </a:p>
          <a:p>
            <a:pPr marL="604513" lvl="1" indent="-302256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B778D"/>
                </a:solidFill>
                <a:latin typeface="Montserrat"/>
              </a:rPr>
              <a:t>Web design</a:t>
            </a:r>
          </a:p>
          <a:p>
            <a:pPr algn="just">
              <a:lnSpc>
                <a:spcPts val="2939"/>
              </a:lnSpc>
            </a:pPr>
            <a:endParaRPr lang="en-US" sz="2799">
              <a:solidFill>
                <a:srgbClr val="5B778D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9D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9894" y="614665"/>
            <a:ext cx="828071" cy="82807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13628" y="832041"/>
            <a:ext cx="400602" cy="393319"/>
          </a:xfrm>
          <a:custGeom>
            <a:avLst/>
            <a:gdLst/>
            <a:ahLst/>
            <a:cxnLst/>
            <a:rect l="l" t="t" r="r" b="b"/>
            <a:pathLst>
              <a:path w="400602" h="393319">
                <a:moveTo>
                  <a:pt x="0" y="0"/>
                </a:moveTo>
                <a:lnTo>
                  <a:pt x="400602" y="0"/>
                </a:lnTo>
                <a:lnTo>
                  <a:pt x="400602" y="393318"/>
                </a:lnTo>
                <a:lnTo>
                  <a:pt x="0" y="393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6" name="Freeform 6"/>
          <p:cNvSpPr/>
          <p:nvPr/>
        </p:nvSpPr>
        <p:spPr>
          <a:xfrm>
            <a:off x="9881068" y="-1718789"/>
            <a:ext cx="9144000" cy="13724578"/>
          </a:xfrm>
          <a:custGeom>
            <a:avLst/>
            <a:gdLst/>
            <a:ahLst/>
            <a:cxnLst/>
            <a:rect l="l" t="t" r="r" b="b"/>
            <a:pathLst>
              <a:path w="9144000" h="13724578">
                <a:moveTo>
                  <a:pt x="0" y="0"/>
                </a:moveTo>
                <a:lnTo>
                  <a:pt x="9144000" y="0"/>
                </a:lnTo>
                <a:lnTo>
                  <a:pt x="9144000" y="13724578"/>
                </a:lnTo>
                <a:lnTo>
                  <a:pt x="0" y="137245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7" name="TextBox 7"/>
          <p:cNvSpPr txBox="1"/>
          <p:nvPr/>
        </p:nvSpPr>
        <p:spPr>
          <a:xfrm>
            <a:off x="2072880" y="630029"/>
            <a:ext cx="7359498" cy="711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78"/>
              </a:lnSpc>
            </a:pPr>
            <a:r>
              <a:rPr lang="en-US" sz="4127">
                <a:solidFill>
                  <a:srgbClr val="1C2A37"/>
                </a:solidFill>
                <a:latin typeface="DM Serif Display"/>
              </a:rPr>
              <a:t>Hotel Reservations Manager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268168" y="-716644"/>
            <a:ext cx="1225800" cy="11720288"/>
            <a:chOff x="0" y="0"/>
            <a:chExt cx="322844" cy="30868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2844" cy="3086825"/>
            </a:xfrm>
            <a:custGeom>
              <a:avLst/>
              <a:gdLst/>
              <a:ahLst/>
              <a:cxnLst/>
              <a:rect l="l" t="t" r="r" b="b"/>
              <a:pathLst>
                <a:path w="322844" h="3086825">
                  <a:moveTo>
                    <a:pt x="0" y="0"/>
                  </a:moveTo>
                  <a:lnTo>
                    <a:pt x="322844" y="0"/>
                  </a:lnTo>
                  <a:lnTo>
                    <a:pt x="322844" y="3086825"/>
                  </a:lnTo>
                  <a:lnTo>
                    <a:pt x="0" y="3086825"/>
                  </a:lnTo>
                  <a:close/>
                </a:path>
              </a:pathLst>
            </a:custGeom>
            <a:solidFill>
              <a:srgbClr val="EEF8FF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22844" cy="3124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43772" y="4317903"/>
            <a:ext cx="770459" cy="77045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4457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Montserrat"/>
                </a:rPr>
                <a:t>1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82596" y="1942549"/>
            <a:ext cx="7772743" cy="1949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10"/>
              </a:lnSpc>
            </a:pPr>
            <a:r>
              <a:rPr lang="en-US" sz="7362">
                <a:solidFill>
                  <a:srgbClr val="1C2A37"/>
                </a:solidFill>
                <a:latin typeface="Montserrat Bold"/>
              </a:rPr>
              <a:t>Етапи на разработка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66528" y="4279803"/>
            <a:ext cx="6688811" cy="115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85"/>
              </a:lnSpc>
              <a:spcBef>
                <a:spcPct val="0"/>
              </a:spcBef>
            </a:pPr>
            <a:r>
              <a:rPr lang="en-US" sz="3500" spc="182">
                <a:solidFill>
                  <a:srgbClr val="1C2A37"/>
                </a:solidFill>
                <a:latin typeface="Montserrat"/>
              </a:rPr>
              <a:t>Анализ на изискванията за приложението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828399" y="5678912"/>
            <a:ext cx="770459" cy="77045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4457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28399" y="6945421"/>
            <a:ext cx="770459" cy="77045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4457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43772" y="8087355"/>
            <a:ext cx="770459" cy="77045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4457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Montserrat"/>
                </a:rPr>
                <a:t>4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43772" y="9229289"/>
            <a:ext cx="770459" cy="770459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4457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Montserrat"/>
                </a:rPr>
                <a:t>5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471541" y="5675580"/>
            <a:ext cx="7979095" cy="606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1C2A37"/>
                </a:solidFill>
                <a:latin typeface="Montserrat"/>
              </a:rPr>
              <a:t>Създаване на  GitHub Repository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827965" y="6869221"/>
            <a:ext cx="5263039" cy="606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1C2A37"/>
                </a:solidFill>
                <a:latin typeface="Montserrat"/>
              </a:rPr>
              <a:t>Разпределяне на роли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13929" y="8134980"/>
            <a:ext cx="6688811" cy="606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1C2A37"/>
                </a:solidFill>
                <a:latin typeface="Montserrat"/>
              </a:rPr>
              <a:t>Реализация на проекта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866528" y="9093829"/>
            <a:ext cx="2371368" cy="606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1C2A37"/>
                </a:solidFill>
                <a:latin typeface="Montserrat"/>
              </a:rPr>
              <a:t>Тестване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3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8401" y="5945210"/>
            <a:ext cx="16958533" cy="5432593"/>
            <a:chOff x="0" y="0"/>
            <a:chExt cx="4466445" cy="143080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6445" cy="1430807"/>
            </a:xfrm>
            <a:custGeom>
              <a:avLst/>
              <a:gdLst/>
              <a:ahLst/>
              <a:cxnLst/>
              <a:rect l="l" t="t" r="r" b="b"/>
              <a:pathLst>
                <a:path w="4466445" h="1430807">
                  <a:moveTo>
                    <a:pt x="0" y="0"/>
                  </a:moveTo>
                  <a:lnTo>
                    <a:pt x="4466445" y="0"/>
                  </a:lnTo>
                  <a:lnTo>
                    <a:pt x="4466445" y="1430807"/>
                  </a:lnTo>
                  <a:lnTo>
                    <a:pt x="0" y="1430807"/>
                  </a:lnTo>
                  <a:close/>
                </a:path>
              </a:pathLst>
            </a:custGeom>
            <a:solidFill>
              <a:srgbClr val="819DB2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66445" cy="14689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770132" y="-733959"/>
            <a:ext cx="1956300" cy="11720288"/>
            <a:chOff x="0" y="0"/>
            <a:chExt cx="515239" cy="30868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5239" cy="3086825"/>
            </a:xfrm>
            <a:custGeom>
              <a:avLst/>
              <a:gdLst/>
              <a:ahLst/>
              <a:cxnLst/>
              <a:rect l="l" t="t" r="r" b="b"/>
              <a:pathLst>
                <a:path w="515239" h="3086825">
                  <a:moveTo>
                    <a:pt x="0" y="0"/>
                  </a:moveTo>
                  <a:lnTo>
                    <a:pt x="515239" y="0"/>
                  </a:lnTo>
                  <a:lnTo>
                    <a:pt x="515239" y="3086825"/>
                  </a:lnTo>
                  <a:lnTo>
                    <a:pt x="0" y="3086825"/>
                  </a:lnTo>
                  <a:close/>
                </a:path>
              </a:pathLst>
            </a:custGeom>
            <a:solidFill>
              <a:srgbClr val="EEF8FF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15239" cy="3124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1028700"/>
            <a:ext cx="843898" cy="84389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9DB2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46519" y="1250231"/>
            <a:ext cx="408259" cy="400836"/>
          </a:xfrm>
          <a:custGeom>
            <a:avLst/>
            <a:gdLst/>
            <a:ahLst/>
            <a:cxnLst/>
            <a:rect l="l" t="t" r="r" b="b"/>
            <a:pathLst>
              <a:path w="408259" h="400836">
                <a:moveTo>
                  <a:pt x="0" y="0"/>
                </a:moveTo>
                <a:lnTo>
                  <a:pt x="408259" y="0"/>
                </a:lnTo>
                <a:lnTo>
                  <a:pt x="408259" y="400836"/>
                </a:lnTo>
                <a:lnTo>
                  <a:pt x="0" y="40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2" name="Freeform 12"/>
          <p:cNvSpPr/>
          <p:nvPr/>
        </p:nvSpPr>
        <p:spPr>
          <a:xfrm>
            <a:off x="0" y="0"/>
            <a:ext cx="16770132" cy="5945210"/>
          </a:xfrm>
          <a:custGeom>
            <a:avLst/>
            <a:gdLst/>
            <a:ahLst/>
            <a:cxnLst/>
            <a:rect l="l" t="t" r="r" b="b"/>
            <a:pathLst>
              <a:path w="16770132" h="5945210">
                <a:moveTo>
                  <a:pt x="0" y="0"/>
                </a:moveTo>
                <a:lnTo>
                  <a:pt x="16770132" y="0"/>
                </a:lnTo>
                <a:lnTo>
                  <a:pt x="16770132" y="5945210"/>
                </a:lnTo>
                <a:lnTo>
                  <a:pt x="0" y="5945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2684" b="-68874"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3" name="TextBox 13"/>
          <p:cNvSpPr txBox="1"/>
          <p:nvPr/>
        </p:nvSpPr>
        <p:spPr>
          <a:xfrm>
            <a:off x="2677598" y="6455298"/>
            <a:ext cx="13351867" cy="2206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047"/>
              </a:lnSpc>
            </a:pPr>
            <a:r>
              <a:rPr lang="en-US" sz="12891">
                <a:solidFill>
                  <a:srgbClr val="2D4457"/>
                </a:solidFill>
                <a:latin typeface="Montserrat Bold"/>
              </a:rPr>
              <a:t>Реализация</a:t>
            </a:r>
          </a:p>
        </p:txBody>
      </p:sp>
      <p:sp>
        <p:nvSpPr>
          <p:cNvPr id="14" name="TextBox 14"/>
          <p:cNvSpPr txBox="1"/>
          <p:nvPr/>
        </p:nvSpPr>
        <p:spPr>
          <a:xfrm rot="5399999">
            <a:off x="14224982" y="4906412"/>
            <a:ext cx="6541805" cy="473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4"/>
              </a:lnSpc>
            </a:pPr>
            <a:r>
              <a:rPr lang="en-US" sz="2745">
                <a:solidFill>
                  <a:srgbClr val="5B778D"/>
                </a:solidFill>
                <a:latin typeface="Montserrat Medium"/>
              </a:rPr>
              <a:t>WWW.REALLYGREATSITE.COM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511762" cy="51176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778D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60791" y="1163042"/>
            <a:ext cx="247579" cy="243078"/>
          </a:xfrm>
          <a:custGeom>
            <a:avLst/>
            <a:gdLst/>
            <a:ahLst/>
            <a:cxnLst/>
            <a:rect l="l" t="t" r="r" b="b"/>
            <a:pathLst>
              <a:path w="247579" h="243078">
                <a:moveTo>
                  <a:pt x="0" y="0"/>
                </a:moveTo>
                <a:lnTo>
                  <a:pt x="247580" y="0"/>
                </a:lnTo>
                <a:lnTo>
                  <a:pt x="247580" y="243078"/>
                </a:lnTo>
                <a:lnTo>
                  <a:pt x="0" y="243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6" name="Freeform 6"/>
          <p:cNvSpPr/>
          <p:nvPr/>
        </p:nvSpPr>
        <p:spPr>
          <a:xfrm>
            <a:off x="8874427" y="2251974"/>
            <a:ext cx="8869245" cy="5863082"/>
          </a:xfrm>
          <a:custGeom>
            <a:avLst/>
            <a:gdLst/>
            <a:ahLst/>
            <a:cxnLst/>
            <a:rect l="l" t="t" r="r" b="b"/>
            <a:pathLst>
              <a:path w="8869245" h="5863082">
                <a:moveTo>
                  <a:pt x="0" y="0"/>
                </a:moveTo>
                <a:lnTo>
                  <a:pt x="8869245" y="0"/>
                </a:lnTo>
                <a:lnTo>
                  <a:pt x="8869245" y="5863082"/>
                </a:lnTo>
                <a:lnTo>
                  <a:pt x="0" y="58630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7" name="TextBox 7"/>
          <p:cNvSpPr txBox="1"/>
          <p:nvPr/>
        </p:nvSpPr>
        <p:spPr>
          <a:xfrm>
            <a:off x="1028700" y="2271024"/>
            <a:ext cx="6606634" cy="198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19"/>
              </a:lnSpc>
            </a:pPr>
            <a:r>
              <a:rPr lang="en-US" sz="6683">
                <a:solidFill>
                  <a:srgbClr val="5B778D"/>
                </a:solidFill>
                <a:latin typeface="DM Serif Display"/>
              </a:rPr>
              <a:t>Използвани технологии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74022" y="1043550"/>
            <a:ext cx="4750594" cy="434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71"/>
              </a:lnSpc>
            </a:pPr>
            <a:r>
              <a:rPr lang="en-US" sz="2550">
                <a:solidFill>
                  <a:srgbClr val="5B778D"/>
                </a:solidFill>
                <a:latin typeface="DM Serif Display"/>
              </a:rPr>
              <a:t>Hotel Reservations Manager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0009" y="4903700"/>
            <a:ext cx="7124016" cy="307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5B778D"/>
                </a:solidFill>
                <a:latin typeface="Montserrat"/>
              </a:rPr>
              <a:t>Visual Studio</a:t>
            </a:r>
          </a:p>
          <a:p>
            <a:pPr marL="755647" lvl="1" indent="-377824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5B778D"/>
                </a:solidFill>
                <a:latin typeface="Montserrat"/>
              </a:rPr>
              <a:t>MS Sql</a:t>
            </a:r>
          </a:p>
          <a:p>
            <a:pPr marL="755647" lvl="1" indent="-377824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5B778D"/>
                </a:solidFill>
                <a:latin typeface="Montserrat"/>
              </a:rPr>
              <a:t>SSMS</a:t>
            </a:r>
          </a:p>
          <a:p>
            <a:pPr marL="755647" lvl="1" indent="-377824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5B778D"/>
                </a:solidFill>
                <a:latin typeface="Montserrat"/>
              </a:rPr>
              <a:t>Packages Entity framework</a:t>
            </a:r>
          </a:p>
          <a:p>
            <a:pPr marL="755647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5B778D"/>
                </a:solidFill>
                <a:latin typeface="Montserrat"/>
              </a:rPr>
              <a:t>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9474" y="1028700"/>
            <a:ext cx="511762" cy="51176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778D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81565" y="1163042"/>
            <a:ext cx="247579" cy="243078"/>
          </a:xfrm>
          <a:custGeom>
            <a:avLst/>
            <a:gdLst/>
            <a:ahLst/>
            <a:cxnLst/>
            <a:rect l="l" t="t" r="r" b="b"/>
            <a:pathLst>
              <a:path w="247579" h="243078">
                <a:moveTo>
                  <a:pt x="0" y="0"/>
                </a:moveTo>
                <a:lnTo>
                  <a:pt x="247580" y="0"/>
                </a:lnTo>
                <a:lnTo>
                  <a:pt x="247580" y="243078"/>
                </a:lnTo>
                <a:lnTo>
                  <a:pt x="0" y="243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6" name="Freeform 6"/>
          <p:cNvSpPr/>
          <p:nvPr/>
        </p:nvSpPr>
        <p:spPr>
          <a:xfrm>
            <a:off x="6694102" y="498862"/>
            <a:ext cx="10738497" cy="9289275"/>
          </a:xfrm>
          <a:custGeom>
            <a:avLst/>
            <a:gdLst/>
            <a:ahLst/>
            <a:cxnLst/>
            <a:rect l="l" t="t" r="r" b="b"/>
            <a:pathLst>
              <a:path w="10738497" h="9289275">
                <a:moveTo>
                  <a:pt x="0" y="0"/>
                </a:moveTo>
                <a:lnTo>
                  <a:pt x="10738497" y="0"/>
                </a:lnTo>
                <a:lnTo>
                  <a:pt x="10738497" y="9289276"/>
                </a:lnTo>
                <a:lnTo>
                  <a:pt x="0" y="92892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grpSp>
        <p:nvGrpSpPr>
          <p:cNvPr id="7" name="Group 7"/>
          <p:cNvGrpSpPr/>
          <p:nvPr/>
        </p:nvGrpSpPr>
        <p:grpSpPr>
          <a:xfrm>
            <a:off x="0" y="-196883"/>
            <a:ext cx="7220650" cy="11232147"/>
            <a:chOff x="0" y="0"/>
            <a:chExt cx="1901735" cy="295826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01735" cy="2958261"/>
            </a:xfrm>
            <a:custGeom>
              <a:avLst/>
              <a:gdLst/>
              <a:ahLst/>
              <a:cxnLst/>
              <a:rect l="l" t="t" r="r" b="b"/>
              <a:pathLst>
                <a:path w="1901735" h="2958261">
                  <a:moveTo>
                    <a:pt x="0" y="0"/>
                  </a:moveTo>
                  <a:lnTo>
                    <a:pt x="1901735" y="0"/>
                  </a:lnTo>
                  <a:lnTo>
                    <a:pt x="1901735" y="2958261"/>
                  </a:lnTo>
                  <a:lnTo>
                    <a:pt x="0" y="2958261"/>
                  </a:lnTo>
                  <a:close/>
                </a:path>
              </a:pathLst>
            </a:custGeom>
            <a:solidFill>
              <a:srgbClr val="EEF8FF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901735" cy="29963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72600" y="1190625"/>
            <a:ext cx="6748050" cy="2595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04"/>
              </a:lnSpc>
            </a:pPr>
            <a:r>
              <a:rPr lang="en-US" sz="9808">
                <a:solidFill>
                  <a:srgbClr val="5B778D"/>
                </a:solidFill>
                <a:latin typeface="DM Serif Display"/>
              </a:rPr>
              <a:t>База данни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2600" y="4601655"/>
            <a:ext cx="5074184" cy="4656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54"/>
              </a:lnSpc>
            </a:pPr>
            <a:r>
              <a:rPr lang="en-US" sz="3499">
                <a:solidFill>
                  <a:srgbClr val="5B778D"/>
                </a:solidFill>
                <a:latin typeface="Montserrat Bold"/>
              </a:rPr>
              <a:t>Потребители</a:t>
            </a:r>
          </a:p>
          <a:p>
            <a:pPr>
              <a:lnSpc>
                <a:spcPts val="3724"/>
              </a:lnSpc>
            </a:pPr>
            <a:endParaRPr lang="en-US" sz="3499">
              <a:solidFill>
                <a:srgbClr val="5B778D"/>
              </a:solidFill>
              <a:latin typeface="Montserrat Bold"/>
            </a:endParaRPr>
          </a:p>
          <a:p>
            <a:pPr marL="0" lvl="0" indent="0" algn="l">
              <a:lnSpc>
                <a:spcPts val="3192"/>
              </a:lnSpc>
            </a:pPr>
            <a:r>
              <a:rPr lang="en-US" sz="2400">
                <a:solidFill>
                  <a:srgbClr val="5B778D"/>
                </a:solidFill>
                <a:latin typeface="Montserrat"/>
              </a:rPr>
              <a:t>Потребителите работят със системата след потребителски вход, като първоначално съществува един администратор, който може да създава нови потребители в системата, които обаче нямат такава възможност.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95694"/>
            <a:ext cx="18288000" cy="4510494"/>
          </a:xfrm>
          <a:custGeom>
            <a:avLst/>
            <a:gdLst/>
            <a:ahLst/>
            <a:cxnLst/>
            <a:rect l="l" t="t" r="r" b="b"/>
            <a:pathLst>
              <a:path w="18288000" h="4510494">
                <a:moveTo>
                  <a:pt x="0" y="0"/>
                </a:moveTo>
                <a:lnTo>
                  <a:pt x="18288000" y="0"/>
                </a:lnTo>
                <a:lnTo>
                  <a:pt x="18288000" y="4510494"/>
                </a:lnTo>
                <a:lnTo>
                  <a:pt x="0" y="4510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0564" b="-59569"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3" name="TextBox 3"/>
          <p:cNvSpPr txBox="1"/>
          <p:nvPr/>
        </p:nvSpPr>
        <p:spPr>
          <a:xfrm>
            <a:off x="1028700" y="5424885"/>
            <a:ext cx="4436037" cy="420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5B778D"/>
                </a:solidFill>
                <a:latin typeface="Montserrat"/>
              </a:rPr>
              <a:t>Клиентите в системата се запазват в базата от данни, като по този начин при настаняване на клиент, който вече е бил гост на хотела се преизползват данните му за по-бързо обработване на заявката. Съответно преди да бъде направена резервация трябва да се добави клиента, ако той вече не съществува в базата.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601421"/>
            <a:ext cx="3401144" cy="542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1"/>
              </a:lnSpc>
              <a:spcBef>
                <a:spcPct val="0"/>
              </a:spcBef>
            </a:pPr>
            <a:r>
              <a:rPr lang="en-US" sz="3201">
                <a:solidFill>
                  <a:srgbClr val="5B778D"/>
                </a:solidFill>
                <a:latin typeface="Montserrat Bold"/>
              </a:rPr>
              <a:t>Клиенти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56506" y="4601421"/>
            <a:ext cx="3232895" cy="542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1"/>
              </a:lnSpc>
              <a:spcBef>
                <a:spcPct val="0"/>
              </a:spcBef>
            </a:pPr>
            <a:r>
              <a:rPr lang="en-US" sz="3201">
                <a:solidFill>
                  <a:srgbClr val="5B778D"/>
                </a:solidFill>
                <a:latin typeface="Montserrat Bold"/>
              </a:rPr>
              <a:t>Стаи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930674" y="4601421"/>
            <a:ext cx="3232895" cy="542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1"/>
              </a:lnSpc>
              <a:spcBef>
                <a:spcPct val="0"/>
              </a:spcBef>
            </a:pPr>
            <a:r>
              <a:rPr lang="en-US" sz="3201">
                <a:solidFill>
                  <a:srgbClr val="5B778D"/>
                </a:solidFill>
                <a:latin typeface="Montserrat Bold"/>
              </a:rPr>
              <a:t>Резервация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1315414" y="7542610"/>
            <a:ext cx="14319289" cy="5432593"/>
            <a:chOff x="0" y="0"/>
            <a:chExt cx="3771335" cy="143080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771335" cy="1430807"/>
            </a:xfrm>
            <a:custGeom>
              <a:avLst/>
              <a:gdLst/>
              <a:ahLst/>
              <a:cxnLst/>
              <a:rect l="l" t="t" r="r" b="b"/>
              <a:pathLst>
                <a:path w="3771335" h="1430807">
                  <a:moveTo>
                    <a:pt x="0" y="0"/>
                  </a:moveTo>
                  <a:lnTo>
                    <a:pt x="3771335" y="0"/>
                  </a:lnTo>
                  <a:lnTo>
                    <a:pt x="3771335" y="1430807"/>
                  </a:lnTo>
                  <a:lnTo>
                    <a:pt x="0" y="1430807"/>
                  </a:lnTo>
                  <a:close/>
                </a:path>
              </a:pathLst>
            </a:custGeom>
            <a:solidFill>
              <a:srgbClr val="819DB2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771335" cy="14689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456506" y="5424885"/>
            <a:ext cx="4017660" cy="314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>
                <a:solidFill>
                  <a:srgbClr val="5B778D"/>
                </a:solidFill>
                <a:latin typeface="Montserrat"/>
              </a:rPr>
              <a:t>Тип стая – две единични легла, апартамент, стая с двойно легло, пентхаус, мезонет.</a:t>
            </a:r>
          </a:p>
          <a:p>
            <a:pPr marL="0" lvl="0" indent="0" algn="just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5B778D"/>
                </a:solidFill>
                <a:latin typeface="Montserrat"/>
              </a:rPr>
              <a:t>Само администраторът може да добавя, редактира, трие стаи, а всички други потребители могат да ги разглеждат.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30674" y="5424885"/>
            <a:ext cx="4436037" cy="103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5B778D"/>
                </a:solidFill>
                <a:latin typeface="Montserrat"/>
              </a:rPr>
              <a:t>Резервациите в системата могат да се правят от всеки потребител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374</Words>
  <Application>Microsoft Office PowerPoint</Application>
  <PresentationFormat>Custom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DM Serif Display</vt:lpstr>
      <vt:lpstr>Montserrat Medium</vt:lpstr>
      <vt:lpstr>Montserrat 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Линк към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HotelReservationsManager1</dc:title>
  <cp:lastModifiedBy>Джемал Кичиков</cp:lastModifiedBy>
  <cp:revision>2</cp:revision>
  <dcterms:created xsi:type="dcterms:W3CDTF">2006-08-16T00:00:00Z</dcterms:created>
  <dcterms:modified xsi:type="dcterms:W3CDTF">2024-04-21T07:07:32Z</dcterms:modified>
  <dc:identifier>DAGCs7jtMMg</dc:identifier>
</cp:coreProperties>
</file>