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5171-7655-8B66-F7B5-73C161380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24350-F292-C197-DFDA-45892C3B3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779D-C43F-0ECB-AF8B-15399173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7D88-76EA-C9EC-CC72-87BF6DA3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C5A0-1750-FCAE-4DB0-3A968165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404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BD40-E592-AD34-9519-307FC792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7DC60-FC43-70C7-1EBB-8A1A5CB7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17E2-D09F-8A64-7AAA-54C61451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7C34-1CB8-FE6A-6E0C-4EC3E26C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9A3C-C396-4EA9-E515-56D108E8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206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A2C3B-6E1F-E926-7AD7-F2DE59E8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6770D-C8C5-C863-F28D-1F073BAA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F439-AD69-0856-D99C-55D05CF1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29F4-1B60-0E6F-A1C2-73B00518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16E1-2A6B-D2AF-543B-4BAA2EB1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15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D3E5-0936-636A-078B-4AA782AC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B795-13AE-AEBE-914B-8D1F259E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CFFB-AD19-9C70-1B54-E4F1CCCB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FC88-4CA1-5908-311E-789F9698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73B-D493-8110-0754-B29AA022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3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CC2E-402F-F423-76EF-952ED8A3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8369F-EBA4-EC0D-3993-7FC3DBC5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CBE9-43DC-64CD-4E59-AFEEB51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CC8E-AA18-C351-365A-162DCBA4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5932-10F6-A348-1A07-6F4DEA57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432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05A5-7282-5380-81C4-E401A8E3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8DD-2B32-0CC7-D6AA-5353B3D37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DDB7A-CD1D-2404-6A28-6D0D5B01B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04193-E9A3-07DD-9EDF-342664A3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EB13-1A1B-7BC1-EBDC-A82F57D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2078-D2E1-01B4-3A6A-E43E8B4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81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5104-E159-D183-A3DE-3DEAE4F0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F38A-0239-5D86-A26D-C951CF74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B72FD-A4BD-814F-AE90-DD98E99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24EEC-6A6D-A9DE-3A03-34F208118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E68F4-F3BF-2190-6A0E-4641F1971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3EF7D-708A-B9EF-9B9D-9933102E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A69EB-BC3E-B4C8-7937-70C441E7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BBB2D-313D-240F-47BA-E62548A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7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B9C3-2652-8D47-DA5F-1898D624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CE983-01A1-C472-B2B0-896461DD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439B-06C5-4384-EA98-633CB5DC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55D0-BB74-5CE4-0A93-BE51FB97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98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46174-4395-EA53-73FE-C9ED9464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1D9E3-E2CB-C63C-9545-5D17B625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04488-E867-F547-8F9A-E7C3539A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1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22BB-096E-281E-DF0C-600098E1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5112-36BD-E9CC-DBE2-F2CA38E2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13662-5726-FB71-DA37-2848E761C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22F8-9885-86BE-3505-882A7C99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84B7-E1CD-0150-4D3B-F7F8C358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679D-3F81-1F56-A227-3D60EF0F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7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D4C3-93A6-1CD7-5698-561BC53C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9BC50-8F5B-8D28-7290-144EC46B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1D38F-8396-74A9-0532-BD85867D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4824-A9EB-094F-341C-3ADE884B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041DB-4FD5-57C4-FA60-D85F1FFE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FC87A-A1FC-3F33-EF5D-65E6C0E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5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15A18-0675-DE7C-1FF2-5AD056E0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D8DE-4458-6B19-8AA1-1601D85A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8761-51FD-D1AB-9548-A372B386F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E2877-CABA-4C5D-B4AA-9C878F5F2CE0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8EC5-11C6-70AE-47D1-B30E5A71C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4F14-4FF1-1AB5-C62F-A6783F355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23B20-E405-4CD5-B267-FF9B3D750F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9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chikov28/HotelReserv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5601" y="-2005854"/>
            <a:ext cx="11305689" cy="6359450"/>
          </a:xfrm>
          <a:custGeom>
            <a:avLst/>
            <a:gdLst/>
            <a:ahLst/>
            <a:cxnLst/>
            <a:rect l="l" t="t" r="r" b="b"/>
            <a:pathLst>
              <a:path w="16958533" h="9539175">
                <a:moveTo>
                  <a:pt x="0" y="0"/>
                </a:moveTo>
                <a:lnTo>
                  <a:pt x="16958533" y="0"/>
                </a:lnTo>
                <a:lnTo>
                  <a:pt x="16958533" y="9539175"/>
                </a:lnTo>
                <a:lnTo>
                  <a:pt x="0" y="953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grpSp>
        <p:nvGrpSpPr>
          <p:cNvPr id="3" name="Group 3"/>
          <p:cNvGrpSpPr/>
          <p:nvPr/>
        </p:nvGrpSpPr>
        <p:grpSpPr>
          <a:xfrm>
            <a:off x="0" y="4132888"/>
            <a:ext cx="11305689" cy="3621729"/>
            <a:chOff x="0" y="0"/>
            <a:chExt cx="4466445" cy="14308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66445" cy="1430807"/>
            </a:xfrm>
            <a:custGeom>
              <a:avLst/>
              <a:gdLst/>
              <a:ahLst/>
              <a:cxnLst/>
              <a:rect l="l" t="t" r="r" b="b"/>
              <a:pathLst>
                <a:path w="4466445" h="1430807">
                  <a:moveTo>
                    <a:pt x="0" y="0"/>
                  </a:moveTo>
                  <a:lnTo>
                    <a:pt x="4466445" y="0"/>
                  </a:lnTo>
                  <a:lnTo>
                    <a:pt x="4466445" y="1430807"/>
                  </a:lnTo>
                  <a:lnTo>
                    <a:pt x="0" y="1430807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66445" cy="14689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180088" y="-489306"/>
            <a:ext cx="1304200" cy="7813525"/>
            <a:chOff x="0" y="0"/>
            <a:chExt cx="515239" cy="30868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239" cy="3086825"/>
            </a:xfrm>
            <a:custGeom>
              <a:avLst/>
              <a:gdLst/>
              <a:ahLst/>
              <a:cxnLst/>
              <a:rect l="l" t="t" r="r" b="b"/>
              <a:pathLst>
                <a:path w="515239" h="3086825">
                  <a:moveTo>
                    <a:pt x="0" y="0"/>
                  </a:moveTo>
                  <a:lnTo>
                    <a:pt x="515239" y="0"/>
                  </a:lnTo>
                  <a:lnTo>
                    <a:pt x="515239" y="3086825"/>
                  </a:lnTo>
                  <a:lnTo>
                    <a:pt x="0" y="3086825"/>
                  </a:ln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239" cy="31249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5800" y="685800"/>
            <a:ext cx="562599" cy="5625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831013" y="833487"/>
            <a:ext cx="272173" cy="267224"/>
          </a:xfrm>
          <a:custGeom>
            <a:avLst/>
            <a:gdLst/>
            <a:ahLst/>
            <a:cxnLst/>
            <a:rect l="l" t="t" r="r" b="b"/>
            <a:pathLst>
              <a:path w="408259" h="400836">
                <a:moveTo>
                  <a:pt x="0" y="0"/>
                </a:moveTo>
                <a:lnTo>
                  <a:pt x="408259" y="0"/>
                </a:lnTo>
                <a:lnTo>
                  <a:pt x="408259" y="400836"/>
                </a:lnTo>
                <a:lnTo>
                  <a:pt x="0" y="400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13" name="TextBox 13"/>
          <p:cNvSpPr txBox="1"/>
          <p:nvPr/>
        </p:nvSpPr>
        <p:spPr>
          <a:xfrm>
            <a:off x="209771" y="4947126"/>
            <a:ext cx="11772459" cy="81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8"/>
              </a:lnSpc>
            </a:pPr>
            <a:r>
              <a:rPr lang="en-US" sz="6662">
                <a:solidFill>
                  <a:srgbClr val="2D4457"/>
                </a:solidFill>
                <a:latin typeface="DM Serif Display"/>
              </a:rPr>
              <a:t>Hotel Reservations Manager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5800" y="4077312"/>
            <a:ext cx="6052020" cy="49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4"/>
              </a:lnSpc>
            </a:pPr>
            <a:r>
              <a:rPr lang="en-US" sz="2995">
                <a:solidFill>
                  <a:srgbClr val="EEF8FF"/>
                </a:solidFill>
                <a:latin typeface="Montserrat Medium"/>
              </a:rPr>
              <a:t>Курсов проект</a:t>
            </a:r>
          </a:p>
        </p:txBody>
      </p:sp>
      <p:sp>
        <p:nvSpPr>
          <p:cNvPr id="15" name="TextBox 15"/>
          <p:cNvSpPr txBox="1"/>
          <p:nvPr/>
        </p:nvSpPr>
        <p:spPr>
          <a:xfrm rot="5399999">
            <a:off x="9483322" y="3276061"/>
            <a:ext cx="4361203" cy="305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1830">
                <a:solidFill>
                  <a:srgbClr val="5B778D"/>
                </a:solidFill>
                <a:latin typeface="Montserrat Medium"/>
              </a:rPr>
              <a:t>HOTELRESERVATIONSMANAGER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87089" y="4082088"/>
            <a:ext cx="3573543" cy="482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7"/>
              </a:lnSpc>
            </a:pPr>
            <a:r>
              <a:rPr lang="en-US" sz="2933">
                <a:solidFill>
                  <a:srgbClr val="EEF8FF"/>
                </a:solidFill>
                <a:latin typeface="Montserrat Bold"/>
              </a:rPr>
              <a:t>Модул 13 СИ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0382" y="5888580"/>
            <a:ext cx="6067438" cy="387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9"/>
              </a:lnSpc>
            </a:pPr>
            <a:r>
              <a:rPr lang="en-US" sz="2328">
                <a:solidFill>
                  <a:srgbClr val="FFFFFF"/>
                </a:solidFill>
                <a:latin typeface="Montserrat Bold"/>
              </a:rPr>
              <a:t>Джемал Кичиков, Атидже Дживгова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7710" y="775361"/>
            <a:ext cx="165053" cy="162052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3" name="Freeform 3"/>
          <p:cNvSpPr/>
          <p:nvPr/>
        </p:nvSpPr>
        <p:spPr>
          <a:xfrm>
            <a:off x="336162" y="3716079"/>
            <a:ext cx="5759838" cy="2494624"/>
          </a:xfrm>
          <a:custGeom>
            <a:avLst/>
            <a:gdLst/>
            <a:ahLst/>
            <a:cxnLst/>
            <a:rect l="l" t="t" r="r" b="b"/>
            <a:pathLst>
              <a:path w="8639757" h="3741936">
                <a:moveTo>
                  <a:pt x="0" y="0"/>
                </a:moveTo>
                <a:lnTo>
                  <a:pt x="8639757" y="0"/>
                </a:lnTo>
                <a:lnTo>
                  <a:pt x="8639757" y="3741935"/>
                </a:lnTo>
                <a:lnTo>
                  <a:pt x="0" y="3741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4" name="Freeform 4"/>
          <p:cNvSpPr/>
          <p:nvPr/>
        </p:nvSpPr>
        <p:spPr>
          <a:xfrm>
            <a:off x="6654260" y="685801"/>
            <a:ext cx="5388985" cy="5531551"/>
          </a:xfrm>
          <a:custGeom>
            <a:avLst/>
            <a:gdLst/>
            <a:ahLst/>
            <a:cxnLst/>
            <a:rect l="l" t="t" r="r" b="b"/>
            <a:pathLst>
              <a:path w="8083478" h="8297327">
                <a:moveTo>
                  <a:pt x="0" y="0"/>
                </a:moveTo>
                <a:lnTo>
                  <a:pt x="8083478" y="0"/>
                </a:lnTo>
                <a:lnTo>
                  <a:pt x="8083478" y="8297327"/>
                </a:lnTo>
                <a:lnTo>
                  <a:pt x="0" y="8297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grpSp>
        <p:nvGrpSpPr>
          <p:cNvPr id="5" name="Group 5"/>
          <p:cNvGrpSpPr/>
          <p:nvPr/>
        </p:nvGrpSpPr>
        <p:grpSpPr>
          <a:xfrm>
            <a:off x="-577535" y="-189388"/>
            <a:ext cx="5995067" cy="3618388"/>
            <a:chOff x="0" y="0"/>
            <a:chExt cx="2368421" cy="14294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68421" cy="1429487"/>
            </a:xfrm>
            <a:custGeom>
              <a:avLst/>
              <a:gdLst/>
              <a:ahLst/>
              <a:cxnLst/>
              <a:rect l="l" t="t" r="r" b="b"/>
              <a:pathLst>
                <a:path w="2368421" h="1429487">
                  <a:moveTo>
                    <a:pt x="43907" y="0"/>
                  </a:moveTo>
                  <a:lnTo>
                    <a:pt x="2324514" y="0"/>
                  </a:lnTo>
                  <a:cubicBezTo>
                    <a:pt x="2348763" y="0"/>
                    <a:pt x="2368421" y="19658"/>
                    <a:pt x="2368421" y="43907"/>
                  </a:cubicBezTo>
                  <a:lnTo>
                    <a:pt x="2368421" y="1385580"/>
                  </a:lnTo>
                  <a:cubicBezTo>
                    <a:pt x="2368421" y="1397225"/>
                    <a:pt x="2363795" y="1408392"/>
                    <a:pt x="2355561" y="1416627"/>
                  </a:cubicBezTo>
                  <a:cubicBezTo>
                    <a:pt x="2347327" y="1424861"/>
                    <a:pt x="2336159" y="1429487"/>
                    <a:pt x="2324514" y="1429487"/>
                  </a:cubicBezTo>
                  <a:lnTo>
                    <a:pt x="43907" y="1429487"/>
                  </a:lnTo>
                  <a:cubicBezTo>
                    <a:pt x="19658" y="1429487"/>
                    <a:pt x="0" y="1409829"/>
                    <a:pt x="0" y="1385580"/>
                  </a:cubicBezTo>
                  <a:lnTo>
                    <a:pt x="0" y="43907"/>
                  </a:lnTo>
                  <a:cubicBezTo>
                    <a:pt x="0" y="32262"/>
                    <a:pt x="4626" y="21094"/>
                    <a:pt x="12860" y="12860"/>
                  </a:cubicBezTo>
                  <a:cubicBezTo>
                    <a:pt x="21094" y="4626"/>
                    <a:pt x="32262" y="0"/>
                    <a:pt x="43907" y="0"/>
                  </a:cubicBez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368421" cy="146758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1258495"/>
            <a:ext cx="4498700" cy="1736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70"/>
              </a:lnSpc>
            </a:pPr>
            <a:r>
              <a:rPr lang="en-US" sz="6539">
                <a:solidFill>
                  <a:srgbClr val="5B778D"/>
                </a:solidFill>
                <a:latin typeface="DM Serif Display"/>
              </a:rPr>
              <a:t>Кодов фрагмент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79442" y="3530794"/>
            <a:ext cx="9546193" cy="4146751"/>
            <a:chOff x="0" y="0"/>
            <a:chExt cx="3771335" cy="16382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71335" cy="1638223"/>
            </a:xfrm>
            <a:custGeom>
              <a:avLst/>
              <a:gdLst/>
              <a:ahLst/>
              <a:cxnLst/>
              <a:rect l="l" t="t" r="r" b="b"/>
              <a:pathLst>
                <a:path w="3771335" h="1638223">
                  <a:moveTo>
                    <a:pt x="0" y="0"/>
                  </a:moveTo>
                  <a:lnTo>
                    <a:pt x="3771335" y="0"/>
                  </a:lnTo>
                  <a:lnTo>
                    <a:pt x="3771335" y="1638223"/>
                  </a:lnTo>
                  <a:lnTo>
                    <a:pt x="0" y="1638223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71335" cy="167632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4663" y="2200664"/>
            <a:ext cx="5811337" cy="845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4"/>
              </a:lnSpc>
            </a:pPr>
            <a:r>
              <a:rPr lang="en-US" sz="6726">
                <a:solidFill>
                  <a:srgbClr val="5B778D"/>
                </a:solidFill>
                <a:latin typeface="DM Serif Display"/>
              </a:rPr>
              <a:t>Заключение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5800" y="685800"/>
            <a:ext cx="341175" cy="3411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773861" y="775361"/>
            <a:ext cx="165053" cy="162052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10" name="TextBox 10"/>
          <p:cNvSpPr txBox="1"/>
          <p:nvPr/>
        </p:nvSpPr>
        <p:spPr>
          <a:xfrm>
            <a:off x="1116015" y="695701"/>
            <a:ext cx="3724899" cy="29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1"/>
              </a:lnSpc>
            </a:pPr>
            <a:r>
              <a:rPr lang="en-US" sz="1700">
                <a:solidFill>
                  <a:srgbClr val="5B778D"/>
                </a:solidFill>
                <a:latin typeface="DM Serif Display"/>
              </a:rPr>
              <a:t>Hotel Reservations Manager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4663" y="3747152"/>
            <a:ext cx="6369173" cy="254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2D4457"/>
                </a:solidFill>
                <a:latin typeface="Montserrat"/>
              </a:rPr>
              <a:t>С този проект ние представяме уменията си в софтуерното инженерство.</a:t>
            </a:r>
          </a:p>
          <a:p>
            <a:pPr algn="just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2D4457"/>
                </a:solidFill>
                <a:latin typeface="Montserrat"/>
              </a:rPr>
              <a:t>Разработването на уеб приложение за управление на резервации в хотели предлага здрава платформа за ефективно управление на резервациите, оптимизирана комуникация и подобрено преживяване за клиентите. Използването на инструментите и функциите на Visual Studio позволява на разработчиците да създадат потребителски интерфейс, безпроблемна интеграция с бази данни и разширяеми решения, които отговарят на развиващите се нужди на хотелиерския бизнес.</a:t>
            </a:r>
          </a:p>
        </p:txBody>
      </p:sp>
      <p:sp>
        <p:nvSpPr>
          <p:cNvPr id="12" name="Freeform 12"/>
          <p:cNvSpPr/>
          <p:nvPr/>
        </p:nvSpPr>
        <p:spPr>
          <a:xfrm>
            <a:off x="6975753" y="0"/>
            <a:ext cx="5216247" cy="6858000"/>
          </a:xfrm>
          <a:custGeom>
            <a:avLst/>
            <a:gdLst/>
            <a:ahLst/>
            <a:cxnLst/>
            <a:rect l="l" t="t" r="r" b="b"/>
            <a:pathLst>
              <a:path w="7824371" h="10287000">
                <a:moveTo>
                  <a:pt x="0" y="0"/>
                </a:moveTo>
                <a:lnTo>
                  <a:pt x="7824371" y="0"/>
                </a:lnTo>
                <a:lnTo>
                  <a:pt x="782437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210" t="-14621" b="-14621"/>
            </a:stretch>
          </a:blipFill>
        </p:spPr>
        <p:txBody>
          <a:bodyPr/>
          <a:lstStyle/>
          <a:p>
            <a:endParaRPr lang="bg-BG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1DF3-A311-F441-47B2-7D01855D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11633200" cy="762000"/>
          </a:xfrm>
        </p:spPr>
        <p:txBody>
          <a:bodyPr/>
          <a:lstStyle/>
          <a:p>
            <a:r>
              <a:rPr lang="bg-BG" dirty="0"/>
              <a:t>Линк към </a:t>
            </a:r>
            <a:r>
              <a:rPr lang="en-US" dirty="0"/>
              <a:t>GitHub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20B2-9997-2B7B-3A7B-D0521929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633200" cy="56081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4400" dirty="0"/>
              <a:t>Кликнете </a:t>
            </a:r>
            <a:r>
              <a:rPr lang="bg-BG" sz="4400" dirty="0">
                <a:hlinkClick r:id="rId2"/>
              </a:rPr>
              <a:t>ТУК</a:t>
            </a:r>
            <a:br>
              <a:rPr lang="bg-BG" sz="4400" dirty="0"/>
            </a:br>
            <a:r>
              <a:rPr lang="en-US" sz="4400"/>
              <a:t>https://github.com/Kichikov28/HotelReservations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11837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63796"/>
            <a:ext cx="12192000" cy="3006996"/>
          </a:xfrm>
          <a:custGeom>
            <a:avLst/>
            <a:gdLst/>
            <a:ahLst/>
            <a:cxnLst/>
            <a:rect l="l" t="t" r="r" b="b"/>
            <a:pathLst>
              <a:path w="18288000" h="4510494">
                <a:moveTo>
                  <a:pt x="0" y="0"/>
                </a:moveTo>
                <a:lnTo>
                  <a:pt x="18288000" y="0"/>
                </a:lnTo>
                <a:lnTo>
                  <a:pt x="18288000" y="4510494"/>
                </a:lnTo>
                <a:lnTo>
                  <a:pt x="0" y="4510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0564" b="-59569"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3" name="TextBox 3"/>
          <p:cNvSpPr txBox="1"/>
          <p:nvPr/>
        </p:nvSpPr>
        <p:spPr>
          <a:xfrm>
            <a:off x="685800" y="2785729"/>
            <a:ext cx="6057983" cy="1143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16"/>
              </a:lnSpc>
            </a:pPr>
            <a:r>
              <a:rPr lang="en-US" sz="6726">
                <a:solidFill>
                  <a:srgbClr val="5B778D"/>
                </a:solidFill>
                <a:latin typeface="DM Serif Display"/>
              </a:rPr>
              <a:t>Съдържание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8640" y="4219121"/>
            <a:ext cx="2267429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754" lvl="1" indent="-230377">
              <a:lnSpc>
                <a:spcPts val="2987"/>
              </a:lnSpc>
              <a:buFont typeface="Arial"/>
              <a:buChar char="•"/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Въведение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61941" y="4217705"/>
            <a:ext cx="2155263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754" lvl="1" indent="-230377">
              <a:lnSpc>
                <a:spcPts val="2987"/>
              </a:lnSpc>
              <a:buFont typeface="Arial"/>
              <a:buChar char="•"/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Етапи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39155" y="5033452"/>
            <a:ext cx="2663879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754" lvl="1" indent="-230377">
              <a:lnSpc>
                <a:spcPts val="2987"/>
              </a:lnSpc>
              <a:buFont typeface="Arial"/>
              <a:buChar char="•"/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Реализация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3450193" y="5885882"/>
            <a:ext cx="9546193" cy="3621729"/>
            <a:chOff x="0" y="0"/>
            <a:chExt cx="3771335" cy="14308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71335" cy="1430807"/>
            </a:xfrm>
            <a:custGeom>
              <a:avLst/>
              <a:gdLst/>
              <a:ahLst/>
              <a:cxnLst/>
              <a:rect l="l" t="t" r="r" b="b"/>
              <a:pathLst>
                <a:path w="3771335" h="1430807">
                  <a:moveTo>
                    <a:pt x="0" y="0"/>
                  </a:moveTo>
                  <a:lnTo>
                    <a:pt x="3771335" y="0"/>
                  </a:lnTo>
                  <a:lnTo>
                    <a:pt x="3771335" y="1430807"/>
                  </a:lnTo>
                  <a:lnTo>
                    <a:pt x="0" y="1430807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771335" cy="14689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273076" y="4219121"/>
            <a:ext cx="3895014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754" lvl="1" indent="-230377">
              <a:lnSpc>
                <a:spcPts val="2987"/>
              </a:lnSpc>
              <a:buFont typeface="Arial"/>
              <a:buChar char="•"/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Изглед на проекта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73075" y="4873229"/>
            <a:ext cx="2663879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754" lvl="1" indent="-230377">
              <a:lnSpc>
                <a:spcPts val="2987"/>
              </a:lnSpc>
              <a:buFont typeface="Arial"/>
              <a:buChar char="•"/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Заключение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13131" y="5449343"/>
            <a:ext cx="1140303" cy="114030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398475" y="5641684"/>
            <a:ext cx="769615" cy="755621"/>
          </a:xfrm>
          <a:custGeom>
            <a:avLst/>
            <a:gdLst/>
            <a:ahLst/>
            <a:cxnLst/>
            <a:rect l="l" t="t" r="r" b="b"/>
            <a:pathLst>
              <a:path w="1154422" h="1133432">
                <a:moveTo>
                  <a:pt x="0" y="0"/>
                </a:moveTo>
                <a:lnTo>
                  <a:pt x="1154422" y="0"/>
                </a:lnTo>
                <a:lnTo>
                  <a:pt x="1154422" y="1133432"/>
                </a:lnTo>
                <a:lnTo>
                  <a:pt x="0" y="1133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16" name="TextBox 16"/>
          <p:cNvSpPr txBox="1"/>
          <p:nvPr/>
        </p:nvSpPr>
        <p:spPr>
          <a:xfrm>
            <a:off x="1138639" y="5033452"/>
            <a:ext cx="2663879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754" lvl="1" indent="-230377">
              <a:lnSpc>
                <a:spcPts val="2987"/>
              </a:lnSpc>
              <a:buFont typeface="Arial"/>
              <a:buChar char="•"/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Роли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74257" y="0"/>
            <a:ext cx="5117743" cy="7251256"/>
          </a:xfrm>
          <a:custGeom>
            <a:avLst/>
            <a:gdLst/>
            <a:ahLst/>
            <a:cxnLst/>
            <a:rect l="l" t="t" r="r" b="b"/>
            <a:pathLst>
              <a:path w="7676614" h="10876884">
                <a:moveTo>
                  <a:pt x="0" y="0"/>
                </a:moveTo>
                <a:lnTo>
                  <a:pt x="7676614" y="0"/>
                </a:lnTo>
                <a:lnTo>
                  <a:pt x="7676614" y="10876884"/>
                </a:lnTo>
                <a:lnTo>
                  <a:pt x="0" y="10876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57" r="-5882" b="-2257"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3" name="TextBox 3"/>
          <p:cNvSpPr txBox="1"/>
          <p:nvPr/>
        </p:nvSpPr>
        <p:spPr>
          <a:xfrm>
            <a:off x="685800" y="1554351"/>
            <a:ext cx="5410200" cy="1266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46"/>
              </a:lnSpc>
            </a:pPr>
            <a:r>
              <a:rPr lang="en-US" sz="7461">
                <a:solidFill>
                  <a:srgbClr val="5B778D"/>
                </a:solidFill>
                <a:latin typeface="DM Serif Display"/>
              </a:rPr>
              <a:t>Въведение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273800" y="-477763"/>
            <a:ext cx="1126400" cy="7813525"/>
            <a:chOff x="0" y="0"/>
            <a:chExt cx="444997" cy="30868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997" cy="3086825"/>
            </a:xfrm>
            <a:custGeom>
              <a:avLst/>
              <a:gdLst/>
              <a:ahLst/>
              <a:cxnLst/>
              <a:rect l="l" t="t" r="r" b="b"/>
              <a:pathLst>
                <a:path w="444997" h="3086825">
                  <a:moveTo>
                    <a:pt x="0" y="0"/>
                  </a:moveTo>
                  <a:lnTo>
                    <a:pt x="444997" y="0"/>
                  </a:lnTo>
                  <a:lnTo>
                    <a:pt x="444997" y="3086825"/>
                  </a:lnTo>
                  <a:lnTo>
                    <a:pt x="0" y="3086825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44997" cy="31249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85800" y="3078167"/>
            <a:ext cx="4303636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27"/>
              </a:lnSpc>
            </a:pPr>
            <a:r>
              <a:rPr lang="en-US" sz="1733">
                <a:solidFill>
                  <a:srgbClr val="5B778D"/>
                </a:solidFill>
                <a:latin typeface="Montserrat"/>
              </a:rPr>
              <a:t> Мениджърът за хотелски резервации (“Hotel Reservations Manager”) е система, която служи за управление на хотелски резервации. Използва се за създаване на нова резервация, проверка на свободните места по дата и изчисляване на дължимата сума според броя нощувки и вид на заетата стая.</a:t>
            </a:r>
          </a:p>
          <a:p>
            <a:pPr algn="just">
              <a:lnSpc>
                <a:spcPts val="1960"/>
              </a:lnSpc>
            </a:pPr>
            <a:endParaRPr lang="en-US" sz="1733">
              <a:solidFill>
                <a:srgbClr val="5B778D"/>
              </a:solidFill>
              <a:latin typeface="Montserrat"/>
            </a:endParaRPr>
          </a:p>
          <a:p>
            <a:pPr algn="just">
              <a:lnSpc>
                <a:spcPts val="1960"/>
              </a:lnSpc>
            </a:pPr>
            <a:endParaRPr lang="en-US" sz="1733">
              <a:solidFill>
                <a:srgbClr val="5B778D"/>
              </a:solidFill>
              <a:latin typeface="Montserrat"/>
            </a:endParaRPr>
          </a:p>
          <a:p>
            <a:pPr algn="just">
              <a:lnSpc>
                <a:spcPts val="1960"/>
              </a:lnSpc>
              <a:spcBef>
                <a:spcPct val="0"/>
              </a:spcBef>
            </a:pPr>
            <a:endParaRPr lang="en-US" sz="1733">
              <a:solidFill>
                <a:srgbClr val="5B778D"/>
              </a:solidFill>
              <a:latin typeface="Montserra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685800" y="685800"/>
            <a:ext cx="341175" cy="34117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773861" y="775361"/>
            <a:ext cx="165053" cy="162052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12" name="TextBox 12"/>
          <p:cNvSpPr txBox="1"/>
          <p:nvPr/>
        </p:nvSpPr>
        <p:spPr>
          <a:xfrm>
            <a:off x="1116015" y="695701"/>
            <a:ext cx="3429573" cy="29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1"/>
              </a:lnSpc>
            </a:pPr>
            <a:r>
              <a:rPr lang="en-US" sz="1700">
                <a:solidFill>
                  <a:srgbClr val="5B778D"/>
                </a:solidFill>
                <a:latin typeface="DM Serif Display"/>
              </a:rPr>
              <a:t>Hotel Reservations Manager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87121" y="-684095"/>
            <a:ext cx="3812925" cy="8947413"/>
            <a:chOff x="0" y="0"/>
            <a:chExt cx="1506341" cy="35347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6341" cy="3534781"/>
            </a:xfrm>
            <a:custGeom>
              <a:avLst/>
              <a:gdLst/>
              <a:ahLst/>
              <a:cxnLst/>
              <a:rect l="l" t="t" r="r" b="b"/>
              <a:pathLst>
                <a:path w="1506341" h="3534781">
                  <a:moveTo>
                    <a:pt x="0" y="0"/>
                  </a:moveTo>
                  <a:lnTo>
                    <a:pt x="1506341" y="0"/>
                  </a:lnTo>
                  <a:lnTo>
                    <a:pt x="1506341" y="3534781"/>
                  </a:lnTo>
                  <a:lnTo>
                    <a:pt x="0" y="3534781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06341" cy="357288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68041" y="685800"/>
            <a:ext cx="5038159" cy="5486400"/>
            <a:chOff x="0" y="0"/>
            <a:chExt cx="10076318" cy="109728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39221" b="9575"/>
            <a:stretch>
              <a:fillRect/>
            </a:stretch>
          </p:blipFill>
          <p:spPr>
            <a:xfrm>
              <a:off x="0" y="0"/>
              <a:ext cx="10076318" cy="343746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 t="47820" b="1008"/>
            <a:stretch>
              <a:fillRect/>
            </a:stretch>
          </p:blipFill>
          <p:spPr>
            <a:xfrm>
              <a:off x="0" y="3767667"/>
              <a:ext cx="10076318" cy="3437467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rcRect t="24398" b="24398"/>
            <a:stretch>
              <a:fillRect/>
            </a:stretch>
          </p:blipFill>
          <p:spPr>
            <a:xfrm>
              <a:off x="0" y="7535333"/>
              <a:ext cx="10076318" cy="343746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699649" y="685800"/>
            <a:ext cx="341175" cy="3411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787710" y="775361"/>
            <a:ext cx="165053" cy="162052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13" name="TextBox 13"/>
          <p:cNvSpPr txBox="1"/>
          <p:nvPr/>
        </p:nvSpPr>
        <p:spPr>
          <a:xfrm>
            <a:off x="699650" y="2950211"/>
            <a:ext cx="5171146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3"/>
              </a:lnSpc>
            </a:pPr>
            <a:r>
              <a:rPr lang="en-US" sz="1867">
                <a:solidFill>
                  <a:srgbClr val="5B778D"/>
                </a:solidFill>
                <a:latin typeface="Montserrat Bold"/>
              </a:rPr>
              <a:t>Джемал Кичиков:</a:t>
            </a:r>
          </a:p>
          <a:p>
            <a:pPr marL="403034" lvl="1" indent="-201517" algn="just">
              <a:lnSpc>
                <a:spcPts val="2613"/>
              </a:lnSpc>
              <a:buFont typeface="Arial"/>
              <a:buChar char="•"/>
            </a:pPr>
            <a:r>
              <a:rPr lang="en-US" sz="1867">
                <a:solidFill>
                  <a:srgbClr val="5B778D"/>
                </a:solidFill>
                <a:latin typeface="Montserrat"/>
              </a:rPr>
              <a:t>Services </a:t>
            </a:r>
          </a:p>
          <a:p>
            <a:pPr marL="403034" lvl="1" indent="-201517" algn="just">
              <a:lnSpc>
                <a:spcPts val="2613"/>
              </a:lnSpc>
              <a:buFont typeface="Arial"/>
              <a:buChar char="•"/>
            </a:pPr>
            <a:r>
              <a:rPr lang="en-US" sz="1867">
                <a:solidFill>
                  <a:srgbClr val="5B778D"/>
                </a:solidFill>
                <a:latin typeface="Montserrat"/>
              </a:rPr>
              <a:t>Data</a:t>
            </a:r>
          </a:p>
          <a:p>
            <a:pPr algn="just">
              <a:lnSpc>
                <a:spcPts val="1960"/>
              </a:lnSpc>
            </a:pPr>
            <a:endParaRPr lang="en-US" sz="1867">
              <a:solidFill>
                <a:srgbClr val="5B778D"/>
              </a:solidFill>
              <a:latin typeface="Montserra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7359" y="1339080"/>
            <a:ext cx="5171146" cy="137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04"/>
              </a:lnSpc>
            </a:pPr>
            <a:r>
              <a:rPr lang="en-US" sz="5200">
                <a:solidFill>
                  <a:srgbClr val="5B778D"/>
                </a:solidFill>
                <a:latin typeface="DM Serif Display"/>
              </a:rPr>
              <a:t>Разпределяне на ролите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29864" y="695701"/>
            <a:ext cx="3035807" cy="29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1"/>
              </a:lnSpc>
            </a:pPr>
            <a:r>
              <a:rPr lang="en-US" sz="1700">
                <a:solidFill>
                  <a:srgbClr val="5B778D"/>
                </a:solidFill>
                <a:latin typeface="DM Serif Display"/>
              </a:rPr>
              <a:t>Hotel Reservations Manager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87359" y="4470851"/>
            <a:ext cx="4560051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3"/>
              </a:lnSpc>
            </a:pPr>
            <a:r>
              <a:rPr lang="en-US" sz="1866">
                <a:solidFill>
                  <a:srgbClr val="2D4457"/>
                </a:solidFill>
                <a:latin typeface="Montserrat Bold"/>
              </a:rPr>
              <a:t>Атидже Дживгова:</a:t>
            </a:r>
          </a:p>
          <a:p>
            <a:pPr marL="403029" lvl="1" indent="-201514" algn="just">
              <a:lnSpc>
                <a:spcPts val="2613"/>
              </a:lnSpc>
              <a:buFont typeface="Arial"/>
              <a:buChar char="•"/>
            </a:pPr>
            <a:r>
              <a:rPr lang="en-US" sz="1866">
                <a:solidFill>
                  <a:srgbClr val="5B778D"/>
                </a:solidFill>
                <a:latin typeface="Montserrat"/>
              </a:rPr>
              <a:t>Services</a:t>
            </a:r>
          </a:p>
          <a:p>
            <a:pPr marL="403029" lvl="1" indent="-201514" algn="just">
              <a:lnSpc>
                <a:spcPts val="2613"/>
              </a:lnSpc>
              <a:buFont typeface="Arial"/>
              <a:buChar char="•"/>
            </a:pPr>
            <a:r>
              <a:rPr lang="en-US" sz="1866">
                <a:solidFill>
                  <a:srgbClr val="5B778D"/>
                </a:solidFill>
                <a:latin typeface="Montserrat"/>
              </a:rPr>
              <a:t>Web design</a:t>
            </a:r>
          </a:p>
          <a:p>
            <a:pPr algn="just">
              <a:lnSpc>
                <a:spcPts val="1959"/>
              </a:lnSpc>
            </a:pPr>
            <a:endParaRPr lang="en-US" sz="1866">
              <a:solidFill>
                <a:srgbClr val="5B778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597" y="409777"/>
            <a:ext cx="552047" cy="5520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809085" y="554694"/>
            <a:ext cx="267068" cy="262213"/>
          </a:xfrm>
          <a:custGeom>
            <a:avLst/>
            <a:gdLst/>
            <a:ahLst/>
            <a:cxnLst/>
            <a:rect l="l" t="t" r="r" b="b"/>
            <a:pathLst>
              <a:path w="400602" h="393319">
                <a:moveTo>
                  <a:pt x="0" y="0"/>
                </a:moveTo>
                <a:lnTo>
                  <a:pt x="400602" y="0"/>
                </a:lnTo>
                <a:lnTo>
                  <a:pt x="400602" y="393318"/>
                </a:lnTo>
                <a:lnTo>
                  <a:pt x="0" y="393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6" name="Freeform 6"/>
          <p:cNvSpPr/>
          <p:nvPr/>
        </p:nvSpPr>
        <p:spPr>
          <a:xfrm>
            <a:off x="6587379" y="-1145860"/>
            <a:ext cx="6096000" cy="9149719"/>
          </a:xfrm>
          <a:custGeom>
            <a:avLst/>
            <a:gdLst/>
            <a:ahLst/>
            <a:cxnLst/>
            <a:rect l="l" t="t" r="r" b="b"/>
            <a:pathLst>
              <a:path w="9144000" h="13724578">
                <a:moveTo>
                  <a:pt x="0" y="0"/>
                </a:moveTo>
                <a:lnTo>
                  <a:pt x="9144000" y="0"/>
                </a:lnTo>
                <a:lnTo>
                  <a:pt x="9144000" y="13724578"/>
                </a:lnTo>
                <a:lnTo>
                  <a:pt x="0" y="13724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7" name="TextBox 7"/>
          <p:cNvSpPr txBox="1"/>
          <p:nvPr/>
        </p:nvSpPr>
        <p:spPr>
          <a:xfrm>
            <a:off x="1381920" y="420020"/>
            <a:ext cx="4906332" cy="478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2"/>
              </a:lnSpc>
            </a:pPr>
            <a:r>
              <a:rPr lang="en-US" sz="2751">
                <a:solidFill>
                  <a:srgbClr val="1C2A37"/>
                </a:solidFill>
                <a:latin typeface="DM Serif Display"/>
              </a:rPr>
              <a:t>Hotel Reservations Manager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178779" y="-477763"/>
            <a:ext cx="817200" cy="7813525"/>
            <a:chOff x="0" y="0"/>
            <a:chExt cx="322844" cy="30868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2844" cy="3086825"/>
            </a:xfrm>
            <a:custGeom>
              <a:avLst/>
              <a:gdLst/>
              <a:ahLst/>
              <a:cxnLst/>
              <a:rect l="l" t="t" r="r" b="b"/>
              <a:pathLst>
                <a:path w="322844" h="3086825">
                  <a:moveTo>
                    <a:pt x="0" y="0"/>
                  </a:moveTo>
                  <a:lnTo>
                    <a:pt x="322844" y="0"/>
                  </a:lnTo>
                  <a:lnTo>
                    <a:pt x="322844" y="3086825"/>
                  </a:lnTo>
                  <a:lnTo>
                    <a:pt x="0" y="3086825"/>
                  </a:ln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22844" cy="31249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2515" y="2878603"/>
            <a:ext cx="513639" cy="51363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Montserrat"/>
                </a:rPr>
                <a:t>1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21731" y="1295033"/>
            <a:ext cx="5181829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7"/>
              </a:lnSpc>
            </a:pPr>
            <a:r>
              <a:rPr lang="en-US" sz="4908">
                <a:solidFill>
                  <a:srgbClr val="1C2A37"/>
                </a:solidFill>
                <a:latin typeface="Montserrat Bold"/>
              </a:rPr>
              <a:t>Етапи на разработка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4353" y="2853202"/>
            <a:ext cx="4459207" cy="765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57"/>
              </a:lnSpc>
              <a:spcBef>
                <a:spcPct val="0"/>
              </a:spcBef>
            </a:pPr>
            <a:r>
              <a:rPr lang="en-US" sz="2333" spc="121">
                <a:solidFill>
                  <a:srgbClr val="1C2A37"/>
                </a:solidFill>
                <a:latin typeface="Montserrat"/>
              </a:rPr>
              <a:t>Анализ на изискванията за приложението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52267" y="3785942"/>
            <a:ext cx="513639" cy="51363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52267" y="4630281"/>
            <a:ext cx="513639" cy="51363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62515" y="5391571"/>
            <a:ext cx="513639" cy="51363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Montserrat"/>
                </a:rPr>
                <a:t>4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62515" y="6152860"/>
            <a:ext cx="513639" cy="51363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Montserrat"/>
                </a:rPr>
                <a:t>5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81028" y="3783720"/>
            <a:ext cx="5319397" cy="38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333">
                <a:solidFill>
                  <a:srgbClr val="1C2A37"/>
                </a:solidFill>
                <a:latin typeface="Montserrat"/>
              </a:rPr>
              <a:t>Създаване на  GitHub Repository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8644" y="4579481"/>
            <a:ext cx="3508693" cy="810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333">
                <a:solidFill>
                  <a:srgbClr val="1C2A37"/>
                </a:solidFill>
                <a:latin typeface="Montserrat"/>
              </a:rPr>
              <a:t>Разпределяне на роли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42620" y="5423320"/>
            <a:ext cx="4459207" cy="38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333">
                <a:solidFill>
                  <a:srgbClr val="1C2A37"/>
                </a:solidFill>
                <a:latin typeface="Montserrat"/>
              </a:rPr>
              <a:t>Реализация на проекта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44352" y="6062553"/>
            <a:ext cx="1580912" cy="38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333">
                <a:solidFill>
                  <a:srgbClr val="1C2A37"/>
                </a:solidFill>
                <a:latin typeface="Montserrat"/>
              </a:rPr>
              <a:t>Тестване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5601" y="3963474"/>
            <a:ext cx="11305689" cy="3621729"/>
            <a:chOff x="0" y="0"/>
            <a:chExt cx="4466445" cy="14308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6445" cy="1430807"/>
            </a:xfrm>
            <a:custGeom>
              <a:avLst/>
              <a:gdLst/>
              <a:ahLst/>
              <a:cxnLst/>
              <a:rect l="l" t="t" r="r" b="b"/>
              <a:pathLst>
                <a:path w="4466445" h="1430807">
                  <a:moveTo>
                    <a:pt x="0" y="0"/>
                  </a:moveTo>
                  <a:lnTo>
                    <a:pt x="4466445" y="0"/>
                  </a:lnTo>
                  <a:lnTo>
                    <a:pt x="4466445" y="1430807"/>
                  </a:lnTo>
                  <a:lnTo>
                    <a:pt x="0" y="1430807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6445" cy="14689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80088" y="-489306"/>
            <a:ext cx="1304200" cy="7813525"/>
            <a:chOff x="0" y="0"/>
            <a:chExt cx="515239" cy="3086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5239" cy="3086825"/>
            </a:xfrm>
            <a:custGeom>
              <a:avLst/>
              <a:gdLst/>
              <a:ahLst/>
              <a:cxnLst/>
              <a:rect l="l" t="t" r="r" b="b"/>
              <a:pathLst>
                <a:path w="515239" h="3086825">
                  <a:moveTo>
                    <a:pt x="0" y="0"/>
                  </a:moveTo>
                  <a:lnTo>
                    <a:pt x="515239" y="0"/>
                  </a:lnTo>
                  <a:lnTo>
                    <a:pt x="515239" y="3086825"/>
                  </a:lnTo>
                  <a:lnTo>
                    <a:pt x="0" y="3086825"/>
                  </a:ln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5239" cy="31249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5800" y="685800"/>
            <a:ext cx="562599" cy="56259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831013" y="833487"/>
            <a:ext cx="272173" cy="267224"/>
          </a:xfrm>
          <a:custGeom>
            <a:avLst/>
            <a:gdLst/>
            <a:ahLst/>
            <a:cxnLst/>
            <a:rect l="l" t="t" r="r" b="b"/>
            <a:pathLst>
              <a:path w="408259" h="400836">
                <a:moveTo>
                  <a:pt x="0" y="0"/>
                </a:moveTo>
                <a:lnTo>
                  <a:pt x="408259" y="0"/>
                </a:lnTo>
                <a:lnTo>
                  <a:pt x="408259" y="400836"/>
                </a:lnTo>
                <a:lnTo>
                  <a:pt x="0" y="40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12" name="Freeform 12"/>
          <p:cNvSpPr/>
          <p:nvPr/>
        </p:nvSpPr>
        <p:spPr>
          <a:xfrm>
            <a:off x="0" y="0"/>
            <a:ext cx="11180088" cy="3963473"/>
          </a:xfrm>
          <a:custGeom>
            <a:avLst/>
            <a:gdLst/>
            <a:ahLst/>
            <a:cxnLst/>
            <a:rect l="l" t="t" r="r" b="b"/>
            <a:pathLst>
              <a:path w="16770132" h="5945210">
                <a:moveTo>
                  <a:pt x="0" y="0"/>
                </a:moveTo>
                <a:lnTo>
                  <a:pt x="16770132" y="0"/>
                </a:lnTo>
                <a:lnTo>
                  <a:pt x="16770132" y="5945210"/>
                </a:lnTo>
                <a:lnTo>
                  <a:pt x="0" y="5945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2684" b="-68874"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13" name="TextBox 13"/>
          <p:cNvSpPr txBox="1"/>
          <p:nvPr/>
        </p:nvSpPr>
        <p:spPr>
          <a:xfrm>
            <a:off x="1785066" y="4303532"/>
            <a:ext cx="8901245" cy="141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32"/>
              </a:lnSpc>
            </a:pPr>
            <a:r>
              <a:rPr lang="en-US" sz="8594">
                <a:solidFill>
                  <a:srgbClr val="2D4457"/>
                </a:solidFill>
                <a:latin typeface="Montserrat Bold"/>
              </a:rPr>
              <a:t>Реализация</a:t>
            </a:r>
          </a:p>
        </p:txBody>
      </p:sp>
      <p:sp>
        <p:nvSpPr>
          <p:cNvPr id="14" name="TextBox 14"/>
          <p:cNvSpPr txBox="1"/>
          <p:nvPr/>
        </p:nvSpPr>
        <p:spPr>
          <a:xfrm rot="5399999">
            <a:off x="9483322" y="3276061"/>
            <a:ext cx="4361203" cy="305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1830">
                <a:solidFill>
                  <a:srgbClr val="5B778D"/>
                </a:solidFill>
                <a:latin typeface="Montserrat Medium"/>
              </a:rPr>
              <a:t>WWW.REALLYGREATSITE.COM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685800"/>
            <a:ext cx="341175" cy="34117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773861" y="775361"/>
            <a:ext cx="165053" cy="162052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6" name="Freeform 6"/>
          <p:cNvSpPr/>
          <p:nvPr/>
        </p:nvSpPr>
        <p:spPr>
          <a:xfrm>
            <a:off x="5916285" y="1501316"/>
            <a:ext cx="5912830" cy="3908721"/>
          </a:xfrm>
          <a:custGeom>
            <a:avLst/>
            <a:gdLst/>
            <a:ahLst/>
            <a:cxnLst/>
            <a:rect l="l" t="t" r="r" b="b"/>
            <a:pathLst>
              <a:path w="8869245" h="5863082">
                <a:moveTo>
                  <a:pt x="0" y="0"/>
                </a:moveTo>
                <a:lnTo>
                  <a:pt x="8869245" y="0"/>
                </a:lnTo>
                <a:lnTo>
                  <a:pt x="8869245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7" name="TextBox 7"/>
          <p:cNvSpPr txBox="1"/>
          <p:nvPr/>
        </p:nvSpPr>
        <p:spPr>
          <a:xfrm>
            <a:off x="685800" y="1514016"/>
            <a:ext cx="4404423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3"/>
              </a:lnSpc>
            </a:pPr>
            <a:r>
              <a:rPr lang="en-US" sz="4456">
                <a:solidFill>
                  <a:srgbClr val="5B778D"/>
                </a:solidFill>
                <a:latin typeface="DM Serif Display"/>
              </a:rPr>
              <a:t>Използвани технологии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6015" y="695701"/>
            <a:ext cx="3167063" cy="29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1"/>
              </a:lnSpc>
            </a:pPr>
            <a:r>
              <a:rPr lang="en-US" sz="1700">
                <a:solidFill>
                  <a:srgbClr val="5B778D"/>
                </a:solidFill>
                <a:latin typeface="DM Serif Display"/>
              </a:rPr>
              <a:t>Hotel Reservations Manager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3339" y="3269134"/>
            <a:ext cx="4749344" cy="2080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90" lvl="1" indent="-251895">
              <a:lnSpc>
                <a:spcPts val="3266"/>
              </a:lnSpc>
              <a:buFont typeface="Arial"/>
              <a:buChar char="•"/>
            </a:pPr>
            <a:r>
              <a:rPr lang="en-US" sz="2333">
                <a:solidFill>
                  <a:srgbClr val="5B778D"/>
                </a:solidFill>
                <a:latin typeface="Montserrat"/>
              </a:rPr>
              <a:t>Visual Studio</a:t>
            </a:r>
          </a:p>
          <a:p>
            <a:pPr marL="503790" lvl="1" indent="-251895">
              <a:lnSpc>
                <a:spcPts val="3266"/>
              </a:lnSpc>
              <a:buFont typeface="Arial"/>
              <a:buChar char="•"/>
            </a:pPr>
            <a:r>
              <a:rPr lang="en-US" sz="2333">
                <a:solidFill>
                  <a:srgbClr val="5B778D"/>
                </a:solidFill>
                <a:latin typeface="Montserrat"/>
              </a:rPr>
              <a:t>MS Sql</a:t>
            </a:r>
          </a:p>
          <a:p>
            <a:pPr marL="503790" lvl="1" indent="-251895">
              <a:lnSpc>
                <a:spcPts val="3266"/>
              </a:lnSpc>
              <a:buFont typeface="Arial"/>
              <a:buChar char="•"/>
            </a:pPr>
            <a:r>
              <a:rPr lang="en-US" sz="2333">
                <a:solidFill>
                  <a:srgbClr val="5B778D"/>
                </a:solidFill>
                <a:latin typeface="Montserrat"/>
              </a:rPr>
              <a:t>SSMS</a:t>
            </a:r>
          </a:p>
          <a:p>
            <a:pPr marL="503790" lvl="1" indent="-251895">
              <a:lnSpc>
                <a:spcPts val="3266"/>
              </a:lnSpc>
              <a:buFont typeface="Arial"/>
              <a:buChar char="•"/>
            </a:pPr>
            <a:r>
              <a:rPr lang="en-US" sz="2333">
                <a:solidFill>
                  <a:srgbClr val="5B778D"/>
                </a:solidFill>
                <a:latin typeface="Montserrat"/>
              </a:rPr>
              <a:t>Packages Entity framework</a:t>
            </a:r>
          </a:p>
          <a:p>
            <a:pPr marL="503790" lvl="1" indent="-251895">
              <a:lnSpc>
                <a:spcPts val="3266"/>
              </a:lnSpc>
              <a:buFont typeface="Arial"/>
              <a:buChar char="•"/>
            </a:pPr>
            <a:r>
              <a:rPr lang="en-US" sz="2333">
                <a:solidFill>
                  <a:srgbClr val="5B778D"/>
                </a:solidFill>
                <a:latin typeface="Montserrat"/>
              </a:rPr>
              <a:t>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9649" y="685800"/>
            <a:ext cx="341175" cy="34117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787710" y="775361"/>
            <a:ext cx="165053" cy="162052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6" name="Freeform 6"/>
          <p:cNvSpPr/>
          <p:nvPr/>
        </p:nvSpPr>
        <p:spPr>
          <a:xfrm>
            <a:off x="4462735" y="332575"/>
            <a:ext cx="7158998" cy="6192850"/>
          </a:xfrm>
          <a:custGeom>
            <a:avLst/>
            <a:gdLst/>
            <a:ahLst/>
            <a:cxnLst/>
            <a:rect l="l" t="t" r="r" b="b"/>
            <a:pathLst>
              <a:path w="10738497" h="9289275">
                <a:moveTo>
                  <a:pt x="0" y="0"/>
                </a:moveTo>
                <a:lnTo>
                  <a:pt x="10738497" y="0"/>
                </a:lnTo>
                <a:lnTo>
                  <a:pt x="10738497" y="9289276"/>
                </a:lnTo>
                <a:lnTo>
                  <a:pt x="0" y="9289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 sz="1200"/>
          </a:p>
        </p:txBody>
      </p:sp>
      <p:grpSp>
        <p:nvGrpSpPr>
          <p:cNvPr id="7" name="Group 7"/>
          <p:cNvGrpSpPr/>
          <p:nvPr/>
        </p:nvGrpSpPr>
        <p:grpSpPr>
          <a:xfrm>
            <a:off x="0" y="-131255"/>
            <a:ext cx="4813767" cy="7488098"/>
            <a:chOff x="0" y="0"/>
            <a:chExt cx="1901735" cy="295826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01735" cy="2958261"/>
            </a:xfrm>
            <a:custGeom>
              <a:avLst/>
              <a:gdLst/>
              <a:ahLst/>
              <a:cxnLst/>
              <a:rect l="l" t="t" r="r" b="b"/>
              <a:pathLst>
                <a:path w="1901735" h="2958261">
                  <a:moveTo>
                    <a:pt x="0" y="0"/>
                  </a:moveTo>
                  <a:lnTo>
                    <a:pt x="1901735" y="0"/>
                  </a:lnTo>
                  <a:lnTo>
                    <a:pt x="1901735" y="2958261"/>
                  </a:lnTo>
                  <a:lnTo>
                    <a:pt x="0" y="2958261"/>
                  </a:ln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01735" cy="299636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067" y="793750"/>
            <a:ext cx="4498700" cy="87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70"/>
              </a:lnSpc>
            </a:pPr>
            <a:r>
              <a:rPr lang="en-US" sz="6539">
                <a:solidFill>
                  <a:srgbClr val="5B778D"/>
                </a:solidFill>
                <a:latin typeface="DM Serif Display"/>
              </a:rPr>
              <a:t>База данни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5067" y="3067770"/>
            <a:ext cx="3382789" cy="285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3"/>
              </a:lnSpc>
            </a:pPr>
            <a:r>
              <a:rPr lang="en-US" sz="2333">
                <a:solidFill>
                  <a:srgbClr val="5B778D"/>
                </a:solidFill>
                <a:latin typeface="Montserrat Bold"/>
              </a:rPr>
              <a:t>Потребители</a:t>
            </a:r>
          </a:p>
          <a:p>
            <a:pPr>
              <a:lnSpc>
                <a:spcPts val="2483"/>
              </a:lnSpc>
            </a:pPr>
            <a:endParaRPr lang="en-US" sz="2333">
              <a:solidFill>
                <a:srgbClr val="5B778D"/>
              </a:solidFill>
              <a:latin typeface="Montserrat Bold"/>
            </a:endParaRPr>
          </a:p>
          <a:p>
            <a:pPr>
              <a:lnSpc>
                <a:spcPts val="2128"/>
              </a:lnSpc>
            </a:pPr>
            <a:r>
              <a:rPr lang="en-US" sz="1600">
                <a:solidFill>
                  <a:srgbClr val="5B778D"/>
                </a:solidFill>
                <a:latin typeface="Montserrat"/>
              </a:rPr>
              <a:t>Потребителите работят със системата след потребителски вход, като първоначално съществува един администратор, който може да създава нови потребители в системата, които обаче нямат такава възможност.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63796"/>
            <a:ext cx="12192000" cy="3006996"/>
          </a:xfrm>
          <a:custGeom>
            <a:avLst/>
            <a:gdLst/>
            <a:ahLst/>
            <a:cxnLst/>
            <a:rect l="l" t="t" r="r" b="b"/>
            <a:pathLst>
              <a:path w="18288000" h="4510494">
                <a:moveTo>
                  <a:pt x="0" y="0"/>
                </a:moveTo>
                <a:lnTo>
                  <a:pt x="18288000" y="0"/>
                </a:lnTo>
                <a:lnTo>
                  <a:pt x="18288000" y="4510494"/>
                </a:lnTo>
                <a:lnTo>
                  <a:pt x="0" y="4510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0564" b="-59569"/>
            </a:stretch>
          </a:blipFill>
        </p:spPr>
        <p:txBody>
          <a:bodyPr/>
          <a:lstStyle/>
          <a:p>
            <a:endParaRPr lang="bg-BG" sz="1200"/>
          </a:p>
        </p:txBody>
      </p:sp>
      <p:sp>
        <p:nvSpPr>
          <p:cNvPr id="3" name="TextBox 3"/>
          <p:cNvSpPr txBox="1"/>
          <p:nvPr/>
        </p:nvSpPr>
        <p:spPr>
          <a:xfrm>
            <a:off x="685800" y="3616590"/>
            <a:ext cx="2957358" cy="265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6"/>
              </a:lnSpc>
              <a:spcBef>
                <a:spcPct val="0"/>
              </a:spcBef>
            </a:pPr>
            <a:r>
              <a:rPr lang="en-US" sz="1333">
                <a:solidFill>
                  <a:srgbClr val="5B778D"/>
                </a:solidFill>
                <a:latin typeface="Montserrat"/>
              </a:rPr>
              <a:t>Клиентите в системата се запазват в базата от данни, като по този начин при настаняване на клиент, който вече е бил гост на хотела се преизползват данните му за по-бързо обработване на заявката. Съответно преди да бъде направена резервация трябва да се добави клиента, ако той вече не съществува в базата.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800" y="3067614"/>
            <a:ext cx="2267429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7"/>
              </a:lnSpc>
              <a:spcBef>
                <a:spcPct val="0"/>
              </a:spcBef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Клиенти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04338" y="3067614"/>
            <a:ext cx="2155263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7"/>
              </a:lnSpc>
              <a:spcBef>
                <a:spcPct val="0"/>
              </a:spcBef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Стаи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3783" y="3067614"/>
            <a:ext cx="2155263" cy="35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7"/>
              </a:lnSpc>
              <a:spcBef>
                <a:spcPct val="0"/>
              </a:spcBef>
            </a:pPr>
            <a:r>
              <a:rPr lang="en-US" sz="2134">
                <a:solidFill>
                  <a:srgbClr val="5B778D"/>
                </a:solidFill>
                <a:latin typeface="Montserrat Bold"/>
              </a:rPr>
              <a:t>Резервация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543610" y="5028407"/>
            <a:ext cx="9546193" cy="3621729"/>
            <a:chOff x="0" y="0"/>
            <a:chExt cx="3771335" cy="14308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71335" cy="1430807"/>
            </a:xfrm>
            <a:custGeom>
              <a:avLst/>
              <a:gdLst/>
              <a:ahLst/>
              <a:cxnLst/>
              <a:rect l="l" t="t" r="r" b="b"/>
              <a:pathLst>
                <a:path w="3771335" h="1430807">
                  <a:moveTo>
                    <a:pt x="0" y="0"/>
                  </a:moveTo>
                  <a:lnTo>
                    <a:pt x="3771335" y="0"/>
                  </a:lnTo>
                  <a:lnTo>
                    <a:pt x="3771335" y="1430807"/>
                  </a:lnTo>
                  <a:lnTo>
                    <a:pt x="0" y="1430807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771335" cy="14689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304337" y="3616590"/>
            <a:ext cx="2678440" cy="2172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6"/>
              </a:lnSpc>
            </a:pPr>
            <a:r>
              <a:rPr lang="en-US" sz="1333">
                <a:solidFill>
                  <a:srgbClr val="5B778D"/>
                </a:solidFill>
                <a:latin typeface="Montserrat"/>
              </a:rPr>
              <a:t>Тип стая – две единични легла, апартамент, стая с двойно легло, пентхаус, мезонет.</a:t>
            </a:r>
          </a:p>
          <a:p>
            <a:pPr algn="just">
              <a:lnSpc>
                <a:spcPts val="1866"/>
              </a:lnSpc>
              <a:spcBef>
                <a:spcPct val="0"/>
              </a:spcBef>
            </a:pPr>
            <a:r>
              <a:rPr lang="en-US" sz="1333">
                <a:solidFill>
                  <a:srgbClr val="5B778D"/>
                </a:solidFill>
                <a:latin typeface="Montserrat"/>
              </a:rPr>
              <a:t>Само администраторът може да добавя, редактира, трие стаи, а всички други потребители могат да ги разглеждат.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53783" y="3616590"/>
            <a:ext cx="2957358" cy="71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6"/>
              </a:lnSpc>
              <a:spcBef>
                <a:spcPct val="0"/>
              </a:spcBef>
            </a:pPr>
            <a:r>
              <a:rPr lang="en-US" sz="1333">
                <a:solidFill>
                  <a:srgbClr val="5B778D"/>
                </a:solidFill>
                <a:latin typeface="Montserrat"/>
              </a:rPr>
              <a:t>Резервациите в системата могат да се правят от всеки потребител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DM Serif Display</vt:lpstr>
      <vt:lpstr>Montserrat</vt:lpstr>
      <vt:lpstr>Montserrat Bold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Линк към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Джемал Кичиков</dc:creator>
  <cp:lastModifiedBy>Джемал Кичиков</cp:lastModifiedBy>
  <cp:revision>1</cp:revision>
  <dcterms:created xsi:type="dcterms:W3CDTF">2024-04-21T07:40:45Z</dcterms:created>
  <dcterms:modified xsi:type="dcterms:W3CDTF">2024-04-21T07:43:33Z</dcterms:modified>
</cp:coreProperties>
</file>