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notesMasterIdLst>
    <p:notesMasterId r:id="rId80"/>
  </p:notesMasterIdLst>
  <p:sldIdLst>
    <p:sldId id="256" r:id="rId2"/>
    <p:sldId id="350" r:id="rId3"/>
    <p:sldId id="352" r:id="rId4"/>
    <p:sldId id="475" r:id="rId5"/>
    <p:sldId id="476" r:id="rId6"/>
    <p:sldId id="477" r:id="rId7"/>
    <p:sldId id="478" r:id="rId8"/>
    <p:sldId id="479" r:id="rId9"/>
    <p:sldId id="480" r:id="rId10"/>
    <p:sldId id="481" r:id="rId11"/>
    <p:sldId id="482" r:id="rId12"/>
    <p:sldId id="483" r:id="rId13"/>
    <p:sldId id="484" r:id="rId14"/>
    <p:sldId id="485" r:id="rId15"/>
    <p:sldId id="486" r:id="rId16"/>
    <p:sldId id="489" r:id="rId17"/>
    <p:sldId id="490" r:id="rId18"/>
    <p:sldId id="491" r:id="rId19"/>
    <p:sldId id="492" r:id="rId20"/>
    <p:sldId id="493" r:id="rId21"/>
    <p:sldId id="494" r:id="rId22"/>
    <p:sldId id="495" r:id="rId23"/>
    <p:sldId id="496" r:id="rId24"/>
    <p:sldId id="530" r:id="rId25"/>
    <p:sldId id="531" r:id="rId26"/>
    <p:sldId id="497" r:id="rId27"/>
    <p:sldId id="532" r:id="rId28"/>
    <p:sldId id="533" r:id="rId29"/>
    <p:sldId id="534" r:id="rId30"/>
    <p:sldId id="535" r:id="rId31"/>
    <p:sldId id="536" r:id="rId32"/>
    <p:sldId id="537" r:id="rId33"/>
    <p:sldId id="538" r:id="rId34"/>
    <p:sldId id="539" r:id="rId35"/>
    <p:sldId id="540" r:id="rId36"/>
    <p:sldId id="541" r:id="rId37"/>
    <p:sldId id="542" r:id="rId38"/>
    <p:sldId id="543" r:id="rId39"/>
    <p:sldId id="544" r:id="rId40"/>
    <p:sldId id="545" r:id="rId41"/>
    <p:sldId id="546" r:id="rId42"/>
    <p:sldId id="547" r:id="rId43"/>
    <p:sldId id="498" r:id="rId44"/>
    <p:sldId id="548" r:id="rId45"/>
    <p:sldId id="549" r:id="rId46"/>
    <p:sldId id="550" r:id="rId47"/>
    <p:sldId id="551" r:id="rId48"/>
    <p:sldId id="552" r:id="rId49"/>
    <p:sldId id="553" r:id="rId50"/>
    <p:sldId id="554" r:id="rId51"/>
    <p:sldId id="555" r:id="rId52"/>
    <p:sldId id="556" r:id="rId53"/>
    <p:sldId id="557" r:id="rId54"/>
    <p:sldId id="558" r:id="rId55"/>
    <p:sldId id="559" r:id="rId56"/>
    <p:sldId id="560" r:id="rId57"/>
    <p:sldId id="561" r:id="rId58"/>
    <p:sldId id="562" r:id="rId59"/>
    <p:sldId id="563" r:id="rId60"/>
    <p:sldId id="564" r:id="rId61"/>
    <p:sldId id="565" r:id="rId62"/>
    <p:sldId id="578" r:id="rId63"/>
    <p:sldId id="580" r:id="rId64"/>
    <p:sldId id="583" r:id="rId65"/>
    <p:sldId id="581" r:id="rId66"/>
    <p:sldId id="566" r:id="rId67"/>
    <p:sldId id="567" r:id="rId68"/>
    <p:sldId id="568" r:id="rId69"/>
    <p:sldId id="569" r:id="rId70"/>
    <p:sldId id="570" r:id="rId71"/>
    <p:sldId id="571" r:id="rId72"/>
    <p:sldId id="572" r:id="rId73"/>
    <p:sldId id="573" r:id="rId74"/>
    <p:sldId id="574" r:id="rId75"/>
    <p:sldId id="575" r:id="rId76"/>
    <p:sldId id="576" r:id="rId77"/>
    <p:sldId id="577" r:id="rId78"/>
    <p:sldId id="487"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84918" autoAdjust="0"/>
  </p:normalViewPr>
  <p:slideViewPr>
    <p:cSldViewPr snapToGrid="0">
      <p:cViewPr varScale="1">
        <p:scale>
          <a:sx n="51" d="100"/>
          <a:sy n="51" d="100"/>
        </p:scale>
        <p:origin x="121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8B9C7D-6724-472B-83B0-E2590BA7755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1B612FC-0882-4DE8-9BEA-4564761832D7}">
      <dgm:prSet/>
      <dgm:spPr/>
      <dgm:t>
        <a:bodyPr/>
        <a:lstStyle/>
        <a:p>
          <a:r>
            <a:rPr lang="en-US" dirty="0"/>
            <a:t>1. Character-Oriented Protocol </a:t>
          </a:r>
        </a:p>
      </dgm:t>
    </dgm:pt>
    <dgm:pt modelId="{F13E0EEB-ADCA-43B6-9B44-CAC2480AFDC1}" type="parTrans" cxnId="{31FF912B-0D2A-470C-8E44-758C88983B34}">
      <dgm:prSet/>
      <dgm:spPr/>
      <dgm:t>
        <a:bodyPr/>
        <a:lstStyle/>
        <a:p>
          <a:endParaRPr lang="en-US"/>
        </a:p>
      </dgm:t>
    </dgm:pt>
    <dgm:pt modelId="{CBDE00AC-08D2-4BD2-A88D-A828AA5317CB}" type="sibTrans" cxnId="{31FF912B-0D2A-470C-8E44-758C88983B34}">
      <dgm:prSet/>
      <dgm:spPr/>
      <dgm:t>
        <a:bodyPr/>
        <a:lstStyle/>
        <a:p>
          <a:endParaRPr lang="en-US"/>
        </a:p>
      </dgm:t>
    </dgm:pt>
    <dgm:pt modelId="{4A5644BE-6A06-439D-8EB0-8D78CB1AE274}">
      <dgm:prSet/>
      <dgm:spPr/>
      <dgm:t>
        <a:bodyPr/>
        <a:lstStyle/>
        <a:p>
          <a:r>
            <a:rPr lang="en-US" dirty="0"/>
            <a:t>2.Transmission Example </a:t>
          </a:r>
        </a:p>
      </dgm:t>
    </dgm:pt>
    <dgm:pt modelId="{14F8C037-B65F-42BE-BFEA-09A771DE6F65}" type="parTrans" cxnId="{EBCED8A9-205D-418C-BE3C-53509D240078}">
      <dgm:prSet/>
      <dgm:spPr/>
      <dgm:t>
        <a:bodyPr/>
        <a:lstStyle/>
        <a:p>
          <a:endParaRPr lang="en-US"/>
        </a:p>
      </dgm:t>
    </dgm:pt>
    <dgm:pt modelId="{4FD356CF-34B9-4963-877F-FFC2A2F364B6}" type="sibTrans" cxnId="{EBCED8A9-205D-418C-BE3C-53509D240078}">
      <dgm:prSet/>
      <dgm:spPr/>
      <dgm:t>
        <a:bodyPr/>
        <a:lstStyle/>
        <a:p>
          <a:endParaRPr lang="en-US"/>
        </a:p>
      </dgm:t>
    </dgm:pt>
    <dgm:pt modelId="{C6384BCA-3A0A-471F-B63F-242B45ABE73E}">
      <dgm:prSet/>
      <dgm:spPr/>
      <dgm:t>
        <a:bodyPr/>
        <a:lstStyle/>
        <a:p>
          <a:r>
            <a:rPr lang="en-US" dirty="0"/>
            <a:t>3.Data Transparency </a:t>
          </a:r>
        </a:p>
      </dgm:t>
    </dgm:pt>
    <dgm:pt modelId="{E2E9B658-08A7-4A03-9B09-090C71A39E2C}" type="parTrans" cxnId="{EEC3B3BB-D867-4A7C-BFFB-901C9EE0243E}">
      <dgm:prSet/>
      <dgm:spPr/>
      <dgm:t>
        <a:bodyPr/>
        <a:lstStyle/>
        <a:p>
          <a:endParaRPr lang="en-US"/>
        </a:p>
      </dgm:t>
    </dgm:pt>
    <dgm:pt modelId="{402F9491-00D1-4EDE-9A14-FCBDDB5229B3}" type="sibTrans" cxnId="{EEC3B3BB-D867-4A7C-BFFB-901C9EE0243E}">
      <dgm:prSet/>
      <dgm:spPr/>
      <dgm:t>
        <a:bodyPr/>
        <a:lstStyle/>
        <a:p>
          <a:endParaRPr lang="en-US"/>
        </a:p>
      </dgm:t>
    </dgm:pt>
    <dgm:pt modelId="{2D085339-87B2-4A95-ADA2-19DD49C921EE}">
      <dgm:prSet/>
      <dgm:spPr/>
      <dgm:t>
        <a:bodyPr/>
        <a:lstStyle/>
        <a:p>
          <a:r>
            <a:rPr lang="en-US" dirty="0"/>
            <a:t>4.Bit-Oriented Protocol</a:t>
          </a:r>
        </a:p>
      </dgm:t>
    </dgm:pt>
    <dgm:pt modelId="{9A13DA61-AE35-44E3-BEDB-FECD8A085BC0}" type="parTrans" cxnId="{27DF472A-8AC9-4399-A60B-FCCB6137343B}">
      <dgm:prSet/>
      <dgm:spPr/>
      <dgm:t>
        <a:bodyPr/>
        <a:lstStyle/>
        <a:p>
          <a:endParaRPr lang="en-US"/>
        </a:p>
      </dgm:t>
    </dgm:pt>
    <dgm:pt modelId="{D3E48C4F-8621-44B7-89C4-5ECC68E719AA}" type="sibTrans" cxnId="{27DF472A-8AC9-4399-A60B-FCCB6137343B}">
      <dgm:prSet/>
      <dgm:spPr/>
      <dgm:t>
        <a:bodyPr/>
        <a:lstStyle/>
        <a:p>
          <a:endParaRPr lang="en-US"/>
        </a:p>
      </dgm:t>
    </dgm:pt>
    <dgm:pt modelId="{109B784E-DED3-4BB7-AD9E-DBBD77899322}" type="pres">
      <dgm:prSet presAssocID="{568B9C7D-6724-472B-83B0-E2590BA77551}" presName="root" presStyleCnt="0">
        <dgm:presLayoutVars>
          <dgm:dir/>
          <dgm:resizeHandles val="exact"/>
        </dgm:presLayoutVars>
      </dgm:prSet>
      <dgm:spPr/>
    </dgm:pt>
    <dgm:pt modelId="{41CF94FD-55A1-4DD9-B610-AC576FF951BB}" type="pres">
      <dgm:prSet presAssocID="{01B612FC-0882-4DE8-9BEA-4564761832D7}" presName="compNode" presStyleCnt="0"/>
      <dgm:spPr/>
    </dgm:pt>
    <dgm:pt modelId="{DBE57D4F-0A35-491F-AFE1-0A62AFFD6E60}" type="pres">
      <dgm:prSet presAssocID="{01B612FC-0882-4DE8-9BEA-4564761832D7}" presName="bgRect" presStyleLbl="bgShp" presStyleIdx="0" presStyleCnt="4"/>
      <dgm:spPr/>
    </dgm:pt>
    <dgm:pt modelId="{1C003438-6EDD-40CD-BFFB-50C720407BE1}" type="pres">
      <dgm:prSet presAssocID="{01B612FC-0882-4DE8-9BEA-4564761832D7}" presName="iconRect" presStyleLbl="node1" presStyleIdx="0" presStyleCnt="4"/>
      <dgm:spPr>
        <a:blipFill>
          <a:blip xmlns:r="http://schemas.openxmlformats.org/officeDocument/2006/relationships">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Hierarchy"/>
        </a:ext>
      </dgm:extLst>
    </dgm:pt>
    <dgm:pt modelId="{B95A74D4-04A7-411F-B924-801696616B9C}" type="pres">
      <dgm:prSet presAssocID="{01B612FC-0882-4DE8-9BEA-4564761832D7}" presName="spaceRect" presStyleCnt="0"/>
      <dgm:spPr/>
    </dgm:pt>
    <dgm:pt modelId="{E3194ECC-AC0E-4391-948D-D60F5A9A6883}" type="pres">
      <dgm:prSet presAssocID="{01B612FC-0882-4DE8-9BEA-4564761832D7}" presName="parTx" presStyleLbl="revTx" presStyleIdx="0" presStyleCnt="4">
        <dgm:presLayoutVars>
          <dgm:chMax val="0"/>
          <dgm:chPref val="0"/>
        </dgm:presLayoutVars>
      </dgm:prSet>
      <dgm:spPr/>
    </dgm:pt>
    <dgm:pt modelId="{DB96BFD4-6160-4D61-B4EC-D8FCB40D7BD7}" type="pres">
      <dgm:prSet presAssocID="{CBDE00AC-08D2-4BD2-A88D-A828AA5317CB}" presName="sibTrans" presStyleCnt="0"/>
      <dgm:spPr/>
    </dgm:pt>
    <dgm:pt modelId="{48EA1287-2A08-43C4-945C-4EEDF8C93680}" type="pres">
      <dgm:prSet presAssocID="{4A5644BE-6A06-439D-8EB0-8D78CB1AE274}" presName="compNode" presStyleCnt="0"/>
      <dgm:spPr/>
    </dgm:pt>
    <dgm:pt modelId="{3C6045ED-EE95-4DDE-8074-82278E225161}" type="pres">
      <dgm:prSet presAssocID="{4A5644BE-6A06-439D-8EB0-8D78CB1AE274}" presName="bgRect" presStyleLbl="bgShp" presStyleIdx="1" presStyleCnt="4"/>
      <dgm:spPr/>
    </dgm:pt>
    <dgm:pt modelId="{884FB69C-FFFB-442B-8F55-EA41653304B1}" type="pres">
      <dgm:prSet presAssocID="{4A5644BE-6A06-439D-8EB0-8D78CB1AE274}" presName="iconRect" presStyleLbl="node1" presStyleIdx="1" presStyleCnt="4"/>
      <dgm:spPr>
        <a:blipFill>
          <a:blip xmlns:r="http://schemas.openxmlformats.org/officeDocument/2006/relationships">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Satellite dish"/>
        </a:ext>
      </dgm:extLst>
    </dgm:pt>
    <dgm:pt modelId="{CEC2DB24-9652-4F60-A651-B079C5534D4E}" type="pres">
      <dgm:prSet presAssocID="{4A5644BE-6A06-439D-8EB0-8D78CB1AE274}" presName="spaceRect" presStyleCnt="0"/>
      <dgm:spPr/>
    </dgm:pt>
    <dgm:pt modelId="{93399421-866D-4180-A217-48C0B1049F51}" type="pres">
      <dgm:prSet presAssocID="{4A5644BE-6A06-439D-8EB0-8D78CB1AE274}" presName="parTx" presStyleLbl="revTx" presStyleIdx="1" presStyleCnt="4">
        <dgm:presLayoutVars>
          <dgm:chMax val="0"/>
          <dgm:chPref val="0"/>
        </dgm:presLayoutVars>
      </dgm:prSet>
      <dgm:spPr/>
    </dgm:pt>
    <dgm:pt modelId="{225B32FA-C750-4B34-97E6-C014088C1699}" type="pres">
      <dgm:prSet presAssocID="{4FD356CF-34B9-4963-877F-FFC2A2F364B6}" presName="sibTrans" presStyleCnt="0"/>
      <dgm:spPr/>
    </dgm:pt>
    <dgm:pt modelId="{03D41045-7296-4126-8199-994A0E41D38C}" type="pres">
      <dgm:prSet presAssocID="{C6384BCA-3A0A-471F-B63F-242B45ABE73E}" presName="compNode" presStyleCnt="0"/>
      <dgm:spPr/>
    </dgm:pt>
    <dgm:pt modelId="{F161D26F-17F6-4F96-B5C7-988C0BC04622}" type="pres">
      <dgm:prSet presAssocID="{C6384BCA-3A0A-471F-B63F-242B45ABE73E}" presName="bgRect" presStyleLbl="bgShp" presStyleIdx="2" presStyleCnt="4"/>
      <dgm:spPr/>
    </dgm:pt>
    <dgm:pt modelId="{C69FA912-4716-436D-AB35-A19F064A617B}" type="pres">
      <dgm:prSet presAssocID="{C6384BCA-3A0A-471F-B63F-242B45ABE73E}" presName="iconRect" presStyleLbl="node1" presStyleIdx="2" presStyleCnt="4"/>
      <dgm:spPr>
        <a:blipFill>
          <a:blip xmlns:r="http://schemas.openxmlformats.org/officeDocument/2006/relationships">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Bar chart"/>
        </a:ext>
      </dgm:extLst>
    </dgm:pt>
    <dgm:pt modelId="{01EE8064-0A77-4AB7-8882-C524EF1D153E}" type="pres">
      <dgm:prSet presAssocID="{C6384BCA-3A0A-471F-B63F-242B45ABE73E}" presName="spaceRect" presStyleCnt="0"/>
      <dgm:spPr/>
    </dgm:pt>
    <dgm:pt modelId="{7298045B-E356-47A9-A348-EFA74883B3D6}" type="pres">
      <dgm:prSet presAssocID="{C6384BCA-3A0A-471F-B63F-242B45ABE73E}" presName="parTx" presStyleLbl="revTx" presStyleIdx="2" presStyleCnt="4">
        <dgm:presLayoutVars>
          <dgm:chMax val="0"/>
          <dgm:chPref val="0"/>
        </dgm:presLayoutVars>
      </dgm:prSet>
      <dgm:spPr/>
    </dgm:pt>
    <dgm:pt modelId="{50D4BA04-24FE-45FB-AAA6-0997255488A4}" type="pres">
      <dgm:prSet presAssocID="{402F9491-00D1-4EDE-9A14-FCBDDB5229B3}" presName="sibTrans" presStyleCnt="0"/>
      <dgm:spPr/>
    </dgm:pt>
    <dgm:pt modelId="{C46BE10B-BE92-4D0E-8B5C-8CB07B3411E2}" type="pres">
      <dgm:prSet presAssocID="{2D085339-87B2-4A95-ADA2-19DD49C921EE}" presName="compNode" presStyleCnt="0"/>
      <dgm:spPr/>
    </dgm:pt>
    <dgm:pt modelId="{5658C7D3-2654-447F-AC63-A10661C79578}" type="pres">
      <dgm:prSet presAssocID="{2D085339-87B2-4A95-ADA2-19DD49C921EE}" presName="bgRect" presStyleLbl="bgShp" presStyleIdx="3" presStyleCnt="4"/>
      <dgm:spPr/>
    </dgm:pt>
    <dgm:pt modelId="{CCB4D871-577E-4BEC-A7CD-DC75B5C8F04D}" type="pres">
      <dgm:prSet presAssocID="{2D085339-87B2-4A95-ADA2-19DD49C921EE}" presName="iconRect" presStyleLbl="node1" presStyleIdx="3" presStyleCnt="4"/>
      <dgm:spPr>
        <a:blipFill>
          <a:blip xmlns:r="http://schemas.openxmlformats.org/officeDocument/2006/relationships">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Gears"/>
        </a:ext>
      </dgm:extLst>
    </dgm:pt>
    <dgm:pt modelId="{BA6BE38A-0274-428D-A5E2-4148A2C36245}" type="pres">
      <dgm:prSet presAssocID="{2D085339-87B2-4A95-ADA2-19DD49C921EE}" presName="spaceRect" presStyleCnt="0"/>
      <dgm:spPr/>
    </dgm:pt>
    <dgm:pt modelId="{5577B40A-D4A4-4F26-B04E-D642308ADCCB}" type="pres">
      <dgm:prSet presAssocID="{2D085339-87B2-4A95-ADA2-19DD49C921EE}" presName="parTx" presStyleLbl="revTx" presStyleIdx="3" presStyleCnt="4">
        <dgm:presLayoutVars>
          <dgm:chMax val="0"/>
          <dgm:chPref val="0"/>
        </dgm:presLayoutVars>
      </dgm:prSet>
      <dgm:spPr/>
    </dgm:pt>
  </dgm:ptLst>
  <dgm:cxnLst>
    <dgm:cxn modelId="{27DF472A-8AC9-4399-A60B-FCCB6137343B}" srcId="{568B9C7D-6724-472B-83B0-E2590BA77551}" destId="{2D085339-87B2-4A95-ADA2-19DD49C921EE}" srcOrd="3" destOrd="0" parTransId="{9A13DA61-AE35-44E3-BEDB-FECD8A085BC0}" sibTransId="{D3E48C4F-8621-44B7-89C4-5ECC68E719AA}"/>
    <dgm:cxn modelId="{31FF912B-0D2A-470C-8E44-758C88983B34}" srcId="{568B9C7D-6724-472B-83B0-E2590BA77551}" destId="{01B612FC-0882-4DE8-9BEA-4564761832D7}" srcOrd="0" destOrd="0" parTransId="{F13E0EEB-ADCA-43B6-9B44-CAC2480AFDC1}" sibTransId="{CBDE00AC-08D2-4BD2-A88D-A828AA5317CB}"/>
    <dgm:cxn modelId="{52C4239C-4A7D-4D55-B14C-0C67E02DD472}" type="presOf" srcId="{01B612FC-0882-4DE8-9BEA-4564761832D7}" destId="{E3194ECC-AC0E-4391-948D-D60F5A9A6883}" srcOrd="0" destOrd="0" presId="urn:microsoft.com/office/officeart/2018/2/layout/IconVerticalSolidList"/>
    <dgm:cxn modelId="{CBE9EC9F-A2E0-4BF2-9549-FDDE47FB164D}" type="presOf" srcId="{4A5644BE-6A06-439D-8EB0-8D78CB1AE274}" destId="{93399421-866D-4180-A217-48C0B1049F51}" srcOrd="0" destOrd="0" presId="urn:microsoft.com/office/officeart/2018/2/layout/IconVerticalSolidList"/>
    <dgm:cxn modelId="{EBCED8A9-205D-418C-BE3C-53509D240078}" srcId="{568B9C7D-6724-472B-83B0-E2590BA77551}" destId="{4A5644BE-6A06-439D-8EB0-8D78CB1AE274}" srcOrd="1" destOrd="0" parTransId="{14F8C037-B65F-42BE-BFEA-09A771DE6F65}" sibTransId="{4FD356CF-34B9-4963-877F-FFC2A2F364B6}"/>
    <dgm:cxn modelId="{6500ACAB-2B8E-45B1-85B2-8342BF58B49C}" type="presOf" srcId="{568B9C7D-6724-472B-83B0-E2590BA77551}" destId="{109B784E-DED3-4BB7-AD9E-DBBD77899322}" srcOrd="0" destOrd="0" presId="urn:microsoft.com/office/officeart/2018/2/layout/IconVerticalSolidList"/>
    <dgm:cxn modelId="{EEC3B3BB-D867-4A7C-BFFB-901C9EE0243E}" srcId="{568B9C7D-6724-472B-83B0-E2590BA77551}" destId="{C6384BCA-3A0A-471F-B63F-242B45ABE73E}" srcOrd="2" destOrd="0" parTransId="{E2E9B658-08A7-4A03-9B09-090C71A39E2C}" sibTransId="{402F9491-00D1-4EDE-9A14-FCBDDB5229B3}"/>
    <dgm:cxn modelId="{ED2420BF-2E70-4B38-BE80-625E32B5FD96}" type="presOf" srcId="{C6384BCA-3A0A-471F-B63F-242B45ABE73E}" destId="{7298045B-E356-47A9-A348-EFA74883B3D6}" srcOrd="0" destOrd="0" presId="urn:microsoft.com/office/officeart/2018/2/layout/IconVerticalSolidList"/>
    <dgm:cxn modelId="{89551DE7-F1D2-4E41-BD3C-D7EDD4ABA8AC}" type="presOf" srcId="{2D085339-87B2-4A95-ADA2-19DD49C921EE}" destId="{5577B40A-D4A4-4F26-B04E-D642308ADCCB}" srcOrd="0" destOrd="0" presId="urn:microsoft.com/office/officeart/2018/2/layout/IconVerticalSolidList"/>
    <dgm:cxn modelId="{0CAEEE30-BA78-44F6-90E8-6004D7AA475C}" type="presParOf" srcId="{109B784E-DED3-4BB7-AD9E-DBBD77899322}" destId="{41CF94FD-55A1-4DD9-B610-AC576FF951BB}" srcOrd="0" destOrd="0" presId="urn:microsoft.com/office/officeart/2018/2/layout/IconVerticalSolidList"/>
    <dgm:cxn modelId="{140050FE-6978-41C4-8C35-0F878BA9E450}" type="presParOf" srcId="{41CF94FD-55A1-4DD9-B610-AC576FF951BB}" destId="{DBE57D4F-0A35-491F-AFE1-0A62AFFD6E60}" srcOrd="0" destOrd="0" presId="urn:microsoft.com/office/officeart/2018/2/layout/IconVerticalSolidList"/>
    <dgm:cxn modelId="{68B1BEA9-B001-43C1-B7CA-E2FC2B38B8F4}" type="presParOf" srcId="{41CF94FD-55A1-4DD9-B610-AC576FF951BB}" destId="{1C003438-6EDD-40CD-BFFB-50C720407BE1}" srcOrd="1" destOrd="0" presId="urn:microsoft.com/office/officeart/2018/2/layout/IconVerticalSolidList"/>
    <dgm:cxn modelId="{4367869A-5A0A-46F7-8736-737EB1883D53}" type="presParOf" srcId="{41CF94FD-55A1-4DD9-B610-AC576FF951BB}" destId="{B95A74D4-04A7-411F-B924-801696616B9C}" srcOrd="2" destOrd="0" presId="urn:microsoft.com/office/officeart/2018/2/layout/IconVerticalSolidList"/>
    <dgm:cxn modelId="{5B091BEE-21B6-4BF1-9754-2AA40807C63B}" type="presParOf" srcId="{41CF94FD-55A1-4DD9-B610-AC576FF951BB}" destId="{E3194ECC-AC0E-4391-948D-D60F5A9A6883}" srcOrd="3" destOrd="0" presId="urn:microsoft.com/office/officeart/2018/2/layout/IconVerticalSolidList"/>
    <dgm:cxn modelId="{DD869A37-3729-4712-BECE-27F19F5E0DCE}" type="presParOf" srcId="{109B784E-DED3-4BB7-AD9E-DBBD77899322}" destId="{DB96BFD4-6160-4D61-B4EC-D8FCB40D7BD7}" srcOrd="1" destOrd="0" presId="urn:microsoft.com/office/officeart/2018/2/layout/IconVerticalSolidList"/>
    <dgm:cxn modelId="{BEE097AD-AB63-4DE6-A61B-78F4153085AB}" type="presParOf" srcId="{109B784E-DED3-4BB7-AD9E-DBBD77899322}" destId="{48EA1287-2A08-43C4-945C-4EEDF8C93680}" srcOrd="2" destOrd="0" presId="urn:microsoft.com/office/officeart/2018/2/layout/IconVerticalSolidList"/>
    <dgm:cxn modelId="{B0D93ABE-42A0-4F4F-82F0-07BA6D67F121}" type="presParOf" srcId="{48EA1287-2A08-43C4-945C-4EEDF8C93680}" destId="{3C6045ED-EE95-4DDE-8074-82278E225161}" srcOrd="0" destOrd="0" presId="urn:microsoft.com/office/officeart/2018/2/layout/IconVerticalSolidList"/>
    <dgm:cxn modelId="{D47BAA4C-9074-4781-9016-8BFE3719982C}" type="presParOf" srcId="{48EA1287-2A08-43C4-945C-4EEDF8C93680}" destId="{884FB69C-FFFB-442B-8F55-EA41653304B1}" srcOrd="1" destOrd="0" presId="urn:microsoft.com/office/officeart/2018/2/layout/IconVerticalSolidList"/>
    <dgm:cxn modelId="{9382F8DA-D0FA-4FB3-B5B2-6B633DFF0A43}" type="presParOf" srcId="{48EA1287-2A08-43C4-945C-4EEDF8C93680}" destId="{CEC2DB24-9652-4F60-A651-B079C5534D4E}" srcOrd="2" destOrd="0" presId="urn:microsoft.com/office/officeart/2018/2/layout/IconVerticalSolidList"/>
    <dgm:cxn modelId="{74F3627B-51CA-4705-A443-3AD99B520C09}" type="presParOf" srcId="{48EA1287-2A08-43C4-945C-4EEDF8C93680}" destId="{93399421-866D-4180-A217-48C0B1049F51}" srcOrd="3" destOrd="0" presId="urn:microsoft.com/office/officeart/2018/2/layout/IconVerticalSolidList"/>
    <dgm:cxn modelId="{E5647D6C-A6E7-49B9-9726-3B3520CFF690}" type="presParOf" srcId="{109B784E-DED3-4BB7-AD9E-DBBD77899322}" destId="{225B32FA-C750-4B34-97E6-C014088C1699}" srcOrd="3" destOrd="0" presId="urn:microsoft.com/office/officeart/2018/2/layout/IconVerticalSolidList"/>
    <dgm:cxn modelId="{A4630CB8-05DF-4542-8D51-47DB3AF94FFD}" type="presParOf" srcId="{109B784E-DED3-4BB7-AD9E-DBBD77899322}" destId="{03D41045-7296-4126-8199-994A0E41D38C}" srcOrd="4" destOrd="0" presId="urn:microsoft.com/office/officeart/2018/2/layout/IconVerticalSolidList"/>
    <dgm:cxn modelId="{F706BD48-195B-4616-AB6A-A218244019B4}" type="presParOf" srcId="{03D41045-7296-4126-8199-994A0E41D38C}" destId="{F161D26F-17F6-4F96-B5C7-988C0BC04622}" srcOrd="0" destOrd="0" presId="urn:microsoft.com/office/officeart/2018/2/layout/IconVerticalSolidList"/>
    <dgm:cxn modelId="{F2717677-0435-486A-AC41-F013504B60D4}" type="presParOf" srcId="{03D41045-7296-4126-8199-994A0E41D38C}" destId="{C69FA912-4716-436D-AB35-A19F064A617B}" srcOrd="1" destOrd="0" presId="urn:microsoft.com/office/officeart/2018/2/layout/IconVerticalSolidList"/>
    <dgm:cxn modelId="{8FA21D31-C239-4EF7-985A-8B21A824BFF3}" type="presParOf" srcId="{03D41045-7296-4126-8199-994A0E41D38C}" destId="{01EE8064-0A77-4AB7-8882-C524EF1D153E}" srcOrd="2" destOrd="0" presId="urn:microsoft.com/office/officeart/2018/2/layout/IconVerticalSolidList"/>
    <dgm:cxn modelId="{B6AE1962-89EF-42DA-AFB4-AC6E6FABBEB6}" type="presParOf" srcId="{03D41045-7296-4126-8199-994A0E41D38C}" destId="{7298045B-E356-47A9-A348-EFA74883B3D6}" srcOrd="3" destOrd="0" presId="urn:microsoft.com/office/officeart/2018/2/layout/IconVerticalSolidList"/>
    <dgm:cxn modelId="{4D3A9788-5023-4B85-BC2F-48087732C4D2}" type="presParOf" srcId="{109B784E-DED3-4BB7-AD9E-DBBD77899322}" destId="{50D4BA04-24FE-45FB-AAA6-0997255488A4}" srcOrd="5" destOrd="0" presId="urn:microsoft.com/office/officeart/2018/2/layout/IconVerticalSolidList"/>
    <dgm:cxn modelId="{029BC2D4-BB1A-4748-8772-72BD5DD7CE26}" type="presParOf" srcId="{109B784E-DED3-4BB7-AD9E-DBBD77899322}" destId="{C46BE10B-BE92-4D0E-8B5C-8CB07B3411E2}" srcOrd="6" destOrd="0" presId="urn:microsoft.com/office/officeart/2018/2/layout/IconVerticalSolidList"/>
    <dgm:cxn modelId="{95393CCA-E045-4CF7-A983-47AF4BE8C73C}" type="presParOf" srcId="{C46BE10B-BE92-4D0E-8B5C-8CB07B3411E2}" destId="{5658C7D3-2654-447F-AC63-A10661C79578}" srcOrd="0" destOrd="0" presId="urn:microsoft.com/office/officeart/2018/2/layout/IconVerticalSolidList"/>
    <dgm:cxn modelId="{10808ED8-FB20-46BD-AB4A-65442A45E5CE}" type="presParOf" srcId="{C46BE10B-BE92-4D0E-8B5C-8CB07B3411E2}" destId="{CCB4D871-577E-4BEC-A7CD-DC75B5C8F04D}" srcOrd="1" destOrd="0" presId="urn:microsoft.com/office/officeart/2018/2/layout/IconVerticalSolidList"/>
    <dgm:cxn modelId="{1EC2E7F5-2DCA-4DD1-A890-A1D569978A84}" type="presParOf" srcId="{C46BE10B-BE92-4D0E-8B5C-8CB07B3411E2}" destId="{BA6BE38A-0274-428D-A5E2-4148A2C36245}" srcOrd="2" destOrd="0" presId="urn:microsoft.com/office/officeart/2018/2/layout/IconVerticalSolidList"/>
    <dgm:cxn modelId="{A05849E2-944C-4962-8EE9-665471342B53}" type="presParOf" srcId="{C46BE10B-BE92-4D0E-8B5C-8CB07B3411E2}" destId="{5577B40A-D4A4-4F26-B04E-D642308ADCC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7B76-C2F9-43EB-9C36-5E46899585B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D4C7637-060F-45E7-9F45-B77FF53EAE20}">
      <dgm:prSet/>
      <dgm:spPr/>
      <dgm:t>
        <a:bodyPr/>
        <a:lstStyle/>
        <a:p>
          <a:pPr>
            <a:lnSpc>
              <a:spcPct val="100000"/>
            </a:lnSpc>
          </a:pPr>
          <a:r>
            <a:rPr lang="en-US" dirty="0"/>
            <a:t>The way that remote terminals are connected to a data communication processor is via telephone lines or other public or private communication facilities. </a:t>
          </a:r>
        </a:p>
      </dgm:t>
    </dgm:pt>
    <dgm:pt modelId="{38218E76-8934-421F-81CC-42BE3F752014}" type="parTrans" cxnId="{F4FD1744-9ADD-44F6-B761-34260A472B45}">
      <dgm:prSet/>
      <dgm:spPr/>
      <dgm:t>
        <a:bodyPr/>
        <a:lstStyle/>
        <a:p>
          <a:endParaRPr lang="en-US"/>
        </a:p>
      </dgm:t>
    </dgm:pt>
    <dgm:pt modelId="{A116B8F9-54C7-4604-8D0D-21321CAA9CCB}" type="sibTrans" cxnId="{F4FD1744-9ADD-44F6-B761-34260A472B45}">
      <dgm:prSet/>
      <dgm:spPr/>
      <dgm:t>
        <a:bodyPr/>
        <a:lstStyle/>
        <a:p>
          <a:endParaRPr lang="en-US"/>
        </a:p>
      </dgm:t>
    </dgm:pt>
    <dgm:pt modelId="{C746DE3B-9821-4436-B757-3C9E61BA87E5}">
      <dgm:prSet/>
      <dgm:spPr/>
      <dgm:t>
        <a:bodyPr/>
        <a:lstStyle/>
        <a:p>
          <a:pPr>
            <a:lnSpc>
              <a:spcPct val="100000"/>
            </a:lnSpc>
          </a:pPr>
          <a:r>
            <a:rPr lang="en-US" dirty="0"/>
            <a:t>Since telephone lines were originally designed for voice communication and computers communicate in terms of digital signals, some form of conversion must be used. The converters are called data sets, acoustic </a:t>
          </a:r>
          <a:r>
            <a:rPr lang="en-US" dirty="0" err="1"/>
            <a:t>couplers,modem</a:t>
          </a:r>
          <a:r>
            <a:rPr lang="en-US" dirty="0"/>
            <a:t> or modems (from "modulator-demodulator"). </a:t>
          </a:r>
        </a:p>
      </dgm:t>
    </dgm:pt>
    <dgm:pt modelId="{EF1D0BC4-B991-42F8-9F35-5EB4870130BB}" type="parTrans" cxnId="{17AF215C-9ADC-4D88-B5D1-806FC106C253}">
      <dgm:prSet/>
      <dgm:spPr/>
      <dgm:t>
        <a:bodyPr/>
        <a:lstStyle/>
        <a:p>
          <a:endParaRPr lang="en-US"/>
        </a:p>
      </dgm:t>
    </dgm:pt>
    <dgm:pt modelId="{1D554741-4493-4EF5-8EE3-FA7A84FED740}" type="sibTrans" cxnId="{17AF215C-9ADC-4D88-B5D1-806FC106C253}">
      <dgm:prSet/>
      <dgm:spPr/>
      <dgm:t>
        <a:bodyPr/>
        <a:lstStyle/>
        <a:p>
          <a:endParaRPr lang="en-US"/>
        </a:p>
      </dgm:t>
    </dgm:pt>
    <dgm:pt modelId="{FED68BCB-B2F6-4FCB-8A4E-69B5A04238D2}">
      <dgm:prSet/>
      <dgm:spPr/>
      <dgm:t>
        <a:bodyPr/>
        <a:lstStyle/>
        <a:p>
          <a:pPr>
            <a:lnSpc>
              <a:spcPct val="100000"/>
            </a:lnSpc>
          </a:pPr>
          <a:r>
            <a:rPr lang="en-US" dirty="0"/>
            <a:t>A </a:t>
          </a:r>
          <a:r>
            <a:rPr lang="en-US" b="1" dirty="0"/>
            <a:t>modem</a:t>
          </a:r>
          <a:r>
            <a:rPr lang="en-US" dirty="0"/>
            <a:t> converts digital signals into audio tones to be transmitted over telephone lines and converts audio tones from the line to digital signals for machine use.</a:t>
          </a:r>
        </a:p>
      </dgm:t>
    </dgm:pt>
    <dgm:pt modelId="{112AE5E5-FA02-4288-A153-43CF0AFC40A9}" type="parTrans" cxnId="{C67F1119-DFBA-476D-90F2-3DD3E06915B0}">
      <dgm:prSet/>
      <dgm:spPr/>
      <dgm:t>
        <a:bodyPr/>
        <a:lstStyle/>
        <a:p>
          <a:endParaRPr lang="en-US"/>
        </a:p>
      </dgm:t>
    </dgm:pt>
    <dgm:pt modelId="{1F967A45-C04A-46D0-9E40-59377921A518}" type="sibTrans" cxnId="{C67F1119-DFBA-476D-90F2-3DD3E06915B0}">
      <dgm:prSet/>
      <dgm:spPr/>
      <dgm:t>
        <a:bodyPr/>
        <a:lstStyle/>
        <a:p>
          <a:endParaRPr lang="en-US"/>
        </a:p>
      </dgm:t>
    </dgm:pt>
    <dgm:pt modelId="{50B035C9-4463-4C64-9F86-649D5E716ECC}" type="pres">
      <dgm:prSet presAssocID="{EAB87B76-C2F9-43EB-9C36-5E46899585BB}" presName="root" presStyleCnt="0">
        <dgm:presLayoutVars>
          <dgm:dir/>
          <dgm:resizeHandles val="exact"/>
        </dgm:presLayoutVars>
      </dgm:prSet>
      <dgm:spPr/>
    </dgm:pt>
    <dgm:pt modelId="{FA4C5599-200C-4EA2-B8DF-186B52E0D32C}" type="pres">
      <dgm:prSet presAssocID="{AD4C7637-060F-45E7-9F45-B77FF53EAE20}" presName="compNode" presStyleCnt="0"/>
      <dgm:spPr/>
    </dgm:pt>
    <dgm:pt modelId="{3A1F2D70-9DA2-4BB1-A215-CBDAC597BA7C}" type="pres">
      <dgm:prSet presAssocID="{AD4C7637-060F-45E7-9F45-B77FF53EAE20}" presName="iconRect" presStyleLbl="node1" presStyleIdx="0" presStyleCnt="3"/>
      <dgm:spPr>
        <a:blipFill>
          <a:blip xmlns:r="http://schemas.openxmlformats.org/officeDocument/2006/relationships">
            <a:extLs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Processor"/>
        </a:ext>
      </dgm:extLst>
    </dgm:pt>
    <dgm:pt modelId="{8C0C93E0-F3A8-44F3-910D-D5D8E7E79E2A}" type="pres">
      <dgm:prSet presAssocID="{AD4C7637-060F-45E7-9F45-B77FF53EAE20}" presName="spaceRect" presStyleCnt="0"/>
      <dgm:spPr/>
    </dgm:pt>
    <dgm:pt modelId="{8E27591B-DDE2-428D-A282-885D2FFBA533}" type="pres">
      <dgm:prSet presAssocID="{AD4C7637-060F-45E7-9F45-B77FF53EAE20}" presName="textRect" presStyleLbl="revTx" presStyleIdx="0" presStyleCnt="3">
        <dgm:presLayoutVars>
          <dgm:chMax val="1"/>
          <dgm:chPref val="1"/>
        </dgm:presLayoutVars>
      </dgm:prSet>
      <dgm:spPr/>
    </dgm:pt>
    <dgm:pt modelId="{AD4668C7-11DD-447C-A2E7-0250C2E87432}" type="pres">
      <dgm:prSet presAssocID="{A116B8F9-54C7-4604-8D0D-21321CAA9CCB}" presName="sibTrans" presStyleCnt="0"/>
      <dgm:spPr/>
    </dgm:pt>
    <dgm:pt modelId="{16F83BC9-440C-420E-A324-A21ABDEEBF68}" type="pres">
      <dgm:prSet presAssocID="{C746DE3B-9821-4436-B757-3C9E61BA87E5}" presName="compNode" presStyleCnt="0"/>
      <dgm:spPr/>
    </dgm:pt>
    <dgm:pt modelId="{881BC1EC-6624-48F7-B116-32F641B97988}" type="pres">
      <dgm:prSet presAssocID="{C746DE3B-9821-4436-B757-3C9E61BA87E5}" presName="iconRect" presStyleLbl="node1" presStyleIdx="1" presStyleCnt="3"/>
      <dgm:spPr>
        <a:blipFill>
          <a:blip xmlns:r="http://schemas.openxmlformats.org/officeDocument/2006/relationships">
            <a:extLs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Speaker Phone"/>
        </a:ext>
      </dgm:extLst>
    </dgm:pt>
    <dgm:pt modelId="{B41669A7-21C3-45A2-AFBE-4C60479C3800}" type="pres">
      <dgm:prSet presAssocID="{C746DE3B-9821-4436-B757-3C9E61BA87E5}" presName="spaceRect" presStyleCnt="0"/>
      <dgm:spPr/>
    </dgm:pt>
    <dgm:pt modelId="{6724DE20-2172-4980-BDE2-B5DD916D80E1}" type="pres">
      <dgm:prSet presAssocID="{C746DE3B-9821-4436-B757-3C9E61BA87E5}" presName="textRect" presStyleLbl="revTx" presStyleIdx="1" presStyleCnt="3">
        <dgm:presLayoutVars>
          <dgm:chMax val="1"/>
          <dgm:chPref val="1"/>
        </dgm:presLayoutVars>
      </dgm:prSet>
      <dgm:spPr/>
    </dgm:pt>
    <dgm:pt modelId="{A5B99BC9-6D31-4F05-90C8-225EAACB8D60}" type="pres">
      <dgm:prSet presAssocID="{1D554741-4493-4EF5-8EE3-FA7A84FED740}" presName="sibTrans" presStyleCnt="0"/>
      <dgm:spPr/>
    </dgm:pt>
    <dgm:pt modelId="{7C6939BF-C5A5-405B-9EAB-EEFCE6C36995}" type="pres">
      <dgm:prSet presAssocID="{FED68BCB-B2F6-4FCB-8A4E-69B5A04238D2}" presName="compNode" presStyleCnt="0"/>
      <dgm:spPr/>
    </dgm:pt>
    <dgm:pt modelId="{6CDE66FF-EF69-4ABD-86E4-34C9CA6220C0}" type="pres">
      <dgm:prSet presAssocID="{FED68BCB-B2F6-4FCB-8A4E-69B5A04238D2}" presName="iconRect" presStyleLbl="node1" presStyleIdx="2" presStyleCnt="3"/>
      <dgm:spPr>
        <a:blipFill>
          <a:blip xmlns:r="http://schemas.openxmlformats.org/officeDocument/2006/relationships">
            <a:extLs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Speakers"/>
        </a:ext>
      </dgm:extLst>
    </dgm:pt>
    <dgm:pt modelId="{8FE39B76-6DD7-465D-AD0C-B0B2F96E37E4}" type="pres">
      <dgm:prSet presAssocID="{FED68BCB-B2F6-4FCB-8A4E-69B5A04238D2}" presName="spaceRect" presStyleCnt="0"/>
      <dgm:spPr/>
    </dgm:pt>
    <dgm:pt modelId="{290BB4D8-F78C-45E7-BF3B-003207F7B291}" type="pres">
      <dgm:prSet presAssocID="{FED68BCB-B2F6-4FCB-8A4E-69B5A04238D2}" presName="textRect" presStyleLbl="revTx" presStyleIdx="2" presStyleCnt="3">
        <dgm:presLayoutVars>
          <dgm:chMax val="1"/>
          <dgm:chPref val="1"/>
        </dgm:presLayoutVars>
      </dgm:prSet>
      <dgm:spPr/>
    </dgm:pt>
  </dgm:ptLst>
  <dgm:cxnLst>
    <dgm:cxn modelId="{CD7E7C03-5522-499E-BED5-AEABBBD2F569}" type="presOf" srcId="{FED68BCB-B2F6-4FCB-8A4E-69B5A04238D2}" destId="{290BB4D8-F78C-45E7-BF3B-003207F7B291}" srcOrd="0" destOrd="0" presId="urn:microsoft.com/office/officeart/2018/2/layout/IconLabelList"/>
    <dgm:cxn modelId="{C67F1119-DFBA-476D-90F2-3DD3E06915B0}" srcId="{EAB87B76-C2F9-43EB-9C36-5E46899585BB}" destId="{FED68BCB-B2F6-4FCB-8A4E-69B5A04238D2}" srcOrd="2" destOrd="0" parTransId="{112AE5E5-FA02-4288-A153-43CF0AFC40A9}" sibTransId="{1F967A45-C04A-46D0-9E40-59377921A518}"/>
    <dgm:cxn modelId="{17AF215C-9ADC-4D88-B5D1-806FC106C253}" srcId="{EAB87B76-C2F9-43EB-9C36-5E46899585BB}" destId="{C746DE3B-9821-4436-B757-3C9E61BA87E5}" srcOrd="1" destOrd="0" parTransId="{EF1D0BC4-B991-42F8-9F35-5EB4870130BB}" sibTransId="{1D554741-4493-4EF5-8EE3-FA7A84FED740}"/>
    <dgm:cxn modelId="{F4FD1744-9ADD-44F6-B761-34260A472B45}" srcId="{EAB87B76-C2F9-43EB-9C36-5E46899585BB}" destId="{AD4C7637-060F-45E7-9F45-B77FF53EAE20}" srcOrd="0" destOrd="0" parTransId="{38218E76-8934-421F-81CC-42BE3F752014}" sibTransId="{A116B8F9-54C7-4604-8D0D-21321CAA9CCB}"/>
    <dgm:cxn modelId="{5680017D-F2C1-4D0B-AC05-06BFD48FD468}" type="presOf" srcId="{AD4C7637-060F-45E7-9F45-B77FF53EAE20}" destId="{8E27591B-DDE2-428D-A282-885D2FFBA533}" srcOrd="0" destOrd="0" presId="urn:microsoft.com/office/officeart/2018/2/layout/IconLabelList"/>
    <dgm:cxn modelId="{D0AB0BA7-D4F6-4885-9D12-9ED6F2C823D7}" type="presOf" srcId="{C746DE3B-9821-4436-B757-3C9E61BA87E5}" destId="{6724DE20-2172-4980-BDE2-B5DD916D80E1}" srcOrd="0" destOrd="0" presId="urn:microsoft.com/office/officeart/2018/2/layout/IconLabelList"/>
    <dgm:cxn modelId="{42399BC7-EF74-4A0C-8C7C-20D88C573BAF}" type="presOf" srcId="{EAB87B76-C2F9-43EB-9C36-5E46899585BB}" destId="{50B035C9-4463-4C64-9F86-649D5E716ECC}" srcOrd="0" destOrd="0" presId="urn:microsoft.com/office/officeart/2018/2/layout/IconLabelList"/>
    <dgm:cxn modelId="{F0FCE614-5265-436E-8E3F-6F67FF0A5D32}" type="presParOf" srcId="{50B035C9-4463-4C64-9F86-649D5E716ECC}" destId="{FA4C5599-200C-4EA2-B8DF-186B52E0D32C}" srcOrd="0" destOrd="0" presId="urn:microsoft.com/office/officeart/2018/2/layout/IconLabelList"/>
    <dgm:cxn modelId="{17B2D43C-869A-42D8-B06F-9DFEC4B0BC79}" type="presParOf" srcId="{FA4C5599-200C-4EA2-B8DF-186B52E0D32C}" destId="{3A1F2D70-9DA2-4BB1-A215-CBDAC597BA7C}" srcOrd="0" destOrd="0" presId="urn:microsoft.com/office/officeart/2018/2/layout/IconLabelList"/>
    <dgm:cxn modelId="{7DAB3DD6-DA4C-4DE0-87AB-2810CAE710BB}" type="presParOf" srcId="{FA4C5599-200C-4EA2-B8DF-186B52E0D32C}" destId="{8C0C93E0-F3A8-44F3-910D-D5D8E7E79E2A}" srcOrd="1" destOrd="0" presId="urn:microsoft.com/office/officeart/2018/2/layout/IconLabelList"/>
    <dgm:cxn modelId="{304A0C1E-6DE8-44CC-BC4C-F40E94E3646F}" type="presParOf" srcId="{FA4C5599-200C-4EA2-B8DF-186B52E0D32C}" destId="{8E27591B-DDE2-428D-A282-885D2FFBA533}" srcOrd="2" destOrd="0" presId="urn:microsoft.com/office/officeart/2018/2/layout/IconLabelList"/>
    <dgm:cxn modelId="{7A4CF74F-2419-4D16-96BA-785DFEC749CC}" type="presParOf" srcId="{50B035C9-4463-4C64-9F86-649D5E716ECC}" destId="{AD4668C7-11DD-447C-A2E7-0250C2E87432}" srcOrd="1" destOrd="0" presId="urn:microsoft.com/office/officeart/2018/2/layout/IconLabelList"/>
    <dgm:cxn modelId="{7E536A3C-7CF0-48FC-92A1-A5F088695D9A}" type="presParOf" srcId="{50B035C9-4463-4C64-9F86-649D5E716ECC}" destId="{16F83BC9-440C-420E-A324-A21ABDEEBF68}" srcOrd="2" destOrd="0" presId="urn:microsoft.com/office/officeart/2018/2/layout/IconLabelList"/>
    <dgm:cxn modelId="{6BABE401-FACB-40F2-AEC1-D216C7809C87}" type="presParOf" srcId="{16F83BC9-440C-420E-A324-A21ABDEEBF68}" destId="{881BC1EC-6624-48F7-B116-32F641B97988}" srcOrd="0" destOrd="0" presId="urn:microsoft.com/office/officeart/2018/2/layout/IconLabelList"/>
    <dgm:cxn modelId="{A858A458-9D8B-4F7C-AF7E-3360C1588386}" type="presParOf" srcId="{16F83BC9-440C-420E-A324-A21ABDEEBF68}" destId="{B41669A7-21C3-45A2-AFBE-4C60479C3800}" srcOrd="1" destOrd="0" presId="urn:microsoft.com/office/officeart/2018/2/layout/IconLabelList"/>
    <dgm:cxn modelId="{2A15C9A0-F443-4F96-96D9-B64E5BA2A7F1}" type="presParOf" srcId="{16F83BC9-440C-420E-A324-A21ABDEEBF68}" destId="{6724DE20-2172-4980-BDE2-B5DD916D80E1}" srcOrd="2" destOrd="0" presId="urn:microsoft.com/office/officeart/2018/2/layout/IconLabelList"/>
    <dgm:cxn modelId="{8D1E6B7F-9DEA-4A36-8C94-BCF6F91FF1FF}" type="presParOf" srcId="{50B035C9-4463-4C64-9F86-649D5E716ECC}" destId="{A5B99BC9-6D31-4F05-90C8-225EAACB8D60}" srcOrd="3" destOrd="0" presId="urn:microsoft.com/office/officeart/2018/2/layout/IconLabelList"/>
    <dgm:cxn modelId="{F5521DF2-33FD-40AE-B609-C5AA293620EF}" type="presParOf" srcId="{50B035C9-4463-4C64-9F86-649D5E716ECC}" destId="{7C6939BF-C5A5-405B-9EAB-EEFCE6C36995}" srcOrd="4" destOrd="0" presId="urn:microsoft.com/office/officeart/2018/2/layout/IconLabelList"/>
    <dgm:cxn modelId="{E5892953-2F21-4533-BEB5-B97CCB1D93A2}" type="presParOf" srcId="{7C6939BF-C5A5-405B-9EAB-EEFCE6C36995}" destId="{6CDE66FF-EF69-4ABD-86E4-34C9CA6220C0}" srcOrd="0" destOrd="0" presId="urn:microsoft.com/office/officeart/2018/2/layout/IconLabelList"/>
    <dgm:cxn modelId="{9A5D0B15-9492-4FF2-AFDA-2AA2E8872861}" type="presParOf" srcId="{7C6939BF-C5A5-405B-9EAB-EEFCE6C36995}" destId="{8FE39B76-6DD7-465D-AD0C-B0B2F96E37E4}" srcOrd="1" destOrd="0" presId="urn:microsoft.com/office/officeart/2018/2/layout/IconLabelList"/>
    <dgm:cxn modelId="{B2182CA6-75BC-414B-860B-912F051E49E1}" type="presParOf" srcId="{7C6939BF-C5A5-405B-9EAB-EEFCE6C36995}" destId="{290BB4D8-F78C-45E7-BF3B-003207F7B29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E6545B-400F-4CA8-A9DA-763602F2DD1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0B7F837-14F0-41C8-BB67-54F83E055F49}">
      <dgm:prSet/>
      <dgm:spPr/>
      <dgm:t>
        <a:bodyPr/>
        <a:lstStyle/>
        <a:p>
          <a:pPr>
            <a:lnSpc>
              <a:spcPct val="100000"/>
            </a:lnSpc>
          </a:pPr>
          <a:r>
            <a:rPr lang="en-US" dirty="0"/>
            <a:t>A communication line may be connected to a synchronous or asynchronous interface, depending on the transmission method of the remote terminal.</a:t>
          </a:r>
        </a:p>
      </dgm:t>
    </dgm:pt>
    <dgm:pt modelId="{A6DFDEAB-3409-4A78-BF4B-8EAAE584044D}" type="parTrans" cxnId="{1D2856F7-E42C-44E8-A029-74D4259E5527}">
      <dgm:prSet/>
      <dgm:spPr/>
      <dgm:t>
        <a:bodyPr/>
        <a:lstStyle/>
        <a:p>
          <a:endParaRPr lang="en-US"/>
        </a:p>
      </dgm:t>
    </dgm:pt>
    <dgm:pt modelId="{C6E75814-40F7-4352-BA27-A2818036F3F6}" type="sibTrans" cxnId="{1D2856F7-E42C-44E8-A029-74D4259E5527}">
      <dgm:prSet/>
      <dgm:spPr/>
      <dgm:t>
        <a:bodyPr/>
        <a:lstStyle/>
        <a:p>
          <a:pPr>
            <a:lnSpc>
              <a:spcPct val="100000"/>
            </a:lnSpc>
          </a:pPr>
          <a:endParaRPr lang="en-US"/>
        </a:p>
      </dgm:t>
    </dgm:pt>
    <dgm:pt modelId="{D144337B-8ACC-4F7D-B816-D040CD6BDDE7}">
      <dgm:prSet/>
      <dgm:spPr/>
      <dgm:t>
        <a:bodyPr/>
        <a:lstStyle/>
        <a:p>
          <a:pPr>
            <a:lnSpc>
              <a:spcPct val="100000"/>
            </a:lnSpc>
          </a:pPr>
          <a:r>
            <a:rPr lang="en-US" dirty="0"/>
            <a:t>An asynchronous interface receives serial data with start and stop bits in each character.</a:t>
          </a:r>
        </a:p>
      </dgm:t>
    </dgm:pt>
    <dgm:pt modelId="{B84C5120-8AE2-4FE2-9808-589311218109}" type="parTrans" cxnId="{AC9991D0-1A1C-4345-8FA4-EE5EC2BDF123}">
      <dgm:prSet/>
      <dgm:spPr/>
      <dgm:t>
        <a:bodyPr/>
        <a:lstStyle/>
        <a:p>
          <a:endParaRPr lang="en-US"/>
        </a:p>
      </dgm:t>
    </dgm:pt>
    <dgm:pt modelId="{7DCEA3AF-C5EF-4188-AE17-433E6A0B4395}" type="sibTrans" cxnId="{AC9991D0-1A1C-4345-8FA4-EE5EC2BDF123}">
      <dgm:prSet/>
      <dgm:spPr/>
      <dgm:t>
        <a:bodyPr/>
        <a:lstStyle/>
        <a:p>
          <a:pPr>
            <a:lnSpc>
              <a:spcPct val="100000"/>
            </a:lnSpc>
          </a:pPr>
          <a:endParaRPr lang="en-US"/>
        </a:p>
      </dgm:t>
    </dgm:pt>
    <dgm:pt modelId="{3C21E2FB-EA1C-406A-93EA-03E3AA270317}">
      <dgm:prSet/>
      <dgm:spPr/>
      <dgm:t>
        <a:bodyPr/>
        <a:lstStyle/>
        <a:p>
          <a:pPr>
            <a:lnSpc>
              <a:spcPct val="100000"/>
            </a:lnSpc>
          </a:pPr>
          <a:r>
            <a:rPr lang="en-US" dirty="0"/>
            <a:t>Synchronous transmission does not use start-stop bits to frame characters and therefore makes more efficient use of the communication link.</a:t>
          </a:r>
        </a:p>
      </dgm:t>
    </dgm:pt>
    <dgm:pt modelId="{DA1DFD62-E32E-4BF2-88A0-5E09FF201764}" type="parTrans" cxnId="{9439988A-16F8-492E-80A2-33B969768422}">
      <dgm:prSet/>
      <dgm:spPr/>
      <dgm:t>
        <a:bodyPr/>
        <a:lstStyle/>
        <a:p>
          <a:endParaRPr lang="en-US"/>
        </a:p>
      </dgm:t>
    </dgm:pt>
    <dgm:pt modelId="{9E3ADC1A-D344-472C-B222-AD080803C2BB}" type="sibTrans" cxnId="{9439988A-16F8-492E-80A2-33B969768422}">
      <dgm:prSet/>
      <dgm:spPr/>
      <dgm:t>
        <a:bodyPr/>
        <a:lstStyle/>
        <a:p>
          <a:pPr>
            <a:lnSpc>
              <a:spcPct val="100000"/>
            </a:lnSpc>
          </a:pPr>
          <a:endParaRPr lang="en-US"/>
        </a:p>
      </dgm:t>
    </dgm:pt>
    <dgm:pt modelId="{60D3BADE-07A0-44E2-B244-827200440A20}">
      <dgm:prSet/>
      <dgm:spPr/>
      <dgm:t>
        <a:bodyPr/>
        <a:lstStyle/>
        <a:p>
          <a:pPr>
            <a:lnSpc>
              <a:spcPct val="100000"/>
            </a:lnSpc>
          </a:pPr>
          <a:r>
            <a:rPr lang="en-US" dirty="0"/>
            <a:t>In </a:t>
          </a:r>
          <a:r>
            <a:rPr lang="en-US" b="1" dirty="0"/>
            <a:t>synchronous transmission</a:t>
          </a:r>
          <a:r>
            <a:rPr lang="en-US" dirty="0"/>
            <a:t>, where an entire block of characters is transmitted, each character has a parity bit for the receiver to check. </a:t>
          </a:r>
        </a:p>
      </dgm:t>
    </dgm:pt>
    <dgm:pt modelId="{DAA43905-FFBC-4121-8E12-468677D3AE26}" type="parTrans" cxnId="{D184EF4D-F786-4F56-88B6-FF01411D5C28}">
      <dgm:prSet/>
      <dgm:spPr/>
      <dgm:t>
        <a:bodyPr/>
        <a:lstStyle/>
        <a:p>
          <a:endParaRPr lang="en-US"/>
        </a:p>
      </dgm:t>
    </dgm:pt>
    <dgm:pt modelId="{DB41C8CB-4341-4E07-93AB-9ED81B13A123}" type="sibTrans" cxnId="{D184EF4D-F786-4F56-88B6-FF01411D5C28}">
      <dgm:prSet/>
      <dgm:spPr/>
      <dgm:t>
        <a:bodyPr/>
        <a:lstStyle/>
        <a:p>
          <a:pPr>
            <a:lnSpc>
              <a:spcPct val="100000"/>
            </a:lnSpc>
          </a:pPr>
          <a:endParaRPr lang="en-US"/>
        </a:p>
      </dgm:t>
    </dgm:pt>
    <dgm:pt modelId="{E9A339A0-62F7-4CD2-AE4C-E0D0AB490BB3}">
      <dgm:prSet/>
      <dgm:spPr/>
      <dgm:t>
        <a:bodyPr/>
        <a:lstStyle/>
        <a:p>
          <a:pPr>
            <a:lnSpc>
              <a:spcPct val="100000"/>
            </a:lnSpc>
          </a:pPr>
          <a:r>
            <a:rPr lang="en-US" dirty="0"/>
            <a:t>After the entire block is sent, the transmitter sends one more character that constitutes a parity over the length of the message. This character is called a </a:t>
          </a:r>
          <a:r>
            <a:rPr lang="en-US" b="1" dirty="0"/>
            <a:t>longitudinal redundancy check (LRC).</a:t>
          </a:r>
          <a:endParaRPr lang="en-US" dirty="0"/>
        </a:p>
      </dgm:t>
    </dgm:pt>
    <dgm:pt modelId="{D35C1B1E-B5C0-457E-B804-61A0DA2EC2D2}" type="parTrans" cxnId="{CE5997B7-9346-42D4-85EA-4FFC18DC3B5F}">
      <dgm:prSet/>
      <dgm:spPr/>
      <dgm:t>
        <a:bodyPr/>
        <a:lstStyle/>
        <a:p>
          <a:endParaRPr lang="en-US"/>
        </a:p>
      </dgm:t>
    </dgm:pt>
    <dgm:pt modelId="{44669A43-8C86-4477-8071-56EB720CACAE}" type="sibTrans" cxnId="{CE5997B7-9346-42D4-85EA-4FFC18DC3B5F}">
      <dgm:prSet/>
      <dgm:spPr/>
      <dgm:t>
        <a:bodyPr/>
        <a:lstStyle/>
        <a:p>
          <a:endParaRPr lang="en-US"/>
        </a:p>
      </dgm:t>
    </dgm:pt>
    <dgm:pt modelId="{CBEC5E8C-2480-4F09-A5D5-E2382C162258}" type="pres">
      <dgm:prSet presAssocID="{D1E6545B-400F-4CA8-A9DA-763602F2DD1F}" presName="root" presStyleCnt="0">
        <dgm:presLayoutVars>
          <dgm:dir/>
          <dgm:resizeHandles val="exact"/>
        </dgm:presLayoutVars>
      </dgm:prSet>
      <dgm:spPr/>
    </dgm:pt>
    <dgm:pt modelId="{C06B7488-3E40-4A95-B806-A8D80C225DC6}" type="pres">
      <dgm:prSet presAssocID="{D1E6545B-400F-4CA8-A9DA-763602F2DD1F}" presName="container" presStyleCnt="0">
        <dgm:presLayoutVars>
          <dgm:dir/>
          <dgm:resizeHandles val="exact"/>
        </dgm:presLayoutVars>
      </dgm:prSet>
      <dgm:spPr/>
    </dgm:pt>
    <dgm:pt modelId="{1263D964-A39C-470F-889E-E7D86A0D30AC}" type="pres">
      <dgm:prSet presAssocID="{90B7F837-14F0-41C8-BB67-54F83E055F49}" presName="compNode" presStyleCnt="0"/>
      <dgm:spPr/>
    </dgm:pt>
    <dgm:pt modelId="{95F6D966-026F-44FC-A573-7D83B60DE846}" type="pres">
      <dgm:prSet presAssocID="{90B7F837-14F0-41C8-BB67-54F83E055F49}" presName="iconBgRect" presStyleLbl="bgShp" presStyleIdx="0" presStyleCnt="5"/>
      <dgm:spPr/>
    </dgm:pt>
    <dgm:pt modelId="{B89F274F-478C-4EE8-A167-E6A0AFDDB200}" type="pres">
      <dgm:prSet presAssocID="{90B7F837-14F0-41C8-BB67-54F83E055F49}" presName="iconRect" presStyleLbl="node1" presStyleIdx="0" presStyleCnt="5"/>
      <dgm:spPr>
        <a:blipFill>
          <a:blip xmlns:r="http://schemas.openxmlformats.org/officeDocument/2006/relationships">
            <a:extLs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Disconnected"/>
        </a:ext>
      </dgm:extLst>
    </dgm:pt>
    <dgm:pt modelId="{636864C3-8EFA-4354-B86E-5866C6B251A4}" type="pres">
      <dgm:prSet presAssocID="{90B7F837-14F0-41C8-BB67-54F83E055F49}" presName="spaceRect" presStyleCnt="0"/>
      <dgm:spPr/>
    </dgm:pt>
    <dgm:pt modelId="{9D9457AB-0F51-484A-9565-C446A46DFEB2}" type="pres">
      <dgm:prSet presAssocID="{90B7F837-14F0-41C8-BB67-54F83E055F49}" presName="textRect" presStyleLbl="revTx" presStyleIdx="0" presStyleCnt="5">
        <dgm:presLayoutVars>
          <dgm:chMax val="1"/>
          <dgm:chPref val="1"/>
        </dgm:presLayoutVars>
      </dgm:prSet>
      <dgm:spPr/>
    </dgm:pt>
    <dgm:pt modelId="{A8BE3E22-3678-44E0-B3C0-19BD0BC6883A}" type="pres">
      <dgm:prSet presAssocID="{C6E75814-40F7-4352-BA27-A2818036F3F6}" presName="sibTrans" presStyleLbl="sibTrans2D1" presStyleIdx="0" presStyleCnt="0"/>
      <dgm:spPr/>
    </dgm:pt>
    <dgm:pt modelId="{1209F613-28BD-4E5A-BD75-0FB690548AEA}" type="pres">
      <dgm:prSet presAssocID="{D144337B-8ACC-4F7D-B816-D040CD6BDDE7}" presName="compNode" presStyleCnt="0"/>
      <dgm:spPr/>
    </dgm:pt>
    <dgm:pt modelId="{BFAD5802-FA1C-462E-9B28-06FE0E311E19}" type="pres">
      <dgm:prSet presAssocID="{D144337B-8ACC-4F7D-B816-D040CD6BDDE7}" presName="iconBgRect" presStyleLbl="bgShp" presStyleIdx="1" presStyleCnt="5"/>
      <dgm:spPr/>
    </dgm:pt>
    <dgm:pt modelId="{F56C0752-5D23-49EE-874E-69702E047BFB}" type="pres">
      <dgm:prSet presAssocID="{D144337B-8ACC-4F7D-B816-D040CD6BDDE7}" presName="iconRect" presStyleLbl="node1" presStyleIdx="1" presStyleCnt="5"/>
      <dgm:spPr>
        <a:blipFill>
          <a:blip xmlns:r="http://schemas.openxmlformats.org/officeDocument/2006/relationships">
            <a:extLs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Browser Window"/>
        </a:ext>
      </dgm:extLst>
    </dgm:pt>
    <dgm:pt modelId="{E6DCEBA4-9069-434F-A94C-D5E14F62E00D}" type="pres">
      <dgm:prSet presAssocID="{D144337B-8ACC-4F7D-B816-D040CD6BDDE7}" presName="spaceRect" presStyleCnt="0"/>
      <dgm:spPr/>
    </dgm:pt>
    <dgm:pt modelId="{C00B7A31-A50B-4511-85AE-B9017AB21DCA}" type="pres">
      <dgm:prSet presAssocID="{D144337B-8ACC-4F7D-B816-D040CD6BDDE7}" presName="textRect" presStyleLbl="revTx" presStyleIdx="1" presStyleCnt="5">
        <dgm:presLayoutVars>
          <dgm:chMax val="1"/>
          <dgm:chPref val="1"/>
        </dgm:presLayoutVars>
      </dgm:prSet>
      <dgm:spPr/>
    </dgm:pt>
    <dgm:pt modelId="{80C676CB-594E-45E3-B859-63FFD9D80945}" type="pres">
      <dgm:prSet presAssocID="{7DCEA3AF-C5EF-4188-AE17-433E6A0B4395}" presName="sibTrans" presStyleLbl="sibTrans2D1" presStyleIdx="0" presStyleCnt="0"/>
      <dgm:spPr/>
    </dgm:pt>
    <dgm:pt modelId="{89CD6B6E-7B0B-49FC-AFF3-C3E7F031062F}" type="pres">
      <dgm:prSet presAssocID="{3C21E2FB-EA1C-406A-93EA-03E3AA270317}" presName="compNode" presStyleCnt="0"/>
      <dgm:spPr/>
    </dgm:pt>
    <dgm:pt modelId="{B9494E2B-E208-490C-A28F-54E2990485C4}" type="pres">
      <dgm:prSet presAssocID="{3C21E2FB-EA1C-406A-93EA-03E3AA270317}" presName="iconBgRect" presStyleLbl="bgShp" presStyleIdx="2" presStyleCnt="5"/>
      <dgm:spPr/>
    </dgm:pt>
    <dgm:pt modelId="{B1AFA40D-A098-4779-9D00-7E0A307D37B4}" type="pres">
      <dgm:prSet presAssocID="{3C21E2FB-EA1C-406A-93EA-03E3AA270317}" presName="iconRect" presStyleLbl="node1" presStyleIdx="2" presStyleCnt="5"/>
      <dgm:spPr>
        <a:blipFill>
          <a:blip xmlns:r="http://schemas.openxmlformats.org/officeDocument/2006/relationships">
            <a:extLs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Network Diagram"/>
        </a:ext>
      </dgm:extLst>
    </dgm:pt>
    <dgm:pt modelId="{D3BC1447-40DD-47E0-BE95-182C5B21C22E}" type="pres">
      <dgm:prSet presAssocID="{3C21E2FB-EA1C-406A-93EA-03E3AA270317}" presName="spaceRect" presStyleCnt="0"/>
      <dgm:spPr/>
    </dgm:pt>
    <dgm:pt modelId="{2F050416-F41C-4497-8022-BCA60472B915}" type="pres">
      <dgm:prSet presAssocID="{3C21E2FB-EA1C-406A-93EA-03E3AA270317}" presName="textRect" presStyleLbl="revTx" presStyleIdx="2" presStyleCnt="5">
        <dgm:presLayoutVars>
          <dgm:chMax val="1"/>
          <dgm:chPref val="1"/>
        </dgm:presLayoutVars>
      </dgm:prSet>
      <dgm:spPr/>
    </dgm:pt>
    <dgm:pt modelId="{62EA5A47-963E-4B8D-98A4-92A3623B6B47}" type="pres">
      <dgm:prSet presAssocID="{9E3ADC1A-D344-472C-B222-AD080803C2BB}" presName="sibTrans" presStyleLbl="sibTrans2D1" presStyleIdx="0" presStyleCnt="0"/>
      <dgm:spPr/>
    </dgm:pt>
    <dgm:pt modelId="{20A3B7CB-0A7E-4799-95ED-840E0D7FB2E7}" type="pres">
      <dgm:prSet presAssocID="{60D3BADE-07A0-44E2-B244-827200440A20}" presName="compNode" presStyleCnt="0"/>
      <dgm:spPr/>
    </dgm:pt>
    <dgm:pt modelId="{B26A671E-AF67-49A5-BB6B-E8CAE6901F08}" type="pres">
      <dgm:prSet presAssocID="{60D3BADE-07A0-44E2-B244-827200440A20}" presName="iconBgRect" presStyleLbl="bgShp" presStyleIdx="3" presStyleCnt="5"/>
      <dgm:spPr/>
    </dgm:pt>
    <dgm:pt modelId="{E25DDF59-2686-41F3-B034-E121AC897946}" type="pres">
      <dgm:prSet presAssocID="{60D3BADE-07A0-44E2-B244-827200440A20}" presName="iconRect" presStyleLbl="node1" presStyleIdx="3" presStyleCnt="5"/>
      <dgm:spPr>
        <a:blipFill>
          <a:blip xmlns:r="http://schemas.openxmlformats.org/officeDocument/2006/relationships">
            <a:extLs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Satellite dish"/>
        </a:ext>
      </dgm:extLst>
    </dgm:pt>
    <dgm:pt modelId="{51EFDFAD-4F41-4FB8-A0CC-2069BAB9C325}" type="pres">
      <dgm:prSet presAssocID="{60D3BADE-07A0-44E2-B244-827200440A20}" presName="spaceRect" presStyleCnt="0"/>
      <dgm:spPr/>
    </dgm:pt>
    <dgm:pt modelId="{4AEAB01C-7E4A-45D7-82A5-F2B427525ADC}" type="pres">
      <dgm:prSet presAssocID="{60D3BADE-07A0-44E2-B244-827200440A20}" presName="textRect" presStyleLbl="revTx" presStyleIdx="3" presStyleCnt="5">
        <dgm:presLayoutVars>
          <dgm:chMax val="1"/>
          <dgm:chPref val="1"/>
        </dgm:presLayoutVars>
      </dgm:prSet>
      <dgm:spPr/>
    </dgm:pt>
    <dgm:pt modelId="{678F1F60-2EF8-464A-A78B-08557193F6CB}" type="pres">
      <dgm:prSet presAssocID="{DB41C8CB-4341-4E07-93AB-9ED81B13A123}" presName="sibTrans" presStyleLbl="sibTrans2D1" presStyleIdx="0" presStyleCnt="0"/>
      <dgm:spPr/>
    </dgm:pt>
    <dgm:pt modelId="{3E91E8B1-4D9F-4399-81BD-71E465AB9365}" type="pres">
      <dgm:prSet presAssocID="{E9A339A0-62F7-4CD2-AE4C-E0D0AB490BB3}" presName="compNode" presStyleCnt="0"/>
      <dgm:spPr/>
    </dgm:pt>
    <dgm:pt modelId="{0A9470AD-83DE-4DB2-A59E-7B355F1F3DEF}" type="pres">
      <dgm:prSet presAssocID="{E9A339A0-62F7-4CD2-AE4C-E0D0AB490BB3}" presName="iconBgRect" presStyleLbl="bgShp" presStyleIdx="4" presStyleCnt="5"/>
      <dgm:spPr/>
    </dgm:pt>
    <dgm:pt modelId="{7DDC8DC6-00E7-4145-988B-0D4AB98E65E1}" type="pres">
      <dgm:prSet presAssocID="{E9A339A0-62F7-4CD2-AE4C-E0D0AB490BB3}" presName="iconRect" presStyleLbl="node1" presStyleIdx="4" presStyleCnt="5"/>
      <dgm:spPr>
        <a:blipFill>
          <a:blip xmlns:r="http://schemas.openxmlformats.org/officeDocument/2006/relationships">
            <a:extLs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Subtitles"/>
        </a:ext>
      </dgm:extLst>
    </dgm:pt>
    <dgm:pt modelId="{55DDBA10-27A0-4ADE-9775-5D1AC81EDD1B}" type="pres">
      <dgm:prSet presAssocID="{E9A339A0-62F7-4CD2-AE4C-E0D0AB490BB3}" presName="spaceRect" presStyleCnt="0"/>
      <dgm:spPr/>
    </dgm:pt>
    <dgm:pt modelId="{DCB55490-9809-4C18-A586-59EFDA927681}" type="pres">
      <dgm:prSet presAssocID="{E9A339A0-62F7-4CD2-AE4C-E0D0AB490BB3}" presName="textRect" presStyleLbl="revTx" presStyleIdx="4" presStyleCnt="5">
        <dgm:presLayoutVars>
          <dgm:chMax val="1"/>
          <dgm:chPref val="1"/>
        </dgm:presLayoutVars>
      </dgm:prSet>
      <dgm:spPr/>
    </dgm:pt>
  </dgm:ptLst>
  <dgm:cxnLst>
    <dgm:cxn modelId="{4B679C16-3A3B-426F-971C-45328DF34334}" type="presOf" srcId="{7DCEA3AF-C5EF-4188-AE17-433E6A0B4395}" destId="{80C676CB-594E-45E3-B859-63FFD9D80945}" srcOrd="0" destOrd="0" presId="urn:microsoft.com/office/officeart/2018/2/layout/IconCircleList"/>
    <dgm:cxn modelId="{767F2C26-616A-40F2-B484-664E14D19AAA}" type="presOf" srcId="{D1E6545B-400F-4CA8-A9DA-763602F2DD1F}" destId="{CBEC5E8C-2480-4F09-A5D5-E2382C162258}" srcOrd="0" destOrd="0" presId="urn:microsoft.com/office/officeart/2018/2/layout/IconCircleList"/>
    <dgm:cxn modelId="{D9FB9943-DA26-4A6D-A897-6770351EC02E}" type="presOf" srcId="{9E3ADC1A-D344-472C-B222-AD080803C2BB}" destId="{62EA5A47-963E-4B8D-98A4-92A3623B6B47}" srcOrd="0" destOrd="0" presId="urn:microsoft.com/office/officeart/2018/2/layout/IconCircleList"/>
    <dgm:cxn modelId="{156A124D-0414-4D01-872B-0C5085BEF44C}" type="presOf" srcId="{C6E75814-40F7-4352-BA27-A2818036F3F6}" destId="{A8BE3E22-3678-44E0-B3C0-19BD0BC6883A}" srcOrd="0" destOrd="0" presId="urn:microsoft.com/office/officeart/2018/2/layout/IconCircleList"/>
    <dgm:cxn modelId="{E2CF9F6D-FA03-45E8-9E51-46BE75391FC8}" type="presOf" srcId="{3C21E2FB-EA1C-406A-93EA-03E3AA270317}" destId="{2F050416-F41C-4497-8022-BCA60472B915}" srcOrd="0" destOrd="0" presId="urn:microsoft.com/office/officeart/2018/2/layout/IconCircleList"/>
    <dgm:cxn modelId="{D184EF4D-F786-4F56-88B6-FF01411D5C28}" srcId="{D1E6545B-400F-4CA8-A9DA-763602F2DD1F}" destId="{60D3BADE-07A0-44E2-B244-827200440A20}" srcOrd="3" destOrd="0" parTransId="{DAA43905-FFBC-4121-8E12-468677D3AE26}" sibTransId="{DB41C8CB-4341-4E07-93AB-9ED81B13A123}"/>
    <dgm:cxn modelId="{9439988A-16F8-492E-80A2-33B969768422}" srcId="{D1E6545B-400F-4CA8-A9DA-763602F2DD1F}" destId="{3C21E2FB-EA1C-406A-93EA-03E3AA270317}" srcOrd="2" destOrd="0" parTransId="{DA1DFD62-E32E-4BF2-88A0-5E09FF201764}" sibTransId="{9E3ADC1A-D344-472C-B222-AD080803C2BB}"/>
    <dgm:cxn modelId="{6AC12A93-B38B-42E1-9233-455002C35034}" type="presOf" srcId="{60D3BADE-07A0-44E2-B244-827200440A20}" destId="{4AEAB01C-7E4A-45D7-82A5-F2B427525ADC}" srcOrd="0" destOrd="0" presId="urn:microsoft.com/office/officeart/2018/2/layout/IconCircleList"/>
    <dgm:cxn modelId="{737AF89D-C617-448C-8E4A-BC2F0FA9D688}" type="presOf" srcId="{90B7F837-14F0-41C8-BB67-54F83E055F49}" destId="{9D9457AB-0F51-484A-9565-C446A46DFEB2}" srcOrd="0" destOrd="0" presId="urn:microsoft.com/office/officeart/2018/2/layout/IconCircleList"/>
    <dgm:cxn modelId="{9505AE9E-0732-4ACE-AB05-423391164816}" type="presOf" srcId="{D144337B-8ACC-4F7D-B816-D040CD6BDDE7}" destId="{C00B7A31-A50B-4511-85AE-B9017AB21DCA}" srcOrd="0" destOrd="0" presId="urn:microsoft.com/office/officeart/2018/2/layout/IconCircleList"/>
    <dgm:cxn modelId="{CE5997B7-9346-42D4-85EA-4FFC18DC3B5F}" srcId="{D1E6545B-400F-4CA8-A9DA-763602F2DD1F}" destId="{E9A339A0-62F7-4CD2-AE4C-E0D0AB490BB3}" srcOrd="4" destOrd="0" parTransId="{D35C1B1E-B5C0-457E-B804-61A0DA2EC2D2}" sibTransId="{44669A43-8C86-4477-8071-56EB720CACAE}"/>
    <dgm:cxn modelId="{019FC4B8-F1F0-4C89-8F90-9010D40CB854}" type="presOf" srcId="{E9A339A0-62F7-4CD2-AE4C-E0D0AB490BB3}" destId="{DCB55490-9809-4C18-A586-59EFDA927681}" srcOrd="0" destOrd="0" presId="urn:microsoft.com/office/officeart/2018/2/layout/IconCircleList"/>
    <dgm:cxn modelId="{AC9991D0-1A1C-4345-8FA4-EE5EC2BDF123}" srcId="{D1E6545B-400F-4CA8-A9DA-763602F2DD1F}" destId="{D144337B-8ACC-4F7D-B816-D040CD6BDDE7}" srcOrd="1" destOrd="0" parTransId="{B84C5120-8AE2-4FE2-9808-589311218109}" sibTransId="{7DCEA3AF-C5EF-4188-AE17-433E6A0B4395}"/>
    <dgm:cxn modelId="{9C6D44D1-2D0A-46A9-B592-46130D72B97C}" type="presOf" srcId="{DB41C8CB-4341-4E07-93AB-9ED81B13A123}" destId="{678F1F60-2EF8-464A-A78B-08557193F6CB}" srcOrd="0" destOrd="0" presId="urn:microsoft.com/office/officeart/2018/2/layout/IconCircleList"/>
    <dgm:cxn modelId="{1D2856F7-E42C-44E8-A029-74D4259E5527}" srcId="{D1E6545B-400F-4CA8-A9DA-763602F2DD1F}" destId="{90B7F837-14F0-41C8-BB67-54F83E055F49}" srcOrd="0" destOrd="0" parTransId="{A6DFDEAB-3409-4A78-BF4B-8EAAE584044D}" sibTransId="{C6E75814-40F7-4352-BA27-A2818036F3F6}"/>
    <dgm:cxn modelId="{F1F15F1F-3AE5-4272-8A40-E5FBDDF72371}" type="presParOf" srcId="{CBEC5E8C-2480-4F09-A5D5-E2382C162258}" destId="{C06B7488-3E40-4A95-B806-A8D80C225DC6}" srcOrd="0" destOrd="0" presId="urn:microsoft.com/office/officeart/2018/2/layout/IconCircleList"/>
    <dgm:cxn modelId="{C22FCD21-8972-4BC5-B1EB-F325EA1C5496}" type="presParOf" srcId="{C06B7488-3E40-4A95-B806-A8D80C225DC6}" destId="{1263D964-A39C-470F-889E-E7D86A0D30AC}" srcOrd="0" destOrd="0" presId="urn:microsoft.com/office/officeart/2018/2/layout/IconCircleList"/>
    <dgm:cxn modelId="{24448291-B7EA-4904-9E72-89F5536B080A}" type="presParOf" srcId="{1263D964-A39C-470F-889E-E7D86A0D30AC}" destId="{95F6D966-026F-44FC-A573-7D83B60DE846}" srcOrd="0" destOrd="0" presId="urn:microsoft.com/office/officeart/2018/2/layout/IconCircleList"/>
    <dgm:cxn modelId="{3E714848-61E2-4F7D-AD27-1190C98C144B}" type="presParOf" srcId="{1263D964-A39C-470F-889E-E7D86A0D30AC}" destId="{B89F274F-478C-4EE8-A167-E6A0AFDDB200}" srcOrd="1" destOrd="0" presId="urn:microsoft.com/office/officeart/2018/2/layout/IconCircleList"/>
    <dgm:cxn modelId="{5017A394-F5A0-4394-A0EF-24FC3E8FD073}" type="presParOf" srcId="{1263D964-A39C-470F-889E-E7D86A0D30AC}" destId="{636864C3-8EFA-4354-B86E-5866C6B251A4}" srcOrd="2" destOrd="0" presId="urn:microsoft.com/office/officeart/2018/2/layout/IconCircleList"/>
    <dgm:cxn modelId="{DCC8F8FA-4F73-491C-89B9-592273B02DA1}" type="presParOf" srcId="{1263D964-A39C-470F-889E-E7D86A0D30AC}" destId="{9D9457AB-0F51-484A-9565-C446A46DFEB2}" srcOrd="3" destOrd="0" presId="urn:microsoft.com/office/officeart/2018/2/layout/IconCircleList"/>
    <dgm:cxn modelId="{E1DB22EE-F8B4-4350-ABAC-CADF0D3FD95D}" type="presParOf" srcId="{C06B7488-3E40-4A95-B806-A8D80C225DC6}" destId="{A8BE3E22-3678-44E0-B3C0-19BD0BC6883A}" srcOrd="1" destOrd="0" presId="urn:microsoft.com/office/officeart/2018/2/layout/IconCircleList"/>
    <dgm:cxn modelId="{EE56B35D-142E-4C83-8FFA-A3020C88F0B6}" type="presParOf" srcId="{C06B7488-3E40-4A95-B806-A8D80C225DC6}" destId="{1209F613-28BD-4E5A-BD75-0FB690548AEA}" srcOrd="2" destOrd="0" presId="urn:microsoft.com/office/officeart/2018/2/layout/IconCircleList"/>
    <dgm:cxn modelId="{C71F0E0A-3B2C-4993-8949-19C31842D202}" type="presParOf" srcId="{1209F613-28BD-4E5A-BD75-0FB690548AEA}" destId="{BFAD5802-FA1C-462E-9B28-06FE0E311E19}" srcOrd="0" destOrd="0" presId="urn:microsoft.com/office/officeart/2018/2/layout/IconCircleList"/>
    <dgm:cxn modelId="{247F0BA2-847A-4D59-960E-E63AC75B3F12}" type="presParOf" srcId="{1209F613-28BD-4E5A-BD75-0FB690548AEA}" destId="{F56C0752-5D23-49EE-874E-69702E047BFB}" srcOrd="1" destOrd="0" presId="urn:microsoft.com/office/officeart/2018/2/layout/IconCircleList"/>
    <dgm:cxn modelId="{21BB8B7B-BBB0-40EC-B9C0-83321D9BC293}" type="presParOf" srcId="{1209F613-28BD-4E5A-BD75-0FB690548AEA}" destId="{E6DCEBA4-9069-434F-A94C-D5E14F62E00D}" srcOrd="2" destOrd="0" presId="urn:microsoft.com/office/officeart/2018/2/layout/IconCircleList"/>
    <dgm:cxn modelId="{866DA2D2-86FD-4F34-B1A9-924F4D023F2E}" type="presParOf" srcId="{1209F613-28BD-4E5A-BD75-0FB690548AEA}" destId="{C00B7A31-A50B-4511-85AE-B9017AB21DCA}" srcOrd="3" destOrd="0" presId="urn:microsoft.com/office/officeart/2018/2/layout/IconCircleList"/>
    <dgm:cxn modelId="{A808C0AD-D50F-4026-A18E-F30A4FE62442}" type="presParOf" srcId="{C06B7488-3E40-4A95-B806-A8D80C225DC6}" destId="{80C676CB-594E-45E3-B859-63FFD9D80945}" srcOrd="3" destOrd="0" presId="urn:microsoft.com/office/officeart/2018/2/layout/IconCircleList"/>
    <dgm:cxn modelId="{CD4EF99E-35A1-4A53-904D-D07262620A24}" type="presParOf" srcId="{C06B7488-3E40-4A95-B806-A8D80C225DC6}" destId="{89CD6B6E-7B0B-49FC-AFF3-C3E7F031062F}" srcOrd="4" destOrd="0" presId="urn:microsoft.com/office/officeart/2018/2/layout/IconCircleList"/>
    <dgm:cxn modelId="{57C68CCA-8C2A-4AF5-BE71-B9673F2497FA}" type="presParOf" srcId="{89CD6B6E-7B0B-49FC-AFF3-C3E7F031062F}" destId="{B9494E2B-E208-490C-A28F-54E2990485C4}" srcOrd="0" destOrd="0" presId="urn:microsoft.com/office/officeart/2018/2/layout/IconCircleList"/>
    <dgm:cxn modelId="{73C673A3-8901-4F60-9E40-028A08F3F56C}" type="presParOf" srcId="{89CD6B6E-7B0B-49FC-AFF3-C3E7F031062F}" destId="{B1AFA40D-A098-4779-9D00-7E0A307D37B4}" srcOrd="1" destOrd="0" presId="urn:microsoft.com/office/officeart/2018/2/layout/IconCircleList"/>
    <dgm:cxn modelId="{B2D3AA06-C076-4B4D-805A-3F3C0F25AAFB}" type="presParOf" srcId="{89CD6B6E-7B0B-49FC-AFF3-C3E7F031062F}" destId="{D3BC1447-40DD-47E0-BE95-182C5B21C22E}" srcOrd="2" destOrd="0" presId="urn:microsoft.com/office/officeart/2018/2/layout/IconCircleList"/>
    <dgm:cxn modelId="{D5BB3861-A6A0-4ABC-8998-A7161F8340F3}" type="presParOf" srcId="{89CD6B6E-7B0B-49FC-AFF3-C3E7F031062F}" destId="{2F050416-F41C-4497-8022-BCA60472B915}" srcOrd="3" destOrd="0" presId="urn:microsoft.com/office/officeart/2018/2/layout/IconCircleList"/>
    <dgm:cxn modelId="{ED0076C7-573C-4577-AC7F-1728E016E4D4}" type="presParOf" srcId="{C06B7488-3E40-4A95-B806-A8D80C225DC6}" destId="{62EA5A47-963E-4B8D-98A4-92A3623B6B47}" srcOrd="5" destOrd="0" presId="urn:microsoft.com/office/officeart/2018/2/layout/IconCircleList"/>
    <dgm:cxn modelId="{CED137AF-BD39-48C5-9BCF-FCE30AF9AFEB}" type="presParOf" srcId="{C06B7488-3E40-4A95-B806-A8D80C225DC6}" destId="{20A3B7CB-0A7E-4799-95ED-840E0D7FB2E7}" srcOrd="6" destOrd="0" presId="urn:microsoft.com/office/officeart/2018/2/layout/IconCircleList"/>
    <dgm:cxn modelId="{F31FB0E1-B34F-4135-9D09-4E01A04B0E16}" type="presParOf" srcId="{20A3B7CB-0A7E-4799-95ED-840E0D7FB2E7}" destId="{B26A671E-AF67-49A5-BB6B-E8CAE6901F08}" srcOrd="0" destOrd="0" presId="urn:microsoft.com/office/officeart/2018/2/layout/IconCircleList"/>
    <dgm:cxn modelId="{307AEFE2-5E8A-4239-9018-37D2FE17DA64}" type="presParOf" srcId="{20A3B7CB-0A7E-4799-95ED-840E0D7FB2E7}" destId="{E25DDF59-2686-41F3-B034-E121AC897946}" srcOrd="1" destOrd="0" presId="urn:microsoft.com/office/officeart/2018/2/layout/IconCircleList"/>
    <dgm:cxn modelId="{D09BF147-978B-4FBC-B205-5BA8BDE02A31}" type="presParOf" srcId="{20A3B7CB-0A7E-4799-95ED-840E0D7FB2E7}" destId="{51EFDFAD-4F41-4FB8-A0CC-2069BAB9C325}" srcOrd="2" destOrd="0" presId="urn:microsoft.com/office/officeart/2018/2/layout/IconCircleList"/>
    <dgm:cxn modelId="{D2EC669B-1E08-4B08-B4DB-D35497DF812F}" type="presParOf" srcId="{20A3B7CB-0A7E-4799-95ED-840E0D7FB2E7}" destId="{4AEAB01C-7E4A-45D7-82A5-F2B427525ADC}" srcOrd="3" destOrd="0" presId="urn:microsoft.com/office/officeart/2018/2/layout/IconCircleList"/>
    <dgm:cxn modelId="{A9EF0F9B-67E4-444D-ABA2-0580F15D4E42}" type="presParOf" srcId="{C06B7488-3E40-4A95-B806-A8D80C225DC6}" destId="{678F1F60-2EF8-464A-A78B-08557193F6CB}" srcOrd="7" destOrd="0" presId="urn:microsoft.com/office/officeart/2018/2/layout/IconCircleList"/>
    <dgm:cxn modelId="{84C2D4FF-4422-4E96-A6FA-71B4ECFDA49D}" type="presParOf" srcId="{C06B7488-3E40-4A95-B806-A8D80C225DC6}" destId="{3E91E8B1-4D9F-4399-81BD-71E465AB9365}" srcOrd="8" destOrd="0" presId="urn:microsoft.com/office/officeart/2018/2/layout/IconCircleList"/>
    <dgm:cxn modelId="{D30C3082-CB71-47B0-BE8E-5414F60C54A6}" type="presParOf" srcId="{3E91E8B1-4D9F-4399-81BD-71E465AB9365}" destId="{0A9470AD-83DE-4DB2-A59E-7B355F1F3DEF}" srcOrd="0" destOrd="0" presId="urn:microsoft.com/office/officeart/2018/2/layout/IconCircleList"/>
    <dgm:cxn modelId="{EDD18C5B-0100-4B2A-B46D-6A638D38AF1F}" type="presParOf" srcId="{3E91E8B1-4D9F-4399-81BD-71E465AB9365}" destId="{7DDC8DC6-00E7-4145-988B-0D4AB98E65E1}" srcOrd="1" destOrd="0" presId="urn:microsoft.com/office/officeart/2018/2/layout/IconCircleList"/>
    <dgm:cxn modelId="{67BC74D4-D23E-479B-99C0-DC89FF030C18}" type="presParOf" srcId="{3E91E8B1-4D9F-4399-81BD-71E465AB9365}" destId="{55DDBA10-27A0-4ADE-9775-5D1AC81EDD1B}" srcOrd="2" destOrd="0" presId="urn:microsoft.com/office/officeart/2018/2/layout/IconCircleList"/>
    <dgm:cxn modelId="{D3BFCB83-523F-452B-9B74-6A70ED65307E}" type="presParOf" srcId="{3E91E8B1-4D9F-4399-81BD-71E465AB9365}" destId="{DCB55490-9809-4C18-A586-59EFDA92768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6081CC-9262-4D03-9F39-B6E76C5387D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10303ED-94C0-4D8B-9126-04B8D87DF344}">
      <dgm:prSet/>
      <dgm:spPr/>
      <dgm:t>
        <a:bodyPr/>
        <a:lstStyle/>
        <a:p>
          <a:r>
            <a:rPr lang="en-US" dirty="0"/>
            <a:t>Examples of </a:t>
          </a:r>
          <a:r>
            <a:rPr lang="en-US" b="1" dirty="0"/>
            <a:t>bit-oriented protocols </a:t>
          </a:r>
          <a:r>
            <a:rPr lang="en-US" dirty="0"/>
            <a:t>are SDLC (synchronous data link control) used by IBM, HDLC (high-level data link control) adopted by the International Standards Organization, and ADCCP (advanced data communication control procedure) adopted by the American National Standards Institute.</a:t>
          </a:r>
        </a:p>
      </dgm:t>
    </dgm:pt>
    <dgm:pt modelId="{C1A3C866-958D-486A-81FF-0983A139CEF9}" type="parTrans" cxnId="{228BD315-A85D-4EFD-891B-020011F4EDA2}">
      <dgm:prSet/>
      <dgm:spPr/>
      <dgm:t>
        <a:bodyPr/>
        <a:lstStyle/>
        <a:p>
          <a:endParaRPr lang="en-US"/>
        </a:p>
      </dgm:t>
    </dgm:pt>
    <dgm:pt modelId="{BA9FE27F-F477-48F0-890A-ABCBF55EDB82}" type="sibTrans" cxnId="{228BD315-A85D-4EFD-891B-020011F4EDA2}">
      <dgm:prSet/>
      <dgm:spPr/>
      <dgm:t>
        <a:bodyPr/>
        <a:lstStyle/>
        <a:p>
          <a:endParaRPr lang="en-US"/>
        </a:p>
      </dgm:t>
    </dgm:pt>
    <dgm:pt modelId="{516DA71A-EE00-41AA-BEEF-D2EA4D5F6ADB}">
      <dgm:prSet/>
      <dgm:spPr/>
      <dgm:t>
        <a:bodyPr/>
        <a:lstStyle/>
        <a:p>
          <a:r>
            <a:rPr lang="en-US" dirty="0"/>
            <a:t>The station that has responsibility for the data link and issues the commands to control the link is called the </a:t>
          </a:r>
          <a:r>
            <a:rPr lang="en-US" b="1" dirty="0"/>
            <a:t>primary station.</a:t>
          </a:r>
          <a:endParaRPr lang="en-US" dirty="0"/>
        </a:p>
      </dgm:t>
    </dgm:pt>
    <dgm:pt modelId="{4CCFF06A-C397-4BEF-88BD-CDFF37C98AE7}" type="parTrans" cxnId="{CE01B1BE-B8D9-4E95-AC9D-8E1AF4772A80}">
      <dgm:prSet/>
      <dgm:spPr/>
      <dgm:t>
        <a:bodyPr/>
        <a:lstStyle/>
        <a:p>
          <a:endParaRPr lang="en-US"/>
        </a:p>
      </dgm:t>
    </dgm:pt>
    <dgm:pt modelId="{1E18BBFA-DD12-4BCE-B4A5-6DCFEC6C05E4}" type="sibTrans" cxnId="{CE01B1BE-B8D9-4E95-AC9D-8E1AF4772A80}">
      <dgm:prSet/>
      <dgm:spPr/>
      <dgm:t>
        <a:bodyPr/>
        <a:lstStyle/>
        <a:p>
          <a:endParaRPr lang="en-US"/>
        </a:p>
      </dgm:t>
    </dgm:pt>
    <dgm:pt modelId="{204079D5-C60F-49C9-94D2-0F619871F872}">
      <dgm:prSet/>
      <dgm:spPr/>
      <dgm:t>
        <a:bodyPr/>
        <a:lstStyle/>
        <a:p>
          <a:r>
            <a:rPr lang="en-US" dirty="0"/>
            <a:t>Bit-oriented protocols assume the presence of one primary station and one or more secondary stations. </a:t>
          </a:r>
        </a:p>
      </dgm:t>
    </dgm:pt>
    <dgm:pt modelId="{617BB46A-2A89-4FF1-84E5-BC903B6E06BB}" type="parTrans" cxnId="{36E622CB-978D-4ECC-8FE9-E81F5BF882C2}">
      <dgm:prSet/>
      <dgm:spPr/>
      <dgm:t>
        <a:bodyPr/>
        <a:lstStyle/>
        <a:p>
          <a:endParaRPr lang="en-US"/>
        </a:p>
      </dgm:t>
    </dgm:pt>
    <dgm:pt modelId="{9C042872-F20F-497A-AE03-F43F194C0698}" type="sibTrans" cxnId="{36E622CB-978D-4ECC-8FE9-E81F5BF882C2}">
      <dgm:prSet/>
      <dgm:spPr/>
      <dgm:t>
        <a:bodyPr/>
        <a:lstStyle/>
        <a:p>
          <a:endParaRPr lang="en-US"/>
        </a:p>
      </dgm:t>
    </dgm:pt>
    <dgm:pt modelId="{4DDBD20B-6627-4EBF-8DCC-8EE0B03E6335}">
      <dgm:prSet/>
      <dgm:spPr/>
      <dgm:t>
        <a:bodyPr/>
        <a:lstStyle/>
        <a:p>
          <a:r>
            <a:rPr lang="en-US" dirty="0"/>
            <a:t>All communication on the data link is from the primary station to one or more secondary stations, or from a secondary station to the primary station.</a:t>
          </a:r>
        </a:p>
      </dgm:t>
    </dgm:pt>
    <dgm:pt modelId="{AEF313E6-A7C5-498A-BC0D-B77DE1A952BB}" type="parTrans" cxnId="{46036FCB-3239-4815-9A3B-5FBD1BBDA96F}">
      <dgm:prSet/>
      <dgm:spPr/>
      <dgm:t>
        <a:bodyPr/>
        <a:lstStyle/>
        <a:p>
          <a:endParaRPr lang="en-US"/>
        </a:p>
      </dgm:t>
    </dgm:pt>
    <dgm:pt modelId="{D158DD9A-FB2D-4DC6-BCBE-9401E5386CA3}" type="sibTrans" cxnId="{46036FCB-3239-4815-9A3B-5FBD1BBDA96F}">
      <dgm:prSet/>
      <dgm:spPr/>
      <dgm:t>
        <a:bodyPr/>
        <a:lstStyle/>
        <a:p>
          <a:endParaRPr lang="en-US"/>
        </a:p>
      </dgm:t>
    </dgm:pt>
    <dgm:pt modelId="{552E1E29-1EAF-4916-A982-22EA132377A0}" type="pres">
      <dgm:prSet presAssocID="{8D6081CC-9262-4D03-9F39-B6E76C5387D3}" presName="vert0" presStyleCnt="0">
        <dgm:presLayoutVars>
          <dgm:dir/>
          <dgm:animOne val="branch"/>
          <dgm:animLvl val="lvl"/>
        </dgm:presLayoutVars>
      </dgm:prSet>
      <dgm:spPr/>
    </dgm:pt>
    <dgm:pt modelId="{158C7F19-761E-4656-9C5D-1BB3BAC8244B}" type="pres">
      <dgm:prSet presAssocID="{D10303ED-94C0-4D8B-9126-04B8D87DF344}" presName="thickLine" presStyleLbl="alignNode1" presStyleIdx="0" presStyleCnt="4"/>
      <dgm:spPr/>
    </dgm:pt>
    <dgm:pt modelId="{6E02B169-4E1A-40FA-83E9-09A3AAD66480}" type="pres">
      <dgm:prSet presAssocID="{D10303ED-94C0-4D8B-9126-04B8D87DF344}" presName="horz1" presStyleCnt="0"/>
      <dgm:spPr/>
    </dgm:pt>
    <dgm:pt modelId="{827F1DA3-A4D6-4AA3-8CEE-A176D9E75630}" type="pres">
      <dgm:prSet presAssocID="{D10303ED-94C0-4D8B-9126-04B8D87DF344}" presName="tx1" presStyleLbl="revTx" presStyleIdx="0" presStyleCnt="4"/>
      <dgm:spPr/>
    </dgm:pt>
    <dgm:pt modelId="{71B62EFB-5725-4B1B-BE2B-1A391F3708A1}" type="pres">
      <dgm:prSet presAssocID="{D10303ED-94C0-4D8B-9126-04B8D87DF344}" presName="vert1" presStyleCnt="0"/>
      <dgm:spPr/>
    </dgm:pt>
    <dgm:pt modelId="{6411E017-1ED3-4276-A3B3-AC8ED86A3A30}" type="pres">
      <dgm:prSet presAssocID="{516DA71A-EE00-41AA-BEEF-D2EA4D5F6ADB}" presName="thickLine" presStyleLbl="alignNode1" presStyleIdx="1" presStyleCnt="4"/>
      <dgm:spPr/>
    </dgm:pt>
    <dgm:pt modelId="{AB11063B-E43D-455B-820A-C120E689FEE5}" type="pres">
      <dgm:prSet presAssocID="{516DA71A-EE00-41AA-BEEF-D2EA4D5F6ADB}" presName="horz1" presStyleCnt="0"/>
      <dgm:spPr/>
    </dgm:pt>
    <dgm:pt modelId="{279E80B1-04FB-4DF7-8DC2-189F9808B886}" type="pres">
      <dgm:prSet presAssocID="{516DA71A-EE00-41AA-BEEF-D2EA4D5F6ADB}" presName="tx1" presStyleLbl="revTx" presStyleIdx="1" presStyleCnt="4"/>
      <dgm:spPr/>
    </dgm:pt>
    <dgm:pt modelId="{0FDA0383-246D-418B-89B4-F8F4A8A6DED4}" type="pres">
      <dgm:prSet presAssocID="{516DA71A-EE00-41AA-BEEF-D2EA4D5F6ADB}" presName="vert1" presStyleCnt="0"/>
      <dgm:spPr/>
    </dgm:pt>
    <dgm:pt modelId="{02A9795D-83C1-49A9-AE3B-A0AF828636FE}" type="pres">
      <dgm:prSet presAssocID="{204079D5-C60F-49C9-94D2-0F619871F872}" presName="thickLine" presStyleLbl="alignNode1" presStyleIdx="2" presStyleCnt="4"/>
      <dgm:spPr/>
    </dgm:pt>
    <dgm:pt modelId="{C068E057-FD16-4A0B-A0F2-84691B7A8AC2}" type="pres">
      <dgm:prSet presAssocID="{204079D5-C60F-49C9-94D2-0F619871F872}" presName="horz1" presStyleCnt="0"/>
      <dgm:spPr/>
    </dgm:pt>
    <dgm:pt modelId="{DF91C66C-372F-446A-B1BD-FCB22FA4CF98}" type="pres">
      <dgm:prSet presAssocID="{204079D5-C60F-49C9-94D2-0F619871F872}" presName="tx1" presStyleLbl="revTx" presStyleIdx="2" presStyleCnt="4"/>
      <dgm:spPr/>
    </dgm:pt>
    <dgm:pt modelId="{C21568E1-49D8-4C91-A0E3-F46025B65EC0}" type="pres">
      <dgm:prSet presAssocID="{204079D5-C60F-49C9-94D2-0F619871F872}" presName="vert1" presStyleCnt="0"/>
      <dgm:spPr/>
    </dgm:pt>
    <dgm:pt modelId="{71D9CB46-BDCC-419D-AFD5-0216A503A058}" type="pres">
      <dgm:prSet presAssocID="{4DDBD20B-6627-4EBF-8DCC-8EE0B03E6335}" presName="thickLine" presStyleLbl="alignNode1" presStyleIdx="3" presStyleCnt="4"/>
      <dgm:spPr/>
    </dgm:pt>
    <dgm:pt modelId="{6150CB23-5303-4888-A2EA-132AC76A7BEB}" type="pres">
      <dgm:prSet presAssocID="{4DDBD20B-6627-4EBF-8DCC-8EE0B03E6335}" presName="horz1" presStyleCnt="0"/>
      <dgm:spPr/>
    </dgm:pt>
    <dgm:pt modelId="{D4E5E5D4-3470-4CFF-97A8-7280C9C291F3}" type="pres">
      <dgm:prSet presAssocID="{4DDBD20B-6627-4EBF-8DCC-8EE0B03E6335}" presName="tx1" presStyleLbl="revTx" presStyleIdx="3" presStyleCnt="4"/>
      <dgm:spPr/>
    </dgm:pt>
    <dgm:pt modelId="{24DDC5CF-A846-453D-890B-4AFC13C408DB}" type="pres">
      <dgm:prSet presAssocID="{4DDBD20B-6627-4EBF-8DCC-8EE0B03E6335}" presName="vert1" presStyleCnt="0"/>
      <dgm:spPr/>
    </dgm:pt>
  </dgm:ptLst>
  <dgm:cxnLst>
    <dgm:cxn modelId="{3D7E7907-371B-401B-8BCE-6279A4CA8145}" type="presOf" srcId="{516DA71A-EE00-41AA-BEEF-D2EA4D5F6ADB}" destId="{279E80B1-04FB-4DF7-8DC2-189F9808B886}" srcOrd="0" destOrd="0" presId="urn:microsoft.com/office/officeart/2008/layout/LinedList"/>
    <dgm:cxn modelId="{228BD315-A85D-4EFD-891B-020011F4EDA2}" srcId="{8D6081CC-9262-4D03-9F39-B6E76C5387D3}" destId="{D10303ED-94C0-4D8B-9126-04B8D87DF344}" srcOrd="0" destOrd="0" parTransId="{C1A3C866-958D-486A-81FF-0983A139CEF9}" sibTransId="{BA9FE27F-F477-48F0-890A-ABCBF55EDB82}"/>
    <dgm:cxn modelId="{DA982A26-9EA8-4DF8-961E-1A4FC6760D2B}" type="presOf" srcId="{D10303ED-94C0-4D8B-9126-04B8D87DF344}" destId="{827F1DA3-A4D6-4AA3-8CEE-A176D9E75630}" srcOrd="0" destOrd="0" presId="urn:microsoft.com/office/officeart/2008/layout/LinedList"/>
    <dgm:cxn modelId="{326F318A-12B8-43F4-A24D-E504C03DEA38}" type="presOf" srcId="{204079D5-C60F-49C9-94D2-0F619871F872}" destId="{DF91C66C-372F-446A-B1BD-FCB22FA4CF98}" srcOrd="0" destOrd="0" presId="urn:microsoft.com/office/officeart/2008/layout/LinedList"/>
    <dgm:cxn modelId="{CE01B1BE-B8D9-4E95-AC9D-8E1AF4772A80}" srcId="{8D6081CC-9262-4D03-9F39-B6E76C5387D3}" destId="{516DA71A-EE00-41AA-BEEF-D2EA4D5F6ADB}" srcOrd="1" destOrd="0" parTransId="{4CCFF06A-C397-4BEF-88BD-CDFF37C98AE7}" sibTransId="{1E18BBFA-DD12-4BCE-B4A5-6DCFEC6C05E4}"/>
    <dgm:cxn modelId="{31D1F9BE-C21E-41FD-94D6-98CFB170B201}" type="presOf" srcId="{4DDBD20B-6627-4EBF-8DCC-8EE0B03E6335}" destId="{D4E5E5D4-3470-4CFF-97A8-7280C9C291F3}" srcOrd="0" destOrd="0" presId="urn:microsoft.com/office/officeart/2008/layout/LinedList"/>
    <dgm:cxn modelId="{36E622CB-978D-4ECC-8FE9-E81F5BF882C2}" srcId="{8D6081CC-9262-4D03-9F39-B6E76C5387D3}" destId="{204079D5-C60F-49C9-94D2-0F619871F872}" srcOrd="2" destOrd="0" parTransId="{617BB46A-2A89-4FF1-84E5-BC903B6E06BB}" sibTransId="{9C042872-F20F-497A-AE03-F43F194C0698}"/>
    <dgm:cxn modelId="{46036FCB-3239-4815-9A3B-5FBD1BBDA96F}" srcId="{8D6081CC-9262-4D03-9F39-B6E76C5387D3}" destId="{4DDBD20B-6627-4EBF-8DCC-8EE0B03E6335}" srcOrd="3" destOrd="0" parTransId="{AEF313E6-A7C5-498A-BC0D-B77DE1A952BB}" sibTransId="{D158DD9A-FB2D-4DC6-BCBE-9401E5386CA3}"/>
    <dgm:cxn modelId="{2159DBFB-6DDE-41EF-AA31-851CB0D1D70A}" type="presOf" srcId="{8D6081CC-9262-4D03-9F39-B6E76C5387D3}" destId="{552E1E29-1EAF-4916-A982-22EA132377A0}" srcOrd="0" destOrd="0" presId="urn:microsoft.com/office/officeart/2008/layout/LinedList"/>
    <dgm:cxn modelId="{E97A61CD-8E59-43EA-ACF0-A1D21DF9DBCA}" type="presParOf" srcId="{552E1E29-1EAF-4916-A982-22EA132377A0}" destId="{158C7F19-761E-4656-9C5D-1BB3BAC8244B}" srcOrd="0" destOrd="0" presId="urn:microsoft.com/office/officeart/2008/layout/LinedList"/>
    <dgm:cxn modelId="{43120CDF-65F4-4CB2-A473-7AD2EA9A91C9}" type="presParOf" srcId="{552E1E29-1EAF-4916-A982-22EA132377A0}" destId="{6E02B169-4E1A-40FA-83E9-09A3AAD66480}" srcOrd="1" destOrd="0" presId="urn:microsoft.com/office/officeart/2008/layout/LinedList"/>
    <dgm:cxn modelId="{B52660D4-8D12-4E73-9DCE-8814920E5532}" type="presParOf" srcId="{6E02B169-4E1A-40FA-83E9-09A3AAD66480}" destId="{827F1DA3-A4D6-4AA3-8CEE-A176D9E75630}" srcOrd="0" destOrd="0" presId="urn:microsoft.com/office/officeart/2008/layout/LinedList"/>
    <dgm:cxn modelId="{48EF285E-C115-42E1-BA23-83A02D435E15}" type="presParOf" srcId="{6E02B169-4E1A-40FA-83E9-09A3AAD66480}" destId="{71B62EFB-5725-4B1B-BE2B-1A391F3708A1}" srcOrd="1" destOrd="0" presId="urn:microsoft.com/office/officeart/2008/layout/LinedList"/>
    <dgm:cxn modelId="{EA15144B-98AF-4080-8C0D-DE0CDE04FF98}" type="presParOf" srcId="{552E1E29-1EAF-4916-A982-22EA132377A0}" destId="{6411E017-1ED3-4276-A3B3-AC8ED86A3A30}" srcOrd="2" destOrd="0" presId="urn:microsoft.com/office/officeart/2008/layout/LinedList"/>
    <dgm:cxn modelId="{AA71D213-C7E5-4675-813C-7C2C0E7A19E2}" type="presParOf" srcId="{552E1E29-1EAF-4916-A982-22EA132377A0}" destId="{AB11063B-E43D-455B-820A-C120E689FEE5}" srcOrd="3" destOrd="0" presId="urn:microsoft.com/office/officeart/2008/layout/LinedList"/>
    <dgm:cxn modelId="{544F4A1C-A9C4-419D-B20E-054E7E10F1DE}" type="presParOf" srcId="{AB11063B-E43D-455B-820A-C120E689FEE5}" destId="{279E80B1-04FB-4DF7-8DC2-189F9808B886}" srcOrd="0" destOrd="0" presId="urn:microsoft.com/office/officeart/2008/layout/LinedList"/>
    <dgm:cxn modelId="{ADA52C32-648A-4631-9D92-E871BD920005}" type="presParOf" srcId="{AB11063B-E43D-455B-820A-C120E689FEE5}" destId="{0FDA0383-246D-418B-89B4-F8F4A8A6DED4}" srcOrd="1" destOrd="0" presId="urn:microsoft.com/office/officeart/2008/layout/LinedList"/>
    <dgm:cxn modelId="{3346F108-29F7-4407-BE58-65FC7734F8B8}" type="presParOf" srcId="{552E1E29-1EAF-4916-A982-22EA132377A0}" destId="{02A9795D-83C1-49A9-AE3B-A0AF828636FE}" srcOrd="4" destOrd="0" presId="urn:microsoft.com/office/officeart/2008/layout/LinedList"/>
    <dgm:cxn modelId="{9205AE53-7FBE-4A5E-8427-67914AEF70BA}" type="presParOf" srcId="{552E1E29-1EAF-4916-A982-22EA132377A0}" destId="{C068E057-FD16-4A0B-A0F2-84691B7A8AC2}" srcOrd="5" destOrd="0" presId="urn:microsoft.com/office/officeart/2008/layout/LinedList"/>
    <dgm:cxn modelId="{B7AFA77D-05E5-4ADB-9467-A6C8C960E2B4}" type="presParOf" srcId="{C068E057-FD16-4A0B-A0F2-84691B7A8AC2}" destId="{DF91C66C-372F-446A-B1BD-FCB22FA4CF98}" srcOrd="0" destOrd="0" presId="urn:microsoft.com/office/officeart/2008/layout/LinedList"/>
    <dgm:cxn modelId="{188D1E25-ECDE-4039-9B91-F3679A84DD45}" type="presParOf" srcId="{C068E057-FD16-4A0B-A0F2-84691B7A8AC2}" destId="{C21568E1-49D8-4C91-A0E3-F46025B65EC0}" srcOrd="1" destOrd="0" presId="urn:microsoft.com/office/officeart/2008/layout/LinedList"/>
    <dgm:cxn modelId="{4D518695-9C57-4267-AAB2-3D2B96DFE4C5}" type="presParOf" srcId="{552E1E29-1EAF-4916-A982-22EA132377A0}" destId="{71D9CB46-BDCC-419D-AFD5-0216A503A058}" srcOrd="6" destOrd="0" presId="urn:microsoft.com/office/officeart/2008/layout/LinedList"/>
    <dgm:cxn modelId="{C873860B-CF9D-4191-94A5-9E4E33106747}" type="presParOf" srcId="{552E1E29-1EAF-4916-A982-22EA132377A0}" destId="{6150CB23-5303-4888-A2EA-132AC76A7BEB}" srcOrd="7" destOrd="0" presId="urn:microsoft.com/office/officeart/2008/layout/LinedList"/>
    <dgm:cxn modelId="{777D3808-1A52-4DDE-8D84-E57583029CEA}" type="presParOf" srcId="{6150CB23-5303-4888-A2EA-132AC76A7BEB}" destId="{D4E5E5D4-3470-4CFF-97A8-7280C9C291F3}" srcOrd="0" destOrd="0" presId="urn:microsoft.com/office/officeart/2008/layout/LinedList"/>
    <dgm:cxn modelId="{56619CC7-C52E-40C0-AFF1-FD45946E0C4A}" type="presParOf" srcId="{6150CB23-5303-4888-A2EA-132AC76A7BEB}" destId="{24DDC5CF-A846-453D-890B-4AFC13C408D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57D4F-0A35-491F-AFE1-0A62AFFD6E60}">
      <dsp:nvSpPr>
        <dsp:cNvPr id="0" name=""/>
        <dsp:cNvSpPr/>
      </dsp:nvSpPr>
      <dsp:spPr>
        <a:xfrm>
          <a:off x="0" y="2347"/>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003438-6EDD-40CD-BFFB-50C720407BE1}">
      <dsp:nvSpPr>
        <dsp:cNvPr id="0" name=""/>
        <dsp:cNvSpPr/>
      </dsp:nvSpPr>
      <dsp:spPr>
        <a:xfrm>
          <a:off x="359915" y="270053"/>
          <a:ext cx="654392" cy="654392"/>
        </a:xfrm>
        <a:prstGeom prst="rect">
          <a:avLst/>
        </a:prstGeom>
        <a:blipFill>
          <a:blip xmlns:r="http://schemas.openxmlformats.org/officeDocument/2006/relationships">
            <a:extLst>
              <a:ext uri="{28A0092B-C50C-407E-A947-70E740481C1C}">
                <a14:useLocalDpi xmlns:a14="http://schemas.microsoft.com/office/drawing/2010/main" val="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194ECC-AC0E-4391-948D-D60F5A9A6883}">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dirty="0"/>
            <a:t>1. Character-Oriented Protocol </a:t>
          </a:r>
        </a:p>
      </dsp:txBody>
      <dsp:txXfrm>
        <a:off x="1374223" y="2347"/>
        <a:ext cx="4874176" cy="1189803"/>
      </dsp:txXfrm>
    </dsp:sp>
    <dsp:sp modelId="{3C6045ED-EE95-4DDE-8074-82278E225161}">
      <dsp:nvSpPr>
        <dsp:cNvPr id="0" name=""/>
        <dsp:cNvSpPr/>
      </dsp:nvSpPr>
      <dsp:spPr>
        <a:xfrm>
          <a:off x="0" y="1489602"/>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4FB69C-FFFB-442B-8F55-EA41653304B1}">
      <dsp:nvSpPr>
        <dsp:cNvPr id="0" name=""/>
        <dsp:cNvSpPr/>
      </dsp:nvSpPr>
      <dsp:spPr>
        <a:xfrm>
          <a:off x="359915" y="1757308"/>
          <a:ext cx="654392" cy="654392"/>
        </a:xfrm>
        <a:prstGeom prst="rect">
          <a:avLst/>
        </a:prstGeom>
        <a:blipFill>
          <a:blip xmlns:r="http://schemas.openxmlformats.org/officeDocument/2006/relationships">
            <a:extLst>
              <a:ext uri="{28A0092B-C50C-407E-A947-70E740481C1C}">
                <a14:useLocalDpi xmlns:a14="http://schemas.microsoft.com/office/drawing/2010/main" val="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399421-866D-4180-A217-48C0B1049F51}">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dirty="0"/>
            <a:t>2.Transmission Example </a:t>
          </a:r>
        </a:p>
      </dsp:txBody>
      <dsp:txXfrm>
        <a:off x="1374223" y="1489602"/>
        <a:ext cx="4874176" cy="1189803"/>
      </dsp:txXfrm>
    </dsp:sp>
    <dsp:sp modelId="{F161D26F-17F6-4F96-B5C7-988C0BC04622}">
      <dsp:nvSpPr>
        <dsp:cNvPr id="0" name=""/>
        <dsp:cNvSpPr/>
      </dsp:nvSpPr>
      <dsp:spPr>
        <a:xfrm>
          <a:off x="0" y="2976856"/>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9FA912-4716-436D-AB35-A19F064A617B}">
      <dsp:nvSpPr>
        <dsp:cNvPr id="0" name=""/>
        <dsp:cNvSpPr/>
      </dsp:nvSpPr>
      <dsp:spPr>
        <a:xfrm>
          <a:off x="359915" y="3244562"/>
          <a:ext cx="654392" cy="654392"/>
        </a:xfrm>
        <a:prstGeom prst="rect">
          <a:avLst/>
        </a:prstGeom>
        <a:blipFill>
          <a:blip xmlns:r="http://schemas.openxmlformats.org/officeDocument/2006/relationships">
            <a:extLst>
              <a:ext uri="{28A0092B-C50C-407E-A947-70E740481C1C}">
                <a14:useLocalDpi xmlns:a14="http://schemas.microsoft.com/office/drawing/2010/main" val="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98045B-E356-47A9-A348-EFA74883B3D6}">
      <dsp:nvSpPr>
        <dsp:cNvPr id="0" name=""/>
        <dsp:cNvSpPr/>
      </dsp:nvSpPr>
      <dsp:spPr>
        <a:xfrm>
          <a:off x="1374223" y="2976856"/>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dirty="0"/>
            <a:t>3.Data Transparency </a:t>
          </a:r>
        </a:p>
      </dsp:txBody>
      <dsp:txXfrm>
        <a:off x="1374223" y="2976856"/>
        <a:ext cx="4874176" cy="1189803"/>
      </dsp:txXfrm>
    </dsp:sp>
    <dsp:sp modelId="{5658C7D3-2654-447F-AC63-A10661C79578}">
      <dsp:nvSpPr>
        <dsp:cNvPr id="0" name=""/>
        <dsp:cNvSpPr/>
      </dsp:nvSpPr>
      <dsp:spPr>
        <a:xfrm>
          <a:off x="0" y="4464111"/>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B4D871-577E-4BEC-A7CD-DC75B5C8F04D}">
      <dsp:nvSpPr>
        <dsp:cNvPr id="0" name=""/>
        <dsp:cNvSpPr/>
      </dsp:nvSpPr>
      <dsp:spPr>
        <a:xfrm>
          <a:off x="359915" y="4731817"/>
          <a:ext cx="654392" cy="654392"/>
        </a:xfrm>
        <a:prstGeom prst="rect">
          <a:avLst/>
        </a:prstGeom>
        <a:blipFill>
          <a:blip xmlns:r="http://schemas.openxmlformats.org/officeDocument/2006/relationships">
            <a:extLst>
              <a:ext uri="{28A0092B-C50C-407E-A947-70E740481C1C}">
                <a14:useLocalDpi xmlns:a14="http://schemas.microsoft.com/office/drawing/2010/main" val="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77B40A-D4A4-4F26-B04E-D642308ADCCB}">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dirty="0"/>
            <a:t>4.Bit-Oriented Protocol</a:t>
          </a:r>
        </a:p>
      </dsp:txBody>
      <dsp:txXfrm>
        <a:off x="1374223" y="4464111"/>
        <a:ext cx="4874176" cy="1189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1F2D70-9DA2-4BB1-A215-CBDAC597BA7C}">
      <dsp:nvSpPr>
        <dsp:cNvPr id="0" name=""/>
        <dsp:cNvSpPr/>
      </dsp:nvSpPr>
      <dsp:spPr>
        <a:xfrm>
          <a:off x="959850" y="1176007"/>
          <a:ext cx="1454962" cy="1454962"/>
        </a:xfrm>
        <a:prstGeom prst="rect">
          <a:avLst/>
        </a:prstGeom>
        <a:blipFill>
          <a:blip xmlns:r="http://schemas.openxmlformats.org/officeDocument/2006/relationships">
            <a:extLst>
              <a:ext uri="{28A0092B-C50C-407E-A947-70E740481C1C}">
                <a14:useLocalDpi xmlns:a14="http://schemas.microsoft.com/office/drawing/2010/main" val="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27591B-DDE2-428D-A282-885D2FFBA533}">
      <dsp:nvSpPr>
        <dsp:cNvPr id="0" name=""/>
        <dsp:cNvSpPr/>
      </dsp:nvSpPr>
      <dsp:spPr>
        <a:xfrm>
          <a:off x="70706" y="3094355"/>
          <a:ext cx="3233249"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 way that remote terminals are connected to a data communication processor is via telephone lines or other public or private communication facilities. </a:t>
          </a:r>
        </a:p>
      </dsp:txBody>
      <dsp:txXfrm>
        <a:off x="70706" y="3094355"/>
        <a:ext cx="3233249" cy="1170000"/>
      </dsp:txXfrm>
    </dsp:sp>
    <dsp:sp modelId="{881BC1EC-6624-48F7-B116-32F641B97988}">
      <dsp:nvSpPr>
        <dsp:cNvPr id="0" name=""/>
        <dsp:cNvSpPr/>
      </dsp:nvSpPr>
      <dsp:spPr>
        <a:xfrm>
          <a:off x="4758918" y="1176007"/>
          <a:ext cx="1454962" cy="1454962"/>
        </a:xfrm>
        <a:prstGeom prst="rect">
          <a:avLst/>
        </a:prstGeom>
        <a:blipFill>
          <a:blip xmlns:r="http://schemas.openxmlformats.org/officeDocument/2006/relationships">
            <a:extLst>
              <a:ext uri="{28A0092B-C50C-407E-A947-70E740481C1C}">
                <a14:useLocalDpi xmlns:a14="http://schemas.microsoft.com/office/drawing/2010/main" val="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24DE20-2172-4980-BDE2-B5DD916D80E1}">
      <dsp:nvSpPr>
        <dsp:cNvPr id="0" name=""/>
        <dsp:cNvSpPr/>
      </dsp:nvSpPr>
      <dsp:spPr>
        <a:xfrm>
          <a:off x="3869775" y="3094355"/>
          <a:ext cx="3233249"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Since telephone lines were originally designed for voice communication and computers communicate in terms of digital signals, some form of conversion must be used. The converters are called data sets, acoustic </a:t>
          </a:r>
          <a:r>
            <a:rPr lang="en-US" sz="1100" kern="1200" dirty="0" err="1"/>
            <a:t>couplers,modem</a:t>
          </a:r>
          <a:r>
            <a:rPr lang="en-US" sz="1100" kern="1200" dirty="0"/>
            <a:t> or modems (from "modulator-demodulator"). </a:t>
          </a:r>
        </a:p>
      </dsp:txBody>
      <dsp:txXfrm>
        <a:off x="3869775" y="3094355"/>
        <a:ext cx="3233249" cy="1170000"/>
      </dsp:txXfrm>
    </dsp:sp>
    <dsp:sp modelId="{6CDE66FF-EF69-4ABD-86E4-34C9CA6220C0}">
      <dsp:nvSpPr>
        <dsp:cNvPr id="0" name=""/>
        <dsp:cNvSpPr/>
      </dsp:nvSpPr>
      <dsp:spPr>
        <a:xfrm>
          <a:off x="8557987" y="1176007"/>
          <a:ext cx="1454962" cy="1454962"/>
        </a:xfrm>
        <a:prstGeom prst="rect">
          <a:avLst/>
        </a:prstGeom>
        <a:blipFill>
          <a:blip xmlns:r="http://schemas.openxmlformats.org/officeDocument/2006/relationships">
            <a:extLst>
              <a:ext uri="{28A0092B-C50C-407E-A947-70E740481C1C}">
                <a14:useLocalDpi xmlns:a14="http://schemas.microsoft.com/office/drawing/2010/main" val="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0BB4D8-F78C-45E7-BF3B-003207F7B291}">
      <dsp:nvSpPr>
        <dsp:cNvPr id="0" name=""/>
        <dsp:cNvSpPr/>
      </dsp:nvSpPr>
      <dsp:spPr>
        <a:xfrm>
          <a:off x="7668843" y="3094355"/>
          <a:ext cx="3233249"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A </a:t>
          </a:r>
          <a:r>
            <a:rPr lang="en-US" sz="1100" b="1" kern="1200" dirty="0"/>
            <a:t>modem</a:t>
          </a:r>
          <a:r>
            <a:rPr lang="en-US" sz="1100" kern="1200" dirty="0"/>
            <a:t> converts digital signals into audio tones to be transmitted over telephone lines and converts audio tones from the line to digital signals for machine use.</a:t>
          </a:r>
        </a:p>
      </dsp:txBody>
      <dsp:txXfrm>
        <a:off x="7668843" y="3094355"/>
        <a:ext cx="3233249" cy="117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6D966-026F-44FC-A573-7D83B60DE846}">
      <dsp:nvSpPr>
        <dsp:cNvPr id="0" name=""/>
        <dsp:cNvSpPr/>
      </dsp:nvSpPr>
      <dsp:spPr>
        <a:xfrm>
          <a:off x="1163551" y="103589"/>
          <a:ext cx="1144584" cy="11445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9F274F-478C-4EE8-A167-E6A0AFDDB200}">
      <dsp:nvSpPr>
        <dsp:cNvPr id="0" name=""/>
        <dsp:cNvSpPr/>
      </dsp:nvSpPr>
      <dsp:spPr>
        <a:xfrm>
          <a:off x="1403914" y="343952"/>
          <a:ext cx="663858" cy="663858"/>
        </a:xfrm>
        <a:prstGeom prst="rect">
          <a:avLst/>
        </a:prstGeom>
        <a:blipFill>
          <a:blip xmlns:r="http://schemas.openxmlformats.org/officeDocument/2006/relationships">
            <a:extLst>
              <a:ext uri="{28A0092B-C50C-407E-A947-70E740481C1C}">
                <a14:useLocalDpi xmlns:a14="http://schemas.microsoft.com/office/drawing/2010/main" val="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9457AB-0F51-484A-9565-C446A46DFEB2}">
      <dsp:nvSpPr>
        <dsp:cNvPr id="0" name=""/>
        <dsp:cNvSpPr/>
      </dsp:nvSpPr>
      <dsp:spPr>
        <a:xfrm>
          <a:off x="2553403" y="103589"/>
          <a:ext cx="2697948" cy="1144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t>A communication line may be connected to a synchronous or asynchronous interface, depending on the transmission method of the remote terminal.</a:t>
          </a:r>
        </a:p>
      </dsp:txBody>
      <dsp:txXfrm>
        <a:off x="2553403" y="103589"/>
        <a:ext cx="2697948" cy="1144584"/>
      </dsp:txXfrm>
    </dsp:sp>
    <dsp:sp modelId="{BFAD5802-FA1C-462E-9B28-06FE0E311E19}">
      <dsp:nvSpPr>
        <dsp:cNvPr id="0" name=""/>
        <dsp:cNvSpPr/>
      </dsp:nvSpPr>
      <dsp:spPr>
        <a:xfrm>
          <a:off x="5721448" y="103589"/>
          <a:ext cx="1144584" cy="11445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6C0752-5D23-49EE-874E-69702E047BFB}">
      <dsp:nvSpPr>
        <dsp:cNvPr id="0" name=""/>
        <dsp:cNvSpPr/>
      </dsp:nvSpPr>
      <dsp:spPr>
        <a:xfrm>
          <a:off x="5961811" y="343952"/>
          <a:ext cx="663858" cy="663858"/>
        </a:xfrm>
        <a:prstGeom prst="rect">
          <a:avLst/>
        </a:prstGeom>
        <a:blipFill>
          <a:blip xmlns:r="http://schemas.openxmlformats.org/officeDocument/2006/relationships">
            <a:extLst>
              <a:ext uri="{28A0092B-C50C-407E-A947-70E740481C1C}">
                <a14:useLocalDpi xmlns:a14="http://schemas.microsoft.com/office/drawing/2010/main" val="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0B7A31-A50B-4511-85AE-B9017AB21DCA}">
      <dsp:nvSpPr>
        <dsp:cNvPr id="0" name=""/>
        <dsp:cNvSpPr/>
      </dsp:nvSpPr>
      <dsp:spPr>
        <a:xfrm>
          <a:off x="7111300" y="103589"/>
          <a:ext cx="2697948" cy="1144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t>An asynchronous interface receives serial data with start and stop bits in each character.</a:t>
          </a:r>
        </a:p>
      </dsp:txBody>
      <dsp:txXfrm>
        <a:off x="7111300" y="103589"/>
        <a:ext cx="2697948" cy="1144584"/>
      </dsp:txXfrm>
    </dsp:sp>
    <dsp:sp modelId="{B9494E2B-E208-490C-A28F-54E2990485C4}">
      <dsp:nvSpPr>
        <dsp:cNvPr id="0" name=""/>
        <dsp:cNvSpPr/>
      </dsp:nvSpPr>
      <dsp:spPr>
        <a:xfrm>
          <a:off x="1163551" y="2185989"/>
          <a:ext cx="1144584" cy="11445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AFA40D-A098-4779-9D00-7E0A307D37B4}">
      <dsp:nvSpPr>
        <dsp:cNvPr id="0" name=""/>
        <dsp:cNvSpPr/>
      </dsp:nvSpPr>
      <dsp:spPr>
        <a:xfrm>
          <a:off x="1403914" y="2426352"/>
          <a:ext cx="663858" cy="663858"/>
        </a:xfrm>
        <a:prstGeom prst="rect">
          <a:avLst/>
        </a:prstGeom>
        <a:blipFill>
          <a:blip xmlns:r="http://schemas.openxmlformats.org/officeDocument/2006/relationships">
            <a:extLst>
              <a:ext uri="{28A0092B-C50C-407E-A947-70E740481C1C}">
                <a14:useLocalDpi xmlns:a14="http://schemas.microsoft.com/office/drawing/2010/main" val="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050416-F41C-4497-8022-BCA60472B915}">
      <dsp:nvSpPr>
        <dsp:cNvPr id="0" name=""/>
        <dsp:cNvSpPr/>
      </dsp:nvSpPr>
      <dsp:spPr>
        <a:xfrm>
          <a:off x="2553403" y="2185989"/>
          <a:ext cx="2697948" cy="1144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t>Synchronous transmission does not use start-stop bits to frame characters and therefore makes more efficient use of the communication link.</a:t>
          </a:r>
        </a:p>
      </dsp:txBody>
      <dsp:txXfrm>
        <a:off x="2553403" y="2185989"/>
        <a:ext cx="2697948" cy="1144584"/>
      </dsp:txXfrm>
    </dsp:sp>
    <dsp:sp modelId="{B26A671E-AF67-49A5-BB6B-E8CAE6901F08}">
      <dsp:nvSpPr>
        <dsp:cNvPr id="0" name=""/>
        <dsp:cNvSpPr/>
      </dsp:nvSpPr>
      <dsp:spPr>
        <a:xfrm>
          <a:off x="5721448" y="2185989"/>
          <a:ext cx="1144584" cy="11445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5DDF59-2686-41F3-B034-E121AC897946}">
      <dsp:nvSpPr>
        <dsp:cNvPr id="0" name=""/>
        <dsp:cNvSpPr/>
      </dsp:nvSpPr>
      <dsp:spPr>
        <a:xfrm>
          <a:off x="5961811" y="2426352"/>
          <a:ext cx="663858" cy="663858"/>
        </a:xfrm>
        <a:prstGeom prst="rect">
          <a:avLst/>
        </a:prstGeom>
        <a:blipFill>
          <a:blip xmlns:r="http://schemas.openxmlformats.org/officeDocument/2006/relationships">
            <a:extLst>
              <a:ext uri="{28A0092B-C50C-407E-A947-70E740481C1C}">
                <a14:useLocalDpi xmlns:a14="http://schemas.microsoft.com/office/drawing/2010/main" val="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EAB01C-7E4A-45D7-82A5-F2B427525ADC}">
      <dsp:nvSpPr>
        <dsp:cNvPr id="0" name=""/>
        <dsp:cNvSpPr/>
      </dsp:nvSpPr>
      <dsp:spPr>
        <a:xfrm>
          <a:off x="7111300" y="2185989"/>
          <a:ext cx="2697948" cy="1144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t>In </a:t>
          </a:r>
          <a:r>
            <a:rPr lang="en-US" sz="1200" b="1" kern="1200" dirty="0"/>
            <a:t>synchronous transmission</a:t>
          </a:r>
          <a:r>
            <a:rPr lang="en-US" sz="1200" kern="1200" dirty="0"/>
            <a:t>, where an entire block of characters is transmitted, each character has a parity bit for the receiver to check. </a:t>
          </a:r>
        </a:p>
      </dsp:txBody>
      <dsp:txXfrm>
        <a:off x="7111300" y="2185989"/>
        <a:ext cx="2697948" cy="1144584"/>
      </dsp:txXfrm>
    </dsp:sp>
    <dsp:sp modelId="{0A9470AD-83DE-4DB2-A59E-7B355F1F3DEF}">
      <dsp:nvSpPr>
        <dsp:cNvPr id="0" name=""/>
        <dsp:cNvSpPr/>
      </dsp:nvSpPr>
      <dsp:spPr>
        <a:xfrm>
          <a:off x="1163551" y="4268389"/>
          <a:ext cx="1144584" cy="11445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DC8DC6-00E7-4145-988B-0D4AB98E65E1}">
      <dsp:nvSpPr>
        <dsp:cNvPr id="0" name=""/>
        <dsp:cNvSpPr/>
      </dsp:nvSpPr>
      <dsp:spPr>
        <a:xfrm>
          <a:off x="1403914" y="4508751"/>
          <a:ext cx="663858" cy="663858"/>
        </a:xfrm>
        <a:prstGeom prst="rect">
          <a:avLst/>
        </a:prstGeom>
        <a:blipFill>
          <a:blip xmlns:r="http://schemas.openxmlformats.org/officeDocument/2006/relationships">
            <a:extLst>
              <a:ext uri="{28A0092B-C50C-407E-A947-70E740481C1C}">
                <a14:useLocalDpi xmlns:a14="http://schemas.microsoft.com/office/drawing/2010/main" val="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B55490-9809-4C18-A586-59EFDA927681}">
      <dsp:nvSpPr>
        <dsp:cNvPr id="0" name=""/>
        <dsp:cNvSpPr/>
      </dsp:nvSpPr>
      <dsp:spPr>
        <a:xfrm>
          <a:off x="2553403" y="4268389"/>
          <a:ext cx="2697948" cy="1144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t>After the entire block is sent, the transmitter sends one more character that constitutes a parity over the length of the message. This character is called a </a:t>
          </a:r>
          <a:r>
            <a:rPr lang="en-US" sz="1200" b="1" kern="1200" dirty="0"/>
            <a:t>longitudinal redundancy check (LRC).</a:t>
          </a:r>
          <a:endParaRPr lang="en-US" sz="1200" kern="1200" dirty="0"/>
        </a:p>
      </dsp:txBody>
      <dsp:txXfrm>
        <a:off x="2553403" y="4268389"/>
        <a:ext cx="2697948" cy="11445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C7F19-761E-4656-9C5D-1BB3BAC8244B}">
      <dsp:nvSpPr>
        <dsp:cNvPr id="0" name=""/>
        <dsp:cNvSpPr/>
      </dsp:nvSpPr>
      <dsp:spPr>
        <a:xfrm>
          <a:off x="0" y="0"/>
          <a:ext cx="11074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7F1DA3-A4D6-4AA3-8CEE-A176D9E75630}">
      <dsp:nvSpPr>
        <dsp:cNvPr id="0" name=""/>
        <dsp:cNvSpPr/>
      </dsp:nvSpPr>
      <dsp:spPr>
        <a:xfrm>
          <a:off x="0" y="0"/>
          <a:ext cx="11074400" cy="142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Examples of </a:t>
          </a:r>
          <a:r>
            <a:rPr lang="en-US" sz="2200" b="1" kern="1200" dirty="0"/>
            <a:t>bit-oriented protocols </a:t>
          </a:r>
          <a:r>
            <a:rPr lang="en-US" sz="2200" kern="1200" dirty="0"/>
            <a:t>are SDLC (synchronous data link control) used by IBM, HDLC (high-level data link control) adopted by the International Standards Organization, and ADCCP (advanced data communication control procedure) adopted by the American National Standards Institute.</a:t>
          </a:r>
        </a:p>
      </dsp:txBody>
      <dsp:txXfrm>
        <a:off x="0" y="0"/>
        <a:ext cx="11074400" cy="1428750"/>
      </dsp:txXfrm>
    </dsp:sp>
    <dsp:sp modelId="{6411E017-1ED3-4276-A3B3-AC8ED86A3A30}">
      <dsp:nvSpPr>
        <dsp:cNvPr id="0" name=""/>
        <dsp:cNvSpPr/>
      </dsp:nvSpPr>
      <dsp:spPr>
        <a:xfrm>
          <a:off x="0" y="1428750"/>
          <a:ext cx="11074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E80B1-04FB-4DF7-8DC2-189F9808B886}">
      <dsp:nvSpPr>
        <dsp:cNvPr id="0" name=""/>
        <dsp:cNvSpPr/>
      </dsp:nvSpPr>
      <dsp:spPr>
        <a:xfrm>
          <a:off x="0" y="1428750"/>
          <a:ext cx="11074400" cy="142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The station that has responsibility for the data link and issues the commands to control the link is called the </a:t>
          </a:r>
          <a:r>
            <a:rPr lang="en-US" sz="2200" b="1" kern="1200" dirty="0"/>
            <a:t>primary station.</a:t>
          </a:r>
          <a:endParaRPr lang="en-US" sz="2200" kern="1200" dirty="0"/>
        </a:p>
      </dsp:txBody>
      <dsp:txXfrm>
        <a:off x="0" y="1428750"/>
        <a:ext cx="11074400" cy="1428750"/>
      </dsp:txXfrm>
    </dsp:sp>
    <dsp:sp modelId="{02A9795D-83C1-49A9-AE3B-A0AF828636FE}">
      <dsp:nvSpPr>
        <dsp:cNvPr id="0" name=""/>
        <dsp:cNvSpPr/>
      </dsp:nvSpPr>
      <dsp:spPr>
        <a:xfrm>
          <a:off x="0" y="2857500"/>
          <a:ext cx="11074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1C66C-372F-446A-B1BD-FCB22FA4CF98}">
      <dsp:nvSpPr>
        <dsp:cNvPr id="0" name=""/>
        <dsp:cNvSpPr/>
      </dsp:nvSpPr>
      <dsp:spPr>
        <a:xfrm>
          <a:off x="0" y="2857500"/>
          <a:ext cx="11074400" cy="142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Bit-oriented protocols assume the presence of one primary station and one or more secondary stations. </a:t>
          </a:r>
        </a:p>
      </dsp:txBody>
      <dsp:txXfrm>
        <a:off x="0" y="2857500"/>
        <a:ext cx="11074400" cy="1428750"/>
      </dsp:txXfrm>
    </dsp:sp>
    <dsp:sp modelId="{71D9CB46-BDCC-419D-AFD5-0216A503A058}">
      <dsp:nvSpPr>
        <dsp:cNvPr id="0" name=""/>
        <dsp:cNvSpPr/>
      </dsp:nvSpPr>
      <dsp:spPr>
        <a:xfrm>
          <a:off x="0" y="4286250"/>
          <a:ext cx="11074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E5E5D4-3470-4CFF-97A8-7280C9C291F3}">
      <dsp:nvSpPr>
        <dsp:cNvPr id="0" name=""/>
        <dsp:cNvSpPr/>
      </dsp:nvSpPr>
      <dsp:spPr>
        <a:xfrm>
          <a:off x="0" y="4286250"/>
          <a:ext cx="11074400" cy="142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All communication on the data link is from the primary station to one or more secondary stations, or from a secondary station to the primary station.</a:t>
          </a:r>
        </a:p>
      </dsp:txBody>
      <dsp:txXfrm>
        <a:off x="0" y="4286250"/>
        <a:ext cx="11074400" cy="14287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1CB67-EF18-46C2-9588-15073BDA7B3D}" type="datetimeFigureOut">
              <a:rPr lang="en-IN" smtClean="0"/>
              <a:pPr/>
              <a:t>09-05-2022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45CCC-E23D-4342-A99E-F6AFEA0681AB}" type="slidenum">
              <a:rPr lang="en-IN" smtClean="0"/>
              <a:pPr/>
              <a:t>‹#›</a:t>
            </a:fld>
            <a:endParaRPr lang="en-IN"/>
          </a:p>
        </p:txBody>
      </p:sp>
    </p:spTree>
    <p:extLst>
      <p:ext uri="{BB962C8B-B14F-4D97-AF65-F5344CB8AC3E}">
        <p14:creationId xmlns:p14="http://schemas.microsoft.com/office/powerpoint/2010/main" val="1337343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3</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16</a:t>
            </a:fld>
            <a:endParaRPr lang="en-IN"/>
          </a:p>
        </p:txBody>
      </p:sp>
    </p:spTree>
    <p:extLst>
      <p:ext uri="{BB962C8B-B14F-4D97-AF65-F5344CB8AC3E}">
        <p14:creationId xmlns:p14="http://schemas.microsoft.com/office/powerpoint/2010/main" val="2269812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17</a:t>
            </a:fld>
            <a:endParaRPr lang="en-IN"/>
          </a:p>
        </p:txBody>
      </p:sp>
    </p:spTree>
    <p:extLst>
      <p:ext uri="{BB962C8B-B14F-4D97-AF65-F5344CB8AC3E}">
        <p14:creationId xmlns:p14="http://schemas.microsoft.com/office/powerpoint/2010/main" val="2269812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18</a:t>
            </a:fld>
            <a:endParaRPr lang="en-IN"/>
          </a:p>
        </p:txBody>
      </p:sp>
    </p:spTree>
    <p:extLst>
      <p:ext uri="{BB962C8B-B14F-4D97-AF65-F5344CB8AC3E}">
        <p14:creationId xmlns:p14="http://schemas.microsoft.com/office/powerpoint/2010/main" val="2269812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19</a:t>
            </a:fld>
            <a:endParaRPr lang="en-IN"/>
          </a:p>
        </p:txBody>
      </p:sp>
    </p:spTree>
    <p:extLst>
      <p:ext uri="{BB962C8B-B14F-4D97-AF65-F5344CB8AC3E}">
        <p14:creationId xmlns:p14="http://schemas.microsoft.com/office/powerpoint/2010/main" val="2269812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20</a:t>
            </a:fld>
            <a:endParaRPr lang="en-IN"/>
          </a:p>
        </p:txBody>
      </p:sp>
    </p:spTree>
    <p:extLst>
      <p:ext uri="{BB962C8B-B14F-4D97-AF65-F5344CB8AC3E}">
        <p14:creationId xmlns:p14="http://schemas.microsoft.com/office/powerpoint/2010/main" val="2269812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21</a:t>
            </a:fld>
            <a:endParaRPr lang="en-IN"/>
          </a:p>
        </p:txBody>
      </p:sp>
    </p:spTree>
    <p:extLst>
      <p:ext uri="{BB962C8B-B14F-4D97-AF65-F5344CB8AC3E}">
        <p14:creationId xmlns:p14="http://schemas.microsoft.com/office/powerpoint/2010/main" val="2269812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22</a:t>
            </a:fld>
            <a:endParaRPr lang="en-IN"/>
          </a:p>
        </p:txBody>
      </p:sp>
    </p:spTree>
    <p:extLst>
      <p:ext uri="{BB962C8B-B14F-4D97-AF65-F5344CB8AC3E}">
        <p14:creationId xmlns:p14="http://schemas.microsoft.com/office/powerpoint/2010/main" val="2269812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23</a:t>
            </a:fld>
            <a:endParaRPr lang="en-IN"/>
          </a:p>
        </p:txBody>
      </p:sp>
    </p:spTree>
    <p:extLst>
      <p:ext uri="{BB962C8B-B14F-4D97-AF65-F5344CB8AC3E}">
        <p14:creationId xmlns:p14="http://schemas.microsoft.com/office/powerpoint/2010/main" val="2269812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24</a:t>
            </a:fld>
            <a:endParaRPr lang="en-IN"/>
          </a:p>
        </p:txBody>
      </p:sp>
    </p:spTree>
    <p:extLst>
      <p:ext uri="{BB962C8B-B14F-4D97-AF65-F5344CB8AC3E}">
        <p14:creationId xmlns:p14="http://schemas.microsoft.com/office/powerpoint/2010/main" val="4193978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25</a:t>
            </a:fld>
            <a:endParaRPr lang="en-IN"/>
          </a:p>
        </p:txBody>
      </p:sp>
    </p:spTree>
    <p:extLst>
      <p:ext uri="{BB962C8B-B14F-4D97-AF65-F5344CB8AC3E}">
        <p14:creationId xmlns:p14="http://schemas.microsoft.com/office/powerpoint/2010/main" val="3140379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4</a:t>
            </a:fld>
            <a:endParaRPr lang="en-IN"/>
          </a:p>
        </p:txBody>
      </p:sp>
    </p:spTree>
    <p:extLst>
      <p:ext uri="{BB962C8B-B14F-4D97-AF65-F5344CB8AC3E}">
        <p14:creationId xmlns:p14="http://schemas.microsoft.com/office/powerpoint/2010/main" val="811183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26</a:t>
            </a:fld>
            <a:endParaRPr lang="en-IN"/>
          </a:p>
        </p:txBody>
      </p:sp>
    </p:spTree>
    <p:extLst>
      <p:ext uri="{BB962C8B-B14F-4D97-AF65-F5344CB8AC3E}">
        <p14:creationId xmlns:p14="http://schemas.microsoft.com/office/powerpoint/2010/main" val="2269812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33</a:t>
            </a:fld>
            <a:endParaRPr lang="en-IN"/>
          </a:p>
        </p:txBody>
      </p:sp>
    </p:spTree>
    <p:extLst>
      <p:ext uri="{BB962C8B-B14F-4D97-AF65-F5344CB8AC3E}">
        <p14:creationId xmlns:p14="http://schemas.microsoft.com/office/powerpoint/2010/main" val="950379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34</a:t>
            </a:fld>
            <a:endParaRPr lang="en-IN"/>
          </a:p>
        </p:txBody>
      </p:sp>
    </p:spTree>
    <p:extLst>
      <p:ext uri="{BB962C8B-B14F-4D97-AF65-F5344CB8AC3E}">
        <p14:creationId xmlns:p14="http://schemas.microsoft.com/office/powerpoint/2010/main" val="772943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35</a:t>
            </a:fld>
            <a:endParaRPr lang="en-IN"/>
          </a:p>
        </p:txBody>
      </p:sp>
    </p:spTree>
    <p:extLst>
      <p:ext uri="{BB962C8B-B14F-4D97-AF65-F5344CB8AC3E}">
        <p14:creationId xmlns:p14="http://schemas.microsoft.com/office/powerpoint/2010/main" val="1447567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36</a:t>
            </a:fld>
            <a:endParaRPr lang="en-IN"/>
          </a:p>
        </p:txBody>
      </p:sp>
    </p:spTree>
    <p:extLst>
      <p:ext uri="{BB962C8B-B14F-4D97-AF65-F5344CB8AC3E}">
        <p14:creationId xmlns:p14="http://schemas.microsoft.com/office/powerpoint/2010/main" val="3376682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37</a:t>
            </a:fld>
            <a:endParaRPr lang="en-IN"/>
          </a:p>
        </p:txBody>
      </p:sp>
    </p:spTree>
    <p:extLst>
      <p:ext uri="{BB962C8B-B14F-4D97-AF65-F5344CB8AC3E}">
        <p14:creationId xmlns:p14="http://schemas.microsoft.com/office/powerpoint/2010/main" val="28017148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38</a:t>
            </a:fld>
            <a:endParaRPr lang="en-IN"/>
          </a:p>
        </p:txBody>
      </p:sp>
    </p:spTree>
    <p:extLst>
      <p:ext uri="{BB962C8B-B14F-4D97-AF65-F5344CB8AC3E}">
        <p14:creationId xmlns:p14="http://schemas.microsoft.com/office/powerpoint/2010/main" val="24252261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39</a:t>
            </a:fld>
            <a:endParaRPr lang="en-IN"/>
          </a:p>
        </p:txBody>
      </p:sp>
    </p:spTree>
    <p:extLst>
      <p:ext uri="{BB962C8B-B14F-4D97-AF65-F5344CB8AC3E}">
        <p14:creationId xmlns:p14="http://schemas.microsoft.com/office/powerpoint/2010/main" val="2212013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40</a:t>
            </a:fld>
            <a:endParaRPr lang="en-IN"/>
          </a:p>
        </p:txBody>
      </p:sp>
    </p:spTree>
    <p:extLst>
      <p:ext uri="{BB962C8B-B14F-4D97-AF65-F5344CB8AC3E}">
        <p14:creationId xmlns:p14="http://schemas.microsoft.com/office/powerpoint/2010/main" val="27472011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41</a:t>
            </a:fld>
            <a:endParaRPr lang="en-IN"/>
          </a:p>
        </p:txBody>
      </p:sp>
    </p:spTree>
    <p:extLst>
      <p:ext uri="{BB962C8B-B14F-4D97-AF65-F5344CB8AC3E}">
        <p14:creationId xmlns:p14="http://schemas.microsoft.com/office/powerpoint/2010/main" val="4047009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5</a:t>
            </a:fld>
            <a:endParaRPr lang="en-IN"/>
          </a:p>
        </p:txBody>
      </p:sp>
    </p:spTree>
    <p:extLst>
      <p:ext uri="{BB962C8B-B14F-4D97-AF65-F5344CB8AC3E}">
        <p14:creationId xmlns:p14="http://schemas.microsoft.com/office/powerpoint/2010/main" val="18517596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42</a:t>
            </a:fld>
            <a:endParaRPr lang="en-IN"/>
          </a:p>
        </p:txBody>
      </p:sp>
    </p:spTree>
    <p:extLst>
      <p:ext uri="{BB962C8B-B14F-4D97-AF65-F5344CB8AC3E}">
        <p14:creationId xmlns:p14="http://schemas.microsoft.com/office/powerpoint/2010/main" val="942899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43</a:t>
            </a:fld>
            <a:endParaRPr lang="en-IN"/>
          </a:p>
        </p:txBody>
      </p:sp>
    </p:spTree>
    <p:extLst>
      <p:ext uri="{BB962C8B-B14F-4D97-AF65-F5344CB8AC3E}">
        <p14:creationId xmlns:p14="http://schemas.microsoft.com/office/powerpoint/2010/main" val="22698129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sz="1200" b="0" i="0" u="none" strike="noStrike" kern="1200" baseline="0" dirty="0">
                <a:solidFill>
                  <a:schemeClr val="tx1"/>
                </a:solidFill>
                <a:latin typeface="+mn-lt"/>
                <a:ea typeface="+mn-ea"/>
                <a:cs typeface="+mn-cs"/>
              </a:rPr>
              <a:t>When a byte of data is available, the device places it in</a:t>
            </a:r>
          </a:p>
          <a:p>
            <a:pPr algn="just"/>
            <a:r>
              <a:rPr lang="en-IN" sz="1200" b="0" i="0" u="none" strike="noStrike" kern="1200" baseline="0" dirty="0">
                <a:solidFill>
                  <a:schemeClr val="tx1"/>
                </a:solidFill>
                <a:latin typeface="+mn-lt"/>
                <a:ea typeface="+mn-ea"/>
                <a:cs typeface="+mn-cs"/>
              </a:rPr>
              <a:t>the VO bus and enables its data valid line. The interface accepts the byte into</a:t>
            </a:r>
          </a:p>
          <a:p>
            <a:pPr algn="just"/>
            <a:r>
              <a:rPr lang="en-IN" sz="1200" b="0" i="0" u="none" strike="noStrike" kern="1200" baseline="0" dirty="0">
                <a:solidFill>
                  <a:schemeClr val="tx1"/>
                </a:solidFill>
                <a:latin typeface="+mn-lt"/>
                <a:ea typeface="+mn-ea"/>
                <a:cs typeface="+mn-cs"/>
              </a:rPr>
              <a:t>its data register and enables the data accepted line. The interface sets a bit in</a:t>
            </a:r>
          </a:p>
          <a:p>
            <a:pPr algn="just"/>
            <a:r>
              <a:rPr lang="en-IN" sz="1200" b="0" i="0" u="none" strike="noStrike" kern="1200" baseline="0" dirty="0">
                <a:solidFill>
                  <a:schemeClr val="tx1"/>
                </a:solidFill>
                <a:latin typeface="+mn-lt"/>
                <a:ea typeface="+mn-ea"/>
                <a:cs typeface="+mn-cs"/>
              </a:rPr>
              <a:t>the status register that we will refer to as an F or "flag" bit. The device can now</a:t>
            </a:r>
          </a:p>
          <a:p>
            <a:pPr algn="just"/>
            <a:r>
              <a:rPr lang="en-IN" sz="1200" b="0" i="0" u="none" strike="noStrike" kern="1200" baseline="0" dirty="0">
                <a:solidFill>
                  <a:schemeClr val="tx1"/>
                </a:solidFill>
                <a:latin typeface="+mn-lt"/>
                <a:ea typeface="+mn-ea"/>
                <a:cs typeface="+mn-cs"/>
              </a:rPr>
              <a:t>disable the data valid line, but it will not transfer another byte until the data</a:t>
            </a:r>
          </a:p>
          <a:p>
            <a:pPr algn="just"/>
            <a:r>
              <a:rPr lang="en-IN" sz="1200" b="0" i="0" u="none" strike="noStrike" kern="1200" baseline="0" dirty="0">
                <a:solidFill>
                  <a:schemeClr val="tx1"/>
                </a:solidFill>
                <a:latin typeface="+mn-lt"/>
                <a:ea typeface="+mn-ea"/>
                <a:cs typeface="+mn-cs"/>
              </a:rPr>
              <a:t>accepted line is disabled by the interface.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44</a:t>
            </a:fld>
            <a:endParaRPr lang="en-IN"/>
          </a:p>
        </p:txBody>
      </p:sp>
    </p:spTree>
    <p:extLst>
      <p:ext uri="{BB962C8B-B14F-4D97-AF65-F5344CB8AC3E}">
        <p14:creationId xmlns:p14="http://schemas.microsoft.com/office/powerpoint/2010/main" val="19278384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45</a:t>
            </a:fld>
            <a:endParaRPr lang="en-IN"/>
          </a:p>
        </p:txBody>
      </p:sp>
    </p:spTree>
    <p:extLst>
      <p:ext uri="{BB962C8B-B14F-4D97-AF65-F5344CB8AC3E}">
        <p14:creationId xmlns:p14="http://schemas.microsoft.com/office/powerpoint/2010/main" val="14482733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46</a:t>
            </a:fld>
            <a:endParaRPr lang="en-IN"/>
          </a:p>
        </p:txBody>
      </p:sp>
    </p:spTree>
    <p:extLst>
      <p:ext uri="{BB962C8B-B14F-4D97-AF65-F5344CB8AC3E}">
        <p14:creationId xmlns:p14="http://schemas.microsoft.com/office/powerpoint/2010/main" val="37352217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47</a:t>
            </a:fld>
            <a:endParaRPr lang="en-IN"/>
          </a:p>
        </p:txBody>
      </p:sp>
    </p:spTree>
    <p:extLst>
      <p:ext uri="{BB962C8B-B14F-4D97-AF65-F5344CB8AC3E}">
        <p14:creationId xmlns:p14="http://schemas.microsoft.com/office/powerpoint/2010/main" val="36291124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48</a:t>
            </a:fld>
            <a:endParaRPr lang="en-IN"/>
          </a:p>
        </p:txBody>
      </p:sp>
    </p:spTree>
    <p:extLst>
      <p:ext uri="{BB962C8B-B14F-4D97-AF65-F5344CB8AC3E}">
        <p14:creationId xmlns:p14="http://schemas.microsoft.com/office/powerpoint/2010/main" val="6423427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49</a:t>
            </a:fld>
            <a:endParaRPr lang="en-IN"/>
          </a:p>
        </p:txBody>
      </p:sp>
    </p:spTree>
    <p:extLst>
      <p:ext uri="{BB962C8B-B14F-4D97-AF65-F5344CB8AC3E}">
        <p14:creationId xmlns:p14="http://schemas.microsoft.com/office/powerpoint/2010/main" val="30142171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50</a:t>
            </a:fld>
            <a:endParaRPr lang="en-IN"/>
          </a:p>
        </p:txBody>
      </p:sp>
    </p:spTree>
    <p:extLst>
      <p:ext uri="{BB962C8B-B14F-4D97-AF65-F5344CB8AC3E}">
        <p14:creationId xmlns:p14="http://schemas.microsoft.com/office/powerpoint/2010/main" val="12452790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51</a:t>
            </a:fld>
            <a:endParaRPr lang="en-IN"/>
          </a:p>
        </p:txBody>
      </p:sp>
    </p:spTree>
    <p:extLst>
      <p:ext uri="{BB962C8B-B14F-4D97-AF65-F5344CB8AC3E}">
        <p14:creationId xmlns:p14="http://schemas.microsoft.com/office/powerpoint/2010/main" val="923691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6</a:t>
            </a:fld>
            <a:endParaRPr lang="en-IN"/>
          </a:p>
        </p:txBody>
      </p:sp>
    </p:spTree>
    <p:extLst>
      <p:ext uri="{BB962C8B-B14F-4D97-AF65-F5344CB8AC3E}">
        <p14:creationId xmlns:p14="http://schemas.microsoft.com/office/powerpoint/2010/main" val="32915862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52</a:t>
            </a:fld>
            <a:endParaRPr lang="en-IN"/>
          </a:p>
        </p:txBody>
      </p:sp>
    </p:spTree>
    <p:extLst>
      <p:ext uri="{BB962C8B-B14F-4D97-AF65-F5344CB8AC3E}">
        <p14:creationId xmlns:p14="http://schemas.microsoft.com/office/powerpoint/2010/main" val="34202195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53</a:t>
            </a:fld>
            <a:endParaRPr lang="en-IN"/>
          </a:p>
        </p:txBody>
      </p:sp>
    </p:spTree>
    <p:extLst>
      <p:ext uri="{BB962C8B-B14F-4D97-AF65-F5344CB8AC3E}">
        <p14:creationId xmlns:p14="http://schemas.microsoft.com/office/powerpoint/2010/main" val="25650176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54</a:t>
            </a:fld>
            <a:endParaRPr lang="en-IN"/>
          </a:p>
        </p:txBody>
      </p:sp>
    </p:spTree>
    <p:extLst>
      <p:ext uri="{BB962C8B-B14F-4D97-AF65-F5344CB8AC3E}">
        <p14:creationId xmlns:p14="http://schemas.microsoft.com/office/powerpoint/2010/main" val="28136763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55</a:t>
            </a:fld>
            <a:endParaRPr lang="en-IN"/>
          </a:p>
        </p:txBody>
      </p:sp>
    </p:spTree>
    <p:extLst>
      <p:ext uri="{BB962C8B-B14F-4D97-AF65-F5344CB8AC3E}">
        <p14:creationId xmlns:p14="http://schemas.microsoft.com/office/powerpoint/2010/main" val="41351261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56</a:t>
            </a:fld>
            <a:endParaRPr lang="en-IN"/>
          </a:p>
        </p:txBody>
      </p:sp>
    </p:spTree>
    <p:extLst>
      <p:ext uri="{BB962C8B-B14F-4D97-AF65-F5344CB8AC3E}">
        <p14:creationId xmlns:p14="http://schemas.microsoft.com/office/powerpoint/2010/main" val="29958785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57</a:t>
            </a:fld>
            <a:endParaRPr lang="en-IN"/>
          </a:p>
        </p:txBody>
      </p:sp>
    </p:spTree>
    <p:extLst>
      <p:ext uri="{BB962C8B-B14F-4D97-AF65-F5344CB8AC3E}">
        <p14:creationId xmlns:p14="http://schemas.microsoft.com/office/powerpoint/2010/main" val="39752456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58</a:t>
            </a:fld>
            <a:endParaRPr lang="en-IN"/>
          </a:p>
        </p:txBody>
      </p:sp>
    </p:spTree>
    <p:extLst>
      <p:ext uri="{BB962C8B-B14F-4D97-AF65-F5344CB8AC3E}">
        <p14:creationId xmlns:p14="http://schemas.microsoft.com/office/powerpoint/2010/main" val="4233822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59</a:t>
            </a:fld>
            <a:endParaRPr lang="en-IN"/>
          </a:p>
        </p:txBody>
      </p:sp>
    </p:spTree>
    <p:extLst>
      <p:ext uri="{BB962C8B-B14F-4D97-AF65-F5344CB8AC3E}">
        <p14:creationId xmlns:p14="http://schemas.microsoft.com/office/powerpoint/2010/main" val="10108331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60</a:t>
            </a:fld>
            <a:endParaRPr lang="en-IN"/>
          </a:p>
        </p:txBody>
      </p:sp>
    </p:spTree>
    <p:extLst>
      <p:ext uri="{BB962C8B-B14F-4D97-AF65-F5344CB8AC3E}">
        <p14:creationId xmlns:p14="http://schemas.microsoft.com/office/powerpoint/2010/main" val="15413549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61</a:t>
            </a:fld>
            <a:endParaRPr lang="en-IN"/>
          </a:p>
        </p:txBody>
      </p:sp>
    </p:spTree>
    <p:extLst>
      <p:ext uri="{BB962C8B-B14F-4D97-AF65-F5344CB8AC3E}">
        <p14:creationId xmlns:p14="http://schemas.microsoft.com/office/powerpoint/2010/main" val="1541354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7</a:t>
            </a:fld>
            <a:endParaRPr lang="en-IN"/>
          </a:p>
        </p:txBody>
      </p:sp>
    </p:spTree>
    <p:extLst>
      <p:ext uri="{BB962C8B-B14F-4D97-AF65-F5344CB8AC3E}">
        <p14:creationId xmlns:p14="http://schemas.microsoft.com/office/powerpoint/2010/main" val="35960380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62</a:t>
            </a:fld>
            <a:endParaRPr lang="en-IN"/>
          </a:p>
        </p:txBody>
      </p:sp>
    </p:spTree>
    <p:extLst>
      <p:ext uri="{BB962C8B-B14F-4D97-AF65-F5344CB8AC3E}">
        <p14:creationId xmlns:p14="http://schemas.microsoft.com/office/powerpoint/2010/main" val="22698129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63</a:t>
            </a:fld>
            <a:endParaRPr lang="en-IN"/>
          </a:p>
        </p:txBody>
      </p:sp>
    </p:spTree>
    <p:extLst>
      <p:ext uri="{BB962C8B-B14F-4D97-AF65-F5344CB8AC3E}">
        <p14:creationId xmlns:p14="http://schemas.microsoft.com/office/powerpoint/2010/main" val="22698129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64</a:t>
            </a:fld>
            <a:endParaRPr lang="en-IN"/>
          </a:p>
        </p:txBody>
      </p:sp>
    </p:spTree>
    <p:extLst>
      <p:ext uri="{BB962C8B-B14F-4D97-AF65-F5344CB8AC3E}">
        <p14:creationId xmlns:p14="http://schemas.microsoft.com/office/powerpoint/2010/main" val="22698129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65</a:t>
            </a:fld>
            <a:endParaRPr lang="en-IN"/>
          </a:p>
        </p:txBody>
      </p:sp>
    </p:spTree>
    <p:extLst>
      <p:ext uri="{BB962C8B-B14F-4D97-AF65-F5344CB8AC3E}">
        <p14:creationId xmlns:p14="http://schemas.microsoft.com/office/powerpoint/2010/main" val="2269812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8</a:t>
            </a:fld>
            <a:endParaRPr lang="en-IN"/>
          </a:p>
        </p:txBody>
      </p:sp>
    </p:spTree>
    <p:extLst>
      <p:ext uri="{BB962C8B-B14F-4D97-AF65-F5344CB8AC3E}">
        <p14:creationId xmlns:p14="http://schemas.microsoft.com/office/powerpoint/2010/main" val="2697958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9</a:t>
            </a:fld>
            <a:endParaRPr lang="en-IN"/>
          </a:p>
        </p:txBody>
      </p:sp>
    </p:spTree>
    <p:extLst>
      <p:ext uri="{BB962C8B-B14F-4D97-AF65-F5344CB8AC3E}">
        <p14:creationId xmlns:p14="http://schemas.microsoft.com/office/powerpoint/2010/main" val="499992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10</a:t>
            </a:fld>
            <a:endParaRPr lang="en-IN"/>
          </a:p>
        </p:txBody>
      </p:sp>
    </p:spTree>
    <p:extLst>
      <p:ext uri="{BB962C8B-B14F-4D97-AF65-F5344CB8AC3E}">
        <p14:creationId xmlns:p14="http://schemas.microsoft.com/office/powerpoint/2010/main" val="2269812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11</a:t>
            </a:fld>
            <a:endParaRPr lang="en-IN"/>
          </a:p>
        </p:txBody>
      </p:sp>
    </p:spTree>
    <p:extLst>
      <p:ext uri="{BB962C8B-B14F-4D97-AF65-F5344CB8AC3E}">
        <p14:creationId xmlns:p14="http://schemas.microsoft.com/office/powerpoint/2010/main" val="2795095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8327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8706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4368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2045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9419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9333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val="2618034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0613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012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0857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pPr/>
              <a:t>‹#›</a:t>
            </a:fld>
            <a:endParaRPr lang="en-US" dirty="0"/>
          </a:p>
        </p:txBody>
      </p:sp>
    </p:spTree>
    <p:extLst>
      <p:ext uri="{BB962C8B-B14F-4D97-AF65-F5344CB8AC3E}">
        <p14:creationId xmlns:p14="http://schemas.microsoft.com/office/powerpoint/2010/main" val="861422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023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99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2444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992306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588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098997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hyperlink" Target="https://www.geeksforgeeks.org/introduction-of-alu-and-data-path/"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9.png"/></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6546" y="963712"/>
            <a:ext cx="8834732" cy="2948177"/>
          </a:xfrm>
        </p:spPr>
        <p:txBody>
          <a:bodyPr/>
          <a:lstStyle/>
          <a:p>
            <a:pPr algn="ctr"/>
            <a:r>
              <a:rPr lang="en-US" b="1" dirty="0">
                <a:solidFill>
                  <a:srgbClr val="C00000"/>
                </a:solidFill>
              </a:rPr>
              <a:t>COMPUTER ORGANIZATION AND ARCHITECTURE</a:t>
            </a:r>
          </a:p>
        </p:txBody>
      </p:sp>
      <p:sp>
        <p:nvSpPr>
          <p:cNvPr id="3" name="Subtitle 2"/>
          <p:cNvSpPr>
            <a:spLocks noGrp="1"/>
          </p:cNvSpPr>
          <p:nvPr>
            <p:ph type="subTitle" idx="1"/>
          </p:nvPr>
        </p:nvSpPr>
        <p:spPr>
          <a:xfrm>
            <a:off x="4239146" y="4062801"/>
            <a:ext cx="3007673" cy="1955443"/>
          </a:xfrm>
        </p:spPr>
        <p:txBody>
          <a:bodyPr>
            <a:normAutofit lnSpcReduction="10000"/>
          </a:bodyPr>
          <a:lstStyle/>
          <a:p>
            <a:pPr algn="ctr"/>
            <a:r>
              <a:rPr lang="en-IN" dirty="0" err="1">
                <a:solidFill>
                  <a:srgbClr val="002060"/>
                </a:solidFill>
              </a:rPr>
              <a:t>Y.Madhu</a:t>
            </a:r>
            <a:r>
              <a:rPr lang="en-IN" dirty="0">
                <a:solidFill>
                  <a:srgbClr val="002060"/>
                </a:solidFill>
              </a:rPr>
              <a:t> Babu</a:t>
            </a:r>
          </a:p>
          <a:p>
            <a:pPr algn="ctr"/>
            <a:r>
              <a:rPr lang="en-IN" dirty="0">
                <a:solidFill>
                  <a:srgbClr val="002060"/>
                </a:solidFill>
              </a:rPr>
              <a:t>Asst. Professor</a:t>
            </a:r>
          </a:p>
          <a:p>
            <a:pPr algn="ctr"/>
            <a:r>
              <a:rPr lang="en-IN" dirty="0">
                <a:solidFill>
                  <a:srgbClr val="002060"/>
                </a:solidFill>
              </a:rPr>
              <a:t>Dept. of EECE, GIT</a:t>
            </a:r>
          </a:p>
          <a:p>
            <a:pPr algn="ctr"/>
            <a:r>
              <a:rPr lang="en-IN" dirty="0">
                <a:solidFill>
                  <a:srgbClr val="002060"/>
                </a:solidFill>
              </a:rPr>
              <a:t>Visakhapatnam</a:t>
            </a:r>
          </a:p>
          <a:p>
            <a:pPr algn="ctr"/>
            <a:r>
              <a:rPr lang="en-IN">
                <a:solidFill>
                  <a:srgbClr val="002060"/>
                </a:solidFill>
              </a:rPr>
              <a:t>myalaka@</a:t>
            </a:r>
            <a:r>
              <a:rPr lang="en-IN" dirty="0">
                <a:solidFill>
                  <a:srgbClr val="002060"/>
                </a:solidFill>
              </a:rPr>
              <a:t>gitam.edu</a:t>
            </a:r>
          </a:p>
          <a:p>
            <a:pPr algn="ctr"/>
            <a:endParaRPr lang="en-IN" dirty="0">
              <a:solidFill>
                <a:srgbClr val="002060"/>
              </a:solidFill>
            </a:endParaRPr>
          </a:p>
          <a:p>
            <a:pPr algn="ctr"/>
            <a:endParaRPr lang="en-IN" dirty="0">
              <a:solidFill>
                <a:srgbClr val="002060"/>
              </a:solidFill>
            </a:endParaRPr>
          </a:p>
          <a:p>
            <a:pPr algn="ctr"/>
            <a:endParaRPr lang="en-IN" dirty="0">
              <a:solidFill>
                <a:srgbClr val="002060"/>
              </a:solidFill>
            </a:endParaRPr>
          </a:p>
        </p:txBody>
      </p:sp>
      <p:sp>
        <p:nvSpPr>
          <p:cNvPr id="5" name="Date Placeholder 9"/>
          <p:cNvSpPr>
            <a:spLocks noGrp="1"/>
          </p:cNvSpPr>
          <p:nvPr>
            <p:ph type="dt" sz="half" idx="10"/>
          </p:nvPr>
        </p:nvSpPr>
        <p:spPr>
          <a:xfrm>
            <a:off x="373224" y="6481135"/>
            <a:ext cx="1175658" cy="365125"/>
          </a:xfrm>
        </p:spPr>
        <p:txBody>
          <a:bodyPr/>
          <a:lstStyle/>
          <a:p>
            <a:fld id="{ED3B0E34-63BC-4017-BE35-95292CC6F8CC}" type="datetime3">
              <a:rPr lang="en-US" smtClean="0"/>
              <a:pPr/>
              <a:t>9 May 2022</a:t>
            </a:fld>
            <a:endParaRPr lang="en-US" dirty="0"/>
          </a:p>
        </p:txBody>
      </p:sp>
      <p:sp>
        <p:nvSpPr>
          <p:cNvPr id="4" name="Footer Placeholder 7"/>
          <p:cNvSpPr>
            <a:spLocks noGrp="1"/>
          </p:cNvSpPr>
          <p:nvPr>
            <p:ph type="ftr" sz="quarter" idx="11"/>
          </p:nvPr>
        </p:nvSpPr>
        <p:spPr>
          <a:xfrm>
            <a:off x="1875918" y="650575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4176112" y="0"/>
            <a:ext cx="2895600" cy="812800"/>
          </a:xfrm>
          <a:prstGeom prst="rect">
            <a:avLst/>
          </a:prstGeom>
          <a:noFill/>
          <a:ln w="9525">
            <a:noFill/>
            <a:miter lim="800000"/>
            <a:headEnd/>
            <a:tailEnd/>
          </a:ln>
        </p:spPr>
      </p:pic>
    </p:spTree>
    <p:extLst>
      <p:ext uri="{BB962C8B-B14F-4D97-AF65-F5344CB8AC3E}">
        <p14:creationId xmlns:p14="http://schemas.microsoft.com/office/powerpoint/2010/main" val="1331818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Isolated vs. Memory Mapped I/O</a:t>
            </a:r>
          </a:p>
        </p:txBody>
      </p:sp>
      <p:sp>
        <p:nvSpPr>
          <p:cNvPr id="3" name="Content Placeholder 2"/>
          <p:cNvSpPr>
            <a:spLocks noGrp="1"/>
          </p:cNvSpPr>
          <p:nvPr>
            <p:ph idx="1"/>
          </p:nvPr>
        </p:nvSpPr>
        <p:spPr>
          <a:xfrm>
            <a:off x="1152085" y="1413656"/>
            <a:ext cx="10591028" cy="5094510"/>
          </a:xfrm>
        </p:spPr>
        <p:txBody>
          <a:bodyPr>
            <a:noAutofit/>
          </a:bodyPr>
          <a:lstStyle/>
          <a:p>
            <a:pPr marL="0" indent="0" algn="just">
              <a:buNone/>
            </a:pPr>
            <a:r>
              <a:rPr lang="en-IN" sz="2000" b="1" dirty="0">
                <a:solidFill>
                  <a:srgbClr val="C00000"/>
                </a:solidFill>
              </a:rPr>
              <a:t>Isolated I/O:</a:t>
            </a:r>
          </a:p>
          <a:p>
            <a:pPr algn="just"/>
            <a:r>
              <a:rPr lang="en-IN" dirty="0"/>
              <a:t>Many computers use common bus to transfer information between memory or I/O.</a:t>
            </a:r>
          </a:p>
          <a:p>
            <a:pPr algn="just"/>
            <a:r>
              <a:rPr lang="en-IN" dirty="0"/>
              <a:t>Separate I/O read/write control lines in addition to memory read/write control lines</a:t>
            </a:r>
          </a:p>
          <a:p>
            <a:pPr algn="just"/>
            <a:r>
              <a:rPr lang="en-IN" dirty="0"/>
              <a:t>Separate (isolated) memory and I/O address spaces</a:t>
            </a:r>
          </a:p>
          <a:p>
            <a:pPr algn="just"/>
            <a:r>
              <a:rPr lang="en-IN" dirty="0"/>
              <a:t>Distinct input and output instructions - each associated with address of interface register</a:t>
            </a:r>
          </a:p>
          <a:p>
            <a:pPr marL="0" indent="0" algn="just">
              <a:buNone/>
            </a:pPr>
            <a:endParaRPr lang="en-IN" sz="2000" b="1" dirty="0">
              <a:solidFill>
                <a:srgbClr val="C00000"/>
              </a:solidFill>
            </a:endParaRPr>
          </a:p>
          <a:p>
            <a:pPr marL="0" indent="0" algn="just">
              <a:buNone/>
            </a:pPr>
            <a:r>
              <a:rPr lang="en-IN" sz="2000" b="1" dirty="0">
                <a:solidFill>
                  <a:srgbClr val="C00000"/>
                </a:solidFill>
              </a:rPr>
              <a:t>Memory-mapped I/O:</a:t>
            </a:r>
          </a:p>
          <a:p>
            <a:pPr algn="just"/>
            <a:r>
              <a:rPr lang="en-IN" dirty="0">
                <a:solidFill>
                  <a:schemeClr val="tx1"/>
                </a:solidFill>
              </a:rPr>
              <a:t>A single set of read/write control lines -no distinction between memory and I/O transfer</a:t>
            </a:r>
          </a:p>
          <a:p>
            <a:pPr algn="just"/>
            <a:r>
              <a:rPr lang="en-IN" dirty="0">
                <a:solidFill>
                  <a:schemeClr val="tx1"/>
                </a:solidFill>
              </a:rPr>
              <a:t>Memory and I/O addresses share the common address space - reduces memory address range available</a:t>
            </a:r>
          </a:p>
          <a:p>
            <a:pPr algn="just"/>
            <a:r>
              <a:rPr lang="en-IN" dirty="0">
                <a:solidFill>
                  <a:schemeClr val="tx1"/>
                </a:solidFill>
              </a:rPr>
              <a:t>No specific input or output instruction - The same memory reference instructions can be used for I/O transfers</a:t>
            </a:r>
          </a:p>
          <a:p>
            <a:pPr algn="just"/>
            <a:r>
              <a:rPr lang="en-IN" dirty="0">
                <a:solidFill>
                  <a:schemeClr val="tx1"/>
                </a:solidFill>
              </a:rPr>
              <a:t>Considerable flexibility in handling I/O operations</a:t>
            </a: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1739103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3045" y="337532"/>
            <a:ext cx="8911687" cy="1280890"/>
          </a:xfrm>
        </p:spPr>
        <p:txBody>
          <a:bodyPr/>
          <a:lstStyle/>
          <a:p>
            <a:pPr algn="ctr"/>
            <a:r>
              <a:rPr lang="en-IN" b="1" dirty="0">
                <a:solidFill>
                  <a:srgbClr val="C00000"/>
                </a:solidFill>
              </a:rPr>
              <a:t>Example of I/O Interface</a:t>
            </a: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2320377" y="1400175"/>
            <a:ext cx="7953375" cy="4972050"/>
          </a:xfrm>
          <a:prstGeom prst="rect">
            <a:avLst/>
          </a:prstGeom>
        </p:spPr>
      </p:pic>
    </p:spTree>
    <p:extLst>
      <p:ext uri="{BB962C8B-B14F-4D97-AF65-F5344CB8AC3E}">
        <p14:creationId xmlns:p14="http://schemas.microsoft.com/office/powerpoint/2010/main" val="3586584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2189" y="412750"/>
            <a:ext cx="5617633" cy="528320"/>
          </a:xfrm>
          <a:prstGeom prst="rect">
            <a:avLst/>
          </a:prstGeom>
        </p:spPr>
        <p:txBody>
          <a:bodyPr vert="horz" wrap="square" lIns="0" tIns="12700" rIns="0" bIns="0" rtlCol="0">
            <a:spAutoFit/>
          </a:bodyPr>
          <a:lstStyle/>
          <a:p>
            <a:pPr marL="12700">
              <a:lnSpc>
                <a:spcPct val="100000"/>
              </a:lnSpc>
              <a:spcBef>
                <a:spcPts val="100"/>
              </a:spcBef>
            </a:pPr>
            <a:r>
              <a:rPr sz="3300" dirty="0">
                <a:solidFill>
                  <a:srgbClr val="7A9799"/>
                </a:solidFill>
              </a:rPr>
              <a:t>IO</a:t>
            </a:r>
            <a:r>
              <a:rPr sz="3300" spc="-30" dirty="0">
                <a:solidFill>
                  <a:srgbClr val="7A9799"/>
                </a:solidFill>
              </a:rPr>
              <a:t> </a:t>
            </a:r>
            <a:r>
              <a:rPr sz="3300" dirty="0">
                <a:solidFill>
                  <a:srgbClr val="7A9799"/>
                </a:solidFill>
              </a:rPr>
              <a:t>versus</a:t>
            </a:r>
            <a:r>
              <a:rPr sz="3300" spc="-35" dirty="0">
                <a:solidFill>
                  <a:srgbClr val="7A9799"/>
                </a:solidFill>
              </a:rPr>
              <a:t> </a:t>
            </a:r>
            <a:r>
              <a:rPr sz="3300" spc="-5" dirty="0">
                <a:solidFill>
                  <a:srgbClr val="7A9799"/>
                </a:solidFill>
              </a:rPr>
              <a:t>Memory</a:t>
            </a:r>
            <a:r>
              <a:rPr sz="3300" spc="-20" dirty="0">
                <a:solidFill>
                  <a:srgbClr val="7A9799"/>
                </a:solidFill>
              </a:rPr>
              <a:t> </a:t>
            </a:r>
            <a:r>
              <a:rPr sz="3300" spc="-5" dirty="0">
                <a:solidFill>
                  <a:srgbClr val="7A9799"/>
                </a:solidFill>
              </a:rPr>
              <a:t>bus</a:t>
            </a:r>
            <a:endParaRPr sz="3300"/>
          </a:p>
        </p:txBody>
      </p:sp>
      <p:sp>
        <p:nvSpPr>
          <p:cNvPr id="3" name="object 3"/>
          <p:cNvSpPr txBox="1"/>
          <p:nvPr/>
        </p:nvSpPr>
        <p:spPr>
          <a:xfrm>
            <a:off x="507322" y="1549350"/>
            <a:ext cx="10690860" cy="1349087"/>
          </a:xfrm>
          <a:prstGeom prst="rect">
            <a:avLst/>
          </a:prstGeom>
        </p:spPr>
        <p:txBody>
          <a:bodyPr vert="horz" wrap="square" lIns="0" tIns="12700" rIns="0" bIns="0" rtlCol="0">
            <a:spAutoFit/>
          </a:bodyPr>
          <a:lstStyle/>
          <a:p>
            <a:pPr marL="287020" marR="5080" indent="-274320">
              <a:lnSpc>
                <a:spcPct val="100000"/>
              </a:lnSpc>
              <a:spcBef>
                <a:spcPts val="100"/>
              </a:spcBef>
              <a:buClr>
                <a:srgbClr val="D16248"/>
              </a:buClr>
              <a:buSzPct val="85185"/>
              <a:buFont typeface="Segoe UI Symbol"/>
              <a:buChar char="⚫"/>
              <a:tabLst>
                <a:tab pos="287020" algn="l"/>
              </a:tabLst>
            </a:pPr>
            <a:r>
              <a:rPr sz="2700" dirty="0">
                <a:latin typeface="Georgia"/>
                <a:cs typeface="Georgia"/>
              </a:rPr>
              <a:t>Like IO </a:t>
            </a:r>
            <a:r>
              <a:rPr sz="2700" spc="-5" dirty="0">
                <a:latin typeface="Georgia"/>
                <a:cs typeface="Georgia"/>
              </a:rPr>
              <a:t>bus Memory bus </a:t>
            </a:r>
            <a:r>
              <a:rPr sz="2700" spc="-10" dirty="0">
                <a:latin typeface="Georgia"/>
                <a:cs typeface="Georgia"/>
              </a:rPr>
              <a:t>also </a:t>
            </a:r>
            <a:r>
              <a:rPr sz="2700" spc="-5" dirty="0">
                <a:latin typeface="Georgia"/>
                <a:cs typeface="Georgia"/>
              </a:rPr>
              <a:t>contain data, </a:t>
            </a:r>
            <a:r>
              <a:rPr sz="2700" spc="-45" dirty="0">
                <a:latin typeface="Georgia"/>
                <a:cs typeface="Georgia"/>
              </a:rPr>
              <a:t>address </a:t>
            </a:r>
            <a:r>
              <a:rPr sz="2700" spc="-640" dirty="0">
                <a:latin typeface="Georgia"/>
                <a:cs typeface="Georgia"/>
              </a:rPr>
              <a:t> </a:t>
            </a:r>
            <a:r>
              <a:rPr sz="2700" dirty="0">
                <a:latin typeface="Georgia"/>
                <a:cs typeface="Georgia"/>
              </a:rPr>
              <a:t>and</a:t>
            </a:r>
            <a:r>
              <a:rPr sz="2700" spc="-5" dirty="0">
                <a:latin typeface="Georgia"/>
                <a:cs typeface="Georgia"/>
              </a:rPr>
              <a:t> control lines.</a:t>
            </a:r>
            <a:endParaRPr sz="2700">
              <a:latin typeface="Georgia"/>
              <a:cs typeface="Georgia"/>
            </a:endParaRPr>
          </a:p>
          <a:p>
            <a:pPr marL="287020" marR="1649095" indent="-274320">
              <a:lnSpc>
                <a:spcPct val="100000"/>
              </a:lnSpc>
              <a:spcBef>
                <a:spcPts val="650"/>
              </a:spcBef>
              <a:buClr>
                <a:srgbClr val="D16248"/>
              </a:buClr>
              <a:buSzPct val="85185"/>
              <a:buFont typeface="Segoe UI Symbol"/>
              <a:buChar char="⚫"/>
              <a:tabLst>
                <a:tab pos="287020" algn="l"/>
              </a:tabLst>
            </a:pPr>
            <a:r>
              <a:rPr sz="2700" dirty="0">
                <a:latin typeface="Georgia"/>
                <a:cs typeface="Georgia"/>
              </a:rPr>
              <a:t>There are 3 </a:t>
            </a:r>
            <a:r>
              <a:rPr sz="2700" spc="-5" dirty="0">
                <a:latin typeface="Georgia"/>
                <a:cs typeface="Georgia"/>
              </a:rPr>
              <a:t>ways </a:t>
            </a:r>
            <a:r>
              <a:rPr sz="2700" dirty="0">
                <a:latin typeface="Georgia"/>
                <a:cs typeface="Georgia"/>
              </a:rPr>
              <a:t>in </a:t>
            </a:r>
            <a:r>
              <a:rPr sz="2700" spc="-5" dirty="0">
                <a:latin typeface="Georgia"/>
                <a:cs typeface="Georgia"/>
              </a:rPr>
              <a:t>which computer </a:t>
            </a:r>
            <a:r>
              <a:rPr sz="2700" spc="-114" dirty="0">
                <a:latin typeface="Georgia"/>
                <a:cs typeface="Georgia"/>
              </a:rPr>
              <a:t>bus </a:t>
            </a:r>
            <a:r>
              <a:rPr sz="2700" spc="-640" dirty="0">
                <a:latin typeface="Georgia"/>
                <a:cs typeface="Georgia"/>
              </a:rPr>
              <a:t> </a:t>
            </a:r>
            <a:r>
              <a:rPr sz="2700" spc="-10" dirty="0">
                <a:latin typeface="Georgia"/>
                <a:cs typeface="Georgia"/>
              </a:rPr>
              <a:t>communicates </a:t>
            </a:r>
            <a:r>
              <a:rPr sz="2700" spc="-5" dirty="0">
                <a:latin typeface="Georgia"/>
                <a:cs typeface="Georgia"/>
              </a:rPr>
              <a:t>with</a:t>
            </a:r>
            <a:r>
              <a:rPr sz="2700" spc="-10" dirty="0">
                <a:latin typeface="Georgia"/>
                <a:cs typeface="Georgia"/>
              </a:rPr>
              <a:t> </a:t>
            </a:r>
            <a:r>
              <a:rPr sz="2700" dirty="0">
                <a:latin typeface="Georgia"/>
                <a:cs typeface="Georgia"/>
              </a:rPr>
              <a:t>memory</a:t>
            </a:r>
            <a:r>
              <a:rPr sz="2700" spc="-35" dirty="0">
                <a:latin typeface="Georgia"/>
                <a:cs typeface="Georgia"/>
              </a:rPr>
              <a:t> </a:t>
            </a:r>
            <a:r>
              <a:rPr sz="2700" dirty="0">
                <a:latin typeface="Georgia"/>
                <a:cs typeface="Georgia"/>
              </a:rPr>
              <a:t>and</a:t>
            </a:r>
            <a:r>
              <a:rPr sz="2700" spc="-5" dirty="0">
                <a:latin typeface="Georgia"/>
                <a:cs typeface="Georgia"/>
              </a:rPr>
              <a:t> </a:t>
            </a:r>
            <a:r>
              <a:rPr sz="2700" dirty="0">
                <a:latin typeface="Georgia"/>
                <a:cs typeface="Georgia"/>
              </a:rPr>
              <a:t>IO.</a:t>
            </a:r>
            <a:endParaRPr sz="2700">
              <a:latin typeface="Georgia"/>
              <a:cs typeface="Georgia"/>
            </a:endParaRPr>
          </a:p>
        </p:txBody>
      </p:sp>
      <p:pic>
        <p:nvPicPr>
          <p:cNvPr id="4" name="object 4"/>
          <p:cNvPicPr/>
          <p:nvPr/>
        </p:nvPicPr>
        <p:blipFill>
          <a:blip r:embed="rId2" cstate="print"/>
          <a:stretch>
            <a:fillRect/>
          </a:stretch>
        </p:blipFill>
        <p:spPr>
          <a:xfrm>
            <a:off x="304800" y="3505200"/>
            <a:ext cx="11582400" cy="2438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7322" y="1549349"/>
            <a:ext cx="10716260" cy="3100849"/>
          </a:xfrm>
          <a:prstGeom prst="rect">
            <a:avLst/>
          </a:prstGeom>
        </p:spPr>
        <p:txBody>
          <a:bodyPr vert="horz" wrap="square" lIns="0" tIns="12700" rIns="0" bIns="0" rtlCol="0">
            <a:spAutoFit/>
          </a:bodyPr>
          <a:lstStyle/>
          <a:p>
            <a:pPr marL="287020" marR="534035" indent="-274320">
              <a:lnSpc>
                <a:spcPct val="100000"/>
              </a:lnSpc>
              <a:spcBef>
                <a:spcPts val="100"/>
              </a:spcBef>
              <a:buClr>
                <a:srgbClr val="D16248"/>
              </a:buClr>
              <a:buSzPct val="85185"/>
              <a:buFont typeface="Segoe UI Symbol"/>
              <a:buChar char="⚫"/>
              <a:tabLst>
                <a:tab pos="287020" algn="l"/>
              </a:tabLst>
            </a:pPr>
            <a:r>
              <a:rPr sz="2700" dirty="0">
                <a:latin typeface="Georgia"/>
                <a:cs typeface="Georgia"/>
              </a:rPr>
              <a:t>In </a:t>
            </a:r>
            <a:r>
              <a:rPr sz="2700" spc="-5" dirty="0">
                <a:latin typeface="Georgia"/>
                <a:cs typeface="Georgia"/>
              </a:rPr>
              <a:t>the </a:t>
            </a:r>
            <a:r>
              <a:rPr sz="2700" spc="-10" dirty="0">
                <a:latin typeface="Georgia"/>
                <a:cs typeface="Georgia"/>
              </a:rPr>
              <a:t>first </a:t>
            </a:r>
            <a:r>
              <a:rPr sz="2700" dirty="0">
                <a:latin typeface="Georgia"/>
                <a:cs typeface="Georgia"/>
              </a:rPr>
              <a:t>method, </a:t>
            </a:r>
            <a:r>
              <a:rPr sz="2700" spc="-10" dirty="0">
                <a:latin typeface="Georgia"/>
                <a:cs typeface="Georgia"/>
              </a:rPr>
              <a:t>CPU </a:t>
            </a:r>
            <a:r>
              <a:rPr sz="2700" spc="-5" dirty="0">
                <a:latin typeface="Georgia"/>
                <a:cs typeface="Georgia"/>
              </a:rPr>
              <a:t>has </a:t>
            </a:r>
            <a:r>
              <a:rPr sz="2700" dirty="0">
                <a:latin typeface="Georgia"/>
                <a:cs typeface="Georgia"/>
              </a:rPr>
              <a:t>independent </a:t>
            </a:r>
            <a:r>
              <a:rPr sz="2700" spc="-5" dirty="0">
                <a:latin typeface="Georgia"/>
                <a:cs typeface="Georgia"/>
              </a:rPr>
              <a:t>set </a:t>
            </a:r>
            <a:r>
              <a:rPr sz="2700" spc="-175" dirty="0">
                <a:latin typeface="Georgia"/>
                <a:cs typeface="Georgia"/>
              </a:rPr>
              <a:t>of </a:t>
            </a:r>
            <a:r>
              <a:rPr sz="2700" spc="-640" dirty="0">
                <a:latin typeface="Georgia"/>
                <a:cs typeface="Georgia"/>
              </a:rPr>
              <a:t> </a:t>
            </a:r>
            <a:r>
              <a:rPr sz="2700" spc="-5" dirty="0">
                <a:latin typeface="Georgia"/>
                <a:cs typeface="Georgia"/>
              </a:rPr>
              <a:t>buses for both memory </a:t>
            </a:r>
            <a:r>
              <a:rPr sz="2700" dirty="0">
                <a:latin typeface="Georgia"/>
                <a:cs typeface="Georgia"/>
              </a:rPr>
              <a:t>and IO. It is </a:t>
            </a:r>
            <a:r>
              <a:rPr sz="2700" spc="-5" dirty="0">
                <a:latin typeface="Georgia"/>
                <a:cs typeface="Georgia"/>
              </a:rPr>
              <a:t>done </a:t>
            </a:r>
            <a:r>
              <a:rPr sz="2700" dirty="0">
                <a:latin typeface="Georgia"/>
                <a:cs typeface="Georgia"/>
              </a:rPr>
              <a:t>in </a:t>
            </a:r>
            <a:r>
              <a:rPr sz="2700" spc="5" dirty="0">
                <a:latin typeface="Georgia"/>
                <a:cs typeface="Georgia"/>
              </a:rPr>
              <a:t> </a:t>
            </a:r>
            <a:r>
              <a:rPr sz="2700" spc="-5" dirty="0">
                <a:latin typeface="Georgia"/>
                <a:cs typeface="Georgia"/>
              </a:rPr>
              <a:t>computers</a:t>
            </a:r>
            <a:r>
              <a:rPr sz="2700" spc="-40" dirty="0">
                <a:latin typeface="Georgia"/>
                <a:cs typeface="Georgia"/>
              </a:rPr>
              <a:t> </a:t>
            </a:r>
            <a:r>
              <a:rPr sz="2700" spc="-5" dirty="0">
                <a:latin typeface="Georgia"/>
                <a:cs typeface="Georgia"/>
              </a:rPr>
              <a:t>that</a:t>
            </a:r>
            <a:r>
              <a:rPr sz="2700" spc="10" dirty="0">
                <a:latin typeface="Georgia"/>
                <a:cs typeface="Georgia"/>
              </a:rPr>
              <a:t> </a:t>
            </a:r>
            <a:r>
              <a:rPr sz="2700" spc="-5" dirty="0">
                <a:latin typeface="Georgia"/>
                <a:cs typeface="Georgia"/>
              </a:rPr>
              <a:t>has</a:t>
            </a:r>
            <a:r>
              <a:rPr sz="2700" spc="-15" dirty="0">
                <a:latin typeface="Georgia"/>
                <a:cs typeface="Georgia"/>
              </a:rPr>
              <a:t> </a:t>
            </a:r>
            <a:r>
              <a:rPr sz="2700" spc="-5" dirty="0">
                <a:latin typeface="Georgia"/>
                <a:cs typeface="Georgia"/>
              </a:rPr>
              <a:t>separate</a:t>
            </a:r>
            <a:r>
              <a:rPr sz="2700" spc="-20" dirty="0">
                <a:latin typeface="Georgia"/>
                <a:cs typeface="Georgia"/>
              </a:rPr>
              <a:t> </a:t>
            </a:r>
            <a:r>
              <a:rPr sz="2700" dirty="0">
                <a:latin typeface="Georgia"/>
                <a:cs typeface="Georgia"/>
              </a:rPr>
              <a:t>IOP</a:t>
            </a:r>
            <a:r>
              <a:rPr sz="2700" spc="-5" dirty="0">
                <a:latin typeface="Georgia"/>
                <a:cs typeface="Georgia"/>
              </a:rPr>
              <a:t> </a:t>
            </a:r>
            <a:r>
              <a:rPr sz="2700" dirty="0">
                <a:latin typeface="Georgia"/>
                <a:cs typeface="Georgia"/>
              </a:rPr>
              <a:t>and</a:t>
            </a:r>
            <a:r>
              <a:rPr sz="2700" spc="-5" dirty="0">
                <a:latin typeface="Georgia"/>
                <a:cs typeface="Georgia"/>
              </a:rPr>
              <a:t> CPU.</a:t>
            </a:r>
            <a:endParaRPr sz="2700">
              <a:latin typeface="Georgia"/>
              <a:cs typeface="Georgia"/>
            </a:endParaRPr>
          </a:p>
          <a:p>
            <a:pPr marL="287020" marR="5080" indent="-274320">
              <a:lnSpc>
                <a:spcPct val="100000"/>
              </a:lnSpc>
              <a:spcBef>
                <a:spcPts val="650"/>
              </a:spcBef>
              <a:buClr>
                <a:srgbClr val="D16248"/>
              </a:buClr>
              <a:buSzPct val="85185"/>
              <a:buFont typeface="Segoe UI Symbol"/>
              <a:buChar char="⚫"/>
              <a:tabLst>
                <a:tab pos="287020" algn="l"/>
              </a:tabLst>
            </a:pPr>
            <a:r>
              <a:rPr sz="2700" dirty="0">
                <a:latin typeface="Georgia"/>
                <a:cs typeface="Georgia"/>
              </a:rPr>
              <a:t>In </a:t>
            </a:r>
            <a:r>
              <a:rPr sz="2700" spc="-5" dirty="0">
                <a:latin typeface="Georgia"/>
                <a:cs typeface="Georgia"/>
              </a:rPr>
              <a:t>second method computers use </a:t>
            </a:r>
            <a:r>
              <a:rPr sz="2700" spc="-10" dirty="0">
                <a:latin typeface="Georgia"/>
                <a:cs typeface="Georgia"/>
              </a:rPr>
              <a:t>common </a:t>
            </a:r>
            <a:r>
              <a:rPr sz="2700" spc="-5" dirty="0">
                <a:latin typeface="Georgia"/>
                <a:cs typeface="Georgia"/>
              </a:rPr>
              <a:t>bus to </a:t>
            </a:r>
            <a:r>
              <a:rPr sz="2700" dirty="0">
                <a:latin typeface="Georgia"/>
                <a:cs typeface="Georgia"/>
              </a:rPr>
              <a:t> </a:t>
            </a:r>
            <a:r>
              <a:rPr sz="2700" spc="-5" dirty="0">
                <a:latin typeface="Georgia"/>
                <a:cs typeface="Georgia"/>
              </a:rPr>
              <a:t>transfer data between </a:t>
            </a:r>
            <a:r>
              <a:rPr sz="2700" dirty="0">
                <a:latin typeface="Georgia"/>
                <a:cs typeface="Georgia"/>
              </a:rPr>
              <a:t>IO </a:t>
            </a:r>
            <a:r>
              <a:rPr sz="2700" spc="-5" dirty="0">
                <a:latin typeface="Georgia"/>
                <a:cs typeface="Georgia"/>
              </a:rPr>
              <a:t>or </a:t>
            </a:r>
            <a:r>
              <a:rPr sz="2700" spc="-10" dirty="0">
                <a:latin typeface="Georgia"/>
                <a:cs typeface="Georgia"/>
              </a:rPr>
              <a:t>memory </a:t>
            </a:r>
            <a:r>
              <a:rPr sz="2700" dirty="0">
                <a:latin typeface="Georgia"/>
                <a:cs typeface="Georgia"/>
              </a:rPr>
              <a:t>and </a:t>
            </a:r>
            <a:r>
              <a:rPr sz="2700" spc="-5" dirty="0">
                <a:latin typeface="Georgia"/>
                <a:cs typeface="Georgia"/>
              </a:rPr>
              <a:t>CPU. </a:t>
            </a:r>
            <a:r>
              <a:rPr sz="2700" dirty="0">
                <a:latin typeface="Georgia"/>
                <a:cs typeface="Georgia"/>
              </a:rPr>
              <a:t>And </a:t>
            </a:r>
            <a:r>
              <a:rPr sz="2700" spc="-640" dirty="0">
                <a:latin typeface="Georgia"/>
                <a:cs typeface="Georgia"/>
              </a:rPr>
              <a:t> </a:t>
            </a:r>
            <a:r>
              <a:rPr sz="2700" spc="-5" dirty="0">
                <a:latin typeface="Georgia"/>
                <a:cs typeface="Georgia"/>
              </a:rPr>
              <a:t>separate</a:t>
            </a:r>
            <a:r>
              <a:rPr sz="2700" spc="-20" dirty="0">
                <a:latin typeface="Georgia"/>
                <a:cs typeface="Georgia"/>
              </a:rPr>
              <a:t> </a:t>
            </a:r>
            <a:r>
              <a:rPr sz="2700" dirty="0">
                <a:latin typeface="Georgia"/>
                <a:cs typeface="Georgia"/>
              </a:rPr>
              <a:t>read</a:t>
            </a:r>
            <a:r>
              <a:rPr sz="2700" spc="-10" dirty="0">
                <a:latin typeface="Georgia"/>
                <a:cs typeface="Georgia"/>
              </a:rPr>
              <a:t> </a:t>
            </a:r>
            <a:r>
              <a:rPr sz="2700" dirty="0">
                <a:latin typeface="Georgia"/>
                <a:cs typeface="Georgia"/>
              </a:rPr>
              <a:t>and</a:t>
            </a:r>
            <a:r>
              <a:rPr sz="2700" spc="-5" dirty="0">
                <a:latin typeface="Georgia"/>
                <a:cs typeface="Georgia"/>
              </a:rPr>
              <a:t> write</a:t>
            </a:r>
            <a:r>
              <a:rPr sz="2700" spc="-25" dirty="0">
                <a:latin typeface="Georgia"/>
                <a:cs typeface="Georgia"/>
              </a:rPr>
              <a:t> </a:t>
            </a:r>
            <a:r>
              <a:rPr sz="2700" spc="-5" dirty="0">
                <a:latin typeface="Georgia"/>
                <a:cs typeface="Georgia"/>
              </a:rPr>
              <a:t>lines.</a:t>
            </a:r>
            <a:endParaRPr sz="2700">
              <a:latin typeface="Georgia"/>
              <a:cs typeface="Georgia"/>
            </a:endParaRPr>
          </a:p>
          <a:p>
            <a:pPr marL="287020" marR="552450" indent="-274320">
              <a:lnSpc>
                <a:spcPct val="100000"/>
              </a:lnSpc>
              <a:spcBef>
                <a:spcPts val="650"/>
              </a:spcBef>
              <a:buClr>
                <a:srgbClr val="D16248"/>
              </a:buClr>
              <a:buSzPct val="85185"/>
              <a:buFont typeface="Segoe UI Symbol"/>
              <a:buChar char="⚫"/>
              <a:tabLst>
                <a:tab pos="287020" algn="l"/>
              </a:tabLst>
            </a:pPr>
            <a:r>
              <a:rPr sz="2700" dirty="0">
                <a:latin typeface="Georgia"/>
                <a:cs typeface="Georgia"/>
              </a:rPr>
              <a:t>IO </a:t>
            </a:r>
            <a:r>
              <a:rPr sz="2700" spc="-5" dirty="0">
                <a:latin typeface="Georgia"/>
                <a:cs typeface="Georgia"/>
              </a:rPr>
              <a:t>read/write </a:t>
            </a:r>
            <a:r>
              <a:rPr sz="2700" dirty="0">
                <a:latin typeface="Georgia"/>
                <a:cs typeface="Georgia"/>
              </a:rPr>
              <a:t>is </a:t>
            </a:r>
            <a:r>
              <a:rPr sz="2700" spc="-5" dirty="0">
                <a:latin typeface="Georgia"/>
                <a:cs typeface="Georgia"/>
              </a:rPr>
              <a:t>enabled during </a:t>
            </a:r>
            <a:r>
              <a:rPr sz="2700" dirty="0">
                <a:latin typeface="Georgia"/>
                <a:cs typeface="Georgia"/>
              </a:rPr>
              <a:t>IO </a:t>
            </a:r>
            <a:r>
              <a:rPr sz="2700" spc="-5" dirty="0">
                <a:latin typeface="Georgia"/>
                <a:cs typeface="Georgia"/>
              </a:rPr>
              <a:t>transfer </a:t>
            </a:r>
            <a:r>
              <a:rPr sz="2700" spc="-105" dirty="0">
                <a:latin typeface="Georgia"/>
                <a:cs typeface="Georgia"/>
              </a:rPr>
              <a:t>and </a:t>
            </a:r>
            <a:r>
              <a:rPr sz="2700" spc="-640" dirty="0">
                <a:latin typeface="Georgia"/>
                <a:cs typeface="Georgia"/>
              </a:rPr>
              <a:t> </a:t>
            </a:r>
            <a:r>
              <a:rPr sz="2700" dirty="0">
                <a:latin typeface="Georgia"/>
                <a:cs typeface="Georgia"/>
              </a:rPr>
              <a:t>memory </a:t>
            </a:r>
            <a:r>
              <a:rPr sz="2700" spc="-5" dirty="0">
                <a:latin typeface="Georgia"/>
                <a:cs typeface="Georgia"/>
              </a:rPr>
              <a:t>read/write </a:t>
            </a:r>
            <a:r>
              <a:rPr sz="2700" dirty="0">
                <a:latin typeface="Georgia"/>
                <a:cs typeface="Georgia"/>
              </a:rPr>
              <a:t>is </a:t>
            </a:r>
            <a:r>
              <a:rPr sz="2700" spc="-5" dirty="0">
                <a:latin typeface="Georgia"/>
                <a:cs typeface="Georgia"/>
              </a:rPr>
              <a:t>enabled during </a:t>
            </a:r>
            <a:r>
              <a:rPr sz="2700" dirty="0">
                <a:latin typeface="Georgia"/>
                <a:cs typeface="Georgia"/>
              </a:rPr>
              <a:t>memory </a:t>
            </a:r>
            <a:r>
              <a:rPr sz="2700" spc="5" dirty="0">
                <a:latin typeface="Georgia"/>
                <a:cs typeface="Georgia"/>
              </a:rPr>
              <a:t> </a:t>
            </a:r>
            <a:r>
              <a:rPr sz="2700" spc="-10" dirty="0">
                <a:latin typeface="Georgia"/>
                <a:cs typeface="Georgia"/>
              </a:rPr>
              <a:t>transfer.</a:t>
            </a:r>
            <a:endParaRPr sz="2700">
              <a:latin typeface="Georgia"/>
              <a:cs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7321" y="1549350"/>
            <a:ext cx="11016827" cy="2269852"/>
          </a:xfrm>
          <a:prstGeom prst="rect">
            <a:avLst/>
          </a:prstGeom>
        </p:spPr>
        <p:txBody>
          <a:bodyPr vert="horz" wrap="square" lIns="0" tIns="12700" rIns="0" bIns="0" rtlCol="0">
            <a:spAutoFit/>
          </a:bodyPr>
          <a:lstStyle/>
          <a:p>
            <a:pPr marL="287020" marR="210820" indent="-274320">
              <a:lnSpc>
                <a:spcPct val="100000"/>
              </a:lnSpc>
              <a:spcBef>
                <a:spcPts val="100"/>
              </a:spcBef>
              <a:buClr>
                <a:srgbClr val="D16248"/>
              </a:buClr>
              <a:buSzPct val="85185"/>
              <a:buFont typeface="Segoe UI Symbol"/>
              <a:buChar char="⚫"/>
              <a:tabLst>
                <a:tab pos="287020" algn="l"/>
              </a:tabLst>
            </a:pPr>
            <a:r>
              <a:rPr sz="2700" dirty="0">
                <a:latin typeface="Georgia"/>
                <a:cs typeface="Georgia"/>
              </a:rPr>
              <a:t>This</a:t>
            </a:r>
            <a:r>
              <a:rPr sz="2700" spc="-5" dirty="0">
                <a:latin typeface="Georgia"/>
                <a:cs typeface="Georgia"/>
              </a:rPr>
              <a:t> configuration isolates</a:t>
            </a:r>
            <a:r>
              <a:rPr sz="2700" spc="10" dirty="0">
                <a:latin typeface="Georgia"/>
                <a:cs typeface="Georgia"/>
              </a:rPr>
              <a:t> </a:t>
            </a:r>
            <a:r>
              <a:rPr sz="2700" spc="-10" dirty="0">
                <a:latin typeface="Georgia"/>
                <a:cs typeface="Georgia"/>
              </a:rPr>
              <a:t>all</a:t>
            </a:r>
            <a:r>
              <a:rPr sz="2700" spc="10" dirty="0">
                <a:latin typeface="Georgia"/>
                <a:cs typeface="Georgia"/>
              </a:rPr>
              <a:t> </a:t>
            </a:r>
            <a:r>
              <a:rPr sz="2700" dirty="0">
                <a:latin typeface="Georgia"/>
                <a:cs typeface="Georgia"/>
              </a:rPr>
              <a:t>I/O</a:t>
            </a:r>
            <a:r>
              <a:rPr sz="2700" spc="5" dirty="0">
                <a:latin typeface="Georgia"/>
                <a:cs typeface="Georgia"/>
              </a:rPr>
              <a:t> </a:t>
            </a:r>
            <a:r>
              <a:rPr sz="2700" spc="-5" dirty="0">
                <a:latin typeface="Georgia"/>
                <a:cs typeface="Georgia"/>
              </a:rPr>
              <a:t>interface</a:t>
            </a:r>
            <a:r>
              <a:rPr sz="2700" spc="-10" dirty="0">
                <a:latin typeface="Georgia"/>
                <a:cs typeface="Georgia"/>
              </a:rPr>
              <a:t> </a:t>
            </a:r>
            <a:r>
              <a:rPr sz="2700" spc="-55" dirty="0">
                <a:latin typeface="Georgia"/>
                <a:cs typeface="Georgia"/>
              </a:rPr>
              <a:t>address </a:t>
            </a:r>
            <a:r>
              <a:rPr sz="2700" spc="-640" dirty="0">
                <a:latin typeface="Georgia"/>
                <a:cs typeface="Georgia"/>
              </a:rPr>
              <a:t> </a:t>
            </a:r>
            <a:r>
              <a:rPr sz="2700" spc="-5" dirty="0">
                <a:latin typeface="Georgia"/>
                <a:cs typeface="Georgia"/>
              </a:rPr>
              <a:t>with the </a:t>
            </a:r>
            <a:r>
              <a:rPr sz="2700" dirty="0">
                <a:latin typeface="Georgia"/>
                <a:cs typeface="Georgia"/>
              </a:rPr>
              <a:t>memory </a:t>
            </a:r>
            <a:r>
              <a:rPr sz="2700" spc="-5" dirty="0">
                <a:latin typeface="Georgia"/>
                <a:cs typeface="Georgia"/>
              </a:rPr>
              <a:t>address and </a:t>
            </a:r>
            <a:r>
              <a:rPr sz="2700" dirty="0">
                <a:latin typeface="Georgia"/>
                <a:cs typeface="Georgia"/>
              </a:rPr>
              <a:t>is </a:t>
            </a:r>
            <a:r>
              <a:rPr sz="2700" spc="-5" dirty="0">
                <a:latin typeface="Georgia"/>
                <a:cs typeface="Georgia"/>
              </a:rPr>
              <a:t>referred to </a:t>
            </a:r>
            <a:r>
              <a:rPr sz="2700" dirty="0">
                <a:latin typeface="Georgia"/>
                <a:cs typeface="Georgia"/>
              </a:rPr>
              <a:t>as </a:t>
            </a:r>
            <a:r>
              <a:rPr sz="2700" spc="5" dirty="0">
                <a:latin typeface="Georgia"/>
                <a:cs typeface="Georgia"/>
              </a:rPr>
              <a:t> </a:t>
            </a:r>
            <a:r>
              <a:rPr sz="2700" b="1" spc="-5" dirty="0">
                <a:latin typeface="Georgia"/>
                <a:cs typeface="Georgia"/>
              </a:rPr>
              <a:t>Isolated</a:t>
            </a:r>
            <a:r>
              <a:rPr sz="2700" b="1" spc="15" dirty="0">
                <a:latin typeface="Georgia"/>
                <a:cs typeface="Georgia"/>
              </a:rPr>
              <a:t> </a:t>
            </a:r>
            <a:r>
              <a:rPr sz="2700" b="1" dirty="0">
                <a:latin typeface="Georgia"/>
                <a:cs typeface="Georgia"/>
              </a:rPr>
              <a:t>IO</a:t>
            </a:r>
            <a:r>
              <a:rPr sz="2700" b="1" spc="-50" dirty="0">
                <a:latin typeface="Georgia"/>
                <a:cs typeface="Georgia"/>
              </a:rPr>
              <a:t> </a:t>
            </a:r>
            <a:r>
              <a:rPr sz="2700" dirty="0">
                <a:latin typeface="Georgia"/>
                <a:cs typeface="Georgia"/>
              </a:rPr>
              <a:t>method.</a:t>
            </a:r>
            <a:endParaRPr sz="2700">
              <a:latin typeface="Georgia"/>
              <a:cs typeface="Georgia"/>
            </a:endParaRPr>
          </a:p>
          <a:p>
            <a:pPr marL="287020" marR="5080" indent="-274320">
              <a:lnSpc>
                <a:spcPct val="100000"/>
              </a:lnSpc>
              <a:spcBef>
                <a:spcPts val="650"/>
              </a:spcBef>
              <a:buClr>
                <a:srgbClr val="D16248"/>
              </a:buClr>
              <a:buSzPct val="85185"/>
              <a:buFont typeface="Segoe UI Symbol"/>
              <a:buChar char="⚫"/>
              <a:tabLst>
                <a:tab pos="368935" algn="l"/>
                <a:tab pos="369570" algn="l"/>
              </a:tabLst>
            </a:pPr>
            <a:r>
              <a:rPr dirty="0"/>
              <a:t>	</a:t>
            </a:r>
            <a:r>
              <a:rPr sz="2700" dirty="0">
                <a:latin typeface="Georgia"/>
                <a:cs typeface="Georgia"/>
              </a:rPr>
              <a:t>In third method </a:t>
            </a:r>
            <a:r>
              <a:rPr sz="2700" spc="-5" dirty="0">
                <a:latin typeface="Georgia"/>
                <a:cs typeface="Georgia"/>
              </a:rPr>
              <a:t>same </a:t>
            </a:r>
            <a:r>
              <a:rPr sz="2700" spc="-10" dirty="0">
                <a:latin typeface="Georgia"/>
                <a:cs typeface="Georgia"/>
              </a:rPr>
              <a:t>address </a:t>
            </a:r>
            <a:r>
              <a:rPr sz="2700" spc="-5" dirty="0">
                <a:latin typeface="Georgia"/>
                <a:cs typeface="Georgia"/>
              </a:rPr>
              <a:t>space </a:t>
            </a:r>
            <a:r>
              <a:rPr sz="2700" dirty="0">
                <a:latin typeface="Georgia"/>
                <a:cs typeface="Georgia"/>
              </a:rPr>
              <a:t>is </a:t>
            </a:r>
            <a:r>
              <a:rPr sz="2700" spc="-5" dirty="0">
                <a:latin typeface="Georgia"/>
                <a:cs typeface="Georgia"/>
              </a:rPr>
              <a:t>used for both </a:t>
            </a:r>
            <a:r>
              <a:rPr sz="2700" spc="-640" dirty="0">
                <a:latin typeface="Georgia"/>
                <a:cs typeface="Georgia"/>
              </a:rPr>
              <a:t> </a:t>
            </a:r>
            <a:r>
              <a:rPr sz="2700" spc="-5" dirty="0">
                <a:latin typeface="Georgia"/>
                <a:cs typeface="Georgia"/>
              </a:rPr>
              <a:t>memory </a:t>
            </a:r>
            <a:r>
              <a:rPr sz="2700" dirty="0">
                <a:latin typeface="Georgia"/>
                <a:cs typeface="Georgia"/>
              </a:rPr>
              <a:t>and IO </a:t>
            </a:r>
            <a:r>
              <a:rPr sz="2700" spc="-5" dirty="0">
                <a:latin typeface="Georgia"/>
                <a:cs typeface="Georgia"/>
              </a:rPr>
              <a:t>interface. </a:t>
            </a:r>
            <a:r>
              <a:rPr sz="2700" dirty="0">
                <a:latin typeface="Georgia"/>
                <a:cs typeface="Georgia"/>
              </a:rPr>
              <a:t>They </a:t>
            </a:r>
            <a:r>
              <a:rPr sz="2700" spc="-5" dirty="0">
                <a:latin typeface="Georgia"/>
                <a:cs typeface="Georgia"/>
              </a:rPr>
              <a:t>have </a:t>
            </a:r>
            <a:r>
              <a:rPr sz="2700" spc="-10" dirty="0">
                <a:latin typeface="Georgia"/>
                <a:cs typeface="Georgia"/>
              </a:rPr>
              <a:t>only </a:t>
            </a:r>
            <a:r>
              <a:rPr sz="2700" spc="-5" dirty="0">
                <a:latin typeface="Georgia"/>
                <a:cs typeface="Georgia"/>
              </a:rPr>
              <a:t>one </a:t>
            </a:r>
            <a:r>
              <a:rPr sz="2700" spc="-10" dirty="0">
                <a:latin typeface="Georgia"/>
                <a:cs typeface="Georgia"/>
              </a:rPr>
              <a:t>set </a:t>
            </a:r>
            <a:r>
              <a:rPr sz="2700" spc="-5" dirty="0">
                <a:latin typeface="Georgia"/>
                <a:cs typeface="Georgia"/>
              </a:rPr>
              <a:t>of </a:t>
            </a:r>
            <a:r>
              <a:rPr sz="2700" dirty="0">
                <a:latin typeface="Georgia"/>
                <a:cs typeface="Georgia"/>
              </a:rPr>
              <a:t> read</a:t>
            </a:r>
            <a:r>
              <a:rPr sz="2700" spc="-15" dirty="0">
                <a:latin typeface="Georgia"/>
                <a:cs typeface="Georgia"/>
              </a:rPr>
              <a:t> </a:t>
            </a:r>
            <a:r>
              <a:rPr sz="2700" dirty="0">
                <a:latin typeface="Georgia"/>
                <a:cs typeface="Georgia"/>
              </a:rPr>
              <a:t>and </a:t>
            </a:r>
            <a:r>
              <a:rPr sz="2700" spc="-5" dirty="0">
                <a:latin typeface="Georgia"/>
                <a:cs typeface="Georgia"/>
              </a:rPr>
              <a:t>write</a:t>
            </a:r>
            <a:r>
              <a:rPr sz="2700" spc="-10" dirty="0">
                <a:latin typeface="Georgia"/>
                <a:cs typeface="Georgia"/>
              </a:rPr>
              <a:t> </a:t>
            </a:r>
            <a:r>
              <a:rPr sz="2700" spc="-5" dirty="0">
                <a:latin typeface="Georgia"/>
                <a:cs typeface="Georgia"/>
              </a:rPr>
              <a:t>signals.</a:t>
            </a:r>
            <a:endParaRPr sz="2700">
              <a:latin typeface="Georgia"/>
              <a:cs typeface="Georgia"/>
            </a:endParaRPr>
          </a:p>
          <a:p>
            <a:pPr marL="287020" marR="1109980" indent="-274320">
              <a:lnSpc>
                <a:spcPct val="100000"/>
              </a:lnSpc>
              <a:spcBef>
                <a:spcPts val="650"/>
              </a:spcBef>
              <a:buClr>
                <a:srgbClr val="D16248"/>
              </a:buClr>
              <a:buSzPct val="85185"/>
              <a:buFont typeface="Segoe UI Symbol"/>
              <a:buChar char="⚫"/>
              <a:tabLst>
                <a:tab pos="287020" algn="l"/>
              </a:tabLst>
            </a:pPr>
            <a:r>
              <a:rPr sz="2700" spc="-5" dirty="0">
                <a:latin typeface="Georgia"/>
                <a:cs typeface="Georgia"/>
              </a:rPr>
              <a:t>Computer treats interface </a:t>
            </a:r>
            <a:r>
              <a:rPr sz="2700" dirty="0">
                <a:latin typeface="Georgia"/>
                <a:cs typeface="Georgia"/>
              </a:rPr>
              <a:t>as </a:t>
            </a:r>
            <a:r>
              <a:rPr sz="2700" spc="-5" dirty="0">
                <a:latin typeface="Georgia"/>
                <a:cs typeface="Georgia"/>
              </a:rPr>
              <a:t>being part of </a:t>
            </a:r>
            <a:r>
              <a:rPr sz="2700" spc="-114" dirty="0">
                <a:latin typeface="Georgia"/>
                <a:cs typeface="Georgia"/>
              </a:rPr>
              <a:t>the </a:t>
            </a:r>
            <a:r>
              <a:rPr sz="2700" spc="-640" dirty="0">
                <a:latin typeface="Georgia"/>
                <a:cs typeface="Georgia"/>
              </a:rPr>
              <a:t> </a:t>
            </a:r>
            <a:r>
              <a:rPr sz="2700" dirty="0">
                <a:latin typeface="Georgia"/>
                <a:cs typeface="Georgia"/>
              </a:rPr>
              <a:t>memory</a:t>
            </a:r>
            <a:r>
              <a:rPr sz="2700" spc="-35" dirty="0">
                <a:latin typeface="Georgia"/>
                <a:cs typeface="Georgia"/>
              </a:rPr>
              <a:t> </a:t>
            </a:r>
            <a:r>
              <a:rPr sz="2700" spc="-5" dirty="0">
                <a:latin typeface="Georgia"/>
                <a:cs typeface="Georgia"/>
              </a:rPr>
              <a:t>system.</a:t>
            </a:r>
            <a:endParaRPr sz="2700">
              <a:latin typeface="Georgia"/>
              <a:cs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7321" y="1549350"/>
            <a:ext cx="10784840" cy="1349087"/>
          </a:xfrm>
          <a:prstGeom prst="rect">
            <a:avLst/>
          </a:prstGeom>
        </p:spPr>
        <p:txBody>
          <a:bodyPr vert="horz" wrap="square" lIns="0" tIns="12700" rIns="0" bIns="0" rtlCol="0">
            <a:spAutoFit/>
          </a:bodyPr>
          <a:lstStyle/>
          <a:p>
            <a:pPr marL="287020" marR="5080" indent="-274320">
              <a:lnSpc>
                <a:spcPct val="100000"/>
              </a:lnSpc>
              <a:spcBef>
                <a:spcPts val="100"/>
              </a:spcBef>
              <a:buClr>
                <a:srgbClr val="D16248"/>
              </a:buClr>
              <a:buSzPct val="85185"/>
              <a:buFont typeface="Segoe UI Symbol"/>
              <a:buChar char="⚫"/>
              <a:tabLst>
                <a:tab pos="287020" algn="l"/>
              </a:tabLst>
            </a:pPr>
            <a:r>
              <a:rPr sz="2700" dirty="0">
                <a:latin typeface="Georgia"/>
                <a:cs typeface="Georgia"/>
              </a:rPr>
              <a:t>It </a:t>
            </a:r>
            <a:r>
              <a:rPr sz="2700" spc="-5" dirty="0">
                <a:latin typeface="Georgia"/>
                <a:cs typeface="Georgia"/>
              </a:rPr>
              <a:t>assign address </a:t>
            </a:r>
            <a:r>
              <a:rPr sz="2700" spc="-10" dirty="0">
                <a:latin typeface="Georgia"/>
                <a:cs typeface="Georgia"/>
              </a:rPr>
              <a:t>for </a:t>
            </a:r>
            <a:r>
              <a:rPr sz="2700" spc="-5" dirty="0">
                <a:latin typeface="Georgia"/>
                <a:cs typeface="Georgia"/>
              </a:rPr>
              <a:t>each </a:t>
            </a:r>
            <a:r>
              <a:rPr sz="2700" dirty="0">
                <a:latin typeface="Georgia"/>
                <a:cs typeface="Georgia"/>
              </a:rPr>
              <a:t>interface </a:t>
            </a:r>
            <a:r>
              <a:rPr sz="2700" spc="-5" dirty="0">
                <a:latin typeface="Georgia"/>
                <a:cs typeface="Georgia"/>
              </a:rPr>
              <a:t>which cannot </a:t>
            </a:r>
            <a:r>
              <a:rPr sz="2700" spc="-170" dirty="0">
                <a:latin typeface="Georgia"/>
                <a:cs typeface="Georgia"/>
              </a:rPr>
              <a:t>be </a:t>
            </a:r>
            <a:r>
              <a:rPr sz="2700" spc="-640" dirty="0">
                <a:latin typeface="Georgia"/>
                <a:cs typeface="Georgia"/>
              </a:rPr>
              <a:t> </a:t>
            </a:r>
            <a:r>
              <a:rPr sz="2700" spc="-5" dirty="0">
                <a:latin typeface="Georgia"/>
                <a:cs typeface="Georgia"/>
              </a:rPr>
              <a:t>used</a:t>
            </a:r>
            <a:r>
              <a:rPr sz="2700" spc="-10" dirty="0">
                <a:latin typeface="Georgia"/>
                <a:cs typeface="Georgia"/>
              </a:rPr>
              <a:t> </a:t>
            </a:r>
            <a:r>
              <a:rPr sz="2700" spc="-5" dirty="0">
                <a:latin typeface="Georgia"/>
                <a:cs typeface="Georgia"/>
              </a:rPr>
              <a:t>for</a:t>
            </a:r>
            <a:r>
              <a:rPr sz="2700" spc="-25" dirty="0">
                <a:latin typeface="Georgia"/>
                <a:cs typeface="Georgia"/>
              </a:rPr>
              <a:t> </a:t>
            </a:r>
            <a:r>
              <a:rPr sz="2700" dirty="0">
                <a:latin typeface="Georgia"/>
                <a:cs typeface="Georgia"/>
              </a:rPr>
              <a:t>memory</a:t>
            </a:r>
            <a:r>
              <a:rPr sz="2700" spc="-25" dirty="0">
                <a:latin typeface="Georgia"/>
                <a:cs typeface="Georgia"/>
              </a:rPr>
              <a:t> </a:t>
            </a:r>
            <a:r>
              <a:rPr sz="2700" spc="-5" dirty="0">
                <a:latin typeface="Georgia"/>
                <a:cs typeface="Georgia"/>
              </a:rPr>
              <a:t>words.</a:t>
            </a:r>
            <a:endParaRPr sz="2700">
              <a:latin typeface="Georgia"/>
              <a:cs typeface="Georgia"/>
            </a:endParaRPr>
          </a:p>
          <a:p>
            <a:pPr marL="287020" marR="885190" indent="-274320">
              <a:lnSpc>
                <a:spcPct val="100000"/>
              </a:lnSpc>
              <a:spcBef>
                <a:spcPts val="650"/>
              </a:spcBef>
              <a:buClr>
                <a:srgbClr val="D16248"/>
              </a:buClr>
              <a:buSzPct val="85185"/>
              <a:buFont typeface="Segoe UI Symbol"/>
              <a:buChar char="⚫"/>
              <a:tabLst>
                <a:tab pos="287020" algn="l"/>
              </a:tabLst>
            </a:pPr>
            <a:r>
              <a:rPr sz="2700" dirty="0">
                <a:latin typeface="Georgia"/>
                <a:cs typeface="Georgia"/>
              </a:rPr>
              <a:t>This </a:t>
            </a:r>
            <a:r>
              <a:rPr sz="2700" spc="-10" dirty="0">
                <a:latin typeface="Georgia"/>
                <a:cs typeface="Georgia"/>
              </a:rPr>
              <a:t>configuration </a:t>
            </a:r>
            <a:r>
              <a:rPr sz="2700" dirty="0">
                <a:latin typeface="Georgia"/>
                <a:cs typeface="Georgia"/>
              </a:rPr>
              <a:t>is referred </a:t>
            </a:r>
            <a:r>
              <a:rPr sz="2700" spc="-5" dirty="0">
                <a:latin typeface="Georgia"/>
                <a:cs typeface="Georgia"/>
              </a:rPr>
              <a:t>to </a:t>
            </a:r>
            <a:r>
              <a:rPr sz="2700" dirty="0">
                <a:latin typeface="Georgia"/>
                <a:cs typeface="Georgia"/>
              </a:rPr>
              <a:t>as </a:t>
            </a:r>
            <a:r>
              <a:rPr sz="2700" b="1" spc="-50" dirty="0">
                <a:latin typeface="Georgia"/>
                <a:cs typeface="Georgia"/>
              </a:rPr>
              <a:t>memory- </a:t>
            </a:r>
            <a:r>
              <a:rPr sz="2700" b="1" spc="-675" dirty="0">
                <a:latin typeface="Georgia"/>
                <a:cs typeface="Georgia"/>
              </a:rPr>
              <a:t> </a:t>
            </a:r>
            <a:r>
              <a:rPr sz="2700" b="1" dirty="0">
                <a:latin typeface="Georgia"/>
                <a:cs typeface="Georgia"/>
              </a:rPr>
              <a:t>mapped</a:t>
            </a:r>
            <a:r>
              <a:rPr sz="2700" b="1" spc="-10" dirty="0">
                <a:latin typeface="Georgia"/>
                <a:cs typeface="Georgia"/>
              </a:rPr>
              <a:t> </a:t>
            </a:r>
            <a:r>
              <a:rPr sz="2700" b="1" spc="-5" dirty="0">
                <a:latin typeface="Georgia"/>
                <a:cs typeface="Georgia"/>
              </a:rPr>
              <a:t>IO</a:t>
            </a:r>
            <a:r>
              <a:rPr sz="2700" spc="-5" dirty="0">
                <a:latin typeface="Georgia"/>
                <a:cs typeface="Georgia"/>
              </a:rPr>
              <a:t>.</a:t>
            </a:r>
            <a:endParaRPr sz="2700">
              <a:latin typeface="Georgia"/>
              <a:cs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2085" y="1413656"/>
            <a:ext cx="10591028" cy="5094510"/>
          </a:xfrm>
        </p:spPr>
        <p:txBody>
          <a:bodyPr>
            <a:noAutofit/>
          </a:bodyPr>
          <a:lstStyle/>
          <a:p>
            <a:pPr marL="0" indent="0" algn="just">
              <a:buNone/>
            </a:pP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7" name="object 3"/>
          <p:cNvPicPr/>
          <p:nvPr/>
        </p:nvPicPr>
        <p:blipFill>
          <a:blip r:embed="rId4" cstate="print"/>
          <a:stretch>
            <a:fillRect/>
          </a:stretch>
        </p:blipFill>
        <p:spPr>
          <a:xfrm>
            <a:off x="1948984" y="713076"/>
            <a:ext cx="4648958" cy="423197"/>
          </a:xfrm>
          <a:prstGeom prst="rect">
            <a:avLst/>
          </a:prstGeom>
        </p:spPr>
      </p:pic>
      <p:sp>
        <p:nvSpPr>
          <p:cNvPr id="8" name="Rectangle 7"/>
          <p:cNvSpPr/>
          <p:nvPr/>
        </p:nvSpPr>
        <p:spPr>
          <a:xfrm>
            <a:off x="1064216" y="1501330"/>
            <a:ext cx="10110061" cy="1620957"/>
          </a:xfrm>
          <a:prstGeom prst="rect">
            <a:avLst/>
          </a:prstGeom>
        </p:spPr>
        <p:txBody>
          <a:bodyPr wrap="square">
            <a:spAutoFit/>
          </a:bodyPr>
          <a:lstStyle/>
          <a:p>
            <a:pPr marL="268605" marR="5080" indent="-256540">
              <a:lnSpc>
                <a:spcPct val="100000"/>
              </a:lnSpc>
              <a:spcBef>
                <a:spcPts val="95"/>
              </a:spcBef>
              <a:buClr>
                <a:srgbClr val="3891A7"/>
              </a:buClr>
              <a:buSzPct val="67857"/>
              <a:buFont typeface="Segoe UI Symbol"/>
              <a:buChar char=""/>
              <a:tabLst>
                <a:tab pos="268605" algn="l"/>
                <a:tab pos="269240" algn="l"/>
              </a:tabLst>
            </a:pPr>
            <a:r>
              <a:rPr lang="en-IN" sz="2400" spc="-5" dirty="0">
                <a:latin typeface="Times New Roman"/>
                <a:cs typeface="Times New Roman"/>
              </a:rPr>
              <a:t>Data</a:t>
            </a:r>
            <a:r>
              <a:rPr lang="en-IN" sz="2400" dirty="0">
                <a:latin typeface="Times New Roman"/>
                <a:cs typeface="Times New Roman"/>
              </a:rPr>
              <a:t> </a:t>
            </a:r>
            <a:r>
              <a:rPr lang="en-IN" sz="2400" spc="-5" dirty="0">
                <a:latin typeface="Times New Roman"/>
                <a:cs typeface="Times New Roman"/>
              </a:rPr>
              <a:t>transmission</a:t>
            </a:r>
            <a:r>
              <a:rPr lang="en-IN" sz="2400" spc="-15" dirty="0">
                <a:latin typeface="Times New Roman"/>
                <a:cs typeface="Times New Roman"/>
              </a:rPr>
              <a:t> </a:t>
            </a:r>
            <a:r>
              <a:rPr lang="en-IN" sz="2400" spc="-5" dirty="0">
                <a:latin typeface="Times New Roman"/>
                <a:cs typeface="Times New Roman"/>
              </a:rPr>
              <a:t>(i.e.,</a:t>
            </a:r>
            <a:r>
              <a:rPr lang="en-IN" sz="2400" spc="20" dirty="0">
                <a:latin typeface="Times New Roman"/>
                <a:cs typeface="Times New Roman"/>
              </a:rPr>
              <a:t> </a:t>
            </a:r>
            <a:r>
              <a:rPr lang="en-IN" sz="2400" spc="-5" dirty="0">
                <a:latin typeface="Times New Roman"/>
                <a:cs typeface="Times New Roman"/>
              </a:rPr>
              <a:t>from</a:t>
            </a:r>
            <a:r>
              <a:rPr lang="en-IN" sz="2400" spc="5" dirty="0">
                <a:latin typeface="Times New Roman"/>
                <a:cs typeface="Times New Roman"/>
              </a:rPr>
              <a:t> </a:t>
            </a:r>
            <a:r>
              <a:rPr lang="en-IN" sz="2400" spc="-5" dirty="0">
                <a:latin typeface="Times New Roman"/>
                <a:cs typeface="Times New Roman"/>
              </a:rPr>
              <a:t>source to</a:t>
            </a:r>
            <a:r>
              <a:rPr lang="en-IN" sz="2400" dirty="0">
                <a:latin typeface="Times New Roman"/>
                <a:cs typeface="Times New Roman"/>
              </a:rPr>
              <a:t> </a:t>
            </a:r>
            <a:r>
              <a:rPr lang="en-IN" sz="2400" spc="-5" dirty="0">
                <a:latin typeface="Times New Roman"/>
                <a:cs typeface="Times New Roman"/>
              </a:rPr>
              <a:t>destination</a:t>
            </a:r>
            <a:r>
              <a:rPr lang="en-IN" sz="2400" spc="-15" dirty="0">
                <a:latin typeface="Times New Roman"/>
                <a:cs typeface="Times New Roman"/>
              </a:rPr>
              <a:t> </a:t>
            </a:r>
            <a:r>
              <a:rPr lang="en-IN" sz="2400" spc="-5" dirty="0">
                <a:latin typeface="Times New Roman"/>
                <a:cs typeface="Times New Roman"/>
              </a:rPr>
              <a:t>)</a:t>
            </a:r>
            <a:r>
              <a:rPr lang="en-IN" sz="2400" spc="5" dirty="0">
                <a:latin typeface="Times New Roman"/>
                <a:cs typeface="Times New Roman"/>
              </a:rPr>
              <a:t> </a:t>
            </a:r>
            <a:r>
              <a:rPr lang="en-IN" sz="2400" spc="-10" dirty="0">
                <a:latin typeface="Times New Roman"/>
                <a:cs typeface="Times New Roman"/>
              </a:rPr>
              <a:t>can</a:t>
            </a:r>
            <a:r>
              <a:rPr lang="en-IN" sz="2400" spc="5" dirty="0">
                <a:latin typeface="Times New Roman"/>
                <a:cs typeface="Times New Roman"/>
              </a:rPr>
              <a:t> </a:t>
            </a:r>
            <a:r>
              <a:rPr lang="en-IN" sz="2400" dirty="0">
                <a:latin typeface="Times New Roman"/>
                <a:cs typeface="Times New Roman"/>
              </a:rPr>
              <a:t>be </a:t>
            </a:r>
            <a:r>
              <a:rPr lang="en-IN" sz="2400" spc="-685" dirty="0">
                <a:latin typeface="Times New Roman"/>
                <a:cs typeface="Times New Roman"/>
              </a:rPr>
              <a:t> </a:t>
            </a:r>
            <a:r>
              <a:rPr lang="en-IN" sz="2400" spc="-5" dirty="0">
                <a:latin typeface="Times New Roman"/>
                <a:cs typeface="Times New Roman"/>
              </a:rPr>
              <a:t>done</a:t>
            </a:r>
            <a:r>
              <a:rPr lang="en-IN" sz="2400" spc="-20" dirty="0">
                <a:latin typeface="Times New Roman"/>
                <a:cs typeface="Times New Roman"/>
              </a:rPr>
              <a:t> </a:t>
            </a:r>
            <a:r>
              <a:rPr lang="en-IN" sz="2400" spc="-5" dirty="0">
                <a:latin typeface="Times New Roman"/>
                <a:cs typeface="Times New Roman"/>
              </a:rPr>
              <a:t>either Parallel or</a:t>
            </a:r>
            <a:r>
              <a:rPr lang="en-IN" sz="2400" spc="10" dirty="0">
                <a:latin typeface="Times New Roman"/>
                <a:cs typeface="Times New Roman"/>
              </a:rPr>
              <a:t> </a:t>
            </a:r>
            <a:r>
              <a:rPr lang="en-IN" sz="2400" spc="-5" dirty="0">
                <a:latin typeface="Times New Roman"/>
                <a:cs typeface="Times New Roman"/>
              </a:rPr>
              <a:t>Serial.</a:t>
            </a:r>
            <a:endParaRPr lang="en-IN" sz="2400" dirty="0">
              <a:latin typeface="Times New Roman"/>
              <a:cs typeface="Times New Roman"/>
            </a:endParaRPr>
          </a:p>
          <a:p>
            <a:pPr marL="268605" marR="116205" indent="-256540">
              <a:lnSpc>
                <a:spcPct val="100000"/>
              </a:lnSpc>
              <a:spcBef>
                <a:spcPts val="409"/>
              </a:spcBef>
              <a:buClr>
                <a:srgbClr val="3891A7"/>
              </a:buClr>
              <a:buSzPct val="67857"/>
              <a:buFont typeface="Segoe UI Symbol"/>
              <a:buChar char=""/>
              <a:tabLst>
                <a:tab pos="268605" algn="l"/>
                <a:tab pos="269240" algn="l"/>
              </a:tabLst>
            </a:pPr>
            <a:r>
              <a:rPr lang="en-IN" sz="2400" spc="-5" dirty="0">
                <a:latin typeface="Times New Roman"/>
                <a:cs typeface="Times New Roman"/>
              </a:rPr>
              <a:t>In</a:t>
            </a:r>
            <a:r>
              <a:rPr lang="en-IN" sz="2400" spc="10" dirty="0">
                <a:latin typeface="Times New Roman"/>
                <a:cs typeface="Times New Roman"/>
              </a:rPr>
              <a:t> </a:t>
            </a:r>
            <a:r>
              <a:rPr lang="en-IN" sz="2400" spc="-5" dirty="0">
                <a:latin typeface="Times New Roman"/>
                <a:cs typeface="Times New Roman"/>
              </a:rPr>
              <a:t>Parallel</a:t>
            </a:r>
            <a:r>
              <a:rPr lang="en-IN" sz="2400" dirty="0">
                <a:latin typeface="Times New Roman"/>
                <a:cs typeface="Times New Roman"/>
              </a:rPr>
              <a:t> </a:t>
            </a:r>
            <a:r>
              <a:rPr lang="en-IN" sz="2400" spc="-5" dirty="0">
                <a:latin typeface="Times New Roman"/>
                <a:cs typeface="Times New Roman"/>
              </a:rPr>
              <a:t>data transmission</a:t>
            </a:r>
            <a:r>
              <a:rPr lang="en-IN" sz="2400" spc="-20" dirty="0">
                <a:latin typeface="Times New Roman"/>
                <a:cs typeface="Times New Roman"/>
              </a:rPr>
              <a:t> </a:t>
            </a:r>
            <a:r>
              <a:rPr lang="en-IN" sz="2400" spc="-5" dirty="0">
                <a:latin typeface="Times New Roman"/>
                <a:cs typeface="Times New Roman"/>
              </a:rPr>
              <a:t>,</a:t>
            </a:r>
            <a:r>
              <a:rPr lang="en-IN" sz="2400" dirty="0">
                <a:latin typeface="Times New Roman"/>
                <a:cs typeface="Times New Roman"/>
              </a:rPr>
              <a:t> the </a:t>
            </a:r>
            <a:r>
              <a:rPr lang="en-IN" sz="2400" spc="-5" dirty="0">
                <a:latin typeface="Times New Roman"/>
                <a:cs typeface="Times New Roman"/>
              </a:rPr>
              <a:t>sequence</a:t>
            </a:r>
            <a:r>
              <a:rPr lang="en-IN" sz="2400" spc="-25" dirty="0">
                <a:latin typeface="Times New Roman"/>
                <a:cs typeface="Times New Roman"/>
              </a:rPr>
              <a:t> </a:t>
            </a:r>
            <a:r>
              <a:rPr lang="en-IN" sz="2400" spc="-5" dirty="0">
                <a:latin typeface="Times New Roman"/>
                <a:cs typeface="Times New Roman"/>
              </a:rPr>
              <a:t>of</a:t>
            </a:r>
            <a:r>
              <a:rPr lang="en-IN" sz="2400" spc="10" dirty="0">
                <a:latin typeface="Times New Roman"/>
                <a:cs typeface="Times New Roman"/>
              </a:rPr>
              <a:t> </a:t>
            </a:r>
            <a:r>
              <a:rPr lang="en-IN" sz="2400" spc="-5" dirty="0">
                <a:latin typeface="Times New Roman"/>
                <a:cs typeface="Times New Roman"/>
              </a:rPr>
              <a:t>data</a:t>
            </a:r>
            <a:r>
              <a:rPr lang="en-IN" sz="2400" dirty="0">
                <a:latin typeface="Times New Roman"/>
                <a:cs typeface="Times New Roman"/>
              </a:rPr>
              <a:t> </a:t>
            </a:r>
            <a:r>
              <a:rPr lang="en-IN" sz="2400" spc="-10" dirty="0">
                <a:latin typeface="Times New Roman"/>
                <a:cs typeface="Times New Roman"/>
              </a:rPr>
              <a:t>can</a:t>
            </a:r>
            <a:r>
              <a:rPr lang="en-IN" sz="2400" dirty="0">
                <a:latin typeface="Times New Roman"/>
                <a:cs typeface="Times New Roman"/>
              </a:rPr>
              <a:t> </a:t>
            </a:r>
            <a:r>
              <a:rPr lang="en-IN" sz="2400" spc="-5" dirty="0">
                <a:latin typeface="Times New Roman"/>
                <a:cs typeface="Times New Roman"/>
              </a:rPr>
              <a:t>be </a:t>
            </a:r>
            <a:r>
              <a:rPr lang="en-IN" sz="2400" spc="-685" dirty="0">
                <a:latin typeface="Times New Roman"/>
                <a:cs typeface="Times New Roman"/>
              </a:rPr>
              <a:t> </a:t>
            </a:r>
            <a:r>
              <a:rPr lang="en-IN" sz="2400" spc="-5" dirty="0">
                <a:latin typeface="Times New Roman"/>
                <a:cs typeface="Times New Roman"/>
              </a:rPr>
              <a:t>transmitted</a:t>
            </a:r>
            <a:r>
              <a:rPr lang="en-IN" sz="2400" spc="-15" dirty="0">
                <a:latin typeface="Times New Roman"/>
                <a:cs typeface="Times New Roman"/>
              </a:rPr>
              <a:t> </a:t>
            </a:r>
            <a:r>
              <a:rPr lang="en-IN" sz="2400" spc="-5" dirty="0">
                <a:latin typeface="Times New Roman"/>
                <a:cs typeface="Times New Roman"/>
              </a:rPr>
              <a:t>parallel at a</a:t>
            </a:r>
            <a:r>
              <a:rPr lang="en-IN" sz="2400" spc="-15" dirty="0">
                <a:latin typeface="Times New Roman"/>
                <a:cs typeface="Times New Roman"/>
              </a:rPr>
              <a:t> </a:t>
            </a:r>
            <a:r>
              <a:rPr lang="en-IN" sz="2400" spc="-10" dirty="0">
                <a:latin typeface="Times New Roman"/>
                <a:cs typeface="Times New Roman"/>
              </a:rPr>
              <a:t>time</a:t>
            </a:r>
            <a:r>
              <a:rPr lang="en-IN" sz="2400" spc="-5" dirty="0">
                <a:latin typeface="Times New Roman"/>
                <a:cs typeface="Times New Roman"/>
              </a:rPr>
              <a:t> .</a:t>
            </a:r>
            <a:endParaRPr lang="en-IN" sz="2400" dirty="0">
              <a:latin typeface="Times New Roman"/>
              <a:cs typeface="Times New Roman"/>
            </a:endParaRPr>
          </a:p>
        </p:txBody>
      </p:sp>
      <p:pic>
        <p:nvPicPr>
          <p:cNvPr id="9" name="object 4"/>
          <p:cNvPicPr/>
          <p:nvPr/>
        </p:nvPicPr>
        <p:blipFill>
          <a:blip r:embed="rId5" cstate="print"/>
          <a:stretch>
            <a:fillRect/>
          </a:stretch>
        </p:blipFill>
        <p:spPr>
          <a:xfrm>
            <a:off x="2612000" y="3594818"/>
            <a:ext cx="7585885" cy="1736599"/>
          </a:xfrm>
          <a:prstGeom prst="rect">
            <a:avLst/>
          </a:prstGeom>
        </p:spPr>
      </p:pic>
    </p:spTree>
    <p:extLst>
      <p:ext uri="{BB962C8B-B14F-4D97-AF65-F5344CB8AC3E}">
        <p14:creationId xmlns:p14="http://schemas.microsoft.com/office/powerpoint/2010/main" val="1739103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Parallel Vs Serial transmission</a:t>
            </a:r>
          </a:p>
        </p:txBody>
      </p:sp>
      <p:sp>
        <p:nvSpPr>
          <p:cNvPr id="3" name="Content Placeholder 2"/>
          <p:cNvSpPr>
            <a:spLocks noGrp="1"/>
          </p:cNvSpPr>
          <p:nvPr>
            <p:ph idx="1"/>
          </p:nvPr>
        </p:nvSpPr>
        <p:spPr>
          <a:xfrm>
            <a:off x="1152085" y="1413656"/>
            <a:ext cx="10591028" cy="5094510"/>
          </a:xfrm>
        </p:spPr>
        <p:txBody>
          <a:bodyPr>
            <a:noAutofit/>
          </a:bodyPr>
          <a:lstStyle/>
          <a:p>
            <a:pPr algn="just"/>
            <a:r>
              <a:rPr lang="en-IN" sz="2400" dirty="0"/>
              <a:t>The transfer of data between two units is serial or parallel. </a:t>
            </a:r>
          </a:p>
          <a:p>
            <a:pPr algn="just"/>
            <a:r>
              <a:rPr lang="en-IN" sz="2400" dirty="0"/>
              <a:t>In parallel data transmission, n bit in the message must be transmitted through n separate conductor path. </a:t>
            </a:r>
          </a:p>
          <a:p>
            <a:pPr algn="just"/>
            <a:r>
              <a:rPr lang="en-IN" sz="2400" dirty="0"/>
              <a:t>In serial transmission, each bit in the message is sent in sequence one at a time.</a:t>
            </a:r>
          </a:p>
          <a:p>
            <a:pPr algn="just"/>
            <a:r>
              <a:rPr lang="en-IN" sz="2400" dirty="0"/>
              <a:t> Parallel transmission is faster but it requires many wires. It is used for short distances and where speed is important. </a:t>
            </a:r>
          </a:p>
          <a:p>
            <a:pPr algn="just"/>
            <a:r>
              <a:rPr lang="en-IN" sz="2400" dirty="0"/>
              <a:t>Serial transmission is slower but is less expensive.</a:t>
            </a:r>
            <a:endParaRPr lang="en-IN" sz="2400" dirty="0">
              <a:solidFill>
                <a:schemeClr val="tx1"/>
              </a:solidFill>
            </a:endParaRPr>
          </a:p>
          <a:p>
            <a:pPr marL="0" indent="0" algn="just">
              <a:buNone/>
            </a:pP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1739103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endParaRPr lang="en-IN" b="1" dirty="0">
              <a:solidFill>
                <a:srgbClr val="C00000"/>
              </a:solidFill>
            </a:endParaRPr>
          </a:p>
        </p:txBody>
      </p:sp>
      <p:sp>
        <p:nvSpPr>
          <p:cNvPr id="3" name="Content Placeholder 2"/>
          <p:cNvSpPr>
            <a:spLocks noGrp="1"/>
          </p:cNvSpPr>
          <p:nvPr>
            <p:ph idx="1"/>
          </p:nvPr>
        </p:nvSpPr>
        <p:spPr>
          <a:xfrm>
            <a:off x="1152085" y="1413656"/>
            <a:ext cx="10591028" cy="5094510"/>
          </a:xfrm>
        </p:spPr>
        <p:txBody>
          <a:bodyPr>
            <a:noAutofit/>
          </a:bodyPr>
          <a:lstStyle/>
          <a:p>
            <a:pPr marL="0" indent="0" algn="just">
              <a:buNone/>
            </a:pP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7" name="object 2"/>
          <p:cNvSpPr/>
          <p:nvPr/>
        </p:nvSpPr>
        <p:spPr>
          <a:xfrm>
            <a:off x="1767789" y="842074"/>
            <a:ext cx="4114800" cy="1030605"/>
          </a:xfrm>
          <a:custGeom>
            <a:avLst/>
            <a:gdLst/>
            <a:ahLst/>
            <a:cxnLst/>
            <a:rect l="l" t="t" r="r" b="b"/>
            <a:pathLst>
              <a:path w="4114800" h="1030605">
                <a:moveTo>
                  <a:pt x="4114800" y="27432"/>
                </a:moveTo>
                <a:lnTo>
                  <a:pt x="4112628" y="16776"/>
                </a:lnTo>
                <a:lnTo>
                  <a:pt x="4106748" y="8051"/>
                </a:lnTo>
                <a:lnTo>
                  <a:pt x="4098023" y="2171"/>
                </a:lnTo>
                <a:lnTo>
                  <a:pt x="4087368" y="0"/>
                </a:lnTo>
                <a:lnTo>
                  <a:pt x="27432" y="0"/>
                </a:lnTo>
                <a:lnTo>
                  <a:pt x="16751" y="2171"/>
                </a:lnTo>
                <a:lnTo>
                  <a:pt x="8026" y="8051"/>
                </a:lnTo>
                <a:lnTo>
                  <a:pt x="2146" y="16776"/>
                </a:lnTo>
                <a:lnTo>
                  <a:pt x="0" y="27432"/>
                </a:lnTo>
                <a:lnTo>
                  <a:pt x="0" y="1002792"/>
                </a:lnTo>
                <a:lnTo>
                  <a:pt x="2146" y="1013460"/>
                </a:lnTo>
                <a:lnTo>
                  <a:pt x="8026" y="1022184"/>
                </a:lnTo>
                <a:lnTo>
                  <a:pt x="16751" y="1028065"/>
                </a:lnTo>
                <a:lnTo>
                  <a:pt x="27432" y="1030224"/>
                </a:lnTo>
                <a:lnTo>
                  <a:pt x="4087368" y="1030224"/>
                </a:lnTo>
                <a:lnTo>
                  <a:pt x="4098023" y="1028065"/>
                </a:lnTo>
                <a:lnTo>
                  <a:pt x="4106748" y="1022184"/>
                </a:lnTo>
                <a:lnTo>
                  <a:pt x="4112628" y="1013460"/>
                </a:lnTo>
                <a:lnTo>
                  <a:pt x="4114800" y="1002792"/>
                </a:lnTo>
                <a:lnTo>
                  <a:pt x="4114800" y="997331"/>
                </a:lnTo>
                <a:lnTo>
                  <a:pt x="4114800" y="32893"/>
                </a:lnTo>
                <a:lnTo>
                  <a:pt x="4114800" y="27432"/>
                </a:lnTo>
                <a:close/>
              </a:path>
            </a:pathLst>
          </a:custGeom>
          <a:solidFill>
            <a:srgbClr val="3891A7"/>
          </a:solidFill>
        </p:spPr>
        <p:txBody>
          <a:bodyPr wrap="square" lIns="0" tIns="0" rIns="0" bIns="0" rtlCol="0"/>
          <a:lstStyle/>
          <a:p>
            <a:endParaRPr/>
          </a:p>
        </p:txBody>
      </p:sp>
      <p:sp>
        <p:nvSpPr>
          <p:cNvPr id="8" name="object 3"/>
          <p:cNvSpPr txBox="1"/>
          <p:nvPr/>
        </p:nvSpPr>
        <p:spPr>
          <a:xfrm>
            <a:off x="1978812" y="1147002"/>
            <a:ext cx="3691254" cy="360680"/>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FFFFFF"/>
                </a:solidFill>
                <a:latin typeface="Lucida Sans Unicode"/>
                <a:cs typeface="Lucida Sans Unicode"/>
              </a:rPr>
              <a:t>Synchronous</a:t>
            </a:r>
            <a:r>
              <a:rPr sz="2200" spc="-10" dirty="0">
                <a:solidFill>
                  <a:srgbClr val="FFFFFF"/>
                </a:solidFill>
                <a:latin typeface="Lucida Sans Unicode"/>
                <a:cs typeface="Lucida Sans Unicode"/>
              </a:rPr>
              <a:t> Data</a:t>
            </a:r>
            <a:r>
              <a:rPr sz="2200" spc="10" dirty="0">
                <a:solidFill>
                  <a:srgbClr val="FFFFFF"/>
                </a:solidFill>
                <a:latin typeface="Lucida Sans Unicode"/>
                <a:cs typeface="Lucida Sans Unicode"/>
              </a:rPr>
              <a:t> </a:t>
            </a:r>
            <a:r>
              <a:rPr sz="2200" spc="-10" dirty="0">
                <a:solidFill>
                  <a:srgbClr val="FFFFFF"/>
                </a:solidFill>
                <a:latin typeface="Lucida Sans Unicode"/>
                <a:cs typeface="Lucida Sans Unicode"/>
              </a:rPr>
              <a:t>Transfer</a:t>
            </a:r>
            <a:endParaRPr sz="2200">
              <a:latin typeface="Lucida Sans Unicode"/>
              <a:cs typeface="Lucida Sans Unicode"/>
            </a:endParaRPr>
          </a:p>
        </p:txBody>
      </p:sp>
      <p:sp>
        <p:nvSpPr>
          <p:cNvPr id="9" name="object 4"/>
          <p:cNvSpPr/>
          <p:nvPr/>
        </p:nvSpPr>
        <p:spPr>
          <a:xfrm>
            <a:off x="1767789" y="1817434"/>
            <a:ext cx="4114800" cy="4663440"/>
          </a:xfrm>
          <a:custGeom>
            <a:avLst/>
            <a:gdLst/>
            <a:ahLst/>
            <a:cxnLst/>
            <a:rect l="l" t="t" r="r" b="b"/>
            <a:pathLst>
              <a:path w="4114800" h="4663440">
                <a:moveTo>
                  <a:pt x="4114800" y="27432"/>
                </a:moveTo>
                <a:lnTo>
                  <a:pt x="4112628" y="16776"/>
                </a:lnTo>
                <a:lnTo>
                  <a:pt x="4106748" y="8051"/>
                </a:lnTo>
                <a:lnTo>
                  <a:pt x="4098023" y="2171"/>
                </a:lnTo>
                <a:lnTo>
                  <a:pt x="4087368" y="0"/>
                </a:lnTo>
                <a:lnTo>
                  <a:pt x="27432" y="0"/>
                </a:lnTo>
                <a:lnTo>
                  <a:pt x="16751" y="2171"/>
                </a:lnTo>
                <a:lnTo>
                  <a:pt x="8026" y="8051"/>
                </a:lnTo>
                <a:lnTo>
                  <a:pt x="2146" y="16776"/>
                </a:lnTo>
                <a:lnTo>
                  <a:pt x="0" y="27444"/>
                </a:lnTo>
                <a:lnTo>
                  <a:pt x="0" y="4636008"/>
                </a:lnTo>
                <a:lnTo>
                  <a:pt x="2146" y="4646688"/>
                </a:lnTo>
                <a:lnTo>
                  <a:pt x="8026" y="4655413"/>
                </a:lnTo>
                <a:lnTo>
                  <a:pt x="16751" y="4661293"/>
                </a:lnTo>
                <a:lnTo>
                  <a:pt x="27432" y="4663440"/>
                </a:lnTo>
                <a:lnTo>
                  <a:pt x="4087368" y="4663440"/>
                </a:lnTo>
                <a:lnTo>
                  <a:pt x="4098023" y="4661293"/>
                </a:lnTo>
                <a:lnTo>
                  <a:pt x="4106748" y="4655413"/>
                </a:lnTo>
                <a:lnTo>
                  <a:pt x="4112628" y="4646688"/>
                </a:lnTo>
                <a:lnTo>
                  <a:pt x="4114800" y="4636008"/>
                </a:lnTo>
                <a:lnTo>
                  <a:pt x="4114800" y="4630534"/>
                </a:lnTo>
                <a:lnTo>
                  <a:pt x="4114800" y="32893"/>
                </a:lnTo>
                <a:lnTo>
                  <a:pt x="4114800" y="27432"/>
                </a:lnTo>
                <a:close/>
              </a:path>
            </a:pathLst>
          </a:custGeom>
          <a:solidFill>
            <a:srgbClr val="CEDCE0">
              <a:alpha val="90194"/>
            </a:srgbClr>
          </a:solidFill>
        </p:spPr>
        <p:txBody>
          <a:bodyPr wrap="square" lIns="0" tIns="0" rIns="0" bIns="0" rtlCol="0"/>
          <a:lstStyle/>
          <a:p>
            <a:endParaRPr/>
          </a:p>
        </p:txBody>
      </p:sp>
      <p:sp>
        <p:nvSpPr>
          <p:cNvPr id="10" name="object 5"/>
          <p:cNvSpPr txBox="1"/>
          <p:nvPr/>
        </p:nvSpPr>
        <p:spPr>
          <a:xfrm>
            <a:off x="1899868" y="1893787"/>
            <a:ext cx="3463290" cy="2135841"/>
          </a:xfrm>
          <a:prstGeom prst="rect">
            <a:avLst/>
          </a:prstGeom>
        </p:spPr>
        <p:txBody>
          <a:bodyPr vert="horz" wrap="square" lIns="0" tIns="12065" rIns="0" bIns="0" rtlCol="0">
            <a:spAutoFit/>
          </a:bodyPr>
          <a:lstStyle/>
          <a:p>
            <a:pPr marL="241300" marR="5080" indent="-228600" algn="just">
              <a:lnSpc>
                <a:spcPct val="115300"/>
              </a:lnSpc>
              <a:spcBef>
                <a:spcPts val="95"/>
              </a:spcBef>
              <a:buChar char="•"/>
              <a:tabLst>
                <a:tab pos="241300" algn="l"/>
              </a:tabLst>
            </a:pPr>
            <a:r>
              <a:rPr sz="2400" spc="-5" dirty="0">
                <a:latin typeface="Calibri" pitchFamily="34" charset="0"/>
                <a:cs typeface="Lucida Sans Unicode"/>
              </a:rPr>
              <a:t>The device which sends  data &amp; the device which  receives data are  synchronized with the  same clock.</a:t>
            </a:r>
          </a:p>
        </p:txBody>
      </p:sp>
      <p:sp>
        <p:nvSpPr>
          <p:cNvPr id="11" name="object 6"/>
          <p:cNvSpPr/>
          <p:nvPr/>
        </p:nvSpPr>
        <p:spPr>
          <a:xfrm>
            <a:off x="6394653" y="842074"/>
            <a:ext cx="4114800" cy="1030605"/>
          </a:xfrm>
          <a:custGeom>
            <a:avLst/>
            <a:gdLst/>
            <a:ahLst/>
            <a:cxnLst/>
            <a:rect l="l" t="t" r="r" b="b"/>
            <a:pathLst>
              <a:path w="4114800" h="1030605">
                <a:moveTo>
                  <a:pt x="4114800" y="27432"/>
                </a:moveTo>
                <a:lnTo>
                  <a:pt x="4112628" y="16776"/>
                </a:lnTo>
                <a:lnTo>
                  <a:pt x="4106748" y="8051"/>
                </a:lnTo>
                <a:lnTo>
                  <a:pt x="4098023" y="2171"/>
                </a:lnTo>
                <a:lnTo>
                  <a:pt x="4087368" y="0"/>
                </a:lnTo>
                <a:lnTo>
                  <a:pt x="27432" y="0"/>
                </a:lnTo>
                <a:lnTo>
                  <a:pt x="16764" y="2171"/>
                </a:lnTo>
                <a:lnTo>
                  <a:pt x="8039" y="8051"/>
                </a:lnTo>
                <a:lnTo>
                  <a:pt x="2159" y="16776"/>
                </a:lnTo>
                <a:lnTo>
                  <a:pt x="0" y="27432"/>
                </a:lnTo>
                <a:lnTo>
                  <a:pt x="0" y="1002792"/>
                </a:lnTo>
                <a:lnTo>
                  <a:pt x="2159" y="1013460"/>
                </a:lnTo>
                <a:lnTo>
                  <a:pt x="8039" y="1022184"/>
                </a:lnTo>
                <a:lnTo>
                  <a:pt x="16764" y="1028065"/>
                </a:lnTo>
                <a:lnTo>
                  <a:pt x="27432" y="1030224"/>
                </a:lnTo>
                <a:lnTo>
                  <a:pt x="4087368" y="1030224"/>
                </a:lnTo>
                <a:lnTo>
                  <a:pt x="4098023" y="1028065"/>
                </a:lnTo>
                <a:lnTo>
                  <a:pt x="4106748" y="1022184"/>
                </a:lnTo>
                <a:lnTo>
                  <a:pt x="4112628" y="1013460"/>
                </a:lnTo>
                <a:lnTo>
                  <a:pt x="4114800" y="1002792"/>
                </a:lnTo>
                <a:lnTo>
                  <a:pt x="4114800" y="997331"/>
                </a:lnTo>
                <a:lnTo>
                  <a:pt x="4114800" y="32893"/>
                </a:lnTo>
                <a:lnTo>
                  <a:pt x="4114800" y="27432"/>
                </a:lnTo>
                <a:close/>
              </a:path>
            </a:pathLst>
          </a:custGeom>
          <a:solidFill>
            <a:srgbClr val="3891A7"/>
          </a:solidFill>
        </p:spPr>
        <p:txBody>
          <a:bodyPr wrap="square" lIns="0" tIns="0" rIns="0" bIns="0" rtlCol="0"/>
          <a:lstStyle/>
          <a:p>
            <a:endParaRPr/>
          </a:p>
        </p:txBody>
      </p:sp>
      <p:sp>
        <p:nvSpPr>
          <p:cNvPr id="15" name="object 7"/>
          <p:cNvSpPr txBox="1"/>
          <p:nvPr/>
        </p:nvSpPr>
        <p:spPr>
          <a:xfrm>
            <a:off x="7126554" y="902806"/>
            <a:ext cx="2652395" cy="796925"/>
          </a:xfrm>
          <a:prstGeom prst="rect">
            <a:avLst/>
          </a:prstGeom>
        </p:spPr>
        <p:txBody>
          <a:bodyPr vert="horz" wrap="square" lIns="0" tIns="12700" rIns="0" bIns="0" rtlCol="0">
            <a:spAutoFit/>
          </a:bodyPr>
          <a:lstStyle/>
          <a:p>
            <a:pPr marL="759460" marR="5080" indent="-747395">
              <a:lnSpc>
                <a:spcPct val="114999"/>
              </a:lnSpc>
              <a:spcBef>
                <a:spcPts val="100"/>
              </a:spcBef>
            </a:pPr>
            <a:r>
              <a:rPr sz="2200" spc="-10" dirty="0">
                <a:solidFill>
                  <a:srgbClr val="FFFFFF"/>
                </a:solidFill>
                <a:latin typeface="Lucida Sans Unicode"/>
                <a:cs typeface="Lucida Sans Unicode"/>
              </a:rPr>
              <a:t>Asynchronous Data </a:t>
            </a:r>
            <a:r>
              <a:rPr sz="2200" spc="-685" dirty="0">
                <a:solidFill>
                  <a:srgbClr val="FFFFFF"/>
                </a:solidFill>
                <a:latin typeface="Lucida Sans Unicode"/>
                <a:cs typeface="Lucida Sans Unicode"/>
              </a:rPr>
              <a:t> </a:t>
            </a:r>
            <a:r>
              <a:rPr sz="2200" spc="-10" dirty="0">
                <a:solidFill>
                  <a:srgbClr val="FFFFFF"/>
                </a:solidFill>
                <a:latin typeface="Lucida Sans Unicode"/>
                <a:cs typeface="Lucida Sans Unicode"/>
              </a:rPr>
              <a:t>Transfer</a:t>
            </a:r>
            <a:endParaRPr sz="2200">
              <a:latin typeface="Lucida Sans Unicode"/>
              <a:cs typeface="Lucida Sans Unicode"/>
            </a:endParaRPr>
          </a:p>
        </p:txBody>
      </p:sp>
      <p:sp>
        <p:nvSpPr>
          <p:cNvPr id="16" name="object 8"/>
          <p:cNvSpPr/>
          <p:nvPr/>
        </p:nvSpPr>
        <p:spPr>
          <a:xfrm>
            <a:off x="6394653" y="1817434"/>
            <a:ext cx="4114800" cy="4663440"/>
          </a:xfrm>
          <a:custGeom>
            <a:avLst/>
            <a:gdLst/>
            <a:ahLst/>
            <a:cxnLst/>
            <a:rect l="l" t="t" r="r" b="b"/>
            <a:pathLst>
              <a:path w="4114800" h="4663440">
                <a:moveTo>
                  <a:pt x="4114800" y="27432"/>
                </a:moveTo>
                <a:lnTo>
                  <a:pt x="4112628" y="16776"/>
                </a:lnTo>
                <a:lnTo>
                  <a:pt x="4106748" y="8051"/>
                </a:lnTo>
                <a:lnTo>
                  <a:pt x="4098023" y="2171"/>
                </a:lnTo>
                <a:lnTo>
                  <a:pt x="4087368" y="0"/>
                </a:lnTo>
                <a:lnTo>
                  <a:pt x="27432" y="0"/>
                </a:lnTo>
                <a:lnTo>
                  <a:pt x="16764" y="2171"/>
                </a:lnTo>
                <a:lnTo>
                  <a:pt x="8039" y="8051"/>
                </a:lnTo>
                <a:lnTo>
                  <a:pt x="2159" y="16776"/>
                </a:lnTo>
                <a:lnTo>
                  <a:pt x="0" y="27444"/>
                </a:lnTo>
                <a:lnTo>
                  <a:pt x="0" y="4636008"/>
                </a:lnTo>
                <a:lnTo>
                  <a:pt x="2159" y="4646688"/>
                </a:lnTo>
                <a:lnTo>
                  <a:pt x="8039" y="4655413"/>
                </a:lnTo>
                <a:lnTo>
                  <a:pt x="16764" y="4661293"/>
                </a:lnTo>
                <a:lnTo>
                  <a:pt x="27432" y="4663440"/>
                </a:lnTo>
                <a:lnTo>
                  <a:pt x="4087368" y="4663440"/>
                </a:lnTo>
                <a:lnTo>
                  <a:pt x="4098023" y="4661293"/>
                </a:lnTo>
                <a:lnTo>
                  <a:pt x="4106748" y="4655413"/>
                </a:lnTo>
                <a:lnTo>
                  <a:pt x="4112628" y="4646688"/>
                </a:lnTo>
                <a:lnTo>
                  <a:pt x="4114800" y="4636008"/>
                </a:lnTo>
                <a:lnTo>
                  <a:pt x="4114800" y="4630534"/>
                </a:lnTo>
                <a:lnTo>
                  <a:pt x="4114800" y="32893"/>
                </a:lnTo>
                <a:lnTo>
                  <a:pt x="4114800" y="27432"/>
                </a:lnTo>
                <a:close/>
              </a:path>
            </a:pathLst>
          </a:custGeom>
          <a:solidFill>
            <a:srgbClr val="CEDCE0">
              <a:alpha val="90194"/>
            </a:srgbClr>
          </a:solidFill>
        </p:spPr>
        <p:txBody>
          <a:bodyPr wrap="square" lIns="0" tIns="0" rIns="0" bIns="0" rtlCol="0"/>
          <a:lstStyle/>
          <a:p>
            <a:endParaRPr/>
          </a:p>
        </p:txBody>
      </p:sp>
      <p:sp>
        <p:nvSpPr>
          <p:cNvPr id="17" name="object 9"/>
          <p:cNvSpPr txBox="1"/>
          <p:nvPr/>
        </p:nvSpPr>
        <p:spPr>
          <a:xfrm>
            <a:off x="6528256" y="1893787"/>
            <a:ext cx="3766185" cy="3946208"/>
          </a:xfrm>
          <a:prstGeom prst="rect">
            <a:avLst/>
          </a:prstGeom>
        </p:spPr>
        <p:txBody>
          <a:bodyPr vert="horz" wrap="square" lIns="0" tIns="11430" rIns="0" bIns="0" rtlCol="0">
            <a:spAutoFit/>
          </a:bodyPr>
          <a:lstStyle/>
          <a:p>
            <a:pPr marL="241300" marR="5080" indent="-228600">
              <a:lnSpc>
                <a:spcPct val="115300"/>
              </a:lnSpc>
              <a:spcBef>
                <a:spcPts val="90"/>
              </a:spcBef>
              <a:buChar char="•"/>
              <a:tabLst>
                <a:tab pos="241300" algn="l"/>
              </a:tabLst>
            </a:pPr>
            <a:r>
              <a:rPr sz="2200" spc="-5" dirty="0">
                <a:latin typeface="Calibri" pitchFamily="34" charset="0"/>
                <a:cs typeface="Lucida Sans Unicode"/>
              </a:rPr>
              <a:t>Data transfer is not based  on the predetermined  timing pattern.</a:t>
            </a:r>
          </a:p>
          <a:p>
            <a:pPr marL="241300" marR="223520" indent="-228600" algn="just">
              <a:lnSpc>
                <a:spcPct val="115300"/>
              </a:lnSpc>
              <a:spcBef>
                <a:spcPts val="509"/>
              </a:spcBef>
              <a:buChar char="•"/>
              <a:tabLst>
                <a:tab pos="241300" algn="l"/>
              </a:tabLst>
            </a:pPr>
            <a:r>
              <a:rPr sz="2200" spc="-5" dirty="0">
                <a:latin typeface="Calibri" pitchFamily="34" charset="0"/>
                <a:cs typeface="Lucida Sans Unicode"/>
              </a:rPr>
              <a:t>This technique of data  transfer is used , when  the speed of an I/O  device is not match with  the speed of CPU &amp; the  timing characteristics of  I/O device is not  predictable.</a:t>
            </a:r>
          </a:p>
        </p:txBody>
      </p:sp>
    </p:spTree>
    <p:extLst>
      <p:ext uri="{BB962C8B-B14F-4D97-AF65-F5344CB8AC3E}">
        <p14:creationId xmlns:p14="http://schemas.microsoft.com/office/powerpoint/2010/main" val="1739103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Asynchronous Data Transfer</a:t>
            </a:r>
          </a:p>
        </p:txBody>
      </p:sp>
      <p:sp>
        <p:nvSpPr>
          <p:cNvPr id="3" name="Content Placeholder 2"/>
          <p:cNvSpPr>
            <a:spLocks noGrp="1"/>
          </p:cNvSpPr>
          <p:nvPr>
            <p:ph idx="1"/>
          </p:nvPr>
        </p:nvSpPr>
        <p:spPr>
          <a:xfrm>
            <a:off x="1152085" y="1413656"/>
            <a:ext cx="10591028" cy="5094510"/>
          </a:xfrm>
        </p:spPr>
        <p:txBody>
          <a:bodyPr>
            <a:noAutofit/>
          </a:bodyPr>
          <a:lstStyle/>
          <a:p>
            <a:pPr algn="just"/>
            <a:r>
              <a:rPr lang="en-IN" sz="2000" dirty="0"/>
              <a:t>The internal operations in a digital system are synchronized by means of clock pulses supplied by a common pulse generator.</a:t>
            </a:r>
          </a:p>
          <a:p>
            <a:pPr algn="just"/>
            <a:r>
              <a:rPr lang="en-IN" sz="2000" dirty="0"/>
              <a:t>Clock pulses are applied to all registers within a unit and all data transfers among internal registers occur simultaneously during the occurrence of a clock pulse.</a:t>
            </a:r>
          </a:p>
          <a:p>
            <a:pPr algn="just"/>
            <a:r>
              <a:rPr lang="en-IN" sz="2000" dirty="0"/>
              <a:t>Two units, such as a CPU and an IO interface, are designed independently of each other. </a:t>
            </a:r>
          </a:p>
          <a:p>
            <a:pPr algn="just"/>
            <a:r>
              <a:rPr lang="en-IN" sz="2000" dirty="0"/>
              <a:t>If the registers in the interface </a:t>
            </a:r>
            <a:r>
              <a:rPr lang="en-IN" sz="2000" dirty="0">
                <a:solidFill>
                  <a:srgbClr val="C00000"/>
                </a:solidFill>
              </a:rPr>
              <a:t>share a common clock </a:t>
            </a:r>
            <a:r>
              <a:rPr lang="en-IN" sz="2000" dirty="0"/>
              <a:t>with the CPU registers, the transfer between the two units is said to be </a:t>
            </a:r>
            <a:r>
              <a:rPr lang="en-IN" sz="2000" dirty="0">
                <a:solidFill>
                  <a:srgbClr val="C00000"/>
                </a:solidFill>
              </a:rPr>
              <a:t>synchronous</a:t>
            </a:r>
            <a:r>
              <a:rPr lang="en-IN" sz="2000" dirty="0"/>
              <a:t>. </a:t>
            </a:r>
          </a:p>
          <a:p>
            <a:pPr algn="just"/>
            <a:r>
              <a:rPr lang="en-IN" sz="2000" dirty="0"/>
              <a:t>In most cases, the internal timing in each unit is independent from the other in that each uses its </a:t>
            </a:r>
            <a:r>
              <a:rPr lang="en-IN" sz="2000" dirty="0">
                <a:solidFill>
                  <a:srgbClr val="C00000"/>
                </a:solidFill>
              </a:rPr>
              <a:t>own private clock </a:t>
            </a:r>
            <a:r>
              <a:rPr lang="en-IN" sz="2000" dirty="0"/>
              <a:t>for internal registers. In that case, the two units are said to be </a:t>
            </a:r>
            <a:r>
              <a:rPr lang="en-IN" sz="2000" dirty="0">
                <a:solidFill>
                  <a:srgbClr val="C00000"/>
                </a:solidFill>
              </a:rPr>
              <a:t>asynchronous</a:t>
            </a:r>
            <a:r>
              <a:rPr lang="en-IN" sz="2000" dirty="0"/>
              <a:t> to each other. This approach is widely used in most computer systems.</a:t>
            </a:r>
            <a:endParaRPr lang="en-IN" sz="2000" dirty="0">
              <a:solidFill>
                <a:schemeClr val="tx1"/>
              </a:solidFill>
            </a:endParaRPr>
          </a:p>
          <a:p>
            <a:pPr marL="0" indent="0" algn="just">
              <a:buNone/>
            </a:pP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173910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923" y="384851"/>
            <a:ext cx="8911687" cy="1280890"/>
          </a:xfrm>
        </p:spPr>
        <p:txBody>
          <a:bodyPr/>
          <a:lstStyle/>
          <a:p>
            <a:pPr algn="ctr"/>
            <a:r>
              <a:rPr lang="en-IN" b="1" dirty="0">
                <a:solidFill>
                  <a:srgbClr val="C00000"/>
                </a:solidFill>
              </a:rPr>
              <a:t>UNIT IV</a:t>
            </a:r>
          </a:p>
        </p:txBody>
      </p:sp>
      <p:sp>
        <p:nvSpPr>
          <p:cNvPr id="3" name="Content Placeholder 2"/>
          <p:cNvSpPr>
            <a:spLocks noGrp="1"/>
          </p:cNvSpPr>
          <p:nvPr>
            <p:ph idx="1"/>
          </p:nvPr>
        </p:nvSpPr>
        <p:spPr>
          <a:xfrm>
            <a:off x="2826116" y="1464537"/>
            <a:ext cx="7598445" cy="4190688"/>
          </a:xfrm>
        </p:spPr>
        <p:txBody>
          <a:bodyPr>
            <a:noAutofit/>
          </a:bodyPr>
          <a:lstStyle/>
          <a:p>
            <a:pPr marL="457200" lvl="1" indent="0" algn="just">
              <a:buNone/>
            </a:pPr>
            <a:r>
              <a:rPr lang="en-IN" sz="2400" b="1" dirty="0">
                <a:solidFill>
                  <a:srgbClr val="C00000"/>
                </a:solidFill>
              </a:rPr>
              <a:t> Input-Output Organization</a:t>
            </a:r>
          </a:p>
          <a:p>
            <a:pPr algn="just"/>
            <a:r>
              <a:rPr lang="en-IN" sz="2000" b="1" dirty="0">
                <a:solidFill>
                  <a:schemeClr val="tx1"/>
                </a:solidFill>
              </a:rPr>
              <a:t>Peripheral devices</a:t>
            </a:r>
          </a:p>
          <a:p>
            <a:pPr algn="just"/>
            <a:r>
              <a:rPr lang="en-IN" sz="2000" b="1" dirty="0">
                <a:solidFill>
                  <a:schemeClr val="tx1"/>
                </a:solidFill>
              </a:rPr>
              <a:t>I/O Interface</a:t>
            </a:r>
          </a:p>
          <a:p>
            <a:pPr algn="just"/>
            <a:r>
              <a:rPr lang="en-IN" sz="2000" b="1" dirty="0">
                <a:solidFill>
                  <a:schemeClr val="tx1"/>
                </a:solidFill>
              </a:rPr>
              <a:t>Asynchronous Data Transfer</a:t>
            </a:r>
          </a:p>
          <a:p>
            <a:pPr algn="just"/>
            <a:r>
              <a:rPr lang="en-IN" sz="2000" b="1" dirty="0">
                <a:solidFill>
                  <a:schemeClr val="tx1"/>
                </a:solidFill>
              </a:rPr>
              <a:t>Modes of Transfer</a:t>
            </a:r>
          </a:p>
          <a:p>
            <a:pPr algn="just"/>
            <a:r>
              <a:rPr lang="en-IN" sz="2000" b="1" dirty="0">
                <a:solidFill>
                  <a:schemeClr val="tx1"/>
                </a:solidFill>
              </a:rPr>
              <a:t>Priority Interrupt</a:t>
            </a:r>
          </a:p>
          <a:p>
            <a:pPr algn="just"/>
            <a:r>
              <a:rPr lang="en-IN" sz="2000" b="1" dirty="0">
                <a:solidFill>
                  <a:schemeClr val="tx1"/>
                </a:solidFill>
              </a:rPr>
              <a:t>DMA</a:t>
            </a:r>
          </a:p>
          <a:p>
            <a:pPr algn="just"/>
            <a:r>
              <a:rPr lang="en-IN" sz="2000" b="1" dirty="0">
                <a:solidFill>
                  <a:schemeClr val="tx1"/>
                </a:solidFill>
              </a:rPr>
              <a:t>I/O Processor</a:t>
            </a:r>
          </a:p>
          <a:p>
            <a:pPr algn="just"/>
            <a:r>
              <a:rPr lang="en-IN" sz="2000" b="1" dirty="0">
                <a:solidFill>
                  <a:schemeClr val="tx1"/>
                </a:solidFill>
              </a:rPr>
              <a:t>Serial Communication.</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3477169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Asynchronous Data Transfer</a:t>
            </a:r>
          </a:p>
        </p:txBody>
      </p:sp>
      <p:sp>
        <p:nvSpPr>
          <p:cNvPr id="3" name="Content Placeholder 2"/>
          <p:cNvSpPr>
            <a:spLocks noGrp="1"/>
          </p:cNvSpPr>
          <p:nvPr>
            <p:ph idx="1"/>
          </p:nvPr>
        </p:nvSpPr>
        <p:spPr>
          <a:xfrm>
            <a:off x="1152085" y="1413656"/>
            <a:ext cx="10591028" cy="5094510"/>
          </a:xfrm>
        </p:spPr>
        <p:txBody>
          <a:bodyPr>
            <a:noAutofit/>
          </a:bodyPr>
          <a:lstStyle/>
          <a:p>
            <a:pPr algn="just"/>
            <a:r>
              <a:rPr lang="en-IN" sz="2000" dirty="0"/>
              <a:t>Asynchronous Scheme is used </a:t>
            </a:r>
            <a:r>
              <a:rPr lang="en-IN" sz="2000" dirty="0">
                <a:solidFill>
                  <a:srgbClr val="FF0000"/>
                </a:solidFill>
              </a:rPr>
              <a:t>when speed of I/O devices do not match with microprocessor,</a:t>
            </a:r>
            <a:r>
              <a:rPr lang="en-IN" sz="2000" dirty="0"/>
              <a:t> and timing characteristics of I/O devices is not predictable.</a:t>
            </a:r>
          </a:p>
          <a:p>
            <a:pPr algn="just"/>
            <a:r>
              <a:rPr lang="en-IN" sz="2000" dirty="0"/>
              <a:t>In this method, process initiates the device and check its status. As a result, CPU has to wait till I/O device is ready to transfer data. When device is ready CPU issues instruction for I/O transfer. </a:t>
            </a:r>
          </a:p>
          <a:p>
            <a:pPr algn="just"/>
            <a:r>
              <a:rPr lang="en-IN" sz="2000" dirty="0"/>
              <a:t>In this method two types of techniques are used based on signals before data transfer. </a:t>
            </a:r>
          </a:p>
          <a:p>
            <a:pPr marL="0" indent="0" algn="just">
              <a:buNone/>
            </a:pPr>
            <a:r>
              <a:rPr lang="en-IN" sz="2000" dirty="0"/>
              <a:t>	1. Strobe Control </a:t>
            </a:r>
          </a:p>
          <a:p>
            <a:pPr marL="0" indent="0" algn="just">
              <a:buNone/>
            </a:pPr>
            <a:r>
              <a:rPr lang="en-IN" sz="2000" dirty="0"/>
              <a:t>	2. Handshaking</a:t>
            </a:r>
            <a:endParaRPr lang="en-IN" sz="2000" dirty="0">
              <a:solidFill>
                <a:schemeClr val="tx1"/>
              </a:solidFill>
            </a:endParaRPr>
          </a:p>
          <a:p>
            <a:pPr marL="0" indent="0" algn="just">
              <a:buNone/>
            </a:pP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1739103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2085" y="1413656"/>
            <a:ext cx="10591028" cy="5094510"/>
          </a:xfrm>
        </p:spPr>
        <p:txBody>
          <a:bodyPr>
            <a:noAutofit/>
          </a:bodyPr>
          <a:lstStyle/>
          <a:p>
            <a:pPr marL="268605" marR="5080" indent="-256540" algn="just">
              <a:lnSpc>
                <a:spcPct val="100000"/>
              </a:lnSpc>
              <a:spcBef>
                <a:spcPts val="100"/>
              </a:spcBef>
              <a:buClr>
                <a:srgbClr val="3891A7"/>
              </a:buClr>
              <a:buSzPct val="66666"/>
              <a:buFont typeface="Segoe UI Symbol"/>
              <a:buChar char=""/>
              <a:tabLst>
                <a:tab pos="268605" algn="l"/>
                <a:tab pos="269240" algn="l"/>
              </a:tabLst>
            </a:pPr>
            <a:r>
              <a:rPr lang="en-IN" sz="2000" spc="-5" dirty="0">
                <a:latin typeface="Calibri" pitchFamily="34" charset="0"/>
                <a:cs typeface="Lucida Sans Unicode"/>
              </a:rPr>
              <a:t>The strobe control method of asynchronous  data transfer employs a single control line to  time each transfer, which is known as strobe.</a:t>
            </a:r>
          </a:p>
          <a:p>
            <a:pPr marL="268605" marR="5080" indent="-256540">
              <a:lnSpc>
                <a:spcPct val="100000"/>
              </a:lnSpc>
              <a:spcBef>
                <a:spcPts val="100"/>
              </a:spcBef>
              <a:buClr>
                <a:srgbClr val="3891A7"/>
              </a:buClr>
              <a:buSzPct val="66666"/>
              <a:buFont typeface="Segoe UI Symbol"/>
              <a:buChar char=""/>
              <a:tabLst>
                <a:tab pos="268605" algn="l"/>
                <a:tab pos="269240" algn="l"/>
              </a:tabLst>
            </a:pPr>
            <a:endParaRPr lang="en-IN" sz="2000" spc="-5" dirty="0">
              <a:latin typeface="Calibri" pitchFamily="34" charset="0"/>
              <a:cs typeface="Lucida Sans Unicode"/>
            </a:endParaRPr>
          </a:p>
          <a:p>
            <a:pPr marL="268605" marR="1209675" indent="-256540">
              <a:lnSpc>
                <a:spcPct val="100000"/>
              </a:lnSpc>
              <a:spcBef>
                <a:spcPts val="395"/>
              </a:spcBef>
              <a:buClr>
                <a:srgbClr val="3891A7"/>
              </a:buClr>
              <a:buSzPct val="66666"/>
              <a:buFont typeface="Segoe UI Symbol"/>
              <a:buChar char=""/>
              <a:tabLst>
                <a:tab pos="268605" algn="l"/>
                <a:tab pos="269240" algn="l"/>
              </a:tabLst>
            </a:pPr>
            <a:r>
              <a:rPr lang="en-IN" sz="2000" spc="-5" dirty="0">
                <a:latin typeface="Calibri" pitchFamily="34" charset="0"/>
                <a:cs typeface="Lucida Sans Unicode"/>
              </a:rPr>
              <a:t>It may be achieved either by source or  destination.</a:t>
            </a:r>
          </a:p>
          <a:p>
            <a:pPr marL="0" indent="0" algn="just">
              <a:buNone/>
            </a:pP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7" name="object 3"/>
          <p:cNvPicPr/>
          <p:nvPr/>
        </p:nvPicPr>
        <p:blipFill>
          <a:blip r:embed="rId4" cstate="print"/>
          <a:stretch>
            <a:fillRect/>
          </a:stretch>
        </p:blipFill>
        <p:spPr>
          <a:xfrm>
            <a:off x="3535379" y="568451"/>
            <a:ext cx="3644614" cy="450659"/>
          </a:xfrm>
          <a:prstGeom prst="rect">
            <a:avLst/>
          </a:prstGeom>
        </p:spPr>
      </p:pic>
      <p:pic>
        <p:nvPicPr>
          <p:cNvPr id="8" name="Picture 7"/>
          <p:cNvPicPr>
            <a:picLocks noChangeAspect="1"/>
          </p:cNvPicPr>
          <p:nvPr/>
        </p:nvPicPr>
        <p:blipFill>
          <a:blip r:embed="rId5"/>
          <a:stretch>
            <a:fillRect/>
          </a:stretch>
        </p:blipFill>
        <p:spPr>
          <a:xfrm>
            <a:off x="6699885" y="2831363"/>
            <a:ext cx="4400550" cy="3181350"/>
          </a:xfrm>
          <a:prstGeom prst="rect">
            <a:avLst/>
          </a:prstGeom>
        </p:spPr>
      </p:pic>
      <p:pic>
        <p:nvPicPr>
          <p:cNvPr id="9" name="Picture 8"/>
          <p:cNvPicPr>
            <a:picLocks noChangeAspect="1"/>
          </p:cNvPicPr>
          <p:nvPr/>
        </p:nvPicPr>
        <p:blipFill>
          <a:blip r:embed="rId6"/>
          <a:stretch>
            <a:fillRect/>
          </a:stretch>
        </p:blipFill>
        <p:spPr>
          <a:xfrm>
            <a:off x="1710218" y="2802404"/>
            <a:ext cx="4343400" cy="3133725"/>
          </a:xfrm>
          <a:prstGeom prst="rect">
            <a:avLst/>
          </a:prstGeom>
        </p:spPr>
      </p:pic>
      <p:sp>
        <p:nvSpPr>
          <p:cNvPr id="10" name="Rectangle 9"/>
          <p:cNvSpPr/>
          <p:nvPr/>
        </p:nvSpPr>
        <p:spPr>
          <a:xfrm>
            <a:off x="2619305" y="5999189"/>
            <a:ext cx="8032968" cy="369332"/>
          </a:xfrm>
          <a:prstGeom prst="rect">
            <a:avLst/>
          </a:prstGeom>
        </p:spPr>
        <p:txBody>
          <a:bodyPr wrap="none">
            <a:spAutoFit/>
          </a:bodyPr>
          <a:lstStyle/>
          <a:p>
            <a:r>
              <a:rPr lang="en-IN" b="1" i="1" dirty="0">
                <a:solidFill>
                  <a:srgbClr val="C00000"/>
                </a:solidFill>
                <a:latin typeface="Times New Roman" panose="02020603050405020304" pitchFamily="18" charset="0"/>
              </a:rPr>
              <a:t>Source-initiated strobe 							 Destination-initiated strobe</a:t>
            </a:r>
            <a:endParaRPr lang="en-IN" dirty="0">
              <a:solidFill>
                <a:srgbClr val="C00000"/>
              </a:solidFill>
            </a:endParaRPr>
          </a:p>
        </p:txBody>
      </p:sp>
    </p:spTree>
    <p:extLst>
      <p:ext uri="{BB962C8B-B14F-4D97-AF65-F5344CB8AC3E}">
        <p14:creationId xmlns:p14="http://schemas.microsoft.com/office/powerpoint/2010/main" val="1739103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i="1" dirty="0">
                <a:solidFill>
                  <a:srgbClr val="C00000"/>
                </a:solidFill>
                <a:latin typeface="Times New Roman" panose="02020603050405020304" pitchFamily="18" charset="0"/>
              </a:rPr>
              <a:t>Source-initiated strobe</a:t>
            </a:r>
            <a:endParaRPr lang="en-IN" b="1" dirty="0">
              <a:solidFill>
                <a:srgbClr val="C00000"/>
              </a:solidFill>
            </a:endParaRPr>
          </a:p>
        </p:txBody>
      </p:sp>
      <p:sp>
        <p:nvSpPr>
          <p:cNvPr id="3" name="Content Placeholder 2"/>
          <p:cNvSpPr>
            <a:spLocks noGrp="1"/>
          </p:cNvSpPr>
          <p:nvPr>
            <p:ph idx="1"/>
          </p:nvPr>
        </p:nvSpPr>
        <p:spPr>
          <a:xfrm>
            <a:off x="1152085" y="1413656"/>
            <a:ext cx="10591028" cy="5094510"/>
          </a:xfrm>
        </p:spPr>
        <p:txBody>
          <a:bodyPr>
            <a:noAutofit/>
          </a:bodyPr>
          <a:lstStyle/>
          <a:p>
            <a:pPr marL="268605" marR="761365" indent="-256540">
              <a:lnSpc>
                <a:spcPct val="100000"/>
              </a:lnSpc>
              <a:spcBef>
                <a:spcPts val="100"/>
              </a:spcBef>
              <a:buClr>
                <a:srgbClr val="3891A7"/>
              </a:buClr>
              <a:buSzPct val="68333"/>
              <a:buFont typeface="Wingdings" pitchFamily="2" charset="2"/>
              <a:buChar char="Ø"/>
              <a:tabLst>
                <a:tab pos="269240" algn="l"/>
              </a:tabLst>
            </a:pPr>
            <a:r>
              <a:rPr lang="en-IN" sz="2400" spc="-5" dirty="0">
                <a:latin typeface="Calibri" pitchFamily="34" charset="0"/>
                <a:cs typeface="Lucida Sans Unicode"/>
              </a:rPr>
              <a:t>The data bus carries the binary information from  source unit to the destination unit.</a:t>
            </a:r>
          </a:p>
          <a:p>
            <a:pPr marL="268605" marR="5080" indent="-256540">
              <a:lnSpc>
                <a:spcPct val="100000"/>
              </a:lnSpc>
              <a:spcBef>
                <a:spcPts val="405"/>
              </a:spcBef>
              <a:buClr>
                <a:srgbClr val="3891A7"/>
              </a:buClr>
              <a:buSzPct val="68333"/>
              <a:buFont typeface="Wingdings" pitchFamily="2" charset="2"/>
              <a:buChar char="Ø"/>
              <a:tabLst>
                <a:tab pos="269240" algn="l"/>
              </a:tabLst>
            </a:pPr>
            <a:r>
              <a:rPr lang="en-IN" sz="2400" spc="-5" dirty="0">
                <a:latin typeface="Calibri" pitchFamily="34" charset="0"/>
                <a:cs typeface="Lucida Sans Unicode"/>
              </a:rPr>
              <a:t>The strobe is a single line that informs the destination  unit when a valid data word is available in the bus.</a:t>
            </a:r>
          </a:p>
          <a:p>
            <a:pPr marL="268605" indent="-256540">
              <a:lnSpc>
                <a:spcPct val="100000"/>
              </a:lnSpc>
              <a:spcBef>
                <a:spcPts val="400"/>
              </a:spcBef>
              <a:buClr>
                <a:srgbClr val="3891A7"/>
              </a:buClr>
              <a:buSzPct val="68333"/>
              <a:buFont typeface="Wingdings" pitchFamily="2" charset="2"/>
              <a:buChar char="Ø"/>
              <a:tabLst>
                <a:tab pos="269240" algn="l"/>
              </a:tabLst>
            </a:pPr>
            <a:r>
              <a:rPr lang="en-IN" sz="2400" spc="-5" dirty="0">
                <a:latin typeface="Calibri" pitchFamily="34" charset="0"/>
                <a:cs typeface="Lucida Sans Unicode"/>
              </a:rPr>
              <a:t>The source unit first places the data on the bus.</a:t>
            </a:r>
          </a:p>
          <a:p>
            <a:pPr marL="268605" marR="252095" indent="-256540" algn="just">
              <a:lnSpc>
                <a:spcPct val="100000"/>
              </a:lnSpc>
              <a:spcBef>
                <a:spcPts val="395"/>
              </a:spcBef>
              <a:buClr>
                <a:srgbClr val="3891A7"/>
              </a:buClr>
              <a:buSzPct val="68333"/>
              <a:buFont typeface="Wingdings" pitchFamily="2" charset="2"/>
              <a:buChar char="Ø"/>
              <a:tabLst>
                <a:tab pos="269240" algn="l"/>
              </a:tabLst>
            </a:pPr>
            <a:r>
              <a:rPr lang="en-IN" sz="2400" spc="-5" dirty="0">
                <a:latin typeface="Calibri" pitchFamily="34" charset="0"/>
                <a:cs typeface="Lucida Sans Unicode"/>
              </a:rPr>
              <a:t>After a brief delay (to ensure that the data settle to a  steady value), the source activates the strobe pulse.</a:t>
            </a:r>
          </a:p>
          <a:p>
            <a:pPr marL="268605" marR="66040" indent="-256540" algn="just">
              <a:lnSpc>
                <a:spcPct val="100000"/>
              </a:lnSpc>
              <a:spcBef>
                <a:spcPts val="409"/>
              </a:spcBef>
              <a:buClr>
                <a:srgbClr val="3891A7"/>
              </a:buClr>
              <a:buSzPct val="68333"/>
              <a:buFont typeface="Wingdings" pitchFamily="2" charset="2"/>
              <a:buChar char="Ø"/>
              <a:tabLst>
                <a:tab pos="269240" algn="l"/>
              </a:tabLst>
            </a:pPr>
            <a:r>
              <a:rPr lang="en-IN" sz="2400" spc="-5" dirty="0">
                <a:latin typeface="Calibri" pitchFamily="34" charset="0"/>
                <a:cs typeface="Lucida Sans Unicode"/>
              </a:rPr>
              <a:t>The information of the data bus and the strobe signal  remain in the active state for sufficient time period to  allow the destination unit to receive the data.</a:t>
            </a:r>
          </a:p>
          <a:p>
            <a:pPr marL="268605" marR="183515" indent="-256540" algn="just">
              <a:lnSpc>
                <a:spcPct val="100000"/>
              </a:lnSpc>
              <a:spcBef>
                <a:spcPts val="400"/>
              </a:spcBef>
              <a:buClr>
                <a:srgbClr val="3891A7"/>
              </a:buClr>
              <a:buSzPct val="68333"/>
              <a:buFont typeface="Wingdings" pitchFamily="2" charset="2"/>
              <a:buChar char="Ø"/>
              <a:tabLst>
                <a:tab pos="269240" algn="l"/>
              </a:tabLst>
            </a:pPr>
            <a:r>
              <a:rPr lang="en-IN" sz="2400" spc="-5" dirty="0">
                <a:latin typeface="Calibri" pitchFamily="34" charset="0"/>
                <a:cs typeface="Lucida Sans Unicode"/>
              </a:rPr>
              <a:t>The source removes the data from the bus for a brief  period of time after it disables its strobe pulse.</a:t>
            </a:r>
          </a:p>
          <a:p>
            <a:pPr marL="0" indent="0" algn="just">
              <a:buNone/>
            </a:pP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1739103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i="1" dirty="0">
                <a:solidFill>
                  <a:srgbClr val="C00000"/>
                </a:solidFill>
                <a:latin typeface="Times New Roman" panose="02020603050405020304" pitchFamily="18" charset="0"/>
              </a:rPr>
              <a:t>Destination-initiated strobe</a:t>
            </a:r>
            <a:br>
              <a:rPr lang="en-IN" dirty="0">
                <a:solidFill>
                  <a:srgbClr val="C00000"/>
                </a:solidFill>
              </a:rPr>
            </a:br>
            <a:endParaRPr lang="en-IN" b="1" dirty="0">
              <a:solidFill>
                <a:srgbClr val="C00000"/>
              </a:solidFill>
            </a:endParaRPr>
          </a:p>
        </p:txBody>
      </p:sp>
      <p:sp>
        <p:nvSpPr>
          <p:cNvPr id="3" name="Content Placeholder 2"/>
          <p:cNvSpPr>
            <a:spLocks noGrp="1"/>
          </p:cNvSpPr>
          <p:nvPr>
            <p:ph idx="1"/>
          </p:nvPr>
        </p:nvSpPr>
        <p:spPr>
          <a:xfrm>
            <a:off x="1152085" y="1413656"/>
            <a:ext cx="10591028" cy="5094510"/>
          </a:xfrm>
        </p:spPr>
        <p:txBody>
          <a:bodyPr>
            <a:noAutofit/>
          </a:bodyPr>
          <a:lstStyle/>
          <a:p>
            <a:pPr marL="268605" indent="-256540" algn="just">
              <a:lnSpc>
                <a:spcPct val="100000"/>
              </a:lnSpc>
              <a:spcBef>
                <a:spcPts val="100"/>
              </a:spcBef>
              <a:buClr>
                <a:srgbClr val="3891A7"/>
              </a:buClr>
              <a:buSzPct val="66666"/>
              <a:buFont typeface="Wingdings" pitchFamily="2" charset="2"/>
              <a:buChar char="Ø"/>
              <a:tabLst>
                <a:tab pos="268605" algn="l"/>
                <a:tab pos="269240" algn="l"/>
              </a:tabLst>
            </a:pPr>
            <a:r>
              <a:rPr lang="en-IN" sz="2400" spc="-5" dirty="0">
                <a:latin typeface="Calibri" pitchFamily="34" charset="0"/>
                <a:cs typeface="Lucida Sans Unicode"/>
              </a:rPr>
              <a:t>The destination unit activates  strobe pulse informing the source to provide the data.</a:t>
            </a:r>
          </a:p>
          <a:p>
            <a:pPr marL="268605" marR="606425" indent="-256540" algn="just">
              <a:lnSpc>
                <a:spcPct val="100000"/>
              </a:lnSpc>
              <a:spcBef>
                <a:spcPts val="395"/>
              </a:spcBef>
              <a:buClr>
                <a:srgbClr val="3891A7"/>
              </a:buClr>
              <a:buSzPct val="66666"/>
              <a:buFont typeface="Wingdings" pitchFamily="2" charset="2"/>
              <a:buChar char="Ø"/>
              <a:tabLst>
                <a:tab pos="268605" algn="l"/>
                <a:tab pos="269240" algn="l"/>
              </a:tabLst>
            </a:pPr>
            <a:r>
              <a:rPr lang="en-IN" sz="2400" spc="-5" dirty="0">
                <a:latin typeface="Calibri" pitchFamily="34" charset="0"/>
                <a:cs typeface="Lucida Sans Unicode"/>
              </a:rPr>
              <a:t>The source unit responds by placing the  required binary information on the unit to  accept it.</a:t>
            </a:r>
          </a:p>
          <a:p>
            <a:pPr marL="268605" marR="35560" indent="-256540" algn="just">
              <a:lnSpc>
                <a:spcPct val="100000"/>
              </a:lnSpc>
              <a:spcBef>
                <a:spcPts val="400"/>
              </a:spcBef>
              <a:buClr>
                <a:srgbClr val="3891A7"/>
              </a:buClr>
              <a:buSzPct val="66666"/>
              <a:buFont typeface="Wingdings" pitchFamily="2" charset="2"/>
              <a:buChar char="Ø"/>
              <a:tabLst>
                <a:tab pos="268605" algn="l"/>
                <a:tab pos="269240" algn="l"/>
              </a:tabLst>
            </a:pPr>
            <a:r>
              <a:rPr lang="en-IN" sz="2400" spc="-5" dirty="0">
                <a:latin typeface="Calibri" pitchFamily="34" charset="0"/>
                <a:cs typeface="Lucida Sans Unicode"/>
              </a:rPr>
              <a:t>The data must be valid and remain in the bus  long enough for destination unit to accept it.</a:t>
            </a:r>
          </a:p>
          <a:p>
            <a:pPr marL="268605" marR="184785" indent="-256540" algn="just">
              <a:lnSpc>
                <a:spcPct val="100000"/>
              </a:lnSpc>
              <a:spcBef>
                <a:spcPts val="409"/>
              </a:spcBef>
              <a:buClr>
                <a:srgbClr val="3891A7"/>
              </a:buClr>
              <a:buSzPct val="66666"/>
              <a:buFont typeface="Wingdings" pitchFamily="2" charset="2"/>
              <a:buChar char="Ø"/>
              <a:tabLst>
                <a:tab pos="268605" algn="l"/>
                <a:tab pos="269240" algn="l"/>
              </a:tabLst>
            </a:pPr>
            <a:r>
              <a:rPr lang="en-IN" sz="2400" spc="-5" dirty="0">
                <a:latin typeface="Calibri" pitchFamily="34" charset="0"/>
                <a:cs typeface="Lucida Sans Unicode"/>
              </a:rPr>
              <a:t>The falling edge of strobe pulse can be used  again to trigger a destination register.</a:t>
            </a:r>
          </a:p>
          <a:p>
            <a:pPr marL="268605" indent="-256540" algn="just">
              <a:lnSpc>
                <a:spcPct val="100000"/>
              </a:lnSpc>
              <a:spcBef>
                <a:spcPts val="395"/>
              </a:spcBef>
              <a:buClr>
                <a:srgbClr val="3891A7"/>
              </a:buClr>
              <a:buSzPct val="66666"/>
              <a:buFont typeface="Wingdings" pitchFamily="2" charset="2"/>
              <a:buChar char="Ø"/>
              <a:tabLst>
                <a:tab pos="268605" algn="l"/>
                <a:tab pos="269240" algn="l"/>
              </a:tabLst>
            </a:pPr>
            <a:r>
              <a:rPr lang="en-IN" sz="2400" spc="-5" dirty="0">
                <a:latin typeface="Calibri" pitchFamily="34" charset="0"/>
                <a:cs typeface="Lucida Sans Unicode"/>
              </a:rPr>
              <a:t>The destination unit then disables the strobe.</a:t>
            </a:r>
          </a:p>
          <a:p>
            <a:pPr marL="268605" marR="511809" indent="-256540" algn="just">
              <a:lnSpc>
                <a:spcPct val="100000"/>
              </a:lnSpc>
              <a:spcBef>
                <a:spcPts val="395"/>
              </a:spcBef>
              <a:buClr>
                <a:srgbClr val="3891A7"/>
              </a:buClr>
              <a:buSzPct val="66666"/>
              <a:buFont typeface="Wingdings" pitchFamily="2" charset="2"/>
              <a:buChar char="Ø"/>
              <a:tabLst>
                <a:tab pos="268605" algn="l"/>
                <a:tab pos="269240" algn="l"/>
              </a:tabLst>
            </a:pPr>
            <a:r>
              <a:rPr lang="en-IN" sz="2400" spc="-5" dirty="0">
                <a:latin typeface="Calibri" pitchFamily="34" charset="0"/>
                <a:cs typeface="Lucida Sans Unicode"/>
              </a:rPr>
              <a:t>The source removes the data from the bus  after a predetermined time interval.</a:t>
            </a:r>
          </a:p>
          <a:p>
            <a:pPr marL="0" indent="0" algn="just">
              <a:buNone/>
            </a:pP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1739103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Disadvantage of Strobe Signal</a:t>
            </a:r>
          </a:p>
        </p:txBody>
      </p:sp>
      <p:sp>
        <p:nvSpPr>
          <p:cNvPr id="3" name="Content Placeholder 2"/>
          <p:cNvSpPr>
            <a:spLocks noGrp="1"/>
          </p:cNvSpPr>
          <p:nvPr>
            <p:ph idx="1"/>
          </p:nvPr>
        </p:nvSpPr>
        <p:spPr>
          <a:xfrm>
            <a:off x="1063950" y="1550473"/>
            <a:ext cx="10591028" cy="5094510"/>
          </a:xfrm>
        </p:spPr>
        <p:txBody>
          <a:bodyPr>
            <a:noAutofit/>
          </a:bodyPr>
          <a:lstStyle/>
          <a:p>
            <a:pPr algn="just"/>
            <a:r>
              <a:rPr lang="en-IN" sz="2400" dirty="0"/>
              <a:t>The disadvantage of the strobe method is that, the source unit initiates the transfer has no way of knowing whether the destination unit has actually received the data item that was places in the bus. </a:t>
            </a:r>
          </a:p>
          <a:p>
            <a:pPr algn="just"/>
            <a:r>
              <a:rPr lang="en-IN" sz="2400" dirty="0"/>
              <a:t>Similarly, a destination unit that initiates the transfer has no way of knowing whether the source unit has actually placed the data on bus. </a:t>
            </a:r>
          </a:p>
          <a:p>
            <a:pPr algn="just"/>
            <a:r>
              <a:rPr lang="en-IN" sz="2400" dirty="0"/>
              <a:t>The Handshaking method solves this problem.</a:t>
            </a:r>
            <a:endParaRPr lang="en-IN" sz="24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3233763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Handshaking method</a:t>
            </a:r>
          </a:p>
        </p:txBody>
      </p:sp>
      <p:sp>
        <p:nvSpPr>
          <p:cNvPr id="3" name="Content Placeholder 2"/>
          <p:cNvSpPr>
            <a:spLocks noGrp="1"/>
          </p:cNvSpPr>
          <p:nvPr>
            <p:ph idx="1"/>
          </p:nvPr>
        </p:nvSpPr>
        <p:spPr>
          <a:xfrm>
            <a:off x="1063950" y="1550473"/>
            <a:ext cx="10591028" cy="5094510"/>
          </a:xfrm>
        </p:spPr>
        <p:txBody>
          <a:bodyPr>
            <a:noAutofit/>
          </a:bodyPr>
          <a:lstStyle/>
          <a:p>
            <a:pPr algn="just"/>
            <a:r>
              <a:rPr lang="en-IN" sz="2000" dirty="0"/>
              <a:t>Handshake: Agreement between two independent units</a:t>
            </a:r>
          </a:p>
          <a:p>
            <a:pPr algn="just"/>
            <a:r>
              <a:rPr lang="en-IN" sz="2000" dirty="0"/>
              <a:t>The handshaking method solves the problem of strobe method by introducing a second control signal that provides a reply to the unit that initiates the transfer.</a:t>
            </a:r>
          </a:p>
          <a:p>
            <a:pPr algn="just"/>
            <a:r>
              <a:rPr lang="en-IN" sz="2000" dirty="0">
                <a:solidFill>
                  <a:srgbClr val="C00000"/>
                </a:solidFill>
              </a:rPr>
              <a:t>Principle of Handshaking:</a:t>
            </a:r>
            <a:r>
              <a:rPr lang="en-IN" sz="2000" dirty="0"/>
              <a:t> </a:t>
            </a:r>
          </a:p>
          <a:p>
            <a:pPr marL="457200" indent="-457200" algn="just">
              <a:buAutoNum type="arabicPeriod"/>
            </a:pPr>
            <a:r>
              <a:rPr lang="en-IN" sz="2000" dirty="0"/>
              <a:t>One control line is in the same direction as the data flows in the bus from the source to destination. It is used by source unit to inform the destination unit whether there a valid data in the bus.</a:t>
            </a:r>
          </a:p>
          <a:p>
            <a:pPr marL="457200" indent="-457200" algn="just">
              <a:buAutoNum type="arabicPeriod"/>
            </a:pPr>
            <a:r>
              <a:rPr lang="en-IN" sz="2000" dirty="0"/>
              <a:t>The other control line is in the other direction from the destination to the source. It is used by the destination unit to inform the source whether it can accept the data. </a:t>
            </a:r>
          </a:p>
          <a:p>
            <a:pPr algn="just"/>
            <a:r>
              <a:rPr lang="en-IN" sz="2000" dirty="0"/>
              <a:t>The sequence of control during the transfer depends on the unit that initiates the transfer.</a:t>
            </a: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147448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2085" y="1413656"/>
            <a:ext cx="10591028" cy="5094510"/>
          </a:xfrm>
        </p:spPr>
        <p:txBody>
          <a:bodyPr>
            <a:noAutofit/>
          </a:bodyPr>
          <a:lstStyle/>
          <a:p>
            <a:pPr marL="268605" marR="5080" indent="-256540" algn="just">
              <a:spcBef>
                <a:spcPts val="100"/>
              </a:spcBef>
              <a:buClr>
                <a:srgbClr val="3891A7"/>
              </a:buClr>
              <a:buSzPct val="66666"/>
              <a:buFont typeface="Wingdings" pitchFamily="2" charset="2"/>
              <a:buChar char="Ø"/>
              <a:tabLst>
                <a:tab pos="268605" algn="l"/>
                <a:tab pos="269240" algn="l"/>
              </a:tabLst>
            </a:pPr>
            <a:r>
              <a:rPr lang="en-IN" sz="2800" spc="-5" dirty="0">
                <a:latin typeface="Calibri" pitchFamily="34" charset="0"/>
                <a:cs typeface="Lucida Sans Unicode"/>
              </a:rPr>
              <a:t>The Two Handshaking lines generated from  the source are</a:t>
            </a:r>
          </a:p>
          <a:p>
            <a:pPr marL="268605" marR="5080" indent="-256540" algn="just">
              <a:spcBef>
                <a:spcPts val="100"/>
              </a:spcBef>
              <a:buClr>
                <a:srgbClr val="3891A7"/>
              </a:buClr>
              <a:buSzPct val="66666"/>
              <a:buFont typeface="Wingdings" pitchFamily="2" charset="2"/>
              <a:buChar char="Ø"/>
              <a:tabLst>
                <a:tab pos="268605" algn="l"/>
                <a:tab pos="269240" algn="l"/>
              </a:tabLst>
            </a:pPr>
            <a:endParaRPr lang="en-IN" sz="2800" spc="-5" dirty="0">
              <a:latin typeface="Calibri" pitchFamily="34" charset="0"/>
              <a:cs typeface="Lucida Sans Unicode"/>
            </a:endParaRPr>
          </a:p>
          <a:p>
            <a:pPr marL="762635" marR="140970" indent="-228600">
              <a:lnSpc>
                <a:spcPct val="100000"/>
              </a:lnSpc>
              <a:spcBef>
                <a:spcPts val="480"/>
              </a:spcBef>
              <a:tabLst>
                <a:tab pos="762635" algn="l"/>
              </a:tabLst>
            </a:pPr>
            <a:r>
              <a:rPr lang="en-IN" sz="2800" spc="-335" dirty="0">
                <a:solidFill>
                  <a:srgbClr val="FDB809"/>
                </a:solidFill>
                <a:latin typeface="Segoe UI Symbol"/>
                <a:cs typeface="Segoe UI Symbol"/>
              </a:rPr>
              <a:t>🞄	</a:t>
            </a:r>
            <a:r>
              <a:rPr lang="en-IN" sz="2800" spc="-5" dirty="0">
                <a:latin typeface="Calibri" pitchFamily="34" charset="0"/>
                <a:cs typeface="Lucida Sans Unicode"/>
              </a:rPr>
              <a:t>Data Valid - Source to Destination to inform, whether  there are valid data in the bus.</a:t>
            </a:r>
          </a:p>
          <a:p>
            <a:pPr marL="762635" marR="5080" indent="-228600">
              <a:lnSpc>
                <a:spcPct val="100000"/>
              </a:lnSpc>
              <a:spcBef>
                <a:spcPts val="409"/>
              </a:spcBef>
              <a:tabLst>
                <a:tab pos="762635" algn="l"/>
              </a:tabLst>
            </a:pPr>
            <a:r>
              <a:rPr lang="en-IN" sz="2800" spc="-335" dirty="0">
                <a:solidFill>
                  <a:srgbClr val="FDB809"/>
                </a:solidFill>
                <a:latin typeface="Segoe UI Symbol"/>
                <a:cs typeface="Segoe UI Symbol"/>
              </a:rPr>
              <a:t>🞄	</a:t>
            </a:r>
            <a:r>
              <a:rPr lang="en-IN" sz="2800" spc="-5" dirty="0">
                <a:latin typeface="Calibri" pitchFamily="34" charset="0"/>
                <a:cs typeface="Lucida Sans Unicode"/>
              </a:rPr>
              <a:t>Data Accept -Destination to source to inform, whether  it can accept data.</a:t>
            </a:r>
          </a:p>
          <a:p>
            <a:pPr marL="0" indent="0" algn="just">
              <a:buNone/>
            </a:pP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7" name="object 3"/>
          <p:cNvPicPr/>
          <p:nvPr/>
        </p:nvPicPr>
        <p:blipFill>
          <a:blip r:embed="rId4" cstate="print"/>
          <a:stretch>
            <a:fillRect/>
          </a:stretch>
        </p:blipFill>
        <p:spPr>
          <a:xfrm>
            <a:off x="1819502" y="385339"/>
            <a:ext cx="6996683" cy="1071372"/>
          </a:xfrm>
          <a:prstGeom prst="rect">
            <a:avLst/>
          </a:prstGeom>
        </p:spPr>
      </p:pic>
    </p:spTree>
    <p:extLst>
      <p:ext uri="{BB962C8B-B14F-4D97-AF65-F5344CB8AC3E}">
        <p14:creationId xmlns:p14="http://schemas.microsoft.com/office/powerpoint/2010/main" val="1739103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82623" y="1191768"/>
            <a:ext cx="3426460" cy="1579245"/>
            <a:chOff x="886967" y="1191767"/>
            <a:chExt cx="2569845" cy="1579245"/>
          </a:xfrm>
        </p:grpSpPr>
        <p:sp>
          <p:nvSpPr>
            <p:cNvPr id="3" name="object 3"/>
            <p:cNvSpPr/>
            <p:nvPr/>
          </p:nvSpPr>
          <p:spPr>
            <a:xfrm>
              <a:off x="914399" y="1219199"/>
              <a:ext cx="2514600" cy="1524000"/>
            </a:xfrm>
            <a:custGeom>
              <a:avLst/>
              <a:gdLst/>
              <a:ahLst/>
              <a:cxnLst/>
              <a:rect l="l" t="t" r="r" b="b"/>
              <a:pathLst>
                <a:path w="2514600" h="1524000">
                  <a:moveTo>
                    <a:pt x="2514600" y="0"/>
                  </a:moveTo>
                  <a:lnTo>
                    <a:pt x="0" y="0"/>
                  </a:lnTo>
                  <a:lnTo>
                    <a:pt x="0" y="1524000"/>
                  </a:lnTo>
                  <a:lnTo>
                    <a:pt x="2514600" y="1524000"/>
                  </a:lnTo>
                  <a:lnTo>
                    <a:pt x="2514600" y="0"/>
                  </a:lnTo>
                  <a:close/>
                </a:path>
              </a:pathLst>
            </a:custGeom>
            <a:solidFill>
              <a:srgbClr val="3891A7"/>
            </a:solidFill>
          </p:spPr>
          <p:txBody>
            <a:bodyPr wrap="square" lIns="0" tIns="0" rIns="0" bIns="0" rtlCol="0"/>
            <a:lstStyle/>
            <a:p>
              <a:endParaRPr/>
            </a:p>
          </p:txBody>
        </p:sp>
        <p:sp>
          <p:nvSpPr>
            <p:cNvPr id="4" name="object 4"/>
            <p:cNvSpPr/>
            <p:nvPr/>
          </p:nvSpPr>
          <p:spPr>
            <a:xfrm>
              <a:off x="886967" y="1191767"/>
              <a:ext cx="2569845" cy="1579245"/>
            </a:xfrm>
            <a:custGeom>
              <a:avLst/>
              <a:gdLst/>
              <a:ahLst/>
              <a:cxnLst/>
              <a:rect l="l" t="t" r="r" b="b"/>
              <a:pathLst>
                <a:path w="2569845" h="1579245">
                  <a:moveTo>
                    <a:pt x="2542032" y="0"/>
                  </a:moveTo>
                  <a:lnTo>
                    <a:pt x="27431" y="0"/>
                  </a:lnTo>
                  <a:lnTo>
                    <a:pt x="16753" y="2160"/>
                  </a:lnTo>
                  <a:lnTo>
                    <a:pt x="8034" y="8048"/>
                  </a:lnTo>
                  <a:lnTo>
                    <a:pt x="2155" y="16769"/>
                  </a:lnTo>
                  <a:lnTo>
                    <a:pt x="0" y="27432"/>
                  </a:lnTo>
                  <a:lnTo>
                    <a:pt x="0" y="1551432"/>
                  </a:lnTo>
                  <a:lnTo>
                    <a:pt x="2155" y="1562094"/>
                  </a:lnTo>
                  <a:lnTo>
                    <a:pt x="8034" y="1570815"/>
                  </a:lnTo>
                  <a:lnTo>
                    <a:pt x="16753" y="1576703"/>
                  </a:lnTo>
                  <a:lnTo>
                    <a:pt x="27431" y="1578864"/>
                  </a:lnTo>
                  <a:lnTo>
                    <a:pt x="2542032" y="1578864"/>
                  </a:lnTo>
                  <a:lnTo>
                    <a:pt x="2552694" y="1576703"/>
                  </a:lnTo>
                  <a:lnTo>
                    <a:pt x="2561415" y="1570815"/>
                  </a:lnTo>
                  <a:lnTo>
                    <a:pt x="2567303" y="1562094"/>
                  </a:lnTo>
                  <a:lnTo>
                    <a:pt x="2569464" y="1551432"/>
                  </a:lnTo>
                  <a:lnTo>
                    <a:pt x="2569464" y="1545971"/>
                  </a:lnTo>
                  <a:lnTo>
                    <a:pt x="32918" y="1545971"/>
                  </a:lnTo>
                  <a:lnTo>
                    <a:pt x="32918" y="32893"/>
                  </a:lnTo>
                  <a:lnTo>
                    <a:pt x="2569464" y="32893"/>
                  </a:lnTo>
                  <a:lnTo>
                    <a:pt x="2569464" y="27432"/>
                  </a:lnTo>
                  <a:lnTo>
                    <a:pt x="2567303" y="16769"/>
                  </a:lnTo>
                  <a:lnTo>
                    <a:pt x="2561415" y="8048"/>
                  </a:lnTo>
                  <a:lnTo>
                    <a:pt x="2552694" y="2160"/>
                  </a:lnTo>
                  <a:lnTo>
                    <a:pt x="2542032" y="0"/>
                  </a:lnTo>
                  <a:close/>
                </a:path>
                <a:path w="2569845" h="1579245">
                  <a:moveTo>
                    <a:pt x="2569464" y="32893"/>
                  </a:moveTo>
                  <a:lnTo>
                    <a:pt x="2536571" y="32893"/>
                  </a:lnTo>
                  <a:lnTo>
                    <a:pt x="2536571" y="1545971"/>
                  </a:lnTo>
                  <a:lnTo>
                    <a:pt x="2569464" y="1545971"/>
                  </a:lnTo>
                  <a:lnTo>
                    <a:pt x="2569464" y="32893"/>
                  </a:lnTo>
                  <a:close/>
                </a:path>
                <a:path w="2569845" h="1579245">
                  <a:moveTo>
                    <a:pt x="2525522" y="43942"/>
                  </a:moveTo>
                  <a:lnTo>
                    <a:pt x="43891" y="43942"/>
                  </a:lnTo>
                  <a:lnTo>
                    <a:pt x="43891" y="1534922"/>
                  </a:lnTo>
                  <a:lnTo>
                    <a:pt x="2525522" y="1534922"/>
                  </a:lnTo>
                  <a:lnTo>
                    <a:pt x="2525522" y="1524000"/>
                  </a:lnTo>
                  <a:lnTo>
                    <a:pt x="54863" y="1524000"/>
                  </a:lnTo>
                  <a:lnTo>
                    <a:pt x="54863" y="54864"/>
                  </a:lnTo>
                  <a:lnTo>
                    <a:pt x="2525522" y="54864"/>
                  </a:lnTo>
                  <a:lnTo>
                    <a:pt x="2525522" y="43942"/>
                  </a:lnTo>
                  <a:close/>
                </a:path>
                <a:path w="2569845" h="1579245">
                  <a:moveTo>
                    <a:pt x="2525522" y="54864"/>
                  </a:moveTo>
                  <a:lnTo>
                    <a:pt x="2514599" y="54864"/>
                  </a:lnTo>
                  <a:lnTo>
                    <a:pt x="2514599" y="1524000"/>
                  </a:lnTo>
                  <a:lnTo>
                    <a:pt x="2525522" y="1524000"/>
                  </a:lnTo>
                  <a:lnTo>
                    <a:pt x="2525522" y="54864"/>
                  </a:lnTo>
                  <a:close/>
                </a:path>
              </a:pathLst>
            </a:custGeom>
            <a:solidFill>
              <a:srgbClr val="256979"/>
            </a:solidFill>
          </p:spPr>
          <p:txBody>
            <a:bodyPr wrap="square" lIns="0" tIns="0" rIns="0" bIns="0" rtlCol="0"/>
            <a:lstStyle/>
            <a:p>
              <a:endParaRPr/>
            </a:p>
          </p:txBody>
        </p:sp>
      </p:grpSp>
      <p:sp>
        <p:nvSpPr>
          <p:cNvPr id="5" name="object 5"/>
          <p:cNvSpPr txBox="1"/>
          <p:nvPr/>
        </p:nvSpPr>
        <p:spPr>
          <a:xfrm>
            <a:off x="1676907" y="1742897"/>
            <a:ext cx="2433319"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FFFFFF"/>
                </a:solidFill>
                <a:latin typeface="Times New Roman"/>
                <a:cs typeface="Times New Roman"/>
              </a:rPr>
              <a:t>Source</a:t>
            </a:r>
            <a:r>
              <a:rPr sz="2800" b="1" spc="-80" dirty="0">
                <a:solidFill>
                  <a:srgbClr val="FFFFFF"/>
                </a:solidFill>
                <a:latin typeface="Times New Roman"/>
                <a:cs typeface="Times New Roman"/>
              </a:rPr>
              <a:t> </a:t>
            </a:r>
            <a:r>
              <a:rPr sz="2800" b="1" spc="-5" dirty="0">
                <a:solidFill>
                  <a:srgbClr val="FFFFFF"/>
                </a:solidFill>
                <a:latin typeface="Times New Roman"/>
                <a:cs typeface="Times New Roman"/>
              </a:rPr>
              <a:t>Unit</a:t>
            </a:r>
            <a:endParaRPr sz="2800">
              <a:latin typeface="Times New Roman"/>
              <a:cs typeface="Times New Roman"/>
            </a:endParaRPr>
          </a:p>
        </p:txBody>
      </p:sp>
      <p:grpSp>
        <p:nvGrpSpPr>
          <p:cNvPr id="6" name="object 6"/>
          <p:cNvGrpSpPr/>
          <p:nvPr/>
        </p:nvGrpSpPr>
        <p:grpSpPr>
          <a:xfrm>
            <a:off x="6872223" y="1191768"/>
            <a:ext cx="3426460" cy="1579245"/>
            <a:chOff x="5154167" y="1191767"/>
            <a:chExt cx="2569845" cy="1579245"/>
          </a:xfrm>
        </p:grpSpPr>
        <p:sp>
          <p:nvSpPr>
            <p:cNvPr id="7" name="object 7"/>
            <p:cNvSpPr/>
            <p:nvPr/>
          </p:nvSpPr>
          <p:spPr>
            <a:xfrm>
              <a:off x="5181599" y="1219199"/>
              <a:ext cx="2514600" cy="1524000"/>
            </a:xfrm>
            <a:custGeom>
              <a:avLst/>
              <a:gdLst/>
              <a:ahLst/>
              <a:cxnLst/>
              <a:rect l="l" t="t" r="r" b="b"/>
              <a:pathLst>
                <a:path w="2514600" h="1524000">
                  <a:moveTo>
                    <a:pt x="2514600" y="0"/>
                  </a:moveTo>
                  <a:lnTo>
                    <a:pt x="0" y="0"/>
                  </a:lnTo>
                  <a:lnTo>
                    <a:pt x="0" y="1524000"/>
                  </a:lnTo>
                  <a:lnTo>
                    <a:pt x="2514600" y="1524000"/>
                  </a:lnTo>
                  <a:lnTo>
                    <a:pt x="2514600" y="0"/>
                  </a:lnTo>
                  <a:close/>
                </a:path>
              </a:pathLst>
            </a:custGeom>
            <a:solidFill>
              <a:srgbClr val="3891A7"/>
            </a:solidFill>
          </p:spPr>
          <p:txBody>
            <a:bodyPr wrap="square" lIns="0" tIns="0" rIns="0" bIns="0" rtlCol="0"/>
            <a:lstStyle/>
            <a:p>
              <a:endParaRPr/>
            </a:p>
          </p:txBody>
        </p:sp>
        <p:sp>
          <p:nvSpPr>
            <p:cNvPr id="8" name="object 8"/>
            <p:cNvSpPr/>
            <p:nvPr/>
          </p:nvSpPr>
          <p:spPr>
            <a:xfrm>
              <a:off x="5154167" y="1191767"/>
              <a:ext cx="2569845" cy="1579245"/>
            </a:xfrm>
            <a:custGeom>
              <a:avLst/>
              <a:gdLst/>
              <a:ahLst/>
              <a:cxnLst/>
              <a:rect l="l" t="t" r="r" b="b"/>
              <a:pathLst>
                <a:path w="2569845" h="1579245">
                  <a:moveTo>
                    <a:pt x="2542032" y="0"/>
                  </a:moveTo>
                  <a:lnTo>
                    <a:pt x="27432" y="0"/>
                  </a:lnTo>
                  <a:lnTo>
                    <a:pt x="16769" y="2160"/>
                  </a:lnTo>
                  <a:lnTo>
                    <a:pt x="8048" y="8048"/>
                  </a:lnTo>
                  <a:lnTo>
                    <a:pt x="2160" y="16769"/>
                  </a:lnTo>
                  <a:lnTo>
                    <a:pt x="0" y="27432"/>
                  </a:lnTo>
                  <a:lnTo>
                    <a:pt x="0" y="1551432"/>
                  </a:lnTo>
                  <a:lnTo>
                    <a:pt x="2160" y="1562094"/>
                  </a:lnTo>
                  <a:lnTo>
                    <a:pt x="8048" y="1570815"/>
                  </a:lnTo>
                  <a:lnTo>
                    <a:pt x="16769" y="1576703"/>
                  </a:lnTo>
                  <a:lnTo>
                    <a:pt x="27432" y="1578864"/>
                  </a:lnTo>
                  <a:lnTo>
                    <a:pt x="2542032" y="1578864"/>
                  </a:lnTo>
                  <a:lnTo>
                    <a:pt x="2552694" y="1576703"/>
                  </a:lnTo>
                  <a:lnTo>
                    <a:pt x="2561415" y="1570815"/>
                  </a:lnTo>
                  <a:lnTo>
                    <a:pt x="2567303" y="1562094"/>
                  </a:lnTo>
                  <a:lnTo>
                    <a:pt x="2569464" y="1551432"/>
                  </a:lnTo>
                  <a:lnTo>
                    <a:pt x="2569464" y="1545971"/>
                  </a:lnTo>
                  <a:lnTo>
                    <a:pt x="32893" y="1545971"/>
                  </a:lnTo>
                  <a:lnTo>
                    <a:pt x="32893" y="32893"/>
                  </a:lnTo>
                  <a:lnTo>
                    <a:pt x="2569464" y="32893"/>
                  </a:lnTo>
                  <a:lnTo>
                    <a:pt x="2569464" y="27432"/>
                  </a:lnTo>
                  <a:lnTo>
                    <a:pt x="2567303" y="16769"/>
                  </a:lnTo>
                  <a:lnTo>
                    <a:pt x="2561415" y="8048"/>
                  </a:lnTo>
                  <a:lnTo>
                    <a:pt x="2552694" y="2160"/>
                  </a:lnTo>
                  <a:lnTo>
                    <a:pt x="2542032" y="0"/>
                  </a:lnTo>
                  <a:close/>
                </a:path>
                <a:path w="2569845" h="1579245">
                  <a:moveTo>
                    <a:pt x="2569464" y="32893"/>
                  </a:moveTo>
                  <a:lnTo>
                    <a:pt x="2536571" y="32893"/>
                  </a:lnTo>
                  <a:lnTo>
                    <a:pt x="2536571" y="1545971"/>
                  </a:lnTo>
                  <a:lnTo>
                    <a:pt x="2569464" y="1545971"/>
                  </a:lnTo>
                  <a:lnTo>
                    <a:pt x="2569464" y="32893"/>
                  </a:lnTo>
                  <a:close/>
                </a:path>
                <a:path w="2569845" h="1579245">
                  <a:moveTo>
                    <a:pt x="2525522" y="43942"/>
                  </a:moveTo>
                  <a:lnTo>
                    <a:pt x="43942" y="43942"/>
                  </a:lnTo>
                  <a:lnTo>
                    <a:pt x="43942" y="1534922"/>
                  </a:lnTo>
                  <a:lnTo>
                    <a:pt x="2525522" y="1534922"/>
                  </a:lnTo>
                  <a:lnTo>
                    <a:pt x="2525522" y="1524000"/>
                  </a:lnTo>
                  <a:lnTo>
                    <a:pt x="54864" y="1524000"/>
                  </a:lnTo>
                  <a:lnTo>
                    <a:pt x="54864" y="54864"/>
                  </a:lnTo>
                  <a:lnTo>
                    <a:pt x="2525522" y="54864"/>
                  </a:lnTo>
                  <a:lnTo>
                    <a:pt x="2525522" y="43942"/>
                  </a:lnTo>
                  <a:close/>
                </a:path>
                <a:path w="2569845" h="1579245">
                  <a:moveTo>
                    <a:pt x="2525522" y="54864"/>
                  </a:moveTo>
                  <a:lnTo>
                    <a:pt x="2514600" y="54864"/>
                  </a:lnTo>
                  <a:lnTo>
                    <a:pt x="2514600" y="1524000"/>
                  </a:lnTo>
                  <a:lnTo>
                    <a:pt x="2525522" y="1524000"/>
                  </a:lnTo>
                  <a:lnTo>
                    <a:pt x="2525522" y="54864"/>
                  </a:lnTo>
                  <a:close/>
                </a:path>
              </a:pathLst>
            </a:custGeom>
            <a:solidFill>
              <a:srgbClr val="256979"/>
            </a:solidFill>
          </p:spPr>
          <p:txBody>
            <a:bodyPr wrap="square" lIns="0" tIns="0" rIns="0" bIns="0" rtlCol="0"/>
            <a:lstStyle/>
            <a:p>
              <a:endParaRPr/>
            </a:p>
          </p:txBody>
        </p:sp>
      </p:grpSp>
      <p:sp>
        <p:nvSpPr>
          <p:cNvPr id="9" name="object 9"/>
          <p:cNvSpPr txBox="1"/>
          <p:nvPr/>
        </p:nvSpPr>
        <p:spPr>
          <a:xfrm>
            <a:off x="6908800" y="1219200"/>
            <a:ext cx="3352800" cy="968214"/>
          </a:xfrm>
          <a:prstGeom prst="rect">
            <a:avLst/>
          </a:prstGeom>
        </p:spPr>
        <p:txBody>
          <a:bodyPr vert="horz" wrap="square" lIns="0" tIns="6350" rIns="0" bIns="0" rtlCol="0">
            <a:spAutoFit/>
          </a:bodyPr>
          <a:lstStyle/>
          <a:p>
            <a:pPr>
              <a:lnSpc>
                <a:spcPct val="100000"/>
              </a:lnSpc>
              <a:spcBef>
                <a:spcPts val="50"/>
              </a:spcBef>
            </a:pPr>
            <a:endParaRPr sz="3850">
              <a:latin typeface="Times New Roman"/>
              <a:cs typeface="Times New Roman"/>
            </a:endParaRPr>
          </a:p>
          <a:p>
            <a:pPr marL="185420">
              <a:lnSpc>
                <a:spcPct val="100000"/>
              </a:lnSpc>
            </a:pPr>
            <a:r>
              <a:rPr sz="2400" b="1" dirty="0">
                <a:solidFill>
                  <a:srgbClr val="FFFFFF"/>
                </a:solidFill>
                <a:latin typeface="Times New Roman"/>
                <a:cs typeface="Times New Roman"/>
              </a:rPr>
              <a:t>Destination</a:t>
            </a:r>
            <a:r>
              <a:rPr sz="2400" b="1" spc="-55" dirty="0">
                <a:solidFill>
                  <a:srgbClr val="FFFFFF"/>
                </a:solidFill>
                <a:latin typeface="Times New Roman"/>
                <a:cs typeface="Times New Roman"/>
              </a:rPr>
              <a:t> </a:t>
            </a:r>
            <a:r>
              <a:rPr sz="2400" b="1" spc="-5" dirty="0">
                <a:solidFill>
                  <a:srgbClr val="FFFFFF"/>
                </a:solidFill>
                <a:latin typeface="Times New Roman"/>
                <a:cs typeface="Times New Roman"/>
              </a:rPr>
              <a:t>Unit</a:t>
            </a:r>
            <a:endParaRPr sz="2400">
              <a:latin typeface="Times New Roman"/>
              <a:cs typeface="Times New Roman"/>
            </a:endParaRPr>
          </a:p>
        </p:txBody>
      </p:sp>
      <p:grpSp>
        <p:nvGrpSpPr>
          <p:cNvPr id="10" name="object 10"/>
          <p:cNvGrpSpPr/>
          <p:nvPr/>
        </p:nvGrpSpPr>
        <p:grpSpPr>
          <a:xfrm>
            <a:off x="4470230" y="1470140"/>
            <a:ext cx="2439247" cy="1250950"/>
            <a:chOff x="3352672" y="1470140"/>
            <a:chExt cx="1829435" cy="1250950"/>
          </a:xfrm>
        </p:grpSpPr>
        <p:sp>
          <p:nvSpPr>
            <p:cNvPr id="11" name="object 11"/>
            <p:cNvSpPr/>
            <p:nvPr/>
          </p:nvSpPr>
          <p:spPr>
            <a:xfrm>
              <a:off x="3429000" y="1470151"/>
              <a:ext cx="1753235" cy="793750"/>
            </a:xfrm>
            <a:custGeom>
              <a:avLst/>
              <a:gdLst/>
              <a:ahLst/>
              <a:cxnLst/>
              <a:rect l="l" t="t" r="r" b="b"/>
              <a:pathLst>
                <a:path w="1753235" h="793750">
                  <a:moveTo>
                    <a:pt x="1752727" y="663448"/>
                  </a:moveTo>
                  <a:lnTo>
                    <a:pt x="1703070" y="634492"/>
                  </a:lnTo>
                  <a:lnTo>
                    <a:pt x="1536065" y="537083"/>
                  </a:lnTo>
                  <a:lnTo>
                    <a:pt x="1525231" y="533400"/>
                  </a:lnTo>
                  <a:lnTo>
                    <a:pt x="1514170" y="534098"/>
                  </a:lnTo>
                  <a:lnTo>
                    <a:pt x="1504175" y="538911"/>
                  </a:lnTo>
                  <a:lnTo>
                    <a:pt x="1496568" y="547497"/>
                  </a:lnTo>
                  <a:lnTo>
                    <a:pt x="1492808" y="558393"/>
                  </a:lnTo>
                  <a:lnTo>
                    <a:pt x="1493532" y="569455"/>
                  </a:lnTo>
                  <a:lnTo>
                    <a:pt x="1498371" y="579450"/>
                  </a:lnTo>
                  <a:lnTo>
                    <a:pt x="1506982" y="587121"/>
                  </a:lnTo>
                  <a:lnTo>
                    <a:pt x="1588173" y="634492"/>
                  </a:lnTo>
                  <a:lnTo>
                    <a:pt x="0" y="634492"/>
                  </a:lnTo>
                  <a:lnTo>
                    <a:pt x="0" y="692404"/>
                  </a:lnTo>
                  <a:lnTo>
                    <a:pt x="1588173" y="692404"/>
                  </a:lnTo>
                  <a:lnTo>
                    <a:pt x="1506982" y="739775"/>
                  </a:lnTo>
                  <a:lnTo>
                    <a:pt x="1498371" y="747458"/>
                  </a:lnTo>
                  <a:lnTo>
                    <a:pt x="1493532" y="757453"/>
                  </a:lnTo>
                  <a:lnTo>
                    <a:pt x="1492808" y="768515"/>
                  </a:lnTo>
                  <a:lnTo>
                    <a:pt x="1496568" y="779399"/>
                  </a:lnTo>
                  <a:lnTo>
                    <a:pt x="1504175" y="787996"/>
                  </a:lnTo>
                  <a:lnTo>
                    <a:pt x="1514170" y="792797"/>
                  </a:lnTo>
                  <a:lnTo>
                    <a:pt x="1525231" y="793508"/>
                  </a:lnTo>
                  <a:lnTo>
                    <a:pt x="1536065" y="789813"/>
                  </a:lnTo>
                  <a:lnTo>
                    <a:pt x="1703070" y="692404"/>
                  </a:lnTo>
                  <a:lnTo>
                    <a:pt x="1752727" y="663448"/>
                  </a:lnTo>
                  <a:close/>
                </a:path>
                <a:path w="1753235" h="793750">
                  <a:moveTo>
                    <a:pt x="1752727" y="130048"/>
                  </a:moveTo>
                  <a:lnTo>
                    <a:pt x="1703070" y="101092"/>
                  </a:lnTo>
                  <a:lnTo>
                    <a:pt x="1536065" y="3683"/>
                  </a:lnTo>
                  <a:lnTo>
                    <a:pt x="1525231" y="0"/>
                  </a:lnTo>
                  <a:lnTo>
                    <a:pt x="1514170" y="698"/>
                  </a:lnTo>
                  <a:lnTo>
                    <a:pt x="1504175" y="5511"/>
                  </a:lnTo>
                  <a:lnTo>
                    <a:pt x="1496568" y="14097"/>
                  </a:lnTo>
                  <a:lnTo>
                    <a:pt x="1492808" y="24993"/>
                  </a:lnTo>
                  <a:lnTo>
                    <a:pt x="1493532" y="36055"/>
                  </a:lnTo>
                  <a:lnTo>
                    <a:pt x="1498371" y="46050"/>
                  </a:lnTo>
                  <a:lnTo>
                    <a:pt x="1506982" y="53721"/>
                  </a:lnTo>
                  <a:lnTo>
                    <a:pt x="1588173" y="101092"/>
                  </a:lnTo>
                  <a:lnTo>
                    <a:pt x="0" y="101092"/>
                  </a:lnTo>
                  <a:lnTo>
                    <a:pt x="0" y="159004"/>
                  </a:lnTo>
                  <a:lnTo>
                    <a:pt x="1588173" y="159004"/>
                  </a:lnTo>
                  <a:lnTo>
                    <a:pt x="1506982" y="206375"/>
                  </a:lnTo>
                  <a:lnTo>
                    <a:pt x="1498371" y="214058"/>
                  </a:lnTo>
                  <a:lnTo>
                    <a:pt x="1493532" y="224053"/>
                  </a:lnTo>
                  <a:lnTo>
                    <a:pt x="1492808" y="235115"/>
                  </a:lnTo>
                  <a:lnTo>
                    <a:pt x="1496568" y="245999"/>
                  </a:lnTo>
                  <a:lnTo>
                    <a:pt x="1504175" y="254596"/>
                  </a:lnTo>
                  <a:lnTo>
                    <a:pt x="1514170" y="259397"/>
                  </a:lnTo>
                  <a:lnTo>
                    <a:pt x="1525231" y="260108"/>
                  </a:lnTo>
                  <a:lnTo>
                    <a:pt x="1536065" y="256413"/>
                  </a:lnTo>
                  <a:lnTo>
                    <a:pt x="1703070" y="159004"/>
                  </a:lnTo>
                  <a:lnTo>
                    <a:pt x="1752727" y="130048"/>
                  </a:lnTo>
                  <a:close/>
                </a:path>
              </a:pathLst>
            </a:custGeom>
            <a:solidFill>
              <a:srgbClr val="3891A7"/>
            </a:solidFill>
          </p:spPr>
          <p:txBody>
            <a:bodyPr wrap="square" lIns="0" tIns="0" rIns="0" bIns="0" rtlCol="0"/>
            <a:lstStyle/>
            <a:p>
              <a:endParaRPr/>
            </a:p>
          </p:txBody>
        </p:sp>
        <p:sp>
          <p:nvSpPr>
            <p:cNvPr id="12" name="object 12"/>
            <p:cNvSpPr/>
            <p:nvPr/>
          </p:nvSpPr>
          <p:spPr>
            <a:xfrm>
              <a:off x="3352672" y="2460740"/>
              <a:ext cx="1829435" cy="260350"/>
            </a:xfrm>
            <a:custGeom>
              <a:avLst/>
              <a:gdLst/>
              <a:ahLst/>
              <a:cxnLst/>
              <a:rect l="l" t="t" r="r" b="b"/>
              <a:pathLst>
                <a:path w="1829435" h="260350">
                  <a:moveTo>
                    <a:pt x="227494" y="0"/>
                  </a:moveTo>
                  <a:lnTo>
                    <a:pt x="216662" y="3694"/>
                  </a:lnTo>
                  <a:lnTo>
                    <a:pt x="0" y="130059"/>
                  </a:lnTo>
                  <a:lnTo>
                    <a:pt x="216662" y="256424"/>
                  </a:lnTo>
                  <a:lnTo>
                    <a:pt x="227494" y="260119"/>
                  </a:lnTo>
                  <a:lnTo>
                    <a:pt x="238553" y="259409"/>
                  </a:lnTo>
                  <a:lnTo>
                    <a:pt x="248540" y="254603"/>
                  </a:lnTo>
                  <a:lnTo>
                    <a:pt x="256159" y="246010"/>
                  </a:lnTo>
                  <a:lnTo>
                    <a:pt x="259907" y="235122"/>
                  </a:lnTo>
                  <a:lnTo>
                    <a:pt x="259191" y="224055"/>
                  </a:lnTo>
                  <a:lnTo>
                    <a:pt x="254355" y="214060"/>
                  </a:lnTo>
                  <a:lnTo>
                    <a:pt x="245744" y="206386"/>
                  </a:lnTo>
                  <a:lnTo>
                    <a:pt x="164537" y="159015"/>
                  </a:lnTo>
                  <a:lnTo>
                    <a:pt x="57403" y="159015"/>
                  </a:lnTo>
                  <a:lnTo>
                    <a:pt x="57403" y="101103"/>
                  </a:lnTo>
                  <a:lnTo>
                    <a:pt x="164537" y="101103"/>
                  </a:lnTo>
                  <a:lnTo>
                    <a:pt x="245744" y="53732"/>
                  </a:lnTo>
                  <a:lnTo>
                    <a:pt x="254355" y="46059"/>
                  </a:lnTo>
                  <a:lnTo>
                    <a:pt x="259191" y="36064"/>
                  </a:lnTo>
                  <a:lnTo>
                    <a:pt x="259907" y="24997"/>
                  </a:lnTo>
                  <a:lnTo>
                    <a:pt x="256159" y="14108"/>
                  </a:lnTo>
                  <a:lnTo>
                    <a:pt x="248540" y="5516"/>
                  </a:lnTo>
                  <a:lnTo>
                    <a:pt x="238553" y="710"/>
                  </a:lnTo>
                  <a:lnTo>
                    <a:pt x="227494" y="0"/>
                  </a:lnTo>
                  <a:close/>
                </a:path>
                <a:path w="1829435" h="260350">
                  <a:moveTo>
                    <a:pt x="164537" y="101103"/>
                  </a:moveTo>
                  <a:lnTo>
                    <a:pt x="57403" y="101103"/>
                  </a:lnTo>
                  <a:lnTo>
                    <a:pt x="57403" y="159015"/>
                  </a:lnTo>
                  <a:lnTo>
                    <a:pt x="164537" y="159015"/>
                  </a:lnTo>
                  <a:lnTo>
                    <a:pt x="157788" y="155078"/>
                  </a:lnTo>
                  <a:lnTo>
                    <a:pt x="72009" y="155078"/>
                  </a:lnTo>
                  <a:lnTo>
                    <a:pt x="72009" y="105040"/>
                  </a:lnTo>
                  <a:lnTo>
                    <a:pt x="157788" y="105040"/>
                  </a:lnTo>
                  <a:lnTo>
                    <a:pt x="164537" y="101103"/>
                  </a:lnTo>
                  <a:close/>
                </a:path>
                <a:path w="1829435" h="260350">
                  <a:moveTo>
                    <a:pt x="1828927" y="101103"/>
                  </a:moveTo>
                  <a:lnTo>
                    <a:pt x="164537" y="101103"/>
                  </a:lnTo>
                  <a:lnTo>
                    <a:pt x="114898" y="130059"/>
                  </a:lnTo>
                  <a:lnTo>
                    <a:pt x="164537" y="159015"/>
                  </a:lnTo>
                  <a:lnTo>
                    <a:pt x="1828927" y="159015"/>
                  </a:lnTo>
                  <a:lnTo>
                    <a:pt x="1828927" y="101103"/>
                  </a:lnTo>
                  <a:close/>
                </a:path>
                <a:path w="1829435" h="260350">
                  <a:moveTo>
                    <a:pt x="72009" y="105040"/>
                  </a:moveTo>
                  <a:lnTo>
                    <a:pt x="72009" y="155078"/>
                  </a:lnTo>
                  <a:lnTo>
                    <a:pt x="114898" y="130059"/>
                  </a:lnTo>
                  <a:lnTo>
                    <a:pt x="72009" y="105040"/>
                  </a:lnTo>
                  <a:close/>
                </a:path>
                <a:path w="1829435" h="260350">
                  <a:moveTo>
                    <a:pt x="114898" y="130059"/>
                  </a:moveTo>
                  <a:lnTo>
                    <a:pt x="72009" y="155078"/>
                  </a:lnTo>
                  <a:lnTo>
                    <a:pt x="157788" y="155078"/>
                  </a:lnTo>
                  <a:lnTo>
                    <a:pt x="114898" y="130059"/>
                  </a:lnTo>
                  <a:close/>
                </a:path>
                <a:path w="1829435" h="260350">
                  <a:moveTo>
                    <a:pt x="157788" y="105040"/>
                  </a:moveTo>
                  <a:lnTo>
                    <a:pt x="72009" y="105040"/>
                  </a:lnTo>
                  <a:lnTo>
                    <a:pt x="114898" y="130059"/>
                  </a:lnTo>
                  <a:lnTo>
                    <a:pt x="157788" y="105040"/>
                  </a:lnTo>
                  <a:close/>
                </a:path>
              </a:pathLst>
            </a:custGeom>
            <a:solidFill>
              <a:srgbClr val="3891A7"/>
            </a:solidFill>
          </p:spPr>
          <p:txBody>
            <a:bodyPr wrap="square" lIns="0" tIns="0" rIns="0" bIns="0" rtlCol="0"/>
            <a:lstStyle/>
            <a:p>
              <a:endParaRPr/>
            </a:p>
          </p:txBody>
        </p:sp>
      </p:grpSp>
      <p:sp>
        <p:nvSpPr>
          <p:cNvPr id="13" name="object 13"/>
          <p:cNvSpPr txBox="1"/>
          <p:nvPr/>
        </p:nvSpPr>
        <p:spPr>
          <a:xfrm>
            <a:off x="4677833" y="1295146"/>
            <a:ext cx="2136987" cy="1238801"/>
          </a:xfrm>
          <a:prstGeom prst="rect">
            <a:avLst/>
          </a:prstGeom>
        </p:spPr>
        <p:txBody>
          <a:bodyPr vert="horz" wrap="square" lIns="0" tIns="12700" rIns="0" bIns="0" rtlCol="0">
            <a:spAutoFit/>
          </a:bodyPr>
          <a:lstStyle/>
          <a:p>
            <a:pPr marL="88900">
              <a:lnSpc>
                <a:spcPct val="100000"/>
              </a:lnSpc>
              <a:spcBef>
                <a:spcPts val="100"/>
              </a:spcBef>
            </a:pPr>
            <a:r>
              <a:rPr sz="1800" b="1" dirty="0">
                <a:latin typeface="Lucida Sans Unicode"/>
                <a:cs typeface="Lucida Sans Unicode"/>
              </a:rPr>
              <a:t>Data</a:t>
            </a:r>
            <a:r>
              <a:rPr sz="1800" b="1" spc="-60" dirty="0">
                <a:latin typeface="Lucida Sans Unicode"/>
                <a:cs typeface="Lucida Sans Unicode"/>
              </a:rPr>
              <a:t> </a:t>
            </a:r>
            <a:r>
              <a:rPr sz="1800" b="1" dirty="0">
                <a:latin typeface="Lucida Sans Unicode"/>
                <a:cs typeface="Lucida Sans Unicode"/>
              </a:rPr>
              <a:t>Bus</a:t>
            </a:r>
            <a:endParaRPr sz="1800">
              <a:latin typeface="Lucida Sans Unicode"/>
              <a:cs typeface="Lucida Sans Unicode"/>
            </a:endParaRPr>
          </a:p>
          <a:p>
            <a:pPr marL="12700" marR="5080" indent="76200">
              <a:lnSpc>
                <a:spcPts val="3600"/>
              </a:lnSpc>
              <a:spcBef>
                <a:spcPts val="160"/>
              </a:spcBef>
            </a:pPr>
            <a:r>
              <a:rPr sz="1800" b="1" dirty="0">
                <a:latin typeface="Lucida Sans Unicode"/>
                <a:cs typeface="Lucida Sans Unicode"/>
              </a:rPr>
              <a:t>Data Valid </a:t>
            </a:r>
            <a:r>
              <a:rPr sz="1800" b="1" spc="5" dirty="0">
                <a:latin typeface="Lucida Sans Unicode"/>
                <a:cs typeface="Lucida Sans Unicode"/>
              </a:rPr>
              <a:t> </a:t>
            </a:r>
            <a:r>
              <a:rPr sz="1800" b="1" dirty="0">
                <a:latin typeface="Lucida Sans Unicode"/>
                <a:cs typeface="Lucida Sans Unicode"/>
              </a:rPr>
              <a:t>Data</a:t>
            </a:r>
            <a:r>
              <a:rPr sz="1800" b="1" spc="-80" dirty="0">
                <a:latin typeface="Lucida Sans Unicode"/>
                <a:cs typeface="Lucida Sans Unicode"/>
              </a:rPr>
              <a:t> </a:t>
            </a:r>
            <a:r>
              <a:rPr sz="1800" b="1" dirty="0">
                <a:latin typeface="Lucida Sans Unicode"/>
                <a:cs typeface="Lucida Sans Unicode"/>
              </a:rPr>
              <a:t>accepted</a:t>
            </a:r>
            <a:endParaRPr sz="1800">
              <a:latin typeface="Lucida Sans Unicode"/>
              <a:cs typeface="Lucida Sans Unicode"/>
            </a:endParaRPr>
          </a:p>
        </p:txBody>
      </p:sp>
      <p:sp>
        <p:nvSpPr>
          <p:cNvPr id="14" name="object 14"/>
          <p:cNvSpPr txBox="1"/>
          <p:nvPr/>
        </p:nvSpPr>
        <p:spPr>
          <a:xfrm>
            <a:off x="4130040" y="3037459"/>
            <a:ext cx="3219873" cy="391160"/>
          </a:xfrm>
          <a:prstGeom prst="rect">
            <a:avLst/>
          </a:prstGeom>
        </p:spPr>
        <p:txBody>
          <a:bodyPr vert="horz" wrap="square" lIns="0" tIns="12700" rIns="0" bIns="0" rtlCol="0">
            <a:spAutoFit/>
          </a:bodyPr>
          <a:lstStyle/>
          <a:p>
            <a:pPr marL="12700">
              <a:lnSpc>
                <a:spcPct val="100000"/>
              </a:lnSpc>
              <a:spcBef>
                <a:spcPts val="100"/>
              </a:spcBef>
            </a:pPr>
            <a:r>
              <a:rPr sz="2400" b="1" u="sng" dirty="0">
                <a:uFill>
                  <a:solidFill>
                    <a:srgbClr val="000000"/>
                  </a:solidFill>
                </a:uFill>
                <a:latin typeface="Lucida Sans Unicode"/>
                <a:cs typeface="Lucida Sans Unicode"/>
              </a:rPr>
              <a:t>Timing</a:t>
            </a:r>
            <a:r>
              <a:rPr sz="2400" b="1" u="sng" spc="-85" dirty="0">
                <a:uFill>
                  <a:solidFill>
                    <a:srgbClr val="000000"/>
                  </a:solidFill>
                </a:uFill>
                <a:latin typeface="Lucida Sans Unicode"/>
                <a:cs typeface="Lucida Sans Unicode"/>
              </a:rPr>
              <a:t> </a:t>
            </a:r>
            <a:r>
              <a:rPr sz="2400" b="1" u="sng" dirty="0">
                <a:uFill>
                  <a:solidFill>
                    <a:srgbClr val="000000"/>
                  </a:solidFill>
                </a:uFill>
                <a:latin typeface="Lucida Sans Unicode"/>
                <a:cs typeface="Lucida Sans Unicode"/>
              </a:rPr>
              <a:t>Diagram</a:t>
            </a:r>
            <a:endParaRPr sz="2400">
              <a:latin typeface="Lucida Sans Unicode"/>
              <a:cs typeface="Lucida Sans Unicode"/>
            </a:endParaRPr>
          </a:p>
        </p:txBody>
      </p:sp>
      <p:grpSp>
        <p:nvGrpSpPr>
          <p:cNvPr id="15" name="object 15"/>
          <p:cNvGrpSpPr/>
          <p:nvPr/>
        </p:nvGrpSpPr>
        <p:grpSpPr>
          <a:xfrm>
            <a:off x="1891452" y="3552190"/>
            <a:ext cx="8713893" cy="1277620"/>
            <a:chOff x="1418589" y="3552190"/>
            <a:chExt cx="6535420" cy="1277620"/>
          </a:xfrm>
        </p:grpSpPr>
        <p:sp>
          <p:nvSpPr>
            <p:cNvPr id="16" name="object 16"/>
            <p:cNvSpPr/>
            <p:nvPr/>
          </p:nvSpPr>
          <p:spPr>
            <a:xfrm>
              <a:off x="1447799" y="3581400"/>
              <a:ext cx="6477000" cy="533400"/>
            </a:xfrm>
            <a:custGeom>
              <a:avLst/>
              <a:gdLst/>
              <a:ahLst/>
              <a:cxnLst/>
              <a:rect l="l" t="t" r="r" b="b"/>
              <a:pathLst>
                <a:path w="6477000" h="533400">
                  <a:moveTo>
                    <a:pt x="0" y="533400"/>
                  </a:moveTo>
                  <a:lnTo>
                    <a:pt x="1676400" y="533400"/>
                  </a:lnTo>
                </a:path>
                <a:path w="6477000" h="533400">
                  <a:moveTo>
                    <a:pt x="1676400" y="0"/>
                  </a:moveTo>
                  <a:lnTo>
                    <a:pt x="1676400" y="533400"/>
                  </a:lnTo>
                </a:path>
                <a:path w="6477000" h="533400">
                  <a:moveTo>
                    <a:pt x="6477000" y="533400"/>
                  </a:moveTo>
                  <a:lnTo>
                    <a:pt x="4495800" y="533400"/>
                  </a:lnTo>
                </a:path>
                <a:path w="6477000" h="533400">
                  <a:moveTo>
                    <a:pt x="4495800" y="0"/>
                  </a:moveTo>
                  <a:lnTo>
                    <a:pt x="4495800" y="533400"/>
                  </a:lnTo>
                </a:path>
                <a:path w="6477000" h="533400">
                  <a:moveTo>
                    <a:pt x="1676400" y="0"/>
                  </a:moveTo>
                  <a:lnTo>
                    <a:pt x="4495800" y="0"/>
                  </a:lnTo>
                </a:path>
              </a:pathLst>
            </a:custGeom>
            <a:ln w="57912">
              <a:solidFill>
                <a:srgbClr val="3891A7"/>
              </a:solidFill>
            </a:ln>
          </p:spPr>
          <p:txBody>
            <a:bodyPr wrap="square" lIns="0" tIns="0" rIns="0" bIns="0" rtlCol="0"/>
            <a:lstStyle/>
            <a:p>
              <a:endParaRPr/>
            </a:p>
          </p:txBody>
        </p:sp>
        <p:sp>
          <p:nvSpPr>
            <p:cNvPr id="17" name="object 17"/>
            <p:cNvSpPr/>
            <p:nvPr/>
          </p:nvSpPr>
          <p:spPr>
            <a:xfrm>
              <a:off x="3124200" y="3834511"/>
              <a:ext cx="2819400" cy="103505"/>
            </a:xfrm>
            <a:custGeom>
              <a:avLst/>
              <a:gdLst/>
              <a:ahLst/>
              <a:cxnLst/>
              <a:rect l="l" t="t" r="r" b="b"/>
              <a:pathLst>
                <a:path w="2819400" h="103504">
                  <a:moveTo>
                    <a:pt x="838200" y="45339"/>
                  </a:moveTo>
                  <a:lnTo>
                    <a:pt x="35991" y="45339"/>
                  </a:lnTo>
                  <a:lnTo>
                    <a:pt x="94996" y="10922"/>
                  </a:lnTo>
                  <a:lnTo>
                    <a:pt x="96012" y="7112"/>
                  </a:lnTo>
                  <a:lnTo>
                    <a:pt x="92456" y="1016"/>
                  </a:lnTo>
                  <a:lnTo>
                    <a:pt x="88646" y="0"/>
                  </a:lnTo>
                  <a:lnTo>
                    <a:pt x="0" y="51689"/>
                  </a:lnTo>
                  <a:lnTo>
                    <a:pt x="88646" y="103378"/>
                  </a:lnTo>
                  <a:lnTo>
                    <a:pt x="92456" y="102362"/>
                  </a:lnTo>
                  <a:lnTo>
                    <a:pt x="96012" y="96266"/>
                  </a:lnTo>
                  <a:lnTo>
                    <a:pt x="94996" y="92456"/>
                  </a:lnTo>
                  <a:lnTo>
                    <a:pt x="35991" y="58039"/>
                  </a:lnTo>
                  <a:lnTo>
                    <a:pt x="838200" y="58039"/>
                  </a:lnTo>
                  <a:lnTo>
                    <a:pt x="838200" y="45339"/>
                  </a:lnTo>
                  <a:close/>
                </a:path>
                <a:path w="2819400" h="103504">
                  <a:moveTo>
                    <a:pt x="2819400" y="51689"/>
                  </a:moveTo>
                  <a:lnTo>
                    <a:pt x="2808503" y="45339"/>
                  </a:lnTo>
                  <a:lnTo>
                    <a:pt x="2730754" y="0"/>
                  </a:lnTo>
                  <a:lnTo>
                    <a:pt x="2726944" y="1016"/>
                  </a:lnTo>
                  <a:lnTo>
                    <a:pt x="2723388" y="7112"/>
                  </a:lnTo>
                  <a:lnTo>
                    <a:pt x="2724404" y="10922"/>
                  </a:lnTo>
                  <a:lnTo>
                    <a:pt x="2783382" y="45339"/>
                  </a:lnTo>
                  <a:lnTo>
                    <a:pt x="1981200" y="45339"/>
                  </a:lnTo>
                  <a:lnTo>
                    <a:pt x="1981200" y="58039"/>
                  </a:lnTo>
                  <a:lnTo>
                    <a:pt x="2783382" y="58039"/>
                  </a:lnTo>
                  <a:lnTo>
                    <a:pt x="2724404" y="92456"/>
                  </a:lnTo>
                  <a:lnTo>
                    <a:pt x="2723388" y="96266"/>
                  </a:lnTo>
                  <a:lnTo>
                    <a:pt x="2726944" y="102362"/>
                  </a:lnTo>
                  <a:lnTo>
                    <a:pt x="2730754" y="103378"/>
                  </a:lnTo>
                  <a:lnTo>
                    <a:pt x="2808503" y="58039"/>
                  </a:lnTo>
                  <a:lnTo>
                    <a:pt x="2819400" y="51689"/>
                  </a:lnTo>
                  <a:close/>
                </a:path>
              </a:pathLst>
            </a:custGeom>
            <a:solidFill>
              <a:srgbClr val="3891A7"/>
            </a:solidFill>
          </p:spPr>
          <p:txBody>
            <a:bodyPr wrap="square" lIns="0" tIns="0" rIns="0" bIns="0" rtlCol="0"/>
            <a:lstStyle/>
            <a:p>
              <a:endParaRPr/>
            </a:p>
          </p:txBody>
        </p:sp>
        <p:sp>
          <p:nvSpPr>
            <p:cNvPr id="18" name="object 18"/>
            <p:cNvSpPr/>
            <p:nvPr/>
          </p:nvSpPr>
          <p:spPr>
            <a:xfrm>
              <a:off x="1447799" y="4267200"/>
              <a:ext cx="6477000" cy="533400"/>
            </a:xfrm>
            <a:custGeom>
              <a:avLst/>
              <a:gdLst/>
              <a:ahLst/>
              <a:cxnLst/>
              <a:rect l="l" t="t" r="r" b="b"/>
              <a:pathLst>
                <a:path w="6477000" h="533400">
                  <a:moveTo>
                    <a:pt x="0" y="533400"/>
                  </a:moveTo>
                  <a:lnTo>
                    <a:pt x="2057400" y="533400"/>
                  </a:lnTo>
                </a:path>
                <a:path w="6477000" h="533400">
                  <a:moveTo>
                    <a:pt x="2057400" y="0"/>
                  </a:moveTo>
                  <a:lnTo>
                    <a:pt x="2057400" y="533400"/>
                  </a:lnTo>
                </a:path>
                <a:path w="6477000" h="533400">
                  <a:moveTo>
                    <a:pt x="6477000" y="533400"/>
                  </a:moveTo>
                  <a:lnTo>
                    <a:pt x="3962400" y="533400"/>
                  </a:lnTo>
                </a:path>
                <a:path w="6477000" h="533400">
                  <a:moveTo>
                    <a:pt x="3962400" y="0"/>
                  </a:moveTo>
                  <a:lnTo>
                    <a:pt x="3962400" y="533400"/>
                  </a:lnTo>
                </a:path>
                <a:path w="6477000" h="533400">
                  <a:moveTo>
                    <a:pt x="2057400" y="0"/>
                  </a:moveTo>
                  <a:lnTo>
                    <a:pt x="3962400" y="0"/>
                  </a:lnTo>
                </a:path>
              </a:pathLst>
            </a:custGeom>
            <a:ln w="57912">
              <a:solidFill>
                <a:srgbClr val="3891A7"/>
              </a:solidFill>
            </a:ln>
          </p:spPr>
          <p:txBody>
            <a:bodyPr wrap="square" lIns="0" tIns="0" rIns="0" bIns="0" rtlCol="0"/>
            <a:lstStyle/>
            <a:p>
              <a:endParaRPr/>
            </a:p>
          </p:txBody>
        </p:sp>
      </p:grpSp>
      <p:sp>
        <p:nvSpPr>
          <p:cNvPr id="19" name="object 19"/>
          <p:cNvSpPr txBox="1"/>
          <p:nvPr/>
        </p:nvSpPr>
        <p:spPr>
          <a:xfrm>
            <a:off x="5335015" y="3683889"/>
            <a:ext cx="1419860" cy="299720"/>
          </a:xfrm>
          <a:prstGeom prst="rect">
            <a:avLst/>
          </a:prstGeom>
        </p:spPr>
        <p:txBody>
          <a:bodyPr vert="horz" wrap="square" lIns="0" tIns="12700" rIns="0" bIns="0" rtlCol="0">
            <a:spAutoFit/>
          </a:bodyPr>
          <a:lstStyle/>
          <a:p>
            <a:pPr marL="12700">
              <a:lnSpc>
                <a:spcPct val="100000"/>
              </a:lnSpc>
              <a:spcBef>
                <a:spcPts val="100"/>
              </a:spcBef>
            </a:pPr>
            <a:r>
              <a:rPr sz="1800" b="1" spc="-35" dirty="0">
                <a:latin typeface="Times New Roman"/>
                <a:cs typeface="Times New Roman"/>
              </a:rPr>
              <a:t>Valid</a:t>
            </a:r>
            <a:r>
              <a:rPr sz="1800" b="1" spc="-80" dirty="0">
                <a:latin typeface="Times New Roman"/>
                <a:cs typeface="Times New Roman"/>
              </a:rPr>
              <a:t> </a:t>
            </a:r>
            <a:r>
              <a:rPr sz="1800" b="1" dirty="0">
                <a:latin typeface="Times New Roman"/>
                <a:cs typeface="Times New Roman"/>
              </a:rPr>
              <a:t>Data</a:t>
            </a:r>
            <a:endParaRPr sz="1800">
              <a:latin typeface="Times New Roman"/>
              <a:cs typeface="Times New Roman"/>
            </a:endParaRPr>
          </a:p>
        </p:txBody>
      </p:sp>
      <p:sp>
        <p:nvSpPr>
          <p:cNvPr id="20" name="object 20"/>
          <p:cNvSpPr txBox="1"/>
          <p:nvPr/>
        </p:nvSpPr>
        <p:spPr>
          <a:xfrm>
            <a:off x="1832526" y="3810380"/>
            <a:ext cx="1350433"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Lucida Sans Unicode"/>
                <a:cs typeface="Lucida Sans Unicode"/>
              </a:rPr>
              <a:t>Data</a:t>
            </a:r>
            <a:r>
              <a:rPr sz="1800" b="1" spc="-90" dirty="0">
                <a:latin typeface="Lucida Sans Unicode"/>
                <a:cs typeface="Lucida Sans Unicode"/>
              </a:rPr>
              <a:t> </a:t>
            </a:r>
            <a:r>
              <a:rPr sz="1800" b="1" dirty="0">
                <a:latin typeface="Lucida Sans Unicode"/>
                <a:cs typeface="Lucida Sans Unicode"/>
              </a:rPr>
              <a:t>bus</a:t>
            </a:r>
            <a:endParaRPr sz="1800">
              <a:latin typeface="Lucida Sans Unicode"/>
              <a:cs typeface="Lucida Sans Unicode"/>
            </a:endParaRPr>
          </a:p>
        </p:txBody>
      </p:sp>
      <p:sp>
        <p:nvSpPr>
          <p:cNvPr id="21" name="object 21"/>
          <p:cNvSpPr txBox="1"/>
          <p:nvPr/>
        </p:nvSpPr>
        <p:spPr>
          <a:xfrm>
            <a:off x="4093465" y="522478"/>
            <a:ext cx="2886287" cy="391160"/>
          </a:xfrm>
          <a:prstGeom prst="rect">
            <a:avLst/>
          </a:prstGeom>
        </p:spPr>
        <p:txBody>
          <a:bodyPr vert="horz" wrap="square" lIns="0" tIns="12700" rIns="0" bIns="0" rtlCol="0">
            <a:spAutoFit/>
          </a:bodyPr>
          <a:lstStyle/>
          <a:p>
            <a:pPr marL="12700">
              <a:lnSpc>
                <a:spcPct val="100000"/>
              </a:lnSpc>
              <a:spcBef>
                <a:spcPts val="100"/>
              </a:spcBef>
            </a:pPr>
            <a:r>
              <a:rPr sz="2400" b="1" u="sng" dirty="0">
                <a:uFill>
                  <a:solidFill>
                    <a:srgbClr val="000000"/>
                  </a:solidFill>
                </a:uFill>
                <a:latin typeface="Lucida Sans Unicode"/>
                <a:cs typeface="Lucida Sans Unicode"/>
              </a:rPr>
              <a:t>Block</a:t>
            </a:r>
            <a:r>
              <a:rPr sz="2400" b="1" u="sng" spc="-105" dirty="0">
                <a:uFill>
                  <a:solidFill>
                    <a:srgbClr val="000000"/>
                  </a:solidFill>
                </a:uFill>
                <a:latin typeface="Lucida Sans Unicode"/>
                <a:cs typeface="Lucida Sans Unicode"/>
              </a:rPr>
              <a:t> </a:t>
            </a:r>
            <a:r>
              <a:rPr sz="2400" b="1" u="sng" dirty="0">
                <a:uFill>
                  <a:solidFill>
                    <a:srgbClr val="000000"/>
                  </a:solidFill>
                </a:uFill>
                <a:latin typeface="Lucida Sans Unicode"/>
                <a:cs typeface="Lucida Sans Unicode"/>
              </a:rPr>
              <a:t>Diagram</a:t>
            </a:r>
            <a:endParaRPr sz="2400">
              <a:latin typeface="Lucida Sans Unicode"/>
              <a:cs typeface="Lucida Sans Unicode"/>
            </a:endParaRPr>
          </a:p>
        </p:txBody>
      </p:sp>
      <p:sp>
        <p:nvSpPr>
          <p:cNvPr id="22" name="object 22"/>
          <p:cNvSpPr/>
          <p:nvPr/>
        </p:nvSpPr>
        <p:spPr>
          <a:xfrm>
            <a:off x="1930400" y="5029200"/>
            <a:ext cx="9347200" cy="533400"/>
          </a:xfrm>
          <a:custGeom>
            <a:avLst/>
            <a:gdLst/>
            <a:ahLst/>
            <a:cxnLst/>
            <a:rect l="l" t="t" r="r" b="b"/>
            <a:pathLst>
              <a:path w="7010400" h="533400">
                <a:moveTo>
                  <a:pt x="0" y="533400"/>
                </a:moveTo>
                <a:lnTo>
                  <a:pt x="2895600" y="533400"/>
                </a:lnTo>
              </a:path>
              <a:path w="7010400" h="533400">
                <a:moveTo>
                  <a:pt x="2895600" y="0"/>
                </a:moveTo>
                <a:lnTo>
                  <a:pt x="4495800" y="0"/>
                </a:lnTo>
              </a:path>
              <a:path w="7010400" h="533400">
                <a:moveTo>
                  <a:pt x="7010400" y="533400"/>
                </a:moveTo>
                <a:lnTo>
                  <a:pt x="4495800" y="533400"/>
                </a:lnTo>
              </a:path>
            </a:pathLst>
          </a:custGeom>
          <a:ln w="57912">
            <a:solidFill>
              <a:srgbClr val="3891A7"/>
            </a:solidFill>
          </a:ln>
        </p:spPr>
        <p:txBody>
          <a:bodyPr wrap="square" lIns="0" tIns="0" rIns="0" bIns="0" rtlCol="0"/>
          <a:lstStyle/>
          <a:p>
            <a:endParaRPr/>
          </a:p>
        </p:txBody>
      </p:sp>
      <p:sp>
        <p:nvSpPr>
          <p:cNvPr id="23" name="object 23"/>
          <p:cNvSpPr txBox="1"/>
          <p:nvPr/>
        </p:nvSpPr>
        <p:spPr>
          <a:xfrm>
            <a:off x="1832526" y="4496181"/>
            <a:ext cx="2379980" cy="828432"/>
          </a:xfrm>
          <a:prstGeom prst="rect">
            <a:avLst/>
          </a:prstGeom>
        </p:spPr>
        <p:txBody>
          <a:bodyPr vert="horz" wrap="square" lIns="0" tIns="12700" rIns="0" bIns="0" rtlCol="0">
            <a:spAutoFit/>
          </a:bodyPr>
          <a:lstStyle/>
          <a:p>
            <a:pPr marL="12700">
              <a:lnSpc>
                <a:spcPct val="100000"/>
              </a:lnSpc>
              <a:spcBef>
                <a:spcPts val="100"/>
              </a:spcBef>
            </a:pPr>
            <a:r>
              <a:rPr sz="1800" b="1" dirty="0">
                <a:latin typeface="Lucida Sans Unicode"/>
                <a:cs typeface="Lucida Sans Unicode"/>
              </a:rPr>
              <a:t>Data</a:t>
            </a:r>
            <a:r>
              <a:rPr sz="1800" b="1" spc="-60" dirty="0">
                <a:latin typeface="Lucida Sans Unicode"/>
                <a:cs typeface="Lucida Sans Unicode"/>
              </a:rPr>
              <a:t> </a:t>
            </a:r>
            <a:r>
              <a:rPr sz="1800" b="1" spc="5" dirty="0">
                <a:latin typeface="Lucida Sans Unicode"/>
                <a:cs typeface="Lucida Sans Unicode"/>
              </a:rPr>
              <a:t>valid</a:t>
            </a:r>
            <a:endParaRPr sz="1800">
              <a:latin typeface="Lucida Sans Unicode"/>
              <a:cs typeface="Lucida Sans Unicode"/>
            </a:endParaRPr>
          </a:p>
          <a:p>
            <a:pPr>
              <a:lnSpc>
                <a:spcPct val="100000"/>
              </a:lnSpc>
              <a:spcBef>
                <a:spcPts val="25"/>
              </a:spcBef>
            </a:pPr>
            <a:endParaRPr sz="1700">
              <a:latin typeface="Lucida Sans Unicode"/>
              <a:cs typeface="Lucida Sans Unicode"/>
            </a:endParaRPr>
          </a:p>
          <a:p>
            <a:pPr marL="165100">
              <a:lnSpc>
                <a:spcPct val="100000"/>
              </a:lnSpc>
            </a:pPr>
            <a:r>
              <a:rPr sz="1800" b="1" dirty="0">
                <a:latin typeface="Lucida Sans Unicode"/>
                <a:cs typeface="Lucida Sans Unicode"/>
              </a:rPr>
              <a:t>Data</a:t>
            </a:r>
            <a:r>
              <a:rPr sz="1800" b="1" spc="-80" dirty="0">
                <a:latin typeface="Lucida Sans Unicode"/>
                <a:cs typeface="Lucida Sans Unicode"/>
              </a:rPr>
              <a:t> </a:t>
            </a:r>
            <a:r>
              <a:rPr sz="1800" b="1" dirty="0">
                <a:latin typeface="Lucida Sans Unicode"/>
                <a:cs typeface="Lucida Sans Unicode"/>
              </a:rPr>
              <a:t>Accepted</a:t>
            </a:r>
            <a:endParaRPr sz="1800">
              <a:latin typeface="Lucida Sans Unicode"/>
              <a:cs typeface="Lucida Sans Unicode"/>
            </a:endParaRPr>
          </a:p>
        </p:txBody>
      </p:sp>
      <p:grpSp>
        <p:nvGrpSpPr>
          <p:cNvPr id="24" name="object 24"/>
          <p:cNvGrpSpPr/>
          <p:nvPr/>
        </p:nvGrpSpPr>
        <p:grpSpPr>
          <a:xfrm>
            <a:off x="3953934" y="3962273"/>
            <a:ext cx="4009813" cy="1600835"/>
            <a:chOff x="2965450" y="3962272"/>
            <a:chExt cx="3007360" cy="1600835"/>
          </a:xfrm>
        </p:grpSpPr>
        <p:sp>
          <p:nvSpPr>
            <p:cNvPr id="25" name="object 25"/>
            <p:cNvSpPr/>
            <p:nvPr/>
          </p:nvSpPr>
          <p:spPr>
            <a:xfrm>
              <a:off x="2965450" y="3962272"/>
              <a:ext cx="436880" cy="762635"/>
            </a:xfrm>
            <a:custGeom>
              <a:avLst/>
              <a:gdLst/>
              <a:ahLst/>
              <a:cxnLst/>
              <a:rect l="l" t="t" r="r" b="b"/>
              <a:pathLst>
                <a:path w="436879" h="762635">
                  <a:moveTo>
                    <a:pt x="339978" y="667512"/>
                  </a:moveTo>
                  <a:lnTo>
                    <a:pt x="336930" y="669289"/>
                  </a:lnTo>
                  <a:lnTo>
                    <a:pt x="334010" y="671194"/>
                  </a:lnTo>
                  <a:lnTo>
                    <a:pt x="333121" y="675132"/>
                  </a:lnTo>
                  <a:lnTo>
                    <a:pt x="334899" y="678052"/>
                  </a:lnTo>
                  <a:lnTo>
                    <a:pt x="387350" y="762126"/>
                  </a:lnTo>
                  <a:lnTo>
                    <a:pt x="394056" y="749807"/>
                  </a:lnTo>
                  <a:lnTo>
                    <a:pt x="380619" y="749807"/>
                  </a:lnTo>
                  <a:lnTo>
                    <a:pt x="379984" y="726947"/>
                  </a:lnTo>
                  <a:lnTo>
                    <a:pt x="379914" y="726186"/>
                  </a:lnTo>
                  <a:lnTo>
                    <a:pt x="345611" y="671194"/>
                  </a:lnTo>
                  <a:lnTo>
                    <a:pt x="343788" y="668401"/>
                  </a:lnTo>
                  <a:lnTo>
                    <a:pt x="339978" y="667512"/>
                  </a:lnTo>
                  <a:close/>
                </a:path>
                <a:path w="436879" h="762635">
                  <a:moveTo>
                    <a:pt x="379914" y="726186"/>
                  </a:moveTo>
                  <a:lnTo>
                    <a:pt x="379984" y="726947"/>
                  </a:lnTo>
                  <a:lnTo>
                    <a:pt x="380619" y="749807"/>
                  </a:lnTo>
                  <a:lnTo>
                    <a:pt x="393319" y="749426"/>
                  </a:lnTo>
                  <a:lnTo>
                    <a:pt x="393240" y="746506"/>
                  </a:lnTo>
                  <a:lnTo>
                    <a:pt x="381380" y="746506"/>
                  </a:lnTo>
                  <a:lnTo>
                    <a:pt x="386603" y="736910"/>
                  </a:lnTo>
                  <a:lnTo>
                    <a:pt x="379914" y="726186"/>
                  </a:lnTo>
                  <a:close/>
                </a:path>
                <a:path w="436879" h="762635">
                  <a:moveTo>
                    <a:pt x="429133" y="664844"/>
                  </a:moveTo>
                  <a:lnTo>
                    <a:pt x="425323" y="665988"/>
                  </a:lnTo>
                  <a:lnTo>
                    <a:pt x="423545" y="669035"/>
                  </a:lnTo>
                  <a:lnTo>
                    <a:pt x="392678" y="725748"/>
                  </a:lnTo>
                  <a:lnTo>
                    <a:pt x="393319" y="749426"/>
                  </a:lnTo>
                  <a:lnTo>
                    <a:pt x="380619" y="749807"/>
                  </a:lnTo>
                  <a:lnTo>
                    <a:pt x="394056" y="749807"/>
                  </a:lnTo>
                  <a:lnTo>
                    <a:pt x="436372" y="672083"/>
                  </a:lnTo>
                  <a:lnTo>
                    <a:pt x="435355" y="668146"/>
                  </a:lnTo>
                  <a:lnTo>
                    <a:pt x="432180" y="666495"/>
                  </a:lnTo>
                  <a:lnTo>
                    <a:pt x="429133" y="664844"/>
                  </a:lnTo>
                  <a:close/>
                </a:path>
                <a:path w="436879" h="762635">
                  <a:moveTo>
                    <a:pt x="386603" y="736910"/>
                  </a:moveTo>
                  <a:lnTo>
                    <a:pt x="381380" y="746506"/>
                  </a:lnTo>
                  <a:lnTo>
                    <a:pt x="392429" y="746251"/>
                  </a:lnTo>
                  <a:lnTo>
                    <a:pt x="386603" y="736910"/>
                  </a:lnTo>
                  <a:close/>
                </a:path>
                <a:path w="436879" h="762635">
                  <a:moveTo>
                    <a:pt x="392678" y="725748"/>
                  </a:moveTo>
                  <a:lnTo>
                    <a:pt x="386603" y="736910"/>
                  </a:lnTo>
                  <a:lnTo>
                    <a:pt x="392429" y="746251"/>
                  </a:lnTo>
                  <a:lnTo>
                    <a:pt x="381380" y="746506"/>
                  </a:lnTo>
                  <a:lnTo>
                    <a:pt x="393240" y="746506"/>
                  </a:lnTo>
                  <a:lnTo>
                    <a:pt x="392678" y="725748"/>
                  </a:lnTo>
                  <a:close/>
                </a:path>
                <a:path w="436879" h="762635">
                  <a:moveTo>
                    <a:pt x="12700" y="0"/>
                  </a:moveTo>
                  <a:lnTo>
                    <a:pt x="0" y="253"/>
                  </a:lnTo>
                  <a:lnTo>
                    <a:pt x="1016" y="36068"/>
                  </a:lnTo>
                  <a:lnTo>
                    <a:pt x="4318" y="71754"/>
                  </a:lnTo>
                  <a:lnTo>
                    <a:pt x="16510" y="141350"/>
                  </a:lnTo>
                  <a:lnTo>
                    <a:pt x="35432" y="206375"/>
                  </a:lnTo>
                  <a:lnTo>
                    <a:pt x="60070" y="264668"/>
                  </a:lnTo>
                  <a:lnTo>
                    <a:pt x="81661" y="302894"/>
                  </a:lnTo>
                  <a:lnTo>
                    <a:pt x="105537" y="335152"/>
                  </a:lnTo>
                  <a:lnTo>
                    <a:pt x="140081" y="367283"/>
                  </a:lnTo>
                  <a:lnTo>
                    <a:pt x="177164" y="385063"/>
                  </a:lnTo>
                  <a:lnTo>
                    <a:pt x="205358" y="387984"/>
                  </a:lnTo>
                  <a:lnTo>
                    <a:pt x="213487" y="389508"/>
                  </a:lnTo>
                  <a:lnTo>
                    <a:pt x="254507" y="411479"/>
                  </a:lnTo>
                  <a:lnTo>
                    <a:pt x="286385" y="445007"/>
                  </a:lnTo>
                  <a:lnTo>
                    <a:pt x="308483" y="477900"/>
                  </a:lnTo>
                  <a:lnTo>
                    <a:pt x="334899" y="530606"/>
                  </a:lnTo>
                  <a:lnTo>
                    <a:pt x="356362" y="591312"/>
                  </a:lnTo>
                  <a:lnTo>
                    <a:pt x="371728" y="657478"/>
                  </a:lnTo>
                  <a:lnTo>
                    <a:pt x="379914" y="726186"/>
                  </a:lnTo>
                  <a:lnTo>
                    <a:pt x="386603" y="736910"/>
                  </a:lnTo>
                  <a:lnTo>
                    <a:pt x="392678" y="725748"/>
                  </a:lnTo>
                  <a:lnTo>
                    <a:pt x="389382" y="690118"/>
                  </a:lnTo>
                  <a:lnTo>
                    <a:pt x="384175" y="654938"/>
                  </a:lnTo>
                  <a:lnTo>
                    <a:pt x="368426" y="587375"/>
                  </a:lnTo>
                  <a:lnTo>
                    <a:pt x="346455" y="525399"/>
                  </a:lnTo>
                  <a:lnTo>
                    <a:pt x="326516" y="483869"/>
                  </a:lnTo>
                  <a:lnTo>
                    <a:pt x="304038" y="447675"/>
                  </a:lnTo>
                  <a:lnTo>
                    <a:pt x="279526" y="417575"/>
                  </a:lnTo>
                  <a:lnTo>
                    <a:pt x="244094" y="388746"/>
                  </a:lnTo>
                  <a:lnTo>
                    <a:pt x="206248" y="375412"/>
                  </a:lnTo>
                  <a:lnTo>
                    <a:pt x="188975" y="374269"/>
                  </a:lnTo>
                  <a:lnTo>
                    <a:pt x="180848" y="372871"/>
                  </a:lnTo>
                  <a:lnTo>
                    <a:pt x="139573" y="351027"/>
                  </a:lnTo>
                  <a:lnTo>
                    <a:pt x="107568" y="317500"/>
                  </a:lnTo>
                  <a:lnTo>
                    <a:pt x="85343" y="284606"/>
                  </a:lnTo>
                  <a:lnTo>
                    <a:pt x="58927" y="231901"/>
                  </a:lnTo>
                  <a:lnTo>
                    <a:pt x="37464" y="171322"/>
                  </a:lnTo>
                  <a:lnTo>
                    <a:pt x="22098" y="105156"/>
                  </a:lnTo>
                  <a:lnTo>
                    <a:pt x="13716" y="35687"/>
                  </a:lnTo>
                  <a:lnTo>
                    <a:pt x="12700" y="0"/>
                  </a:lnTo>
                  <a:close/>
                </a:path>
              </a:pathLst>
            </a:custGeom>
            <a:solidFill>
              <a:srgbClr val="3891A7"/>
            </a:solidFill>
          </p:spPr>
          <p:txBody>
            <a:bodyPr wrap="square" lIns="0" tIns="0" rIns="0" bIns="0" rtlCol="0"/>
            <a:lstStyle/>
            <a:p>
              <a:endParaRPr/>
            </a:p>
          </p:txBody>
        </p:sp>
        <p:sp>
          <p:nvSpPr>
            <p:cNvPr id="26" name="object 26"/>
            <p:cNvSpPr/>
            <p:nvPr/>
          </p:nvSpPr>
          <p:spPr>
            <a:xfrm>
              <a:off x="4343400" y="5029199"/>
              <a:ext cx="1600200" cy="533400"/>
            </a:xfrm>
            <a:custGeom>
              <a:avLst/>
              <a:gdLst/>
              <a:ahLst/>
              <a:cxnLst/>
              <a:rect l="l" t="t" r="r" b="b"/>
              <a:pathLst>
                <a:path w="1600200" h="533400">
                  <a:moveTo>
                    <a:pt x="0" y="0"/>
                  </a:moveTo>
                  <a:lnTo>
                    <a:pt x="0" y="533400"/>
                  </a:lnTo>
                </a:path>
                <a:path w="1600200" h="533400">
                  <a:moveTo>
                    <a:pt x="1600200" y="0"/>
                  </a:moveTo>
                  <a:lnTo>
                    <a:pt x="1600200" y="533400"/>
                  </a:lnTo>
                </a:path>
              </a:pathLst>
            </a:custGeom>
            <a:ln w="57912">
              <a:solidFill>
                <a:srgbClr val="3891A7"/>
              </a:solidFill>
            </a:ln>
          </p:spPr>
          <p:txBody>
            <a:bodyPr wrap="square" lIns="0" tIns="0" rIns="0" bIns="0" rtlCol="0"/>
            <a:lstStyle/>
            <a:p>
              <a:endParaRPr/>
            </a:p>
          </p:txBody>
        </p:sp>
        <p:sp>
          <p:nvSpPr>
            <p:cNvPr id="27" name="object 27"/>
            <p:cNvSpPr/>
            <p:nvPr/>
          </p:nvSpPr>
          <p:spPr>
            <a:xfrm>
              <a:off x="3428873" y="4570729"/>
              <a:ext cx="2489835" cy="965835"/>
            </a:xfrm>
            <a:custGeom>
              <a:avLst/>
              <a:gdLst/>
              <a:ahLst/>
              <a:cxnLst/>
              <a:rect l="l" t="t" r="r" b="b"/>
              <a:pathLst>
                <a:path w="2489835" h="965835">
                  <a:moveTo>
                    <a:pt x="914527" y="915670"/>
                  </a:moveTo>
                  <a:lnTo>
                    <a:pt x="830072" y="863854"/>
                  </a:lnTo>
                  <a:lnTo>
                    <a:pt x="827151" y="861949"/>
                  </a:lnTo>
                  <a:lnTo>
                    <a:pt x="823214" y="862965"/>
                  </a:lnTo>
                  <a:lnTo>
                    <a:pt x="821309" y="865886"/>
                  </a:lnTo>
                  <a:lnTo>
                    <a:pt x="819531" y="868934"/>
                  </a:lnTo>
                  <a:lnTo>
                    <a:pt x="820420" y="872871"/>
                  </a:lnTo>
                  <a:lnTo>
                    <a:pt x="823468" y="874649"/>
                  </a:lnTo>
                  <a:lnTo>
                    <a:pt x="877798" y="907973"/>
                  </a:lnTo>
                  <a:lnTo>
                    <a:pt x="830326" y="902589"/>
                  </a:lnTo>
                  <a:lnTo>
                    <a:pt x="789051" y="894461"/>
                  </a:lnTo>
                  <a:lnTo>
                    <a:pt x="748665" y="883412"/>
                  </a:lnTo>
                  <a:lnTo>
                    <a:pt x="709549" y="869823"/>
                  </a:lnTo>
                  <a:lnTo>
                    <a:pt x="672211" y="853694"/>
                  </a:lnTo>
                  <a:lnTo>
                    <a:pt x="636905" y="835406"/>
                  </a:lnTo>
                  <a:lnTo>
                    <a:pt x="603885" y="815213"/>
                  </a:lnTo>
                  <a:lnTo>
                    <a:pt x="559435" y="781685"/>
                  </a:lnTo>
                  <a:lnTo>
                    <a:pt x="522224" y="744982"/>
                  </a:lnTo>
                  <a:lnTo>
                    <a:pt x="493268" y="706120"/>
                  </a:lnTo>
                  <a:lnTo>
                    <a:pt x="473710" y="665861"/>
                  </a:lnTo>
                  <a:lnTo>
                    <a:pt x="464312" y="624840"/>
                  </a:lnTo>
                  <a:lnTo>
                    <a:pt x="463677" y="610616"/>
                  </a:lnTo>
                  <a:lnTo>
                    <a:pt x="462915" y="595757"/>
                  </a:lnTo>
                  <a:lnTo>
                    <a:pt x="452882" y="551688"/>
                  </a:lnTo>
                  <a:lnTo>
                    <a:pt x="432308" y="509016"/>
                  </a:lnTo>
                  <a:lnTo>
                    <a:pt x="401955" y="468376"/>
                  </a:lnTo>
                  <a:lnTo>
                    <a:pt x="363474" y="430403"/>
                  </a:lnTo>
                  <a:lnTo>
                    <a:pt x="317881" y="395986"/>
                  </a:lnTo>
                  <a:lnTo>
                    <a:pt x="284099" y="375285"/>
                  </a:lnTo>
                  <a:lnTo>
                    <a:pt x="247904" y="356616"/>
                  </a:lnTo>
                  <a:lnTo>
                    <a:pt x="209677" y="340106"/>
                  </a:lnTo>
                  <a:lnTo>
                    <a:pt x="169799" y="326136"/>
                  </a:lnTo>
                  <a:lnTo>
                    <a:pt x="128524" y="314960"/>
                  </a:lnTo>
                  <a:lnTo>
                    <a:pt x="86233" y="306578"/>
                  </a:lnTo>
                  <a:lnTo>
                    <a:pt x="43307" y="301498"/>
                  </a:lnTo>
                  <a:lnTo>
                    <a:pt x="254" y="299720"/>
                  </a:lnTo>
                  <a:lnTo>
                    <a:pt x="0" y="312420"/>
                  </a:lnTo>
                  <a:lnTo>
                    <a:pt x="21463" y="312928"/>
                  </a:lnTo>
                  <a:lnTo>
                    <a:pt x="42545" y="314071"/>
                  </a:lnTo>
                  <a:lnTo>
                    <a:pt x="84455" y="319278"/>
                  </a:lnTo>
                  <a:lnTo>
                    <a:pt x="125857" y="327279"/>
                  </a:lnTo>
                  <a:lnTo>
                    <a:pt x="166243" y="338328"/>
                  </a:lnTo>
                  <a:lnTo>
                    <a:pt x="205232" y="352044"/>
                  </a:lnTo>
                  <a:lnTo>
                    <a:pt x="242570" y="368173"/>
                  </a:lnTo>
                  <a:lnTo>
                    <a:pt x="278003" y="386461"/>
                  </a:lnTo>
                  <a:lnTo>
                    <a:pt x="311023" y="406654"/>
                  </a:lnTo>
                  <a:lnTo>
                    <a:pt x="355473" y="440182"/>
                  </a:lnTo>
                  <a:lnTo>
                    <a:pt x="392684" y="477012"/>
                  </a:lnTo>
                  <a:lnTo>
                    <a:pt x="421640" y="516001"/>
                  </a:lnTo>
                  <a:lnTo>
                    <a:pt x="441198" y="556387"/>
                  </a:lnTo>
                  <a:lnTo>
                    <a:pt x="450342" y="597408"/>
                  </a:lnTo>
                  <a:lnTo>
                    <a:pt x="451612" y="625475"/>
                  </a:lnTo>
                  <a:lnTo>
                    <a:pt x="453644" y="640334"/>
                  </a:lnTo>
                  <a:lnTo>
                    <a:pt x="467360" y="684149"/>
                  </a:lnTo>
                  <a:lnTo>
                    <a:pt x="491363" y="726313"/>
                  </a:lnTo>
                  <a:lnTo>
                    <a:pt x="524383" y="766191"/>
                  </a:lnTo>
                  <a:lnTo>
                    <a:pt x="565404" y="803021"/>
                  </a:lnTo>
                  <a:lnTo>
                    <a:pt x="596519" y="825627"/>
                  </a:lnTo>
                  <a:lnTo>
                    <a:pt x="630428" y="846328"/>
                  </a:lnTo>
                  <a:lnTo>
                    <a:pt x="666623" y="865124"/>
                  </a:lnTo>
                  <a:lnTo>
                    <a:pt x="704723" y="881507"/>
                  </a:lnTo>
                  <a:lnTo>
                    <a:pt x="744728" y="895477"/>
                  </a:lnTo>
                  <a:lnTo>
                    <a:pt x="785876" y="906780"/>
                  </a:lnTo>
                  <a:lnTo>
                    <a:pt x="828167" y="915035"/>
                  </a:lnTo>
                  <a:lnTo>
                    <a:pt x="871093" y="920242"/>
                  </a:lnTo>
                  <a:lnTo>
                    <a:pt x="879246" y="920724"/>
                  </a:lnTo>
                  <a:lnTo>
                    <a:pt x="821690" y="952627"/>
                  </a:lnTo>
                  <a:lnTo>
                    <a:pt x="818642" y="954278"/>
                  </a:lnTo>
                  <a:lnTo>
                    <a:pt x="817499" y="958088"/>
                  </a:lnTo>
                  <a:lnTo>
                    <a:pt x="819277" y="961263"/>
                  </a:lnTo>
                  <a:lnTo>
                    <a:pt x="820928" y="964311"/>
                  </a:lnTo>
                  <a:lnTo>
                    <a:pt x="824738" y="965454"/>
                  </a:lnTo>
                  <a:lnTo>
                    <a:pt x="903516" y="921766"/>
                  </a:lnTo>
                  <a:lnTo>
                    <a:pt x="914527" y="915670"/>
                  </a:lnTo>
                  <a:close/>
                </a:path>
                <a:path w="2489835" h="965835">
                  <a:moveTo>
                    <a:pt x="1905127" y="77470"/>
                  </a:moveTo>
                  <a:lnTo>
                    <a:pt x="1894205" y="71501"/>
                  </a:lnTo>
                  <a:lnTo>
                    <a:pt x="1818259" y="29972"/>
                  </a:lnTo>
                  <a:lnTo>
                    <a:pt x="1815084" y="28194"/>
                  </a:lnTo>
                  <a:lnTo>
                    <a:pt x="1811274" y="29337"/>
                  </a:lnTo>
                  <a:lnTo>
                    <a:pt x="1809623" y="32385"/>
                  </a:lnTo>
                  <a:lnTo>
                    <a:pt x="1807972" y="35560"/>
                  </a:lnTo>
                  <a:lnTo>
                    <a:pt x="1808988" y="39370"/>
                  </a:lnTo>
                  <a:lnTo>
                    <a:pt x="1812163" y="41021"/>
                  </a:lnTo>
                  <a:lnTo>
                    <a:pt x="1870278" y="72898"/>
                  </a:lnTo>
                  <a:lnTo>
                    <a:pt x="1820926" y="80772"/>
                  </a:lnTo>
                  <a:lnTo>
                    <a:pt x="1779778" y="92202"/>
                  </a:lnTo>
                  <a:lnTo>
                    <a:pt x="1739773" y="107696"/>
                  </a:lnTo>
                  <a:lnTo>
                    <a:pt x="1700911" y="127000"/>
                  </a:lnTo>
                  <a:lnTo>
                    <a:pt x="1663954" y="149606"/>
                  </a:lnTo>
                  <a:lnTo>
                    <a:pt x="1628775" y="175387"/>
                  </a:lnTo>
                  <a:lnTo>
                    <a:pt x="1596009" y="203962"/>
                  </a:lnTo>
                  <a:lnTo>
                    <a:pt x="1565910" y="234950"/>
                  </a:lnTo>
                  <a:lnTo>
                    <a:pt x="1538732" y="268224"/>
                  </a:lnTo>
                  <a:lnTo>
                    <a:pt x="1514602" y="303403"/>
                  </a:lnTo>
                  <a:lnTo>
                    <a:pt x="1494409" y="339979"/>
                  </a:lnTo>
                  <a:lnTo>
                    <a:pt x="1477899" y="377952"/>
                  </a:lnTo>
                  <a:lnTo>
                    <a:pt x="1465707" y="416941"/>
                  </a:lnTo>
                  <a:lnTo>
                    <a:pt x="1458214" y="456692"/>
                  </a:lnTo>
                  <a:lnTo>
                    <a:pt x="1455039" y="515493"/>
                  </a:lnTo>
                  <a:lnTo>
                    <a:pt x="1453134" y="534797"/>
                  </a:lnTo>
                  <a:lnTo>
                    <a:pt x="1445387" y="572897"/>
                  </a:lnTo>
                  <a:lnTo>
                    <a:pt x="1432814" y="610616"/>
                  </a:lnTo>
                  <a:lnTo>
                    <a:pt x="1416050" y="647446"/>
                  </a:lnTo>
                  <a:lnTo>
                    <a:pt x="1394968" y="683006"/>
                  </a:lnTo>
                  <a:lnTo>
                    <a:pt x="1370203" y="717169"/>
                  </a:lnTo>
                  <a:lnTo>
                    <a:pt x="1342009" y="749554"/>
                  </a:lnTo>
                  <a:lnTo>
                    <a:pt x="1310640" y="779907"/>
                  </a:lnTo>
                  <a:lnTo>
                    <a:pt x="1276604" y="807720"/>
                  </a:lnTo>
                  <a:lnTo>
                    <a:pt x="1240155" y="832866"/>
                  </a:lnTo>
                  <a:lnTo>
                    <a:pt x="1201674" y="854964"/>
                  </a:lnTo>
                  <a:lnTo>
                    <a:pt x="1161542" y="873760"/>
                  </a:lnTo>
                  <a:lnTo>
                    <a:pt x="1119886" y="888746"/>
                  </a:lnTo>
                  <a:lnTo>
                    <a:pt x="1077468" y="900049"/>
                  </a:lnTo>
                  <a:lnTo>
                    <a:pt x="1034288" y="906907"/>
                  </a:lnTo>
                  <a:lnTo>
                    <a:pt x="990600" y="909320"/>
                  </a:lnTo>
                  <a:lnTo>
                    <a:pt x="990854" y="922020"/>
                  </a:lnTo>
                  <a:lnTo>
                    <a:pt x="1035304" y="919607"/>
                  </a:lnTo>
                  <a:lnTo>
                    <a:pt x="1079754" y="912495"/>
                  </a:lnTo>
                  <a:lnTo>
                    <a:pt x="1123442" y="901065"/>
                  </a:lnTo>
                  <a:lnTo>
                    <a:pt x="1166114" y="885571"/>
                  </a:lnTo>
                  <a:lnTo>
                    <a:pt x="1207262" y="866394"/>
                  </a:lnTo>
                  <a:lnTo>
                    <a:pt x="1246632" y="843788"/>
                  </a:lnTo>
                  <a:lnTo>
                    <a:pt x="1283970" y="818007"/>
                  </a:lnTo>
                  <a:lnTo>
                    <a:pt x="1318895" y="789559"/>
                  </a:lnTo>
                  <a:lnTo>
                    <a:pt x="1351026" y="758571"/>
                  </a:lnTo>
                  <a:lnTo>
                    <a:pt x="1379982" y="725297"/>
                  </a:lnTo>
                  <a:lnTo>
                    <a:pt x="1405382" y="690245"/>
                  </a:lnTo>
                  <a:lnTo>
                    <a:pt x="1427099" y="653554"/>
                  </a:lnTo>
                  <a:lnTo>
                    <a:pt x="1444498" y="615569"/>
                  </a:lnTo>
                  <a:lnTo>
                    <a:pt x="1457579" y="576580"/>
                  </a:lnTo>
                  <a:lnTo>
                    <a:pt x="1465580" y="536829"/>
                  </a:lnTo>
                  <a:lnTo>
                    <a:pt x="1468374" y="496824"/>
                  </a:lnTo>
                  <a:lnTo>
                    <a:pt x="1469009" y="477139"/>
                  </a:lnTo>
                  <a:lnTo>
                    <a:pt x="1470914" y="457962"/>
                  </a:lnTo>
                  <a:lnTo>
                    <a:pt x="1478153" y="419735"/>
                  </a:lnTo>
                  <a:lnTo>
                    <a:pt x="1489964" y="382143"/>
                  </a:lnTo>
                  <a:lnTo>
                    <a:pt x="1505839" y="345313"/>
                  </a:lnTo>
                  <a:lnTo>
                    <a:pt x="1525651" y="309753"/>
                  </a:lnTo>
                  <a:lnTo>
                    <a:pt x="1549019" y="275590"/>
                  </a:lnTo>
                  <a:lnTo>
                    <a:pt x="1575562" y="243205"/>
                  </a:lnTo>
                  <a:lnTo>
                    <a:pt x="1605026" y="212979"/>
                  </a:lnTo>
                  <a:lnTo>
                    <a:pt x="1637030" y="185166"/>
                  </a:lnTo>
                  <a:lnTo>
                    <a:pt x="1671193" y="160020"/>
                  </a:lnTo>
                  <a:lnTo>
                    <a:pt x="1707388" y="137922"/>
                  </a:lnTo>
                  <a:lnTo>
                    <a:pt x="1745107" y="119253"/>
                  </a:lnTo>
                  <a:lnTo>
                    <a:pt x="1784096" y="104267"/>
                  </a:lnTo>
                  <a:lnTo>
                    <a:pt x="1823974" y="93091"/>
                  </a:lnTo>
                  <a:lnTo>
                    <a:pt x="1864487" y="86106"/>
                  </a:lnTo>
                  <a:lnTo>
                    <a:pt x="1867636" y="85839"/>
                  </a:lnTo>
                  <a:lnTo>
                    <a:pt x="1814322" y="118999"/>
                  </a:lnTo>
                  <a:lnTo>
                    <a:pt x="1811274" y="120777"/>
                  </a:lnTo>
                  <a:lnTo>
                    <a:pt x="1810385" y="124714"/>
                  </a:lnTo>
                  <a:lnTo>
                    <a:pt x="1812163" y="127635"/>
                  </a:lnTo>
                  <a:lnTo>
                    <a:pt x="1814068" y="130683"/>
                  </a:lnTo>
                  <a:lnTo>
                    <a:pt x="1818005" y="131572"/>
                  </a:lnTo>
                  <a:lnTo>
                    <a:pt x="1820926" y="129794"/>
                  </a:lnTo>
                  <a:lnTo>
                    <a:pt x="1905127" y="77470"/>
                  </a:lnTo>
                  <a:close/>
                </a:path>
                <a:path w="2489835" h="965835">
                  <a:moveTo>
                    <a:pt x="1987296" y="254"/>
                  </a:moveTo>
                  <a:lnTo>
                    <a:pt x="1987169" y="0"/>
                  </a:lnTo>
                  <a:lnTo>
                    <a:pt x="1987270" y="304"/>
                  </a:lnTo>
                  <a:close/>
                </a:path>
                <a:path w="2489835" h="965835">
                  <a:moveTo>
                    <a:pt x="1987702" y="1028"/>
                  </a:moveTo>
                  <a:lnTo>
                    <a:pt x="1987550" y="254"/>
                  </a:lnTo>
                  <a:lnTo>
                    <a:pt x="1987321" y="292"/>
                  </a:lnTo>
                  <a:lnTo>
                    <a:pt x="1987702" y="1028"/>
                  </a:lnTo>
                  <a:close/>
                </a:path>
                <a:path w="2489835" h="965835">
                  <a:moveTo>
                    <a:pt x="2489581" y="750316"/>
                  </a:moveTo>
                  <a:lnTo>
                    <a:pt x="2488438" y="746379"/>
                  </a:lnTo>
                  <a:lnTo>
                    <a:pt x="2485517" y="744601"/>
                  </a:lnTo>
                  <a:lnTo>
                    <a:pt x="2482469" y="742950"/>
                  </a:lnTo>
                  <a:lnTo>
                    <a:pt x="2478532" y="743966"/>
                  </a:lnTo>
                  <a:lnTo>
                    <a:pt x="2476677" y="747141"/>
                  </a:lnTo>
                  <a:lnTo>
                    <a:pt x="2444623" y="803160"/>
                  </a:lnTo>
                  <a:lnTo>
                    <a:pt x="2444521" y="803338"/>
                  </a:lnTo>
                  <a:lnTo>
                    <a:pt x="2444623" y="801624"/>
                  </a:lnTo>
                  <a:lnTo>
                    <a:pt x="2441956" y="726948"/>
                  </a:lnTo>
                  <a:lnTo>
                    <a:pt x="2437003" y="653034"/>
                  </a:lnTo>
                  <a:lnTo>
                    <a:pt x="2429637" y="580644"/>
                  </a:lnTo>
                  <a:lnTo>
                    <a:pt x="2420239" y="510286"/>
                  </a:lnTo>
                  <a:lnTo>
                    <a:pt x="2408809" y="442468"/>
                  </a:lnTo>
                  <a:lnTo>
                    <a:pt x="2395728" y="377952"/>
                  </a:lnTo>
                  <a:lnTo>
                    <a:pt x="2381123" y="317246"/>
                  </a:lnTo>
                  <a:lnTo>
                    <a:pt x="2364994" y="260731"/>
                  </a:lnTo>
                  <a:lnTo>
                    <a:pt x="2347468" y="209296"/>
                  </a:lnTo>
                  <a:lnTo>
                    <a:pt x="2328926" y="163195"/>
                  </a:lnTo>
                  <a:lnTo>
                    <a:pt x="2309368" y="123317"/>
                  </a:lnTo>
                  <a:lnTo>
                    <a:pt x="2288794" y="89916"/>
                  </a:lnTo>
                  <a:lnTo>
                    <a:pt x="2258999" y="55880"/>
                  </a:lnTo>
                  <a:lnTo>
                    <a:pt x="2256282" y="53340"/>
                  </a:lnTo>
                  <a:lnTo>
                    <a:pt x="2253284" y="51181"/>
                  </a:lnTo>
                  <a:lnTo>
                    <a:pt x="2252764" y="50800"/>
                  </a:lnTo>
                  <a:lnTo>
                    <a:pt x="2248547" y="47752"/>
                  </a:lnTo>
                  <a:lnTo>
                    <a:pt x="2245741" y="45720"/>
                  </a:lnTo>
                  <a:lnTo>
                    <a:pt x="2245487" y="45466"/>
                  </a:lnTo>
                  <a:lnTo>
                    <a:pt x="2234311" y="39624"/>
                  </a:lnTo>
                  <a:lnTo>
                    <a:pt x="2233930" y="39370"/>
                  </a:lnTo>
                  <a:lnTo>
                    <a:pt x="2233676" y="39243"/>
                  </a:lnTo>
                  <a:lnTo>
                    <a:pt x="2222500" y="35687"/>
                  </a:lnTo>
                  <a:lnTo>
                    <a:pt x="2222246" y="35560"/>
                  </a:lnTo>
                  <a:lnTo>
                    <a:pt x="2221865" y="35560"/>
                  </a:lnTo>
                  <a:lnTo>
                    <a:pt x="2221611" y="35433"/>
                  </a:lnTo>
                  <a:lnTo>
                    <a:pt x="2215642" y="34544"/>
                  </a:lnTo>
                  <a:lnTo>
                    <a:pt x="2210054" y="34290"/>
                  </a:lnTo>
                  <a:lnTo>
                    <a:pt x="2167636" y="33401"/>
                  </a:lnTo>
                  <a:lnTo>
                    <a:pt x="2146808" y="32258"/>
                  </a:lnTo>
                  <a:lnTo>
                    <a:pt x="2106930" y="29210"/>
                  </a:lnTo>
                  <a:lnTo>
                    <a:pt x="2053971" y="22098"/>
                  </a:lnTo>
                  <a:lnTo>
                    <a:pt x="2013331" y="13208"/>
                  </a:lnTo>
                  <a:lnTo>
                    <a:pt x="1989074" y="2540"/>
                  </a:lnTo>
                  <a:lnTo>
                    <a:pt x="1987931" y="1333"/>
                  </a:lnTo>
                  <a:lnTo>
                    <a:pt x="1987931" y="2032"/>
                  </a:lnTo>
                  <a:lnTo>
                    <a:pt x="1987461" y="825"/>
                  </a:lnTo>
                  <a:lnTo>
                    <a:pt x="1987931" y="2032"/>
                  </a:lnTo>
                  <a:lnTo>
                    <a:pt x="1987931" y="1333"/>
                  </a:lnTo>
                  <a:lnTo>
                    <a:pt x="1987778" y="1155"/>
                  </a:lnTo>
                  <a:lnTo>
                    <a:pt x="1987842" y="1295"/>
                  </a:lnTo>
                  <a:lnTo>
                    <a:pt x="1987727" y="1092"/>
                  </a:lnTo>
                  <a:lnTo>
                    <a:pt x="1987765" y="1295"/>
                  </a:lnTo>
                  <a:lnTo>
                    <a:pt x="1987664" y="1028"/>
                  </a:lnTo>
                  <a:lnTo>
                    <a:pt x="1987321" y="292"/>
                  </a:lnTo>
                  <a:lnTo>
                    <a:pt x="1975104" y="2286"/>
                  </a:lnTo>
                  <a:lnTo>
                    <a:pt x="1975485" y="4826"/>
                  </a:lnTo>
                  <a:lnTo>
                    <a:pt x="1975993" y="6096"/>
                  </a:lnTo>
                  <a:lnTo>
                    <a:pt x="1977136" y="8001"/>
                  </a:lnTo>
                  <a:lnTo>
                    <a:pt x="1977390" y="8509"/>
                  </a:lnTo>
                  <a:lnTo>
                    <a:pt x="2021840" y="28575"/>
                  </a:lnTo>
                  <a:lnTo>
                    <a:pt x="2068449" y="37211"/>
                  </a:lnTo>
                  <a:lnTo>
                    <a:pt x="2125472" y="43561"/>
                  </a:lnTo>
                  <a:lnTo>
                    <a:pt x="2166874" y="46101"/>
                  </a:lnTo>
                  <a:lnTo>
                    <a:pt x="2209800" y="46990"/>
                  </a:lnTo>
                  <a:lnTo>
                    <a:pt x="2214880" y="47244"/>
                  </a:lnTo>
                  <a:lnTo>
                    <a:pt x="2258695" y="72898"/>
                  </a:lnTo>
                  <a:lnTo>
                    <a:pt x="2288540" y="112776"/>
                  </a:lnTo>
                  <a:lnTo>
                    <a:pt x="2307971" y="148336"/>
                  </a:lnTo>
                  <a:lnTo>
                    <a:pt x="2326640" y="190500"/>
                  </a:lnTo>
                  <a:lnTo>
                    <a:pt x="2344420" y="238633"/>
                  </a:lnTo>
                  <a:lnTo>
                    <a:pt x="2361057" y="292100"/>
                  </a:lnTo>
                  <a:lnTo>
                    <a:pt x="2376297" y="350139"/>
                  </a:lnTo>
                  <a:lnTo>
                    <a:pt x="2390140" y="412496"/>
                  </a:lnTo>
                  <a:lnTo>
                    <a:pt x="2402332" y="478282"/>
                  </a:lnTo>
                  <a:lnTo>
                    <a:pt x="2412619" y="546989"/>
                  </a:lnTo>
                  <a:lnTo>
                    <a:pt x="2420874" y="617982"/>
                  </a:lnTo>
                  <a:lnTo>
                    <a:pt x="2427097" y="690753"/>
                  </a:lnTo>
                  <a:lnTo>
                    <a:pt x="2430907" y="764794"/>
                  </a:lnTo>
                  <a:lnTo>
                    <a:pt x="2431923" y="803351"/>
                  </a:lnTo>
                  <a:lnTo>
                    <a:pt x="2398522" y="747014"/>
                  </a:lnTo>
                  <a:lnTo>
                    <a:pt x="2397125" y="744601"/>
                  </a:lnTo>
                  <a:lnTo>
                    <a:pt x="2393188" y="743585"/>
                  </a:lnTo>
                  <a:lnTo>
                    <a:pt x="2387092" y="747141"/>
                  </a:lnTo>
                  <a:lnTo>
                    <a:pt x="2386203" y="751078"/>
                  </a:lnTo>
                  <a:lnTo>
                    <a:pt x="2387981" y="754126"/>
                  </a:lnTo>
                  <a:lnTo>
                    <a:pt x="2438527" y="839343"/>
                  </a:lnTo>
                  <a:lnTo>
                    <a:pt x="2445728" y="826770"/>
                  </a:lnTo>
                  <a:lnTo>
                    <a:pt x="2487803" y="753364"/>
                  </a:lnTo>
                  <a:lnTo>
                    <a:pt x="2489581" y="750316"/>
                  </a:lnTo>
                  <a:close/>
                </a:path>
              </a:pathLst>
            </a:custGeom>
            <a:solidFill>
              <a:srgbClr val="3891A7"/>
            </a:solidFill>
          </p:spPr>
          <p:txBody>
            <a:bodyPr wrap="square" lIns="0" tIns="0" rIns="0" bIns="0" rtlCol="0"/>
            <a:lstStyle/>
            <a:p>
              <a:endParaRPr/>
            </a:p>
          </p:txBody>
        </p:sp>
      </p:grpSp>
      <p:pic>
        <p:nvPicPr>
          <p:cNvPr id="28"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sp>
        <p:nvSpPr>
          <p:cNvPr id="29"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30"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006593" y="5047488"/>
            <a:ext cx="5911087" cy="1371600"/>
          </a:xfrm>
          <a:prstGeom prst="rect">
            <a:avLst/>
          </a:prstGeom>
        </p:spPr>
      </p:pic>
      <p:pic>
        <p:nvPicPr>
          <p:cNvPr id="3" name="object 3"/>
          <p:cNvPicPr/>
          <p:nvPr/>
        </p:nvPicPr>
        <p:blipFill>
          <a:blip r:embed="rId3" cstate="print"/>
          <a:stretch>
            <a:fillRect/>
          </a:stretch>
        </p:blipFill>
        <p:spPr>
          <a:xfrm>
            <a:off x="733551" y="562355"/>
            <a:ext cx="6478016" cy="554736"/>
          </a:xfrm>
          <a:prstGeom prst="rect">
            <a:avLst/>
          </a:prstGeom>
        </p:spPr>
      </p:pic>
      <p:pic>
        <p:nvPicPr>
          <p:cNvPr id="4" name="object 4"/>
          <p:cNvPicPr/>
          <p:nvPr/>
        </p:nvPicPr>
        <p:blipFill>
          <a:blip r:embed="rId4" cstate="print"/>
          <a:stretch>
            <a:fillRect/>
          </a:stretch>
        </p:blipFill>
        <p:spPr>
          <a:xfrm>
            <a:off x="850392" y="2273010"/>
            <a:ext cx="4775200" cy="1368987"/>
          </a:xfrm>
          <a:prstGeom prst="rect">
            <a:avLst/>
          </a:prstGeom>
        </p:spPr>
      </p:pic>
      <p:sp>
        <p:nvSpPr>
          <p:cNvPr id="5" name="object 5"/>
          <p:cNvSpPr txBox="1"/>
          <p:nvPr/>
        </p:nvSpPr>
        <p:spPr>
          <a:xfrm>
            <a:off x="1778507" y="2485035"/>
            <a:ext cx="2919307" cy="755015"/>
          </a:xfrm>
          <a:prstGeom prst="rect">
            <a:avLst/>
          </a:prstGeom>
        </p:spPr>
        <p:txBody>
          <a:bodyPr vert="horz" wrap="square" lIns="0" tIns="12700" rIns="0" bIns="0" rtlCol="0">
            <a:spAutoFit/>
          </a:bodyPr>
          <a:lstStyle/>
          <a:p>
            <a:pPr marL="55244" marR="5080" indent="-43180">
              <a:lnSpc>
                <a:spcPct val="125899"/>
              </a:lnSpc>
              <a:spcBef>
                <a:spcPts val="100"/>
              </a:spcBef>
            </a:pPr>
            <a:r>
              <a:rPr sz="1900" b="1" spc="-5" dirty="0">
                <a:solidFill>
                  <a:srgbClr val="0D0D0D"/>
                </a:solidFill>
                <a:latin typeface="Tahoma"/>
                <a:cs typeface="Tahoma"/>
              </a:rPr>
              <a:t>Place</a:t>
            </a:r>
            <a:r>
              <a:rPr sz="1900" b="1" spc="-25" dirty="0">
                <a:solidFill>
                  <a:srgbClr val="0D0D0D"/>
                </a:solidFill>
                <a:latin typeface="Tahoma"/>
                <a:cs typeface="Tahoma"/>
              </a:rPr>
              <a:t> </a:t>
            </a:r>
            <a:r>
              <a:rPr sz="1900" b="1" spc="-5" dirty="0">
                <a:solidFill>
                  <a:srgbClr val="0D0D0D"/>
                </a:solidFill>
                <a:latin typeface="Tahoma"/>
                <a:cs typeface="Tahoma"/>
              </a:rPr>
              <a:t>Data</a:t>
            </a:r>
            <a:r>
              <a:rPr sz="1900" b="1" spc="-20" dirty="0">
                <a:solidFill>
                  <a:srgbClr val="0D0D0D"/>
                </a:solidFill>
                <a:latin typeface="Tahoma"/>
                <a:cs typeface="Tahoma"/>
              </a:rPr>
              <a:t> </a:t>
            </a:r>
            <a:r>
              <a:rPr sz="1900" b="1" spc="-5" dirty="0">
                <a:solidFill>
                  <a:srgbClr val="0D0D0D"/>
                </a:solidFill>
                <a:latin typeface="Tahoma"/>
                <a:cs typeface="Tahoma"/>
              </a:rPr>
              <a:t>on</a:t>
            </a:r>
            <a:r>
              <a:rPr sz="1900" b="1" spc="-20" dirty="0">
                <a:solidFill>
                  <a:srgbClr val="0D0D0D"/>
                </a:solidFill>
                <a:latin typeface="Tahoma"/>
                <a:cs typeface="Tahoma"/>
              </a:rPr>
              <a:t> </a:t>
            </a:r>
            <a:r>
              <a:rPr sz="1900" b="1" spc="-5" dirty="0">
                <a:solidFill>
                  <a:srgbClr val="0D0D0D"/>
                </a:solidFill>
                <a:latin typeface="Tahoma"/>
                <a:cs typeface="Tahoma"/>
              </a:rPr>
              <a:t>bus </a:t>
            </a:r>
            <a:r>
              <a:rPr sz="1900" b="1" spc="-540" dirty="0">
                <a:solidFill>
                  <a:srgbClr val="0D0D0D"/>
                </a:solidFill>
                <a:latin typeface="Tahoma"/>
                <a:cs typeface="Tahoma"/>
              </a:rPr>
              <a:t> </a:t>
            </a:r>
            <a:r>
              <a:rPr sz="1900" b="1" spc="-10" dirty="0">
                <a:solidFill>
                  <a:srgbClr val="0D0D0D"/>
                </a:solidFill>
                <a:latin typeface="Tahoma"/>
                <a:cs typeface="Tahoma"/>
              </a:rPr>
              <a:t>Enable</a:t>
            </a:r>
            <a:r>
              <a:rPr sz="1900" b="1" spc="-15" dirty="0">
                <a:solidFill>
                  <a:srgbClr val="0D0D0D"/>
                </a:solidFill>
                <a:latin typeface="Tahoma"/>
                <a:cs typeface="Tahoma"/>
              </a:rPr>
              <a:t> </a:t>
            </a:r>
            <a:r>
              <a:rPr sz="1900" b="1" spc="-10" dirty="0">
                <a:solidFill>
                  <a:srgbClr val="0D0D0D"/>
                </a:solidFill>
                <a:latin typeface="Tahoma"/>
                <a:cs typeface="Tahoma"/>
              </a:rPr>
              <a:t>data</a:t>
            </a:r>
            <a:r>
              <a:rPr sz="1900" b="1" spc="-15" dirty="0">
                <a:solidFill>
                  <a:srgbClr val="0D0D0D"/>
                </a:solidFill>
                <a:latin typeface="Tahoma"/>
                <a:cs typeface="Tahoma"/>
              </a:rPr>
              <a:t> </a:t>
            </a:r>
            <a:r>
              <a:rPr sz="1900" b="1" spc="-5" dirty="0">
                <a:solidFill>
                  <a:srgbClr val="0D0D0D"/>
                </a:solidFill>
                <a:latin typeface="Tahoma"/>
                <a:cs typeface="Tahoma"/>
              </a:rPr>
              <a:t>valid</a:t>
            </a:r>
            <a:endParaRPr sz="1900">
              <a:latin typeface="Tahoma"/>
              <a:cs typeface="Tahoma"/>
            </a:endParaRPr>
          </a:p>
        </p:txBody>
      </p:sp>
      <p:pic>
        <p:nvPicPr>
          <p:cNvPr id="6" name="object 6"/>
          <p:cNvPicPr/>
          <p:nvPr/>
        </p:nvPicPr>
        <p:blipFill>
          <a:blip r:embed="rId5" cstate="print"/>
          <a:stretch>
            <a:fillRect/>
          </a:stretch>
        </p:blipFill>
        <p:spPr>
          <a:xfrm>
            <a:off x="5930362" y="2733271"/>
            <a:ext cx="5860348" cy="1607864"/>
          </a:xfrm>
          <a:prstGeom prst="rect">
            <a:avLst/>
          </a:prstGeom>
        </p:spPr>
      </p:pic>
      <p:sp>
        <p:nvSpPr>
          <p:cNvPr id="7" name="object 7"/>
          <p:cNvSpPr txBox="1"/>
          <p:nvPr/>
        </p:nvSpPr>
        <p:spPr>
          <a:xfrm>
            <a:off x="7078811" y="3069742"/>
            <a:ext cx="3566160" cy="754380"/>
          </a:xfrm>
          <a:prstGeom prst="rect">
            <a:avLst/>
          </a:prstGeom>
        </p:spPr>
        <p:txBody>
          <a:bodyPr vert="horz" wrap="square" lIns="0" tIns="86995" rIns="0" bIns="0" rtlCol="0">
            <a:spAutoFit/>
          </a:bodyPr>
          <a:lstStyle/>
          <a:p>
            <a:pPr algn="ctr">
              <a:lnSpc>
                <a:spcPct val="100000"/>
              </a:lnSpc>
              <a:spcBef>
                <a:spcPts val="685"/>
              </a:spcBef>
            </a:pPr>
            <a:r>
              <a:rPr sz="1900" b="1" spc="-10" dirty="0">
                <a:solidFill>
                  <a:srgbClr val="0D0D0D"/>
                </a:solidFill>
                <a:latin typeface="Tahoma"/>
                <a:cs typeface="Tahoma"/>
              </a:rPr>
              <a:t>Accept</a:t>
            </a:r>
            <a:r>
              <a:rPr sz="1900" b="1" spc="5" dirty="0">
                <a:solidFill>
                  <a:srgbClr val="0D0D0D"/>
                </a:solidFill>
                <a:latin typeface="Tahoma"/>
                <a:cs typeface="Tahoma"/>
              </a:rPr>
              <a:t> </a:t>
            </a:r>
            <a:r>
              <a:rPr sz="1900" b="1" spc="-10" dirty="0">
                <a:solidFill>
                  <a:srgbClr val="0D0D0D"/>
                </a:solidFill>
                <a:latin typeface="Tahoma"/>
                <a:cs typeface="Tahoma"/>
              </a:rPr>
              <a:t>data </a:t>
            </a:r>
            <a:r>
              <a:rPr sz="1900" b="1" spc="-5" dirty="0">
                <a:solidFill>
                  <a:srgbClr val="0D0D0D"/>
                </a:solidFill>
                <a:latin typeface="Tahoma"/>
                <a:cs typeface="Tahoma"/>
              </a:rPr>
              <a:t>from</a:t>
            </a:r>
            <a:r>
              <a:rPr sz="1900" b="1" spc="-10" dirty="0">
                <a:solidFill>
                  <a:srgbClr val="0D0D0D"/>
                </a:solidFill>
                <a:latin typeface="Tahoma"/>
                <a:cs typeface="Tahoma"/>
              </a:rPr>
              <a:t> </a:t>
            </a:r>
            <a:r>
              <a:rPr sz="1900" b="1" spc="-5" dirty="0">
                <a:solidFill>
                  <a:srgbClr val="0D0D0D"/>
                </a:solidFill>
                <a:latin typeface="Tahoma"/>
                <a:cs typeface="Tahoma"/>
              </a:rPr>
              <a:t>bus.</a:t>
            </a:r>
            <a:endParaRPr sz="1900">
              <a:latin typeface="Tahoma"/>
              <a:cs typeface="Tahoma"/>
            </a:endParaRPr>
          </a:p>
          <a:p>
            <a:pPr algn="ctr">
              <a:lnSpc>
                <a:spcPct val="100000"/>
              </a:lnSpc>
              <a:spcBef>
                <a:spcPts val="590"/>
              </a:spcBef>
            </a:pPr>
            <a:r>
              <a:rPr sz="1900" b="1" spc="-10" dirty="0">
                <a:solidFill>
                  <a:srgbClr val="0D0D0D"/>
                </a:solidFill>
                <a:latin typeface="Tahoma"/>
                <a:cs typeface="Tahoma"/>
              </a:rPr>
              <a:t>Enable</a:t>
            </a:r>
            <a:r>
              <a:rPr sz="1900" b="1" spc="-5" dirty="0">
                <a:solidFill>
                  <a:srgbClr val="0D0D0D"/>
                </a:solidFill>
                <a:latin typeface="Tahoma"/>
                <a:cs typeface="Tahoma"/>
              </a:rPr>
              <a:t> </a:t>
            </a:r>
            <a:r>
              <a:rPr sz="1900" b="1" spc="-10" dirty="0">
                <a:solidFill>
                  <a:srgbClr val="0D0D0D"/>
                </a:solidFill>
                <a:latin typeface="Tahoma"/>
                <a:cs typeface="Tahoma"/>
              </a:rPr>
              <a:t>data Accept</a:t>
            </a:r>
            <a:endParaRPr sz="1900">
              <a:latin typeface="Tahoma"/>
              <a:cs typeface="Tahoma"/>
            </a:endParaRPr>
          </a:p>
        </p:txBody>
      </p:sp>
      <p:pic>
        <p:nvPicPr>
          <p:cNvPr id="8" name="object 8"/>
          <p:cNvPicPr/>
          <p:nvPr/>
        </p:nvPicPr>
        <p:blipFill>
          <a:blip r:embed="rId6" cstate="print"/>
          <a:stretch>
            <a:fillRect/>
          </a:stretch>
        </p:blipFill>
        <p:spPr>
          <a:xfrm>
            <a:off x="850360" y="4394453"/>
            <a:ext cx="4667569" cy="1181100"/>
          </a:xfrm>
          <a:prstGeom prst="rect">
            <a:avLst/>
          </a:prstGeom>
        </p:spPr>
      </p:pic>
      <p:sp>
        <p:nvSpPr>
          <p:cNvPr id="9" name="object 9"/>
          <p:cNvSpPr txBox="1"/>
          <p:nvPr/>
        </p:nvSpPr>
        <p:spPr>
          <a:xfrm>
            <a:off x="1729741" y="4593716"/>
            <a:ext cx="2908300" cy="314960"/>
          </a:xfrm>
          <a:prstGeom prst="rect">
            <a:avLst/>
          </a:prstGeom>
        </p:spPr>
        <p:txBody>
          <a:bodyPr vert="horz" wrap="square" lIns="0" tIns="12065" rIns="0" bIns="0" rtlCol="0">
            <a:spAutoFit/>
          </a:bodyPr>
          <a:lstStyle/>
          <a:p>
            <a:pPr marL="12700">
              <a:lnSpc>
                <a:spcPct val="100000"/>
              </a:lnSpc>
              <a:spcBef>
                <a:spcPts val="95"/>
              </a:spcBef>
            </a:pPr>
            <a:r>
              <a:rPr sz="1900" b="1" spc="-5" dirty="0">
                <a:solidFill>
                  <a:srgbClr val="0D0D0D"/>
                </a:solidFill>
                <a:latin typeface="Tahoma"/>
                <a:cs typeface="Tahoma"/>
              </a:rPr>
              <a:t>Disable</a:t>
            </a:r>
            <a:r>
              <a:rPr sz="1900" b="1" spc="-25" dirty="0">
                <a:solidFill>
                  <a:srgbClr val="0D0D0D"/>
                </a:solidFill>
                <a:latin typeface="Tahoma"/>
                <a:cs typeface="Tahoma"/>
              </a:rPr>
              <a:t> </a:t>
            </a:r>
            <a:r>
              <a:rPr sz="1900" b="1" spc="-5" dirty="0">
                <a:solidFill>
                  <a:srgbClr val="0D0D0D"/>
                </a:solidFill>
                <a:latin typeface="Tahoma"/>
                <a:cs typeface="Tahoma"/>
              </a:rPr>
              <a:t>data</a:t>
            </a:r>
            <a:r>
              <a:rPr sz="1900" b="1" spc="-15" dirty="0">
                <a:solidFill>
                  <a:srgbClr val="0D0D0D"/>
                </a:solidFill>
                <a:latin typeface="Tahoma"/>
                <a:cs typeface="Tahoma"/>
              </a:rPr>
              <a:t> </a:t>
            </a:r>
            <a:r>
              <a:rPr sz="1900" b="1" spc="-5" dirty="0">
                <a:solidFill>
                  <a:srgbClr val="0D0D0D"/>
                </a:solidFill>
                <a:latin typeface="Tahoma"/>
                <a:cs typeface="Tahoma"/>
              </a:rPr>
              <a:t>valid</a:t>
            </a:r>
            <a:endParaRPr sz="1900">
              <a:latin typeface="Tahoma"/>
              <a:cs typeface="Tahoma"/>
            </a:endParaRPr>
          </a:p>
        </p:txBody>
      </p:sp>
      <p:sp>
        <p:nvSpPr>
          <p:cNvPr id="10" name="object 10"/>
          <p:cNvSpPr txBox="1"/>
          <p:nvPr/>
        </p:nvSpPr>
        <p:spPr>
          <a:xfrm>
            <a:off x="1349790" y="4957953"/>
            <a:ext cx="3668607" cy="314960"/>
          </a:xfrm>
          <a:prstGeom prst="rect">
            <a:avLst/>
          </a:prstGeom>
        </p:spPr>
        <p:txBody>
          <a:bodyPr vert="horz" wrap="square" lIns="0" tIns="12065" rIns="0" bIns="0" rtlCol="0">
            <a:spAutoFit/>
          </a:bodyPr>
          <a:lstStyle/>
          <a:p>
            <a:pPr marL="12700">
              <a:lnSpc>
                <a:spcPct val="100000"/>
              </a:lnSpc>
              <a:spcBef>
                <a:spcPts val="95"/>
              </a:spcBef>
            </a:pPr>
            <a:r>
              <a:rPr sz="1900" b="1" spc="-5" dirty="0">
                <a:solidFill>
                  <a:srgbClr val="0D0D0D"/>
                </a:solidFill>
                <a:latin typeface="Tahoma"/>
                <a:cs typeface="Tahoma"/>
              </a:rPr>
              <a:t>Invalidate </a:t>
            </a:r>
            <a:r>
              <a:rPr sz="1900" b="1" spc="-10" dirty="0">
                <a:solidFill>
                  <a:srgbClr val="0D0D0D"/>
                </a:solidFill>
                <a:latin typeface="Tahoma"/>
                <a:cs typeface="Tahoma"/>
              </a:rPr>
              <a:t>data</a:t>
            </a:r>
            <a:r>
              <a:rPr sz="1900" b="1" spc="-20" dirty="0">
                <a:solidFill>
                  <a:srgbClr val="0D0D0D"/>
                </a:solidFill>
                <a:latin typeface="Tahoma"/>
                <a:cs typeface="Tahoma"/>
              </a:rPr>
              <a:t> </a:t>
            </a:r>
            <a:r>
              <a:rPr sz="1900" b="1" spc="-5" dirty="0">
                <a:solidFill>
                  <a:srgbClr val="0D0D0D"/>
                </a:solidFill>
                <a:latin typeface="Tahoma"/>
                <a:cs typeface="Tahoma"/>
              </a:rPr>
              <a:t>on</a:t>
            </a:r>
            <a:r>
              <a:rPr sz="1900" b="1" spc="-25" dirty="0">
                <a:solidFill>
                  <a:srgbClr val="0D0D0D"/>
                </a:solidFill>
                <a:latin typeface="Tahoma"/>
                <a:cs typeface="Tahoma"/>
              </a:rPr>
              <a:t> </a:t>
            </a:r>
            <a:r>
              <a:rPr sz="1900" b="1" spc="-5" dirty="0">
                <a:solidFill>
                  <a:srgbClr val="0D0D0D"/>
                </a:solidFill>
                <a:latin typeface="Tahoma"/>
                <a:cs typeface="Tahoma"/>
              </a:rPr>
              <a:t>bus</a:t>
            </a:r>
            <a:endParaRPr sz="1900">
              <a:latin typeface="Tahoma"/>
              <a:cs typeface="Tahoma"/>
            </a:endParaRPr>
          </a:p>
        </p:txBody>
      </p:sp>
      <p:sp>
        <p:nvSpPr>
          <p:cNvPr id="11" name="object 11"/>
          <p:cNvSpPr txBox="1"/>
          <p:nvPr/>
        </p:nvSpPr>
        <p:spPr>
          <a:xfrm>
            <a:off x="7170251" y="5061627"/>
            <a:ext cx="3583940" cy="750334"/>
          </a:xfrm>
          <a:prstGeom prst="rect">
            <a:avLst/>
          </a:prstGeom>
        </p:spPr>
        <p:txBody>
          <a:bodyPr vert="horz" wrap="square" lIns="0" tIns="13335" rIns="0" bIns="0" rtlCol="0">
            <a:spAutoFit/>
          </a:bodyPr>
          <a:lstStyle/>
          <a:p>
            <a:pPr marL="12065" marR="5080" algn="ctr">
              <a:lnSpc>
                <a:spcPct val="125800"/>
              </a:lnSpc>
              <a:spcBef>
                <a:spcPts val="105"/>
              </a:spcBef>
            </a:pPr>
            <a:r>
              <a:rPr sz="1900" b="1" spc="-10" dirty="0">
                <a:solidFill>
                  <a:srgbClr val="0D0D0D"/>
                </a:solidFill>
                <a:latin typeface="Tahoma"/>
                <a:cs typeface="Tahoma"/>
              </a:rPr>
              <a:t>Disable </a:t>
            </a:r>
            <a:r>
              <a:rPr sz="1900" b="1" spc="-5" dirty="0">
                <a:solidFill>
                  <a:srgbClr val="0D0D0D"/>
                </a:solidFill>
                <a:latin typeface="Tahoma"/>
                <a:cs typeface="Tahoma"/>
              </a:rPr>
              <a:t>data accepted </a:t>
            </a:r>
            <a:r>
              <a:rPr sz="1900" b="1" spc="-545" dirty="0">
                <a:solidFill>
                  <a:srgbClr val="0D0D0D"/>
                </a:solidFill>
                <a:latin typeface="Tahoma"/>
                <a:cs typeface="Tahoma"/>
              </a:rPr>
              <a:t> </a:t>
            </a:r>
            <a:r>
              <a:rPr sz="1900" b="1" spc="-5" dirty="0">
                <a:solidFill>
                  <a:srgbClr val="0D0D0D"/>
                </a:solidFill>
                <a:latin typeface="Tahoma"/>
                <a:cs typeface="Tahoma"/>
              </a:rPr>
              <a:t>Ready </a:t>
            </a:r>
            <a:r>
              <a:rPr sz="1900" b="1" dirty="0">
                <a:solidFill>
                  <a:srgbClr val="0D0D0D"/>
                </a:solidFill>
                <a:latin typeface="Tahoma"/>
                <a:cs typeface="Tahoma"/>
              </a:rPr>
              <a:t>to </a:t>
            </a:r>
            <a:r>
              <a:rPr sz="1900" b="1" spc="-5" dirty="0">
                <a:solidFill>
                  <a:srgbClr val="0D0D0D"/>
                </a:solidFill>
                <a:latin typeface="Tahoma"/>
                <a:cs typeface="Tahoma"/>
              </a:rPr>
              <a:t>accept </a:t>
            </a:r>
            <a:r>
              <a:rPr sz="1900" b="1" spc="-10" dirty="0">
                <a:solidFill>
                  <a:srgbClr val="0D0D0D"/>
                </a:solidFill>
                <a:latin typeface="Tahoma"/>
                <a:cs typeface="Tahoma"/>
              </a:rPr>
              <a:t>data </a:t>
            </a:r>
            <a:r>
              <a:rPr sz="1900" b="1" spc="-5" dirty="0">
                <a:solidFill>
                  <a:srgbClr val="0D0D0D"/>
                </a:solidFill>
                <a:latin typeface="Tahoma"/>
                <a:cs typeface="Tahoma"/>
              </a:rPr>
              <a:t> (Initial State)</a:t>
            </a:r>
            <a:endParaRPr sz="1900">
              <a:latin typeface="Tahoma"/>
              <a:cs typeface="Tahoma"/>
            </a:endParaRPr>
          </a:p>
        </p:txBody>
      </p:sp>
      <p:sp>
        <p:nvSpPr>
          <p:cNvPr id="12" name="object 12"/>
          <p:cNvSpPr txBox="1"/>
          <p:nvPr/>
        </p:nvSpPr>
        <p:spPr>
          <a:xfrm>
            <a:off x="2784347" y="1599946"/>
            <a:ext cx="1031240" cy="299720"/>
          </a:xfrm>
          <a:prstGeom prst="rect">
            <a:avLst/>
          </a:prstGeom>
        </p:spPr>
        <p:txBody>
          <a:bodyPr vert="horz" wrap="square" lIns="0" tIns="12700" rIns="0" bIns="0" rtlCol="0">
            <a:spAutoFit/>
          </a:bodyPr>
          <a:lstStyle/>
          <a:p>
            <a:pPr marL="12700">
              <a:lnSpc>
                <a:spcPct val="100000"/>
              </a:lnSpc>
              <a:spcBef>
                <a:spcPts val="100"/>
              </a:spcBef>
            </a:pPr>
            <a:r>
              <a:rPr sz="1800" b="1" u="sng" spc="5" dirty="0">
                <a:uFill>
                  <a:solidFill>
                    <a:srgbClr val="000000"/>
                  </a:solidFill>
                </a:uFill>
                <a:latin typeface="Lucida Sans Unicode"/>
                <a:cs typeface="Lucida Sans Unicode"/>
              </a:rPr>
              <a:t>S</a:t>
            </a:r>
            <a:r>
              <a:rPr sz="1800" b="1" u="sng" dirty="0">
                <a:uFill>
                  <a:solidFill>
                    <a:srgbClr val="000000"/>
                  </a:solidFill>
                </a:uFill>
                <a:latin typeface="Lucida Sans Unicode"/>
                <a:cs typeface="Lucida Sans Unicode"/>
              </a:rPr>
              <a:t>our</a:t>
            </a:r>
            <a:r>
              <a:rPr sz="1800" b="1" u="sng" spc="-10" dirty="0">
                <a:uFill>
                  <a:solidFill>
                    <a:srgbClr val="000000"/>
                  </a:solidFill>
                </a:uFill>
                <a:latin typeface="Lucida Sans Unicode"/>
                <a:cs typeface="Lucida Sans Unicode"/>
              </a:rPr>
              <a:t>ce</a:t>
            </a:r>
            <a:endParaRPr sz="1800">
              <a:latin typeface="Lucida Sans Unicode"/>
              <a:cs typeface="Lucida Sans Unicode"/>
            </a:endParaRPr>
          </a:p>
        </p:txBody>
      </p:sp>
      <p:sp>
        <p:nvSpPr>
          <p:cNvPr id="13" name="object 13"/>
          <p:cNvSpPr txBox="1"/>
          <p:nvPr/>
        </p:nvSpPr>
        <p:spPr>
          <a:xfrm>
            <a:off x="8023689" y="1676146"/>
            <a:ext cx="1732280" cy="299720"/>
          </a:xfrm>
          <a:prstGeom prst="rect">
            <a:avLst/>
          </a:prstGeom>
        </p:spPr>
        <p:txBody>
          <a:bodyPr vert="horz" wrap="square" lIns="0" tIns="12700" rIns="0" bIns="0" rtlCol="0">
            <a:spAutoFit/>
          </a:bodyPr>
          <a:lstStyle/>
          <a:p>
            <a:pPr marL="12700">
              <a:lnSpc>
                <a:spcPct val="100000"/>
              </a:lnSpc>
              <a:spcBef>
                <a:spcPts val="100"/>
              </a:spcBef>
            </a:pPr>
            <a:r>
              <a:rPr sz="1800" b="1" u="sng" dirty="0">
                <a:uFill>
                  <a:solidFill>
                    <a:srgbClr val="000000"/>
                  </a:solidFill>
                </a:uFill>
                <a:latin typeface="Lucida Sans Unicode"/>
                <a:cs typeface="Lucida Sans Unicode"/>
              </a:rPr>
              <a:t>D</a:t>
            </a:r>
            <a:r>
              <a:rPr sz="1800" b="1" u="sng" spc="10" dirty="0">
                <a:uFill>
                  <a:solidFill>
                    <a:srgbClr val="000000"/>
                  </a:solidFill>
                </a:uFill>
                <a:latin typeface="Lucida Sans Unicode"/>
                <a:cs typeface="Lucida Sans Unicode"/>
              </a:rPr>
              <a:t>e</a:t>
            </a:r>
            <a:r>
              <a:rPr sz="1800" b="1" u="sng" spc="-5" dirty="0">
                <a:uFill>
                  <a:solidFill>
                    <a:srgbClr val="000000"/>
                  </a:solidFill>
                </a:uFill>
                <a:latin typeface="Lucida Sans Unicode"/>
                <a:cs typeface="Lucida Sans Unicode"/>
              </a:rPr>
              <a:t>st</a:t>
            </a:r>
            <a:r>
              <a:rPr sz="1800" b="1" u="sng" dirty="0">
                <a:uFill>
                  <a:solidFill>
                    <a:srgbClr val="000000"/>
                  </a:solidFill>
                </a:uFill>
                <a:latin typeface="Lucida Sans Unicode"/>
                <a:cs typeface="Lucida Sans Unicode"/>
              </a:rPr>
              <a:t>i</a:t>
            </a:r>
            <a:r>
              <a:rPr sz="1800" b="1" u="sng" spc="-5" dirty="0">
                <a:uFill>
                  <a:solidFill>
                    <a:srgbClr val="000000"/>
                  </a:solidFill>
                </a:uFill>
                <a:latin typeface="Lucida Sans Unicode"/>
                <a:cs typeface="Lucida Sans Unicode"/>
              </a:rPr>
              <a:t>nat</a:t>
            </a:r>
            <a:r>
              <a:rPr sz="1800" b="1" u="sng" dirty="0">
                <a:uFill>
                  <a:solidFill>
                    <a:srgbClr val="000000"/>
                  </a:solidFill>
                </a:uFill>
                <a:latin typeface="Lucida Sans Unicode"/>
                <a:cs typeface="Lucida Sans Unicode"/>
              </a:rPr>
              <a:t>i</a:t>
            </a:r>
            <a:r>
              <a:rPr sz="1800" b="1" u="sng" spc="-10" dirty="0">
                <a:uFill>
                  <a:solidFill>
                    <a:srgbClr val="000000"/>
                  </a:solidFill>
                </a:uFill>
                <a:latin typeface="Lucida Sans Unicode"/>
                <a:cs typeface="Lucida Sans Unicode"/>
              </a:rPr>
              <a:t>on</a:t>
            </a:r>
            <a:endParaRPr sz="1800">
              <a:latin typeface="Lucida Sans Unicode"/>
              <a:cs typeface="Lucida Sans Unicode"/>
            </a:endParaRPr>
          </a:p>
        </p:txBody>
      </p:sp>
      <p:sp>
        <p:nvSpPr>
          <p:cNvPr id="14" name="object 14"/>
          <p:cNvSpPr/>
          <p:nvPr/>
        </p:nvSpPr>
        <p:spPr>
          <a:xfrm>
            <a:off x="446702" y="2725419"/>
            <a:ext cx="5649807" cy="3018790"/>
          </a:xfrm>
          <a:custGeom>
            <a:avLst/>
            <a:gdLst/>
            <a:ahLst/>
            <a:cxnLst/>
            <a:rect l="l" t="t" r="r" b="b"/>
            <a:pathLst>
              <a:path w="4237355" h="3018790">
                <a:moveTo>
                  <a:pt x="4160901" y="703707"/>
                </a:moveTo>
                <a:lnTo>
                  <a:pt x="4157205" y="676148"/>
                </a:lnTo>
                <a:lnTo>
                  <a:pt x="4127627" y="455168"/>
                </a:lnTo>
                <a:lnTo>
                  <a:pt x="4123842" y="444284"/>
                </a:lnTo>
                <a:lnTo>
                  <a:pt x="4116463" y="435965"/>
                </a:lnTo>
                <a:lnTo>
                  <a:pt x="4106532" y="431025"/>
                </a:lnTo>
                <a:lnTo>
                  <a:pt x="4095115" y="430276"/>
                </a:lnTo>
                <a:lnTo>
                  <a:pt x="4084218" y="434035"/>
                </a:lnTo>
                <a:lnTo>
                  <a:pt x="4075900" y="441388"/>
                </a:lnTo>
                <a:lnTo>
                  <a:pt x="4070959" y="451319"/>
                </a:lnTo>
                <a:lnTo>
                  <a:pt x="4070223" y="462788"/>
                </a:lnTo>
                <a:lnTo>
                  <a:pt x="4082694" y="556044"/>
                </a:lnTo>
                <a:lnTo>
                  <a:pt x="3650234" y="0"/>
                </a:lnTo>
                <a:lnTo>
                  <a:pt x="3604514" y="35560"/>
                </a:lnTo>
                <a:lnTo>
                  <a:pt x="4036911" y="591527"/>
                </a:lnTo>
                <a:lnTo>
                  <a:pt x="3949700" y="556514"/>
                </a:lnTo>
                <a:lnTo>
                  <a:pt x="3911981" y="572643"/>
                </a:lnTo>
                <a:lnTo>
                  <a:pt x="3909936" y="583946"/>
                </a:lnTo>
                <a:lnTo>
                  <a:pt x="3912273" y="594779"/>
                </a:lnTo>
                <a:lnTo>
                  <a:pt x="3918496" y="603935"/>
                </a:lnTo>
                <a:lnTo>
                  <a:pt x="3928110" y="610235"/>
                </a:lnTo>
                <a:lnTo>
                  <a:pt x="4160901" y="703707"/>
                </a:lnTo>
                <a:close/>
              </a:path>
              <a:path w="4237355" h="3018790">
                <a:moveTo>
                  <a:pt x="4181221" y="1028827"/>
                </a:moveTo>
                <a:lnTo>
                  <a:pt x="4140327" y="987933"/>
                </a:lnTo>
                <a:lnTo>
                  <a:pt x="3570795" y="1557464"/>
                </a:lnTo>
                <a:lnTo>
                  <a:pt x="3594735" y="1466469"/>
                </a:lnTo>
                <a:lnTo>
                  <a:pt x="3574034" y="1431163"/>
                </a:lnTo>
                <a:lnTo>
                  <a:pt x="3562604" y="1430489"/>
                </a:lnTo>
                <a:lnTo>
                  <a:pt x="3552139" y="1434122"/>
                </a:lnTo>
                <a:lnTo>
                  <a:pt x="3543795" y="1441424"/>
                </a:lnTo>
                <a:lnTo>
                  <a:pt x="3538728" y="1451737"/>
                </a:lnTo>
                <a:lnTo>
                  <a:pt x="3474847" y="1694307"/>
                </a:lnTo>
                <a:lnTo>
                  <a:pt x="3551517" y="1674114"/>
                </a:lnTo>
                <a:lnTo>
                  <a:pt x="3717417" y="1630426"/>
                </a:lnTo>
                <a:lnTo>
                  <a:pt x="3727729" y="1625358"/>
                </a:lnTo>
                <a:lnTo>
                  <a:pt x="3735032" y="1617014"/>
                </a:lnTo>
                <a:lnTo>
                  <a:pt x="3738664" y="1606550"/>
                </a:lnTo>
                <a:lnTo>
                  <a:pt x="3737991" y="1595120"/>
                </a:lnTo>
                <a:lnTo>
                  <a:pt x="3732936" y="1584782"/>
                </a:lnTo>
                <a:lnTo>
                  <a:pt x="3724618" y="1577441"/>
                </a:lnTo>
                <a:lnTo>
                  <a:pt x="3714165" y="1573771"/>
                </a:lnTo>
                <a:lnTo>
                  <a:pt x="3702685" y="1574419"/>
                </a:lnTo>
                <a:lnTo>
                  <a:pt x="3611689" y="1598358"/>
                </a:lnTo>
                <a:lnTo>
                  <a:pt x="4181221" y="1028827"/>
                </a:lnTo>
                <a:close/>
              </a:path>
              <a:path w="4237355" h="3018790">
                <a:moveTo>
                  <a:pt x="4236974" y="2960624"/>
                </a:moveTo>
                <a:lnTo>
                  <a:pt x="57912" y="2960624"/>
                </a:lnTo>
                <a:lnTo>
                  <a:pt x="57912" y="580136"/>
                </a:lnTo>
                <a:lnTo>
                  <a:pt x="186309" y="580136"/>
                </a:lnTo>
                <a:lnTo>
                  <a:pt x="105117" y="627507"/>
                </a:lnTo>
                <a:lnTo>
                  <a:pt x="96520" y="635190"/>
                </a:lnTo>
                <a:lnTo>
                  <a:pt x="91694" y="645185"/>
                </a:lnTo>
                <a:lnTo>
                  <a:pt x="90970" y="656247"/>
                </a:lnTo>
                <a:lnTo>
                  <a:pt x="94691" y="667131"/>
                </a:lnTo>
                <a:lnTo>
                  <a:pt x="102336" y="675728"/>
                </a:lnTo>
                <a:lnTo>
                  <a:pt x="112331" y="680529"/>
                </a:lnTo>
                <a:lnTo>
                  <a:pt x="123405" y="681240"/>
                </a:lnTo>
                <a:lnTo>
                  <a:pt x="134289" y="677545"/>
                </a:lnTo>
                <a:lnTo>
                  <a:pt x="301269" y="580136"/>
                </a:lnTo>
                <a:lnTo>
                  <a:pt x="350913" y="551180"/>
                </a:lnTo>
                <a:lnTo>
                  <a:pt x="301269" y="522224"/>
                </a:lnTo>
                <a:lnTo>
                  <a:pt x="134289" y="424815"/>
                </a:lnTo>
                <a:lnTo>
                  <a:pt x="123405" y="421132"/>
                </a:lnTo>
                <a:lnTo>
                  <a:pt x="112331" y="421830"/>
                </a:lnTo>
                <a:lnTo>
                  <a:pt x="102336" y="426643"/>
                </a:lnTo>
                <a:lnTo>
                  <a:pt x="94691" y="435229"/>
                </a:lnTo>
                <a:lnTo>
                  <a:pt x="90970" y="446125"/>
                </a:lnTo>
                <a:lnTo>
                  <a:pt x="91694" y="457187"/>
                </a:lnTo>
                <a:lnTo>
                  <a:pt x="96520" y="467182"/>
                </a:lnTo>
                <a:lnTo>
                  <a:pt x="105117" y="474853"/>
                </a:lnTo>
                <a:lnTo>
                  <a:pt x="186309" y="522224"/>
                </a:lnTo>
                <a:lnTo>
                  <a:pt x="28956" y="522224"/>
                </a:lnTo>
                <a:lnTo>
                  <a:pt x="17678" y="524510"/>
                </a:lnTo>
                <a:lnTo>
                  <a:pt x="8470" y="530707"/>
                </a:lnTo>
                <a:lnTo>
                  <a:pt x="2273" y="539915"/>
                </a:lnTo>
                <a:lnTo>
                  <a:pt x="0" y="551180"/>
                </a:lnTo>
                <a:lnTo>
                  <a:pt x="0" y="2989580"/>
                </a:lnTo>
                <a:lnTo>
                  <a:pt x="2273" y="3000857"/>
                </a:lnTo>
                <a:lnTo>
                  <a:pt x="8470" y="3010065"/>
                </a:lnTo>
                <a:lnTo>
                  <a:pt x="17678" y="3016262"/>
                </a:lnTo>
                <a:lnTo>
                  <a:pt x="28956" y="3018536"/>
                </a:lnTo>
                <a:lnTo>
                  <a:pt x="4236974" y="3018536"/>
                </a:lnTo>
                <a:lnTo>
                  <a:pt x="4236974" y="2989580"/>
                </a:lnTo>
                <a:lnTo>
                  <a:pt x="4236974" y="2960624"/>
                </a:lnTo>
                <a:close/>
              </a:path>
              <a:path w="4237355" h="3018790">
                <a:moveTo>
                  <a:pt x="4237101" y="2608707"/>
                </a:moveTo>
                <a:lnTo>
                  <a:pt x="4235183" y="2576957"/>
                </a:lnTo>
                <a:lnTo>
                  <a:pt x="4221988" y="2358390"/>
                </a:lnTo>
                <a:lnTo>
                  <a:pt x="4219079" y="2347252"/>
                </a:lnTo>
                <a:lnTo>
                  <a:pt x="4212348" y="2338425"/>
                </a:lnTo>
                <a:lnTo>
                  <a:pt x="4202785" y="2332786"/>
                </a:lnTo>
                <a:lnTo>
                  <a:pt x="4191381" y="2331212"/>
                </a:lnTo>
                <a:lnTo>
                  <a:pt x="4180255" y="2334120"/>
                </a:lnTo>
                <a:lnTo>
                  <a:pt x="4171454" y="2340851"/>
                </a:lnTo>
                <a:lnTo>
                  <a:pt x="4165816" y="2350414"/>
                </a:lnTo>
                <a:lnTo>
                  <a:pt x="4164203" y="2361819"/>
                </a:lnTo>
                <a:lnTo>
                  <a:pt x="4169841" y="2455748"/>
                </a:lnTo>
                <a:lnTo>
                  <a:pt x="3803904" y="1906778"/>
                </a:lnTo>
                <a:lnTo>
                  <a:pt x="3755644" y="1938782"/>
                </a:lnTo>
                <a:lnTo>
                  <a:pt x="4121683" y="2487853"/>
                </a:lnTo>
                <a:lnTo>
                  <a:pt x="4037203" y="2446528"/>
                </a:lnTo>
                <a:lnTo>
                  <a:pt x="4026077" y="2443657"/>
                </a:lnTo>
                <a:lnTo>
                  <a:pt x="4015067" y="2445207"/>
                </a:lnTo>
                <a:lnTo>
                  <a:pt x="4005440" y="2450744"/>
                </a:lnTo>
                <a:lnTo>
                  <a:pt x="3998468" y="2459863"/>
                </a:lnTo>
                <a:lnTo>
                  <a:pt x="3995585" y="2470975"/>
                </a:lnTo>
                <a:lnTo>
                  <a:pt x="3997134" y="2481948"/>
                </a:lnTo>
                <a:lnTo>
                  <a:pt x="4002671" y="2491575"/>
                </a:lnTo>
                <a:lnTo>
                  <a:pt x="4011803" y="2498598"/>
                </a:lnTo>
                <a:lnTo>
                  <a:pt x="4237101" y="2608707"/>
                </a:lnTo>
                <a:close/>
              </a:path>
            </a:pathLst>
          </a:custGeom>
          <a:solidFill>
            <a:srgbClr val="3891A7"/>
          </a:solidFill>
        </p:spPr>
        <p:txBody>
          <a:bodyPr wrap="square" lIns="0" tIns="0" rIns="0" bIns="0" rtlCol="0"/>
          <a:lstStyle/>
          <a:p>
            <a:endParaRPr/>
          </a:p>
        </p:txBody>
      </p:sp>
      <p:pic>
        <p:nvPicPr>
          <p:cNvPr id="15" name="Picture 2"/>
          <p:cNvPicPr>
            <a:picLocks noChangeAspect="1" noChangeArrowheads="1"/>
          </p:cNvPicPr>
          <p:nvPr/>
        </p:nvPicPr>
        <p:blipFill>
          <a:blip r:embed="rId7" cstate="print"/>
          <a:srcRect/>
          <a:stretch>
            <a:fillRect/>
          </a:stretch>
        </p:blipFill>
        <p:spPr bwMode="auto">
          <a:xfrm>
            <a:off x="9287933" y="0"/>
            <a:ext cx="2895600" cy="812800"/>
          </a:xfrm>
          <a:prstGeom prst="rect">
            <a:avLst/>
          </a:prstGeom>
          <a:noFill/>
          <a:ln w="9525">
            <a:noFill/>
            <a:miter lim="800000"/>
            <a:headEnd/>
            <a:tailEnd/>
          </a:ln>
        </p:spPr>
      </p:pic>
      <p:sp>
        <p:nvSpPr>
          <p:cNvPr id="16"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7"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8843" y="2175546"/>
            <a:ext cx="10194712" cy="3082254"/>
          </a:xfrm>
          <a:prstGeom prst="rect">
            <a:avLst/>
          </a:prstGeom>
        </p:spPr>
        <p:txBody>
          <a:bodyPr vert="horz" wrap="square" lIns="0" tIns="12065" rIns="0" bIns="0" rtlCol="0">
            <a:spAutoFit/>
          </a:bodyPr>
          <a:lstStyle/>
          <a:p>
            <a:pPr marL="241300" marR="90805" indent="-229235" algn="just">
              <a:lnSpc>
                <a:spcPct val="100000"/>
              </a:lnSpc>
              <a:spcBef>
                <a:spcPts val="95"/>
              </a:spcBef>
              <a:buClr>
                <a:srgbClr val="3891A7"/>
              </a:buClr>
              <a:buSzPct val="96428"/>
              <a:buFont typeface="Wingdings" pitchFamily="2" charset="2"/>
              <a:buChar char="Ø"/>
              <a:tabLst>
                <a:tab pos="330200" algn="l"/>
              </a:tabLst>
            </a:pPr>
            <a:r>
              <a:rPr sz="2400" spc="-5" dirty="0">
                <a:latin typeface="Calibri" pitchFamily="34" charset="0"/>
                <a:cs typeface="Lucida Sans Unicode"/>
              </a:rPr>
              <a:t>The source unit initiates the transfer by placing the  data on the bus and enabling its data valid signal.</a:t>
            </a:r>
          </a:p>
          <a:p>
            <a:pPr marL="241300" marR="535305" indent="-229235" algn="just">
              <a:lnSpc>
                <a:spcPct val="100000"/>
              </a:lnSpc>
              <a:spcBef>
                <a:spcPts val="305"/>
              </a:spcBef>
              <a:buClr>
                <a:srgbClr val="3891A7"/>
              </a:buClr>
              <a:buSzPct val="96428"/>
              <a:buFont typeface="Wingdings" pitchFamily="2" charset="2"/>
              <a:buChar char="Ø"/>
              <a:tabLst>
                <a:tab pos="330200" algn="l"/>
              </a:tabLst>
            </a:pPr>
            <a:r>
              <a:rPr sz="2400" spc="-5" dirty="0">
                <a:latin typeface="Calibri" pitchFamily="34" charset="0"/>
                <a:cs typeface="Lucida Sans Unicode"/>
              </a:rPr>
              <a:t>The data accepted signal is activated by the  destination unit after it accepts the data from the  bus.</a:t>
            </a:r>
          </a:p>
          <a:p>
            <a:pPr marL="241300" marR="291465" indent="-229235" algn="just">
              <a:lnSpc>
                <a:spcPct val="100000"/>
              </a:lnSpc>
              <a:spcBef>
                <a:spcPts val="300"/>
              </a:spcBef>
              <a:buClr>
                <a:srgbClr val="3891A7"/>
              </a:buClr>
              <a:buSzPct val="96428"/>
              <a:buFont typeface="Wingdings" pitchFamily="2" charset="2"/>
              <a:buChar char="Ø"/>
              <a:tabLst>
                <a:tab pos="330200" algn="l"/>
              </a:tabLst>
            </a:pPr>
            <a:r>
              <a:rPr sz="2400" spc="-5" dirty="0">
                <a:latin typeface="Calibri" pitchFamily="34" charset="0"/>
                <a:cs typeface="Lucida Sans Unicode"/>
              </a:rPr>
              <a:t>The source unit then disable its data valid signal ,  which invalidates the data on the bus.</a:t>
            </a:r>
          </a:p>
          <a:p>
            <a:pPr marL="241300" marR="5080" indent="-229235" algn="just">
              <a:lnSpc>
                <a:spcPct val="100000"/>
              </a:lnSpc>
              <a:spcBef>
                <a:spcPts val="300"/>
              </a:spcBef>
              <a:buClr>
                <a:srgbClr val="3891A7"/>
              </a:buClr>
              <a:buSzPct val="96428"/>
              <a:buFont typeface="Wingdings" pitchFamily="2" charset="2"/>
              <a:buChar char="Ø"/>
              <a:tabLst>
                <a:tab pos="330200" algn="l"/>
              </a:tabLst>
            </a:pPr>
            <a:r>
              <a:rPr sz="2400" spc="-5" dirty="0">
                <a:latin typeface="Calibri" pitchFamily="34" charset="0"/>
                <a:cs typeface="Lucida Sans Unicode"/>
              </a:rPr>
              <a:t>The destination unit disable its data accepted signal  and the system goes into its initial state.</a:t>
            </a:r>
          </a:p>
        </p:txBody>
      </p:sp>
      <p:pic>
        <p:nvPicPr>
          <p:cNvPr id="3" name="object 3"/>
          <p:cNvPicPr/>
          <p:nvPr/>
        </p:nvPicPr>
        <p:blipFill>
          <a:blip r:embed="rId2" cstate="print"/>
          <a:stretch>
            <a:fillRect/>
          </a:stretch>
        </p:blipFill>
        <p:spPr>
          <a:xfrm>
            <a:off x="1635002" y="976393"/>
            <a:ext cx="9709757" cy="1040504"/>
          </a:xfrm>
          <a:prstGeom prst="rect">
            <a:avLst/>
          </a:prstGeom>
        </p:spPr>
      </p:pic>
      <p:pic>
        <p:nvPicPr>
          <p:cNvPr id="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5"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6"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627969"/>
            <a:ext cx="8911687" cy="1280890"/>
          </a:xfrm>
        </p:spPr>
        <p:txBody>
          <a:bodyPr/>
          <a:lstStyle/>
          <a:p>
            <a:pPr algn="ctr"/>
            <a:r>
              <a:rPr lang="en-IN" b="1" dirty="0">
                <a:solidFill>
                  <a:srgbClr val="C00000"/>
                </a:solidFill>
              </a:rPr>
              <a:t>Peripheral Devices</a:t>
            </a:r>
          </a:p>
        </p:txBody>
      </p:sp>
      <p:sp>
        <p:nvSpPr>
          <p:cNvPr id="3" name="Content Placeholder 2"/>
          <p:cNvSpPr>
            <a:spLocks noGrp="1"/>
          </p:cNvSpPr>
          <p:nvPr>
            <p:ph idx="1"/>
          </p:nvPr>
        </p:nvSpPr>
        <p:spPr>
          <a:xfrm>
            <a:off x="1229670" y="1665740"/>
            <a:ext cx="10241893" cy="4349469"/>
          </a:xfrm>
        </p:spPr>
        <p:txBody>
          <a:bodyPr>
            <a:noAutofit/>
          </a:bodyPr>
          <a:lstStyle/>
          <a:p>
            <a:pPr algn="just"/>
            <a:r>
              <a:rPr lang="en-IN" dirty="0"/>
              <a:t>Devices that are under direct control of computer are said to be connected on-line.</a:t>
            </a:r>
          </a:p>
          <a:p>
            <a:pPr algn="just"/>
            <a:r>
              <a:rPr lang="en-IN" dirty="0"/>
              <a:t>Input or output devices attached to the computer are also called </a:t>
            </a:r>
            <a:r>
              <a:rPr lang="en-IN" b="1" dirty="0">
                <a:solidFill>
                  <a:srgbClr val="C00000"/>
                </a:solidFill>
              </a:rPr>
              <a:t>peripherals</a:t>
            </a:r>
            <a:r>
              <a:rPr lang="en-IN" dirty="0"/>
              <a:t>.</a:t>
            </a:r>
          </a:p>
          <a:p>
            <a:pPr algn="just"/>
            <a:r>
              <a:rPr lang="en-IN" dirty="0"/>
              <a:t>There are three types of peripherals :</a:t>
            </a:r>
          </a:p>
          <a:p>
            <a:pPr lvl="1" algn="just"/>
            <a:r>
              <a:rPr lang="en-IN" sz="1800" dirty="0"/>
              <a:t>Input peripherals</a:t>
            </a:r>
          </a:p>
          <a:p>
            <a:pPr lvl="1" algn="just"/>
            <a:r>
              <a:rPr lang="en-IN" sz="1800" dirty="0"/>
              <a:t>Output peripherals</a:t>
            </a:r>
          </a:p>
          <a:p>
            <a:pPr lvl="1" algn="just"/>
            <a:r>
              <a:rPr lang="en-IN" sz="1800" dirty="0"/>
              <a:t>Input-output peripherals</a:t>
            </a:r>
          </a:p>
          <a:p>
            <a:pPr algn="just"/>
            <a:r>
              <a:rPr lang="en-IN" dirty="0"/>
              <a:t>Peripheral (or I/O Device)</a:t>
            </a:r>
          </a:p>
          <a:p>
            <a:pPr marL="0" indent="0" algn="just">
              <a:buNone/>
            </a:pPr>
            <a:r>
              <a:rPr lang="en-IN" dirty="0"/>
              <a:t>	Monitor (Visual Output Device) : CRT, LCD</a:t>
            </a:r>
          </a:p>
          <a:p>
            <a:pPr marL="0" indent="0" algn="just">
              <a:buNone/>
            </a:pPr>
            <a:r>
              <a:rPr lang="en-IN" dirty="0"/>
              <a:t>	</a:t>
            </a:r>
            <a:r>
              <a:rPr lang="en-IN" dirty="0" err="1"/>
              <a:t>KeyBoard</a:t>
            </a:r>
            <a:r>
              <a:rPr lang="en-IN" dirty="0"/>
              <a:t> (Input Device) : light pen, mouse, touch screen, joy stick</a:t>
            </a:r>
          </a:p>
          <a:p>
            <a:pPr marL="0" indent="0" algn="just">
              <a:buNone/>
            </a:pPr>
            <a:r>
              <a:rPr lang="en-IN" dirty="0"/>
              <a:t>	Printer (Hard Copy Device) : Daisy wheel, dot matrix and laser printer</a:t>
            </a:r>
          </a:p>
          <a:p>
            <a:pPr marL="0" indent="0" algn="just">
              <a:buNone/>
            </a:pPr>
            <a:r>
              <a:rPr lang="en-IN" dirty="0"/>
              <a:t>	Storage Device : Magnetic tape, magnetic disk</a:t>
            </a: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2204570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6580" y="2519925"/>
            <a:ext cx="10391140" cy="2628925"/>
          </a:xfrm>
          <a:prstGeom prst="rect">
            <a:avLst/>
          </a:prstGeom>
        </p:spPr>
        <p:txBody>
          <a:bodyPr vert="horz" wrap="square" lIns="0" tIns="63500" rIns="0" bIns="0" rtlCol="0">
            <a:spAutoFit/>
          </a:bodyPr>
          <a:lstStyle/>
          <a:p>
            <a:pPr marL="378460" indent="-256540">
              <a:lnSpc>
                <a:spcPct val="100000"/>
              </a:lnSpc>
              <a:spcBef>
                <a:spcPts val="500"/>
              </a:spcBef>
              <a:buClr>
                <a:srgbClr val="3891A7"/>
              </a:buClr>
              <a:buSzPct val="64062"/>
              <a:buFont typeface="Wingdings" pitchFamily="2" charset="2"/>
              <a:buChar char="Ø"/>
              <a:tabLst>
                <a:tab pos="378460" algn="l"/>
              </a:tabLst>
            </a:pPr>
            <a:r>
              <a:rPr sz="2400" spc="-5" dirty="0">
                <a:latin typeface="Calibri" pitchFamily="34" charset="0"/>
                <a:cs typeface="Lucida Sans Unicode"/>
              </a:rPr>
              <a:t>The two handshaking lines in this scheme are</a:t>
            </a:r>
          </a:p>
          <a:p>
            <a:pPr marL="1290320" lvl="1" indent="-363855">
              <a:lnSpc>
                <a:spcPct val="100000"/>
              </a:lnSpc>
              <a:spcBef>
                <a:spcPts val="400"/>
              </a:spcBef>
              <a:buClr>
                <a:srgbClr val="FDB809"/>
              </a:buClr>
              <a:buSzPct val="96875"/>
              <a:buFont typeface="Wingdings"/>
              <a:buChar char=""/>
              <a:tabLst>
                <a:tab pos="1290955" algn="l"/>
              </a:tabLst>
            </a:pPr>
            <a:r>
              <a:rPr sz="2400" spc="-5" dirty="0">
                <a:latin typeface="Calibri" pitchFamily="34" charset="0"/>
                <a:cs typeface="Lucida Sans Unicode"/>
              </a:rPr>
              <a:t>Data valid</a:t>
            </a:r>
          </a:p>
          <a:p>
            <a:pPr marL="1290320" lvl="1" indent="-363855">
              <a:lnSpc>
                <a:spcPct val="100000"/>
              </a:lnSpc>
              <a:spcBef>
                <a:spcPts val="395"/>
              </a:spcBef>
              <a:buClr>
                <a:srgbClr val="FDB809"/>
              </a:buClr>
              <a:buSzPct val="96875"/>
              <a:buFont typeface="Wingdings"/>
              <a:buChar char=""/>
              <a:tabLst>
                <a:tab pos="1290955" algn="l"/>
              </a:tabLst>
            </a:pPr>
            <a:r>
              <a:rPr sz="2400" spc="-5" dirty="0">
                <a:latin typeface="Calibri" pitchFamily="34" charset="0"/>
                <a:cs typeface="Lucida Sans Unicode"/>
              </a:rPr>
              <a:t>Ready for data</a:t>
            </a:r>
          </a:p>
          <a:p>
            <a:pPr>
              <a:lnSpc>
                <a:spcPct val="100000"/>
              </a:lnSpc>
              <a:spcBef>
                <a:spcPts val="45"/>
              </a:spcBef>
            </a:pPr>
            <a:endParaRPr sz="4000" dirty="0">
              <a:latin typeface="Times New Roman"/>
              <a:cs typeface="Times New Roman"/>
            </a:endParaRPr>
          </a:p>
          <a:p>
            <a:pPr marL="241300" marR="37465" indent="-228600">
              <a:lnSpc>
                <a:spcPct val="100000"/>
              </a:lnSpc>
              <a:buClr>
                <a:srgbClr val="FDB809"/>
              </a:buClr>
              <a:buSzPct val="96875"/>
              <a:tabLst>
                <a:tab pos="333375" algn="l"/>
              </a:tabLst>
            </a:pPr>
            <a:r>
              <a:rPr lang="en-US" sz="2400" spc="-5" dirty="0">
                <a:latin typeface="Calibri" pitchFamily="34" charset="0"/>
                <a:cs typeface="Lucida Sans Unicode"/>
              </a:rPr>
              <a:t>   </a:t>
            </a:r>
            <a:r>
              <a:rPr sz="2400" spc="-5" dirty="0">
                <a:latin typeface="Calibri" pitchFamily="34" charset="0"/>
                <a:cs typeface="Lucida Sans Unicode"/>
              </a:rPr>
              <a:t>The source unit in this case, does not place  data on the bus until after it receives the ready  for data signal from the destination unit.</a:t>
            </a:r>
          </a:p>
        </p:txBody>
      </p:sp>
      <p:pic>
        <p:nvPicPr>
          <p:cNvPr id="3" name="object 3"/>
          <p:cNvPicPr/>
          <p:nvPr/>
        </p:nvPicPr>
        <p:blipFill>
          <a:blip r:embed="rId2" cstate="print"/>
          <a:stretch>
            <a:fillRect/>
          </a:stretch>
        </p:blipFill>
        <p:spPr>
          <a:xfrm>
            <a:off x="947188" y="1215866"/>
            <a:ext cx="10460736" cy="1030224"/>
          </a:xfrm>
          <a:prstGeom prst="rect">
            <a:avLst/>
          </a:prstGeom>
        </p:spPr>
      </p:pic>
      <p:pic>
        <p:nvPicPr>
          <p:cNvPr id="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5"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6"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82623" y="1191768"/>
            <a:ext cx="3426460" cy="1579245"/>
            <a:chOff x="886967" y="1191767"/>
            <a:chExt cx="2569845" cy="1579245"/>
          </a:xfrm>
        </p:grpSpPr>
        <p:sp>
          <p:nvSpPr>
            <p:cNvPr id="3" name="object 3"/>
            <p:cNvSpPr/>
            <p:nvPr/>
          </p:nvSpPr>
          <p:spPr>
            <a:xfrm>
              <a:off x="914399" y="1219199"/>
              <a:ext cx="2514600" cy="1524000"/>
            </a:xfrm>
            <a:custGeom>
              <a:avLst/>
              <a:gdLst/>
              <a:ahLst/>
              <a:cxnLst/>
              <a:rect l="l" t="t" r="r" b="b"/>
              <a:pathLst>
                <a:path w="2514600" h="1524000">
                  <a:moveTo>
                    <a:pt x="2514600" y="0"/>
                  </a:moveTo>
                  <a:lnTo>
                    <a:pt x="0" y="0"/>
                  </a:lnTo>
                  <a:lnTo>
                    <a:pt x="0" y="1524000"/>
                  </a:lnTo>
                  <a:lnTo>
                    <a:pt x="2514600" y="1524000"/>
                  </a:lnTo>
                  <a:lnTo>
                    <a:pt x="2514600" y="0"/>
                  </a:lnTo>
                  <a:close/>
                </a:path>
              </a:pathLst>
            </a:custGeom>
            <a:solidFill>
              <a:srgbClr val="3891A7"/>
            </a:solidFill>
          </p:spPr>
          <p:txBody>
            <a:bodyPr wrap="square" lIns="0" tIns="0" rIns="0" bIns="0" rtlCol="0"/>
            <a:lstStyle/>
            <a:p>
              <a:endParaRPr/>
            </a:p>
          </p:txBody>
        </p:sp>
        <p:sp>
          <p:nvSpPr>
            <p:cNvPr id="4" name="object 4"/>
            <p:cNvSpPr/>
            <p:nvPr/>
          </p:nvSpPr>
          <p:spPr>
            <a:xfrm>
              <a:off x="886967" y="1191767"/>
              <a:ext cx="2569845" cy="1579245"/>
            </a:xfrm>
            <a:custGeom>
              <a:avLst/>
              <a:gdLst/>
              <a:ahLst/>
              <a:cxnLst/>
              <a:rect l="l" t="t" r="r" b="b"/>
              <a:pathLst>
                <a:path w="2569845" h="1579245">
                  <a:moveTo>
                    <a:pt x="2542032" y="0"/>
                  </a:moveTo>
                  <a:lnTo>
                    <a:pt x="27431" y="0"/>
                  </a:lnTo>
                  <a:lnTo>
                    <a:pt x="16753" y="2160"/>
                  </a:lnTo>
                  <a:lnTo>
                    <a:pt x="8034" y="8048"/>
                  </a:lnTo>
                  <a:lnTo>
                    <a:pt x="2155" y="16769"/>
                  </a:lnTo>
                  <a:lnTo>
                    <a:pt x="0" y="27432"/>
                  </a:lnTo>
                  <a:lnTo>
                    <a:pt x="0" y="1551432"/>
                  </a:lnTo>
                  <a:lnTo>
                    <a:pt x="2155" y="1562094"/>
                  </a:lnTo>
                  <a:lnTo>
                    <a:pt x="8034" y="1570815"/>
                  </a:lnTo>
                  <a:lnTo>
                    <a:pt x="16753" y="1576703"/>
                  </a:lnTo>
                  <a:lnTo>
                    <a:pt x="27431" y="1578864"/>
                  </a:lnTo>
                  <a:lnTo>
                    <a:pt x="2542032" y="1578864"/>
                  </a:lnTo>
                  <a:lnTo>
                    <a:pt x="2552694" y="1576703"/>
                  </a:lnTo>
                  <a:lnTo>
                    <a:pt x="2561415" y="1570815"/>
                  </a:lnTo>
                  <a:lnTo>
                    <a:pt x="2567303" y="1562094"/>
                  </a:lnTo>
                  <a:lnTo>
                    <a:pt x="2569464" y="1551432"/>
                  </a:lnTo>
                  <a:lnTo>
                    <a:pt x="2569464" y="1545971"/>
                  </a:lnTo>
                  <a:lnTo>
                    <a:pt x="32918" y="1545971"/>
                  </a:lnTo>
                  <a:lnTo>
                    <a:pt x="32918" y="32893"/>
                  </a:lnTo>
                  <a:lnTo>
                    <a:pt x="2569464" y="32893"/>
                  </a:lnTo>
                  <a:lnTo>
                    <a:pt x="2569464" y="27432"/>
                  </a:lnTo>
                  <a:lnTo>
                    <a:pt x="2567303" y="16769"/>
                  </a:lnTo>
                  <a:lnTo>
                    <a:pt x="2561415" y="8048"/>
                  </a:lnTo>
                  <a:lnTo>
                    <a:pt x="2552694" y="2160"/>
                  </a:lnTo>
                  <a:lnTo>
                    <a:pt x="2542032" y="0"/>
                  </a:lnTo>
                  <a:close/>
                </a:path>
                <a:path w="2569845" h="1579245">
                  <a:moveTo>
                    <a:pt x="2569464" y="32893"/>
                  </a:moveTo>
                  <a:lnTo>
                    <a:pt x="2536571" y="32893"/>
                  </a:lnTo>
                  <a:lnTo>
                    <a:pt x="2536571" y="1545971"/>
                  </a:lnTo>
                  <a:lnTo>
                    <a:pt x="2569464" y="1545971"/>
                  </a:lnTo>
                  <a:lnTo>
                    <a:pt x="2569464" y="32893"/>
                  </a:lnTo>
                  <a:close/>
                </a:path>
                <a:path w="2569845" h="1579245">
                  <a:moveTo>
                    <a:pt x="2525522" y="43942"/>
                  </a:moveTo>
                  <a:lnTo>
                    <a:pt x="43891" y="43942"/>
                  </a:lnTo>
                  <a:lnTo>
                    <a:pt x="43891" y="1534922"/>
                  </a:lnTo>
                  <a:lnTo>
                    <a:pt x="2525522" y="1534922"/>
                  </a:lnTo>
                  <a:lnTo>
                    <a:pt x="2525522" y="1524000"/>
                  </a:lnTo>
                  <a:lnTo>
                    <a:pt x="54863" y="1524000"/>
                  </a:lnTo>
                  <a:lnTo>
                    <a:pt x="54863" y="54864"/>
                  </a:lnTo>
                  <a:lnTo>
                    <a:pt x="2525522" y="54864"/>
                  </a:lnTo>
                  <a:lnTo>
                    <a:pt x="2525522" y="43942"/>
                  </a:lnTo>
                  <a:close/>
                </a:path>
                <a:path w="2569845" h="1579245">
                  <a:moveTo>
                    <a:pt x="2525522" y="54864"/>
                  </a:moveTo>
                  <a:lnTo>
                    <a:pt x="2514599" y="54864"/>
                  </a:lnTo>
                  <a:lnTo>
                    <a:pt x="2514599" y="1524000"/>
                  </a:lnTo>
                  <a:lnTo>
                    <a:pt x="2525522" y="1524000"/>
                  </a:lnTo>
                  <a:lnTo>
                    <a:pt x="2525522" y="54864"/>
                  </a:lnTo>
                  <a:close/>
                </a:path>
              </a:pathLst>
            </a:custGeom>
            <a:solidFill>
              <a:srgbClr val="256979"/>
            </a:solidFill>
          </p:spPr>
          <p:txBody>
            <a:bodyPr wrap="square" lIns="0" tIns="0" rIns="0" bIns="0" rtlCol="0"/>
            <a:lstStyle/>
            <a:p>
              <a:endParaRPr/>
            </a:p>
          </p:txBody>
        </p:sp>
      </p:grpSp>
      <p:sp>
        <p:nvSpPr>
          <p:cNvPr id="5" name="object 5"/>
          <p:cNvSpPr txBox="1"/>
          <p:nvPr/>
        </p:nvSpPr>
        <p:spPr>
          <a:xfrm>
            <a:off x="1676907" y="1742897"/>
            <a:ext cx="2433319"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FFFFFF"/>
                </a:solidFill>
                <a:latin typeface="Times New Roman"/>
                <a:cs typeface="Times New Roman"/>
              </a:rPr>
              <a:t>Source</a:t>
            </a:r>
            <a:r>
              <a:rPr sz="2800" b="1" spc="-80" dirty="0">
                <a:solidFill>
                  <a:srgbClr val="FFFFFF"/>
                </a:solidFill>
                <a:latin typeface="Times New Roman"/>
                <a:cs typeface="Times New Roman"/>
              </a:rPr>
              <a:t> </a:t>
            </a:r>
            <a:r>
              <a:rPr sz="2800" b="1" spc="-5" dirty="0">
                <a:solidFill>
                  <a:srgbClr val="FFFFFF"/>
                </a:solidFill>
                <a:latin typeface="Times New Roman"/>
                <a:cs typeface="Times New Roman"/>
              </a:rPr>
              <a:t>Unit</a:t>
            </a:r>
            <a:endParaRPr sz="2800">
              <a:latin typeface="Times New Roman"/>
              <a:cs typeface="Times New Roman"/>
            </a:endParaRPr>
          </a:p>
        </p:txBody>
      </p:sp>
      <p:grpSp>
        <p:nvGrpSpPr>
          <p:cNvPr id="6" name="object 6"/>
          <p:cNvGrpSpPr/>
          <p:nvPr/>
        </p:nvGrpSpPr>
        <p:grpSpPr>
          <a:xfrm>
            <a:off x="7786623" y="1191768"/>
            <a:ext cx="3426460" cy="1579245"/>
            <a:chOff x="5839967" y="1191767"/>
            <a:chExt cx="2569845" cy="1579245"/>
          </a:xfrm>
        </p:grpSpPr>
        <p:sp>
          <p:nvSpPr>
            <p:cNvPr id="7" name="object 7"/>
            <p:cNvSpPr/>
            <p:nvPr/>
          </p:nvSpPr>
          <p:spPr>
            <a:xfrm>
              <a:off x="5867399" y="1219199"/>
              <a:ext cx="2514600" cy="1524000"/>
            </a:xfrm>
            <a:custGeom>
              <a:avLst/>
              <a:gdLst/>
              <a:ahLst/>
              <a:cxnLst/>
              <a:rect l="l" t="t" r="r" b="b"/>
              <a:pathLst>
                <a:path w="2514600" h="1524000">
                  <a:moveTo>
                    <a:pt x="2514600" y="0"/>
                  </a:moveTo>
                  <a:lnTo>
                    <a:pt x="0" y="0"/>
                  </a:lnTo>
                  <a:lnTo>
                    <a:pt x="0" y="1524000"/>
                  </a:lnTo>
                  <a:lnTo>
                    <a:pt x="2514600" y="1524000"/>
                  </a:lnTo>
                  <a:lnTo>
                    <a:pt x="2514600" y="0"/>
                  </a:lnTo>
                  <a:close/>
                </a:path>
              </a:pathLst>
            </a:custGeom>
            <a:solidFill>
              <a:srgbClr val="3891A7"/>
            </a:solidFill>
          </p:spPr>
          <p:txBody>
            <a:bodyPr wrap="square" lIns="0" tIns="0" rIns="0" bIns="0" rtlCol="0"/>
            <a:lstStyle/>
            <a:p>
              <a:endParaRPr/>
            </a:p>
          </p:txBody>
        </p:sp>
        <p:sp>
          <p:nvSpPr>
            <p:cNvPr id="8" name="object 8"/>
            <p:cNvSpPr/>
            <p:nvPr/>
          </p:nvSpPr>
          <p:spPr>
            <a:xfrm>
              <a:off x="5839967" y="1191767"/>
              <a:ext cx="2569845" cy="1579245"/>
            </a:xfrm>
            <a:custGeom>
              <a:avLst/>
              <a:gdLst/>
              <a:ahLst/>
              <a:cxnLst/>
              <a:rect l="l" t="t" r="r" b="b"/>
              <a:pathLst>
                <a:path w="2569845" h="1579245">
                  <a:moveTo>
                    <a:pt x="2542032" y="0"/>
                  </a:moveTo>
                  <a:lnTo>
                    <a:pt x="27432" y="0"/>
                  </a:lnTo>
                  <a:lnTo>
                    <a:pt x="16769" y="2160"/>
                  </a:lnTo>
                  <a:lnTo>
                    <a:pt x="8048" y="8048"/>
                  </a:lnTo>
                  <a:lnTo>
                    <a:pt x="2160" y="16769"/>
                  </a:lnTo>
                  <a:lnTo>
                    <a:pt x="0" y="27432"/>
                  </a:lnTo>
                  <a:lnTo>
                    <a:pt x="0" y="1551432"/>
                  </a:lnTo>
                  <a:lnTo>
                    <a:pt x="2160" y="1562094"/>
                  </a:lnTo>
                  <a:lnTo>
                    <a:pt x="8048" y="1570815"/>
                  </a:lnTo>
                  <a:lnTo>
                    <a:pt x="16769" y="1576703"/>
                  </a:lnTo>
                  <a:lnTo>
                    <a:pt x="27432" y="1578864"/>
                  </a:lnTo>
                  <a:lnTo>
                    <a:pt x="2542032" y="1578864"/>
                  </a:lnTo>
                  <a:lnTo>
                    <a:pt x="2552694" y="1576703"/>
                  </a:lnTo>
                  <a:lnTo>
                    <a:pt x="2561415" y="1570815"/>
                  </a:lnTo>
                  <a:lnTo>
                    <a:pt x="2567303" y="1562094"/>
                  </a:lnTo>
                  <a:lnTo>
                    <a:pt x="2569464" y="1551432"/>
                  </a:lnTo>
                  <a:lnTo>
                    <a:pt x="2569464" y="1545971"/>
                  </a:lnTo>
                  <a:lnTo>
                    <a:pt x="32893" y="1545971"/>
                  </a:lnTo>
                  <a:lnTo>
                    <a:pt x="32893" y="32893"/>
                  </a:lnTo>
                  <a:lnTo>
                    <a:pt x="2569464" y="32893"/>
                  </a:lnTo>
                  <a:lnTo>
                    <a:pt x="2569464" y="27432"/>
                  </a:lnTo>
                  <a:lnTo>
                    <a:pt x="2567303" y="16769"/>
                  </a:lnTo>
                  <a:lnTo>
                    <a:pt x="2561415" y="8048"/>
                  </a:lnTo>
                  <a:lnTo>
                    <a:pt x="2552694" y="2160"/>
                  </a:lnTo>
                  <a:lnTo>
                    <a:pt x="2542032" y="0"/>
                  </a:lnTo>
                  <a:close/>
                </a:path>
                <a:path w="2569845" h="1579245">
                  <a:moveTo>
                    <a:pt x="2569464" y="32893"/>
                  </a:moveTo>
                  <a:lnTo>
                    <a:pt x="2536571" y="32893"/>
                  </a:lnTo>
                  <a:lnTo>
                    <a:pt x="2536571" y="1545971"/>
                  </a:lnTo>
                  <a:lnTo>
                    <a:pt x="2569464" y="1545971"/>
                  </a:lnTo>
                  <a:lnTo>
                    <a:pt x="2569464" y="32893"/>
                  </a:lnTo>
                  <a:close/>
                </a:path>
                <a:path w="2569845" h="1579245">
                  <a:moveTo>
                    <a:pt x="2525522" y="43942"/>
                  </a:moveTo>
                  <a:lnTo>
                    <a:pt x="43942" y="43942"/>
                  </a:lnTo>
                  <a:lnTo>
                    <a:pt x="43942" y="1534922"/>
                  </a:lnTo>
                  <a:lnTo>
                    <a:pt x="2525522" y="1534922"/>
                  </a:lnTo>
                  <a:lnTo>
                    <a:pt x="2525522" y="1524000"/>
                  </a:lnTo>
                  <a:lnTo>
                    <a:pt x="54864" y="1524000"/>
                  </a:lnTo>
                  <a:lnTo>
                    <a:pt x="54864" y="54864"/>
                  </a:lnTo>
                  <a:lnTo>
                    <a:pt x="2525522" y="54864"/>
                  </a:lnTo>
                  <a:lnTo>
                    <a:pt x="2525522" y="43942"/>
                  </a:lnTo>
                  <a:close/>
                </a:path>
                <a:path w="2569845" h="1579245">
                  <a:moveTo>
                    <a:pt x="2525522" y="54864"/>
                  </a:moveTo>
                  <a:lnTo>
                    <a:pt x="2514600" y="54864"/>
                  </a:lnTo>
                  <a:lnTo>
                    <a:pt x="2514600" y="1524000"/>
                  </a:lnTo>
                  <a:lnTo>
                    <a:pt x="2525522" y="1524000"/>
                  </a:lnTo>
                  <a:lnTo>
                    <a:pt x="2525522" y="54864"/>
                  </a:lnTo>
                  <a:close/>
                </a:path>
              </a:pathLst>
            </a:custGeom>
            <a:solidFill>
              <a:srgbClr val="256979"/>
            </a:solidFill>
          </p:spPr>
          <p:txBody>
            <a:bodyPr wrap="square" lIns="0" tIns="0" rIns="0" bIns="0" rtlCol="0"/>
            <a:lstStyle/>
            <a:p>
              <a:endParaRPr/>
            </a:p>
          </p:txBody>
        </p:sp>
      </p:grpSp>
      <p:sp>
        <p:nvSpPr>
          <p:cNvPr id="9" name="object 9"/>
          <p:cNvSpPr txBox="1"/>
          <p:nvPr/>
        </p:nvSpPr>
        <p:spPr>
          <a:xfrm>
            <a:off x="7823200" y="1219200"/>
            <a:ext cx="3352800" cy="968214"/>
          </a:xfrm>
          <a:prstGeom prst="rect">
            <a:avLst/>
          </a:prstGeom>
        </p:spPr>
        <p:txBody>
          <a:bodyPr vert="horz" wrap="square" lIns="0" tIns="6350" rIns="0" bIns="0" rtlCol="0">
            <a:spAutoFit/>
          </a:bodyPr>
          <a:lstStyle/>
          <a:p>
            <a:pPr>
              <a:lnSpc>
                <a:spcPct val="100000"/>
              </a:lnSpc>
              <a:spcBef>
                <a:spcPts val="50"/>
              </a:spcBef>
            </a:pPr>
            <a:endParaRPr sz="3850">
              <a:latin typeface="Times New Roman"/>
              <a:cs typeface="Times New Roman"/>
            </a:endParaRPr>
          </a:p>
          <a:p>
            <a:pPr marL="185420">
              <a:lnSpc>
                <a:spcPct val="100000"/>
              </a:lnSpc>
            </a:pPr>
            <a:r>
              <a:rPr sz="2400" b="1" dirty="0">
                <a:solidFill>
                  <a:srgbClr val="FFFFFF"/>
                </a:solidFill>
                <a:latin typeface="Times New Roman"/>
                <a:cs typeface="Times New Roman"/>
              </a:rPr>
              <a:t>Destination</a:t>
            </a:r>
            <a:r>
              <a:rPr sz="2400" b="1" spc="-55" dirty="0">
                <a:solidFill>
                  <a:srgbClr val="FFFFFF"/>
                </a:solidFill>
                <a:latin typeface="Times New Roman"/>
                <a:cs typeface="Times New Roman"/>
              </a:rPr>
              <a:t> </a:t>
            </a:r>
            <a:r>
              <a:rPr sz="2400" b="1" spc="-5" dirty="0">
                <a:solidFill>
                  <a:srgbClr val="FFFFFF"/>
                </a:solidFill>
                <a:latin typeface="Times New Roman"/>
                <a:cs typeface="Times New Roman"/>
              </a:rPr>
              <a:t>Unit</a:t>
            </a:r>
            <a:endParaRPr sz="2400">
              <a:latin typeface="Times New Roman"/>
              <a:cs typeface="Times New Roman"/>
            </a:endParaRPr>
          </a:p>
        </p:txBody>
      </p:sp>
      <p:grpSp>
        <p:nvGrpSpPr>
          <p:cNvPr id="10" name="object 10"/>
          <p:cNvGrpSpPr/>
          <p:nvPr/>
        </p:nvGrpSpPr>
        <p:grpSpPr>
          <a:xfrm>
            <a:off x="4470230" y="1470140"/>
            <a:ext cx="3353647" cy="1250950"/>
            <a:chOff x="3352672" y="1470140"/>
            <a:chExt cx="2515235" cy="1250950"/>
          </a:xfrm>
        </p:grpSpPr>
        <p:sp>
          <p:nvSpPr>
            <p:cNvPr id="11" name="object 11"/>
            <p:cNvSpPr/>
            <p:nvPr/>
          </p:nvSpPr>
          <p:spPr>
            <a:xfrm>
              <a:off x="3429000" y="1470151"/>
              <a:ext cx="2439035" cy="793750"/>
            </a:xfrm>
            <a:custGeom>
              <a:avLst/>
              <a:gdLst/>
              <a:ahLst/>
              <a:cxnLst/>
              <a:rect l="l" t="t" r="r" b="b"/>
              <a:pathLst>
                <a:path w="2439035" h="793750">
                  <a:moveTo>
                    <a:pt x="2438527" y="663448"/>
                  </a:moveTo>
                  <a:lnTo>
                    <a:pt x="2388870" y="634492"/>
                  </a:lnTo>
                  <a:lnTo>
                    <a:pt x="2221865" y="537083"/>
                  </a:lnTo>
                  <a:lnTo>
                    <a:pt x="2211032" y="533400"/>
                  </a:lnTo>
                  <a:lnTo>
                    <a:pt x="2199970" y="534098"/>
                  </a:lnTo>
                  <a:lnTo>
                    <a:pt x="2189975" y="538911"/>
                  </a:lnTo>
                  <a:lnTo>
                    <a:pt x="2182368" y="547497"/>
                  </a:lnTo>
                  <a:lnTo>
                    <a:pt x="2178608" y="558393"/>
                  </a:lnTo>
                  <a:lnTo>
                    <a:pt x="2179332" y="569455"/>
                  </a:lnTo>
                  <a:lnTo>
                    <a:pt x="2184171" y="579450"/>
                  </a:lnTo>
                  <a:lnTo>
                    <a:pt x="2192782" y="587121"/>
                  </a:lnTo>
                  <a:lnTo>
                    <a:pt x="2273973" y="634492"/>
                  </a:lnTo>
                  <a:lnTo>
                    <a:pt x="0" y="634492"/>
                  </a:lnTo>
                  <a:lnTo>
                    <a:pt x="0" y="692404"/>
                  </a:lnTo>
                  <a:lnTo>
                    <a:pt x="2273973" y="692404"/>
                  </a:lnTo>
                  <a:lnTo>
                    <a:pt x="2192782" y="739775"/>
                  </a:lnTo>
                  <a:lnTo>
                    <a:pt x="2184171" y="747458"/>
                  </a:lnTo>
                  <a:lnTo>
                    <a:pt x="2179332" y="757453"/>
                  </a:lnTo>
                  <a:lnTo>
                    <a:pt x="2178608" y="768515"/>
                  </a:lnTo>
                  <a:lnTo>
                    <a:pt x="2182368" y="779399"/>
                  </a:lnTo>
                  <a:lnTo>
                    <a:pt x="2189975" y="787996"/>
                  </a:lnTo>
                  <a:lnTo>
                    <a:pt x="2199970" y="792797"/>
                  </a:lnTo>
                  <a:lnTo>
                    <a:pt x="2211032" y="793508"/>
                  </a:lnTo>
                  <a:lnTo>
                    <a:pt x="2221865" y="789813"/>
                  </a:lnTo>
                  <a:lnTo>
                    <a:pt x="2388870" y="692404"/>
                  </a:lnTo>
                  <a:lnTo>
                    <a:pt x="2438527" y="663448"/>
                  </a:lnTo>
                  <a:close/>
                </a:path>
                <a:path w="2439035" h="793750">
                  <a:moveTo>
                    <a:pt x="2438527" y="130048"/>
                  </a:moveTo>
                  <a:lnTo>
                    <a:pt x="2388870" y="101092"/>
                  </a:lnTo>
                  <a:lnTo>
                    <a:pt x="2221865" y="3683"/>
                  </a:lnTo>
                  <a:lnTo>
                    <a:pt x="2211032" y="0"/>
                  </a:lnTo>
                  <a:lnTo>
                    <a:pt x="2199970" y="698"/>
                  </a:lnTo>
                  <a:lnTo>
                    <a:pt x="2189975" y="5511"/>
                  </a:lnTo>
                  <a:lnTo>
                    <a:pt x="2182368" y="14097"/>
                  </a:lnTo>
                  <a:lnTo>
                    <a:pt x="2178608" y="24993"/>
                  </a:lnTo>
                  <a:lnTo>
                    <a:pt x="2179332" y="36055"/>
                  </a:lnTo>
                  <a:lnTo>
                    <a:pt x="2184171" y="46050"/>
                  </a:lnTo>
                  <a:lnTo>
                    <a:pt x="2192782" y="53721"/>
                  </a:lnTo>
                  <a:lnTo>
                    <a:pt x="2273973" y="101092"/>
                  </a:lnTo>
                  <a:lnTo>
                    <a:pt x="0" y="101092"/>
                  </a:lnTo>
                  <a:lnTo>
                    <a:pt x="0" y="159004"/>
                  </a:lnTo>
                  <a:lnTo>
                    <a:pt x="2273973" y="159004"/>
                  </a:lnTo>
                  <a:lnTo>
                    <a:pt x="2192782" y="206375"/>
                  </a:lnTo>
                  <a:lnTo>
                    <a:pt x="2184171" y="214058"/>
                  </a:lnTo>
                  <a:lnTo>
                    <a:pt x="2179332" y="224053"/>
                  </a:lnTo>
                  <a:lnTo>
                    <a:pt x="2178608" y="235115"/>
                  </a:lnTo>
                  <a:lnTo>
                    <a:pt x="2182368" y="245999"/>
                  </a:lnTo>
                  <a:lnTo>
                    <a:pt x="2189975" y="254596"/>
                  </a:lnTo>
                  <a:lnTo>
                    <a:pt x="2199970" y="259397"/>
                  </a:lnTo>
                  <a:lnTo>
                    <a:pt x="2211032" y="260108"/>
                  </a:lnTo>
                  <a:lnTo>
                    <a:pt x="2221865" y="256413"/>
                  </a:lnTo>
                  <a:lnTo>
                    <a:pt x="2388870" y="159004"/>
                  </a:lnTo>
                  <a:lnTo>
                    <a:pt x="2438527" y="130048"/>
                  </a:lnTo>
                  <a:close/>
                </a:path>
              </a:pathLst>
            </a:custGeom>
            <a:solidFill>
              <a:srgbClr val="3891A7"/>
            </a:solidFill>
          </p:spPr>
          <p:txBody>
            <a:bodyPr wrap="square" lIns="0" tIns="0" rIns="0" bIns="0" rtlCol="0"/>
            <a:lstStyle/>
            <a:p>
              <a:endParaRPr/>
            </a:p>
          </p:txBody>
        </p:sp>
        <p:sp>
          <p:nvSpPr>
            <p:cNvPr id="12" name="object 12"/>
            <p:cNvSpPr/>
            <p:nvPr/>
          </p:nvSpPr>
          <p:spPr>
            <a:xfrm>
              <a:off x="3352672" y="2460740"/>
              <a:ext cx="2515235" cy="260350"/>
            </a:xfrm>
            <a:custGeom>
              <a:avLst/>
              <a:gdLst/>
              <a:ahLst/>
              <a:cxnLst/>
              <a:rect l="l" t="t" r="r" b="b"/>
              <a:pathLst>
                <a:path w="2515235" h="260350">
                  <a:moveTo>
                    <a:pt x="227494" y="0"/>
                  </a:moveTo>
                  <a:lnTo>
                    <a:pt x="216662" y="3694"/>
                  </a:lnTo>
                  <a:lnTo>
                    <a:pt x="0" y="130059"/>
                  </a:lnTo>
                  <a:lnTo>
                    <a:pt x="216662" y="256424"/>
                  </a:lnTo>
                  <a:lnTo>
                    <a:pt x="227494" y="260119"/>
                  </a:lnTo>
                  <a:lnTo>
                    <a:pt x="238553" y="259409"/>
                  </a:lnTo>
                  <a:lnTo>
                    <a:pt x="248540" y="254603"/>
                  </a:lnTo>
                  <a:lnTo>
                    <a:pt x="256159" y="246010"/>
                  </a:lnTo>
                  <a:lnTo>
                    <a:pt x="259907" y="235122"/>
                  </a:lnTo>
                  <a:lnTo>
                    <a:pt x="259191" y="224055"/>
                  </a:lnTo>
                  <a:lnTo>
                    <a:pt x="254355" y="214060"/>
                  </a:lnTo>
                  <a:lnTo>
                    <a:pt x="245744" y="206386"/>
                  </a:lnTo>
                  <a:lnTo>
                    <a:pt x="164537" y="159015"/>
                  </a:lnTo>
                  <a:lnTo>
                    <a:pt x="57403" y="159015"/>
                  </a:lnTo>
                  <a:lnTo>
                    <a:pt x="57403" y="101103"/>
                  </a:lnTo>
                  <a:lnTo>
                    <a:pt x="164537" y="101103"/>
                  </a:lnTo>
                  <a:lnTo>
                    <a:pt x="245744" y="53732"/>
                  </a:lnTo>
                  <a:lnTo>
                    <a:pt x="254355" y="46059"/>
                  </a:lnTo>
                  <a:lnTo>
                    <a:pt x="259191" y="36064"/>
                  </a:lnTo>
                  <a:lnTo>
                    <a:pt x="259907" y="24997"/>
                  </a:lnTo>
                  <a:lnTo>
                    <a:pt x="256159" y="14108"/>
                  </a:lnTo>
                  <a:lnTo>
                    <a:pt x="248540" y="5516"/>
                  </a:lnTo>
                  <a:lnTo>
                    <a:pt x="238553" y="710"/>
                  </a:lnTo>
                  <a:lnTo>
                    <a:pt x="227494" y="0"/>
                  </a:lnTo>
                  <a:close/>
                </a:path>
                <a:path w="2515235" h="260350">
                  <a:moveTo>
                    <a:pt x="164537" y="101103"/>
                  </a:moveTo>
                  <a:lnTo>
                    <a:pt x="57403" y="101103"/>
                  </a:lnTo>
                  <a:lnTo>
                    <a:pt x="57403" y="159015"/>
                  </a:lnTo>
                  <a:lnTo>
                    <a:pt x="164537" y="159015"/>
                  </a:lnTo>
                  <a:lnTo>
                    <a:pt x="157788" y="155078"/>
                  </a:lnTo>
                  <a:lnTo>
                    <a:pt x="72009" y="155078"/>
                  </a:lnTo>
                  <a:lnTo>
                    <a:pt x="72009" y="105040"/>
                  </a:lnTo>
                  <a:lnTo>
                    <a:pt x="157788" y="105040"/>
                  </a:lnTo>
                  <a:lnTo>
                    <a:pt x="164537" y="101103"/>
                  </a:lnTo>
                  <a:close/>
                </a:path>
                <a:path w="2515235" h="260350">
                  <a:moveTo>
                    <a:pt x="2514727" y="101103"/>
                  </a:moveTo>
                  <a:lnTo>
                    <a:pt x="164537" y="101103"/>
                  </a:lnTo>
                  <a:lnTo>
                    <a:pt x="114898" y="130059"/>
                  </a:lnTo>
                  <a:lnTo>
                    <a:pt x="164537" y="159015"/>
                  </a:lnTo>
                  <a:lnTo>
                    <a:pt x="2514727" y="159015"/>
                  </a:lnTo>
                  <a:lnTo>
                    <a:pt x="2514727" y="101103"/>
                  </a:lnTo>
                  <a:close/>
                </a:path>
                <a:path w="2515235" h="260350">
                  <a:moveTo>
                    <a:pt x="72009" y="105040"/>
                  </a:moveTo>
                  <a:lnTo>
                    <a:pt x="72009" y="155078"/>
                  </a:lnTo>
                  <a:lnTo>
                    <a:pt x="114898" y="130059"/>
                  </a:lnTo>
                  <a:lnTo>
                    <a:pt x="72009" y="105040"/>
                  </a:lnTo>
                  <a:close/>
                </a:path>
                <a:path w="2515235" h="260350">
                  <a:moveTo>
                    <a:pt x="114898" y="130059"/>
                  </a:moveTo>
                  <a:lnTo>
                    <a:pt x="72009" y="155078"/>
                  </a:lnTo>
                  <a:lnTo>
                    <a:pt x="157788" y="155078"/>
                  </a:lnTo>
                  <a:lnTo>
                    <a:pt x="114898" y="130059"/>
                  </a:lnTo>
                  <a:close/>
                </a:path>
                <a:path w="2515235" h="260350">
                  <a:moveTo>
                    <a:pt x="157788" y="105040"/>
                  </a:moveTo>
                  <a:lnTo>
                    <a:pt x="72009" y="105040"/>
                  </a:lnTo>
                  <a:lnTo>
                    <a:pt x="114898" y="130059"/>
                  </a:lnTo>
                  <a:lnTo>
                    <a:pt x="157788" y="105040"/>
                  </a:lnTo>
                  <a:close/>
                </a:path>
              </a:pathLst>
            </a:custGeom>
            <a:solidFill>
              <a:srgbClr val="3891A7"/>
            </a:solidFill>
          </p:spPr>
          <p:txBody>
            <a:bodyPr wrap="square" lIns="0" tIns="0" rIns="0" bIns="0" rtlCol="0"/>
            <a:lstStyle/>
            <a:p>
              <a:endParaRPr/>
            </a:p>
          </p:txBody>
        </p:sp>
      </p:grpSp>
      <p:sp>
        <p:nvSpPr>
          <p:cNvPr id="13" name="object 13"/>
          <p:cNvSpPr txBox="1"/>
          <p:nvPr/>
        </p:nvSpPr>
        <p:spPr>
          <a:xfrm>
            <a:off x="4677833" y="1295146"/>
            <a:ext cx="2219960" cy="1238801"/>
          </a:xfrm>
          <a:prstGeom prst="rect">
            <a:avLst/>
          </a:prstGeom>
        </p:spPr>
        <p:txBody>
          <a:bodyPr vert="horz" wrap="square" lIns="0" tIns="12700" rIns="0" bIns="0" rtlCol="0">
            <a:spAutoFit/>
          </a:bodyPr>
          <a:lstStyle/>
          <a:p>
            <a:pPr marL="88900">
              <a:lnSpc>
                <a:spcPct val="100000"/>
              </a:lnSpc>
              <a:spcBef>
                <a:spcPts val="100"/>
              </a:spcBef>
            </a:pPr>
            <a:r>
              <a:rPr sz="1800" b="1" dirty="0">
                <a:latin typeface="Lucida Sans Unicode"/>
                <a:cs typeface="Lucida Sans Unicode"/>
              </a:rPr>
              <a:t>Data</a:t>
            </a:r>
            <a:r>
              <a:rPr sz="1800" b="1" spc="-60" dirty="0">
                <a:latin typeface="Lucida Sans Unicode"/>
                <a:cs typeface="Lucida Sans Unicode"/>
              </a:rPr>
              <a:t> </a:t>
            </a:r>
            <a:r>
              <a:rPr sz="1800" b="1" dirty="0">
                <a:latin typeface="Lucida Sans Unicode"/>
                <a:cs typeface="Lucida Sans Unicode"/>
              </a:rPr>
              <a:t>Bus</a:t>
            </a:r>
            <a:endParaRPr sz="1800">
              <a:latin typeface="Lucida Sans Unicode"/>
              <a:cs typeface="Lucida Sans Unicode"/>
            </a:endParaRPr>
          </a:p>
          <a:p>
            <a:pPr marL="12700" marR="5080" indent="76200">
              <a:lnSpc>
                <a:spcPts val="3600"/>
              </a:lnSpc>
              <a:spcBef>
                <a:spcPts val="160"/>
              </a:spcBef>
            </a:pPr>
            <a:r>
              <a:rPr sz="1800" b="1" dirty="0">
                <a:latin typeface="Lucida Sans Unicode"/>
                <a:cs typeface="Lucida Sans Unicode"/>
              </a:rPr>
              <a:t>Data Valid </a:t>
            </a:r>
            <a:r>
              <a:rPr sz="1800" b="1" spc="5" dirty="0">
                <a:latin typeface="Lucida Sans Unicode"/>
                <a:cs typeface="Lucida Sans Unicode"/>
              </a:rPr>
              <a:t> </a:t>
            </a:r>
            <a:r>
              <a:rPr sz="1800" b="1" dirty="0">
                <a:latin typeface="Lucida Sans Unicode"/>
                <a:cs typeface="Lucida Sans Unicode"/>
              </a:rPr>
              <a:t>Ready</a:t>
            </a:r>
            <a:r>
              <a:rPr sz="1800" b="1" spc="-70" dirty="0">
                <a:latin typeface="Lucida Sans Unicode"/>
                <a:cs typeface="Lucida Sans Unicode"/>
              </a:rPr>
              <a:t> </a:t>
            </a:r>
            <a:r>
              <a:rPr sz="1800" b="1" dirty="0">
                <a:latin typeface="Lucida Sans Unicode"/>
                <a:cs typeface="Lucida Sans Unicode"/>
              </a:rPr>
              <a:t>for</a:t>
            </a:r>
            <a:r>
              <a:rPr sz="1800" b="1" spc="-25" dirty="0">
                <a:latin typeface="Lucida Sans Unicode"/>
                <a:cs typeface="Lucida Sans Unicode"/>
              </a:rPr>
              <a:t> </a:t>
            </a:r>
            <a:r>
              <a:rPr sz="1800" b="1" dirty="0">
                <a:latin typeface="Lucida Sans Unicode"/>
                <a:cs typeface="Lucida Sans Unicode"/>
              </a:rPr>
              <a:t>Data</a:t>
            </a:r>
            <a:endParaRPr sz="1800">
              <a:latin typeface="Lucida Sans Unicode"/>
              <a:cs typeface="Lucida Sans Unicode"/>
            </a:endParaRPr>
          </a:p>
        </p:txBody>
      </p:sp>
      <p:grpSp>
        <p:nvGrpSpPr>
          <p:cNvPr id="14" name="object 14"/>
          <p:cNvGrpSpPr/>
          <p:nvPr/>
        </p:nvGrpSpPr>
        <p:grpSpPr>
          <a:xfrm>
            <a:off x="1891452" y="3552190"/>
            <a:ext cx="8713893" cy="1833880"/>
            <a:chOff x="1418589" y="3552190"/>
            <a:chExt cx="6535420" cy="1833880"/>
          </a:xfrm>
        </p:grpSpPr>
        <p:sp>
          <p:nvSpPr>
            <p:cNvPr id="15" name="object 15"/>
            <p:cNvSpPr/>
            <p:nvPr/>
          </p:nvSpPr>
          <p:spPr>
            <a:xfrm>
              <a:off x="1447799" y="3581400"/>
              <a:ext cx="6477000" cy="1219200"/>
            </a:xfrm>
            <a:custGeom>
              <a:avLst/>
              <a:gdLst/>
              <a:ahLst/>
              <a:cxnLst/>
              <a:rect l="l" t="t" r="r" b="b"/>
              <a:pathLst>
                <a:path w="6477000" h="1219200">
                  <a:moveTo>
                    <a:pt x="0" y="533400"/>
                  </a:moveTo>
                  <a:lnTo>
                    <a:pt x="1676400" y="533400"/>
                  </a:lnTo>
                </a:path>
                <a:path w="6477000" h="1219200">
                  <a:moveTo>
                    <a:pt x="1676400" y="0"/>
                  </a:moveTo>
                  <a:lnTo>
                    <a:pt x="1676400" y="533400"/>
                  </a:lnTo>
                </a:path>
                <a:path w="6477000" h="1219200">
                  <a:moveTo>
                    <a:pt x="6477000" y="533400"/>
                  </a:moveTo>
                  <a:lnTo>
                    <a:pt x="4495800" y="533400"/>
                  </a:lnTo>
                </a:path>
                <a:path w="6477000" h="1219200">
                  <a:moveTo>
                    <a:pt x="4495800" y="0"/>
                  </a:moveTo>
                  <a:lnTo>
                    <a:pt x="4495800" y="533400"/>
                  </a:lnTo>
                </a:path>
                <a:path w="6477000" h="1219200">
                  <a:moveTo>
                    <a:pt x="1676400" y="0"/>
                  </a:moveTo>
                  <a:lnTo>
                    <a:pt x="4495800" y="0"/>
                  </a:lnTo>
                </a:path>
                <a:path w="6477000" h="1219200">
                  <a:moveTo>
                    <a:pt x="0" y="1219200"/>
                  </a:moveTo>
                  <a:lnTo>
                    <a:pt x="2362200" y="1219200"/>
                  </a:lnTo>
                </a:path>
                <a:path w="6477000" h="1219200">
                  <a:moveTo>
                    <a:pt x="2362200" y="685800"/>
                  </a:moveTo>
                  <a:lnTo>
                    <a:pt x="2362200" y="1219200"/>
                  </a:lnTo>
                </a:path>
                <a:path w="6477000" h="1219200">
                  <a:moveTo>
                    <a:pt x="6477000" y="1219200"/>
                  </a:moveTo>
                  <a:lnTo>
                    <a:pt x="5105400" y="1219200"/>
                  </a:lnTo>
                </a:path>
                <a:path w="6477000" h="1219200">
                  <a:moveTo>
                    <a:pt x="5105400" y="685800"/>
                  </a:moveTo>
                  <a:lnTo>
                    <a:pt x="5105400" y="1219200"/>
                  </a:lnTo>
                </a:path>
                <a:path w="6477000" h="1219200">
                  <a:moveTo>
                    <a:pt x="2362200" y="685800"/>
                  </a:moveTo>
                  <a:lnTo>
                    <a:pt x="5105400" y="685800"/>
                  </a:lnTo>
                </a:path>
              </a:pathLst>
            </a:custGeom>
            <a:ln w="57912">
              <a:solidFill>
                <a:srgbClr val="3891A7"/>
              </a:solidFill>
            </a:ln>
          </p:spPr>
          <p:txBody>
            <a:bodyPr wrap="square" lIns="0" tIns="0" rIns="0" bIns="0" rtlCol="0"/>
            <a:lstStyle/>
            <a:p>
              <a:endParaRPr/>
            </a:p>
          </p:txBody>
        </p:sp>
        <p:sp>
          <p:nvSpPr>
            <p:cNvPr id="16" name="object 16"/>
            <p:cNvSpPr/>
            <p:nvPr/>
          </p:nvSpPr>
          <p:spPr>
            <a:xfrm>
              <a:off x="3124200" y="5282311"/>
              <a:ext cx="2819400" cy="103505"/>
            </a:xfrm>
            <a:custGeom>
              <a:avLst/>
              <a:gdLst/>
              <a:ahLst/>
              <a:cxnLst/>
              <a:rect l="l" t="t" r="r" b="b"/>
              <a:pathLst>
                <a:path w="2819400" h="103504">
                  <a:moveTo>
                    <a:pt x="838200" y="45339"/>
                  </a:moveTo>
                  <a:lnTo>
                    <a:pt x="35991" y="45339"/>
                  </a:lnTo>
                  <a:lnTo>
                    <a:pt x="94996" y="10922"/>
                  </a:lnTo>
                  <a:lnTo>
                    <a:pt x="96012" y="7112"/>
                  </a:lnTo>
                  <a:lnTo>
                    <a:pt x="92456" y="1016"/>
                  </a:lnTo>
                  <a:lnTo>
                    <a:pt x="88646" y="0"/>
                  </a:lnTo>
                  <a:lnTo>
                    <a:pt x="0" y="51689"/>
                  </a:lnTo>
                  <a:lnTo>
                    <a:pt x="88646" y="103378"/>
                  </a:lnTo>
                  <a:lnTo>
                    <a:pt x="92456" y="102362"/>
                  </a:lnTo>
                  <a:lnTo>
                    <a:pt x="96012" y="96266"/>
                  </a:lnTo>
                  <a:lnTo>
                    <a:pt x="94996" y="92456"/>
                  </a:lnTo>
                  <a:lnTo>
                    <a:pt x="35991" y="58039"/>
                  </a:lnTo>
                  <a:lnTo>
                    <a:pt x="838200" y="58039"/>
                  </a:lnTo>
                  <a:lnTo>
                    <a:pt x="838200" y="45339"/>
                  </a:lnTo>
                  <a:close/>
                </a:path>
                <a:path w="2819400" h="103504">
                  <a:moveTo>
                    <a:pt x="2819400" y="51689"/>
                  </a:moveTo>
                  <a:lnTo>
                    <a:pt x="2808503" y="45339"/>
                  </a:lnTo>
                  <a:lnTo>
                    <a:pt x="2730754" y="0"/>
                  </a:lnTo>
                  <a:lnTo>
                    <a:pt x="2726944" y="1016"/>
                  </a:lnTo>
                  <a:lnTo>
                    <a:pt x="2723388" y="7112"/>
                  </a:lnTo>
                  <a:lnTo>
                    <a:pt x="2724404" y="10922"/>
                  </a:lnTo>
                  <a:lnTo>
                    <a:pt x="2783382" y="45339"/>
                  </a:lnTo>
                  <a:lnTo>
                    <a:pt x="1981200" y="45339"/>
                  </a:lnTo>
                  <a:lnTo>
                    <a:pt x="1981200" y="58039"/>
                  </a:lnTo>
                  <a:lnTo>
                    <a:pt x="2783382" y="58039"/>
                  </a:lnTo>
                  <a:lnTo>
                    <a:pt x="2724404" y="92456"/>
                  </a:lnTo>
                  <a:lnTo>
                    <a:pt x="2723388" y="96266"/>
                  </a:lnTo>
                  <a:lnTo>
                    <a:pt x="2726944" y="102362"/>
                  </a:lnTo>
                  <a:lnTo>
                    <a:pt x="2730754" y="103378"/>
                  </a:lnTo>
                  <a:lnTo>
                    <a:pt x="2808503" y="58039"/>
                  </a:lnTo>
                  <a:lnTo>
                    <a:pt x="2819400" y="51689"/>
                  </a:lnTo>
                  <a:close/>
                </a:path>
              </a:pathLst>
            </a:custGeom>
            <a:solidFill>
              <a:srgbClr val="3891A7"/>
            </a:solidFill>
          </p:spPr>
          <p:txBody>
            <a:bodyPr wrap="square" lIns="0" tIns="0" rIns="0" bIns="0" rtlCol="0"/>
            <a:lstStyle/>
            <a:p>
              <a:endParaRPr/>
            </a:p>
          </p:txBody>
        </p:sp>
      </p:grpSp>
      <p:sp>
        <p:nvSpPr>
          <p:cNvPr id="17" name="object 17"/>
          <p:cNvSpPr txBox="1"/>
          <p:nvPr/>
        </p:nvSpPr>
        <p:spPr>
          <a:xfrm>
            <a:off x="5335015" y="5131385"/>
            <a:ext cx="1420707" cy="300355"/>
          </a:xfrm>
          <a:prstGeom prst="rect">
            <a:avLst/>
          </a:prstGeom>
        </p:spPr>
        <p:txBody>
          <a:bodyPr vert="horz" wrap="square" lIns="0" tIns="12700" rIns="0" bIns="0" rtlCol="0">
            <a:spAutoFit/>
          </a:bodyPr>
          <a:lstStyle/>
          <a:p>
            <a:pPr marL="12700">
              <a:lnSpc>
                <a:spcPct val="100000"/>
              </a:lnSpc>
              <a:spcBef>
                <a:spcPts val="100"/>
              </a:spcBef>
            </a:pPr>
            <a:r>
              <a:rPr sz="1800" b="1" spc="-35" dirty="0">
                <a:latin typeface="Times New Roman"/>
                <a:cs typeface="Times New Roman"/>
              </a:rPr>
              <a:t>Valid</a:t>
            </a:r>
            <a:r>
              <a:rPr sz="1800" b="1" spc="-75" dirty="0">
                <a:latin typeface="Times New Roman"/>
                <a:cs typeface="Times New Roman"/>
              </a:rPr>
              <a:t> </a:t>
            </a:r>
            <a:r>
              <a:rPr sz="1800" b="1" dirty="0">
                <a:latin typeface="Times New Roman"/>
                <a:cs typeface="Times New Roman"/>
              </a:rPr>
              <a:t>Data</a:t>
            </a:r>
            <a:endParaRPr sz="1800">
              <a:latin typeface="Times New Roman"/>
              <a:cs typeface="Times New Roman"/>
            </a:endParaRPr>
          </a:p>
        </p:txBody>
      </p:sp>
      <p:sp>
        <p:nvSpPr>
          <p:cNvPr id="18" name="object 18"/>
          <p:cNvSpPr txBox="1"/>
          <p:nvPr/>
        </p:nvSpPr>
        <p:spPr>
          <a:xfrm>
            <a:off x="1426193" y="3037459"/>
            <a:ext cx="5924127" cy="1138773"/>
          </a:xfrm>
          <a:prstGeom prst="rect">
            <a:avLst/>
          </a:prstGeom>
        </p:spPr>
        <p:txBody>
          <a:bodyPr vert="horz" wrap="square" lIns="0" tIns="12700" rIns="0" bIns="0" rtlCol="0">
            <a:spAutoFit/>
          </a:bodyPr>
          <a:lstStyle/>
          <a:p>
            <a:pPr marL="2040255">
              <a:lnSpc>
                <a:spcPct val="100000"/>
              </a:lnSpc>
              <a:spcBef>
                <a:spcPts val="100"/>
              </a:spcBef>
            </a:pPr>
            <a:r>
              <a:rPr sz="2400" b="1" u="sng" dirty="0">
                <a:uFill>
                  <a:solidFill>
                    <a:srgbClr val="000000"/>
                  </a:solidFill>
                </a:uFill>
                <a:latin typeface="Lucida Sans Unicode"/>
                <a:cs typeface="Lucida Sans Unicode"/>
              </a:rPr>
              <a:t>Timing</a:t>
            </a:r>
            <a:r>
              <a:rPr sz="2400" b="1" u="sng" spc="-85" dirty="0">
                <a:uFill>
                  <a:solidFill>
                    <a:srgbClr val="000000"/>
                  </a:solidFill>
                </a:uFill>
                <a:latin typeface="Lucida Sans Unicode"/>
                <a:cs typeface="Lucida Sans Unicode"/>
              </a:rPr>
              <a:t> </a:t>
            </a:r>
            <a:r>
              <a:rPr sz="2400" b="1" u="sng" dirty="0">
                <a:uFill>
                  <a:solidFill>
                    <a:srgbClr val="000000"/>
                  </a:solidFill>
                </a:uFill>
                <a:latin typeface="Lucida Sans Unicode"/>
                <a:cs typeface="Lucida Sans Unicode"/>
              </a:rPr>
              <a:t>Diagram</a:t>
            </a:r>
            <a:endParaRPr sz="2400">
              <a:latin typeface="Lucida Sans Unicode"/>
              <a:cs typeface="Lucida Sans Unicode"/>
            </a:endParaRPr>
          </a:p>
          <a:p>
            <a:pPr marL="165100" marR="2809875" indent="-152400">
              <a:lnSpc>
                <a:spcPts val="5400"/>
              </a:lnSpc>
              <a:spcBef>
                <a:spcPts val="484"/>
              </a:spcBef>
            </a:pPr>
            <a:r>
              <a:rPr sz="1800" b="1" dirty="0">
                <a:latin typeface="Lucida Sans Unicode"/>
                <a:cs typeface="Lucida Sans Unicode"/>
              </a:rPr>
              <a:t>Ready</a:t>
            </a:r>
            <a:r>
              <a:rPr sz="1800" b="1" spc="-70" dirty="0">
                <a:latin typeface="Lucida Sans Unicode"/>
                <a:cs typeface="Lucida Sans Unicode"/>
              </a:rPr>
              <a:t> </a:t>
            </a:r>
            <a:r>
              <a:rPr sz="1800" b="1" dirty="0">
                <a:latin typeface="Lucida Sans Unicode"/>
                <a:cs typeface="Lucida Sans Unicode"/>
              </a:rPr>
              <a:t>for</a:t>
            </a:r>
            <a:r>
              <a:rPr sz="1800" b="1" spc="-30" dirty="0">
                <a:latin typeface="Lucida Sans Unicode"/>
                <a:cs typeface="Lucida Sans Unicode"/>
              </a:rPr>
              <a:t> </a:t>
            </a:r>
            <a:r>
              <a:rPr sz="1800" b="1" dirty="0">
                <a:latin typeface="Lucida Sans Unicode"/>
                <a:cs typeface="Lucida Sans Unicode"/>
              </a:rPr>
              <a:t>data </a:t>
            </a:r>
            <a:r>
              <a:rPr sz="1800" b="1" spc="-555" dirty="0">
                <a:latin typeface="Lucida Sans Unicode"/>
                <a:cs typeface="Lucida Sans Unicode"/>
              </a:rPr>
              <a:t> </a:t>
            </a:r>
            <a:r>
              <a:rPr sz="1800" b="1" dirty="0">
                <a:latin typeface="Lucida Sans Unicode"/>
                <a:cs typeface="Lucida Sans Unicode"/>
              </a:rPr>
              <a:t>Data</a:t>
            </a:r>
            <a:r>
              <a:rPr sz="1800" b="1" spc="-35" dirty="0">
                <a:latin typeface="Lucida Sans Unicode"/>
                <a:cs typeface="Lucida Sans Unicode"/>
              </a:rPr>
              <a:t> </a:t>
            </a:r>
            <a:r>
              <a:rPr sz="1800" b="1" spc="5" dirty="0">
                <a:latin typeface="Lucida Sans Unicode"/>
                <a:cs typeface="Lucida Sans Unicode"/>
              </a:rPr>
              <a:t>valid</a:t>
            </a:r>
            <a:endParaRPr sz="1800">
              <a:latin typeface="Lucida Sans Unicode"/>
              <a:cs typeface="Lucida Sans Unicode"/>
            </a:endParaRPr>
          </a:p>
        </p:txBody>
      </p:sp>
      <p:sp>
        <p:nvSpPr>
          <p:cNvPr id="19" name="object 19"/>
          <p:cNvSpPr txBox="1"/>
          <p:nvPr/>
        </p:nvSpPr>
        <p:spPr>
          <a:xfrm>
            <a:off x="4093465" y="522478"/>
            <a:ext cx="2886287" cy="391160"/>
          </a:xfrm>
          <a:prstGeom prst="rect">
            <a:avLst/>
          </a:prstGeom>
        </p:spPr>
        <p:txBody>
          <a:bodyPr vert="horz" wrap="square" lIns="0" tIns="12700" rIns="0" bIns="0" rtlCol="0">
            <a:spAutoFit/>
          </a:bodyPr>
          <a:lstStyle/>
          <a:p>
            <a:pPr marL="12700">
              <a:lnSpc>
                <a:spcPct val="100000"/>
              </a:lnSpc>
              <a:spcBef>
                <a:spcPts val="100"/>
              </a:spcBef>
            </a:pPr>
            <a:r>
              <a:rPr sz="2400" b="1" u="sng" dirty="0">
                <a:uFill>
                  <a:solidFill>
                    <a:srgbClr val="000000"/>
                  </a:solidFill>
                </a:uFill>
                <a:latin typeface="Lucida Sans Unicode"/>
                <a:cs typeface="Lucida Sans Unicode"/>
              </a:rPr>
              <a:t>Block</a:t>
            </a:r>
            <a:r>
              <a:rPr sz="2400" b="1" u="sng" spc="-105" dirty="0">
                <a:uFill>
                  <a:solidFill>
                    <a:srgbClr val="000000"/>
                  </a:solidFill>
                </a:uFill>
                <a:latin typeface="Lucida Sans Unicode"/>
                <a:cs typeface="Lucida Sans Unicode"/>
              </a:rPr>
              <a:t> </a:t>
            </a:r>
            <a:r>
              <a:rPr sz="2400" b="1" u="sng" dirty="0">
                <a:uFill>
                  <a:solidFill>
                    <a:srgbClr val="000000"/>
                  </a:solidFill>
                </a:uFill>
                <a:latin typeface="Lucida Sans Unicode"/>
                <a:cs typeface="Lucida Sans Unicode"/>
              </a:rPr>
              <a:t>Diagram</a:t>
            </a:r>
            <a:endParaRPr sz="2400">
              <a:latin typeface="Lucida Sans Unicode"/>
              <a:cs typeface="Lucida Sans Unicode"/>
            </a:endParaRPr>
          </a:p>
        </p:txBody>
      </p:sp>
      <p:grpSp>
        <p:nvGrpSpPr>
          <p:cNvPr id="20" name="object 20"/>
          <p:cNvGrpSpPr/>
          <p:nvPr/>
        </p:nvGrpSpPr>
        <p:grpSpPr>
          <a:xfrm>
            <a:off x="1930400" y="3759072"/>
            <a:ext cx="9347200" cy="1832610"/>
            <a:chOff x="1447800" y="3759072"/>
            <a:chExt cx="7010400" cy="1832610"/>
          </a:xfrm>
        </p:grpSpPr>
        <p:sp>
          <p:nvSpPr>
            <p:cNvPr id="21" name="object 21"/>
            <p:cNvSpPr/>
            <p:nvPr/>
          </p:nvSpPr>
          <p:spPr>
            <a:xfrm>
              <a:off x="3117850" y="3759072"/>
              <a:ext cx="3409315" cy="889635"/>
            </a:xfrm>
            <a:custGeom>
              <a:avLst/>
              <a:gdLst/>
              <a:ahLst/>
              <a:cxnLst/>
              <a:rect l="l" t="t" r="r" b="b"/>
              <a:pathLst>
                <a:path w="3409315" h="889635">
                  <a:moveTo>
                    <a:pt x="589661" y="799592"/>
                  </a:moveTo>
                  <a:lnTo>
                    <a:pt x="588645" y="795655"/>
                  </a:lnTo>
                  <a:lnTo>
                    <a:pt x="585597" y="794004"/>
                  </a:lnTo>
                  <a:lnTo>
                    <a:pt x="582549" y="792226"/>
                  </a:lnTo>
                  <a:lnTo>
                    <a:pt x="578612" y="793369"/>
                  </a:lnTo>
                  <a:lnTo>
                    <a:pt x="576961" y="796417"/>
                  </a:lnTo>
                  <a:lnTo>
                    <a:pt x="544842" y="853935"/>
                  </a:lnTo>
                  <a:lnTo>
                    <a:pt x="540004" y="809879"/>
                  </a:lnTo>
                  <a:lnTo>
                    <a:pt x="532765" y="771144"/>
                  </a:lnTo>
                  <a:lnTo>
                    <a:pt x="522859" y="733298"/>
                  </a:lnTo>
                  <a:lnTo>
                    <a:pt x="510667" y="696722"/>
                  </a:lnTo>
                  <a:lnTo>
                    <a:pt x="479806" y="628523"/>
                  </a:lnTo>
                  <a:lnTo>
                    <a:pt x="451993" y="582930"/>
                  </a:lnTo>
                  <a:lnTo>
                    <a:pt x="420624" y="543052"/>
                  </a:lnTo>
                  <a:lnTo>
                    <a:pt x="386461" y="510032"/>
                  </a:lnTo>
                  <a:lnTo>
                    <a:pt x="350012" y="485140"/>
                  </a:lnTo>
                  <a:lnTo>
                    <a:pt x="311912" y="469138"/>
                  </a:lnTo>
                  <a:lnTo>
                    <a:pt x="261493" y="463169"/>
                  </a:lnTo>
                  <a:lnTo>
                    <a:pt x="249555" y="461518"/>
                  </a:lnTo>
                  <a:lnTo>
                    <a:pt x="202184" y="443865"/>
                  </a:lnTo>
                  <a:lnTo>
                    <a:pt x="167640" y="420116"/>
                  </a:lnTo>
                  <a:lnTo>
                    <a:pt x="134874" y="388620"/>
                  </a:lnTo>
                  <a:lnTo>
                    <a:pt x="104521" y="349885"/>
                  </a:lnTo>
                  <a:lnTo>
                    <a:pt x="77470" y="305562"/>
                  </a:lnTo>
                  <a:lnTo>
                    <a:pt x="47244" y="238887"/>
                  </a:lnTo>
                  <a:lnTo>
                    <a:pt x="30226" y="184785"/>
                  </a:lnTo>
                  <a:lnTo>
                    <a:pt x="21844" y="147320"/>
                  </a:lnTo>
                  <a:lnTo>
                    <a:pt x="16129" y="109093"/>
                  </a:lnTo>
                  <a:lnTo>
                    <a:pt x="13081" y="70485"/>
                  </a:lnTo>
                  <a:lnTo>
                    <a:pt x="12700" y="50800"/>
                  </a:lnTo>
                  <a:lnTo>
                    <a:pt x="0" y="51054"/>
                  </a:lnTo>
                  <a:lnTo>
                    <a:pt x="1524" y="90551"/>
                  </a:lnTo>
                  <a:lnTo>
                    <a:pt x="6096" y="129921"/>
                  </a:lnTo>
                  <a:lnTo>
                    <a:pt x="13335" y="168656"/>
                  </a:lnTo>
                  <a:lnTo>
                    <a:pt x="23241" y="206629"/>
                  </a:lnTo>
                  <a:lnTo>
                    <a:pt x="35306" y="243078"/>
                  </a:lnTo>
                  <a:lnTo>
                    <a:pt x="66040" y="311150"/>
                  </a:lnTo>
                  <a:lnTo>
                    <a:pt x="93980" y="356997"/>
                  </a:lnTo>
                  <a:lnTo>
                    <a:pt x="125222" y="396748"/>
                  </a:lnTo>
                  <a:lnTo>
                    <a:pt x="159385" y="429768"/>
                  </a:lnTo>
                  <a:lnTo>
                    <a:pt x="195707" y="454660"/>
                  </a:lnTo>
                  <a:lnTo>
                    <a:pt x="233553" y="470662"/>
                  </a:lnTo>
                  <a:lnTo>
                    <a:pt x="285242" y="476885"/>
                  </a:lnTo>
                  <a:lnTo>
                    <a:pt x="297053" y="478663"/>
                  </a:lnTo>
                  <a:lnTo>
                    <a:pt x="344297" y="496443"/>
                  </a:lnTo>
                  <a:lnTo>
                    <a:pt x="378714" y="520065"/>
                  </a:lnTo>
                  <a:lnTo>
                    <a:pt x="411353" y="551688"/>
                  </a:lnTo>
                  <a:lnTo>
                    <a:pt x="441706" y="590296"/>
                  </a:lnTo>
                  <a:lnTo>
                    <a:pt x="468757" y="634746"/>
                  </a:lnTo>
                  <a:lnTo>
                    <a:pt x="498983" y="701548"/>
                  </a:lnTo>
                  <a:lnTo>
                    <a:pt x="515874" y="755523"/>
                  </a:lnTo>
                  <a:lnTo>
                    <a:pt x="524256" y="792988"/>
                  </a:lnTo>
                  <a:lnTo>
                    <a:pt x="529971" y="831215"/>
                  </a:lnTo>
                  <a:lnTo>
                    <a:pt x="531952" y="851966"/>
                  </a:lnTo>
                  <a:lnTo>
                    <a:pt x="498983" y="797941"/>
                  </a:lnTo>
                  <a:lnTo>
                    <a:pt x="497205" y="794893"/>
                  </a:lnTo>
                  <a:lnTo>
                    <a:pt x="493268" y="794004"/>
                  </a:lnTo>
                  <a:lnTo>
                    <a:pt x="490220" y="795782"/>
                  </a:lnTo>
                  <a:lnTo>
                    <a:pt x="487299" y="797687"/>
                  </a:lnTo>
                  <a:lnTo>
                    <a:pt x="486283" y="801497"/>
                  </a:lnTo>
                  <a:lnTo>
                    <a:pt x="488188" y="804545"/>
                  </a:lnTo>
                  <a:lnTo>
                    <a:pt x="539750" y="889127"/>
                  </a:lnTo>
                  <a:lnTo>
                    <a:pt x="546684" y="876681"/>
                  </a:lnTo>
                  <a:lnTo>
                    <a:pt x="588010" y="802640"/>
                  </a:lnTo>
                  <a:lnTo>
                    <a:pt x="589661" y="799592"/>
                  </a:lnTo>
                  <a:close/>
                </a:path>
                <a:path w="3409315" h="889635">
                  <a:moveTo>
                    <a:pt x="2749296" y="50673"/>
                  </a:moveTo>
                  <a:lnTo>
                    <a:pt x="2738310" y="44450"/>
                  </a:lnTo>
                  <a:lnTo>
                    <a:pt x="2663063" y="1778"/>
                  </a:lnTo>
                  <a:lnTo>
                    <a:pt x="2660015" y="0"/>
                  </a:lnTo>
                  <a:lnTo>
                    <a:pt x="2656205" y="1016"/>
                  </a:lnTo>
                  <a:lnTo>
                    <a:pt x="2654427" y="4064"/>
                  </a:lnTo>
                  <a:lnTo>
                    <a:pt x="2652776" y="7112"/>
                  </a:lnTo>
                  <a:lnTo>
                    <a:pt x="2653792" y="11049"/>
                  </a:lnTo>
                  <a:lnTo>
                    <a:pt x="2656840" y="12827"/>
                  </a:lnTo>
                  <a:lnTo>
                    <a:pt x="2713126" y="44704"/>
                  </a:lnTo>
                  <a:lnTo>
                    <a:pt x="2700909" y="44831"/>
                  </a:lnTo>
                  <a:lnTo>
                    <a:pt x="2652776" y="46355"/>
                  </a:lnTo>
                  <a:lnTo>
                    <a:pt x="2604770" y="48768"/>
                  </a:lnTo>
                  <a:lnTo>
                    <a:pt x="2557018" y="52070"/>
                  </a:lnTo>
                  <a:lnTo>
                    <a:pt x="2509647" y="56388"/>
                  </a:lnTo>
                  <a:lnTo>
                    <a:pt x="2462784" y="61468"/>
                  </a:lnTo>
                  <a:lnTo>
                    <a:pt x="2416429" y="67310"/>
                  </a:lnTo>
                  <a:lnTo>
                    <a:pt x="2370709" y="74041"/>
                  </a:lnTo>
                  <a:lnTo>
                    <a:pt x="2325751" y="81407"/>
                  </a:lnTo>
                  <a:lnTo>
                    <a:pt x="2281682" y="89662"/>
                  </a:lnTo>
                  <a:lnTo>
                    <a:pt x="2238502" y="98425"/>
                  </a:lnTo>
                  <a:lnTo>
                    <a:pt x="2196465" y="107950"/>
                  </a:lnTo>
                  <a:lnTo>
                    <a:pt x="2155444" y="118110"/>
                  </a:lnTo>
                  <a:lnTo>
                    <a:pt x="2115693" y="128905"/>
                  </a:lnTo>
                  <a:lnTo>
                    <a:pt x="2077212" y="140208"/>
                  </a:lnTo>
                  <a:lnTo>
                    <a:pt x="2040255" y="152146"/>
                  </a:lnTo>
                  <a:lnTo>
                    <a:pt x="1970659" y="177292"/>
                  </a:lnTo>
                  <a:lnTo>
                    <a:pt x="1907921" y="204343"/>
                  </a:lnTo>
                  <a:lnTo>
                    <a:pt x="1852549" y="232791"/>
                  </a:lnTo>
                  <a:lnTo>
                    <a:pt x="1805432" y="262763"/>
                  </a:lnTo>
                  <a:lnTo>
                    <a:pt x="1767205" y="294005"/>
                  </a:lnTo>
                  <a:lnTo>
                    <a:pt x="1738757" y="326390"/>
                  </a:lnTo>
                  <a:lnTo>
                    <a:pt x="1717929" y="368300"/>
                  </a:lnTo>
                  <a:lnTo>
                    <a:pt x="1714461" y="394081"/>
                  </a:lnTo>
                  <a:lnTo>
                    <a:pt x="1714119" y="400939"/>
                  </a:lnTo>
                  <a:lnTo>
                    <a:pt x="1702181" y="438658"/>
                  </a:lnTo>
                  <a:lnTo>
                    <a:pt x="1673479" y="476885"/>
                  </a:lnTo>
                  <a:lnTo>
                    <a:pt x="1638935" y="506984"/>
                  </a:lnTo>
                  <a:lnTo>
                    <a:pt x="1606931" y="529209"/>
                  </a:lnTo>
                  <a:lnTo>
                    <a:pt x="1556639" y="557911"/>
                  </a:lnTo>
                  <a:lnTo>
                    <a:pt x="1498219" y="585470"/>
                  </a:lnTo>
                  <a:lnTo>
                    <a:pt x="1432687" y="611251"/>
                  </a:lnTo>
                  <a:lnTo>
                    <a:pt x="1360678" y="635254"/>
                  </a:lnTo>
                  <a:lnTo>
                    <a:pt x="1322451" y="646430"/>
                  </a:lnTo>
                  <a:lnTo>
                    <a:pt x="1282954" y="657098"/>
                  </a:lnTo>
                  <a:lnTo>
                    <a:pt x="1242314" y="667258"/>
                  </a:lnTo>
                  <a:lnTo>
                    <a:pt x="1200404" y="676656"/>
                  </a:lnTo>
                  <a:lnTo>
                    <a:pt x="1157478" y="685546"/>
                  </a:lnTo>
                  <a:lnTo>
                    <a:pt x="1113663" y="693547"/>
                  </a:lnTo>
                  <a:lnTo>
                    <a:pt x="1068959" y="701040"/>
                  </a:lnTo>
                  <a:lnTo>
                    <a:pt x="1023493" y="707517"/>
                  </a:lnTo>
                  <a:lnTo>
                    <a:pt x="977392" y="713486"/>
                  </a:lnTo>
                  <a:lnTo>
                    <a:pt x="930783" y="718439"/>
                  </a:lnTo>
                  <a:lnTo>
                    <a:pt x="883539" y="722630"/>
                  </a:lnTo>
                  <a:lnTo>
                    <a:pt x="836041" y="726059"/>
                  </a:lnTo>
                  <a:lnTo>
                    <a:pt x="788289" y="728345"/>
                  </a:lnTo>
                  <a:lnTo>
                    <a:pt x="740283" y="729869"/>
                  </a:lnTo>
                  <a:lnTo>
                    <a:pt x="692150" y="730377"/>
                  </a:lnTo>
                  <a:lnTo>
                    <a:pt x="692150" y="743077"/>
                  </a:lnTo>
                  <a:lnTo>
                    <a:pt x="740410" y="742569"/>
                  </a:lnTo>
                  <a:lnTo>
                    <a:pt x="788670" y="741045"/>
                  </a:lnTo>
                  <a:lnTo>
                    <a:pt x="836676" y="738632"/>
                  </a:lnTo>
                  <a:lnTo>
                    <a:pt x="884428" y="735330"/>
                  </a:lnTo>
                  <a:lnTo>
                    <a:pt x="931926" y="731139"/>
                  </a:lnTo>
                  <a:lnTo>
                    <a:pt x="978789" y="726059"/>
                  </a:lnTo>
                  <a:lnTo>
                    <a:pt x="1025144" y="720217"/>
                  </a:lnTo>
                  <a:lnTo>
                    <a:pt x="1070864" y="713613"/>
                  </a:lnTo>
                  <a:lnTo>
                    <a:pt x="1115695" y="706120"/>
                  </a:lnTo>
                  <a:lnTo>
                    <a:pt x="1159891" y="697992"/>
                  </a:lnTo>
                  <a:lnTo>
                    <a:pt x="1202944" y="689102"/>
                  </a:lnTo>
                  <a:lnTo>
                    <a:pt x="1244981" y="679704"/>
                  </a:lnTo>
                  <a:lnTo>
                    <a:pt x="1286002" y="669417"/>
                  </a:lnTo>
                  <a:lnTo>
                    <a:pt x="1325753" y="658749"/>
                  </a:lnTo>
                  <a:lnTo>
                    <a:pt x="1364361" y="647446"/>
                  </a:lnTo>
                  <a:lnTo>
                    <a:pt x="1401318" y="635635"/>
                  </a:lnTo>
                  <a:lnTo>
                    <a:pt x="1470787" y="610489"/>
                  </a:lnTo>
                  <a:lnTo>
                    <a:pt x="1533652" y="583438"/>
                  </a:lnTo>
                  <a:lnTo>
                    <a:pt x="1588897" y="554990"/>
                  </a:lnTo>
                  <a:lnTo>
                    <a:pt x="1636014" y="525018"/>
                  </a:lnTo>
                  <a:lnTo>
                    <a:pt x="1674241" y="493903"/>
                  </a:lnTo>
                  <a:lnTo>
                    <a:pt x="1702816" y="461518"/>
                  </a:lnTo>
                  <a:lnTo>
                    <a:pt x="1723517" y="419862"/>
                  </a:lnTo>
                  <a:lnTo>
                    <a:pt x="1727212" y="393573"/>
                  </a:lnTo>
                  <a:lnTo>
                    <a:pt x="1727581" y="386080"/>
                  </a:lnTo>
                  <a:lnTo>
                    <a:pt x="1739646" y="348615"/>
                  </a:lnTo>
                  <a:lnTo>
                    <a:pt x="1768475" y="310642"/>
                  </a:lnTo>
                  <a:lnTo>
                    <a:pt x="1802892" y="280543"/>
                  </a:lnTo>
                  <a:lnTo>
                    <a:pt x="1835023" y="258191"/>
                  </a:lnTo>
                  <a:lnTo>
                    <a:pt x="1885315" y="229616"/>
                  </a:lnTo>
                  <a:lnTo>
                    <a:pt x="1943608" y="202184"/>
                  </a:lnTo>
                  <a:lnTo>
                    <a:pt x="2009140" y="176276"/>
                  </a:lnTo>
                  <a:lnTo>
                    <a:pt x="2081149" y="152273"/>
                  </a:lnTo>
                  <a:lnTo>
                    <a:pt x="2119249" y="140970"/>
                  </a:lnTo>
                  <a:lnTo>
                    <a:pt x="2158746" y="130429"/>
                  </a:lnTo>
                  <a:lnTo>
                    <a:pt x="2199513" y="120396"/>
                  </a:lnTo>
                  <a:lnTo>
                    <a:pt x="2241423" y="110871"/>
                  </a:lnTo>
                  <a:lnTo>
                    <a:pt x="2284222" y="102108"/>
                  </a:lnTo>
                  <a:lnTo>
                    <a:pt x="2328037" y="93980"/>
                  </a:lnTo>
                  <a:lnTo>
                    <a:pt x="2372741" y="86487"/>
                  </a:lnTo>
                  <a:lnTo>
                    <a:pt x="2418207" y="79883"/>
                  </a:lnTo>
                  <a:lnTo>
                    <a:pt x="2464308" y="74041"/>
                  </a:lnTo>
                  <a:lnTo>
                    <a:pt x="2510917" y="68961"/>
                  </a:lnTo>
                  <a:lnTo>
                    <a:pt x="2558034" y="64770"/>
                  </a:lnTo>
                  <a:lnTo>
                    <a:pt x="2605532" y="61468"/>
                  </a:lnTo>
                  <a:lnTo>
                    <a:pt x="2653411" y="58928"/>
                  </a:lnTo>
                  <a:lnTo>
                    <a:pt x="2701290" y="57531"/>
                  </a:lnTo>
                  <a:lnTo>
                    <a:pt x="2713278" y="57404"/>
                  </a:lnTo>
                  <a:lnTo>
                    <a:pt x="2654808" y="92456"/>
                  </a:lnTo>
                  <a:lnTo>
                    <a:pt x="2653792" y="96393"/>
                  </a:lnTo>
                  <a:lnTo>
                    <a:pt x="2655570" y="99441"/>
                  </a:lnTo>
                  <a:lnTo>
                    <a:pt x="2657348" y="102362"/>
                  </a:lnTo>
                  <a:lnTo>
                    <a:pt x="2661285" y="103378"/>
                  </a:lnTo>
                  <a:lnTo>
                    <a:pt x="2664333" y="101600"/>
                  </a:lnTo>
                  <a:lnTo>
                    <a:pt x="2749296" y="50673"/>
                  </a:lnTo>
                  <a:close/>
                </a:path>
                <a:path w="3409315" h="889635">
                  <a:moveTo>
                    <a:pt x="3409048" y="799465"/>
                  </a:moveTo>
                  <a:lnTo>
                    <a:pt x="3407918" y="795655"/>
                  </a:lnTo>
                  <a:lnTo>
                    <a:pt x="3404870" y="793877"/>
                  </a:lnTo>
                  <a:lnTo>
                    <a:pt x="3401822" y="792226"/>
                  </a:lnTo>
                  <a:lnTo>
                    <a:pt x="3397872" y="793369"/>
                  </a:lnTo>
                  <a:lnTo>
                    <a:pt x="3396221" y="796417"/>
                  </a:lnTo>
                  <a:lnTo>
                    <a:pt x="3365131" y="852284"/>
                  </a:lnTo>
                  <a:lnTo>
                    <a:pt x="3365131" y="873252"/>
                  </a:lnTo>
                  <a:lnTo>
                    <a:pt x="3365131" y="873429"/>
                  </a:lnTo>
                  <a:lnTo>
                    <a:pt x="3364103" y="860425"/>
                  </a:lnTo>
                  <a:lnTo>
                    <a:pt x="3365131" y="873252"/>
                  </a:lnTo>
                  <a:lnTo>
                    <a:pt x="3365131" y="852284"/>
                  </a:lnTo>
                  <a:lnTo>
                    <a:pt x="3363493" y="855218"/>
                  </a:lnTo>
                  <a:lnTo>
                    <a:pt x="3362452" y="846201"/>
                  </a:lnTo>
                  <a:lnTo>
                    <a:pt x="3353816" y="804037"/>
                  </a:lnTo>
                  <a:lnTo>
                    <a:pt x="3334893" y="750697"/>
                  </a:lnTo>
                  <a:lnTo>
                    <a:pt x="3308223" y="701675"/>
                  </a:lnTo>
                  <a:lnTo>
                    <a:pt x="3275584" y="658876"/>
                  </a:lnTo>
                  <a:lnTo>
                    <a:pt x="3247771" y="631952"/>
                  </a:lnTo>
                  <a:lnTo>
                    <a:pt x="3207258" y="604139"/>
                  </a:lnTo>
                  <a:lnTo>
                    <a:pt x="3163824" y="587502"/>
                  </a:lnTo>
                  <a:lnTo>
                    <a:pt x="3131058" y="583565"/>
                  </a:lnTo>
                  <a:lnTo>
                    <a:pt x="3121152" y="582930"/>
                  </a:lnTo>
                  <a:lnTo>
                    <a:pt x="3081274" y="566293"/>
                  </a:lnTo>
                  <a:lnTo>
                    <a:pt x="3051429" y="539496"/>
                  </a:lnTo>
                  <a:lnTo>
                    <a:pt x="3022727" y="502031"/>
                  </a:lnTo>
                  <a:lnTo>
                    <a:pt x="2995803" y="455041"/>
                  </a:lnTo>
                  <a:lnTo>
                    <a:pt x="2979293" y="419100"/>
                  </a:lnTo>
                  <a:lnTo>
                    <a:pt x="2964053" y="379984"/>
                  </a:lnTo>
                  <a:lnTo>
                    <a:pt x="2950210" y="338201"/>
                  </a:lnTo>
                  <a:lnTo>
                    <a:pt x="2938145" y="294005"/>
                  </a:lnTo>
                  <a:lnTo>
                    <a:pt x="2927858" y="247777"/>
                  </a:lnTo>
                  <a:lnTo>
                    <a:pt x="2919603" y="199898"/>
                  </a:lnTo>
                  <a:lnTo>
                    <a:pt x="2913380" y="151003"/>
                  </a:lnTo>
                  <a:lnTo>
                    <a:pt x="2909570" y="101092"/>
                  </a:lnTo>
                  <a:lnTo>
                    <a:pt x="2908300" y="50800"/>
                  </a:lnTo>
                  <a:lnTo>
                    <a:pt x="2895600" y="51054"/>
                  </a:lnTo>
                  <a:lnTo>
                    <a:pt x="2896997" y="101727"/>
                  </a:lnTo>
                  <a:lnTo>
                    <a:pt x="2900807" y="152019"/>
                  </a:lnTo>
                  <a:lnTo>
                    <a:pt x="2907030" y="201676"/>
                  </a:lnTo>
                  <a:lnTo>
                    <a:pt x="2915285" y="249936"/>
                  </a:lnTo>
                  <a:lnTo>
                    <a:pt x="2925699" y="296799"/>
                  </a:lnTo>
                  <a:lnTo>
                    <a:pt x="2938018" y="341630"/>
                  </a:lnTo>
                  <a:lnTo>
                    <a:pt x="2951988" y="384175"/>
                  </a:lnTo>
                  <a:lnTo>
                    <a:pt x="2967482" y="423926"/>
                  </a:lnTo>
                  <a:lnTo>
                    <a:pt x="2984373" y="460502"/>
                  </a:lnTo>
                  <a:lnTo>
                    <a:pt x="3011932" y="508762"/>
                  </a:lnTo>
                  <a:lnTo>
                    <a:pt x="3041777" y="547751"/>
                  </a:lnTo>
                  <a:lnTo>
                    <a:pt x="3073527" y="576326"/>
                  </a:lnTo>
                  <a:lnTo>
                    <a:pt x="3118612" y="595376"/>
                  </a:lnTo>
                  <a:lnTo>
                    <a:pt x="3140964" y="596773"/>
                  </a:lnTo>
                  <a:lnTo>
                    <a:pt x="3151251" y="597916"/>
                  </a:lnTo>
                  <a:lnTo>
                    <a:pt x="3191637" y="610616"/>
                  </a:lnTo>
                  <a:lnTo>
                    <a:pt x="3230499" y="634365"/>
                  </a:lnTo>
                  <a:lnTo>
                    <a:pt x="3266567" y="667766"/>
                  </a:lnTo>
                  <a:lnTo>
                    <a:pt x="3297809" y="708914"/>
                  </a:lnTo>
                  <a:lnTo>
                    <a:pt x="3323463" y="756285"/>
                  </a:lnTo>
                  <a:lnTo>
                    <a:pt x="3341751" y="807847"/>
                  </a:lnTo>
                  <a:lnTo>
                    <a:pt x="3349879" y="848233"/>
                  </a:lnTo>
                  <a:lnTo>
                    <a:pt x="3350082" y="849934"/>
                  </a:lnTo>
                  <a:lnTo>
                    <a:pt x="3316478" y="795020"/>
                  </a:lnTo>
                  <a:lnTo>
                    <a:pt x="3312541" y="794004"/>
                  </a:lnTo>
                  <a:lnTo>
                    <a:pt x="3309620" y="795909"/>
                  </a:lnTo>
                  <a:lnTo>
                    <a:pt x="3306572" y="797687"/>
                  </a:lnTo>
                  <a:lnTo>
                    <a:pt x="3305683" y="801624"/>
                  </a:lnTo>
                  <a:lnTo>
                    <a:pt x="3359150" y="889127"/>
                  </a:lnTo>
                  <a:lnTo>
                    <a:pt x="3366058" y="876681"/>
                  </a:lnTo>
                  <a:lnTo>
                    <a:pt x="3407270" y="802513"/>
                  </a:lnTo>
                  <a:lnTo>
                    <a:pt x="3409048" y="799465"/>
                  </a:lnTo>
                  <a:close/>
                </a:path>
              </a:pathLst>
            </a:custGeom>
            <a:solidFill>
              <a:srgbClr val="3891A7"/>
            </a:solidFill>
          </p:spPr>
          <p:txBody>
            <a:bodyPr wrap="square" lIns="0" tIns="0" rIns="0" bIns="0" rtlCol="0"/>
            <a:lstStyle/>
            <a:p>
              <a:endParaRPr/>
            </a:p>
          </p:txBody>
        </p:sp>
        <p:sp>
          <p:nvSpPr>
            <p:cNvPr id="22" name="object 22"/>
            <p:cNvSpPr/>
            <p:nvPr/>
          </p:nvSpPr>
          <p:spPr>
            <a:xfrm>
              <a:off x="1447800" y="5029199"/>
              <a:ext cx="7010400" cy="533400"/>
            </a:xfrm>
            <a:custGeom>
              <a:avLst/>
              <a:gdLst/>
              <a:ahLst/>
              <a:cxnLst/>
              <a:rect l="l" t="t" r="r" b="b"/>
              <a:pathLst>
                <a:path w="7010400" h="533400">
                  <a:moveTo>
                    <a:pt x="0" y="533400"/>
                  </a:moveTo>
                  <a:lnTo>
                    <a:pt x="1676400" y="533400"/>
                  </a:lnTo>
                </a:path>
                <a:path w="7010400" h="533400">
                  <a:moveTo>
                    <a:pt x="1676400" y="0"/>
                  </a:moveTo>
                  <a:lnTo>
                    <a:pt x="4495800" y="0"/>
                  </a:lnTo>
                </a:path>
                <a:path w="7010400" h="533400">
                  <a:moveTo>
                    <a:pt x="1676400" y="0"/>
                  </a:moveTo>
                  <a:lnTo>
                    <a:pt x="1676400" y="533400"/>
                  </a:lnTo>
                </a:path>
                <a:path w="7010400" h="533400">
                  <a:moveTo>
                    <a:pt x="7010400" y="533400"/>
                  </a:moveTo>
                  <a:lnTo>
                    <a:pt x="4495800" y="533400"/>
                  </a:lnTo>
                </a:path>
                <a:path w="7010400" h="533400">
                  <a:moveTo>
                    <a:pt x="4495800" y="0"/>
                  </a:moveTo>
                  <a:lnTo>
                    <a:pt x="4495800" y="533400"/>
                  </a:lnTo>
                </a:path>
              </a:pathLst>
            </a:custGeom>
            <a:ln w="57912">
              <a:solidFill>
                <a:srgbClr val="3891A7"/>
              </a:solidFill>
            </a:ln>
          </p:spPr>
          <p:txBody>
            <a:bodyPr wrap="square" lIns="0" tIns="0" rIns="0" bIns="0" rtlCol="0"/>
            <a:lstStyle/>
            <a:p>
              <a:endParaRPr/>
            </a:p>
          </p:txBody>
        </p:sp>
        <p:sp>
          <p:nvSpPr>
            <p:cNvPr id="23" name="object 23"/>
            <p:cNvSpPr/>
            <p:nvPr/>
          </p:nvSpPr>
          <p:spPr>
            <a:xfrm>
              <a:off x="2965450" y="3886199"/>
              <a:ext cx="133985" cy="1219200"/>
            </a:xfrm>
            <a:custGeom>
              <a:avLst/>
              <a:gdLst/>
              <a:ahLst/>
              <a:cxnLst/>
              <a:rect l="l" t="t" r="r" b="b"/>
              <a:pathLst>
                <a:path w="133985" h="1219200">
                  <a:moveTo>
                    <a:pt x="37592" y="1123314"/>
                  </a:moveTo>
                  <a:lnTo>
                    <a:pt x="34543" y="1125093"/>
                  </a:lnTo>
                  <a:lnTo>
                    <a:pt x="31623" y="1126870"/>
                  </a:lnTo>
                  <a:lnTo>
                    <a:pt x="30606" y="1130808"/>
                  </a:lnTo>
                  <a:lnTo>
                    <a:pt x="82550" y="1219200"/>
                  </a:lnTo>
                  <a:lnTo>
                    <a:pt x="89834" y="1206627"/>
                  </a:lnTo>
                  <a:lnTo>
                    <a:pt x="76200" y="1206627"/>
                  </a:lnTo>
                  <a:lnTo>
                    <a:pt x="76133" y="1183233"/>
                  </a:lnTo>
                  <a:lnTo>
                    <a:pt x="41529" y="1124331"/>
                  </a:lnTo>
                  <a:lnTo>
                    <a:pt x="37592" y="1123314"/>
                  </a:lnTo>
                  <a:close/>
                </a:path>
                <a:path w="133985" h="1219200">
                  <a:moveTo>
                    <a:pt x="76133" y="1183233"/>
                  </a:moveTo>
                  <a:lnTo>
                    <a:pt x="76200" y="1206627"/>
                  </a:lnTo>
                  <a:lnTo>
                    <a:pt x="88900" y="1206627"/>
                  </a:lnTo>
                  <a:lnTo>
                    <a:pt x="88881" y="1203452"/>
                  </a:lnTo>
                  <a:lnTo>
                    <a:pt x="76962" y="1203452"/>
                  </a:lnTo>
                  <a:lnTo>
                    <a:pt x="82447" y="1193981"/>
                  </a:lnTo>
                  <a:lnTo>
                    <a:pt x="76133" y="1183233"/>
                  </a:lnTo>
                  <a:close/>
                </a:path>
                <a:path w="133985" h="1219200">
                  <a:moveTo>
                    <a:pt x="126873" y="1123061"/>
                  </a:moveTo>
                  <a:lnTo>
                    <a:pt x="122936" y="1124077"/>
                  </a:lnTo>
                  <a:lnTo>
                    <a:pt x="88765" y="1183072"/>
                  </a:lnTo>
                  <a:lnTo>
                    <a:pt x="88900" y="1206627"/>
                  </a:lnTo>
                  <a:lnTo>
                    <a:pt x="89834" y="1206627"/>
                  </a:lnTo>
                  <a:lnTo>
                    <a:pt x="133985" y="1130427"/>
                  </a:lnTo>
                  <a:lnTo>
                    <a:pt x="132969" y="1126489"/>
                  </a:lnTo>
                  <a:lnTo>
                    <a:pt x="129920" y="1124839"/>
                  </a:lnTo>
                  <a:lnTo>
                    <a:pt x="126873" y="1123061"/>
                  </a:lnTo>
                  <a:close/>
                </a:path>
                <a:path w="133985" h="1219200">
                  <a:moveTo>
                    <a:pt x="82447" y="1193981"/>
                  </a:moveTo>
                  <a:lnTo>
                    <a:pt x="76962" y="1203452"/>
                  </a:lnTo>
                  <a:lnTo>
                    <a:pt x="88011" y="1203452"/>
                  </a:lnTo>
                  <a:lnTo>
                    <a:pt x="82447" y="1193981"/>
                  </a:lnTo>
                  <a:close/>
                </a:path>
                <a:path w="133985" h="1219200">
                  <a:moveTo>
                    <a:pt x="88765" y="1183072"/>
                  </a:moveTo>
                  <a:lnTo>
                    <a:pt x="82447" y="1193981"/>
                  </a:lnTo>
                  <a:lnTo>
                    <a:pt x="88011" y="1203452"/>
                  </a:lnTo>
                  <a:lnTo>
                    <a:pt x="88881" y="1203452"/>
                  </a:lnTo>
                  <a:lnTo>
                    <a:pt x="88765" y="1183072"/>
                  </a:lnTo>
                  <a:close/>
                </a:path>
                <a:path w="133985" h="1219200">
                  <a:moveTo>
                    <a:pt x="42291" y="615569"/>
                  </a:moveTo>
                  <a:lnTo>
                    <a:pt x="42163" y="615569"/>
                  </a:lnTo>
                  <a:lnTo>
                    <a:pt x="42672" y="616585"/>
                  </a:lnTo>
                  <a:lnTo>
                    <a:pt x="52197" y="662939"/>
                  </a:lnTo>
                  <a:lnTo>
                    <a:pt x="57023" y="705866"/>
                  </a:lnTo>
                  <a:lnTo>
                    <a:pt x="61594" y="759587"/>
                  </a:lnTo>
                  <a:lnTo>
                    <a:pt x="64262" y="800481"/>
                  </a:lnTo>
                  <a:lnTo>
                    <a:pt x="65658" y="822451"/>
                  </a:lnTo>
                  <a:lnTo>
                    <a:pt x="68072" y="868552"/>
                  </a:lnTo>
                  <a:lnTo>
                    <a:pt x="71247" y="943101"/>
                  </a:lnTo>
                  <a:lnTo>
                    <a:pt x="73025" y="995552"/>
                  </a:lnTo>
                  <a:lnTo>
                    <a:pt x="74294" y="1049908"/>
                  </a:lnTo>
                  <a:lnTo>
                    <a:pt x="75311" y="1105535"/>
                  </a:lnTo>
                  <a:lnTo>
                    <a:pt x="76071" y="1162050"/>
                  </a:lnTo>
                  <a:lnTo>
                    <a:pt x="76133" y="1183233"/>
                  </a:lnTo>
                  <a:lnTo>
                    <a:pt x="82447" y="1193981"/>
                  </a:lnTo>
                  <a:lnTo>
                    <a:pt x="88672" y="1183233"/>
                  </a:lnTo>
                  <a:lnTo>
                    <a:pt x="88645" y="1162050"/>
                  </a:lnTo>
                  <a:lnTo>
                    <a:pt x="88011" y="1105408"/>
                  </a:lnTo>
                  <a:lnTo>
                    <a:pt x="86994" y="1049655"/>
                  </a:lnTo>
                  <a:lnTo>
                    <a:pt x="85598" y="995172"/>
                  </a:lnTo>
                  <a:lnTo>
                    <a:pt x="83947" y="942467"/>
                  </a:lnTo>
                  <a:lnTo>
                    <a:pt x="81787" y="892048"/>
                  </a:lnTo>
                  <a:lnTo>
                    <a:pt x="79501" y="844295"/>
                  </a:lnTo>
                  <a:lnTo>
                    <a:pt x="76962" y="799719"/>
                  </a:lnTo>
                  <a:lnTo>
                    <a:pt x="75692" y="778637"/>
                  </a:lnTo>
                  <a:lnTo>
                    <a:pt x="72643" y="739520"/>
                  </a:lnTo>
                  <a:lnTo>
                    <a:pt x="66420" y="674369"/>
                  </a:lnTo>
                  <a:lnTo>
                    <a:pt x="59436" y="629285"/>
                  </a:lnTo>
                  <a:lnTo>
                    <a:pt x="56024" y="616204"/>
                  </a:lnTo>
                  <a:lnTo>
                    <a:pt x="43561" y="616204"/>
                  </a:lnTo>
                  <a:lnTo>
                    <a:pt x="42291" y="615569"/>
                  </a:lnTo>
                  <a:close/>
                </a:path>
                <a:path w="133985" h="1219200">
                  <a:moveTo>
                    <a:pt x="42437" y="616233"/>
                  </a:moveTo>
                  <a:lnTo>
                    <a:pt x="42582" y="616585"/>
                  </a:lnTo>
                  <a:lnTo>
                    <a:pt x="42437" y="616233"/>
                  </a:lnTo>
                  <a:close/>
                </a:path>
                <a:path w="133985" h="1219200">
                  <a:moveTo>
                    <a:pt x="42163" y="615569"/>
                  </a:moveTo>
                  <a:lnTo>
                    <a:pt x="42437" y="616233"/>
                  </a:lnTo>
                  <a:lnTo>
                    <a:pt x="42672" y="616585"/>
                  </a:lnTo>
                  <a:lnTo>
                    <a:pt x="42163" y="615569"/>
                  </a:lnTo>
                  <a:close/>
                </a:path>
                <a:path w="133985" h="1219200">
                  <a:moveTo>
                    <a:pt x="41846" y="615346"/>
                  </a:moveTo>
                  <a:lnTo>
                    <a:pt x="42437" y="616233"/>
                  </a:lnTo>
                  <a:lnTo>
                    <a:pt x="42163" y="615569"/>
                  </a:lnTo>
                  <a:lnTo>
                    <a:pt x="42291" y="615569"/>
                  </a:lnTo>
                  <a:lnTo>
                    <a:pt x="41846" y="615346"/>
                  </a:lnTo>
                  <a:close/>
                </a:path>
                <a:path w="133985" h="1219200">
                  <a:moveTo>
                    <a:pt x="40893" y="613918"/>
                  </a:moveTo>
                  <a:lnTo>
                    <a:pt x="41846" y="615346"/>
                  </a:lnTo>
                  <a:lnTo>
                    <a:pt x="43561" y="616204"/>
                  </a:lnTo>
                  <a:lnTo>
                    <a:pt x="40893" y="613918"/>
                  </a:lnTo>
                  <a:close/>
                </a:path>
                <a:path w="133985" h="1219200">
                  <a:moveTo>
                    <a:pt x="55207" y="613918"/>
                  </a:moveTo>
                  <a:lnTo>
                    <a:pt x="40893" y="613918"/>
                  </a:lnTo>
                  <a:lnTo>
                    <a:pt x="43561" y="616204"/>
                  </a:lnTo>
                  <a:lnTo>
                    <a:pt x="56024" y="616204"/>
                  </a:lnTo>
                  <a:lnTo>
                    <a:pt x="55625" y="614933"/>
                  </a:lnTo>
                  <a:lnTo>
                    <a:pt x="55207" y="613918"/>
                  </a:lnTo>
                  <a:close/>
                </a:path>
                <a:path w="133985" h="1219200">
                  <a:moveTo>
                    <a:pt x="12700" y="0"/>
                  </a:moveTo>
                  <a:lnTo>
                    <a:pt x="0" y="0"/>
                  </a:lnTo>
                  <a:lnTo>
                    <a:pt x="254" y="57023"/>
                  </a:lnTo>
                  <a:lnTo>
                    <a:pt x="888" y="113792"/>
                  </a:lnTo>
                  <a:lnTo>
                    <a:pt x="1905" y="169544"/>
                  </a:lnTo>
                  <a:lnTo>
                    <a:pt x="3301" y="224027"/>
                  </a:lnTo>
                  <a:lnTo>
                    <a:pt x="4952" y="276606"/>
                  </a:lnTo>
                  <a:lnTo>
                    <a:pt x="8255" y="351281"/>
                  </a:lnTo>
                  <a:lnTo>
                    <a:pt x="10541" y="397510"/>
                  </a:lnTo>
                  <a:lnTo>
                    <a:pt x="11937" y="419481"/>
                  </a:lnTo>
                  <a:lnTo>
                    <a:pt x="13207" y="440436"/>
                  </a:lnTo>
                  <a:lnTo>
                    <a:pt x="16256" y="479551"/>
                  </a:lnTo>
                  <a:lnTo>
                    <a:pt x="22479" y="544830"/>
                  </a:lnTo>
                  <a:lnTo>
                    <a:pt x="29337" y="589661"/>
                  </a:lnTo>
                  <a:lnTo>
                    <a:pt x="35432" y="609219"/>
                  </a:lnTo>
                  <a:lnTo>
                    <a:pt x="35560" y="609473"/>
                  </a:lnTo>
                  <a:lnTo>
                    <a:pt x="37337" y="612139"/>
                  </a:lnTo>
                  <a:lnTo>
                    <a:pt x="37973" y="613156"/>
                  </a:lnTo>
                  <a:lnTo>
                    <a:pt x="38862" y="613918"/>
                  </a:lnTo>
                  <a:lnTo>
                    <a:pt x="39877" y="614426"/>
                  </a:lnTo>
                  <a:lnTo>
                    <a:pt x="41846" y="615346"/>
                  </a:lnTo>
                  <a:lnTo>
                    <a:pt x="40893" y="613918"/>
                  </a:lnTo>
                  <a:lnTo>
                    <a:pt x="55207" y="613918"/>
                  </a:lnTo>
                  <a:lnTo>
                    <a:pt x="53848" y="610616"/>
                  </a:lnTo>
                  <a:lnTo>
                    <a:pt x="53720" y="610362"/>
                  </a:lnTo>
                  <a:lnTo>
                    <a:pt x="53467" y="609981"/>
                  </a:lnTo>
                  <a:lnTo>
                    <a:pt x="53339" y="609726"/>
                  </a:lnTo>
                  <a:lnTo>
                    <a:pt x="51562" y="607060"/>
                  </a:lnTo>
                  <a:lnTo>
                    <a:pt x="50926" y="606044"/>
                  </a:lnTo>
                  <a:lnTo>
                    <a:pt x="50037" y="605282"/>
                  </a:lnTo>
                  <a:lnTo>
                    <a:pt x="48006" y="605282"/>
                  </a:lnTo>
                  <a:lnTo>
                    <a:pt x="45338" y="602995"/>
                  </a:lnTo>
                  <a:lnTo>
                    <a:pt x="46418" y="602995"/>
                  </a:lnTo>
                  <a:lnTo>
                    <a:pt x="46315" y="602614"/>
                  </a:lnTo>
                  <a:lnTo>
                    <a:pt x="36702" y="556387"/>
                  </a:lnTo>
                  <a:lnTo>
                    <a:pt x="31876" y="513333"/>
                  </a:lnTo>
                  <a:lnTo>
                    <a:pt x="27305" y="459613"/>
                  </a:lnTo>
                  <a:lnTo>
                    <a:pt x="24637" y="418719"/>
                  </a:lnTo>
                  <a:lnTo>
                    <a:pt x="23241" y="396875"/>
                  </a:lnTo>
                  <a:lnTo>
                    <a:pt x="19685" y="326517"/>
                  </a:lnTo>
                  <a:lnTo>
                    <a:pt x="17652" y="276225"/>
                  </a:lnTo>
                  <a:lnTo>
                    <a:pt x="15875" y="223647"/>
                  </a:lnTo>
                  <a:lnTo>
                    <a:pt x="14605" y="169291"/>
                  </a:lnTo>
                  <a:lnTo>
                    <a:pt x="13588" y="113664"/>
                  </a:lnTo>
                  <a:lnTo>
                    <a:pt x="12954" y="57023"/>
                  </a:lnTo>
                  <a:lnTo>
                    <a:pt x="12700" y="0"/>
                  </a:lnTo>
                  <a:close/>
                </a:path>
                <a:path w="133985" h="1219200">
                  <a:moveTo>
                    <a:pt x="45338" y="602995"/>
                  </a:moveTo>
                  <a:lnTo>
                    <a:pt x="48006" y="605282"/>
                  </a:lnTo>
                  <a:lnTo>
                    <a:pt x="47053" y="603853"/>
                  </a:lnTo>
                  <a:lnTo>
                    <a:pt x="45338" y="602995"/>
                  </a:lnTo>
                  <a:close/>
                </a:path>
                <a:path w="133985" h="1219200">
                  <a:moveTo>
                    <a:pt x="47053" y="603853"/>
                  </a:moveTo>
                  <a:lnTo>
                    <a:pt x="48006" y="605282"/>
                  </a:lnTo>
                  <a:lnTo>
                    <a:pt x="50037" y="605282"/>
                  </a:lnTo>
                  <a:lnTo>
                    <a:pt x="49022" y="604774"/>
                  </a:lnTo>
                  <a:lnTo>
                    <a:pt x="47053" y="603853"/>
                  </a:lnTo>
                  <a:close/>
                </a:path>
                <a:path w="133985" h="1219200">
                  <a:moveTo>
                    <a:pt x="46418" y="602995"/>
                  </a:moveTo>
                  <a:lnTo>
                    <a:pt x="45338" y="602995"/>
                  </a:lnTo>
                  <a:lnTo>
                    <a:pt x="47053" y="603853"/>
                  </a:lnTo>
                  <a:lnTo>
                    <a:pt x="46905" y="603631"/>
                  </a:lnTo>
                  <a:lnTo>
                    <a:pt x="46736" y="603631"/>
                  </a:lnTo>
                  <a:lnTo>
                    <a:pt x="46418" y="602995"/>
                  </a:lnTo>
                  <a:close/>
                </a:path>
                <a:path w="133985" h="1219200">
                  <a:moveTo>
                    <a:pt x="46227" y="602614"/>
                  </a:moveTo>
                  <a:lnTo>
                    <a:pt x="46736" y="603631"/>
                  </a:lnTo>
                  <a:lnTo>
                    <a:pt x="46458" y="602961"/>
                  </a:lnTo>
                  <a:lnTo>
                    <a:pt x="46227" y="602614"/>
                  </a:lnTo>
                  <a:close/>
                </a:path>
                <a:path w="133985" h="1219200">
                  <a:moveTo>
                    <a:pt x="46458" y="602961"/>
                  </a:moveTo>
                  <a:lnTo>
                    <a:pt x="46736" y="603631"/>
                  </a:lnTo>
                  <a:lnTo>
                    <a:pt x="46905" y="603631"/>
                  </a:lnTo>
                  <a:lnTo>
                    <a:pt x="46458" y="602961"/>
                  </a:lnTo>
                  <a:close/>
                </a:path>
                <a:path w="133985" h="1219200">
                  <a:moveTo>
                    <a:pt x="46315" y="602614"/>
                  </a:moveTo>
                  <a:lnTo>
                    <a:pt x="46458" y="602961"/>
                  </a:lnTo>
                  <a:lnTo>
                    <a:pt x="46315" y="602614"/>
                  </a:lnTo>
                  <a:close/>
                </a:path>
              </a:pathLst>
            </a:custGeom>
            <a:solidFill>
              <a:srgbClr val="3891A7"/>
            </a:solidFill>
          </p:spPr>
          <p:txBody>
            <a:bodyPr wrap="square" lIns="0" tIns="0" rIns="0" bIns="0" rtlCol="0"/>
            <a:lstStyle/>
            <a:p>
              <a:endParaRPr/>
            </a:p>
          </p:txBody>
        </p:sp>
      </p:grpSp>
      <p:sp>
        <p:nvSpPr>
          <p:cNvPr id="24" name="object 24"/>
          <p:cNvSpPr txBox="1"/>
          <p:nvPr/>
        </p:nvSpPr>
        <p:spPr>
          <a:xfrm>
            <a:off x="2035725" y="5105477"/>
            <a:ext cx="1349587"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Lucida Sans Unicode"/>
                <a:cs typeface="Lucida Sans Unicode"/>
              </a:rPr>
              <a:t>Data</a:t>
            </a:r>
            <a:r>
              <a:rPr sz="1800" b="1" spc="-85" dirty="0">
                <a:latin typeface="Lucida Sans Unicode"/>
                <a:cs typeface="Lucida Sans Unicode"/>
              </a:rPr>
              <a:t> </a:t>
            </a:r>
            <a:r>
              <a:rPr sz="1800" b="1" dirty="0">
                <a:latin typeface="Lucida Sans Unicode"/>
                <a:cs typeface="Lucida Sans Unicode"/>
              </a:rPr>
              <a:t>bus</a:t>
            </a:r>
            <a:endParaRPr sz="1800">
              <a:latin typeface="Lucida Sans Unicode"/>
              <a:cs typeface="Lucida Sans Unicode"/>
            </a:endParaRPr>
          </a:p>
        </p:txBody>
      </p:sp>
      <p:pic>
        <p:nvPicPr>
          <p:cNvPr id="25"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sp>
        <p:nvSpPr>
          <p:cNvPr id="26"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27"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94848" y="2569846"/>
            <a:ext cx="2767752" cy="714375"/>
          </a:xfrm>
          <a:prstGeom prst="rect">
            <a:avLst/>
          </a:prstGeom>
        </p:spPr>
        <p:txBody>
          <a:bodyPr vert="horz" wrap="square" lIns="0" tIns="12700" rIns="0" bIns="0" rtlCol="0">
            <a:spAutoFit/>
          </a:bodyPr>
          <a:lstStyle/>
          <a:p>
            <a:pPr marL="53340" marR="5080" indent="-41275">
              <a:lnSpc>
                <a:spcPct val="125600"/>
              </a:lnSpc>
              <a:spcBef>
                <a:spcPts val="100"/>
              </a:spcBef>
            </a:pPr>
            <a:r>
              <a:rPr sz="1800" b="1" dirty="0">
                <a:solidFill>
                  <a:srgbClr val="0D0D0D"/>
                </a:solidFill>
                <a:latin typeface="Tahoma"/>
                <a:cs typeface="Tahoma"/>
              </a:rPr>
              <a:t>Place</a:t>
            </a:r>
            <a:r>
              <a:rPr sz="1800" b="1" spc="-35" dirty="0">
                <a:solidFill>
                  <a:srgbClr val="0D0D0D"/>
                </a:solidFill>
                <a:latin typeface="Tahoma"/>
                <a:cs typeface="Tahoma"/>
              </a:rPr>
              <a:t> </a:t>
            </a:r>
            <a:r>
              <a:rPr sz="1800" b="1" spc="-5" dirty="0">
                <a:solidFill>
                  <a:srgbClr val="0D0D0D"/>
                </a:solidFill>
                <a:latin typeface="Tahoma"/>
                <a:cs typeface="Tahoma"/>
              </a:rPr>
              <a:t>Data</a:t>
            </a:r>
            <a:r>
              <a:rPr sz="1800" b="1" spc="-45" dirty="0">
                <a:solidFill>
                  <a:srgbClr val="0D0D0D"/>
                </a:solidFill>
                <a:latin typeface="Tahoma"/>
                <a:cs typeface="Tahoma"/>
              </a:rPr>
              <a:t> </a:t>
            </a:r>
            <a:r>
              <a:rPr sz="1800" b="1" dirty="0">
                <a:solidFill>
                  <a:srgbClr val="0D0D0D"/>
                </a:solidFill>
                <a:latin typeface="Tahoma"/>
                <a:cs typeface="Tahoma"/>
              </a:rPr>
              <a:t>on</a:t>
            </a:r>
            <a:r>
              <a:rPr sz="1800" b="1" spc="-35" dirty="0">
                <a:solidFill>
                  <a:srgbClr val="0D0D0D"/>
                </a:solidFill>
                <a:latin typeface="Tahoma"/>
                <a:cs typeface="Tahoma"/>
              </a:rPr>
              <a:t> </a:t>
            </a:r>
            <a:r>
              <a:rPr sz="1800" b="1" dirty="0">
                <a:solidFill>
                  <a:srgbClr val="0D0D0D"/>
                </a:solidFill>
                <a:latin typeface="Tahoma"/>
                <a:cs typeface="Tahoma"/>
              </a:rPr>
              <a:t>bus </a:t>
            </a:r>
            <a:r>
              <a:rPr sz="1800" b="1" spc="-509" dirty="0">
                <a:solidFill>
                  <a:srgbClr val="0D0D0D"/>
                </a:solidFill>
                <a:latin typeface="Tahoma"/>
                <a:cs typeface="Tahoma"/>
              </a:rPr>
              <a:t> </a:t>
            </a:r>
            <a:r>
              <a:rPr sz="1800" b="1" spc="-5" dirty="0">
                <a:solidFill>
                  <a:srgbClr val="0D0D0D"/>
                </a:solidFill>
                <a:latin typeface="Tahoma"/>
                <a:cs typeface="Tahoma"/>
              </a:rPr>
              <a:t>Enable</a:t>
            </a:r>
            <a:r>
              <a:rPr sz="1800" b="1" spc="-40" dirty="0">
                <a:solidFill>
                  <a:srgbClr val="0D0D0D"/>
                </a:solidFill>
                <a:latin typeface="Tahoma"/>
                <a:cs typeface="Tahoma"/>
              </a:rPr>
              <a:t> </a:t>
            </a:r>
            <a:r>
              <a:rPr sz="1800" b="1" spc="-5" dirty="0">
                <a:solidFill>
                  <a:srgbClr val="0D0D0D"/>
                </a:solidFill>
                <a:latin typeface="Tahoma"/>
                <a:cs typeface="Tahoma"/>
              </a:rPr>
              <a:t>data</a:t>
            </a:r>
            <a:r>
              <a:rPr sz="1800" b="1" spc="-30" dirty="0">
                <a:solidFill>
                  <a:srgbClr val="0D0D0D"/>
                </a:solidFill>
                <a:latin typeface="Tahoma"/>
                <a:cs typeface="Tahoma"/>
              </a:rPr>
              <a:t> </a:t>
            </a:r>
            <a:r>
              <a:rPr sz="1800" b="1" dirty="0">
                <a:solidFill>
                  <a:srgbClr val="0D0D0D"/>
                </a:solidFill>
                <a:latin typeface="Tahoma"/>
                <a:cs typeface="Tahoma"/>
              </a:rPr>
              <a:t>valid</a:t>
            </a:r>
            <a:endParaRPr sz="1800">
              <a:latin typeface="Tahoma"/>
              <a:cs typeface="Tahoma"/>
            </a:endParaRPr>
          </a:p>
        </p:txBody>
      </p:sp>
      <p:pic>
        <p:nvPicPr>
          <p:cNvPr id="3" name="object 3"/>
          <p:cNvPicPr/>
          <p:nvPr/>
        </p:nvPicPr>
        <p:blipFill>
          <a:blip r:embed="rId2" cstate="print"/>
          <a:stretch>
            <a:fillRect/>
          </a:stretch>
        </p:blipFill>
        <p:spPr>
          <a:xfrm>
            <a:off x="6088873" y="1774691"/>
            <a:ext cx="5305580" cy="1152156"/>
          </a:xfrm>
          <a:prstGeom prst="rect">
            <a:avLst/>
          </a:prstGeom>
        </p:spPr>
      </p:pic>
      <p:sp>
        <p:nvSpPr>
          <p:cNvPr id="4" name="object 4"/>
          <p:cNvSpPr txBox="1"/>
          <p:nvPr/>
        </p:nvSpPr>
        <p:spPr>
          <a:xfrm>
            <a:off x="7084568" y="1906017"/>
            <a:ext cx="3313853" cy="714375"/>
          </a:xfrm>
          <a:prstGeom prst="rect">
            <a:avLst/>
          </a:prstGeom>
        </p:spPr>
        <p:txBody>
          <a:bodyPr vert="horz" wrap="square" lIns="0" tIns="12700" rIns="0" bIns="0" rtlCol="0">
            <a:spAutoFit/>
          </a:bodyPr>
          <a:lstStyle/>
          <a:p>
            <a:pPr marL="12700" marR="5080" indent="13335">
              <a:lnSpc>
                <a:spcPct val="125600"/>
              </a:lnSpc>
              <a:spcBef>
                <a:spcPts val="100"/>
              </a:spcBef>
            </a:pPr>
            <a:r>
              <a:rPr sz="1800" b="1" spc="-5" dirty="0">
                <a:solidFill>
                  <a:srgbClr val="0D0D0D"/>
                </a:solidFill>
                <a:latin typeface="Tahoma"/>
                <a:cs typeface="Tahoma"/>
              </a:rPr>
              <a:t>Ready </a:t>
            </a:r>
            <a:r>
              <a:rPr sz="1800" b="1" dirty="0">
                <a:solidFill>
                  <a:srgbClr val="0D0D0D"/>
                </a:solidFill>
                <a:latin typeface="Tahoma"/>
                <a:cs typeface="Tahoma"/>
              </a:rPr>
              <a:t>to Accept </a:t>
            </a:r>
            <a:r>
              <a:rPr sz="1800" b="1" spc="-5" dirty="0">
                <a:solidFill>
                  <a:srgbClr val="0D0D0D"/>
                </a:solidFill>
                <a:latin typeface="Tahoma"/>
                <a:cs typeface="Tahoma"/>
              </a:rPr>
              <a:t>data </a:t>
            </a:r>
            <a:r>
              <a:rPr sz="1800" b="1" spc="-515" dirty="0">
                <a:solidFill>
                  <a:srgbClr val="0D0D0D"/>
                </a:solidFill>
                <a:latin typeface="Tahoma"/>
                <a:cs typeface="Tahoma"/>
              </a:rPr>
              <a:t> </a:t>
            </a:r>
            <a:r>
              <a:rPr sz="1800" b="1" spc="-5" dirty="0">
                <a:solidFill>
                  <a:srgbClr val="0D0D0D"/>
                </a:solidFill>
                <a:latin typeface="Tahoma"/>
                <a:cs typeface="Tahoma"/>
              </a:rPr>
              <a:t>Enable</a:t>
            </a:r>
            <a:r>
              <a:rPr sz="1800" b="1" spc="-30" dirty="0">
                <a:solidFill>
                  <a:srgbClr val="0D0D0D"/>
                </a:solidFill>
                <a:latin typeface="Tahoma"/>
                <a:cs typeface="Tahoma"/>
              </a:rPr>
              <a:t> </a:t>
            </a:r>
            <a:r>
              <a:rPr sz="1800" b="1" spc="-5" dirty="0">
                <a:solidFill>
                  <a:srgbClr val="0D0D0D"/>
                </a:solidFill>
                <a:latin typeface="Tahoma"/>
                <a:cs typeface="Tahoma"/>
              </a:rPr>
              <a:t>ready</a:t>
            </a:r>
            <a:r>
              <a:rPr sz="1800" b="1" spc="-20" dirty="0">
                <a:solidFill>
                  <a:srgbClr val="0D0D0D"/>
                </a:solidFill>
                <a:latin typeface="Tahoma"/>
                <a:cs typeface="Tahoma"/>
              </a:rPr>
              <a:t> </a:t>
            </a:r>
            <a:r>
              <a:rPr sz="1800" b="1" spc="-5" dirty="0">
                <a:solidFill>
                  <a:srgbClr val="0D0D0D"/>
                </a:solidFill>
                <a:latin typeface="Tahoma"/>
                <a:cs typeface="Tahoma"/>
              </a:rPr>
              <a:t>for</a:t>
            </a:r>
            <a:r>
              <a:rPr sz="1800" b="1" spc="-30" dirty="0">
                <a:solidFill>
                  <a:srgbClr val="0D0D0D"/>
                </a:solidFill>
                <a:latin typeface="Tahoma"/>
                <a:cs typeface="Tahoma"/>
              </a:rPr>
              <a:t> </a:t>
            </a:r>
            <a:r>
              <a:rPr sz="1800" b="1" spc="-5" dirty="0">
                <a:solidFill>
                  <a:srgbClr val="0D0D0D"/>
                </a:solidFill>
                <a:latin typeface="Tahoma"/>
                <a:cs typeface="Tahoma"/>
              </a:rPr>
              <a:t>data</a:t>
            </a:r>
            <a:endParaRPr sz="1800">
              <a:latin typeface="Tahoma"/>
              <a:cs typeface="Tahoma"/>
            </a:endParaRPr>
          </a:p>
        </p:txBody>
      </p:sp>
      <p:pic>
        <p:nvPicPr>
          <p:cNvPr id="5" name="object 5"/>
          <p:cNvPicPr/>
          <p:nvPr/>
        </p:nvPicPr>
        <p:blipFill>
          <a:blip r:embed="rId3" cstate="print"/>
          <a:stretch>
            <a:fillRect/>
          </a:stretch>
        </p:blipFill>
        <p:spPr>
          <a:xfrm>
            <a:off x="1358376" y="4181047"/>
            <a:ext cx="4277389" cy="1377788"/>
          </a:xfrm>
          <a:prstGeom prst="rect">
            <a:avLst/>
          </a:prstGeom>
        </p:spPr>
      </p:pic>
      <p:sp>
        <p:nvSpPr>
          <p:cNvPr id="6" name="object 6"/>
          <p:cNvSpPr txBox="1"/>
          <p:nvPr/>
        </p:nvSpPr>
        <p:spPr>
          <a:xfrm>
            <a:off x="1757341" y="4253358"/>
            <a:ext cx="3480647" cy="710194"/>
          </a:xfrm>
          <a:prstGeom prst="rect">
            <a:avLst/>
          </a:prstGeom>
        </p:spPr>
        <p:txBody>
          <a:bodyPr vert="horz" wrap="square" lIns="0" tIns="12065" rIns="0" bIns="0" rtlCol="0">
            <a:spAutoFit/>
          </a:bodyPr>
          <a:lstStyle/>
          <a:p>
            <a:pPr marL="12700" marR="5080" algn="ctr">
              <a:lnSpc>
                <a:spcPct val="125899"/>
              </a:lnSpc>
              <a:spcBef>
                <a:spcPts val="95"/>
              </a:spcBef>
            </a:pPr>
            <a:r>
              <a:rPr sz="1800" b="1" spc="-5" dirty="0">
                <a:solidFill>
                  <a:srgbClr val="0D0D0D"/>
                </a:solidFill>
                <a:latin typeface="Tahoma"/>
                <a:cs typeface="Tahoma"/>
              </a:rPr>
              <a:t>Disable data </a:t>
            </a:r>
            <a:r>
              <a:rPr sz="1800" b="1" dirty="0">
                <a:solidFill>
                  <a:srgbClr val="0D0D0D"/>
                </a:solidFill>
                <a:latin typeface="Tahoma"/>
                <a:cs typeface="Tahoma"/>
              </a:rPr>
              <a:t>valid </a:t>
            </a:r>
            <a:r>
              <a:rPr sz="1800" b="1" spc="5" dirty="0">
                <a:solidFill>
                  <a:srgbClr val="0D0D0D"/>
                </a:solidFill>
                <a:latin typeface="Tahoma"/>
                <a:cs typeface="Tahoma"/>
              </a:rPr>
              <a:t> </a:t>
            </a:r>
            <a:r>
              <a:rPr sz="1800" b="1" spc="-5" dirty="0">
                <a:solidFill>
                  <a:srgbClr val="0D0D0D"/>
                </a:solidFill>
                <a:latin typeface="Tahoma"/>
                <a:cs typeface="Tahoma"/>
              </a:rPr>
              <a:t>Invalidate data on bus </a:t>
            </a:r>
            <a:r>
              <a:rPr sz="1800" b="1" spc="-515" dirty="0">
                <a:solidFill>
                  <a:srgbClr val="0D0D0D"/>
                </a:solidFill>
                <a:latin typeface="Tahoma"/>
                <a:cs typeface="Tahoma"/>
              </a:rPr>
              <a:t> </a:t>
            </a:r>
            <a:r>
              <a:rPr sz="1800" b="1" spc="-5" dirty="0">
                <a:solidFill>
                  <a:srgbClr val="0D0D0D"/>
                </a:solidFill>
                <a:latin typeface="Tahoma"/>
                <a:cs typeface="Tahoma"/>
              </a:rPr>
              <a:t>(Initial State)</a:t>
            </a:r>
            <a:endParaRPr sz="1800">
              <a:latin typeface="Tahoma"/>
              <a:cs typeface="Tahoma"/>
            </a:endParaRPr>
          </a:p>
        </p:txBody>
      </p:sp>
      <p:pic>
        <p:nvPicPr>
          <p:cNvPr id="7" name="object 7"/>
          <p:cNvPicPr/>
          <p:nvPr/>
        </p:nvPicPr>
        <p:blipFill>
          <a:blip r:embed="rId4" cstate="print"/>
          <a:stretch>
            <a:fillRect/>
          </a:stretch>
        </p:blipFill>
        <p:spPr>
          <a:xfrm>
            <a:off x="6846796" y="3376811"/>
            <a:ext cx="4389177" cy="1200516"/>
          </a:xfrm>
          <a:prstGeom prst="rect">
            <a:avLst/>
          </a:prstGeom>
        </p:spPr>
      </p:pic>
      <p:sp>
        <p:nvSpPr>
          <p:cNvPr id="8" name="object 8"/>
          <p:cNvSpPr txBox="1"/>
          <p:nvPr/>
        </p:nvSpPr>
        <p:spPr>
          <a:xfrm>
            <a:off x="7290986" y="3363849"/>
            <a:ext cx="3497580" cy="714375"/>
          </a:xfrm>
          <a:prstGeom prst="rect">
            <a:avLst/>
          </a:prstGeom>
        </p:spPr>
        <p:txBody>
          <a:bodyPr vert="horz" wrap="square" lIns="0" tIns="12700" rIns="0" bIns="0" rtlCol="0">
            <a:spAutoFit/>
          </a:bodyPr>
          <a:lstStyle/>
          <a:p>
            <a:pPr marL="12700" marR="5080" indent="80645">
              <a:lnSpc>
                <a:spcPct val="125600"/>
              </a:lnSpc>
              <a:spcBef>
                <a:spcPts val="100"/>
              </a:spcBef>
            </a:pPr>
            <a:r>
              <a:rPr sz="1800" b="1" dirty="0">
                <a:solidFill>
                  <a:srgbClr val="0D0D0D"/>
                </a:solidFill>
                <a:latin typeface="Tahoma"/>
                <a:cs typeface="Tahoma"/>
              </a:rPr>
              <a:t>Accept </a:t>
            </a:r>
            <a:r>
              <a:rPr sz="1800" b="1" spc="-5" dirty="0">
                <a:solidFill>
                  <a:srgbClr val="0D0D0D"/>
                </a:solidFill>
                <a:latin typeface="Tahoma"/>
                <a:cs typeface="Tahoma"/>
              </a:rPr>
              <a:t>data from </a:t>
            </a:r>
            <a:r>
              <a:rPr sz="1800" b="1" dirty="0">
                <a:solidFill>
                  <a:srgbClr val="0D0D0D"/>
                </a:solidFill>
                <a:latin typeface="Tahoma"/>
                <a:cs typeface="Tahoma"/>
              </a:rPr>
              <a:t>bus </a:t>
            </a:r>
            <a:r>
              <a:rPr sz="1800" b="1" spc="5" dirty="0">
                <a:solidFill>
                  <a:srgbClr val="0D0D0D"/>
                </a:solidFill>
                <a:latin typeface="Tahoma"/>
                <a:cs typeface="Tahoma"/>
              </a:rPr>
              <a:t> </a:t>
            </a:r>
            <a:r>
              <a:rPr sz="1800" b="1" spc="-5" dirty="0">
                <a:solidFill>
                  <a:srgbClr val="0D0D0D"/>
                </a:solidFill>
                <a:latin typeface="Tahoma"/>
                <a:cs typeface="Tahoma"/>
              </a:rPr>
              <a:t>Disable</a:t>
            </a:r>
            <a:r>
              <a:rPr sz="1800" b="1" spc="-35" dirty="0">
                <a:solidFill>
                  <a:srgbClr val="0D0D0D"/>
                </a:solidFill>
                <a:latin typeface="Tahoma"/>
                <a:cs typeface="Tahoma"/>
              </a:rPr>
              <a:t> </a:t>
            </a:r>
            <a:r>
              <a:rPr sz="1800" b="1" spc="-5" dirty="0">
                <a:solidFill>
                  <a:srgbClr val="0D0D0D"/>
                </a:solidFill>
                <a:latin typeface="Tahoma"/>
                <a:cs typeface="Tahoma"/>
              </a:rPr>
              <a:t>Ready</a:t>
            </a:r>
            <a:r>
              <a:rPr sz="1800" b="1" spc="-35" dirty="0">
                <a:solidFill>
                  <a:srgbClr val="0D0D0D"/>
                </a:solidFill>
                <a:latin typeface="Tahoma"/>
                <a:cs typeface="Tahoma"/>
              </a:rPr>
              <a:t> </a:t>
            </a:r>
            <a:r>
              <a:rPr sz="1800" b="1" spc="-5" dirty="0">
                <a:solidFill>
                  <a:srgbClr val="0D0D0D"/>
                </a:solidFill>
                <a:latin typeface="Tahoma"/>
                <a:cs typeface="Tahoma"/>
              </a:rPr>
              <a:t>for</a:t>
            </a:r>
            <a:r>
              <a:rPr sz="1800" b="1" spc="-35" dirty="0">
                <a:solidFill>
                  <a:srgbClr val="0D0D0D"/>
                </a:solidFill>
                <a:latin typeface="Tahoma"/>
                <a:cs typeface="Tahoma"/>
              </a:rPr>
              <a:t> </a:t>
            </a:r>
            <a:r>
              <a:rPr sz="1800" b="1" spc="-5" dirty="0">
                <a:solidFill>
                  <a:srgbClr val="0D0D0D"/>
                </a:solidFill>
                <a:latin typeface="Tahoma"/>
                <a:cs typeface="Tahoma"/>
              </a:rPr>
              <a:t>data</a:t>
            </a:r>
            <a:endParaRPr sz="1800">
              <a:latin typeface="Tahoma"/>
              <a:cs typeface="Tahoma"/>
            </a:endParaRPr>
          </a:p>
        </p:txBody>
      </p:sp>
      <p:sp>
        <p:nvSpPr>
          <p:cNvPr id="9" name="object 9"/>
          <p:cNvSpPr txBox="1"/>
          <p:nvPr/>
        </p:nvSpPr>
        <p:spPr>
          <a:xfrm>
            <a:off x="2682747" y="1218946"/>
            <a:ext cx="1031240" cy="382156"/>
          </a:xfrm>
          <a:prstGeom prst="rect">
            <a:avLst/>
          </a:prstGeom>
        </p:spPr>
        <p:txBody>
          <a:bodyPr vert="horz" wrap="square" lIns="0" tIns="12700" rIns="0" bIns="0" rtlCol="0">
            <a:spAutoFit/>
          </a:bodyPr>
          <a:lstStyle/>
          <a:p>
            <a:pPr marL="12700">
              <a:lnSpc>
                <a:spcPct val="100000"/>
              </a:lnSpc>
              <a:spcBef>
                <a:spcPts val="100"/>
              </a:spcBef>
            </a:pPr>
            <a:r>
              <a:rPr sz="2400" b="1" u="sng" spc="5" dirty="0">
                <a:uFill>
                  <a:solidFill>
                    <a:srgbClr val="000000"/>
                  </a:solidFill>
                </a:uFill>
                <a:latin typeface="Lucida Sans Unicode"/>
                <a:cs typeface="Lucida Sans Unicode"/>
              </a:rPr>
              <a:t>S</a:t>
            </a:r>
            <a:r>
              <a:rPr sz="2400" b="1" u="sng" dirty="0">
                <a:uFill>
                  <a:solidFill>
                    <a:srgbClr val="000000"/>
                  </a:solidFill>
                </a:uFill>
                <a:latin typeface="Lucida Sans Unicode"/>
                <a:cs typeface="Lucida Sans Unicode"/>
              </a:rPr>
              <a:t>our</a:t>
            </a:r>
            <a:r>
              <a:rPr sz="2400" b="1" u="sng" spc="-10" dirty="0">
                <a:uFill>
                  <a:solidFill>
                    <a:srgbClr val="000000"/>
                  </a:solidFill>
                </a:uFill>
                <a:latin typeface="Lucida Sans Unicode"/>
                <a:cs typeface="Lucida Sans Unicode"/>
              </a:rPr>
              <a:t>ce</a:t>
            </a:r>
            <a:endParaRPr sz="2400">
              <a:latin typeface="Lucida Sans Unicode"/>
              <a:cs typeface="Lucida Sans Unicode"/>
            </a:endParaRPr>
          </a:p>
        </p:txBody>
      </p:sp>
      <p:sp>
        <p:nvSpPr>
          <p:cNvPr id="10" name="object 10"/>
          <p:cNvSpPr txBox="1">
            <a:spLocks noGrp="1"/>
          </p:cNvSpPr>
          <p:nvPr>
            <p:ph type="title"/>
          </p:nvPr>
        </p:nvSpPr>
        <p:spPr>
          <a:xfrm>
            <a:off x="2592924" y="624110"/>
            <a:ext cx="8911687" cy="382156"/>
          </a:xfrm>
          <a:prstGeom prst="rect">
            <a:avLst/>
          </a:prstGeom>
        </p:spPr>
        <p:txBody>
          <a:bodyPr vert="horz" wrap="square" lIns="0" tIns="12700" rIns="0" bIns="0" rtlCol="0">
            <a:spAutoFit/>
          </a:bodyPr>
          <a:lstStyle/>
          <a:p>
            <a:pPr marL="4203065">
              <a:lnSpc>
                <a:spcPct val="100000"/>
              </a:lnSpc>
              <a:spcBef>
                <a:spcPts val="100"/>
              </a:spcBef>
            </a:pPr>
            <a:r>
              <a:rPr sz="2400" b="1" u="sng" dirty="0"/>
              <a:t>D</a:t>
            </a:r>
            <a:r>
              <a:rPr sz="2400" b="1" u="sng" spc="10" dirty="0"/>
              <a:t>e</a:t>
            </a:r>
            <a:r>
              <a:rPr sz="2400" b="1" u="sng" spc="-5" dirty="0"/>
              <a:t>st</a:t>
            </a:r>
            <a:r>
              <a:rPr sz="2400" b="1" u="sng" dirty="0"/>
              <a:t>i</a:t>
            </a:r>
            <a:r>
              <a:rPr sz="2400" b="1" u="sng" spc="-5" dirty="0"/>
              <a:t>nat</a:t>
            </a:r>
            <a:r>
              <a:rPr sz="2400" b="1" u="sng" dirty="0"/>
              <a:t>i</a:t>
            </a:r>
            <a:r>
              <a:rPr sz="2400" b="1" u="sng" spc="-10" dirty="0"/>
              <a:t>on</a:t>
            </a:r>
          </a:p>
        </p:txBody>
      </p:sp>
      <p:sp>
        <p:nvSpPr>
          <p:cNvPr id="11" name="object 11"/>
          <p:cNvSpPr/>
          <p:nvPr/>
        </p:nvSpPr>
        <p:spPr>
          <a:xfrm>
            <a:off x="5486231" y="2045462"/>
            <a:ext cx="6454140" cy="3241675"/>
          </a:xfrm>
          <a:custGeom>
            <a:avLst/>
            <a:gdLst/>
            <a:ahLst/>
            <a:cxnLst/>
            <a:rect l="l" t="t" r="r" b="b"/>
            <a:pathLst>
              <a:path w="4840605" h="3241675">
                <a:moveTo>
                  <a:pt x="559943" y="23876"/>
                </a:moveTo>
                <a:lnTo>
                  <a:pt x="507111" y="0"/>
                </a:lnTo>
                <a:lnTo>
                  <a:pt x="194208" y="688428"/>
                </a:lnTo>
                <a:lnTo>
                  <a:pt x="184658" y="594868"/>
                </a:lnTo>
                <a:lnTo>
                  <a:pt x="181241" y="583920"/>
                </a:lnTo>
                <a:lnTo>
                  <a:pt x="174155" y="575411"/>
                </a:lnTo>
                <a:lnTo>
                  <a:pt x="164376" y="570191"/>
                </a:lnTo>
                <a:lnTo>
                  <a:pt x="152908" y="569087"/>
                </a:lnTo>
                <a:lnTo>
                  <a:pt x="141947" y="572452"/>
                </a:lnTo>
                <a:lnTo>
                  <a:pt x="133438" y="579539"/>
                </a:lnTo>
                <a:lnTo>
                  <a:pt x="128219" y="589343"/>
                </a:lnTo>
                <a:lnTo>
                  <a:pt x="127127" y="600837"/>
                </a:lnTo>
                <a:lnTo>
                  <a:pt x="152527" y="850265"/>
                </a:lnTo>
                <a:lnTo>
                  <a:pt x="209537" y="809879"/>
                </a:lnTo>
                <a:lnTo>
                  <a:pt x="357124" y="705358"/>
                </a:lnTo>
                <a:lnTo>
                  <a:pt x="365010" y="696976"/>
                </a:lnTo>
                <a:lnTo>
                  <a:pt x="368922" y="686600"/>
                </a:lnTo>
                <a:lnTo>
                  <a:pt x="368655" y="675500"/>
                </a:lnTo>
                <a:lnTo>
                  <a:pt x="363982" y="664972"/>
                </a:lnTo>
                <a:lnTo>
                  <a:pt x="355650" y="657085"/>
                </a:lnTo>
                <a:lnTo>
                  <a:pt x="345274" y="653161"/>
                </a:lnTo>
                <a:lnTo>
                  <a:pt x="334187" y="653440"/>
                </a:lnTo>
                <a:lnTo>
                  <a:pt x="323723" y="658114"/>
                </a:lnTo>
                <a:lnTo>
                  <a:pt x="246824" y="712533"/>
                </a:lnTo>
                <a:lnTo>
                  <a:pt x="559943" y="23876"/>
                </a:lnTo>
                <a:close/>
              </a:path>
              <a:path w="4840605" h="3241675">
                <a:moveTo>
                  <a:pt x="1067054" y="1688465"/>
                </a:moveTo>
                <a:lnTo>
                  <a:pt x="1064755" y="1684401"/>
                </a:lnTo>
                <a:lnTo>
                  <a:pt x="943610" y="1470152"/>
                </a:lnTo>
                <a:lnTo>
                  <a:pt x="936078" y="1461427"/>
                </a:lnTo>
                <a:lnTo>
                  <a:pt x="926134" y="1456436"/>
                </a:lnTo>
                <a:lnTo>
                  <a:pt x="915060" y="1455547"/>
                </a:lnTo>
                <a:lnTo>
                  <a:pt x="904113" y="1459103"/>
                </a:lnTo>
                <a:lnTo>
                  <a:pt x="895451" y="1466659"/>
                </a:lnTo>
                <a:lnTo>
                  <a:pt x="890498" y="1476616"/>
                </a:lnTo>
                <a:lnTo>
                  <a:pt x="889622" y="1487703"/>
                </a:lnTo>
                <a:lnTo>
                  <a:pt x="893191" y="1498600"/>
                </a:lnTo>
                <a:lnTo>
                  <a:pt x="939533" y="1580553"/>
                </a:lnTo>
                <a:lnTo>
                  <a:pt x="167132" y="1129919"/>
                </a:lnTo>
                <a:lnTo>
                  <a:pt x="137922" y="1179957"/>
                </a:lnTo>
                <a:lnTo>
                  <a:pt x="910463" y="1630553"/>
                </a:lnTo>
                <a:lnTo>
                  <a:pt x="816229" y="1630553"/>
                </a:lnTo>
                <a:lnTo>
                  <a:pt x="804951" y="1632839"/>
                </a:lnTo>
                <a:lnTo>
                  <a:pt x="795743" y="1639036"/>
                </a:lnTo>
                <a:lnTo>
                  <a:pt x="789546" y="1648244"/>
                </a:lnTo>
                <a:lnTo>
                  <a:pt x="787273" y="1659509"/>
                </a:lnTo>
                <a:lnTo>
                  <a:pt x="789546" y="1670735"/>
                </a:lnTo>
                <a:lnTo>
                  <a:pt x="795743" y="1679943"/>
                </a:lnTo>
                <a:lnTo>
                  <a:pt x="804951" y="1686179"/>
                </a:lnTo>
                <a:lnTo>
                  <a:pt x="816229" y="1688465"/>
                </a:lnTo>
                <a:lnTo>
                  <a:pt x="1067054" y="1688465"/>
                </a:lnTo>
                <a:close/>
              </a:path>
              <a:path w="4840605" h="3241675">
                <a:moveTo>
                  <a:pt x="1083818" y="2016760"/>
                </a:moveTo>
                <a:lnTo>
                  <a:pt x="1050036" y="1969516"/>
                </a:lnTo>
                <a:lnTo>
                  <a:pt x="117119" y="2635986"/>
                </a:lnTo>
                <a:lnTo>
                  <a:pt x="155702" y="2550287"/>
                </a:lnTo>
                <a:lnTo>
                  <a:pt x="158203" y="2539073"/>
                </a:lnTo>
                <a:lnTo>
                  <a:pt x="156298" y="2528112"/>
                </a:lnTo>
                <a:lnTo>
                  <a:pt x="150444" y="2518664"/>
                </a:lnTo>
                <a:lnTo>
                  <a:pt x="141097" y="2511933"/>
                </a:lnTo>
                <a:lnTo>
                  <a:pt x="129870" y="2509431"/>
                </a:lnTo>
                <a:lnTo>
                  <a:pt x="118935" y="2511336"/>
                </a:lnTo>
                <a:lnTo>
                  <a:pt x="109512" y="2517190"/>
                </a:lnTo>
                <a:lnTo>
                  <a:pt x="102870" y="2526538"/>
                </a:lnTo>
                <a:lnTo>
                  <a:pt x="0" y="2755265"/>
                </a:lnTo>
                <a:lnTo>
                  <a:pt x="106997" y="2745359"/>
                </a:lnTo>
                <a:lnTo>
                  <a:pt x="249682" y="2732151"/>
                </a:lnTo>
                <a:lnTo>
                  <a:pt x="260731" y="2728823"/>
                </a:lnTo>
                <a:lnTo>
                  <a:pt x="269328" y="2721787"/>
                </a:lnTo>
                <a:lnTo>
                  <a:pt x="274637" y="2712059"/>
                </a:lnTo>
                <a:lnTo>
                  <a:pt x="275844" y="2700655"/>
                </a:lnTo>
                <a:lnTo>
                  <a:pt x="272580" y="2689606"/>
                </a:lnTo>
                <a:lnTo>
                  <a:pt x="265569" y="2681008"/>
                </a:lnTo>
                <a:lnTo>
                  <a:pt x="255816" y="2675699"/>
                </a:lnTo>
                <a:lnTo>
                  <a:pt x="244348" y="2674493"/>
                </a:lnTo>
                <a:lnTo>
                  <a:pt x="150710" y="2683167"/>
                </a:lnTo>
                <a:lnTo>
                  <a:pt x="1083818" y="2016760"/>
                </a:lnTo>
                <a:close/>
              </a:path>
              <a:path w="4840605" h="3241675">
                <a:moveTo>
                  <a:pt x="4840224" y="392938"/>
                </a:moveTo>
                <a:lnTo>
                  <a:pt x="4837938" y="381673"/>
                </a:lnTo>
                <a:lnTo>
                  <a:pt x="4831740" y="372465"/>
                </a:lnTo>
                <a:lnTo>
                  <a:pt x="4822533" y="366268"/>
                </a:lnTo>
                <a:lnTo>
                  <a:pt x="4811268" y="363982"/>
                </a:lnTo>
                <a:lnTo>
                  <a:pt x="4584128" y="363982"/>
                </a:lnTo>
                <a:lnTo>
                  <a:pt x="4665345" y="316611"/>
                </a:lnTo>
                <a:lnTo>
                  <a:pt x="4673943" y="308940"/>
                </a:lnTo>
                <a:lnTo>
                  <a:pt x="4678781" y="298945"/>
                </a:lnTo>
                <a:lnTo>
                  <a:pt x="4679505" y="287883"/>
                </a:lnTo>
                <a:lnTo>
                  <a:pt x="4675759" y="276987"/>
                </a:lnTo>
                <a:lnTo>
                  <a:pt x="4668139" y="268401"/>
                </a:lnTo>
                <a:lnTo>
                  <a:pt x="4658144" y="263588"/>
                </a:lnTo>
                <a:lnTo>
                  <a:pt x="4647082" y="262890"/>
                </a:lnTo>
                <a:lnTo>
                  <a:pt x="4636262" y="266573"/>
                </a:lnTo>
                <a:lnTo>
                  <a:pt x="4419600" y="392938"/>
                </a:lnTo>
                <a:lnTo>
                  <a:pt x="4636262" y="519303"/>
                </a:lnTo>
                <a:lnTo>
                  <a:pt x="4647082" y="522998"/>
                </a:lnTo>
                <a:lnTo>
                  <a:pt x="4658144" y="522287"/>
                </a:lnTo>
                <a:lnTo>
                  <a:pt x="4668139" y="517486"/>
                </a:lnTo>
                <a:lnTo>
                  <a:pt x="4675759" y="508889"/>
                </a:lnTo>
                <a:lnTo>
                  <a:pt x="4679505" y="498005"/>
                </a:lnTo>
                <a:lnTo>
                  <a:pt x="4678781" y="486943"/>
                </a:lnTo>
                <a:lnTo>
                  <a:pt x="4673943" y="476948"/>
                </a:lnTo>
                <a:lnTo>
                  <a:pt x="4665345" y="469265"/>
                </a:lnTo>
                <a:lnTo>
                  <a:pt x="4584128" y="421894"/>
                </a:lnTo>
                <a:lnTo>
                  <a:pt x="4782312" y="421894"/>
                </a:lnTo>
                <a:lnTo>
                  <a:pt x="4782312" y="3183382"/>
                </a:lnTo>
                <a:lnTo>
                  <a:pt x="76327" y="3183382"/>
                </a:lnTo>
                <a:lnTo>
                  <a:pt x="76327" y="3241294"/>
                </a:lnTo>
                <a:lnTo>
                  <a:pt x="4811268" y="3241294"/>
                </a:lnTo>
                <a:lnTo>
                  <a:pt x="4822533" y="3239020"/>
                </a:lnTo>
                <a:lnTo>
                  <a:pt x="4831740" y="3232823"/>
                </a:lnTo>
                <a:lnTo>
                  <a:pt x="4837938" y="3223615"/>
                </a:lnTo>
                <a:lnTo>
                  <a:pt x="4840224" y="3212338"/>
                </a:lnTo>
                <a:lnTo>
                  <a:pt x="4840224" y="3183382"/>
                </a:lnTo>
                <a:lnTo>
                  <a:pt x="4840224" y="421894"/>
                </a:lnTo>
                <a:lnTo>
                  <a:pt x="4840224" y="392938"/>
                </a:lnTo>
                <a:close/>
              </a:path>
            </a:pathLst>
          </a:custGeom>
          <a:solidFill>
            <a:srgbClr val="3891A7"/>
          </a:solidFill>
        </p:spPr>
        <p:txBody>
          <a:bodyPr wrap="square" lIns="0" tIns="0" rIns="0" bIns="0" rtlCol="0"/>
          <a:lstStyle/>
          <a:p>
            <a:endParaRPr/>
          </a:p>
        </p:txBody>
      </p:sp>
      <p:sp>
        <p:nvSpPr>
          <p:cNvPr id="12" name="Rectangle 11"/>
          <p:cNvSpPr/>
          <p:nvPr/>
        </p:nvSpPr>
        <p:spPr>
          <a:xfrm>
            <a:off x="2707037" y="5509057"/>
            <a:ext cx="6096000" cy="923330"/>
          </a:xfrm>
          <a:prstGeom prst="rect">
            <a:avLst/>
          </a:prstGeom>
        </p:spPr>
        <p:txBody>
          <a:bodyPr>
            <a:spAutoFit/>
          </a:bodyPr>
          <a:lstStyle/>
          <a:p>
            <a:pPr marL="268605" marR="5080" indent="-256540">
              <a:lnSpc>
                <a:spcPct val="100000"/>
              </a:lnSpc>
              <a:spcBef>
                <a:spcPts val="100"/>
              </a:spcBef>
              <a:buClr>
                <a:srgbClr val="3891A7"/>
              </a:buClr>
              <a:buSzPct val="66666"/>
              <a:buFont typeface="Segoe UI Symbol"/>
              <a:buChar char=""/>
              <a:tabLst>
                <a:tab pos="268605" algn="l"/>
                <a:tab pos="269240" algn="l"/>
              </a:tabLst>
            </a:pPr>
            <a:r>
              <a:rPr lang="en-IN" spc="-5" dirty="0">
                <a:latin typeface="Calibri" pitchFamily="34" charset="0"/>
                <a:cs typeface="Lucida Sans Unicode"/>
              </a:rPr>
              <a:t>The handshaking procedure follows the  same pattern as in source initiated except  the read for data signal has been converted  from data accepted in case of source  initiated.</a:t>
            </a:r>
          </a:p>
        </p:txBody>
      </p:sp>
      <p:pic>
        <p:nvPicPr>
          <p:cNvPr id="13" name="Picture 2"/>
          <p:cNvPicPr>
            <a:picLocks noChangeAspect="1" noChangeArrowheads="1"/>
          </p:cNvPicPr>
          <p:nvPr/>
        </p:nvPicPr>
        <p:blipFill>
          <a:blip r:embed="rId5" cstate="print"/>
          <a:srcRect/>
          <a:stretch>
            <a:fillRect/>
          </a:stretch>
        </p:blipFill>
        <p:spPr bwMode="auto">
          <a:xfrm>
            <a:off x="9287933" y="0"/>
            <a:ext cx="2895600" cy="812800"/>
          </a:xfrm>
          <a:prstGeom prst="rect">
            <a:avLst/>
          </a:prstGeom>
          <a:noFill/>
          <a:ln w="9525">
            <a:noFill/>
            <a:miter lim="800000"/>
            <a:headEnd/>
            <a:tailEnd/>
          </a:ln>
        </p:spPr>
      </p:pic>
      <p:sp>
        <p:nvSpPr>
          <p:cNvPr id="14"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5"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Advantage of the Handshaking method</a:t>
            </a:r>
          </a:p>
        </p:txBody>
      </p:sp>
      <p:sp>
        <p:nvSpPr>
          <p:cNvPr id="3" name="Content Placeholder 2"/>
          <p:cNvSpPr>
            <a:spLocks noGrp="1"/>
          </p:cNvSpPr>
          <p:nvPr>
            <p:ph idx="1"/>
          </p:nvPr>
        </p:nvSpPr>
        <p:spPr>
          <a:xfrm>
            <a:off x="1063950" y="1550473"/>
            <a:ext cx="10591028" cy="5094510"/>
          </a:xfrm>
        </p:spPr>
        <p:txBody>
          <a:bodyPr>
            <a:noAutofit/>
          </a:bodyPr>
          <a:lstStyle/>
          <a:p>
            <a:pPr algn="just"/>
            <a:endParaRPr lang="en-IN" sz="2000" dirty="0"/>
          </a:p>
          <a:p>
            <a:pPr algn="just"/>
            <a:r>
              <a:rPr lang="en-IN" sz="2000" dirty="0"/>
              <a:t>The Handshaking scheme provides degree of flexibility and reliability because the successful completion of data transfer relies on active participation by both units.</a:t>
            </a:r>
          </a:p>
          <a:p>
            <a:pPr algn="just"/>
            <a:endParaRPr lang="en-IN" sz="2000" dirty="0"/>
          </a:p>
          <a:p>
            <a:pPr algn="just"/>
            <a:r>
              <a:rPr lang="en-IN" sz="2000" dirty="0"/>
              <a:t>If any of one unit is faulty, the data transfer will not be completed. Such an error can be detected by means of a Timeout mechanism which provides an alarm if the data is not completed within time.</a:t>
            </a:r>
          </a:p>
          <a:p>
            <a:r>
              <a:rPr lang="en-IN" b="1" dirty="0"/>
              <a:t>Timeout </a:t>
            </a:r>
            <a:r>
              <a:rPr lang="en-IN" dirty="0"/>
              <a:t>: If the return handshake signal does not respond within a given time period, the unit assumes that an error has occurred.</a:t>
            </a: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13538478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Parallel </a:t>
            </a:r>
            <a:r>
              <a:rPr lang="en-IN" b="1" dirty="0" err="1">
                <a:solidFill>
                  <a:srgbClr val="C00000"/>
                </a:solidFill>
              </a:rPr>
              <a:t>Vs</a:t>
            </a:r>
            <a:r>
              <a:rPr lang="en-IN" b="1" dirty="0">
                <a:solidFill>
                  <a:srgbClr val="C00000"/>
                </a:solidFill>
              </a:rPr>
              <a:t> Serial transmission</a:t>
            </a:r>
          </a:p>
        </p:txBody>
      </p:sp>
      <p:sp>
        <p:nvSpPr>
          <p:cNvPr id="3" name="Content Placeholder 2"/>
          <p:cNvSpPr>
            <a:spLocks noGrp="1"/>
          </p:cNvSpPr>
          <p:nvPr>
            <p:ph idx="1"/>
          </p:nvPr>
        </p:nvSpPr>
        <p:spPr>
          <a:xfrm>
            <a:off x="1063950" y="1550473"/>
            <a:ext cx="10591028" cy="5094510"/>
          </a:xfrm>
        </p:spPr>
        <p:txBody>
          <a:bodyPr>
            <a:noAutofit/>
          </a:bodyPr>
          <a:lstStyle/>
          <a:p>
            <a:pPr algn="just"/>
            <a:r>
              <a:rPr lang="en-IN" sz="2000" dirty="0"/>
              <a:t>The transfer of data between two units is serial or parallel. </a:t>
            </a:r>
          </a:p>
          <a:p>
            <a:pPr algn="just"/>
            <a:r>
              <a:rPr lang="en-IN" sz="2000" dirty="0"/>
              <a:t>In parallel data transmission, n bit in the message must be transmitted through n separate conductor path. </a:t>
            </a:r>
          </a:p>
          <a:p>
            <a:pPr algn="just"/>
            <a:r>
              <a:rPr lang="en-IN" sz="2000" dirty="0"/>
              <a:t>In serial transmission, each bit in the message is sent in sequence one at a time.</a:t>
            </a:r>
          </a:p>
          <a:p>
            <a:pPr algn="just"/>
            <a:r>
              <a:rPr lang="en-IN" sz="2000" dirty="0"/>
              <a:t> Parallel transmission is faster but it requires many wires. It is used for short distances and where speed is important. </a:t>
            </a:r>
          </a:p>
          <a:p>
            <a:pPr algn="just"/>
            <a:r>
              <a:rPr lang="en-IN" sz="2000" dirty="0"/>
              <a:t>Serial transmission is slower but is less expensive.</a:t>
            </a: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4276589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Asynchronous Serial Transfer</a:t>
            </a:r>
          </a:p>
        </p:txBody>
      </p:sp>
      <p:sp>
        <p:nvSpPr>
          <p:cNvPr id="3" name="Content Placeholder 2"/>
          <p:cNvSpPr>
            <a:spLocks noGrp="1"/>
          </p:cNvSpPr>
          <p:nvPr>
            <p:ph idx="1"/>
          </p:nvPr>
        </p:nvSpPr>
        <p:spPr>
          <a:xfrm>
            <a:off x="1063950" y="1550473"/>
            <a:ext cx="10591028" cy="5094510"/>
          </a:xfrm>
        </p:spPr>
        <p:txBody>
          <a:bodyPr>
            <a:noAutofit/>
          </a:bodyPr>
          <a:lstStyle/>
          <a:p>
            <a:pPr algn="just"/>
            <a:r>
              <a:rPr lang="en-IN" sz="2000" b="1" dirty="0">
                <a:solidFill>
                  <a:srgbClr val="C00000"/>
                </a:solidFill>
              </a:rPr>
              <a:t>Synchronous transmission: </a:t>
            </a:r>
          </a:p>
          <a:p>
            <a:pPr lvl="1" algn="just"/>
            <a:r>
              <a:rPr lang="en-IN" sz="2000" dirty="0"/>
              <a:t>The two units share a common clock frequency</a:t>
            </a:r>
          </a:p>
          <a:p>
            <a:pPr lvl="1" algn="just"/>
            <a:r>
              <a:rPr lang="en-IN" sz="2000" dirty="0"/>
              <a:t>Bits are transmitted continuously at the rate dictated by the clock pulses</a:t>
            </a:r>
          </a:p>
          <a:p>
            <a:pPr algn="just"/>
            <a:endParaRPr lang="en-IN" sz="2000" b="1" dirty="0">
              <a:solidFill>
                <a:srgbClr val="C00000"/>
              </a:solidFill>
            </a:endParaRPr>
          </a:p>
          <a:p>
            <a:pPr algn="just"/>
            <a:r>
              <a:rPr lang="en-IN" sz="2000" b="1" dirty="0">
                <a:solidFill>
                  <a:srgbClr val="C00000"/>
                </a:solidFill>
              </a:rPr>
              <a:t>Asynchronous transmission:</a:t>
            </a:r>
            <a:r>
              <a:rPr lang="en-IN" sz="2000" dirty="0"/>
              <a:t> </a:t>
            </a:r>
          </a:p>
          <a:p>
            <a:pPr lvl="1" algn="just"/>
            <a:r>
              <a:rPr lang="en-IN" sz="2000" dirty="0"/>
              <a:t>Special bits are inserted at both ends of the character code</a:t>
            </a:r>
          </a:p>
          <a:p>
            <a:pPr lvl="1" algn="just"/>
            <a:r>
              <a:rPr lang="en-IN" sz="2000" dirty="0"/>
              <a:t>Each character consists of three parts :</a:t>
            </a:r>
          </a:p>
          <a:p>
            <a:pPr marL="0" indent="0" algn="just">
              <a:buNone/>
            </a:pPr>
            <a:r>
              <a:rPr lang="en-IN" sz="2000" dirty="0"/>
              <a:t>		1) start bit : always “0”, indicate the beginning of a character</a:t>
            </a:r>
          </a:p>
          <a:p>
            <a:pPr marL="0" indent="0" algn="just">
              <a:buNone/>
            </a:pPr>
            <a:r>
              <a:rPr lang="en-IN" sz="2000" dirty="0"/>
              <a:t>		2) character bits : data</a:t>
            </a:r>
          </a:p>
          <a:p>
            <a:pPr marL="0" indent="0" algn="just">
              <a:buNone/>
            </a:pPr>
            <a:r>
              <a:rPr lang="en-IN" sz="2000" dirty="0"/>
              <a:t>		3) stop bit : always “1”</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2180182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Asynchronous Transfer</a:t>
            </a:r>
          </a:p>
        </p:txBody>
      </p:sp>
      <p:sp>
        <p:nvSpPr>
          <p:cNvPr id="3" name="Content Placeholder 2"/>
          <p:cNvSpPr>
            <a:spLocks noGrp="1"/>
          </p:cNvSpPr>
          <p:nvPr>
            <p:ph idx="1"/>
          </p:nvPr>
        </p:nvSpPr>
        <p:spPr>
          <a:xfrm>
            <a:off x="1063950" y="1550473"/>
            <a:ext cx="10591028" cy="5094510"/>
          </a:xfrm>
        </p:spPr>
        <p:txBody>
          <a:bodyPr>
            <a:noAutofit/>
          </a:bodyPr>
          <a:lstStyle/>
          <a:p>
            <a:r>
              <a:rPr lang="en-IN" sz="2000" dirty="0"/>
              <a:t>Asynchronous transmission rules: no parity</a:t>
            </a:r>
          </a:p>
          <a:p>
            <a:pPr marL="457200" indent="-457200">
              <a:buFont typeface="+mj-lt"/>
              <a:buAutoNum type="arabicPeriod"/>
            </a:pPr>
            <a:r>
              <a:rPr lang="en-IN" sz="2000" dirty="0"/>
              <a:t>When a character is not being sent, the line is kept in the 1-state</a:t>
            </a:r>
          </a:p>
          <a:p>
            <a:pPr marL="457200" indent="-457200">
              <a:buFont typeface="+mj-lt"/>
              <a:buAutoNum type="arabicPeriod"/>
            </a:pPr>
            <a:r>
              <a:rPr lang="en-IN" sz="2000" dirty="0"/>
              <a:t>The initiation of a character transmission is detected from the start bit, which is always “0” </a:t>
            </a:r>
          </a:p>
          <a:p>
            <a:pPr marL="457200" indent="-457200">
              <a:buFont typeface="+mj-lt"/>
              <a:buAutoNum type="arabicPeriod"/>
            </a:pPr>
            <a:r>
              <a:rPr lang="en-IN" sz="2000" dirty="0"/>
              <a:t>The character bits always follow the start bit </a:t>
            </a:r>
          </a:p>
          <a:p>
            <a:pPr marL="457200" indent="-457200">
              <a:buFont typeface="+mj-lt"/>
              <a:buAutoNum type="arabicPeriod"/>
            </a:pPr>
            <a:r>
              <a:rPr lang="en-IN" sz="2000" dirty="0"/>
              <a:t>After the last bit of the character is transmitted, a stop bit is detected when the line returns to the 1-state for at least one bit time (stop bits : 1, 1.5, 2)</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2772849" y="4612154"/>
            <a:ext cx="6800850" cy="1323975"/>
          </a:xfrm>
          <a:prstGeom prst="rect">
            <a:avLst/>
          </a:prstGeom>
        </p:spPr>
      </p:pic>
    </p:spTree>
    <p:extLst>
      <p:ext uri="{BB962C8B-B14F-4D97-AF65-F5344CB8AC3E}">
        <p14:creationId xmlns:p14="http://schemas.microsoft.com/office/powerpoint/2010/main" val="4007417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172355"/>
            <a:ext cx="8911687" cy="1280890"/>
          </a:xfrm>
        </p:spPr>
        <p:txBody>
          <a:bodyPr/>
          <a:lstStyle/>
          <a:p>
            <a:pPr algn="ctr"/>
            <a:r>
              <a:rPr lang="en-IN" b="1" dirty="0">
                <a:solidFill>
                  <a:srgbClr val="C00000"/>
                </a:solidFill>
              </a:rPr>
              <a:t>Asynchronous Transfer</a:t>
            </a:r>
          </a:p>
        </p:txBody>
      </p:sp>
      <p:sp>
        <p:nvSpPr>
          <p:cNvPr id="3" name="Content Placeholder 2"/>
          <p:cNvSpPr>
            <a:spLocks noGrp="1"/>
          </p:cNvSpPr>
          <p:nvPr>
            <p:ph idx="1"/>
          </p:nvPr>
        </p:nvSpPr>
        <p:spPr>
          <a:xfrm>
            <a:off x="252582" y="1184856"/>
            <a:ext cx="5311091" cy="5433096"/>
          </a:xfrm>
        </p:spPr>
        <p:txBody>
          <a:bodyPr>
            <a:noAutofit/>
          </a:bodyPr>
          <a:lstStyle/>
          <a:p>
            <a:r>
              <a:rPr lang="en-IN" dirty="0"/>
              <a:t>Consider a terminal transfer rate is 10 char/sec.</a:t>
            </a:r>
          </a:p>
          <a:p>
            <a:r>
              <a:rPr lang="en-IN" dirty="0">
                <a:solidFill>
                  <a:schemeClr val="tx1"/>
                </a:solidFill>
              </a:rPr>
              <a:t>1 char </a:t>
            </a:r>
            <a:r>
              <a:rPr lang="en-IN" dirty="0">
                <a:solidFill>
                  <a:schemeClr val="tx1"/>
                </a:solidFill>
                <a:sym typeface="Wingdings" panose="05000000000000000000" pitchFamily="2" charset="2"/>
              </a:rPr>
              <a:t> 0.1 sec</a:t>
            </a:r>
          </a:p>
          <a:p>
            <a:pPr marL="0" indent="0" algn="just">
              <a:buNone/>
            </a:pPr>
            <a:r>
              <a:rPr lang="en-IN" dirty="0">
                <a:solidFill>
                  <a:schemeClr val="tx1"/>
                </a:solidFill>
                <a:sym typeface="Wingdings" panose="05000000000000000000" pitchFamily="2" charset="2"/>
              </a:rPr>
              <a:t>Each char has 1)1 </a:t>
            </a:r>
            <a:r>
              <a:rPr lang="en-IN" dirty="0"/>
              <a:t>start bit  </a:t>
            </a:r>
          </a:p>
          <a:p>
            <a:pPr marL="0" indent="0" algn="just">
              <a:buNone/>
            </a:pPr>
            <a:r>
              <a:rPr lang="en-IN" dirty="0"/>
              <a:t>                            2) 8 bit data 		</a:t>
            </a:r>
          </a:p>
          <a:p>
            <a:pPr marL="0" indent="0" algn="just">
              <a:buNone/>
            </a:pPr>
            <a:r>
              <a:rPr lang="en-IN" dirty="0"/>
              <a:t>                            </a:t>
            </a:r>
            <a:r>
              <a:rPr lang="en-IN" u="sng" dirty="0"/>
              <a:t>3) 2 stop bit : always “1”</a:t>
            </a:r>
            <a:endParaRPr lang="en-IN" u="sng" dirty="0">
              <a:solidFill>
                <a:schemeClr val="tx1"/>
              </a:solidFill>
            </a:endParaRPr>
          </a:p>
          <a:p>
            <a:pPr marL="0" indent="0">
              <a:buNone/>
            </a:pPr>
            <a:r>
              <a:rPr lang="en-IN" dirty="0">
                <a:solidFill>
                  <a:schemeClr val="tx1"/>
                </a:solidFill>
              </a:rPr>
              <a:t>				     11 – bits</a:t>
            </a:r>
          </a:p>
          <a:p>
            <a:pPr marL="0" indent="0">
              <a:buNone/>
            </a:pPr>
            <a:r>
              <a:rPr lang="en-IN" dirty="0">
                <a:solidFill>
                  <a:schemeClr val="tx1"/>
                </a:solidFill>
              </a:rPr>
              <a:t>1 char </a:t>
            </a:r>
            <a:r>
              <a:rPr lang="en-IN" dirty="0">
                <a:solidFill>
                  <a:schemeClr val="tx1"/>
                </a:solidFill>
                <a:sym typeface="Wingdings" panose="05000000000000000000" pitchFamily="2" charset="2"/>
              </a:rPr>
              <a:t> 0.1 sec   11 bits</a:t>
            </a:r>
          </a:p>
          <a:p>
            <a:pPr marL="0" indent="0">
              <a:buNone/>
            </a:pPr>
            <a:r>
              <a:rPr lang="en-IN" dirty="0">
                <a:solidFill>
                  <a:schemeClr val="tx1"/>
                </a:solidFill>
                <a:sym typeface="Wingdings" panose="05000000000000000000" pitchFamily="2" charset="2"/>
              </a:rPr>
              <a:t>			1 bit  ? </a:t>
            </a:r>
            <a:r>
              <a:rPr lang="en-IN" dirty="0">
                <a:solidFill>
                  <a:srgbClr val="C00000"/>
                </a:solidFill>
                <a:sym typeface="Wingdings" panose="05000000000000000000" pitchFamily="2" charset="2"/>
              </a:rPr>
              <a:t>( 9.090 </a:t>
            </a:r>
            <a:r>
              <a:rPr lang="en-IN" dirty="0" err="1">
                <a:solidFill>
                  <a:srgbClr val="C00000"/>
                </a:solidFill>
                <a:sym typeface="Wingdings" panose="05000000000000000000" pitchFamily="2" charset="2"/>
              </a:rPr>
              <a:t>msec</a:t>
            </a:r>
            <a:r>
              <a:rPr lang="en-IN" dirty="0">
                <a:solidFill>
                  <a:srgbClr val="C00000"/>
                </a:solidFill>
                <a:sym typeface="Wingdings" panose="05000000000000000000" pitchFamily="2" charset="2"/>
              </a:rPr>
              <a:t>) </a:t>
            </a:r>
          </a:p>
          <a:p>
            <a:pPr algn="just"/>
            <a:r>
              <a:rPr lang="en-IN" dirty="0">
                <a:solidFill>
                  <a:schemeClr val="tx1"/>
                </a:solidFill>
                <a:sym typeface="Wingdings" panose="05000000000000000000" pitchFamily="2" charset="2"/>
              </a:rPr>
              <a:t>baud rate  </a:t>
            </a:r>
            <a:r>
              <a:rPr lang="en-IN" dirty="0"/>
              <a:t>the rate at which serial  information is transmitted and is equivalent to the data transfer in bits per second.</a:t>
            </a:r>
            <a:endParaRPr lang="en-IN" dirty="0">
              <a:solidFill>
                <a:schemeClr val="tx1"/>
              </a:solidFill>
              <a:sym typeface="Wingdings" panose="05000000000000000000" pitchFamily="2" charset="2"/>
            </a:endParaRPr>
          </a:p>
          <a:p>
            <a:pPr marL="0" indent="0">
              <a:buNone/>
            </a:pPr>
            <a:r>
              <a:rPr lang="en-IN" dirty="0">
                <a:solidFill>
                  <a:srgbClr val="C00000"/>
                </a:solidFill>
              </a:rPr>
              <a:t>  Baud rate = 11bits / 0.1 sec =  110 bits / sec</a:t>
            </a: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7" name="Content Placeholder 2"/>
          <p:cNvSpPr txBox="1">
            <a:spLocks/>
          </p:cNvSpPr>
          <p:nvPr/>
        </p:nvSpPr>
        <p:spPr>
          <a:xfrm>
            <a:off x="5422006" y="959397"/>
            <a:ext cx="6593983" cy="543309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IN" dirty="0"/>
              <a:t>terminal </a:t>
            </a:r>
            <a:r>
              <a:rPr lang="en-IN" dirty="0">
                <a:sym typeface="Wingdings" panose="05000000000000000000" pitchFamily="2" charset="2"/>
              </a:rPr>
              <a:t> </a:t>
            </a:r>
            <a:r>
              <a:rPr lang="en-IN" dirty="0"/>
              <a:t> keyboard and a printer</a:t>
            </a:r>
          </a:p>
          <a:p>
            <a:pPr algn="just"/>
            <a:r>
              <a:rPr lang="en-IN" dirty="0">
                <a:solidFill>
                  <a:srgbClr val="C00000"/>
                </a:solidFill>
              </a:rPr>
              <a:t>Keyboard </a:t>
            </a:r>
            <a:r>
              <a:rPr lang="en-IN" dirty="0">
                <a:solidFill>
                  <a:srgbClr val="C00000"/>
                </a:solidFill>
                <a:sym typeface="Wingdings" panose="05000000000000000000" pitchFamily="2" charset="2"/>
              </a:rPr>
              <a:t> </a:t>
            </a:r>
            <a:r>
              <a:rPr lang="en-IN" dirty="0"/>
              <a:t>When a key is pressed, the terminal sends 1 1 bits serially along a wire. </a:t>
            </a:r>
            <a:endParaRPr lang="en-IN" dirty="0">
              <a:solidFill>
                <a:srgbClr val="C00000"/>
              </a:solidFill>
            </a:endParaRPr>
          </a:p>
          <a:p>
            <a:pPr algn="just"/>
            <a:r>
              <a:rPr lang="en-IN" dirty="0">
                <a:solidFill>
                  <a:srgbClr val="C00000"/>
                </a:solidFill>
              </a:rPr>
              <a:t>Printer </a:t>
            </a:r>
            <a:r>
              <a:rPr lang="en-IN" dirty="0">
                <a:solidFill>
                  <a:srgbClr val="C00000"/>
                </a:solidFill>
                <a:sym typeface="Wingdings" panose="05000000000000000000" pitchFamily="2" charset="2"/>
              </a:rPr>
              <a:t> </a:t>
            </a:r>
            <a:r>
              <a:rPr lang="en-IN" dirty="0"/>
              <a:t>To print a character in the printer, an 11-bit message must be received along another wire.</a:t>
            </a:r>
          </a:p>
          <a:p>
            <a:pPr algn="just"/>
            <a:r>
              <a:rPr lang="en-IN" dirty="0"/>
              <a:t>The </a:t>
            </a:r>
            <a:r>
              <a:rPr lang="en-IN" dirty="0">
                <a:solidFill>
                  <a:srgbClr val="C00000"/>
                </a:solidFill>
              </a:rPr>
              <a:t>terminal interface </a:t>
            </a:r>
            <a:r>
              <a:rPr lang="en-IN" dirty="0"/>
              <a:t>consists of a transmitter and a receiver. </a:t>
            </a:r>
          </a:p>
          <a:p>
            <a:pPr algn="just"/>
            <a:r>
              <a:rPr lang="en-IN" dirty="0"/>
              <a:t>The </a:t>
            </a:r>
            <a:r>
              <a:rPr lang="en-IN" dirty="0">
                <a:solidFill>
                  <a:srgbClr val="C00000"/>
                </a:solidFill>
              </a:rPr>
              <a:t>transmitter</a:t>
            </a:r>
            <a:r>
              <a:rPr lang="en-IN" dirty="0"/>
              <a:t> accepts an 8-bit character from the computer and proceeds to send a serial 11-bit message into the printer line. </a:t>
            </a:r>
          </a:p>
          <a:p>
            <a:pPr algn="just"/>
            <a:r>
              <a:rPr lang="en-IN" dirty="0"/>
              <a:t>The receiver accepts a serial 11-bit message from the keyboard line and forwards the 8-bit character code into the computer. </a:t>
            </a:r>
          </a:p>
          <a:p>
            <a:r>
              <a:rPr lang="en-IN" dirty="0"/>
              <a:t>Integrated circuit </a:t>
            </a:r>
            <a:r>
              <a:rPr lang="en-IN" dirty="0">
                <a:sym typeface="Wingdings" panose="05000000000000000000" pitchFamily="2" charset="2"/>
              </a:rPr>
              <a:t> provide the </a:t>
            </a:r>
            <a:r>
              <a:rPr lang="en-IN" dirty="0"/>
              <a:t> interface between computer and similar interactive terminals. </a:t>
            </a:r>
            <a:r>
              <a:rPr lang="en-IN" dirty="0">
                <a:sym typeface="Wingdings" panose="05000000000000000000" pitchFamily="2" charset="2"/>
              </a:rPr>
              <a:t> </a:t>
            </a:r>
            <a:r>
              <a:rPr lang="en-IN" dirty="0"/>
              <a:t>asynchronous communication interface or a universal asynchronous receiver transmitter (UART).</a:t>
            </a:r>
            <a:endParaRPr lang="en-IN" dirty="0">
              <a:solidFill>
                <a:srgbClr val="C00000"/>
              </a:solidFill>
            </a:endParaRPr>
          </a:p>
        </p:txBody>
      </p:sp>
    </p:spTree>
    <p:extLst>
      <p:ext uri="{BB962C8B-B14F-4D97-AF65-F5344CB8AC3E}">
        <p14:creationId xmlns:p14="http://schemas.microsoft.com/office/powerpoint/2010/main" val="4242854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68306"/>
            <a:ext cx="8911687" cy="1280890"/>
          </a:xfrm>
        </p:spPr>
        <p:txBody>
          <a:bodyPr/>
          <a:lstStyle/>
          <a:p>
            <a:pPr algn="ctr"/>
            <a:r>
              <a:rPr lang="en-IN" b="1" dirty="0">
                <a:solidFill>
                  <a:srgbClr val="C00000"/>
                </a:solidFill>
              </a:rPr>
              <a:t>Asynchronous Communication Interface</a:t>
            </a:r>
          </a:p>
        </p:txBody>
      </p:sp>
      <p:sp>
        <p:nvSpPr>
          <p:cNvPr id="3" name="Content Placeholder 2"/>
          <p:cNvSpPr>
            <a:spLocks noGrp="1"/>
          </p:cNvSpPr>
          <p:nvPr>
            <p:ph idx="1"/>
          </p:nvPr>
        </p:nvSpPr>
        <p:spPr>
          <a:xfrm>
            <a:off x="373224" y="1349196"/>
            <a:ext cx="5853044" cy="5094510"/>
          </a:xfrm>
        </p:spPr>
        <p:txBody>
          <a:bodyPr>
            <a:noAutofit/>
          </a:bodyPr>
          <a:lstStyle/>
          <a:p>
            <a:pPr algn="just"/>
            <a:r>
              <a:rPr lang="en-IN" sz="2000" dirty="0"/>
              <a:t>It works as both a receiver and a transmitter. Its operation is initialized by CPU by sending a byte to the control register.</a:t>
            </a:r>
          </a:p>
          <a:p>
            <a:pPr algn="just"/>
            <a:r>
              <a:rPr lang="en-IN" sz="2000" dirty="0"/>
              <a:t>The transmitter register accepts a data byte from CPU through the data bus and transferred to a shift register for serial transmission.</a:t>
            </a:r>
          </a:p>
          <a:p>
            <a:pPr algn="just"/>
            <a:r>
              <a:rPr lang="en-IN" sz="2000" dirty="0"/>
              <a:t>The receive portion receives information into another shift register, and when a complete data byte is received it is transferred to receiver register.</a:t>
            </a:r>
          </a:p>
          <a:p>
            <a:pPr algn="just"/>
            <a:r>
              <a:rPr lang="en-IN" sz="2000" dirty="0"/>
              <a:t>CPU can select the receiver register to read the byte through the data bus. Data in the status register is used for input and output flags.</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1026" name="Picture 2" descr="Asynchronous Communication Interface - GeeksforGee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7661" y="1349196"/>
            <a:ext cx="5760544" cy="32060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synchronous Communication Interface - GeeksforGeek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2958" y="4626735"/>
            <a:ext cx="340995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658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Modes of Data Transfer</a:t>
            </a:r>
          </a:p>
        </p:txBody>
      </p:sp>
      <p:sp>
        <p:nvSpPr>
          <p:cNvPr id="3" name="Content Placeholder 2"/>
          <p:cNvSpPr>
            <a:spLocks noGrp="1"/>
          </p:cNvSpPr>
          <p:nvPr>
            <p:ph idx="1"/>
          </p:nvPr>
        </p:nvSpPr>
        <p:spPr>
          <a:xfrm>
            <a:off x="1108196" y="1687290"/>
            <a:ext cx="10591028" cy="5094510"/>
          </a:xfrm>
        </p:spPr>
        <p:txBody>
          <a:bodyPr>
            <a:noAutofit/>
          </a:bodyPr>
          <a:lstStyle/>
          <a:p>
            <a:pPr algn="just"/>
            <a:r>
              <a:rPr lang="en-IN" sz="2000" dirty="0"/>
              <a:t>Transfer of data is required between CPU and peripherals or memory or sometimes between any two devices or units of your computer system. </a:t>
            </a:r>
          </a:p>
          <a:p>
            <a:pPr algn="just"/>
            <a:r>
              <a:rPr lang="en-IN" sz="2000" dirty="0"/>
              <a:t>To transfer a data from one unit to another one should be sure that both units have proper connection and at the time of data transfer the receiving unit is not busy. </a:t>
            </a:r>
          </a:p>
          <a:p>
            <a:pPr algn="just"/>
            <a:r>
              <a:rPr lang="en-IN" sz="2000" dirty="0"/>
              <a:t>All the internal operations in a digital system are synchronized by means of clock pulses supplied by a common clock pulse Generator. </a:t>
            </a:r>
          </a:p>
          <a:p>
            <a:pPr algn="just"/>
            <a:r>
              <a:rPr lang="en-IN" sz="2000" dirty="0"/>
              <a:t>The data transfer can be</a:t>
            </a:r>
          </a:p>
          <a:p>
            <a:pPr marL="0" indent="0" algn="just">
              <a:buNone/>
            </a:pPr>
            <a:r>
              <a:rPr lang="en-IN" sz="2000" dirty="0"/>
              <a:t>		 </a:t>
            </a:r>
            <a:r>
              <a:rPr lang="en-IN" sz="2000" dirty="0" err="1"/>
              <a:t>i</a:t>
            </a:r>
            <a:r>
              <a:rPr lang="en-IN" sz="2000" dirty="0"/>
              <a:t>. Synchronous</a:t>
            </a:r>
          </a:p>
          <a:p>
            <a:pPr marL="0" indent="0" algn="just">
              <a:buNone/>
            </a:pPr>
            <a:r>
              <a:rPr lang="en-IN" sz="2000" dirty="0"/>
              <a:t>		 ii. Asynchronous</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4101577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627969"/>
            <a:ext cx="8911687" cy="1280890"/>
          </a:xfrm>
        </p:spPr>
        <p:txBody>
          <a:bodyPr/>
          <a:lstStyle/>
          <a:p>
            <a:pPr algn="ctr"/>
            <a:r>
              <a:rPr lang="en-IN" b="1" dirty="0">
                <a:solidFill>
                  <a:srgbClr val="C00000"/>
                </a:solidFill>
              </a:rPr>
              <a:t>Peripheral Devices</a:t>
            </a:r>
          </a:p>
        </p:txBody>
      </p:sp>
      <p:sp>
        <p:nvSpPr>
          <p:cNvPr id="3" name="Content Placeholder 2"/>
          <p:cNvSpPr>
            <a:spLocks noGrp="1"/>
          </p:cNvSpPr>
          <p:nvPr>
            <p:ph idx="1"/>
          </p:nvPr>
        </p:nvSpPr>
        <p:spPr>
          <a:xfrm>
            <a:off x="1229670" y="1391467"/>
            <a:ext cx="4472861" cy="5116699"/>
          </a:xfrm>
        </p:spPr>
        <p:txBody>
          <a:bodyPr>
            <a:noAutofit/>
          </a:bodyPr>
          <a:lstStyle/>
          <a:p>
            <a:pPr marL="0" indent="0" algn="just">
              <a:buNone/>
            </a:pPr>
            <a:r>
              <a:rPr lang="en-IN" b="1" dirty="0">
                <a:solidFill>
                  <a:srgbClr val="C00000"/>
                </a:solidFill>
              </a:rPr>
              <a:t>Input Devices:</a:t>
            </a:r>
          </a:p>
          <a:p>
            <a:pPr algn="just"/>
            <a:r>
              <a:rPr lang="en-IN" dirty="0"/>
              <a:t>Keyboard</a:t>
            </a:r>
          </a:p>
          <a:p>
            <a:pPr algn="just"/>
            <a:r>
              <a:rPr lang="en-IN" dirty="0"/>
              <a:t>Optical input devices</a:t>
            </a:r>
          </a:p>
          <a:p>
            <a:pPr lvl="1" algn="just"/>
            <a:r>
              <a:rPr lang="en-IN" sz="1800" dirty="0"/>
              <a:t>Card Reader</a:t>
            </a:r>
          </a:p>
          <a:p>
            <a:pPr lvl="1" algn="just"/>
            <a:r>
              <a:rPr lang="en-IN" sz="1800" dirty="0"/>
              <a:t>Paper Tape Reader</a:t>
            </a:r>
          </a:p>
          <a:p>
            <a:pPr lvl="1" algn="just"/>
            <a:r>
              <a:rPr lang="en-IN" sz="1800" dirty="0"/>
              <a:t>Bar code reader</a:t>
            </a:r>
          </a:p>
          <a:p>
            <a:pPr lvl="1" algn="just"/>
            <a:r>
              <a:rPr lang="en-IN" sz="1800" dirty="0"/>
              <a:t>Optical Mark Reader</a:t>
            </a:r>
          </a:p>
          <a:p>
            <a:pPr algn="just"/>
            <a:r>
              <a:rPr lang="en-IN" dirty="0"/>
              <a:t>Magnetic Input Devices</a:t>
            </a:r>
          </a:p>
          <a:p>
            <a:pPr lvl="1" algn="just"/>
            <a:r>
              <a:rPr lang="en-IN" sz="1800" dirty="0"/>
              <a:t>Magnetic Stripe Reader</a:t>
            </a:r>
          </a:p>
          <a:p>
            <a:pPr algn="just"/>
            <a:r>
              <a:rPr lang="en-IN" dirty="0"/>
              <a:t>Screen Input Devices</a:t>
            </a:r>
          </a:p>
          <a:p>
            <a:pPr lvl="1" algn="just"/>
            <a:r>
              <a:rPr lang="en-IN" sz="1800" dirty="0"/>
              <a:t>Touch Screen</a:t>
            </a:r>
          </a:p>
          <a:p>
            <a:pPr lvl="1" algn="just"/>
            <a:r>
              <a:rPr lang="en-IN" sz="1800" dirty="0"/>
              <a:t>Light Pen</a:t>
            </a:r>
          </a:p>
          <a:p>
            <a:pPr lvl="1" algn="just"/>
            <a:r>
              <a:rPr lang="en-IN" sz="1800" dirty="0"/>
              <a:t>Mouse</a:t>
            </a: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7" name="Content Placeholder 2"/>
          <p:cNvSpPr txBox="1">
            <a:spLocks/>
          </p:cNvSpPr>
          <p:nvPr/>
        </p:nvSpPr>
        <p:spPr>
          <a:xfrm>
            <a:off x="6293907" y="1468949"/>
            <a:ext cx="4472861" cy="511669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IN" b="1" dirty="0">
                <a:solidFill>
                  <a:srgbClr val="C00000"/>
                </a:solidFill>
              </a:rPr>
              <a:t>Output Devices:</a:t>
            </a:r>
          </a:p>
          <a:p>
            <a:pPr algn="just"/>
            <a:r>
              <a:rPr lang="en-IN" dirty="0"/>
              <a:t>Card Puncher, Paper Tape Puncher</a:t>
            </a:r>
          </a:p>
          <a:p>
            <a:pPr algn="just"/>
            <a:r>
              <a:rPr lang="en-IN" dirty="0"/>
              <a:t>CRT</a:t>
            </a:r>
          </a:p>
          <a:p>
            <a:pPr algn="just"/>
            <a:r>
              <a:rPr lang="en-IN" dirty="0"/>
              <a:t>Printer (Daisy Wheel, Dot Matrix, Laser)</a:t>
            </a:r>
          </a:p>
          <a:p>
            <a:pPr algn="just"/>
            <a:r>
              <a:rPr lang="en-IN" dirty="0"/>
              <a:t>Plotter</a:t>
            </a:r>
            <a:endParaRPr lang="en-IN" sz="1800" dirty="0"/>
          </a:p>
        </p:txBody>
      </p:sp>
    </p:spTree>
    <p:extLst>
      <p:ext uri="{BB962C8B-B14F-4D97-AF65-F5344CB8AC3E}">
        <p14:creationId xmlns:p14="http://schemas.microsoft.com/office/powerpoint/2010/main" val="2913439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Modes of Data Transfer</a:t>
            </a:r>
          </a:p>
        </p:txBody>
      </p:sp>
      <p:sp>
        <p:nvSpPr>
          <p:cNvPr id="3" name="Content Placeholder 2"/>
          <p:cNvSpPr>
            <a:spLocks noGrp="1"/>
          </p:cNvSpPr>
          <p:nvPr>
            <p:ph idx="1"/>
          </p:nvPr>
        </p:nvSpPr>
        <p:spPr>
          <a:xfrm>
            <a:off x="1108196" y="1687290"/>
            <a:ext cx="10591028" cy="5094510"/>
          </a:xfrm>
        </p:spPr>
        <p:txBody>
          <a:bodyPr>
            <a:noAutofit/>
          </a:bodyPr>
          <a:lstStyle/>
          <a:p>
            <a:pPr algn="just"/>
            <a:r>
              <a:rPr lang="en-IN" sz="2000" dirty="0"/>
              <a:t>When both the transmitting and receiving units use same clock pulse then such a data transfer is called Synchronous process. </a:t>
            </a:r>
          </a:p>
          <a:p>
            <a:pPr algn="just"/>
            <a:r>
              <a:rPr lang="en-IN" sz="2000" dirty="0"/>
              <a:t>On the other hand, if the there is not concept of clock pulses and the sender operates at different moment than the receiver then such a data transfer is called Asynchronous data transfer.</a:t>
            </a:r>
          </a:p>
          <a:p>
            <a:pPr algn="just"/>
            <a:r>
              <a:rPr lang="en-IN" sz="2000" dirty="0"/>
              <a:t>The data transfer can be handled by various modes. some of the modes use CPU as an intermediate path, others transfer the data directly to and from the memory unit</a:t>
            </a:r>
          </a:p>
          <a:p>
            <a:pPr algn="just"/>
            <a:r>
              <a:rPr lang="en-IN" sz="2000" dirty="0"/>
              <a:t>Three modes of data transfer:</a:t>
            </a:r>
          </a:p>
          <a:p>
            <a:pPr marL="0" indent="0" algn="just">
              <a:buNone/>
            </a:pPr>
            <a:r>
              <a:rPr lang="en-IN" sz="2000" dirty="0"/>
              <a:t>		</a:t>
            </a:r>
            <a:r>
              <a:rPr lang="en-IN" sz="2000" dirty="0" err="1"/>
              <a:t>i</a:t>
            </a:r>
            <a:r>
              <a:rPr lang="en-IN" sz="2000" dirty="0"/>
              <a:t>. Programmed I/O</a:t>
            </a:r>
          </a:p>
          <a:p>
            <a:pPr marL="0" indent="0" algn="just">
              <a:buNone/>
            </a:pPr>
            <a:r>
              <a:rPr lang="en-IN" sz="2000" dirty="0"/>
              <a:t>		ii. Interrupt-Initiated I/O</a:t>
            </a:r>
          </a:p>
          <a:p>
            <a:pPr marL="0" indent="0" algn="just">
              <a:buNone/>
            </a:pPr>
            <a:r>
              <a:rPr lang="en-IN" sz="2000" dirty="0"/>
              <a:t>		iii. Direct Memory Access (DMA)</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397763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577" y="669682"/>
            <a:ext cx="8911687" cy="1280890"/>
          </a:xfrm>
        </p:spPr>
        <p:txBody>
          <a:bodyPr/>
          <a:lstStyle/>
          <a:p>
            <a:pPr algn="ctr"/>
            <a:r>
              <a:rPr lang="en-IN" b="1" dirty="0">
                <a:solidFill>
                  <a:srgbClr val="C00000"/>
                </a:solidFill>
              </a:rPr>
              <a:t>Programmed I/O Mode</a:t>
            </a:r>
          </a:p>
        </p:txBody>
      </p:sp>
      <p:sp>
        <p:nvSpPr>
          <p:cNvPr id="3" name="Content Placeholder 2"/>
          <p:cNvSpPr>
            <a:spLocks noGrp="1"/>
          </p:cNvSpPr>
          <p:nvPr>
            <p:ph idx="1"/>
          </p:nvPr>
        </p:nvSpPr>
        <p:spPr>
          <a:xfrm>
            <a:off x="1211021" y="2158169"/>
            <a:ext cx="10543442" cy="5094510"/>
          </a:xfrm>
        </p:spPr>
        <p:txBody>
          <a:bodyPr>
            <a:noAutofit/>
          </a:bodyPr>
          <a:lstStyle/>
          <a:p>
            <a:pPr algn="just"/>
            <a:r>
              <a:rPr lang="en-IN" sz="2000" dirty="0"/>
              <a:t>Programmed I/O operations are the result of I/O instructions written in the computer program.</a:t>
            </a:r>
          </a:p>
          <a:p>
            <a:pPr algn="just"/>
            <a:r>
              <a:rPr lang="en-IN" sz="2000" dirty="0"/>
              <a:t>Each data transfer is initiated by a instruction in the program.</a:t>
            </a:r>
          </a:p>
          <a:p>
            <a:pPr algn="just"/>
            <a:r>
              <a:rPr lang="en-IN" sz="2000" dirty="0"/>
              <a:t>Normally the transfer is from a CPU register to peripheral device or vice-versa.</a:t>
            </a:r>
          </a:p>
          <a:p>
            <a:pPr algn="just"/>
            <a:r>
              <a:rPr lang="en-IN" sz="2000" dirty="0"/>
              <a:t>Once a data is initiated the CPU starts monitoring the interface to see when next transfer can made. </a:t>
            </a:r>
          </a:p>
          <a:p>
            <a:pPr algn="just"/>
            <a:r>
              <a:rPr lang="en-IN" sz="2000" dirty="0"/>
              <a:t>The instructions of the program keep close tabs on everything that takes place in the interface unit and the I/O devices.</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969779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138740"/>
            <a:ext cx="8911687" cy="1280890"/>
          </a:xfrm>
        </p:spPr>
        <p:txBody>
          <a:bodyPr/>
          <a:lstStyle/>
          <a:p>
            <a:pPr algn="ctr"/>
            <a:r>
              <a:rPr lang="en-IN" b="1" dirty="0">
                <a:solidFill>
                  <a:srgbClr val="C00000"/>
                </a:solidFill>
              </a:rPr>
              <a:t>Programmed I/O Mode</a:t>
            </a:r>
          </a:p>
        </p:txBody>
      </p:sp>
      <p:sp>
        <p:nvSpPr>
          <p:cNvPr id="3" name="Content Placeholder 2"/>
          <p:cNvSpPr>
            <a:spLocks noGrp="1"/>
          </p:cNvSpPr>
          <p:nvPr>
            <p:ph idx="1"/>
          </p:nvPr>
        </p:nvSpPr>
        <p:spPr>
          <a:xfrm>
            <a:off x="1255267" y="1081536"/>
            <a:ext cx="10543442" cy="5094510"/>
          </a:xfrm>
        </p:spPr>
        <p:txBody>
          <a:bodyPr>
            <a:noAutofit/>
          </a:bodyPr>
          <a:lstStyle/>
          <a:p>
            <a:pPr algn="just"/>
            <a:r>
              <a:rPr lang="en-IN" sz="2000" dirty="0"/>
              <a:t>In the programmed I/O method, the I/O device does not have direct access to memory. </a:t>
            </a:r>
          </a:p>
          <a:p>
            <a:pPr algn="just"/>
            <a:r>
              <a:rPr lang="en-IN" sz="2000" dirty="0"/>
              <a:t>A transfer from an I/O device to memory requires the execution of several instructions by the CPU, including an input instruction to transfer the data from the device to the CPU and a store instruction to transfer the data from the CPU to memory. </a:t>
            </a:r>
          </a:p>
          <a:p>
            <a:pPr algn="just"/>
            <a:r>
              <a:rPr lang="en-IN" sz="2000" dirty="0"/>
              <a:t>Other instructions may be needed to verify that the data are available from the device and to count the numbers of words transferred.</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2050" name="Picture 2" descr="Computer Organization and Architecture (Modes of Transfer) - UPSC FE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7283" y="4194989"/>
            <a:ext cx="5200650" cy="21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556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endParaRPr lang="en-IN" b="1" dirty="0">
              <a:solidFill>
                <a:srgbClr val="C00000"/>
              </a:solidFill>
            </a:endParaRPr>
          </a:p>
        </p:txBody>
      </p:sp>
      <p:sp>
        <p:nvSpPr>
          <p:cNvPr id="3" name="Content Placeholder 2"/>
          <p:cNvSpPr>
            <a:spLocks noGrp="1"/>
          </p:cNvSpPr>
          <p:nvPr>
            <p:ph idx="1"/>
          </p:nvPr>
        </p:nvSpPr>
        <p:spPr>
          <a:xfrm>
            <a:off x="1152085" y="1413656"/>
            <a:ext cx="10591028" cy="5094510"/>
          </a:xfrm>
        </p:spPr>
        <p:txBody>
          <a:bodyPr>
            <a:noAutofit/>
          </a:bodyPr>
          <a:lstStyle/>
          <a:p>
            <a:pPr marL="287020" marR="526415" indent="-274320">
              <a:lnSpc>
                <a:spcPct val="100000"/>
              </a:lnSpc>
              <a:spcBef>
                <a:spcPts val="100"/>
              </a:spcBef>
              <a:buClr>
                <a:srgbClr val="D16248"/>
              </a:buClr>
              <a:buSzPct val="85185"/>
              <a:buFont typeface="Segoe UI Symbol"/>
              <a:buChar char="⚫"/>
              <a:tabLst>
                <a:tab pos="287020" algn="l"/>
              </a:tabLst>
            </a:pPr>
            <a:r>
              <a:rPr lang="en-IN" sz="2000" spc="-5" dirty="0">
                <a:latin typeface="Georgia"/>
                <a:cs typeface="Georgia"/>
              </a:rPr>
              <a:t>Each data transfer </a:t>
            </a:r>
            <a:r>
              <a:rPr lang="en-IN" sz="2000" dirty="0">
                <a:latin typeface="Georgia"/>
                <a:cs typeface="Georgia"/>
              </a:rPr>
              <a:t>is </a:t>
            </a:r>
            <a:r>
              <a:rPr lang="en-IN" sz="2000" spc="-5" dirty="0">
                <a:latin typeface="Georgia"/>
                <a:cs typeface="Georgia"/>
              </a:rPr>
              <a:t>initiated by an </a:t>
            </a:r>
            <a:r>
              <a:rPr lang="en-IN" sz="2000" dirty="0">
                <a:latin typeface="Georgia"/>
                <a:cs typeface="Georgia"/>
              </a:rPr>
              <a:t>instruction </a:t>
            </a:r>
            <a:r>
              <a:rPr lang="en-IN" sz="2000" spc="-175" dirty="0">
                <a:latin typeface="Georgia"/>
                <a:cs typeface="Georgia"/>
              </a:rPr>
              <a:t>in </a:t>
            </a:r>
            <a:r>
              <a:rPr lang="en-IN" sz="2000" spc="-640" dirty="0">
                <a:latin typeface="Georgia"/>
                <a:cs typeface="Georgia"/>
              </a:rPr>
              <a:t> </a:t>
            </a:r>
            <a:r>
              <a:rPr lang="en-IN" sz="2000" spc="-5" dirty="0">
                <a:latin typeface="Georgia"/>
                <a:cs typeface="Georgia"/>
              </a:rPr>
              <a:t>the program.</a:t>
            </a:r>
            <a:endParaRPr lang="en-IN" sz="2000" dirty="0">
              <a:latin typeface="Georgia"/>
              <a:cs typeface="Georgia"/>
            </a:endParaRPr>
          </a:p>
          <a:p>
            <a:pPr marL="287020" marR="5080" indent="-274320">
              <a:lnSpc>
                <a:spcPct val="100000"/>
              </a:lnSpc>
              <a:spcBef>
                <a:spcPts val="650"/>
              </a:spcBef>
              <a:buClr>
                <a:srgbClr val="D16248"/>
              </a:buClr>
              <a:buSzPct val="85185"/>
              <a:buFont typeface="Segoe UI Symbol"/>
              <a:buChar char="⚫"/>
              <a:tabLst>
                <a:tab pos="287020" algn="l"/>
              </a:tabLst>
            </a:pPr>
            <a:r>
              <a:rPr lang="en-IN" sz="2000" spc="-5" dirty="0">
                <a:latin typeface="Georgia"/>
                <a:cs typeface="Georgia"/>
              </a:rPr>
              <a:t>CPU stays </a:t>
            </a:r>
            <a:r>
              <a:rPr lang="en-IN" sz="2000" dirty="0">
                <a:latin typeface="Georgia"/>
                <a:cs typeface="Georgia"/>
              </a:rPr>
              <a:t>in </a:t>
            </a:r>
            <a:r>
              <a:rPr lang="en-IN" sz="2000" spc="-5" dirty="0">
                <a:latin typeface="Georgia"/>
                <a:cs typeface="Georgia"/>
              </a:rPr>
              <a:t>the program </a:t>
            </a:r>
            <a:r>
              <a:rPr lang="en-IN" sz="2000" spc="-10" dirty="0">
                <a:latin typeface="Georgia"/>
                <a:cs typeface="Georgia"/>
              </a:rPr>
              <a:t>loop </a:t>
            </a:r>
            <a:r>
              <a:rPr lang="en-IN" sz="2000" spc="-5" dirty="0">
                <a:latin typeface="Georgia"/>
                <a:cs typeface="Georgia"/>
              </a:rPr>
              <a:t>until </a:t>
            </a:r>
            <a:r>
              <a:rPr lang="en-IN" sz="2000" dirty="0">
                <a:latin typeface="Georgia"/>
                <a:cs typeface="Georgia"/>
              </a:rPr>
              <a:t>IO </a:t>
            </a:r>
            <a:r>
              <a:rPr lang="en-IN" sz="2000" spc="-5" dirty="0">
                <a:latin typeface="Georgia"/>
                <a:cs typeface="Georgia"/>
              </a:rPr>
              <a:t>unit </a:t>
            </a:r>
            <a:r>
              <a:rPr lang="en-IN" sz="2000" spc="-35" dirty="0">
                <a:latin typeface="Georgia"/>
                <a:cs typeface="Georgia"/>
              </a:rPr>
              <a:t>indicates </a:t>
            </a:r>
            <a:r>
              <a:rPr lang="en-IN" sz="2000" spc="-640" dirty="0">
                <a:latin typeface="Georgia"/>
                <a:cs typeface="Georgia"/>
              </a:rPr>
              <a:t> </a:t>
            </a:r>
            <a:r>
              <a:rPr lang="en-IN" sz="2000" dirty="0">
                <a:latin typeface="Georgia"/>
                <a:cs typeface="Georgia"/>
              </a:rPr>
              <a:t>it</a:t>
            </a:r>
            <a:r>
              <a:rPr lang="en-IN" sz="2000" spc="-10" dirty="0">
                <a:latin typeface="Georgia"/>
                <a:cs typeface="Georgia"/>
              </a:rPr>
              <a:t> </a:t>
            </a:r>
            <a:r>
              <a:rPr lang="en-IN" sz="2000" dirty="0">
                <a:latin typeface="Georgia"/>
                <a:cs typeface="Georgia"/>
              </a:rPr>
              <a:t>is</a:t>
            </a:r>
            <a:r>
              <a:rPr lang="en-IN" sz="2000" spc="-5" dirty="0">
                <a:latin typeface="Georgia"/>
                <a:cs typeface="Georgia"/>
              </a:rPr>
              <a:t> </a:t>
            </a:r>
            <a:r>
              <a:rPr lang="en-IN" sz="2000" dirty="0">
                <a:latin typeface="Georgia"/>
                <a:cs typeface="Georgia"/>
              </a:rPr>
              <a:t>ready</a:t>
            </a:r>
            <a:r>
              <a:rPr lang="en-IN" sz="2000" spc="-25" dirty="0">
                <a:latin typeface="Georgia"/>
                <a:cs typeface="Georgia"/>
              </a:rPr>
              <a:t> </a:t>
            </a:r>
            <a:r>
              <a:rPr lang="en-IN" sz="2000" spc="-5" dirty="0">
                <a:latin typeface="Georgia"/>
                <a:cs typeface="Georgia"/>
              </a:rPr>
              <a:t>for</a:t>
            </a:r>
            <a:r>
              <a:rPr lang="en-IN" sz="2000" spc="-25" dirty="0">
                <a:latin typeface="Georgia"/>
                <a:cs typeface="Georgia"/>
              </a:rPr>
              <a:t> </a:t>
            </a:r>
            <a:r>
              <a:rPr lang="en-IN" sz="2000" spc="-5" dirty="0">
                <a:latin typeface="Georgia"/>
                <a:cs typeface="Georgia"/>
              </a:rPr>
              <a:t>the</a:t>
            </a:r>
            <a:r>
              <a:rPr lang="en-IN" sz="2000" dirty="0">
                <a:latin typeface="Georgia"/>
                <a:cs typeface="Georgia"/>
              </a:rPr>
              <a:t> </a:t>
            </a:r>
            <a:r>
              <a:rPr lang="en-IN" sz="2000" spc="-5" dirty="0">
                <a:latin typeface="Georgia"/>
                <a:cs typeface="Georgia"/>
              </a:rPr>
              <a:t>data</a:t>
            </a:r>
            <a:r>
              <a:rPr lang="en-IN" sz="2000" spc="10" dirty="0">
                <a:latin typeface="Georgia"/>
                <a:cs typeface="Georgia"/>
              </a:rPr>
              <a:t> </a:t>
            </a:r>
            <a:r>
              <a:rPr lang="en-IN" sz="2000" spc="-5" dirty="0">
                <a:latin typeface="Georgia"/>
                <a:cs typeface="Georgia"/>
              </a:rPr>
              <a:t>transfer.</a:t>
            </a:r>
            <a:endParaRPr lang="en-IN" sz="2000" dirty="0">
              <a:latin typeface="Georgia"/>
              <a:cs typeface="Georgia"/>
            </a:endParaRPr>
          </a:p>
          <a:p>
            <a:pPr marL="287020" marR="71755" indent="-274320">
              <a:lnSpc>
                <a:spcPct val="100000"/>
              </a:lnSpc>
              <a:spcBef>
                <a:spcPts val="650"/>
              </a:spcBef>
              <a:buClr>
                <a:srgbClr val="D16248"/>
              </a:buClr>
              <a:buSzPct val="85185"/>
              <a:buFont typeface="Segoe UI Symbol"/>
              <a:buChar char="⚫"/>
              <a:tabLst>
                <a:tab pos="287020" algn="l"/>
              </a:tabLst>
            </a:pPr>
            <a:r>
              <a:rPr lang="en-IN" sz="2000" dirty="0">
                <a:latin typeface="Georgia"/>
                <a:cs typeface="Georgia"/>
              </a:rPr>
              <a:t>It is </a:t>
            </a:r>
            <a:r>
              <a:rPr lang="en-IN" sz="2000" spc="-5" dirty="0">
                <a:latin typeface="Georgia"/>
                <a:cs typeface="Georgia"/>
              </a:rPr>
              <a:t>time consuming process since </a:t>
            </a:r>
            <a:r>
              <a:rPr lang="en-IN" sz="2000" dirty="0">
                <a:latin typeface="Georgia"/>
                <a:cs typeface="Georgia"/>
              </a:rPr>
              <a:t>it keeps </a:t>
            </a:r>
            <a:r>
              <a:rPr lang="en-IN" sz="2000" spc="-40" dirty="0">
                <a:latin typeface="Georgia"/>
                <a:cs typeface="Georgia"/>
              </a:rPr>
              <a:t>processor </a:t>
            </a:r>
            <a:r>
              <a:rPr lang="en-IN" sz="2000" spc="-640" dirty="0">
                <a:latin typeface="Georgia"/>
                <a:cs typeface="Georgia"/>
              </a:rPr>
              <a:t> </a:t>
            </a:r>
            <a:r>
              <a:rPr lang="en-IN" sz="2000" spc="-5" dirty="0">
                <a:latin typeface="Georgia"/>
                <a:cs typeface="Georgia"/>
              </a:rPr>
              <a:t>busy</a:t>
            </a:r>
            <a:r>
              <a:rPr lang="en-IN" sz="2000" spc="-10" dirty="0">
                <a:latin typeface="Georgia"/>
                <a:cs typeface="Georgia"/>
              </a:rPr>
              <a:t> </a:t>
            </a:r>
            <a:r>
              <a:rPr lang="en-IN" sz="2000" spc="-5" dirty="0">
                <a:latin typeface="Georgia"/>
                <a:cs typeface="Georgia"/>
              </a:rPr>
              <a:t>needlessly.</a:t>
            </a:r>
          </a:p>
          <a:p>
            <a:pPr marL="287020" marR="71755" indent="-274320">
              <a:spcBef>
                <a:spcPts val="650"/>
              </a:spcBef>
              <a:buClr>
                <a:srgbClr val="D16248"/>
              </a:buClr>
              <a:buSzPct val="85185"/>
              <a:buFont typeface="Segoe UI Symbol"/>
              <a:buChar char="⚫"/>
              <a:tabLst>
                <a:tab pos="287020" algn="l"/>
              </a:tabLst>
            </a:pPr>
            <a:r>
              <a:rPr lang="en-IN" sz="2000" b="1" dirty="0">
                <a:latin typeface="Georgia"/>
                <a:cs typeface="Georgia"/>
              </a:rPr>
              <a:t>The </a:t>
            </a:r>
            <a:r>
              <a:rPr lang="en-IN" sz="2000" b="1" spc="-5" dirty="0">
                <a:latin typeface="Georgia"/>
                <a:cs typeface="Georgia"/>
              </a:rPr>
              <a:t>transfer of</a:t>
            </a:r>
            <a:r>
              <a:rPr lang="en-IN" sz="2000" b="1" spc="-15" dirty="0">
                <a:latin typeface="Georgia"/>
                <a:cs typeface="Georgia"/>
              </a:rPr>
              <a:t> </a:t>
            </a:r>
            <a:r>
              <a:rPr lang="en-IN" sz="2000" b="1" spc="-5" dirty="0">
                <a:latin typeface="Georgia"/>
                <a:cs typeface="Georgia"/>
              </a:rPr>
              <a:t>data</a:t>
            </a:r>
            <a:r>
              <a:rPr lang="en-IN" sz="2000" b="1" dirty="0">
                <a:latin typeface="Georgia"/>
                <a:cs typeface="Georgia"/>
              </a:rPr>
              <a:t> requires</a:t>
            </a:r>
            <a:r>
              <a:rPr lang="en-IN" sz="2000" b="1" spc="-35" dirty="0">
                <a:latin typeface="Georgia"/>
                <a:cs typeface="Georgia"/>
              </a:rPr>
              <a:t> </a:t>
            </a:r>
            <a:r>
              <a:rPr lang="en-IN" sz="2000" b="1" spc="-5" dirty="0">
                <a:latin typeface="Georgia"/>
                <a:cs typeface="Georgia"/>
              </a:rPr>
              <a:t>three</a:t>
            </a:r>
            <a:r>
              <a:rPr lang="en-IN" sz="2000" b="1" spc="-10" dirty="0">
                <a:latin typeface="Georgia"/>
                <a:cs typeface="Georgia"/>
              </a:rPr>
              <a:t> </a:t>
            </a:r>
            <a:r>
              <a:rPr lang="en-IN" sz="2000" b="1" spc="-25" dirty="0">
                <a:latin typeface="Georgia"/>
                <a:cs typeface="Georgia"/>
              </a:rPr>
              <a:t>instructions:</a:t>
            </a:r>
          </a:p>
          <a:p>
            <a:pPr marL="287020" marR="71755" indent="-274320">
              <a:spcBef>
                <a:spcPts val="650"/>
              </a:spcBef>
              <a:buClr>
                <a:srgbClr val="D16248"/>
              </a:buClr>
              <a:buSzPct val="85185"/>
              <a:buFont typeface="Segoe UI Symbol"/>
              <a:buChar char="⚫"/>
              <a:tabLst>
                <a:tab pos="287020" algn="l"/>
              </a:tabLst>
            </a:pPr>
            <a:endParaRPr lang="en-IN" sz="2000" b="1" dirty="0">
              <a:latin typeface="Georgia"/>
              <a:cs typeface="Georgia"/>
            </a:endParaRPr>
          </a:p>
          <a:p>
            <a:pPr marL="287020" marR="71755" indent="-274320">
              <a:lnSpc>
                <a:spcPct val="100000"/>
              </a:lnSpc>
              <a:spcBef>
                <a:spcPts val="650"/>
              </a:spcBef>
              <a:buClr>
                <a:srgbClr val="D16248"/>
              </a:buClr>
              <a:buSzPct val="85185"/>
              <a:buFont typeface="Segoe UI Symbol"/>
              <a:buChar char="⚫"/>
              <a:tabLst>
                <a:tab pos="287020" algn="l"/>
              </a:tabLst>
            </a:pPr>
            <a:endParaRPr lang="en-IN" sz="2000" dirty="0">
              <a:latin typeface="Georgia"/>
              <a:cs typeface="Georgia"/>
            </a:endParaRPr>
          </a:p>
          <a:p>
            <a:pPr marL="0" indent="0" algn="just">
              <a:buNone/>
            </a:pPr>
            <a:endParaRPr lang="en-IN" sz="2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7" name="object 3"/>
          <p:cNvPicPr/>
          <p:nvPr/>
        </p:nvPicPr>
        <p:blipFill>
          <a:blip r:embed="rId4" cstate="print"/>
          <a:stretch>
            <a:fillRect/>
          </a:stretch>
        </p:blipFill>
        <p:spPr>
          <a:xfrm>
            <a:off x="1592450" y="3178986"/>
            <a:ext cx="8686800" cy="2257044"/>
          </a:xfrm>
          <a:prstGeom prst="rect">
            <a:avLst/>
          </a:prstGeom>
        </p:spPr>
      </p:pic>
    </p:spTree>
    <p:extLst>
      <p:ext uri="{BB962C8B-B14F-4D97-AF65-F5344CB8AC3E}">
        <p14:creationId xmlns:p14="http://schemas.microsoft.com/office/powerpoint/2010/main" val="17391036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138740"/>
            <a:ext cx="8911687" cy="1280890"/>
          </a:xfrm>
        </p:spPr>
        <p:txBody>
          <a:bodyPr/>
          <a:lstStyle/>
          <a:p>
            <a:pPr algn="ctr"/>
            <a:r>
              <a:rPr lang="en-IN" b="1" dirty="0">
                <a:solidFill>
                  <a:srgbClr val="C00000"/>
                </a:solidFill>
              </a:rPr>
              <a:t>Programmed I/O Mode</a:t>
            </a:r>
          </a:p>
        </p:txBody>
      </p:sp>
      <p:sp>
        <p:nvSpPr>
          <p:cNvPr id="3" name="Content Placeholder 2"/>
          <p:cNvSpPr>
            <a:spLocks noGrp="1"/>
          </p:cNvSpPr>
          <p:nvPr>
            <p:ph idx="1"/>
          </p:nvPr>
        </p:nvSpPr>
        <p:spPr>
          <a:xfrm>
            <a:off x="415649" y="1193449"/>
            <a:ext cx="11604285" cy="5094510"/>
          </a:xfrm>
        </p:spPr>
        <p:txBody>
          <a:bodyPr>
            <a:noAutofit/>
          </a:bodyPr>
          <a:lstStyle/>
          <a:p>
            <a:pPr algn="just"/>
            <a:r>
              <a:rPr lang="en-IN" sz="2000" dirty="0"/>
              <a:t>When a byte of data is available, the device places it in the I/O bus and enables its data valid line.</a:t>
            </a:r>
          </a:p>
          <a:p>
            <a:pPr algn="just"/>
            <a:r>
              <a:rPr lang="en-IN" sz="2000" dirty="0"/>
              <a:t>The interface accepts the byte into its data register and enables the data accepted line. The interface sets a bit in the status register that we will refer to as an F or "flag" bit. </a:t>
            </a:r>
          </a:p>
          <a:p>
            <a:pPr algn="just"/>
            <a:r>
              <a:rPr lang="en-IN" sz="2000" dirty="0"/>
              <a:t>The device can now disable the data valid line, but it will not transfer another byte until the data accepted line is disabled by the interface.</a:t>
            </a:r>
          </a:p>
          <a:p>
            <a:pPr algn="just"/>
            <a:r>
              <a:rPr lang="en-IN" sz="2000" dirty="0"/>
              <a:t>A program is written for the computer to check the flag in the status register to determine if a byte has been placed in the data register by the I/O device.</a:t>
            </a:r>
          </a:p>
          <a:p>
            <a:r>
              <a:rPr lang="en-IN" sz="2000" dirty="0"/>
              <a:t>If the flag is equal to 1, the CPU reads the data from </a:t>
            </a:r>
          </a:p>
          <a:p>
            <a:pPr marL="0" indent="0">
              <a:buNone/>
            </a:pPr>
            <a:r>
              <a:rPr lang="en-IN" sz="2000" dirty="0"/>
              <a:t>	the data register. The flag bit is then cleared to 0</a:t>
            </a:r>
          </a:p>
          <a:p>
            <a:r>
              <a:rPr lang="en-IN" sz="2000" dirty="0"/>
              <a:t>Once the flag is cleared, the interface disables the </a:t>
            </a:r>
          </a:p>
          <a:p>
            <a:pPr marL="0" indent="0">
              <a:buNone/>
            </a:pPr>
            <a:r>
              <a:rPr lang="en-IN" sz="2000" dirty="0"/>
              <a:t>	data accepted line and the device can then </a:t>
            </a:r>
          </a:p>
          <a:p>
            <a:pPr marL="0" indent="0">
              <a:buNone/>
            </a:pPr>
            <a:r>
              <a:rPr lang="en-IN" sz="2000" dirty="0"/>
              <a:t>	transfer the next data byte.</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10" name="Picture 2" descr="Computer Organization and Architecture (Modes of Transfer) - UPSC FE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6160" y="4246535"/>
            <a:ext cx="4405840" cy="180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7164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138740"/>
            <a:ext cx="8911687" cy="1280890"/>
          </a:xfrm>
        </p:spPr>
        <p:txBody>
          <a:bodyPr/>
          <a:lstStyle/>
          <a:p>
            <a:pPr algn="ctr"/>
            <a:r>
              <a:rPr lang="en-IN" b="1" dirty="0">
                <a:solidFill>
                  <a:srgbClr val="C00000"/>
                </a:solidFill>
              </a:rPr>
              <a:t>Programmed I/O Mode</a:t>
            </a: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8579596" y="854580"/>
            <a:ext cx="3579756" cy="5626555"/>
          </a:xfrm>
          <a:prstGeom prst="rect">
            <a:avLst/>
          </a:prstGeom>
        </p:spPr>
      </p:pic>
      <p:sp>
        <p:nvSpPr>
          <p:cNvPr id="6" name="Rectangle 5"/>
          <p:cNvSpPr/>
          <p:nvPr/>
        </p:nvSpPr>
        <p:spPr>
          <a:xfrm>
            <a:off x="855754" y="1558370"/>
            <a:ext cx="7285355" cy="3970318"/>
          </a:xfrm>
          <a:prstGeom prst="rect">
            <a:avLst/>
          </a:prstGeom>
        </p:spPr>
        <p:txBody>
          <a:bodyPr wrap="square">
            <a:spAutoFit/>
          </a:bodyPr>
          <a:lstStyle/>
          <a:p>
            <a:pPr marL="285750" indent="-285750" algn="just">
              <a:buFont typeface="Arial" panose="020B0604020202020204" pitchFamily="34" charset="0"/>
              <a:buChar char="•"/>
            </a:pPr>
            <a:r>
              <a:rPr lang="en-IN" dirty="0"/>
              <a:t>The transfer of each byte requires three instructions:</a:t>
            </a:r>
          </a:p>
          <a:p>
            <a:pPr algn="just"/>
            <a:r>
              <a:rPr lang="en-IN" dirty="0"/>
              <a:t>1. Read the status register.</a:t>
            </a:r>
          </a:p>
          <a:p>
            <a:pPr algn="just"/>
            <a:r>
              <a:rPr lang="en-IN" dirty="0"/>
              <a:t>2. Check the status of the flag bit and branch to step 1 if not set   </a:t>
            </a:r>
            <a:br>
              <a:rPr lang="en-IN" dirty="0"/>
            </a:br>
            <a:r>
              <a:rPr lang="en-IN" dirty="0"/>
              <a:t>    or to step 3 if set.</a:t>
            </a:r>
          </a:p>
          <a:p>
            <a:pPr algn="just"/>
            <a:r>
              <a:rPr lang="en-IN" dirty="0"/>
              <a:t>3. Read the data register.</a:t>
            </a:r>
          </a:p>
          <a:p>
            <a:pPr algn="just"/>
            <a:endParaRPr lang="en-IN" dirty="0"/>
          </a:p>
          <a:p>
            <a:pPr marL="285750" indent="-285750" algn="just">
              <a:buFont typeface="Arial" panose="020B0604020202020204" pitchFamily="34" charset="0"/>
              <a:buChar char="•"/>
            </a:pPr>
            <a:r>
              <a:rPr lang="en-IN" dirty="0"/>
              <a:t>Each byte is read into a CPU register and then transferred to memory with a store instruction. </a:t>
            </a:r>
          </a:p>
          <a:p>
            <a:pPr marL="285750" indent="-285750" algn="just">
              <a:buFont typeface="Arial" panose="020B0604020202020204" pitchFamily="34" charset="0"/>
              <a:buChar char="•"/>
            </a:pPr>
            <a:r>
              <a:rPr lang="en-IN" dirty="0"/>
              <a:t>The programmed IO method is particularly useful in small low-speed computers or in systems that are dedicated to monitor a device continuously. </a:t>
            </a:r>
          </a:p>
          <a:p>
            <a:pPr marL="285750" indent="-285750" algn="just">
              <a:buFont typeface="Arial" panose="020B0604020202020204" pitchFamily="34" charset="0"/>
              <a:buChar char="•"/>
            </a:pPr>
            <a:r>
              <a:rPr lang="en-IN" dirty="0"/>
              <a:t>The difference in information transfer rate between the CPU and the I/O device makes this type of transfer inefficient.</a:t>
            </a:r>
          </a:p>
          <a:p>
            <a:pPr algn="just"/>
            <a:endParaRPr lang="en-IN" dirty="0"/>
          </a:p>
        </p:txBody>
      </p:sp>
    </p:spTree>
    <p:extLst>
      <p:ext uri="{BB962C8B-B14F-4D97-AF65-F5344CB8AC3E}">
        <p14:creationId xmlns:p14="http://schemas.microsoft.com/office/powerpoint/2010/main" val="29441259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777" y="644632"/>
            <a:ext cx="8911687" cy="1280890"/>
          </a:xfrm>
        </p:spPr>
        <p:txBody>
          <a:bodyPr/>
          <a:lstStyle/>
          <a:p>
            <a:pPr algn="ctr"/>
            <a:r>
              <a:rPr lang="en-IN" b="1" dirty="0">
                <a:solidFill>
                  <a:srgbClr val="C00000"/>
                </a:solidFill>
              </a:rPr>
              <a:t>Drawback of the Programmed I/O</a:t>
            </a:r>
          </a:p>
        </p:txBody>
      </p:sp>
      <p:sp>
        <p:nvSpPr>
          <p:cNvPr id="3" name="Content Placeholder 2"/>
          <p:cNvSpPr>
            <a:spLocks noGrp="1"/>
          </p:cNvSpPr>
          <p:nvPr>
            <p:ph idx="1"/>
          </p:nvPr>
        </p:nvSpPr>
        <p:spPr>
          <a:xfrm>
            <a:off x="1166777" y="1763490"/>
            <a:ext cx="10543442" cy="3604923"/>
          </a:xfrm>
        </p:spPr>
        <p:txBody>
          <a:bodyPr>
            <a:noAutofit/>
          </a:bodyPr>
          <a:lstStyle/>
          <a:p>
            <a:pPr algn="just"/>
            <a:r>
              <a:rPr lang="en-IN" sz="2000" dirty="0"/>
              <a:t>The main drawback of the Program Initiated I/O was that the CPU has to monitor the units all the times when the program is executing. Thus the CPU stays in a program loop until the I/O unit indicates that it is ready for data transfer. </a:t>
            </a:r>
          </a:p>
          <a:p>
            <a:pPr algn="just"/>
            <a:r>
              <a:rPr lang="en-IN" sz="2000" dirty="0"/>
              <a:t>This is a time consuming process and the CPU time is wasted a lot in keeping an eye to the executing of program.</a:t>
            </a:r>
          </a:p>
          <a:p>
            <a:pPr algn="just"/>
            <a:r>
              <a:rPr lang="en-IN" sz="2000" dirty="0"/>
              <a:t>To remove this problem an Interrupt facility and special commands are used</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694035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Interrupt-Initiated I/O</a:t>
            </a:r>
          </a:p>
        </p:txBody>
      </p:sp>
      <p:sp>
        <p:nvSpPr>
          <p:cNvPr id="3" name="Content Placeholder 2"/>
          <p:cNvSpPr>
            <a:spLocks noGrp="1"/>
          </p:cNvSpPr>
          <p:nvPr>
            <p:ph idx="1"/>
          </p:nvPr>
        </p:nvSpPr>
        <p:spPr>
          <a:xfrm>
            <a:off x="975048" y="1748741"/>
            <a:ext cx="10543442" cy="3604923"/>
          </a:xfrm>
        </p:spPr>
        <p:txBody>
          <a:bodyPr>
            <a:noAutofit/>
          </a:bodyPr>
          <a:lstStyle/>
          <a:p>
            <a:pPr algn="just"/>
            <a:r>
              <a:rPr lang="en-IN" sz="2000" dirty="0"/>
              <a:t>In this method an interrupt facility an interrupt command is used to inform the device about the start and end of transfer. </a:t>
            </a:r>
          </a:p>
          <a:p>
            <a:pPr algn="just"/>
            <a:r>
              <a:rPr lang="en-IN" sz="2000" dirty="0"/>
              <a:t>In the meantime the CPU executes other program. </a:t>
            </a:r>
          </a:p>
          <a:p>
            <a:pPr algn="just"/>
            <a:r>
              <a:rPr lang="en-IN" sz="2000" dirty="0"/>
              <a:t>When the interface determines that the device is ready for data transfer it generates an Interrupt Request and sends it to the computer. </a:t>
            </a:r>
          </a:p>
          <a:p>
            <a:pPr algn="just"/>
            <a:r>
              <a:rPr lang="en-IN" sz="2000" dirty="0"/>
              <a:t>When the CPU receives such an signal, it temporarily stops the execution of the program and branches to a service program to process the I/O transfer and after completing it returns back to task, what it was originally performing. </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21931631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Interrupt-Initiated I/O</a:t>
            </a:r>
          </a:p>
        </p:txBody>
      </p:sp>
      <p:sp>
        <p:nvSpPr>
          <p:cNvPr id="3" name="Content Placeholder 2"/>
          <p:cNvSpPr>
            <a:spLocks noGrp="1"/>
          </p:cNvSpPr>
          <p:nvPr>
            <p:ph idx="1"/>
          </p:nvPr>
        </p:nvSpPr>
        <p:spPr>
          <a:xfrm>
            <a:off x="975048" y="1748741"/>
            <a:ext cx="10543442" cy="4298098"/>
          </a:xfrm>
        </p:spPr>
        <p:txBody>
          <a:bodyPr>
            <a:noAutofit/>
          </a:bodyPr>
          <a:lstStyle/>
          <a:p>
            <a:pPr algn="just"/>
            <a:r>
              <a:rPr lang="en-IN" sz="2000" dirty="0"/>
              <a:t>In this type of IO, computer does not check the flag. It continue to perform its task.</a:t>
            </a:r>
          </a:p>
          <a:p>
            <a:pPr algn="just"/>
            <a:r>
              <a:rPr lang="en-IN" sz="2000" dirty="0"/>
              <a:t>Whenever any device wants the attention, it sends the interrupt signal to the CPU. </a:t>
            </a:r>
          </a:p>
          <a:p>
            <a:pPr algn="just"/>
            <a:r>
              <a:rPr lang="en-IN" sz="2000" dirty="0"/>
              <a:t>CPU then deviates from what it was doing, store the return address from PC and branch to the address of the subroutine. </a:t>
            </a:r>
          </a:p>
          <a:p>
            <a:pPr algn="just"/>
            <a:r>
              <a:rPr lang="en-IN" sz="2000" dirty="0"/>
              <a:t>There are two ways of choosing the branch address: </a:t>
            </a:r>
          </a:p>
          <a:p>
            <a:pPr lvl="1" algn="just"/>
            <a:r>
              <a:rPr lang="en-IN" sz="2000" b="1" dirty="0">
                <a:solidFill>
                  <a:srgbClr val="C00000"/>
                </a:solidFill>
              </a:rPr>
              <a:t>Vectored Interrupt </a:t>
            </a:r>
            <a:r>
              <a:rPr lang="en-IN" sz="2000" dirty="0">
                <a:sym typeface="Wingdings" panose="05000000000000000000" pitchFamily="2" charset="2"/>
              </a:rPr>
              <a:t> </a:t>
            </a:r>
            <a:r>
              <a:rPr lang="en-IN" sz="2000" dirty="0"/>
              <a:t>In vectored interrupt the source that interrupt the CPU provides the branch information. This information is called interrupt vectored. </a:t>
            </a:r>
          </a:p>
          <a:p>
            <a:pPr lvl="1" algn="just"/>
            <a:r>
              <a:rPr lang="en-IN" sz="2000" b="1" dirty="0">
                <a:solidFill>
                  <a:srgbClr val="C00000"/>
                </a:solidFill>
              </a:rPr>
              <a:t>Non-vectored Interrupt </a:t>
            </a:r>
            <a:r>
              <a:rPr lang="en-IN" sz="2000" dirty="0">
                <a:sym typeface="Wingdings" panose="05000000000000000000" pitchFamily="2" charset="2"/>
              </a:rPr>
              <a:t> </a:t>
            </a:r>
            <a:r>
              <a:rPr lang="en-IN" sz="2000" dirty="0"/>
              <a:t> In non-vectored interrupt, the branch address is assigned to the fixed address in the memory.</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1001704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Priority Interrupt</a:t>
            </a:r>
          </a:p>
        </p:txBody>
      </p:sp>
      <p:sp>
        <p:nvSpPr>
          <p:cNvPr id="3" name="Content Placeholder 2"/>
          <p:cNvSpPr>
            <a:spLocks noGrp="1"/>
          </p:cNvSpPr>
          <p:nvPr>
            <p:ph idx="1"/>
          </p:nvPr>
        </p:nvSpPr>
        <p:spPr>
          <a:xfrm>
            <a:off x="975048" y="1748741"/>
            <a:ext cx="10543442" cy="4298098"/>
          </a:xfrm>
        </p:spPr>
        <p:txBody>
          <a:bodyPr>
            <a:noAutofit/>
          </a:bodyPr>
          <a:lstStyle/>
          <a:p>
            <a:pPr algn="just"/>
            <a:r>
              <a:rPr lang="en-IN" sz="2000" dirty="0"/>
              <a:t>There are number of IO devices attached to the computer. </a:t>
            </a:r>
          </a:p>
          <a:p>
            <a:pPr algn="just"/>
            <a:r>
              <a:rPr lang="en-IN" sz="2000" dirty="0"/>
              <a:t>They are all capable of generating the interrupt. </a:t>
            </a:r>
          </a:p>
          <a:p>
            <a:pPr algn="just"/>
            <a:r>
              <a:rPr lang="en-IN" sz="2000" dirty="0"/>
              <a:t>When the interrupt is generated from more than one device, priority interrupt system is used to determine which device is to be serviced first. </a:t>
            </a:r>
          </a:p>
          <a:p>
            <a:pPr algn="just"/>
            <a:r>
              <a:rPr lang="en-IN" sz="2000" dirty="0"/>
              <a:t>Devices with high speed transfer are given higher priority and slow devices are given lower priority. </a:t>
            </a:r>
          </a:p>
          <a:p>
            <a:pPr algn="just"/>
            <a:r>
              <a:rPr lang="en-IN" sz="2000" b="1" dirty="0">
                <a:solidFill>
                  <a:srgbClr val="C00000"/>
                </a:solidFill>
              </a:rPr>
              <a:t>Establishing the priority can be done in two ways: </a:t>
            </a:r>
          </a:p>
          <a:p>
            <a:pPr marL="0" indent="0" algn="just">
              <a:buNone/>
            </a:pPr>
            <a:r>
              <a:rPr lang="en-IN" sz="2000" dirty="0"/>
              <a:t>	</a:t>
            </a:r>
            <a:r>
              <a:rPr lang="en-IN" sz="2000" dirty="0">
                <a:solidFill>
                  <a:srgbClr val="C00000"/>
                </a:solidFill>
              </a:rPr>
              <a:t>1. Using Software </a:t>
            </a:r>
          </a:p>
          <a:p>
            <a:pPr marL="0" indent="0" algn="just">
              <a:buNone/>
            </a:pPr>
            <a:r>
              <a:rPr lang="en-IN" sz="2000" dirty="0">
                <a:solidFill>
                  <a:srgbClr val="C00000"/>
                </a:solidFill>
              </a:rPr>
              <a:t>	2. Using Hardware</a:t>
            </a:r>
          </a:p>
          <a:p>
            <a:pPr algn="just"/>
            <a:r>
              <a:rPr lang="en-IN" sz="2000" dirty="0"/>
              <a:t>A polling procedure is used to identify highest priority in software means. </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1923274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794" y="632780"/>
            <a:ext cx="8911687" cy="1280890"/>
          </a:xfrm>
        </p:spPr>
        <p:txBody>
          <a:bodyPr/>
          <a:lstStyle/>
          <a:p>
            <a:pPr algn="ctr"/>
            <a:r>
              <a:rPr lang="en-IN" b="1" dirty="0">
                <a:solidFill>
                  <a:srgbClr val="C00000"/>
                </a:solidFill>
              </a:rPr>
              <a:t>I/O Interface</a:t>
            </a:r>
          </a:p>
        </p:txBody>
      </p:sp>
      <p:sp>
        <p:nvSpPr>
          <p:cNvPr id="3" name="Content Placeholder 2"/>
          <p:cNvSpPr>
            <a:spLocks noGrp="1"/>
          </p:cNvSpPr>
          <p:nvPr>
            <p:ph idx="1"/>
          </p:nvPr>
        </p:nvSpPr>
        <p:spPr>
          <a:xfrm>
            <a:off x="1069425" y="1640254"/>
            <a:ext cx="10591028" cy="3740011"/>
          </a:xfrm>
        </p:spPr>
        <p:txBody>
          <a:bodyPr>
            <a:noAutofit/>
          </a:bodyPr>
          <a:lstStyle/>
          <a:p>
            <a:pPr algn="just"/>
            <a:r>
              <a:rPr lang="en-IN" dirty="0">
                <a:solidFill>
                  <a:schemeClr val="tx1"/>
                </a:solidFill>
              </a:rPr>
              <a:t>Provides a method for transferring information between internal storage (such as memory and CPU registers) and external I/O devices.</a:t>
            </a:r>
          </a:p>
          <a:p>
            <a:pPr algn="just"/>
            <a:endParaRPr lang="en-IN" dirty="0">
              <a:solidFill>
                <a:schemeClr val="tx1"/>
              </a:solidFill>
            </a:endParaRPr>
          </a:p>
          <a:p>
            <a:pPr algn="just"/>
            <a:r>
              <a:rPr lang="en-IN" dirty="0">
                <a:solidFill>
                  <a:schemeClr val="tx1"/>
                </a:solidFill>
              </a:rPr>
              <a:t>They are special hardware components between CPU and peripheral to supervise and synchronize all input and output transfer. </a:t>
            </a:r>
          </a:p>
          <a:p>
            <a:pPr algn="just"/>
            <a:endParaRPr lang="en-IN" dirty="0">
              <a:solidFill>
                <a:schemeClr val="tx1"/>
              </a:solidFill>
            </a:endParaRPr>
          </a:p>
          <a:p>
            <a:pPr algn="just"/>
            <a:r>
              <a:rPr lang="en-IN" dirty="0">
                <a:solidFill>
                  <a:schemeClr val="tx1"/>
                </a:solidFill>
              </a:rPr>
              <a:t>They are called interface units because they interface between the processor bus and the peripheral device.</a:t>
            </a: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14438761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Polling Procedure</a:t>
            </a:r>
          </a:p>
        </p:txBody>
      </p:sp>
      <p:sp>
        <p:nvSpPr>
          <p:cNvPr id="3" name="Content Placeholder 2"/>
          <p:cNvSpPr>
            <a:spLocks noGrp="1"/>
          </p:cNvSpPr>
          <p:nvPr>
            <p:ph idx="1"/>
          </p:nvPr>
        </p:nvSpPr>
        <p:spPr>
          <a:xfrm>
            <a:off x="975048" y="1875129"/>
            <a:ext cx="10543442" cy="4298098"/>
          </a:xfrm>
        </p:spPr>
        <p:txBody>
          <a:bodyPr>
            <a:noAutofit/>
          </a:bodyPr>
          <a:lstStyle/>
          <a:p>
            <a:pPr algn="just"/>
            <a:r>
              <a:rPr lang="en-IN" sz="2000" dirty="0"/>
              <a:t>A polling procedure is used to identify the highest-priority source by software means. </a:t>
            </a:r>
          </a:p>
          <a:p>
            <a:pPr algn="just"/>
            <a:r>
              <a:rPr lang="en-IN" sz="2000" dirty="0"/>
              <a:t>There is </a:t>
            </a:r>
            <a:r>
              <a:rPr lang="en-IN" sz="2000" dirty="0">
                <a:solidFill>
                  <a:srgbClr val="0070C0"/>
                </a:solidFill>
              </a:rPr>
              <a:t>one common branch address for all interrupts</a:t>
            </a:r>
            <a:r>
              <a:rPr lang="en-IN" sz="2000" dirty="0"/>
              <a:t>. </a:t>
            </a:r>
          </a:p>
          <a:p>
            <a:pPr algn="just"/>
            <a:r>
              <a:rPr lang="en-IN" sz="2000" dirty="0"/>
              <a:t>Branch address contain the code that polls the interrupt sources in sequence. The highest priority is tested first. </a:t>
            </a:r>
          </a:p>
          <a:p>
            <a:pPr algn="just"/>
            <a:r>
              <a:rPr lang="en-IN" sz="2000" dirty="0"/>
              <a:t>The particular service routine of the highest priority device is served. </a:t>
            </a:r>
          </a:p>
          <a:p>
            <a:pPr algn="just"/>
            <a:r>
              <a:rPr lang="en-IN" sz="2000" dirty="0"/>
              <a:t>The </a:t>
            </a:r>
            <a:r>
              <a:rPr lang="en-IN" sz="2000" dirty="0">
                <a:solidFill>
                  <a:srgbClr val="FF0000"/>
                </a:solidFill>
              </a:rPr>
              <a:t>disadvantage</a:t>
            </a:r>
            <a:r>
              <a:rPr lang="en-IN" sz="2000" dirty="0"/>
              <a:t> is that time required to poll them can exceed the time to serve them in large number of IO devices. </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23258291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Using Hardware</a:t>
            </a:r>
          </a:p>
        </p:txBody>
      </p:sp>
      <p:sp>
        <p:nvSpPr>
          <p:cNvPr id="3" name="Content Placeholder 2"/>
          <p:cNvSpPr>
            <a:spLocks noGrp="1"/>
          </p:cNvSpPr>
          <p:nvPr>
            <p:ph idx="1"/>
          </p:nvPr>
        </p:nvSpPr>
        <p:spPr>
          <a:xfrm>
            <a:off x="975048" y="1527515"/>
            <a:ext cx="10543442" cy="4298098"/>
          </a:xfrm>
        </p:spPr>
        <p:txBody>
          <a:bodyPr>
            <a:noAutofit/>
          </a:bodyPr>
          <a:lstStyle/>
          <a:p>
            <a:pPr algn="just"/>
            <a:r>
              <a:rPr lang="en-IN" sz="2000" dirty="0"/>
              <a:t>It accepts interrupt requests from many sources, determines which of the incoming requests has the highest priority, and issues an interrupt request to the computer based on this determination.</a:t>
            </a:r>
          </a:p>
          <a:p>
            <a:pPr algn="just"/>
            <a:r>
              <a:rPr lang="en-IN" sz="2000" dirty="0"/>
              <a:t>To speed up the operation, </a:t>
            </a:r>
            <a:r>
              <a:rPr lang="en-IN" sz="2000" dirty="0">
                <a:solidFill>
                  <a:srgbClr val="FF0000"/>
                </a:solidFill>
              </a:rPr>
              <a:t>each interrupt source has its own interrupt vector </a:t>
            </a:r>
            <a:r>
              <a:rPr lang="en-IN" sz="2000" dirty="0"/>
              <a:t>to access its own service routine directly. </a:t>
            </a:r>
          </a:p>
          <a:p>
            <a:pPr algn="just"/>
            <a:r>
              <a:rPr lang="en-IN" sz="2000" dirty="0"/>
              <a:t>Thus no polling is required because all the decisions are established by the hardware priority-interrupt unit. </a:t>
            </a:r>
          </a:p>
          <a:p>
            <a:pPr algn="just"/>
            <a:r>
              <a:rPr lang="en-IN" sz="2000" dirty="0"/>
              <a:t>The hardware priority function can be established by either a serial or a parallel connection of interrupt lines. </a:t>
            </a:r>
          </a:p>
          <a:p>
            <a:pPr algn="just"/>
            <a:r>
              <a:rPr lang="en-IN" sz="2000" dirty="0"/>
              <a:t>The </a:t>
            </a:r>
            <a:r>
              <a:rPr lang="en-IN" sz="2000" dirty="0">
                <a:solidFill>
                  <a:srgbClr val="FF0000"/>
                </a:solidFill>
              </a:rPr>
              <a:t>serial connection </a:t>
            </a:r>
            <a:r>
              <a:rPr lang="en-IN" sz="2000" dirty="0"/>
              <a:t>is also known as the </a:t>
            </a:r>
            <a:r>
              <a:rPr lang="en-IN" sz="2000" dirty="0">
                <a:solidFill>
                  <a:srgbClr val="0070C0"/>
                </a:solidFill>
              </a:rPr>
              <a:t>daisy-chaining method</a:t>
            </a:r>
            <a:r>
              <a:rPr lang="en-IN" sz="2000" dirty="0"/>
              <a:t>.</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22307737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Serial or Daisy-Chaining Priority</a:t>
            </a: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7614684" y="2215793"/>
            <a:ext cx="4577316" cy="2631374"/>
          </a:xfrm>
          <a:prstGeom prst="rect">
            <a:avLst/>
          </a:prstGeom>
        </p:spPr>
      </p:pic>
      <p:sp>
        <p:nvSpPr>
          <p:cNvPr id="6" name="Rectangle 5"/>
          <p:cNvSpPr/>
          <p:nvPr/>
        </p:nvSpPr>
        <p:spPr>
          <a:xfrm>
            <a:off x="511276" y="1707846"/>
            <a:ext cx="7103408" cy="4401205"/>
          </a:xfrm>
          <a:prstGeom prst="rect">
            <a:avLst/>
          </a:prstGeom>
        </p:spPr>
        <p:txBody>
          <a:bodyPr wrap="square">
            <a:spAutoFit/>
          </a:bodyPr>
          <a:lstStyle/>
          <a:p>
            <a:pPr marL="285750" indent="-285750" algn="just">
              <a:buFont typeface="Arial" panose="020B0604020202020204" pitchFamily="34" charset="0"/>
              <a:buChar char="•"/>
            </a:pPr>
            <a:r>
              <a:rPr lang="en-IN" sz="2000" dirty="0"/>
              <a:t>Device with highest priority is placed first. </a:t>
            </a:r>
          </a:p>
          <a:p>
            <a:pPr marL="285750" indent="-285750" algn="just">
              <a:buFont typeface="Arial" panose="020B0604020202020204" pitchFamily="34" charset="0"/>
              <a:buChar char="•"/>
            </a:pPr>
            <a:r>
              <a:rPr lang="en-IN" sz="2000" dirty="0"/>
              <a:t>Device that wants the attention send the interrupt request to the CPU. </a:t>
            </a:r>
          </a:p>
          <a:p>
            <a:pPr marL="285750" indent="-285750" algn="just">
              <a:buFont typeface="Arial" panose="020B0604020202020204" pitchFamily="34" charset="0"/>
              <a:buChar char="•"/>
            </a:pPr>
            <a:r>
              <a:rPr lang="en-IN" sz="2000" dirty="0"/>
              <a:t>CPU then sends the INTACK signal which is applied to PI(priority in) of the first device. </a:t>
            </a:r>
          </a:p>
          <a:p>
            <a:pPr marL="285750" indent="-285750" algn="just">
              <a:buFont typeface="Arial" panose="020B0604020202020204" pitchFamily="34" charset="0"/>
              <a:buChar char="•"/>
            </a:pPr>
            <a:r>
              <a:rPr lang="en-IN" sz="2000" dirty="0"/>
              <a:t>If it had requested the attention, it place its VAD(vector address) on the bus. And it block the signal by placing 0 in PO(priority out)</a:t>
            </a:r>
          </a:p>
          <a:p>
            <a:pPr marL="285750" indent="-285750" algn="just">
              <a:buFont typeface="Arial" panose="020B0604020202020204" pitchFamily="34" charset="0"/>
              <a:buChar char="•"/>
            </a:pPr>
            <a:r>
              <a:rPr lang="en-IN" sz="2000" dirty="0"/>
              <a:t>If not it pass the signal to next device through PO(priority out) by placing 1. </a:t>
            </a:r>
          </a:p>
          <a:p>
            <a:pPr marL="285750" indent="-285750" algn="just">
              <a:buFont typeface="Arial" panose="020B0604020202020204" pitchFamily="34" charset="0"/>
              <a:buChar char="•"/>
            </a:pPr>
            <a:r>
              <a:rPr lang="en-IN" sz="2000" dirty="0"/>
              <a:t>This process is continued until appropriate device is found. </a:t>
            </a:r>
          </a:p>
          <a:p>
            <a:pPr marL="285750" indent="-285750" algn="just">
              <a:buFont typeface="Arial" panose="020B0604020202020204" pitchFamily="34" charset="0"/>
              <a:buChar char="•"/>
            </a:pPr>
            <a:r>
              <a:rPr lang="en-IN" sz="2000" dirty="0"/>
              <a:t>The device whose PI is 1 and PO is 0 is the device that send the interrupt request.</a:t>
            </a:r>
          </a:p>
        </p:txBody>
      </p:sp>
    </p:spTree>
    <p:extLst>
      <p:ext uri="{BB962C8B-B14F-4D97-AF65-F5344CB8AC3E}">
        <p14:creationId xmlns:p14="http://schemas.microsoft.com/office/powerpoint/2010/main" val="11812269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Parallel Priority Interrupt</a:t>
            </a: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3" name="Picture 2"/>
          <p:cNvPicPr>
            <a:picLocks noChangeAspect="1"/>
          </p:cNvPicPr>
          <p:nvPr/>
        </p:nvPicPr>
        <p:blipFill>
          <a:blip r:embed="rId4"/>
          <a:stretch>
            <a:fillRect/>
          </a:stretch>
        </p:blipFill>
        <p:spPr>
          <a:xfrm>
            <a:off x="6575133" y="1797762"/>
            <a:ext cx="5608400" cy="4027851"/>
          </a:xfrm>
          <a:prstGeom prst="rect">
            <a:avLst/>
          </a:prstGeom>
        </p:spPr>
      </p:pic>
      <p:pic>
        <p:nvPicPr>
          <p:cNvPr id="4" name="Picture 3"/>
          <p:cNvPicPr>
            <a:picLocks noChangeAspect="1"/>
          </p:cNvPicPr>
          <p:nvPr/>
        </p:nvPicPr>
        <p:blipFill>
          <a:blip r:embed="rId5"/>
          <a:stretch>
            <a:fillRect/>
          </a:stretch>
        </p:blipFill>
        <p:spPr>
          <a:xfrm>
            <a:off x="373224" y="1987649"/>
            <a:ext cx="5715000" cy="3648075"/>
          </a:xfrm>
          <a:prstGeom prst="rect">
            <a:avLst/>
          </a:prstGeom>
        </p:spPr>
      </p:pic>
    </p:spTree>
    <p:extLst>
      <p:ext uri="{BB962C8B-B14F-4D97-AF65-F5344CB8AC3E}">
        <p14:creationId xmlns:p14="http://schemas.microsoft.com/office/powerpoint/2010/main" val="19274862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Interrupt Cycle</a:t>
            </a:r>
          </a:p>
        </p:txBody>
      </p:sp>
      <p:sp>
        <p:nvSpPr>
          <p:cNvPr id="3" name="Content Placeholder 2"/>
          <p:cNvSpPr>
            <a:spLocks noGrp="1"/>
          </p:cNvSpPr>
          <p:nvPr>
            <p:ph idx="1"/>
          </p:nvPr>
        </p:nvSpPr>
        <p:spPr>
          <a:xfrm>
            <a:off x="975048" y="1527515"/>
            <a:ext cx="10543442" cy="4298098"/>
          </a:xfrm>
        </p:spPr>
        <p:txBody>
          <a:bodyPr>
            <a:noAutofit/>
          </a:bodyPr>
          <a:lstStyle/>
          <a:p>
            <a:pPr algn="just"/>
            <a:r>
              <a:rPr lang="en-IN" sz="2000" dirty="0"/>
              <a:t>During the interrupt cycle the CPU performs the following sequence of </a:t>
            </a:r>
            <a:r>
              <a:rPr lang="en-IN" sz="2000" dirty="0" err="1"/>
              <a:t>microoperations</a:t>
            </a:r>
            <a:r>
              <a:rPr lang="en-IN" sz="2000" dirty="0"/>
              <a:t>:</a:t>
            </a:r>
          </a:p>
          <a:p>
            <a:pPr marL="0" indent="0" algn="just">
              <a:buNone/>
            </a:pPr>
            <a:r>
              <a:rPr lang="en-IN" sz="2000" dirty="0"/>
              <a:t>		SP +- SP – 1		Decrement stack pointer</a:t>
            </a:r>
          </a:p>
          <a:p>
            <a:pPr marL="0" indent="0" algn="just">
              <a:buNone/>
            </a:pPr>
            <a:r>
              <a:rPr lang="en-IN" sz="2000" dirty="0"/>
              <a:t>		M[SP] +-PC		Push PC into stack</a:t>
            </a:r>
          </a:p>
          <a:p>
            <a:pPr marL="0" indent="0" algn="just">
              <a:buNone/>
            </a:pPr>
            <a:r>
              <a:rPr lang="en-IN" sz="2000" dirty="0"/>
              <a:t>		INTACK &lt;--1	Enable interrupt acknowledge</a:t>
            </a:r>
          </a:p>
          <a:p>
            <a:pPr marL="0" indent="0" algn="just">
              <a:buNone/>
            </a:pPr>
            <a:r>
              <a:rPr lang="en-IN" sz="2000" dirty="0"/>
              <a:t>		PC &lt;- VAD		Transfer vector address to PC</a:t>
            </a:r>
          </a:p>
          <a:p>
            <a:pPr marL="0" indent="0" algn="just">
              <a:buNone/>
            </a:pPr>
            <a:r>
              <a:rPr lang="en-IN" sz="2000" dirty="0"/>
              <a:t>		</a:t>
            </a:r>
            <a:r>
              <a:rPr lang="en-IN" sz="2000" dirty="0" err="1"/>
              <a:t>lEN</a:t>
            </a:r>
            <a:r>
              <a:rPr lang="en-IN" sz="2000" dirty="0"/>
              <a:t> &lt;--0			Disable further interrupts</a:t>
            </a:r>
          </a:p>
          <a:p>
            <a:pPr marL="0" indent="0" algn="just">
              <a:buNone/>
            </a:pPr>
            <a:r>
              <a:rPr lang="en-IN" sz="2000" dirty="0"/>
              <a:t>		Go to fetch next instruction</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32383992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Software Routines</a:t>
            </a:r>
          </a:p>
        </p:txBody>
      </p:sp>
      <p:sp>
        <p:nvSpPr>
          <p:cNvPr id="3" name="Content Placeholder 2"/>
          <p:cNvSpPr>
            <a:spLocks noGrp="1"/>
          </p:cNvSpPr>
          <p:nvPr>
            <p:ph idx="1"/>
          </p:nvPr>
        </p:nvSpPr>
        <p:spPr>
          <a:xfrm>
            <a:off x="975048" y="1527515"/>
            <a:ext cx="2636832" cy="4298098"/>
          </a:xfrm>
        </p:spPr>
        <p:txBody>
          <a:bodyPr>
            <a:noAutofit/>
          </a:bodyPr>
          <a:lstStyle/>
          <a:p>
            <a:pPr algn="just"/>
            <a:r>
              <a:rPr lang="en-IN" sz="2000" dirty="0"/>
              <a:t>The computer must have software routines for servicing the interrupt requests and for controlling the interrupt hardware registers.</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4079831" y="1357964"/>
            <a:ext cx="6405289" cy="4984814"/>
          </a:xfrm>
          <a:prstGeom prst="rect">
            <a:avLst/>
          </a:prstGeom>
        </p:spPr>
      </p:pic>
    </p:spTree>
    <p:extLst>
      <p:ext uri="{BB962C8B-B14F-4D97-AF65-F5344CB8AC3E}">
        <p14:creationId xmlns:p14="http://schemas.microsoft.com/office/powerpoint/2010/main" val="14382949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Initial and Final Operations</a:t>
            </a:r>
          </a:p>
        </p:txBody>
      </p:sp>
      <p:sp>
        <p:nvSpPr>
          <p:cNvPr id="3" name="Content Placeholder 2"/>
          <p:cNvSpPr>
            <a:spLocks noGrp="1"/>
          </p:cNvSpPr>
          <p:nvPr>
            <p:ph idx="1"/>
          </p:nvPr>
        </p:nvSpPr>
        <p:spPr>
          <a:xfrm>
            <a:off x="594048" y="1621227"/>
            <a:ext cx="5242872" cy="4298098"/>
          </a:xfrm>
        </p:spPr>
        <p:txBody>
          <a:bodyPr>
            <a:noAutofit/>
          </a:bodyPr>
          <a:lstStyle/>
          <a:p>
            <a:pPr algn="just"/>
            <a:r>
              <a:rPr lang="en-IN" sz="2000" dirty="0"/>
              <a:t>The </a:t>
            </a:r>
            <a:r>
              <a:rPr lang="en-IN" sz="2000" b="1" dirty="0">
                <a:solidFill>
                  <a:srgbClr val="C00000"/>
                </a:solidFill>
              </a:rPr>
              <a:t>initial sequence of each interrupt service routine </a:t>
            </a:r>
            <a:r>
              <a:rPr lang="en-IN" sz="2000" dirty="0"/>
              <a:t>must have instructions to control the interrupt hardware in the following manner:</a:t>
            </a:r>
          </a:p>
          <a:p>
            <a:pPr marL="0" indent="0" algn="just">
              <a:buNone/>
            </a:pPr>
            <a:r>
              <a:rPr lang="en-IN" sz="2000" dirty="0"/>
              <a:t>1. Clear lower-level mask register bits.</a:t>
            </a:r>
          </a:p>
          <a:p>
            <a:pPr marL="0" indent="0" algn="just">
              <a:buNone/>
            </a:pPr>
            <a:r>
              <a:rPr lang="en-IN" sz="2000" dirty="0"/>
              <a:t>2. Clear interrupt status bit !ST.</a:t>
            </a:r>
          </a:p>
          <a:p>
            <a:pPr marL="0" indent="0" algn="just">
              <a:buNone/>
            </a:pPr>
            <a:r>
              <a:rPr lang="en-IN" sz="2000" dirty="0"/>
              <a:t>3. Save contents of processor registers.</a:t>
            </a:r>
          </a:p>
          <a:p>
            <a:pPr marL="0" indent="0" algn="just">
              <a:buNone/>
            </a:pPr>
            <a:r>
              <a:rPr lang="en-IN" sz="2000" dirty="0"/>
              <a:t>4. Set interrupt enable bit </a:t>
            </a:r>
            <a:r>
              <a:rPr lang="en-IN" sz="2000" dirty="0" err="1"/>
              <a:t>lEN</a:t>
            </a:r>
            <a:r>
              <a:rPr lang="en-IN" sz="2000" dirty="0"/>
              <a:t>.</a:t>
            </a:r>
          </a:p>
          <a:p>
            <a:pPr marL="0" indent="0" algn="just">
              <a:buNone/>
            </a:pPr>
            <a:r>
              <a:rPr lang="en-IN" sz="2000" dirty="0"/>
              <a:t>5. Proceed with service routine.</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6" name="Rectangle 5"/>
          <p:cNvSpPr/>
          <p:nvPr/>
        </p:nvSpPr>
        <p:spPr>
          <a:xfrm>
            <a:off x="6087533" y="1727907"/>
            <a:ext cx="5784427" cy="3785652"/>
          </a:xfrm>
          <a:prstGeom prst="rect">
            <a:avLst/>
          </a:prstGeom>
        </p:spPr>
        <p:txBody>
          <a:bodyPr wrap="square">
            <a:spAutoFit/>
          </a:bodyPr>
          <a:lstStyle/>
          <a:p>
            <a:pPr marL="342900" indent="-342900" algn="just">
              <a:buFont typeface="Arial" panose="020B0604020202020204" pitchFamily="34" charset="0"/>
              <a:buChar char="•"/>
            </a:pPr>
            <a:r>
              <a:rPr lang="en-IN" sz="2000" dirty="0"/>
              <a:t>The </a:t>
            </a:r>
            <a:r>
              <a:rPr lang="en-IN" sz="2000" b="1" dirty="0">
                <a:solidFill>
                  <a:srgbClr val="C00000"/>
                </a:solidFill>
              </a:rPr>
              <a:t>final sequence in each interrupt service routine </a:t>
            </a:r>
            <a:r>
              <a:rPr lang="en-IN" sz="2000" dirty="0"/>
              <a:t>must have instructions to control the interrupt hardware in the following manner:</a:t>
            </a:r>
          </a:p>
          <a:p>
            <a:pPr algn="just"/>
            <a:r>
              <a:rPr lang="en-IN" sz="2000" dirty="0"/>
              <a:t>1. Gear interrupt enable bit </a:t>
            </a:r>
            <a:r>
              <a:rPr lang="en-IN" sz="2000" dirty="0" err="1"/>
              <a:t>lEN</a:t>
            </a:r>
            <a:r>
              <a:rPr lang="en-IN" sz="2000" dirty="0"/>
              <a:t>.</a:t>
            </a:r>
          </a:p>
          <a:p>
            <a:pPr algn="just"/>
            <a:r>
              <a:rPr lang="en-IN" sz="2000" dirty="0"/>
              <a:t>2. Restore contents of processor registers.</a:t>
            </a:r>
          </a:p>
          <a:p>
            <a:pPr algn="just"/>
            <a:r>
              <a:rPr lang="en-IN" sz="2000" dirty="0"/>
              <a:t>3. Clear the bit in the interrupt register belonging to the source that has</a:t>
            </a:r>
          </a:p>
          <a:p>
            <a:pPr algn="just"/>
            <a:r>
              <a:rPr lang="en-IN" sz="2000" dirty="0"/>
              <a:t>been serviced.</a:t>
            </a:r>
          </a:p>
          <a:p>
            <a:pPr algn="just"/>
            <a:r>
              <a:rPr lang="en-IN" sz="2000" dirty="0"/>
              <a:t>4. Set lower-level priority bits in the mask register.</a:t>
            </a:r>
          </a:p>
          <a:p>
            <a:pPr algn="just"/>
            <a:r>
              <a:rPr lang="en-IN" sz="2000" dirty="0"/>
              <a:t>5. Restore return address into PC and set </a:t>
            </a:r>
            <a:r>
              <a:rPr lang="en-IN" sz="2000" dirty="0" err="1"/>
              <a:t>lEN</a:t>
            </a:r>
            <a:r>
              <a:rPr lang="en-IN" sz="2000" dirty="0"/>
              <a:t>.</a:t>
            </a:r>
          </a:p>
        </p:txBody>
      </p:sp>
      <p:sp>
        <p:nvSpPr>
          <p:cNvPr id="8" name="Rectangle 7"/>
          <p:cNvSpPr/>
          <p:nvPr/>
        </p:nvSpPr>
        <p:spPr>
          <a:xfrm>
            <a:off x="1112208" y="5656919"/>
            <a:ext cx="11079792" cy="707886"/>
          </a:xfrm>
          <a:prstGeom prst="rect">
            <a:avLst/>
          </a:prstGeom>
        </p:spPr>
        <p:txBody>
          <a:bodyPr wrap="square">
            <a:spAutoFit/>
          </a:bodyPr>
          <a:lstStyle/>
          <a:p>
            <a:r>
              <a:rPr lang="en-IN" sz="2000" dirty="0"/>
              <a:t>The initial and final operations listed above are referred to as </a:t>
            </a:r>
            <a:r>
              <a:rPr lang="en-IN" sz="2000" b="1" dirty="0">
                <a:solidFill>
                  <a:srgbClr val="C00000"/>
                </a:solidFill>
              </a:rPr>
              <a:t>overhead operations or housekeeping chores.</a:t>
            </a:r>
          </a:p>
        </p:txBody>
      </p:sp>
    </p:spTree>
    <p:extLst>
      <p:ext uri="{BB962C8B-B14F-4D97-AF65-F5344CB8AC3E}">
        <p14:creationId xmlns:p14="http://schemas.microsoft.com/office/powerpoint/2010/main" val="6451830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Direct Memory Access (DMA)</a:t>
            </a:r>
          </a:p>
        </p:txBody>
      </p:sp>
      <p:sp>
        <p:nvSpPr>
          <p:cNvPr id="3" name="Content Placeholder 2"/>
          <p:cNvSpPr>
            <a:spLocks noGrp="1"/>
          </p:cNvSpPr>
          <p:nvPr>
            <p:ph idx="1"/>
          </p:nvPr>
        </p:nvSpPr>
        <p:spPr>
          <a:xfrm>
            <a:off x="534176" y="1727642"/>
            <a:ext cx="11369352" cy="4953620"/>
          </a:xfrm>
        </p:spPr>
        <p:txBody>
          <a:bodyPr>
            <a:noAutofit/>
          </a:bodyPr>
          <a:lstStyle/>
          <a:p>
            <a:pPr algn="just"/>
            <a:r>
              <a:rPr lang="en-IN" sz="2000" dirty="0"/>
              <a:t>In the Direct Memory Access (DMA) the interface </a:t>
            </a:r>
            <a:r>
              <a:rPr lang="en-IN" sz="2000" dirty="0">
                <a:solidFill>
                  <a:srgbClr val="0070C0"/>
                </a:solidFill>
              </a:rPr>
              <a:t>transfer the data into and out of the memory unit through the memory bus. </a:t>
            </a:r>
          </a:p>
          <a:p>
            <a:pPr algn="just"/>
            <a:r>
              <a:rPr lang="en-IN" sz="2000" dirty="0"/>
              <a:t>The transfer of data between a fast storage device such as magnetic disk and memory is often limited by the speed of the CPU. </a:t>
            </a:r>
          </a:p>
          <a:p>
            <a:pPr algn="just"/>
            <a:r>
              <a:rPr lang="en-IN" sz="2000" dirty="0"/>
              <a:t>Removing the </a:t>
            </a:r>
            <a:r>
              <a:rPr lang="en-IN" sz="2000" dirty="0">
                <a:solidFill>
                  <a:srgbClr val="FF0000"/>
                </a:solidFill>
              </a:rPr>
              <a:t>CPU from the path and letting the peripheral device manage the memory buses directly </a:t>
            </a:r>
            <a:r>
              <a:rPr lang="en-IN" sz="2000" dirty="0"/>
              <a:t>would improve the speed of transfer. This transfer technique is called Direct Memory Access (DMA). </a:t>
            </a:r>
          </a:p>
          <a:p>
            <a:pPr algn="just"/>
            <a:r>
              <a:rPr lang="en-IN" sz="2000" dirty="0"/>
              <a:t>During the DMA transfer, the CPU is idle and has no control of the memory buses. </a:t>
            </a:r>
          </a:p>
          <a:p>
            <a:pPr algn="just"/>
            <a:r>
              <a:rPr lang="en-IN" sz="2000" dirty="0"/>
              <a:t>A DMA Controller takes over the buses to manage the transfer directly between the I/O device and memory. </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26401087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Direct Memory Access (DMA)</a:t>
            </a:r>
          </a:p>
        </p:txBody>
      </p:sp>
      <p:sp>
        <p:nvSpPr>
          <p:cNvPr id="3" name="Content Placeholder 2"/>
          <p:cNvSpPr>
            <a:spLocks noGrp="1"/>
          </p:cNvSpPr>
          <p:nvPr>
            <p:ph idx="1"/>
          </p:nvPr>
        </p:nvSpPr>
        <p:spPr>
          <a:xfrm>
            <a:off x="517848" y="1527515"/>
            <a:ext cx="11369352" cy="4953620"/>
          </a:xfrm>
        </p:spPr>
        <p:txBody>
          <a:bodyPr>
            <a:noAutofit/>
          </a:bodyPr>
          <a:lstStyle/>
          <a:p>
            <a:pPr algn="just"/>
            <a:r>
              <a:rPr lang="en-IN" sz="2000" dirty="0"/>
              <a:t>The CPU may be placed in an idle state in a variety of ways. One common method extensively used in microprocessor is to disable the buses through special control signals such as 	 Bus Request (BR) 	Bus Grant (BG)</a:t>
            </a:r>
            <a:endParaRPr lang="en-IN" sz="20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5980484" y="2469368"/>
            <a:ext cx="5600700" cy="3905250"/>
          </a:xfrm>
          <a:prstGeom prst="rect">
            <a:avLst/>
          </a:prstGeom>
        </p:spPr>
      </p:pic>
      <p:pic>
        <p:nvPicPr>
          <p:cNvPr id="5" name="Picture 4"/>
          <p:cNvPicPr>
            <a:picLocks noChangeAspect="1"/>
          </p:cNvPicPr>
          <p:nvPr/>
        </p:nvPicPr>
        <p:blipFill>
          <a:blip r:embed="rId5"/>
          <a:stretch>
            <a:fillRect/>
          </a:stretch>
        </p:blipFill>
        <p:spPr>
          <a:xfrm>
            <a:off x="686941" y="3036105"/>
            <a:ext cx="5124450" cy="2771775"/>
          </a:xfrm>
          <a:prstGeom prst="rect">
            <a:avLst/>
          </a:prstGeom>
        </p:spPr>
      </p:pic>
    </p:spTree>
    <p:extLst>
      <p:ext uri="{BB962C8B-B14F-4D97-AF65-F5344CB8AC3E}">
        <p14:creationId xmlns:p14="http://schemas.microsoft.com/office/powerpoint/2010/main" val="42439449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Direct Memory Access (DMA)</a:t>
            </a: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5" name="Content Placeholder 4"/>
          <p:cNvSpPr>
            <a:spLocks noGrp="1"/>
          </p:cNvSpPr>
          <p:nvPr>
            <p:ph idx="1"/>
          </p:nvPr>
        </p:nvSpPr>
        <p:spPr/>
        <p:txBody>
          <a:bodyPr/>
          <a:lstStyle/>
          <a:p>
            <a:endParaRPr lang="en-IN"/>
          </a:p>
        </p:txBody>
      </p:sp>
      <p:pic>
        <p:nvPicPr>
          <p:cNvPr id="6" name="Picture 5"/>
          <p:cNvPicPr>
            <a:picLocks noChangeAspect="1"/>
          </p:cNvPicPr>
          <p:nvPr/>
        </p:nvPicPr>
        <p:blipFill>
          <a:blip r:embed="rId4"/>
          <a:stretch>
            <a:fillRect/>
          </a:stretch>
        </p:blipFill>
        <p:spPr>
          <a:xfrm>
            <a:off x="1181302" y="1234684"/>
            <a:ext cx="7105650" cy="4867275"/>
          </a:xfrm>
          <a:prstGeom prst="rect">
            <a:avLst/>
          </a:prstGeom>
        </p:spPr>
      </p:pic>
    </p:spTree>
    <p:extLst>
      <p:ext uri="{BB962C8B-B14F-4D97-AF65-F5344CB8AC3E}">
        <p14:creationId xmlns:p14="http://schemas.microsoft.com/office/powerpoint/2010/main" val="1186882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110577"/>
            <a:ext cx="8911687" cy="1280890"/>
          </a:xfrm>
        </p:spPr>
        <p:txBody>
          <a:bodyPr/>
          <a:lstStyle/>
          <a:p>
            <a:pPr algn="ctr"/>
            <a:r>
              <a:rPr lang="en-IN" b="1" dirty="0">
                <a:solidFill>
                  <a:srgbClr val="C00000"/>
                </a:solidFill>
              </a:rPr>
              <a:t>I/O Interface</a:t>
            </a:r>
          </a:p>
        </p:txBody>
      </p:sp>
      <p:sp>
        <p:nvSpPr>
          <p:cNvPr id="3" name="Content Placeholder 2"/>
          <p:cNvSpPr>
            <a:spLocks noGrp="1"/>
          </p:cNvSpPr>
          <p:nvPr>
            <p:ph idx="1"/>
          </p:nvPr>
        </p:nvSpPr>
        <p:spPr>
          <a:xfrm>
            <a:off x="1146543" y="1092208"/>
            <a:ext cx="10591028" cy="5116699"/>
          </a:xfrm>
        </p:spPr>
        <p:txBody>
          <a:bodyPr>
            <a:noAutofit/>
          </a:bodyPr>
          <a:lstStyle/>
          <a:p>
            <a:pPr algn="just"/>
            <a:r>
              <a:rPr lang="en-IN" dirty="0">
                <a:solidFill>
                  <a:schemeClr val="tx1"/>
                </a:solidFill>
              </a:rPr>
              <a:t>Resolves the differences between the computer and peripheral devices</a:t>
            </a:r>
          </a:p>
          <a:p>
            <a:pPr marL="0" indent="0" algn="just">
              <a:buNone/>
            </a:pPr>
            <a:r>
              <a:rPr lang="en-IN" dirty="0">
                <a:solidFill>
                  <a:schemeClr val="tx1"/>
                </a:solidFill>
              </a:rPr>
              <a:t>	(1). Peripherals – Electromechanical or Electromagnetic Devices</a:t>
            </a:r>
          </a:p>
          <a:p>
            <a:pPr marL="0" indent="0" algn="just">
              <a:buNone/>
            </a:pPr>
            <a:r>
              <a:rPr lang="en-IN" dirty="0">
                <a:solidFill>
                  <a:schemeClr val="tx1"/>
                </a:solidFill>
              </a:rPr>
              <a:t>	      CPU or Memory - Electronic Device</a:t>
            </a:r>
          </a:p>
          <a:p>
            <a:pPr marL="0" indent="0" algn="just">
              <a:buNone/>
            </a:pPr>
            <a:r>
              <a:rPr lang="en-IN" dirty="0">
                <a:solidFill>
                  <a:schemeClr val="tx1"/>
                </a:solidFill>
              </a:rPr>
              <a:t>			– Conversion of signal values required</a:t>
            </a:r>
          </a:p>
          <a:p>
            <a:pPr marL="0" indent="0" algn="just">
              <a:buNone/>
            </a:pPr>
            <a:r>
              <a:rPr lang="en-IN" dirty="0">
                <a:solidFill>
                  <a:schemeClr val="tx1"/>
                </a:solidFill>
              </a:rPr>
              <a:t>	(2). Data Transfer Rate</a:t>
            </a:r>
          </a:p>
          <a:p>
            <a:pPr marL="0" indent="0" algn="just">
              <a:buNone/>
            </a:pPr>
            <a:r>
              <a:rPr lang="en-IN" dirty="0">
                <a:solidFill>
                  <a:schemeClr val="tx1"/>
                </a:solidFill>
              </a:rPr>
              <a:t>		• Peripherals - Usually slower</a:t>
            </a:r>
          </a:p>
          <a:p>
            <a:pPr marL="0" indent="0" algn="just">
              <a:buNone/>
            </a:pPr>
            <a:r>
              <a:rPr lang="en-IN" dirty="0">
                <a:solidFill>
                  <a:schemeClr val="tx1"/>
                </a:solidFill>
              </a:rPr>
              <a:t>		• CPU or Memory - Usually faster than peripherals</a:t>
            </a:r>
          </a:p>
          <a:p>
            <a:pPr marL="0" indent="0" algn="just">
              <a:buNone/>
            </a:pPr>
            <a:r>
              <a:rPr lang="en-IN" dirty="0">
                <a:solidFill>
                  <a:schemeClr val="tx1"/>
                </a:solidFill>
              </a:rPr>
              <a:t>			– Some kinds of Synchronization mechanism may be needed</a:t>
            </a:r>
          </a:p>
          <a:p>
            <a:pPr marL="0" indent="0" algn="just">
              <a:buNone/>
            </a:pPr>
            <a:r>
              <a:rPr lang="en-IN" dirty="0">
                <a:solidFill>
                  <a:schemeClr val="tx1"/>
                </a:solidFill>
              </a:rPr>
              <a:t>	(3). Data formats or Unit of Information</a:t>
            </a:r>
          </a:p>
          <a:p>
            <a:pPr marL="0" indent="0" algn="just">
              <a:buNone/>
            </a:pPr>
            <a:r>
              <a:rPr lang="en-IN" dirty="0">
                <a:solidFill>
                  <a:schemeClr val="tx1"/>
                </a:solidFill>
              </a:rPr>
              <a:t>		• Peripherals – Byte, Block, …</a:t>
            </a:r>
          </a:p>
          <a:p>
            <a:pPr marL="0" indent="0" algn="just">
              <a:buNone/>
            </a:pPr>
            <a:r>
              <a:rPr lang="en-IN" dirty="0">
                <a:solidFill>
                  <a:schemeClr val="tx1"/>
                </a:solidFill>
              </a:rPr>
              <a:t>		• CPU or Memory – Word</a:t>
            </a:r>
          </a:p>
          <a:p>
            <a:pPr marL="0" indent="0" algn="just">
              <a:buNone/>
            </a:pPr>
            <a:r>
              <a:rPr lang="en-IN" dirty="0">
                <a:solidFill>
                  <a:schemeClr val="tx1"/>
                </a:solidFill>
              </a:rPr>
              <a:t>	(4). Operating modes of peripherals may differ</a:t>
            </a:r>
          </a:p>
          <a:p>
            <a:pPr marL="0" indent="0" algn="just">
              <a:buNone/>
            </a:pPr>
            <a:r>
              <a:rPr lang="en-IN" dirty="0">
                <a:solidFill>
                  <a:schemeClr val="tx1"/>
                </a:solidFill>
              </a:rPr>
              <a:t>		• must be controlled so that not to disturbed other peripherals connected to CPU</a:t>
            </a: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10856836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Direct Memory Access (DMA)</a:t>
            </a: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15498"/>
            <a:ext cx="2895600" cy="812800"/>
          </a:xfrm>
          <a:prstGeom prst="rect">
            <a:avLst/>
          </a:prstGeom>
          <a:noFill/>
          <a:ln w="9525">
            <a:noFill/>
            <a:miter lim="800000"/>
            <a:headEnd/>
            <a:tailEnd/>
          </a:ln>
        </p:spPr>
      </p:pic>
      <p:sp>
        <p:nvSpPr>
          <p:cNvPr id="5" name="Content Placeholder 4"/>
          <p:cNvSpPr>
            <a:spLocks noGrp="1"/>
          </p:cNvSpPr>
          <p:nvPr>
            <p:ph idx="1"/>
          </p:nvPr>
        </p:nvSpPr>
        <p:spPr>
          <a:xfrm>
            <a:off x="1130064" y="1875129"/>
            <a:ext cx="8915400" cy="3777622"/>
          </a:xfrm>
        </p:spPr>
        <p:txBody>
          <a:bodyPr/>
          <a:lstStyle/>
          <a:p>
            <a:pPr marL="0" indent="0" algn="just" fontAlgn="base">
              <a:buNone/>
            </a:pPr>
            <a:r>
              <a:rPr lang="en-IN" dirty="0"/>
              <a:t>The CPU initializes the DMA by sending the given information through the </a:t>
            </a:r>
            <a:r>
              <a:rPr lang="en-IN" u="sng" dirty="0">
                <a:solidFill>
                  <a:schemeClr val="tx1"/>
                </a:solidFill>
                <a:hlinkClick r:id="rId4"/>
              </a:rPr>
              <a:t>data bus</a:t>
            </a:r>
            <a:r>
              <a:rPr lang="en-IN" dirty="0"/>
              <a:t>.</a:t>
            </a:r>
          </a:p>
          <a:p>
            <a:pPr algn="just" fontAlgn="base"/>
            <a:r>
              <a:rPr lang="en-IN" dirty="0"/>
              <a:t>The starting address of the memory block where the data is available (to read) or where data are to be stored (to write).</a:t>
            </a:r>
          </a:p>
          <a:p>
            <a:pPr algn="just" fontAlgn="base"/>
            <a:r>
              <a:rPr lang="en-IN" dirty="0"/>
              <a:t>It also sends word count which is the number of words in the memory block to be read or write.</a:t>
            </a:r>
          </a:p>
          <a:p>
            <a:pPr algn="just" fontAlgn="base"/>
            <a:r>
              <a:rPr lang="en-IN" dirty="0"/>
              <a:t>Control to define the mode of transfer such as read or write.</a:t>
            </a:r>
          </a:p>
          <a:p>
            <a:pPr algn="just" fontAlgn="base"/>
            <a:r>
              <a:rPr lang="en-IN" dirty="0"/>
              <a:t>A control to begin the DMA transfer.</a:t>
            </a:r>
          </a:p>
          <a:p>
            <a:pPr algn="just"/>
            <a:endParaRPr lang="en-IN" dirty="0"/>
          </a:p>
        </p:txBody>
      </p:sp>
    </p:spTree>
    <p:extLst>
      <p:ext uri="{BB962C8B-B14F-4D97-AF65-F5344CB8AC3E}">
        <p14:creationId xmlns:p14="http://schemas.microsoft.com/office/powerpoint/2010/main" val="16452814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594239"/>
            <a:ext cx="8911687" cy="1280890"/>
          </a:xfrm>
        </p:spPr>
        <p:txBody>
          <a:bodyPr/>
          <a:lstStyle/>
          <a:p>
            <a:pPr algn="ctr"/>
            <a:r>
              <a:rPr lang="en-IN" b="1" dirty="0">
                <a:solidFill>
                  <a:srgbClr val="C00000"/>
                </a:solidFill>
              </a:rPr>
              <a:t>Cycle Stealing and Burst Modes</a:t>
            </a: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5" name="Content Placeholder 4"/>
          <p:cNvSpPr>
            <a:spLocks noGrp="1"/>
          </p:cNvSpPr>
          <p:nvPr>
            <p:ph idx="1"/>
          </p:nvPr>
        </p:nvSpPr>
        <p:spPr>
          <a:xfrm>
            <a:off x="1229671" y="1875129"/>
            <a:ext cx="8915400" cy="3777622"/>
          </a:xfrm>
        </p:spPr>
        <p:txBody>
          <a:bodyPr>
            <a:normAutofit/>
          </a:bodyPr>
          <a:lstStyle/>
          <a:p>
            <a:pPr algn="just" fontAlgn="base"/>
            <a:r>
              <a:rPr lang="en-IN" dirty="0"/>
              <a:t>DMA controllers can operate in a </a:t>
            </a:r>
            <a:r>
              <a:rPr lang="en-IN" dirty="0">
                <a:solidFill>
                  <a:srgbClr val="C00000"/>
                </a:solidFill>
              </a:rPr>
              <a:t>cycle stealing mode </a:t>
            </a:r>
            <a:r>
              <a:rPr lang="en-IN" dirty="0"/>
              <a:t>in which they take over the bus for each byte of data to be transferred and then return control to the CPU. </a:t>
            </a:r>
          </a:p>
          <a:p>
            <a:pPr algn="just" fontAlgn="base"/>
            <a:r>
              <a:rPr lang="en-IN" dirty="0"/>
              <a:t>They can also operate in </a:t>
            </a:r>
            <a:r>
              <a:rPr lang="en-IN" dirty="0">
                <a:solidFill>
                  <a:srgbClr val="C00000"/>
                </a:solidFill>
              </a:rPr>
              <a:t>burst mode </a:t>
            </a:r>
            <a:r>
              <a:rPr lang="en-IN" dirty="0"/>
              <a:t>in which a block of data is transferred before returning bus control to the CPU. </a:t>
            </a:r>
          </a:p>
          <a:p>
            <a:pPr algn="just" fontAlgn="base"/>
            <a:r>
              <a:rPr lang="en-IN" dirty="0"/>
              <a:t>The choice depends on the speed at which data is arriving relative to the bus bandwidth and whether a particular application will allow the CPU to be locked off the bus for the duration of one transfer.</a:t>
            </a:r>
          </a:p>
        </p:txBody>
      </p:sp>
    </p:spTree>
    <p:extLst>
      <p:ext uri="{BB962C8B-B14F-4D97-AF65-F5344CB8AC3E}">
        <p14:creationId xmlns:p14="http://schemas.microsoft.com/office/powerpoint/2010/main" val="16452814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spc="-5" dirty="0">
                <a:solidFill>
                  <a:srgbClr val="7030A0"/>
                </a:solidFill>
              </a:rPr>
              <a:t>Input-Output</a:t>
            </a:r>
            <a:r>
              <a:rPr lang="en-IN" b="1" spc="-10" dirty="0">
                <a:solidFill>
                  <a:srgbClr val="7030A0"/>
                </a:solidFill>
              </a:rPr>
              <a:t> </a:t>
            </a:r>
            <a:r>
              <a:rPr lang="en-IN" b="1" spc="-5" dirty="0">
                <a:solidFill>
                  <a:srgbClr val="7030A0"/>
                </a:solidFill>
              </a:rPr>
              <a:t>Processor(IOP)</a:t>
            </a:r>
            <a:endParaRPr lang="en-IN" b="1" dirty="0">
              <a:solidFill>
                <a:srgbClr val="7030A0"/>
              </a:solidFill>
            </a:endParaRPr>
          </a:p>
        </p:txBody>
      </p:sp>
      <p:sp>
        <p:nvSpPr>
          <p:cNvPr id="3" name="Content Placeholder 2"/>
          <p:cNvSpPr>
            <a:spLocks noGrp="1"/>
          </p:cNvSpPr>
          <p:nvPr>
            <p:ph idx="1"/>
          </p:nvPr>
        </p:nvSpPr>
        <p:spPr>
          <a:xfrm>
            <a:off x="1152085" y="1413656"/>
            <a:ext cx="10591028" cy="5094510"/>
          </a:xfrm>
        </p:spPr>
        <p:txBody>
          <a:bodyPr>
            <a:noAutofit/>
          </a:bodyPr>
          <a:lstStyle/>
          <a:p>
            <a:pPr marL="287020" marR="5080" indent="-274320">
              <a:lnSpc>
                <a:spcPct val="100000"/>
              </a:lnSpc>
              <a:spcBef>
                <a:spcPts val="100"/>
              </a:spcBef>
              <a:buClr>
                <a:srgbClr val="D16248"/>
              </a:buClr>
              <a:buSzPct val="85185"/>
              <a:buFont typeface="Segoe UI Symbol"/>
              <a:buChar char="⚫"/>
              <a:tabLst>
                <a:tab pos="287020" algn="l"/>
              </a:tabLst>
            </a:pPr>
            <a:r>
              <a:rPr lang="en-IN" sz="3200" dirty="0">
                <a:latin typeface="Georgia"/>
                <a:cs typeface="Georgia"/>
              </a:rPr>
              <a:t>It is a </a:t>
            </a:r>
            <a:r>
              <a:rPr lang="en-IN" sz="3200" spc="-5" dirty="0">
                <a:latin typeface="Georgia"/>
                <a:cs typeface="Georgia"/>
              </a:rPr>
              <a:t>processor with direct </a:t>
            </a:r>
            <a:r>
              <a:rPr lang="en-IN" sz="3200" spc="-10" dirty="0">
                <a:latin typeface="Georgia"/>
                <a:cs typeface="Georgia"/>
              </a:rPr>
              <a:t>memory </a:t>
            </a:r>
            <a:r>
              <a:rPr lang="en-IN" sz="3200" spc="-5" dirty="0">
                <a:latin typeface="Georgia"/>
                <a:cs typeface="Georgia"/>
              </a:rPr>
              <a:t>access </a:t>
            </a:r>
            <a:r>
              <a:rPr lang="en-IN" sz="3200" spc="-35" dirty="0">
                <a:latin typeface="Georgia"/>
                <a:cs typeface="Georgia"/>
              </a:rPr>
              <a:t>capability </a:t>
            </a:r>
            <a:r>
              <a:rPr lang="en-IN" sz="3200" spc="-640" dirty="0">
                <a:latin typeface="Georgia"/>
                <a:cs typeface="Georgia"/>
              </a:rPr>
              <a:t> </a:t>
            </a:r>
            <a:r>
              <a:rPr lang="en-IN" sz="3200" spc="-5" dirty="0">
                <a:latin typeface="Georgia"/>
                <a:cs typeface="Georgia"/>
              </a:rPr>
              <a:t>that</a:t>
            </a:r>
            <a:r>
              <a:rPr lang="en-IN" sz="3200" dirty="0">
                <a:latin typeface="Georgia"/>
                <a:cs typeface="Georgia"/>
              </a:rPr>
              <a:t> </a:t>
            </a:r>
            <a:r>
              <a:rPr lang="en-IN" sz="3200" spc="-10" dirty="0">
                <a:latin typeface="Georgia"/>
                <a:cs typeface="Georgia"/>
              </a:rPr>
              <a:t>communicates</a:t>
            </a:r>
            <a:r>
              <a:rPr lang="en-IN" sz="3200" spc="-5" dirty="0">
                <a:latin typeface="Georgia"/>
                <a:cs typeface="Georgia"/>
              </a:rPr>
              <a:t> with </a:t>
            </a:r>
            <a:r>
              <a:rPr lang="en-IN" sz="3200" dirty="0">
                <a:latin typeface="Georgia"/>
                <a:cs typeface="Georgia"/>
              </a:rPr>
              <a:t>IO </a:t>
            </a:r>
            <a:r>
              <a:rPr lang="en-IN" sz="3200" spc="-5" dirty="0">
                <a:latin typeface="Georgia"/>
                <a:cs typeface="Georgia"/>
              </a:rPr>
              <a:t>devices.</a:t>
            </a:r>
            <a:endParaRPr lang="en-IN" sz="3200" dirty="0">
              <a:latin typeface="Georgia"/>
              <a:cs typeface="Georgia"/>
            </a:endParaRPr>
          </a:p>
          <a:p>
            <a:pPr marL="287020" marR="595630" indent="-274320">
              <a:lnSpc>
                <a:spcPct val="100000"/>
              </a:lnSpc>
              <a:spcBef>
                <a:spcPts val="650"/>
              </a:spcBef>
              <a:buClr>
                <a:srgbClr val="D16248"/>
              </a:buClr>
              <a:buSzPct val="85185"/>
              <a:buFont typeface="Segoe UI Symbol"/>
              <a:buChar char="⚫"/>
              <a:tabLst>
                <a:tab pos="287020" algn="l"/>
              </a:tabLst>
            </a:pPr>
            <a:r>
              <a:rPr lang="en-IN" sz="3200" dirty="0">
                <a:latin typeface="Georgia"/>
                <a:cs typeface="Georgia"/>
              </a:rPr>
              <a:t>IOP is </a:t>
            </a:r>
            <a:r>
              <a:rPr lang="en-IN" sz="3200" spc="-10" dirty="0">
                <a:latin typeface="Georgia"/>
                <a:cs typeface="Georgia"/>
              </a:rPr>
              <a:t>similar </a:t>
            </a:r>
            <a:r>
              <a:rPr lang="en-IN" sz="3200" spc="-5" dirty="0">
                <a:latin typeface="Georgia"/>
                <a:cs typeface="Georgia"/>
              </a:rPr>
              <a:t>to CPU </a:t>
            </a:r>
            <a:r>
              <a:rPr lang="en-IN" sz="3200" dirty="0">
                <a:latin typeface="Georgia"/>
                <a:cs typeface="Georgia"/>
              </a:rPr>
              <a:t>except </a:t>
            </a:r>
            <a:r>
              <a:rPr lang="en-IN" sz="3200" spc="-5" dirty="0">
                <a:latin typeface="Georgia"/>
                <a:cs typeface="Georgia"/>
              </a:rPr>
              <a:t>that </a:t>
            </a:r>
            <a:r>
              <a:rPr lang="en-IN" sz="3200" dirty="0">
                <a:latin typeface="Georgia"/>
                <a:cs typeface="Georgia"/>
              </a:rPr>
              <a:t>it is </a:t>
            </a:r>
            <a:r>
              <a:rPr lang="en-IN" sz="3200" spc="-5" dirty="0">
                <a:latin typeface="Georgia"/>
                <a:cs typeface="Georgia"/>
              </a:rPr>
              <a:t>designed </a:t>
            </a:r>
            <a:r>
              <a:rPr lang="en-IN" sz="3200" spc="-160" dirty="0">
                <a:latin typeface="Georgia"/>
                <a:cs typeface="Georgia"/>
              </a:rPr>
              <a:t>to </a:t>
            </a:r>
            <a:r>
              <a:rPr lang="en-IN" sz="3200" spc="-640" dirty="0">
                <a:latin typeface="Georgia"/>
                <a:cs typeface="Georgia"/>
              </a:rPr>
              <a:t> </a:t>
            </a:r>
            <a:r>
              <a:rPr lang="en-IN" sz="3200" spc="-10" dirty="0">
                <a:latin typeface="Georgia"/>
                <a:cs typeface="Georgia"/>
              </a:rPr>
              <a:t>handle</a:t>
            </a:r>
            <a:r>
              <a:rPr lang="en-IN" sz="3200" dirty="0">
                <a:latin typeface="Georgia"/>
                <a:cs typeface="Georgia"/>
              </a:rPr>
              <a:t> </a:t>
            </a:r>
            <a:r>
              <a:rPr lang="en-IN" sz="3200" spc="-5" dirty="0">
                <a:latin typeface="Georgia"/>
                <a:cs typeface="Georgia"/>
              </a:rPr>
              <a:t>the</a:t>
            </a:r>
            <a:r>
              <a:rPr lang="en-IN" sz="3200" dirty="0">
                <a:latin typeface="Georgia"/>
                <a:cs typeface="Georgia"/>
              </a:rPr>
              <a:t> </a:t>
            </a:r>
            <a:r>
              <a:rPr lang="en-IN" sz="3200" spc="-5" dirty="0">
                <a:latin typeface="Georgia"/>
                <a:cs typeface="Georgia"/>
              </a:rPr>
              <a:t>details</a:t>
            </a:r>
            <a:r>
              <a:rPr lang="en-IN" sz="3200" spc="-10" dirty="0">
                <a:latin typeface="Georgia"/>
                <a:cs typeface="Georgia"/>
              </a:rPr>
              <a:t> </a:t>
            </a:r>
            <a:r>
              <a:rPr lang="en-IN" sz="3200" spc="-5" dirty="0">
                <a:latin typeface="Georgia"/>
                <a:cs typeface="Georgia"/>
              </a:rPr>
              <a:t>of </a:t>
            </a:r>
            <a:r>
              <a:rPr lang="en-IN" sz="3200" dirty="0">
                <a:latin typeface="Georgia"/>
                <a:cs typeface="Georgia"/>
              </a:rPr>
              <a:t>IO</a:t>
            </a:r>
            <a:r>
              <a:rPr lang="en-IN" sz="3200" spc="-10" dirty="0">
                <a:latin typeface="Georgia"/>
                <a:cs typeface="Georgia"/>
              </a:rPr>
              <a:t> </a:t>
            </a:r>
            <a:r>
              <a:rPr lang="en-IN" sz="3200" spc="-5" dirty="0">
                <a:latin typeface="Georgia"/>
                <a:cs typeface="Georgia"/>
              </a:rPr>
              <a:t>operation.</a:t>
            </a:r>
            <a:endParaRPr lang="en-IN" sz="3200" dirty="0">
              <a:latin typeface="Georgia"/>
              <a:cs typeface="Georgia"/>
            </a:endParaRPr>
          </a:p>
          <a:p>
            <a:pPr marL="287020" marR="612140" indent="-274320">
              <a:lnSpc>
                <a:spcPct val="100000"/>
              </a:lnSpc>
              <a:spcBef>
                <a:spcPts val="650"/>
              </a:spcBef>
              <a:buClr>
                <a:srgbClr val="D16248"/>
              </a:buClr>
              <a:buSzPct val="85185"/>
              <a:buFont typeface="Segoe UI Symbol"/>
              <a:buChar char="⚫"/>
              <a:tabLst>
                <a:tab pos="287020" algn="l"/>
              </a:tabLst>
            </a:pPr>
            <a:r>
              <a:rPr lang="en-IN" sz="3200" spc="-5" dirty="0">
                <a:latin typeface="Georgia"/>
                <a:cs typeface="Georgia"/>
              </a:rPr>
              <a:t>Unlike </a:t>
            </a:r>
            <a:r>
              <a:rPr lang="en-IN" sz="3200" dirty="0">
                <a:latin typeface="Georgia"/>
                <a:cs typeface="Georgia"/>
              </a:rPr>
              <a:t>DMA </a:t>
            </a:r>
            <a:r>
              <a:rPr lang="en-IN" sz="3200" spc="-5" dirty="0">
                <a:latin typeface="Georgia"/>
                <a:cs typeface="Georgia"/>
              </a:rPr>
              <a:t>which </a:t>
            </a:r>
            <a:r>
              <a:rPr lang="en-IN" sz="3200" dirty="0">
                <a:latin typeface="Georgia"/>
                <a:cs typeface="Georgia"/>
              </a:rPr>
              <a:t>is </a:t>
            </a:r>
            <a:r>
              <a:rPr lang="en-IN" sz="3200" spc="-5" dirty="0">
                <a:latin typeface="Georgia"/>
                <a:cs typeface="Georgia"/>
              </a:rPr>
              <a:t>initialized by CPU, </a:t>
            </a:r>
            <a:r>
              <a:rPr lang="en-IN" sz="3200" dirty="0">
                <a:latin typeface="Georgia"/>
                <a:cs typeface="Georgia"/>
              </a:rPr>
              <a:t>IOP </a:t>
            </a:r>
            <a:r>
              <a:rPr lang="en-IN" sz="3200" spc="-120" dirty="0">
                <a:latin typeface="Georgia"/>
                <a:cs typeface="Georgia"/>
              </a:rPr>
              <a:t>can </a:t>
            </a:r>
            <a:r>
              <a:rPr lang="en-IN" sz="3200" spc="-640" dirty="0">
                <a:latin typeface="Georgia"/>
                <a:cs typeface="Georgia"/>
              </a:rPr>
              <a:t> </a:t>
            </a:r>
            <a:r>
              <a:rPr lang="en-IN" sz="3200" spc="-5" dirty="0">
                <a:latin typeface="Georgia"/>
                <a:cs typeface="Georgia"/>
              </a:rPr>
              <a:t>fetch</a:t>
            </a:r>
            <a:r>
              <a:rPr lang="en-IN" sz="3200" spc="-10" dirty="0">
                <a:latin typeface="Georgia"/>
                <a:cs typeface="Georgia"/>
              </a:rPr>
              <a:t> </a:t>
            </a:r>
            <a:r>
              <a:rPr lang="en-IN" sz="3200" dirty="0">
                <a:latin typeface="Georgia"/>
                <a:cs typeface="Georgia"/>
              </a:rPr>
              <a:t>and </a:t>
            </a:r>
            <a:r>
              <a:rPr lang="en-IN" sz="3200" spc="-5" dirty="0">
                <a:latin typeface="Georgia"/>
                <a:cs typeface="Georgia"/>
              </a:rPr>
              <a:t>execute</a:t>
            </a:r>
            <a:r>
              <a:rPr lang="en-IN" sz="3200" spc="-30" dirty="0">
                <a:latin typeface="Georgia"/>
                <a:cs typeface="Georgia"/>
              </a:rPr>
              <a:t> </a:t>
            </a:r>
            <a:r>
              <a:rPr lang="en-IN" sz="3200" dirty="0">
                <a:latin typeface="Georgia"/>
                <a:cs typeface="Georgia"/>
              </a:rPr>
              <a:t>its</a:t>
            </a:r>
            <a:r>
              <a:rPr lang="en-IN" sz="3200" spc="-10" dirty="0">
                <a:latin typeface="Georgia"/>
                <a:cs typeface="Georgia"/>
              </a:rPr>
              <a:t> </a:t>
            </a:r>
            <a:r>
              <a:rPr lang="en-IN" sz="3200" spc="-5" dirty="0">
                <a:latin typeface="Georgia"/>
                <a:cs typeface="Georgia"/>
              </a:rPr>
              <a:t>own instructions.</a:t>
            </a:r>
            <a:endParaRPr lang="en-IN" sz="3200" dirty="0">
              <a:latin typeface="Georgia"/>
              <a:cs typeface="Georgia"/>
            </a:endParaRPr>
          </a:p>
          <a:p>
            <a:pPr marL="287020" marR="321310" indent="-274320">
              <a:lnSpc>
                <a:spcPct val="100000"/>
              </a:lnSpc>
              <a:spcBef>
                <a:spcPts val="650"/>
              </a:spcBef>
              <a:buClr>
                <a:srgbClr val="D16248"/>
              </a:buClr>
              <a:buSzPct val="85185"/>
              <a:buFont typeface="Segoe UI Symbol"/>
              <a:buChar char="⚫"/>
              <a:tabLst>
                <a:tab pos="287020" algn="l"/>
              </a:tabLst>
            </a:pPr>
            <a:r>
              <a:rPr lang="en-IN" sz="3200" dirty="0">
                <a:latin typeface="Georgia"/>
                <a:cs typeface="Georgia"/>
              </a:rPr>
              <a:t>IOP instruction </a:t>
            </a:r>
            <a:r>
              <a:rPr lang="en-IN" sz="3200" spc="-5" dirty="0">
                <a:latin typeface="Georgia"/>
                <a:cs typeface="Georgia"/>
              </a:rPr>
              <a:t>are specially designed to </a:t>
            </a:r>
            <a:r>
              <a:rPr lang="en-IN" sz="3200" spc="-10" dirty="0">
                <a:latin typeface="Georgia"/>
                <a:cs typeface="Georgia"/>
              </a:rPr>
              <a:t>handle </a:t>
            </a:r>
            <a:r>
              <a:rPr lang="en-IN" sz="3200" spc="-150" dirty="0">
                <a:latin typeface="Georgia"/>
                <a:cs typeface="Georgia"/>
              </a:rPr>
              <a:t>IO </a:t>
            </a:r>
            <a:r>
              <a:rPr lang="en-IN" sz="3200" spc="-640" dirty="0">
                <a:latin typeface="Georgia"/>
                <a:cs typeface="Georgia"/>
              </a:rPr>
              <a:t> </a:t>
            </a:r>
            <a:r>
              <a:rPr lang="en-IN" sz="3200" spc="-5" dirty="0">
                <a:latin typeface="Georgia"/>
                <a:cs typeface="Georgia"/>
              </a:rPr>
              <a:t>operation.</a:t>
            </a:r>
            <a:endParaRPr lang="en-IN" sz="3200" dirty="0">
              <a:latin typeface="Georgia"/>
              <a:cs typeface="Georgia"/>
            </a:endParaRPr>
          </a:p>
          <a:p>
            <a:pPr marL="0" indent="0" algn="just">
              <a:buNone/>
            </a:pPr>
            <a:endParaRPr lang="en-IN" sz="32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17391036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IOP</a:t>
            </a:r>
          </a:p>
        </p:txBody>
      </p:sp>
      <p:sp>
        <p:nvSpPr>
          <p:cNvPr id="3" name="Content Placeholder 2"/>
          <p:cNvSpPr>
            <a:spLocks noGrp="1"/>
          </p:cNvSpPr>
          <p:nvPr>
            <p:ph idx="1"/>
          </p:nvPr>
        </p:nvSpPr>
        <p:spPr>
          <a:xfrm>
            <a:off x="1152085" y="1413656"/>
            <a:ext cx="10591028" cy="5094510"/>
          </a:xfrm>
        </p:spPr>
        <p:txBody>
          <a:bodyPr>
            <a:noAutofit/>
          </a:bodyPr>
          <a:lstStyle/>
          <a:p>
            <a:pPr marL="0" indent="0" algn="just">
              <a:buNone/>
            </a:pP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7" name="object 3"/>
          <p:cNvPicPr/>
          <p:nvPr/>
        </p:nvPicPr>
        <p:blipFill>
          <a:blip r:embed="rId4" cstate="print"/>
          <a:stretch>
            <a:fillRect/>
          </a:stretch>
        </p:blipFill>
        <p:spPr>
          <a:xfrm>
            <a:off x="2549006" y="1305732"/>
            <a:ext cx="8503920" cy="4623816"/>
          </a:xfrm>
          <a:prstGeom prst="rect">
            <a:avLst/>
          </a:prstGeom>
        </p:spPr>
      </p:pic>
    </p:spTree>
    <p:extLst>
      <p:ext uri="{BB962C8B-B14F-4D97-AF65-F5344CB8AC3E}">
        <p14:creationId xmlns:p14="http://schemas.microsoft.com/office/powerpoint/2010/main" val="17391036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IOP</a:t>
            </a:r>
          </a:p>
        </p:txBody>
      </p:sp>
      <p:sp>
        <p:nvSpPr>
          <p:cNvPr id="3" name="Content Placeholder 2"/>
          <p:cNvSpPr>
            <a:spLocks noGrp="1"/>
          </p:cNvSpPr>
          <p:nvPr>
            <p:ph idx="1"/>
          </p:nvPr>
        </p:nvSpPr>
        <p:spPr>
          <a:xfrm>
            <a:off x="1152085" y="1413656"/>
            <a:ext cx="10591028" cy="5094510"/>
          </a:xfrm>
        </p:spPr>
        <p:txBody>
          <a:bodyPr>
            <a:noAutofit/>
          </a:bodyPr>
          <a:lstStyle/>
          <a:p>
            <a:pPr marL="287020" marR="645795" indent="-274320">
              <a:lnSpc>
                <a:spcPct val="100000"/>
              </a:lnSpc>
              <a:spcBef>
                <a:spcPts val="100"/>
              </a:spcBef>
              <a:buClr>
                <a:srgbClr val="D16248"/>
              </a:buClr>
              <a:buSzPct val="85185"/>
              <a:buFont typeface="Segoe UI Symbol"/>
              <a:buChar char="⚫"/>
              <a:tabLst>
                <a:tab pos="287020" algn="l"/>
              </a:tabLst>
            </a:pPr>
            <a:r>
              <a:rPr lang="en-IN" sz="2800" spc="-5" dirty="0">
                <a:latin typeface="Georgia"/>
                <a:cs typeface="Georgia"/>
              </a:rPr>
              <a:t>Memory occupies the central position </a:t>
            </a:r>
            <a:r>
              <a:rPr lang="en-IN" sz="2800" dirty="0">
                <a:latin typeface="Georgia"/>
                <a:cs typeface="Georgia"/>
              </a:rPr>
              <a:t>and </a:t>
            </a:r>
            <a:r>
              <a:rPr lang="en-IN" sz="2800" spc="-105" dirty="0">
                <a:latin typeface="Georgia"/>
                <a:cs typeface="Georgia"/>
              </a:rPr>
              <a:t>can </a:t>
            </a:r>
            <a:r>
              <a:rPr lang="en-IN" sz="2800" spc="-640" dirty="0">
                <a:latin typeface="Georgia"/>
                <a:cs typeface="Georgia"/>
              </a:rPr>
              <a:t> </a:t>
            </a:r>
            <a:r>
              <a:rPr lang="en-IN" sz="2800" spc="-10" dirty="0">
                <a:latin typeface="Georgia"/>
                <a:cs typeface="Georgia"/>
              </a:rPr>
              <a:t>communicate</a:t>
            </a:r>
            <a:r>
              <a:rPr lang="en-IN" sz="2800" spc="-5" dirty="0">
                <a:latin typeface="Georgia"/>
                <a:cs typeface="Georgia"/>
              </a:rPr>
              <a:t> with</a:t>
            </a:r>
            <a:r>
              <a:rPr lang="en-IN" sz="2800" spc="-10" dirty="0">
                <a:latin typeface="Georgia"/>
                <a:cs typeface="Georgia"/>
              </a:rPr>
              <a:t> </a:t>
            </a:r>
            <a:r>
              <a:rPr lang="en-IN" sz="2800" spc="-5" dirty="0">
                <a:latin typeface="Georgia"/>
                <a:cs typeface="Georgia"/>
              </a:rPr>
              <a:t>each</a:t>
            </a:r>
            <a:r>
              <a:rPr lang="en-IN" sz="2800" spc="-10" dirty="0">
                <a:latin typeface="Georgia"/>
                <a:cs typeface="Georgia"/>
              </a:rPr>
              <a:t> </a:t>
            </a:r>
            <a:r>
              <a:rPr lang="en-IN" sz="2800" spc="-5" dirty="0">
                <a:latin typeface="Georgia"/>
                <a:cs typeface="Georgia"/>
              </a:rPr>
              <a:t>processor</a:t>
            </a:r>
            <a:r>
              <a:rPr lang="en-IN" sz="2800" spc="-45" dirty="0">
                <a:latin typeface="Georgia"/>
                <a:cs typeface="Georgia"/>
              </a:rPr>
              <a:t> </a:t>
            </a:r>
            <a:r>
              <a:rPr lang="en-IN" sz="2800" spc="-5" dirty="0">
                <a:latin typeface="Georgia"/>
                <a:cs typeface="Georgia"/>
              </a:rPr>
              <a:t>by</a:t>
            </a:r>
            <a:r>
              <a:rPr lang="en-IN" sz="2800" spc="-15" dirty="0">
                <a:latin typeface="Georgia"/>
                <a:cs typeface="Georgia"/>
              </a:rPr>
              <a:t> </a:t>
            </a:r>
            <a:r>
              <a:rPr lang="en-IN" sz="2800" dirty="0">
                <a:latin typeface="Georgia"/>
                <a:cs typeface="Georgia"/>
              </a:rPr>
              <a:t>DMA.</a:t>
            </a:r>
          </a:p>
          <a:p>
            <a:pPr marL="287020" indent="-274320">
              <a:lnSpc>
                <a:spcPct val="100000"/>
              </a:lnSpc>
              <a:spcBef>
                <a:spcPts val="650"/>
              </a:spcBef>
              <a:buClr>
                <a:srgbClr val="D16248"/>
              </a:buClr>
              <a:buSzPct val="85185"/>
              <a:buFont typeface="Segoe UI Symbol"/>
              <a:buChar char="⚫"/>
              <a:tabLst>
                <a:tab pos="287020" algn="l"/>
              </a:tabLst>
            </a:pPr>
            <a:r>
              <a:rPr lang="en-IN" sz="2800" spc="-5" dirty="0">
                <a:latin typeface="Georgia"/>
                <a:cs typeface="Georgia"/>
              </a:rPr>
              <a:t>CPU</a:t>
            </a:r>
            <a:r>
              <a:rPr lang="en-IN" sz="2800" spc="-10" dirty="0">
                <a:latin typeface="Georgia"/>
                <a:cs typeface="Georgia"/>
              </a:rPr>
              <a:t> </a:t>
            </a:r>
            <a:r>
              <a:rPr lang="en-IN" sz="2800" dirty="0">
                <a:latin typeface="Georgia"/>
                <a:cs typeface="Georgia"/>
              </a:rPr>
              <a:t>is</a:t>
            </a:r>
            <a:r>
              <a:rPr lang="en-IN" sz="2800" spc="-10" dirty="0">
                <a:latin typeface="Georgia"/>
                <a:cs typeface="Georgia"/>
              </a:rPr>
              <a:t> </a:t>
            </a:r>
            <a:r>
              <a:rPr lang="en-IN" sz="2800" spc="-5" dirty="0">
                <a:latin typeface="Georgia"/>
                <a:cs typeface="Georgia"/>
              </a:rPr>
              <a:t>responsible</a:t>
            </a:r>
            <a:r>
              <a:rPr lang="en-IN" sz="2800" spc="-35" dirty="0">
                <a:latin typeface="Georgia"/>
                <a:cs typeface="Georgia"/>
              </a:rPr>
              <a:t> </a:t>
            </a:r>
            <a:r>
              <a:rPr lang="en-IN" sz="2800" spc="-5" dirty="0">
                <a:latin typeface="Georgia"/>
                <a:cs typeface="Georgia"/>
              </a:rPr>
              <a:t>for</a:t>
            </a:r>
            <a:r>
              <a:rPr lang="en-IN" sz="2800" spc="-30" dirty="0">
                <a:latin typeface="Georgia"/>
                <a:cs typeface="Georgia"/>
              </a:rPr>
              <a:t> </a:t>
            </a:r>
            <a:r>
              <a:rPr lang="en-IN" sz="2800" spc="-5" dirty="0">
                <a:latin typeface="Georgia"/>
                <a:cs typeface="Georgia"/>
              </a:rPr>
              <a:t>processing</a:t>
            </a:r>
            <a:r>
              <a:rPr lang="en-IN" sz="2800" spc="-35" dirty="0">
                <a:latin typeface="Georgia"/>
                <a:cs typeface="Georgia"/>
              </a:rPr>
              <a:t> </a:t>
            </a:r>
            <a:r>
              <a:rPr lang="en-IN" sz="2800" spc="-5" dirty="0">
                <a:latin typeface="Georgia"/>
                <a:cs typeface="Georgia"/>
              </a:rPr>
              <a:t>data.</a:t>
            </a:r>
            <a:endParaRPr lang="en-IN" sz="2800" dirty="0">
              <a:latin typeface="Georgia"/>
              <a:cs typeface="Georgia"/>
            </a:endParaRPr>
          </a:p>
          <a:p>
            <a:pPr marL="287020" marR="5080" indent="-274320">
              <a:lnSpc>
                <a:spcPct val="100000"/>
              </a:lnSpc>
              <a:spcBef>
                <a:spcPts val="650"/>
              </a:spcBef>
              <a:buClr>
                <a:srgbClr val="D16248"/>
              </a:buClr>
              <a:buSzPct val="85185"/>
              <a:buFont typeface="Segoe UI Symbol"/>
              <a:buChar char="⚫"/>
              <a:tabLst>
                <a:tab pos="287020" algn="l"/>
              </a:tabLst>
            </a:pPr>
            <a:r>
              <a:rPr lang="en-IN" sz="2800" dirty="0">
                <a:latin typeface="Georgia"/>
                <a:cs typeface="Georgia"/>
              </a:rPr>
              <a:t>IOP provides </a:t>
            </a:r>
            <a:r>
              <a:rPr lang="en-IN" sz="2800" spc="-5" dirty="0">
                <a:latin typeface="Georgia"/>
                <a:cs typeface="Georgia"/>
              </a:rPr>
              <a:t>the path for transfer of data </a:t>
            </a:r>
            <a:r>
              <a:rPr lang="en-IN" sz="2800" spc="-50" dirty="0">
                <a:latin typeface="Georgia"/>
                <a:cs typeface="Georgia"/>
              </a:rPr>
              <a:t>between </a:t>
            </a:r>
            <a:r>
              <a:rPr lang="en-IN" sz="2800" spc="-640" dirty="0">
                <a:latin typeface="Georgia"/>
                <a:cs typeface="Georgia"/>
              </a:rPr>
              <a:t> </a:t>
            </a:r>
            <a:r>
              <a:rPr lang="en-IN" sz="2800" spc="-5" dirty="0">
                <a:latin typeface="Georgia"/>
                <a:cs typeface="Georgia"/>
              </a:rPr>
              <a:t>various</a:t>
            </a:r>
            <a:r>
              <a:rPr lang="en-IN" sz="2800" spc="-25" dirty="0">
                <a:latin typeface="Georgia"/>
                <a:cs typeface="Georgia"/>
              </a:rPr>
              <a:t> </a:t>
            </a:r>
            <a:r>
              <a:rPr lang="en-IN" sz="2800" spc="-5" dirty="0">
                <a:latin typeface="Georgia"/>
                <a:cs typeface="Georgia"/>
              </a:rPr>
              <a:t>peripheral</a:t>
            </a:r>
            <a:r>
              <a:rPr lang="en-IN" sz="2800" spc="-30" dirty="0">
                <a:latin typeface="Georgia"/>
                <a:cs typeface="Georgia"/>
              </a:rPr>
              <a:t> </a:t>
            </a:r>
            <a:r>
              <a:rPr lang="en-IN" sz="2800" spc="-5" dirty="0">
                <a:latin typeface="Georgia"/>
                <a:cs typeface="Georgia"/>
              </a:rPr>
              <a:t>devices</a:t>
            </a:r>
            <a:r>
              <a:rPr lang="en-IN" sz="2800" spc="-35" dirty="0">
                <a:latin typeface="Georgia"/>
                <a:cs typeface="Georgia"/>
              </a:rPr>
              <a:t> </a:t>
            </a:r>
            <a:r>
              <a:rPr lang="en-IN" sz="2800" dirty="0">
                <a:latin typeface="Georgia"/>
                <a:cs typeface="Georgia"/>
              </a:rPr>
              <a:t>and</a:t>
            </a:r>
            <a:r>
              <a:rPr lang="en-IN" sz="2800" spc="-10" dirty="0">
                <a:latin typeface="Georgia"/>
                <a:cs typeface="Georgia"/>
              </a:rPr>
              <a:t> </a:t>
            </a:r>
            <a:r>
              <a:rPr lang="en-IN" sz="2800" spc="-5" dirty="0">
                <a:latin typeface="Georgia"/>
                <a:cs typeface="Georgia"/>
              </a:rPr>
              <a:t>memory.</a:t>
            </a:r>
            <a:endParaRPr lang="en-IN" sz="2800" dirty="0">
              <a:latin typeface="Georgia"/>
              <a:cs typeface="Georgia"/>
            </a:endParaRPr>
          </a:p>
          <a:p>
            <a:pPr marL="287020" marR="277495" indent="-274320">
              <a:lnSpc>
                <a:spcPct val="100000"/>
              </a:lnSpc>
              <a:spcBef>
                <a:spcPts val="650"/>
              </a:spcBef>
              <a:buClr>
                <a:srgbClr val="D16248"/>
              </a:buClr>
              <a:buSzPct val="85185"/>
              <a:buFont typeface="Segoe UI Symbol"/>
              <a:buChar char="⚫"/>
              <a:tabLst>
                <a:tab pos="287020" algn="l"/>
              </a:tabLst>
            </a:pPr>
            <a:r>
              <a:rPr lang="en-IN" sz="2800" spc="-5" dirty="0">
                <a:latin typeface="Georgia"/>
                <a:cs typeface="Georgia"/>
              </a:rPr>
              <a:t>Data formats of peripherals differ from CPU </a:t>
            </a:r>
            <a:r>
              <a:rPr lang="en-IN" sz="2800" spc="-100" dirty="0">
                <a:latin typeface="Georgia"/>
                <a:cs typeface="Georgia"/>
              </a:rPr>
              <a:t>and </a:t>
            </a:r>
            <a:r>
              <a:rPr lang="en-IN" sz="2800" spc="-640" dirty="0">
                <a:latin typeface="Georgia"/>
                <a:cs typeface="Georgia"/>
              </a:rPr>
              <a:t> </a:t>
            </a:r>
            <a:r>
              <a:rPr lang="en-IN" sz="2800" dirty="0">
                <a:latin typeface="Georgia"/>
                <a:cs typeface="Georgia"/>
              </a:rPr>
              <a:t>memory.</a:t>
            </a:r>
            <a:r>
              <a:rPr lang="en-IN" sz="2800" spc="-35" dirty="0">
                <a:latin typeface="Georgia"/>
                <a:cs typeface="Georgia"/>
              </a:rPr>
              <a:t> </a:t>
            </a:r>
            <a:r>
              <a:rPr lang="en-IN" sz="2800" dirty="0">
                <a:latin typeface="Georgia"/>
                <a:cs typeface="Georgia"/>
              </a:rPr>
              <a:t>IOP</a:t>
            </a:r>
            <a:r>
              <a:rPr lang="en-IN" sz="2800" spc="-5" dirty="0">
                <a:latin typeface="Georgia"/>
                <a:cs typeface="Georgia"/>
              </a:rPr>
              <a:t> </a:t>
            </a:r>
            <a:r>
              <a:rPr lang="en-IN" sz="2800" dirty="0">
                <a:latin typeface="Georgia"/>
                <a:cs typeface="Georgia"/>
              </a:rPr>
              <a:t>maintain </a:t>
            </a:r>
            <a:r>
              <a:rPr lang="en-IN" sz="2800" spc="-5" dirty="0">
                <a:latin typeface="Georgia"/>
                <a:cs typeface="Georgia"/>
              </a:rPr>
              <a:t>such</a:t>
            </a:r>
            <a:r>
              <a:rPr lang="en-IN" sz="2800" spc="-10" dirty="0">
                <a:latin typeface="Georgia"/>
                <a:cs typeface="Georgia"/>
              </a:rPr>
              <a:t> </a:t>
            </a:r>
            <a:r>
              <a:rPr lang="en-IN" sz="2800" spc="-5" dirty="0">
                <a:latin typeface="Georgia"/>
                <a:cs typeface="Georgia"/>
              </a:rPr>
              <a:t>problems.</a:t>
            </a:r>
            <a:endParaRPr lang="en-IN" sz="2800" dirty="0">
              <a:latin typeface="Georgia"/>
              <a:cs typeface="Georgia"/>
            </a:endParaRPr>
          </a:p>
          <a:p>
            <a:pPr marL="287020" marR="88265" indent="-274320">
              <a:lnSpc>
                <a:spcPct val="100000"/>
              </a:lnSpc>
              <a:spcBef>
                <a:spcPts val="650"/>
              </a:spcBef>
              <a:buClr>
                <a:srgbClr val="D16248"/>
              </a:buClr>
              <a:buSzPct val="85185"/>
              <a:buFont typeface="Segoe UI Symbol"/>
              <a:buChar char="⚫"/>
              <a:tabLst>
                <a:tab pos="287020" algn="l"/>
              </a:tabLst>
            </a:pPr>
            <a:r>
              <a:rPr lang="en-IN" sz="2800" spc="-5" dirty="0">
                <a:latin typeface="Georgia"/>
                <a:cs typeface="Georgia"/>
              </a:rPr>
              <a:t>Data </a:t>
            </a:r>
            <a:r>
              <a:rPr lang="en-IN" sz="2800" dirty="0">
                <a:latin typeface="Georgia"/>
                <a:cs typeface="Georgia"/>
              </a:rPr>
              <a:t>are </a:t>
            </a:r>
            <a:r>
              <a:rPr lang="en-IN" sz="2800" spc="-5" dirty="0">
                <a:latin typeface="Georgia"/>
                <a:cs typeface="Georgia"/>
              </a:rPr>
              <a:t>transfer from IOP to memory by </a:t>
            </a:r>
            <a:r>
              <a:rPr lang="en-IN" sz="2800" spc="-45" dirty="0">
                <a:latin typeface="Georgia"/>
                <a:cs typeface="Georgia"/>
              </a:rPr>
              <a:t>stealing </a:t>
            </a:r>
            <a:r>
              <a:rPr lang="en-IN" sz="2800" spc="-640" dirty="0">
                <a:latin typeface="Georgia"/>
                <a:cs typeface="Georgia"/>
              </a:rPr>
              <a:t> </a:t>
            </a:r>
            <a:r>
              <a:rPr lang="en-IN" sz="2800" spc="-5" dirty="0">
                <a:latin typeface="Georgia"/>
                <a:cs typeface="Georgia"/>
              </a:rPr>
              <a:t>one</a:t>
            </a:r>
            <a:r>
              <a:rPr lang="en-IN" sz="2800" spc="-10" dirty="0">
                <a:latin typeface="Georgia"/>
                <a:cs typeface="Georgia"/>
              </a:rPr>
              <a:t> </a:t>
            </a:r>
            <a:r>
              <a:rPr lang="en-IN" sz="2800" spc="-5" dirty="0">
                <a:latin typeface="Georgia"/>
                <a:cs typeface="Georgia"/>
              </a:rPr>
              <a:t>memory</a:t>
            </a:r>
            <a:r>
              <a:rPr lang="en-IN" sz="2800" spc="-30" dirty="0">
                <a:latin typeface="Georgia"/>
                <a:cs typeface="Georgia"/>
              </a:rPr>
              <a:t> </a:t>
            </a:r>
            <a:r>
              <a:rPr lang="en-IN" sz="2800" spc="-5" dirty="0">
                <a:latin typeface="Georgia"/>
                <a:cs typeface="Georgia"/>
              </a:rPr>
              <a:t>cycle.</a:t>
            </a:r>
            <a:endParaRPr lang="en-IN" sz="2800" dirty="0">
              <a:latin typeface="Georgia"/>
              <a:cs typeface="Georgia"/>
            </a:endParaRPr>
          </a:p>
          <a:p>
            <a:pPr marL="0" indent="0" algn="just">
              <a:buNone/>
            </a:pP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17391036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406400"/>
            <a:ext cx="8911687" cy="1280890"/>
          </a:xfrm>
        </p:spPr>
        <p:txBody>
          <a:bodyPr/>
          <a:lstStyle/>
          <a:p>
            <a:pPr algn="ctr"/>
            <a:r>
              <a:rPr lang="en-IN" b="1" dirty="0">
                <a:solidFill>
                  <a:srgbClr val="C00000"/>
                </a:solidFill>
              </a:rPr>
              <a:t>IOP</a:t>
            </a:r>
          </a:p>
        </p:txBody>
      </p:sp>
      <p:sp>
        <p:nvSpPr>
          <p:cNvPr id="3" name="Content Placeholder 2"/>
          <p:cNvSpPr>
            <a:spLocks noGrp="1"/>
          </p:cNvSpPr>
          <p:nvPr>
            <p:ph idx="1"/>
          </p:nvPr>
        </p:nvSpPr>
        <p:spPr>
          <a:xfrm>
            <a:off x="1152085" y="1413656"/>
            <a:ext cx="10591028" cy="5094510"/>
          </a:xfrm>
        </p:spPr>
        <p:txBody>
          <a:bodyPr>
            <a:noAutofit/>
          </a:bodyPr>
          <a:lstStyle/>
          <a:p>
            <a:pPr marL="0" indent="0" algn="just">
              <a:buNone/>
            </a:pP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8" name="object 2"/>
          <p:cNvPicPr/>
          <p:nvPr/>
        </p:nvPicPr>
        <p:blipFill>
          <a:blip r:embed="rId4" cstate="print"/>
          <a:stretch>
            <a:fillRect/>
          </a:stretch>
        </p:blipFill>
        <p:spPr>
          <a:xfrm>
            <a:off x="5623302" y="1585995"/>
            <a:ext cx="6341390" cy="4977537"/>
          </a:xfrm>
          <a:prstGeom prst="rect">
            <a:avLst/>
          </a:prstGeom>
        </p:spPr>
      </p:pic>
      <p:sp>
        <p:nvSpPr>
          <p:cNvPr id="9" name="Rectangle 8"/>
          <p:cNvSpPr/>
          <p:nvPr/>
        </p:nvSpPr>
        <p:spPr>
          <a:xfrm>
            <a:off x="1095215" y="1603484"/>
            <a:ext cx="4406684" cy="1200329"/>
          </a:xfrm>
          <a:prstGeom prst="rect">
            <a:avLst/>
          </a:prstGeom>
        </p:spPr>
        <p:txBody>
          <a:bodyPr wrap="square">
            <a:spAutoFit/>
          </a:bodyPr>
          <a:lstStyle/>
          <a:p>
            <a:pPr algn="just"/>
            <a:r>
              <a:rPr lang="en-IN" spc="-5" dirty="0">
                <a:latin typeface="Georgia"/>
                <a:cs typeface="Georgia"/>
              </a:rPr>
              <a:t>Instructions that </a:t>
            </a:r>
            <a:r>
              <a:rPr lang="en-IN" dirty="0">
                <a:latin typeface="Georgia"/>
                <a:cs typeface="Georgia"/>
              </a:rPr>
              <a:t>are </a:t>
            </a:r>
            <a:r>
              <a:rPr lang="en-IN" spc="-5" dirty="0">
                <a:latin typeface="Georgia"/>
                <a:cs typeface="Georgia"/>
              </a:rPr>
              <a:t>read from memory by </a:t>
            </a:r>
            <a:r>
              <a:rPr lang="en-IN" dirty="0">
                <a:latin typeface="Georgia"/>
                <a:cs typeface="Georgia"/>
              </a:rPr>
              <a:t>IOP </a:t>
            </a:r>
            <a:r>
              <a:rPr lang="en-IN" spc="-114" dirty="0">
                <a:latin typeface="Georgia"/>
                <a:cs typeface="Georgia"/>
              </a:rPr>
              <a:t>are </a:t>
            </a:r>
            <a:r>
              <a:rPr lang="en-IN" spc="-640" dirty="0">
                <a:latin typeface="Georgia"/>
                <a:cs typeface="Georgia"/>
              </a:rPr>
              <a:t> </a:t>
            </a:r>
            <a:r>
              <a:rPr lang="en-IN" spc="-10" dirty="0">
                <a:latin typeface="Georgia"/>
                <a:cs typeface="Georgia"/>
              </a:rPr>
              <a:t>called </a:t>
            </a:r>
            <a:r>
              <a:rPr lang="en-IN" b="1" spc="-5" dirty="0">
                <a:latin typeface="Georgia"/>
                <a:cs typeface="Georgia"/>
              </a:rPr>
              <a:t>commands </a:t>
            </a:r>
            <a:r>
              <a:rPr lang="en-IN" spc="-5" dirty="0">
                <a:latin typeface="Georgia"/>
                <a:cs typeface="Georgia"/>
              </a:rPr>
              <a:t>to distinguish them </a:t>
            </a:r>
            <a:r>
              <a:rPr lang="en-IN" spc="-10" dirty="0">
                <a:latin typeface="Georgia"/>
                <a:cs typeface="Georgia"/>
              </a:rPr>
              <a:t>from </a:t>
            </a:r>
            <a:r>
              <a:rPr lang="en-IN" spc="-5" dirty="0">
                <a:latin typeface="Georgia"/>
                <a:cs typeface="Georgia"/>
              </a:rPr>
              <a:t> </a:t>
            </a:r>
            <a:r>
              <a:rPr lang="en-IN" dirty="0">
                <a:latin typeface="Georgia"/>
                <a:cs typeface="Georgia"/>
              </a:rPr>
              <a:t>instructions</a:t>
            </a:r>
            <a:r>
              <a:rPr lang="en-IN" spc="-15" dirty="0">
                <a:latin typeface="Georgia"/>
                <a:cs typeface="Georgia"/>
              </a:rPr>
              <a:t> </a:t>
            </a:r>
            <a:r>
              <a:rPr lang="en-IN" spc="-5" dirty="0">
                <a:latin typeface="Georgia"/>
                <a:cs typeface="Georgia"/>
              </a:rPr>
              <a:t>that</a:t>
            </a:r>
            <a:r>
              <a:rPr lang="en-IN" spc="5" dirty="0">
                <a:latin typeface="Georgia"/>
                <a:cs typeface="Georgia"/>
              </a:rPr>
              <a:t> </a:t>
            </a:r>
            <a:r>
              <a:rPr lang="en-IN" dirty="0">
                <a:latin typeface="Georgia"/>
                <a:cs typeface="Georgia"/>
              </a:rPr>
              <a:t>are</a:t>
            </a:r>
            <a:r>
              <a:rPr lang="en-IN" spc="-5" dirty="0">
                <a:latin typeface="Georgia"/>
                <a:cs typeface="Georgia"/>
              </a:rPr>
              <a:t> read by</a:t>
            </a:r>
            <a:r>
              <a:rPr lang="en-IN" spc="-25" dirty="0">
                <a:latin typeface="Georgia"/>
                <a:cs typeface="Georgia"/>
              </a:rPr>
              <a:t> </a:t>
            </a:r>
            <a:r>
              <a:rPr lang="en-IN" spc="-5" dirty="0">
                <a:latin typeface="Georgia"/>
                <a:cs typeface="Georgia"/>
              </a:rPr>
              <a:t>the</a:t>
            </a:r>
            <a:r>
              <a:rPr lang="en-IN" dirty="0">
                <a:latin typeface="Georgia"/>
                <a:cs typeface="Georgia"/>
              </a:rPr>
              <a:t> </a:t>
            </a:r>
            <a:r>
              <a:rPr lang="en-IN" spc="-5" dirty="0">
                <a:latin typeface="Georgia"/>
                <a:cs typeface="Georgia"/>
              </a:rPr>
              <a:t>CPU.</a:t>
            </a:r>
            <a:endParaRPr lang="en-IN" dirty="0">
              <a:latin typeface="Georgia"/>
              <a:cs typeface="Georgia"/>
            </a:endParaRPr>
          </a:p>
        </p:txBody>
      </p:sp>
    </p:spTree>
    <p:extLst>
      <p:ext uri="{BB962C8B-B14F-4D97-AF65-F5344CB8AC3E}">
        <p14:creationId xmlns:p14="http://schemas.microsoft.com/office/powerpoint/2010/main" val="17391036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76015A-66DA-4C2A-8A53-2D9971C3D5FD}"/>
              </a:ext>
            </a:extLst>
          </p:cNvPr>
          <p:cNvSpPr>
            <a:spLocks noGrp="1"/>
          </p:cNvSpPr>
          <p:nvPr>
            <p:ph type="title"/>
          </p:nvPr>
        </p:nvSpPr>
        <p:spPr>
          <a:xfrm>
            <a:off x="762000" y="559678"/>
            <a:ext cx="3567915" cy="4952492"/>
          </a:xfrm>
        </p:spPr>
        <p:txBody>
          <a:bodyPr>
            <a:normAutofit/>
          </a:bodyPr>
          <a:lstStyle/>
          <a:p>
            <a:r>
              <a:rPr lang="en-US" sz="2800" b="1">
                <a:solidFill>
                  <a:schemeClr val="bg1"/>
                </a:solidFill>
                <a:latin typeface="Times New Roman" panose="02020603050405020304" pitchFamily="18" charset="0"/>
                <a:cs typeface="Times New Roman" panose="02020603050405020304" pitchFamily="18" charset="0"/>
              </a:rPr>
              <a:t>Serial Communication </a:t>
            </a:r>
            <a:br>
              <a:rPr lang="en-US" sz="2800" b="1">
                <a:solidFill>
                  <a:schemeClr val="bg1"/>
                </a:solidFill>
                <a:latin typeface="Times New Roman" panose="02020603050405020304" pitchFamily="18" charset="0"/>
                <a:cs typeface="Times New Roman" panose="02020603050405020304" pitchFamily="18" charset="0"/>
              </a:rPr>
            </a:br>
            <a:endParaRPr lang="en-US" sz="2800">
              <a:solidFill>
                <a:schemeClr val="bg1"/>
              </a:solidFill>
            </a:endParaRP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4C164C4-E459-4B52-9294-6B5972A41A8B}"/>
              </a:ext>
            </a:extLst>
          </p:cNvPr>
          <p:cNvGraphicFramePr>
            <a:graphicFrameLocks noGrp="1"/>
          </p:cNvGraphicFramePr>
          <p:nvPr>
            <p:ph idx="1"/>
            <p:extLst>
              <p:ext uri="{D42A27DB-BD31-4B8C-83A1-F6EECF244321}">
                <p14:modId xmlns:p14="http://schemas.microsoft.com/office/powerpoint/2010/main" val="2025778297"/>
              </p:ext>
            </p:extLst>
          </p:nvPr>
        </p:nvGraphicFramePr>
        <p:xfrm>
          <a:off x="5181600" y="568326"/>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7"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8" name="Picture 2"/>
          <p:cNvPicPr>
            <a:picLocks noChangeAspect="1" noChangeArrowheads="1"/>
          </p:cNvPicPr>
          <p:nvPr/>
        </p:nvPicPr>
        <p:blipFill>
          <a:blip r:embed="rId7" cstate="print"/>
          <a:srcRect/>
          <a:stretch>
            <a:fillRect/>
          </a:stretch>
        </p:blipFill>
        <p:spPr bwMode="auto">
          <a:xfrm>
            <a:off x="9287933" y="15498"/>
            <a:ext cx="2895600" cy="812800"/>
          </a:xfrm>
          <a:prstGeom prst="rect">
            <a:avLst/>
          </a:prstGeom>
          <a:noFill/>
          <a:ln w="9525">
            <a:noFill/>
            <a:miter lim="800000"/>
            <a:headEnd/>
            <a:tailEnd/>
          </a:ln>
        </p:spPr>
      </p:pic>
    </p:spTree>
    <p:extLst>
      <p:ext uri="{BB962C8B-B14F-4D97-AF65-F5344CB8AC3E}">
        <p14:creationId xmlns:p14="http://schemas.microsoft.com/office/powerpoint/2010/main" val="16375022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B4D7-6951-4325-B98F-A58C0FB80E27}"/>
              </a:ext>
            </a:extLst>
          </p:cNvPr>
          <p:cNvSpPr>
            <a:spLocks noGrp="1"/>
          </p:cNvSpPr>
          <p:nvPr>
            <p:ph type="title"/>
          </p:nvPr>
        </p:nvSpPr>
        <p:spPr>
          <a:xfrm>
            <a:off x="4965429" y="629268"/>
            <a:ext cx="6586491" cy="1286160"/>
          </a:xfrm>
        </p:spPr>
        <p:txBody>
          <a:bodyPr anchor="b">
            <a:normAutofit/>
          </a:bodyPr>
          <a:lstStyle/>
          <a:p>
            <a:pPr>
              <a:lnSpc>
                <a:spcPct val="90000"/>
              </a:lnSpc>
            </a:pPr>
            <a:r>
              <a:rPr lang="en-US" sz="4100" b="1">
                <a:latin typeface="Times New Roman" panose="02020603050405020304" pitchFamily="18" charset="0"/>
                <a:cs typeface="Times New Roman" panose="02020603050405020304" pitchFamily="18" charset="0"/>
              </a:rPr>
              <a:t>Serial Communication</a:t>
            </a:r>
          </a:p>
        </p:txBody>
      </p:sp>
      <p:sp>
        <p:nvSpPr>
          <p:cNvPr id="3" name="Content Placeholder 2">
            <a:extLst>
              <a:ext uri="{FF2B5EF4-FFF2-40B4-BE49-F238E27FC236}">
                <a16:creationId xmlns:a16="http://schemas.microsoft.com/office/drawing/2014/main" id="{EFDA8CE5-46DE-408B-BD58-1D89CBB83488}"/>
              </a:ext>
            </a:extLst>
          </p:cNvPr>
          <p:cNvSpPr>
            <a:spLocks noGrp="1"/>
          </p:cNvSpPr>
          <p:nvPr>
            <p:ph idx="1"/>
          </p:nvPr>
        </p:nvSpPr>
        <p:spPr>
          <a:xfrm>
            <a:off x="4965432" y="2438401"/>
            <a:ext cx="6586489" cy="3785419"/>
          </a:xfrm>
        </p:spPr>
        <p:txBody>
          <a:bodyPr>
            <a:normAutofit/>
          </a:bodyPr>
          <a:lstStyle/>
          <a:p>
            <a:pPr>
              <a:lnSpc>
                <a:spcPct val="90000"/>
              </a:lnSpc>
            </a:pPr>
            <a:r>
              <a:rPr lang="en-US" sz="1700" dirty="0">
                <a:latin typeface="Times New Roman" panose="02020603050405020304" pitchFamily="18" charset="0"/>
                <a:cs typeface="Times New Roman" panose="02020603050405020304" pitchFamily="18" charset="0"/>
              </a:rPr>
              <a:t>A data communication processor is an I/O processor that distributes and collects data from many remote terminals connected through telephone and other communication lines.</a:t>
            </a:r>
          </a:p>
          <a:p>
            <a:pPr>
              <a:lnSpc>
                <a:spcPct val="90000"/>
              </a:lnSpc>
            </a:pPr>
            <a:r>
              <a:rPr lang="en-US" sz="1700" dirty="0">
                <a:latin typeface="Times New Roman" panose="02020603050405020304" pitchFamily="18" charset="0"/>
                <a:cs typeface="Times New Roman" panose="02020603050405020304" pitchFamily="18" charset="0"/>
              </a:rPr>
              <a:t>It is a specialized processor designed to communicate directly with data communication networks.</a:t>
            </a:r>
          </a:p>
          <a:p>
            <a:pPr>
              <a:lnSpc>
                <a:spcPct val="90000"/>
              </a:lnSpc>
            </a:pPr>
            <a:r>
              <a:rPr lang="en-US" sz="1700" dirty="0">
                <a:latin typeface="Times New Roman" panose="02020603050405020304" pitchFamily="18" charset="0"/>
                <a:cs typeface="Times New Roman" panose="02020603050405020304" pitchFamily="18" charset="0"/>
              </a:rPr>
              <a:t>A communication network may consist of any of a wide variety of devices, such as printers, interactive display devices, digital sensors, or a remote computing facility.</a:t>
            </a:r>
          </a:p>
          <a:p>
            <a:pPr>
              <a:lnSpc>
                <a:spcPct val="90000"/>
              </a:lnSpc>
            </a:pPr>
            <a:r>
              <a:rPr lang="en-US" sz="1700" dirty="0">
                <a:latin typeface="Times New Roman" panose="02020603050405020304" pitchFamily="18" charset="0"/>
                <a:cs typeface="Times New Roman" panose="02020603050405020304" pitchFamily="18" charset="0"/>
              </a:rPr>
              <a:t>The most striking difference between an I/O processor and a data communication processor is in the way the processor communicates with the I/O devices.</a:t>
            </a:r>
          </a:p>
          <a:p>
            <a:pPr>
              <a:lnSpc>
                <a:spcPct val="90000"/>
              </a:lnSpc>
            </a:pPr>
            <a:endParaRPr lang="en-US" sz="1700" dirty="0">
              <a:latin typeface="Times New Roman" panose="02020603050405020304" pitchFamily="18" charset="0"/>
              <a:cs typeface="Times New Roman" panose="02020603050405020304" pitchFamily="18" charset="0"/>
            </a:endParaRPr>
          </a:p>
        </p:txBody>
      </p:sp>
      <p:pic>
        <p:nvPicPr>
          <p:cNvPr id="5" name="Picture 4" descr="CPU with binary numbers and blueprint">
            <a:extLst>
              <a:ext uri="{FF2B5EF4-FFF2-40B4-BE49-F238E27FC236}">
                <a16:creationId xmlns:a16="http://schemas.microsoft.com/office/drawing/2014/main" id="{75589230-AE35-43A3-AE48-0A0B1D1E5BBB}"/>
              </a:ext>
            </a:extLst>
          </p:cNvPr>
          <p:cNvPicPr>
            <a:picLocks noChangeAspect="1"/>
          </p:cNvPicPr>
          <p:nvPr/>
        </p:nvPicPr>
        <p:blipFill rotWithShape="1">
          <a:blip r:embed="rId2"/>
          <a:srcRect l="38692" r="32792"/>
          <a:stretch/>
        </p:blipFill>
        <p:spPr>
          <a:xfrm>
            <a:off x="27" y="10"/>
            <a:ext cx="4635564"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3" y="2115117"/>
            <a:ext cx="6309360" cy="0"/>
          </a:xfrm>
          <a:prstGeom prst="line">
            <a:avLst/>
          </a:prstGeom>
          <a:ln w="19050">
            <a:solidFill>
              <a:srgbClr val="87ECFF"/>
            </a:solidFill>
          </a:ln>
        </p:spPr>
        <p:style>
          <a:lnRef idx="1">
            <a:schemeClr val="accent1"/>
          </a:lnRef>
          <a:fillRef idx="0">
            <a:schemeClr val="accent1"/>
          </a:fillRef>
          <a:effectRef idx="0">
            <a:schemeClr val="accent1"/>
          </a:effectRef>
          <a:fontRef idx="minor">
            <a:schemeClr val="tx1"/>
          </a:fontRef>
        </p:style>
      </p:cxnSp>
      <p:sp>
        <p:nvSpPr>
          <p:cNvPr id="6"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7"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31374223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B635A-9230-4236-8630-45F7393E405A}"/>
              </a:ext>
            </a:extLst>
          </p:cNvPr>
          <p:cNvSpPr>
            <a:spLocks noGrp="1"/>
          </p:cNvSpPr>
          <p:nvPr>
            <p:ph idx="1"/>
          </p:nvPr>
        </p:nvSpPr>
        <p:spPr>
          <a:xfrm>
            <a:off x="733587" y="966062"/>
            <a:ext cx="10972800" cy="5516563"/>
          </a:xfrm>
        </p:spPr>
        <p:txBody>
          <a:bodyPr>
            <a:normAutofit/>
          </a:bodyPr>
          <a:lstStyle/>
          <a:p>
            <a:pPr algn="just"/>
            <a:r>
              <a:rPr lang="en-US" sz="2400" dirty="0">
                <a:latin typeface="Times New Roman" panose="02020603050405020304" pitchFamily="18" charset="0"/>
                <a:cs typeface="Times New Roman" panose="02020603050405020304" pitchFamily="18" charset="0"/>
              </a:rPr>
              <a:t>An </a:t>
            </a:r>
            <a:r>
              <a:rPr lang="en-US" sz="2400" dirty="0">
                <a:solidFill>
                  <a:srgbClr val="FF0000"/>
                </a:solidFill>
                <a:latin typeface="Times New Roman" panose="02020603050405020304" pitchFamily="18" charset="0"/>
                <a:cs typeface="Times New Roman" panose="02020603050405020304" pitchFamily="18" charset="0"/>
              </a:rPr>
              <a:t>I/O processor </a:t>
            </a:r>
            <a:r>
              <a:rPr lang="en-US" sz="2400" dirty="0">
                <a:latin typeface="Times New Roman" panose="02020603050405020304" pitchFamily="18" charset="0"/>
                <a:cs typeface="Times New Roman" panose="02020603050405020304" pitchFamily="18" charset="0"/>
              </a:rPr>
              <a:t>communicates with the peripherals through a common I/O bus that is comprised of many data and control lines. All peripherals share the common bus and use it to transfer information to and from the I/O processor.</a:t>
            </a:r>
          </a:p>
          <a:p>
            <a:pPr algn="just"/>
            <a:r>
              <a:rPr lang="en-US" sz="2400" dirty="0">
                <a:latin typeface="Times New Roman" panose="02020603050405020304" pitchFamily="18" charset="0"/>
                <a:cs typeface="Times New Roman" panose="02020603050405020304" pitchFamily="18" charset="0"/>
              </a:rPr>
              <a:t>A </a:t>
            </a:r>
            <a:r>
              <a:rPr lang="en-US" sz="2400" dirty="0">
                <a:solidFill>
                  <a:srgbClr val="0070C0"/>
                </a:solidFill>
                <a:latin typeface="Times New Roman" panose="02020603050405020304" pitchFamily="18" charset="0"/>
                <a:cs typeface="Times New Roman" panose="02020603050405020304" pitchFamily="18" charset="0"/>
              </a:rPr>
              <a:t>data communication processor </a:t>
            </a:r>
            <a:r>
              <a:rPr lang="en-US" sz="2400" dirty="0">
                <a:latin typeface="Times New Roman" panose="02020603050405020304" pitchFamily="18" charset="0"/>
                <a:cs typeface="Times New Roman" panose="02020603050405020304" pitchFamily="18" charset="0"/>
              </a:rPr>
              <a:t>communicates with each terminal through a single pair of wires. Both data and control information are transferred in a serial fashion with the result that </a:t>
            </a:r>
            <a:r>
              <a:rPr lang="en-US" sz="2400" dirty="0">
                <a:solidFill>
                  <a:srgbClr val="7030A0"/>
                </a:solidFill>
                <a:latin typeface="Times New Roman" panose="02020603050405020304" pitchFamily="18" charset="0"/>
                <a:cs typeface="Times New Roman" panose="02020603050405020304" pitchFamily="18" charset="0"/>
              </a:rPr>
              <a:t>the transfer rate is much slower</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task of the data communication processor is to transmit and collect digital information to and from each terminal, determine if the information is data or control and respond to all requests according to predetermined established procedures.</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5"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39896229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2">
            <a:extLst>
              <a:ext uri="{FF2B5EF4-FFF2-40B4-BE49-F238E27FC236}">
                <a16:creationId xmlns:a16="http://schemas.microsoft.com/office/drawing/2014/main" id="{05D7BF21-A2D5-4E87-8AF7-043F961F7F4D}"/>
              </a:ext>
            </a:extLst>
          </p:cNvPr>
          <p:cNvGraphicFramePr>
            <a:graphicFrameLocks noGrp="1"/>
          </p:cNvGraphicFramePr>
          <p:nvPr>
            <p:ph idx="1"/>
          </p:nvPr>
        </p:nvGraphicFramePr>
        <p:xfrm>
          <a:off x="609600" y="701299"/>
          <a:ext cx="10972800" cy="5440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4"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5" name="Picture 2"/>
          <p:cNvPicPr>
            <a:picLocks noChangeAspect="1" noChangeArrowheads="1"/>
          </p:cNvPicPr>
          <p:nvPr/>
        </p:nvPicPr>
        <p:blipFill>
          <a:blip r:embed="rId7"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2707747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048" y="110577"/>
            <a:ext cx="8911687" cy="1280890"/>
          </a:xfrm>
        </p:spPr>
        <p:txBody>
          <a:bodyPr/>
          <a:lstStyle/>
          <a:p>
            <a:pPr algn="ctr"/>
            <a:r>
              <a:rPr lang="en-IN" b="1" dirty="0">
                <a:solidFill>
                  <a:srgbClr val="C00000"/>
                </a:solidFill>
              </a:rPr>
              <a:t>I/O Bus and Interface</a:t>
            </a:r>
          </a:p>
        </p:txBody>
      </p:sp>
      <p:sp>
        <p:nvSpPr>
          <p:cNvPr id="3" name="Content Placeholder 2"/>
          <p:cNvSpPr>
            <a:spLocks noGrp="1"/>
          </p:cNvSpPr>
          <p:nvPr>
            <p:ph idx="1"/>
          </p:nvPr>
        </p:nvSpPr>
        <p:spPr>
          <a:xfrm>
            <a:off x="1196419" y="3826378"/>
            <a:ext cx="10591028" cy="2681787"/>
          </a:xfrm>
        </p:spPr>
        <p:txBody>
          <a:bodyPr>
            <a:noAutofit/>
          </a:bodyPr>
          <a:lstStyle/>
          <a:p>
            <a:pPr marL="0" indent="0" algn="just">
              <a:buNone/>
            </a:pPr>
            <a:r>
              <a:rPr lang="en-IN" dirty="0"/>
              <a:t>Interface: </a:t>
            </a:r>
          </a:p>
          <a:p>
            <a:pPr algn="just"/>
            <a:r>
              <a:rPr lang="en-IN" dirty="0"/>
              <a:t>Decodes the device address (device code) </a:t>
            </a:r>
          </a:p>
          <a:p>
            <a:pPr algn="just"/>
            <a:r>
              <a:rPr lang="en-IN" dirty="0"/>
              <a:t>Decodes the commands (operation) </a:t>
            </a:r>
          </a:p>
          <a:p>
            <a:pPr algn="just"/>
            <a:r>
              <a:rPr lang="en-IN" dirty="0"/>
              <a:t>Provides signals for the peripheral controller </a:t>
            </a:r>
          </a:p>
          <a:p>
            <a:pPr algn="just"/>
            <a:r>
              <a:rPr lang="en-IN" dirty="0"/>
              <a:t>Synchronizes the data flow and supervises the transfer rate between peripheral and CPU or Memory </a:t>
            </a:r>
          </a:p>
          <a:p>
            <a:pPr algn="just"/>
            <a:r>
              <a:rPr lang="en-IN" dirty="0"/>
              <a:t>4 types of command interface can receive : control, status, data o/p and data </a:t>
            </a:r>
            <a:r>
              <a:rPr lang="en-IN" dirty="0" err="1"/>
              <a:t>i</a:t>
            </a:r>
            <a:r>
              <a:rPr lang="en-IN" dirty="0"/>
              <a:t>/p</a:t>
            </a: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2345834" y="1092208"/>
            <a:ext cx="5984829" cy="2515515"/>
          </a:xfrm>
          <a:prstGeom prst="rect">
            <a:avLst/>
          </a:prstGeom>
        </p:spPr>
      </p:pic>
    </p:spTree>
    <p:extLst>
      <p:ext uri="{BB962C8B-B14F-4D97-AF65-F5344CB8AC3E}">
        <p14:creationId xmlns:p14="http://schemas.microsoft.com/office/powerpoint/2010/main" val="42069116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9206056D-0AA6-438D-BFF7-A636FBB43C9C}"/>
              </a:ext>
            </a:extLst>
          </p:cNvPr>
          <p:cNvGraphicFramePr>
            <a:graphicFrameLocks noGrp="1"/>
          </p:cNvGraphicFramePr>
          <p:nvPr>
            <p:ph idx="1"/>
          </p:nvPr>
        </p:nvGraphicFramePr>
        <p:xfrm>
          <a:off x="609600" y="609601"/>
          <a:ext cx="10972800" cy="5516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4"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6" name="Picture 2"/>
          <p:cNvPicPr>
            <a:picLocks noChangeAspect="1" noChangeArrowheads="1"/>
          </p:cNvPicPr>
          <p:nvPr/>
        </p:nvPicPr>
        <p:blipFill>
          <a:blip r:embed="rId7"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32724249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63BC19-E509-4829-916E-CECC0198F969}"/>
              </a:ext>
            </a:extLst>
          </p:cNvPr>
          <p:cNvSpPr>
            <a:spLocks noGrp="1"/>
          </p:cNvSpPr>
          <p:nvPr>
            <p:ph idx="1"/>
          </p:nvPr>
        </p:nvSpPr>
        <p:spPr>
          <a:xfrm>
            <a:off x="609600" y="304800"/>
            <a:ext cx="11074400" cy="6324600"/>
          </a:xfrm>
        </p:spPr>
        <p:txBody>
          <a:bodyPr>
            <a:normAutofit fontScale="62500" lnSpcReduction="20000"/>
          </a:bodyPr>
          <a:lstStyle/>
          <a:p>
            <a:pPr>
              <a:lnSpc>
                <a:spcPct val="120000"/>
              </a:lnSpc>
            </a:pPr>
            <a:r>
              <a:rPr lang="en-US" sz="2400" dirty="0">
                <a:latin typeface="Times New Roman" panose="02020603050405020304" pitchFamily="18" charset="0"/>
                <a:cs typeface="Times New Roman" panose="02020603050405020304" pitchFamily="18" charset="0"/>
              </a:rPr>
              <a:t>Another method used for checking errors in transmission is the cyclic redundancy check (CRC).</a:t>
            </a:r>
          </a:p>
          <a:p>
            <a:pPr algn="just">
              <a:lnSpc>
                <a:spcPct val="120000"/>
              </a:lnSpc>
            </a:pPr>
            <a:r>
              <a:rPr lang="en-US" sz="2400" dirty="0">
                <a:latin typeface="Times New Roman" panose="02020603050405020304" pitchFamily="18" charset="0"/>
                <a:cs typeface="Times New Roman" panose="02020603050405020304" pitchFamily="18" charset="0"/>
              </a:rPr>
              <a:t>Data can be transmitted between two points in three different modes: simplex, half-duplex, or full-duplex.</a:t>
            </a:r>
          </a:p>
          <a:p>
            <a:pPr>
              <a:lnSpc>
                <a:spcPct val="120000"/>
              </a:lnSpc>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simplex</a:t>
            </a:r>
            <a:r>
              <a:rPr lang="en-US" sz="2400" dirty="0">
                <a:latin typeface="Times New Roman" panose="02020603050405020304" pitchFamily="18" charset="0"/>
                <a:cs typeface="Times New Roman" panose="02020603050405020304" pitchFamily="18" charset="0"/>
              </a:rPr>
              <a:t> line carries information in one direction only.</a:t>
            </a:r>
          </a:p>
          <a:p>
            <a:pPr>
              <a:lnSpc>
                <a:spcPct val="120000"/>
              </a:lnSpc>
            </a:pPr>
            <a:r>
              <a:rPr lang="en-US" sz="2400" dirty="0">
                <a:latin typeface="Times New Roman" panose="02020603050405020304" pitchFamily="18" charset="0"/>
                <a:cs typeface="Times New Roman" panose="02020603050405020304" pitchFamily="18" charset="0"/>
              </a:rPr>
              <a:t>Examples of simplex transmission are radio and television broadcasting.</a:t>
            </a:r>
          </a:p>
          <a:p>
            <a:pPr>
              <a:lnSpc>
                <a:spcPct val="120000"/>
              </a:lnSpc>
            </a:pPr>
            <a:endParaRPr lang="en-US" sz="2400" dirty="0">
              <a:latin typeface="Times New Roman" panose="02020603050405020304" pitchFamily="18" charset="0"/>
              <a:cs typeface="Times New Roman" panose="02020603050405020304" pitchFamily="18" charset="0"/>
            </a:endParaRPr>
          </a:p>
          <a:p>
            <a:pPr>
              <a:lnSpc>
                <a:spcPct val="120000"/>
              </a:lnSpc>
            </a:pPr>
            <a:endParaRPr lang="en-US" sz="2400" dirty="0">
              <a:latin typeface="Times New Roman" panose="02020603050405020304" pitchFamily="18" charset="0"/>
              <a:cs typeface="Times New Roman" panose="02020603050405020304" pitchFamily="18" charset="0"/>
            </a:endParaRPr>
          </a:p>
          <a:p>
            <a:pPr>
              <a:lnSpc>
                <a:spcPct val="120000"/>
              </a:lnSpc>
            </a:pPr>
            <a:endParaRPr lang="en-US" sz="2400" dirty="0">
              <a:latin typeface="Times New Roman" panose="02020603050405020304" pitchFamily="18" charset="0"/>
              <a:cs typeface="Times New Roman" panose="02020603050405020304" pitchFamily="18" charset="0"/>
            </a:endParaRPr>
          </a:p>
          <a:p>
            <a:pPr>
              <a:lnSpc>
                <a:spcPct val="120000"/>
              </a:lnSpc>
            </a:pPr>
            <a:endParaRPr lang="en-US" sz="2400" dirty="0">
              <a:latin typeface="Times New Roman" panose="02020603050405020304" pitchFamily="18" charset="0"/>
              <a:cs typeface="Times New Roman" panose="02020603050405020304" pitchFamily="18" charset="0"/>
            </a:endParaRPr>
          </a:p>
          <a:p>
            <a:pPr algn="just">
              <a:lnSpc>
                <a:spcPct val="120000"/>
              </a:lnSpc>
            </a:pPr>
            <a:endParaRPr lang="en-US" sz="2400" dirty="0">
              <a:latin typeface="Times New Roman" panose="02020603050405020304" pitchFamily="18" charset="0"/>
              <a:cs typeface="Times New Roman" panose="02020603050405020304" pitchFamily="18" charset="0"/>
            </a:endParaRPr>
          </a:p>
          <a:p>
            <a:pPr algn="just">
              <a:lnSpc>
                <a:spcPct val="120000"/>
              </a:lnSpc>
            </a:pPr>
            <a:endParaRPr lang="en-US" sz="2400" dirty="0">
              <a:latin typeface="Times New Roman" panose="02020603050405020304" pitchFamily="18" charset="0"/>
              <a:cs typeface="Times New Roman" panose="02020603050405020304" pitchFamily="18" charset="0"/>
            </a:endParaRPr>
          </a:p>
          <a:p>
            <a:pPr algn="just">
              <a:lnSpc>
                <a:spcPct val="120000"/>
              </a:lnSpc>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half-duplex transmission </a:t>
            </a:r>
            <a:r>
              <a:rPr lang="en-US" sz="2400" dirty="0">
                <a:latin typeface="Times New Roman" panose="02020603050405020304" pitchFamily="18" charset="0"/>
                <a:cs typeface="Times New Roman" panose="02020603050405020304" pitchFamily="18" charset="0"/>
              </a:rPr>
              <a:t>system is one that is capable of transmitting in both directions, but data can be transmitted in only one direction at a time.</a:t>
            </a:r>
            <a:r>
              <a:rPr lang="en-US" b="1"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For example:</a:t>
            </a:r>
            <a:r>
              <a:rPr lang="en-US" sz="2600" dirty="0">
                <a:latin typeface="Times New Roman" panose="02020603050405020304" pitchFamily="18" charset="0"/>
                <a:cs typeface="Times New Roman" panose="02020603050405020304" pitchFamily="18" charset="0"/>
              </a:rPr>
              <a:t> Walkie - Talkie</a:t>
            </a:r>
            <a:r>
              <a:rPr lang="en-US" dirty="0">
                <a:latin typeface="Times New Roman" panose="02020603050405020304" pitchFamily="18" charset="0"/>
                <a:cs typeface="Times New Roman" panose="02020603050405020304" pitchFamily="18" charset="0"/>
              </a:rPr>
              <a:t>.</a:t>
            </a:r>
          </a:p>
          <a:p>
            <a:pPr algn="just">
              <a:lnSpc>
                <a:spcPct val="120000"/>
              </a:lnSpc>
            </a:pPr>
            <a:endParaRPr lang="en-US" sz="2400" dirty="0">
              <a:latin typeface="Times New Roman" panose="02020603050405020304" pitchFamily="18" charset="0"/>
              <a:cs typeface="Times New Roman" panose="02020603050405020304" pitchFamily="18" charset="0"/>
            </a:endParaRPr>
          </a:p>
          <a:p>
            <a:pPr algn="just">
              <a:lnSpc>
                <a:spcPct val="120000"/>
              </a:lnSpc>
            </a:pPr>
            <a:endParaRPr lang="en-US" sz="2400" dirty="0">
              <a:latin typeface="Times New Roman" panose="02020603050405020304" pitchFamily="18" charset="0"/>
              <a:cs typeface="Times New Roman" panose="02020603050405020304" pitchFamily="18" charset="0"/>
            </a:endParaRPr>
          </a:p>
          <a:p>
            <a:pPr algn="just">
              <a:lnSpc>
                <a:spcPct val="120000"/>
              </a:lnSpc>
            </a:pPr>
            <a:endParaRPr lang="en-US" sz="2400" dirty="0">
              <a:latin typeface="Times New Roman" panose="02020603050405020304" pitchFamily="18" charset="0"/>
              <a:cs typeface="Times New Roman" panose="02020603050405020304" pitchFamily="18" charset="0"/>
            </a:endParaRPr>
          </a:p>
          <a:p>
            <a:pPr marL="0" indent="0">
              <a:lnSpc>
                <a:spcPct val="120000"/>
              </a:lnSpc>
              <a:buNone/>
            </a:pPr>
            <a:endParaRPr lang="en-US" sz="2400" dirty="0">
              <a:latin typeface="Times New Roman" panose="02020603050405020304" pitchFamily="18" charset="0"/>
              <a:cs typeface="Times New Roman" panose="02020603050405020304" pitchFamily="18" charset="0"/>
            </a:endParaRPr>
          </a:p>
          <a:p>
            <a:pPr>
              <a:lnSpc>
                <a:spcPct val="120000"/>
              </a:lnSpc>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full-duplex transmission </a:t>
            </a:r>
            <a:r>
              <a:rPr lang="en-US" sz="2400" dirty="0">
                <a:latin typeface="Times New Roman" panose="02020603050405020304" pitchFamily="18" charset="0"/>
                <a:cs typeface="Times New Roman" panose="02020603050405020304" pitchFamily="18" charset="0"/>
              </a:rPr>
              <a:t>can send and receive data in both directions simultaneously.</a:t>
            </a:r>
          </a:p>
          <a:p>
            <a:pPr marL="0" indent="0">
              <a:lnSpc>
                <a:spcPct val="120000"/>
              </a:lnSpc>
              <a:buNone/>
            </a:pPr>
            <a:r>
              <a:rPr lang="en-US" sz="2400" dirty="0">
                <a:latin typeface="Times New Roman" panose="02020603050405020304" pitchFamily="18" charset="0"/>
                <a:cs typeface="Times New Roman" panose="02020603050405020304" pitchFamily="18" charset="0"/>
              </a:rPr>
              <a:t>        For example: Video Calling, Audio calling etc.</a:t>
            </a:r>
          </a:p>
          <a:p>
            <a:pPr marL="0" indent="0">
              <a:lnSpc>
                <a:spcPct val="120000"/>
              </a:lnSpc>
              <a:buNone/>
            </a:pPr>
            <a:endParaRPr lang="en-US" sz="2400" dirty="0">
              <a:latin typeface="Times New Roman" panose="02020603050405020304" pitchFamily="18" charset="0"/>
              <a:cs typeface="Times New Roman" panose="02020603050405020304" pitchFamily="18" charset="0"/>
            </a:endParaRPr>
          </a:p>
          <a:p>
            <a:pPr marL="0" indent="0">
              <a:lnSpc>
                <a:spcPct val="120000"/>
              </a:lnSpc>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1026" name="Picture 2" descr="Simplex mode of transmission">
            <a:extLst>
              <a:ext uri="{FF2B5EF4-FFF2-40B4-BE49-F238E27FC236}">
                <a16:creationId xmlns:a16="http://schemas.microsoft.com/office/drawing/2014/main" id="{B3EAD903-2D07-466B-A6D0-785D8E958D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881" y="2070610"/>
            <a:ext cx="4876800" cy="12081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alf Duplex mode of transmission">
            <a:extLst>
              <a:ext uri="{FF2B5EF4-FFF2-40B4-BE49-F238E27FC236}">
                <a16:creationId xmlns:a16="http://schemas.microsoft.com/office/drawing/2014/main" id="{256E3C71-794A-4AA7-BAD1-6C9DE482F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8212" y="2229174"/>
            <a:ext cx="5474507" cy="12081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ABBD300-AE4A-41B0-9699-A6301DB67F15}"/>
              </a:ext>
            </a:extLst>
          </p:cNvPr>
          <p:cNvPicPr>
            <a:picLocks noChangeAspect="1"/>
          </p:cNvPicPr>
          <p:nvPr/>
        </p:nvPicPr>
        <p:blipFill>
          <a:blip r:embed="rId4"/>
          <a:stretch>
            <a:fillRect/>
          </a:stretch>
        </p:blipFill>
        <p:spPr>
          <a:xfrm>
            <a:off x="6374970" y="4367349"/>
            <a:ext cx="4470400" cy="1208167"/>
          </a:xfrm>
          <a:prstGeom prst="rect">
            <a:avLst/>
          </a:prstGeom>
        </p:spPr>
      </p:pic>
      <p:sp>
        <p:nvSpPr>
          <p:cNvPr id="7"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8"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9" name="Picture 2"/>
          <p:cNvPicPr>
            <a:picLocks noChangeAspect="1" noChangeArrowheads="1"/>
          </p:cNvPicPr>
          <p:nvPr/>
        </p:nvPicPr>
        <p:blipFill>
          <a:blip r:embed="rId5"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11361913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21074-6311-4D57-B5F0-BB26C10C67C3}"/>
              </a:ext>
            </a:extLst>
          </p:cNvPr>
          <p:cNvSpPr>
            <a:spLocks noGrp="1"/>
          </p:cNvSpPr>
          <p:nvPr>
            <p:ph type="title"/>
          </p:nvPr>
        </p:nvSpPr>
        <p:spPr>
          <a:xfrm>
            <a:off x="838200" y="365126"/>
            <a:ext cx="10515600" cy="1325563"/>
          </a:xfrm>
        </p:spPr>
        <p:txBody>
          <a:bodyPr>
            <a:normAutofit/>
          </a:bodyPr>
          <a:lstStyle/>
          <a:p>
            <a:pPr>
              <a:lnSpc>
                <a:spcPct val="90000"/>
              </a:lnSpc>
            </a:pPr>
            <a:r>
              <a:rPr lang="en-US" sz="4300"/>
              <a:t>What are Protocols?</a:t>
            </a:r>
            <a:br>
              <a:rPr lang="en-US" sz="4300"/>
            </a:br>
            <a:endParaRPr lang="en-US" sz="43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578876 w 10853928"/>
              <a:gd name="connsiteY1" fmla="*/ 0 h 18288"/>
              <a:gd name="connsiteX2" fmla="*/ 1591909 w 10853928"/>
              <a:gd name="connsiteY2" fmla="*/ 0 h 18288"/>
              <a:gd name="connsiteX3" fmla="*/ 2170785 w 10853928"/>
              <a:gd name="connsiteY3" fmla="*/ 0 h 18288"/>
              <a:gd name="connsiteX4" fmla="*/ 2966740 w 10853928"/>
              <a:gd name="connsiteY4" fmla="*/ 0 h 18288"/>
              <a:gd name="connsiteX5" fmla="*/ 4088313 w 10853928"/>
              <a:gd name="connsiteY5" fmla="*/ 0 h 18288"/>
              <a:gd name="connsiteX6" fmla="*/ 4992806 w 10853928"/>
              <a:gd name="connsiteY6" fmla="*/ 0 h 18288"/>
              <a:gd name="connsiteX7" fmla="*/ 6005840 w 10853928"/>
              <a:gd name="connsiteY7" fmla="*/ 0 h 18288"/>
              <a:gd name="connsiteX8" fmla="*/ 6801794 w 10853928"/>
              <a:gd name="connsiteY8" fmla="*/ 0 h 18288"/>
              <a:gd name="connsiteX9" fmla="*/ 7706289 w 10853928"/>
              <a:gd name="connsiteY9" fmla="*/ 0 h 18288"/>
              <a:gd name="connsiteX10" fmla="*/ 8827861 w 10853928"/>
              <a:gd name="connsiteY10" fmla="*/ 0 h 18288"/>
              <a:gd name="connsiteX11" fmla="*/ 9515277 w 10853928"/>
              <a:gd name="connsiteY11" fmla="*/ 0 h 18288"/>
              <a:gd name="connsiteX12" fmla="*/ 10853928 w 10853928"/>
              <a:gd name="connsiteY12" fmla="*/ 0 h 18288"/>
              <a:gd name="connsiteX13" fmla="*/ 10853928 w 10853928"/>
              <a:gd name="connsiteY13" fmla="*/ 18288 h 18288"/>
              <a:gd name="connsiteX14" fmla="*/ 10057973 w 10853928"/>
              <a:gd name="connsiteY14" fmla="*/ 18288 h 18288"/>
              <a:gd name="connsiteX15" fmla="*/ 9479097 w 10853928"/>
              <a:gd name="connsiteY15" fmla="*/ 18288 h 18288"/>
              <a:gd name="connsiteX16" fmla="*/ 8574602 w 10853928"/>
              <a:gd name="connsiteY16" fmla="*/ 18288 h 18288"/>
              <a:gd name="connsiteX17" fmla="*/ 7887188 w 10853928"/>
              <a:gd name="connsiteY17" fmla="*/ 18288 h 18288"/>
              <a:gd name="connsiteX18" fmla="*/ 6982693 w 10853928"/>
              <a:gd name="connsiteY18" fmla="*/ 18288 h 18288"/>
              <a:gd name="connsiteX19" fmla="*/ 6078200 w 10853928"/>
              <a:gd name="connsiteY19" fmla="*/ 18288 h 18288"/>
              <a:gd name="connsiteX20" fmla="*/ 5173705 w 10853928"/>
              <a:gd name="connsiteY20" fmla="*/ 18288 h 18288"/>
              <a:gd name="connsiteX21" fmla="*/ 4269212 w 10853928"/>
              <a:gd name="connsiteY21" fmla="*/ 18288 h 18288"/>
              <a:gd name="connsiteX22" fmla="*/ 3473257 w 10853928"/>
              <a:gd name="connsiteY22" fmla="*/ 18288 h 18288"/>
              <a:gd name="connsiteX23" fmla="*/ 2460224 w 10853928"/>
              <a:gd name="connsiteY23" fmla="*/ 18288 h 18288"/>
              <a:gd name="connsiteX24" fmla="*/ 1555729 w 10853928"/>
              <a:gd name="connsiteY24" fmla="*/ 18288 h 18288"/>
              <a:gd name="connsiteX25" fmla="*/ 0 w 10853928"/>
              <a:gd name="connsiteY25" fmla="*/ 18288 h 18288"/>
              <a:gd name="connsiteX26" fmla="*/ 0 w 10853928"/>
              <a:gd name="connsiteY26" fmla="*/ 0 h 18288"/>
              <a:gd name="connsiteX0" fmla="*/ 0 w 10853928"/>
              <a:gd name="connsiteY0" fmla="*/ 0 h 18288"/>
              <a:gd name="connsiteX1" fmla="*/ 795954 w 10853928"/>
              <a:gd name="connsiteY1" fmla="*/ 0 h 18288"/>
              <a:gd name="connsiteX2" fmla="*/ 1374830 w 10853928"/>
              <a:gd name="connsiteY2" fmla="*/ 0 h 18288"/>
              <a:gd name="connsiteX3" fmla="*/ 2496404 w 10853928"/>
              <a:gd name="connsiteY3" fmla="*/ 0 h 18288"/>
              <a:gd name="connsiteX4" fmla="*/ 3292358 w 10853928"/>
              <a:gd name="connsiteY4" fmla="*/ 0 h 18288"/>
              <a:gd name="connsiteX5" fmla="*/ 4088313 w 10853928"/>
              <a:gd name="connsiteY5" fmla="*/ 0 h 18288"/>
              <a:gd name="connsiteX6" fmla="*/ 5209885 w 10853928"/>
              <a:gd name="connsiteY6" fmla="*/ 0 h 18288"/>
              <a:gd name="connsiteX7" fmla="*/ 5897301 w 10853928"/>
              <a:gd name="connsiteY7" fmla="*/ 0 h 18288"/>
              <a:gd name="connsiteX8" fmla="*/ 7018873 w 10853928"/>
              <a:gd name="connsiteY8" fmla="*/ 0 h 18288"/>
              <a:gd name="connsiteX9" fmla="*/ 8140446 w 10853928"/>
              <a:gd name="connsiteY9" fmla="*/ 0 h 18288"/>
              <a:gd name="connsiteX10" fmla="*/ 9044940 w 10853928"/>
              <a:gd name="connsiteY10" fmla="*/ 0 h 18288"/>
              <a:gd name="connsiteX11" fmla="*/ 10853928 w 10853928"/>
              <a:gd name="connsiteY11" fmla="*/ 0 h 18288"/>
              <a:gd name="connsiteX12" fmla="*/ 10853928 w 10853928"/>
              <a:gd name="connsiteY12" fmla="*/ 18288 h 18288"/>
              <a:gd name="connsiteX13" fmla="*/ 10275052 w 10853928"/>
              <a:gd name="connsiteY13" fmla="*/ 18288 h 18288"/>
              <a:gd name="connsiteX14" fmla="*/ 9153478 w 10853928"/>
              <a:gd name="connsiteY14" fmla="*/ 18288 h 18288"/>
              <a:gd name="connsiteX15" fmla="*/ 8466064 w 10853928"/>
              <a:gd name="connsiteY15" fmla="*/ 18288 h 18288"/>
              <a:gd name="connsiteX16" fmla="*/ 7561569 w 10853928"/>
              <a:gd name="connsiteY16" fmla="*/ 18288 h 18288"/>
              <a:gd name="connsiteX17" fmla="*/ 6439997 w 10853928"/>
              <a:gd name="connsiteY17" fmla="*/ 18288 h 18288"/>
              <a:gd name="connsiteX18" fmla="*/ 5535502 w 10853928"/>
              <a:gd name="connsiteY18" fmla="*/ 18288 h 18288"/>
              <a:gd name="connsiteX19" fmla="*/ 4956626 w 10853928"/>
              <a:gd name="connsiteY19" fmla="*/ 18288 h 18288"/>
              <a:gd name="connsiteX20" fmla="*/ 4269212 w 10853928"/>
              <a:gd name="connsiteY20" fmla="*/ 18288 h 18288"/>
              <a:gd name="connsiteX21" fmla="*/ 3147638 w 10853928"/>
              <a:gd name="connsiteY21" fmla="*/ 18288 h 18288"/>
              <a:gd name="connsiteX22" fmla="*/ 2243145 w 10853928"/>
              <a:gd name="connsiteY22" fmla="*/ 18288 h 18288"/>
              <a:gd name="connsiteX23" fmla="*/ 1555729 w 10853928"/>
              <a:gd name="connsiteY23" fmla="*/ 18288 h 18288"/>
              <a:gd name="connsiteX24" fmla="*/ 0 w 10853928"/>
              <a:gd name="connsiteY24" fmla="*/ 18288 h 18288"/>
              <a:gd name="connsiteX25" fmla="*/ 0 w 10853928"/>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853928" h="18288" fill="none" extrusionOk="0">
                <a:moveTo>
                  <a:pt x="0" y="0"/>
                </a:moveTo>
                <a:cubicBezTo>
                  <a:pt x="91448" y="-4357"/>
                  <a:pt x="414134" y="-34740"/>
                  <a:pt x="578876" y="0"/>
                </a:cubicBezTo>
                <a:cubicBezTo>
                  <a:pt x="722512" y="33779"/>
                  <a:pt x="1266775" y="9252"/>
                  <a:pt x="1591909" y="0"/>
                </a:cubicBezTo>
                <a:cubicBezTo>
                  <a:pt x="1927204" y="13882"/>
                  <a:pt x="1961103" y="12016"/>
                  <a:pt x="2170785" y="0"/>
                </a:cubicBezTo>
                <a:cubicBezTo>
                  <a:pt x="2396200" y="-513"/>
                  <a:pt x="2609277" y="-41061"/>
                  <a:pt x="2966740" y="0"/>
                </a:cubicBezTo>
                <a:cubicBezTo>
                  <a:pt x="3330508" y="17754"/>
                  <a:pt x="3631348" y="32852"/>
                  <a:pt x="4088313" y="0"/>
                </a:cubicBezTo>
                <a:cubicBezTo>
                  <a:pt x="4578776" y="1617"/>
                  <a:pt x="4544087" y="32914"/>
                  <a:pt x="4992806" y="0"/>
                </a:cubicBezTo>
                <a:cubicBezTo>
                  <a:pt x="5454066" y="-15845"/>
                  <a:pt x="5678891" y="-22540"/>
                  <a:pt x="6005840" y="0"/>
                </a:cubicBezTo>
                <a:cubicBezTo>
                  <a:pt x="6311512" y="25200"/>
                  <a:pt x="6494722" y="354"/>
                  <a:pt x="6801794" y="0"/>
                </a:cubicBezTo>
                <a:cubicBezTo>
                  <a:pt x="7131633" y="-6319"/>
                  <a:pt x="7272010" y="18009"/>
                  <a:pt x="7706289" y="0"/>
                </a:cubicBezTo>
                <a:cubicBezTo>
                  <a:pt x="8108188" y="-10102"/>
                  <a:pt x="8363214" y="3345"/>
                  <a:pt x="8827861" y="0"/>
                </a:cubicBezTo>
                <a:cubicBezTo>
                  <a:pt x="9293816" y="35689"/>
                  <a:pt x="9322576" y="20541"/>
                  <a:pt x="9515277" y="0"/>
                </a:cubicBezTo>
                <a:cubicBezTo>
                  <a:pt x="9757023" y="30929"/>
                  <a:pt x="10447938" y="-3368"/>
                  <a:pt x="10853928" y="0"/>
                </a:cubicBezTo>
                <a:cubicBezTo>
                  <a:pt x="10853064" y="7954"/>
                  <a:pt x="10853641" y="13379"/>
                  <a:pt x="10853928" y="18288"/>
                </a:cubicBezTo>
                <a:cubicBezTo>
                  <a:pt x="10545689" y="-42642"/>
                  <a:pt x="10248394" y="7300"/>
                  <a:pt x="10057973" y="18288"/>
                </a:cubicBezTo>
                <a:cubicBezTo>
                  <a:pt x="9852502" y="10819"/>
                  <a:pt x="9637627" y="-20448"/>
                  <a:pt x="9479097" y="18288"/>
                </a:cubicBezTo>
                <a:cubicBezTo>
                  <a:pt x="9341722" y="28454"/>
                  <a:pt x="8804749" y="39864"/>
                  <a:pt x="8574602" y="18288"/>
                </a:cubicBezTo>
                <a:cubicBezTo>
                  <a:pt x="8390197" y="-42116"/>
                  <a:pt x="8192655" y="6220"/>
                  <a:pt x="7887188" y="18288"/>
                </a:cubicBezTo>
                <a:cubicBezTo>
                  <a:pt x="7580514" y="45481"/>
                  <a:pt x="7266976" y="38482"/>
                  <a:pt x="6982693" y="18288"/>
                </a:cubicBezTo>
                <a:cubicBezTo>
                  <a:pt x="6710286" y="4380"/>
                  <a:pt x="6287663" y="52352"/>
                  <a:pt x="6078200" y="18288"/>
                </a:cubicBezTo>
                <a:cubicBezTo>
                  <a:pt x="5789020" y="9157"/>
                  <a:pt x="5526792" y="-51760"/>
                  <a:pt x="5173705" y="18288"/>
                </a:cubicBezTo>
                <a:cubicBezTo>
                  <a:pt x="4811114" y="27056"/>
                  <a:pt x="4630317" y="8681"/>
                  <a:pt x="4269212" y="18288"/>
                </a:cubicBezTo>
                <a:cubicBezTo>
                  <a:pt x="3888778" y="33793"/>
                  <a:pt x="3672289" y="-280"/>
                  <a:pt x="3473257" y="18288"/>
                </a:cubicBezTo>
                <a:cubicBezTo>
                  <a:pt x="3300583" y="39207"/>
                  <a:pt x="2626330" y="47152"/>
                  <a:pt x="2460224" y="18288"/>
                </a:cubicBezTo>
                <a:cubicBezTo>
                  <a:pt x="2223820" y="-18544"/>
                  <a:pt x="1837628" y="-15648"/>
                  <a:pt x="1555729" y="18288"/>
                </a:cubicBezTo>
                <a:cubicBezTo>
                  <a:pt x="1228404" y="71075"/>
                  <a:pt x="442017" y="46604"/>
                  <a:pt x="0" y="18288"/>
                </a:cubicBezTo>
                <a:cubicBezTo>
                  <a:pt x="-1355" y="13665"/>
                  <a:pt x="-770" y="7214"/>
                  <a:pt x="0" y="0"/>
                </a:cubicBezTo>
                <a:close/>
              </a:path>
              <a:path w="10853928" h="18288" stroke="0" extrusionOk="0">
                <a:moveTo>
                  <a:pt x="0" y="0"/>
                </a:moveTo>
                <a:cubicBezTo>
                  <a:pt x="169741" y="-28034"/>
                  <a:pt x="504599" y="-37012"/>
                  <a:pt x="795954" y="0"/>
                </a:cubicBezTo>
                <a:cubicBezTo>
                  <a:pt x="1087103" y="-21074"/>
                  <a:pt x="1108828" y="11949"/>
                  <a:pt x="1374830" y="0"/>
                </a:cubicBezTo>
                <a:cubicBezTo>
                  <a:pt x="1661327" y="-26575"/>
                  <a:pt x="2212585" y="-28648"/>
                  <a:pt x="2496404" y="0"/>
                </a:cubicBezTo>
                <a:cubicBezTo>
                  <a:pt x="2820999" y="39005"/>
                  <a:pt x="3022846" y="-32219"/>
                  <a:pt x="3292358" y="0"/>
                </a:cubicBezTo>
                <a:cubicBezTo>
                  <a:pt x="3596468" y="27428"/>
                  <a:pt x="3717578" y="-21001"/>
                  <a:pt x="4088313" y="0"/>
                </a:cubicBezTo>
                <a:cubicBezTo>
                  <a:pt x="4440876" y="-14619"/>
                  <a:pt x="4940798" y="74468"/>
                  <a:pt x="5209885" y="0"/>
                </a:cubicBezTo>
                <a:cubicBezTo>
                  <a:pt x="5500586" y="-29679"/>
                  <a:pt x="5585560" y="-13102"/>
                  <a:pt x="5897301" y="0"/>
                </a:cubicBezTo>
                <a:cubicBezTo>
                  <a:pt x="6227958" y="-186"/>
                  <a:pt x="6737803" y="-10489"/>
                  <a:pt x="7018873" y="0"/>
                </a:cubicBezTo>
                <a:cubicBezTo>
                  <a:pt x="7350787" y="10729"/>
                  <a:pt x="7627114" y="5879"/>
                  <a:pt x="8140446" y="0"/>
                </a:cubicBezTo>
                <a:cubicBezTo>
                  <a:pt x="8679404" y="-12678"/>
                  <a:pt x="8608568" y="10382"/>
                  <a:pt x="9044940" y="0"/>
                </a:cubicBezTo>
                <a:cubicBezTo>
                  <a:pt x="9462253" y="-2491"/>
                  <a:pt x="10099155" y="5199"/>
                  <a:pt x="10853928" y="0"/>
                </a:cubicBezTo>
                <a:cubicBezTo>
                  <a:pt x="10853937" y="8543"/>
                  <a:pt x="10854679" y="9807"/>
                  <a:pt x="10853928" y="18288"/>
                </a:cubicBezTo>
                <a:cubicBezTo>
                  <a:pt x="10620253" y="19083"/>
                  <a:pt x="10499992" y="10295"/>
                  <a:pt x="10275052" y="18288"/>
                </a:cubicBezTo>
                <a:cubicBezTo>
                  <a:pt x="10106963" y="-25482"/>
                  <a:pt x="9569216" y="-41740"/>
                  <a:pt x="9153478" y="18288"/>
                </a:cubicBezTo>
                <a:cubicBezTo>
                  <a:pt x="8772237" y="23256"/>
                  <a:pt x="8709423" y="29031"/>
                  <a:pt x="8466064" y="18288"/>
                </a:cubicBezTo>
                <a:cubicBezTo>
                  <a:pt x="8252189" y="5235"/>
                  <a:pt x="7937579" y="-12182"/>
                  <a:pt x="7561569" y="18288"/>
                </a:cubicBezTo>
                <a:cubicBezTo>
                  <a:pt x="7170029" y="-2478"/>
                  <a:pt x="6967769" y="88429"/>
                  <a:pt x="6439997" y="18288"/>
                </a:cubicBezTo>
                <a:cubicBezTo>
                  <a:pt x="5888673" y="-30026"/>
                  <a:pt x="5791655" y="23121"/>
                  <a:pt x="5535502" y="18288"/>
                </a:cubicBezTo>
                <a:cubicBezTo>
                  <a:pt x="5267687" y="-12118"/>
                  <a:pt x="5180940" y="34860"/>
                  <a:pt x="4956626" y="18288"/>
                </a:cubicBezTo>
                <a:cubicBezTo>
                  <a:pt x="4755370" y="18535"/>
                  <a:pt x="4614130" y="30129"/>
                  <a:pt x="4269212" y="18288"/>
                </a:cubicBezTo>
                <a:cubicBezTo>
                  <a:pt x="3965648" y="17390"/>
                  <a:pt x="3431518" y="32051"/>
                  <a:pt x="3147638" y="18288"/>
                </a:cubicBezTo>
                <a:cubicBezTo>
                  <a:pt x="2887931" y="79239"/>
                  <a:pt x="2584814" y="1050"/>
                  <a:pt x="2243145" y="18288"/>
                </a:cubicBezTo>
                <a:cubicBezTo>
                  <a:pt x="1929546" y="3541"/>
                  <a:pt x="1759026" y="-15505"/>
                  <a:pt x="1555729" y="18288"/>
                </a:cubicBezTo>
                <a:cubicBezTo>
                  <a:pt x="1334054" y="54570"/>
                  <a:pt x="413016" y="54641"/>
                  <a:pt x="0" y="18288"/>
                </a:cubicBezTo>
                <a:cubicBezTo>
                  <a:pt x="352" y="12949"/>
                  <a:pt x="752" y="5531"/>
                  <a:pt x="0" y="0"/>
                </a:cubicBezTo>
                <a:close/>
              </a:path>
              <a:path w="10853928" h="18288" fill="none" stroke="0" extrusionOk="0">
                <a:moveTo>
                  <a:pt x="0" y="0"/>
                </a:moveTo>
                <a:cubicBezTo>
                  <a:pt x="117125" y="3283"/>
                  <a:pt x="374903" y="-1606"/>
                  <a:pt x="578876" y="0"/>
                </a:cubicBezTo>
                <a:cubicBezTo>
                  <a:pt x="789234" y="8195"/>
                  <a:pt x="1187959" y="-11951"/>
                  <a:pt x="1591909" y="0"/>
                </a:cubicBezTo>
                <a:cubicBezTo>
                  <a:pt x="1920102" y="19642"/>
                  <a:pt x="1962590" y="6894"/>
                  <a:pt x="2170785" y="0"/>
                </a:cubicBezTo>
                <a:cubicBezTo>
                  <a:pt x="2332122" y="-31025"/>
                  <a:pt x="2622822" y="-14329"/>
                  <a:pt x="2966740" y="0"/>
                </a:cubicBezTo>
                <a:cubicBezTo>
                  <a:pt x="3383899" y="25268"/>
                  <a:pt x="3627357" y="-53120"/>
                  <a:pt x="4088313" y="0"/>
                </a:cubicBezTo>
                <a:cubicBezTo>
                  <a:pt x="4565978" y="-2802"/>
                  <a:pt x="4533415" y="32111"/>
                  <a:pt x="4992806" y="0"/>
                </a:cubicBezTo>
                <a:cubicBezTo>
                  <a:pt x="5442390" y="-47399"/>
                  <a:pt x="5663075" y="21046"/>
                  <a:pt x="6005840" y="0"/>
                </a:cubicBezTo>
                <a:cubicBezTo>
                  <a:pt x="6347142" y="24417"/>
                  <a:pt x="6516056" y="5711"/>
                  <a:pt x="6801794" y="0"/>
                </a:cubicBezTo>
                <a:cubicBezTo>
                  <a:pt x="7093736" y="-1912"/>
                  <a:pt x="7300322" y="44236"/>
                  <a:pt x="7706289" y="0"/>
                </a:cubicBezTo>
                <a:cubicBezTo>
                  <a:pt x="8146067" y="-10769"/>
                  <a:pt x="8363881" y="-2326"/>
                  <a:pt x="8827861" y="0"/>
                </a:cubicBezTo>
                <a:cubicBezTo>
                  <a:pt x="9296238" y="38863"/>
                  <a:pt x="9322272" y="28979"/>
                  <a:pt x="9515277" y="0"/>
                </a:cubicBezTo>
                <a:cubicBezTo>
                  <a:pt x="9739515" y="-48942"/>
                  <a:pt x="10340557" y="-40537"/>
                  <a:pt x="10853928" y="0"/>
                </a:cubicBezTo>
                <a:cubicBezTo>
                  <a:pt x="10853347" y="7769"/>
                  <a:pt x="10853530" y="13431"/>
                  <a:pt x="10853928" y="18288"/>
                </a:cubicBezTo>
                <a:cubicBezTo>
                  <a:pt x="10511545" y="-5189"/>
                  <a:pt x="10239329" y="22892"/>
                  <a:pt x="10057973" y="18288"/>
                </a:cubicBezTo>
                <a:cubicBezTo>
                  <a:pt x="9874792" y="3438"/>
                  <a:pt x="9616603" y="6894"/>
                  <a:pt x="9479097" y="18288"/>
                </a:cubicBezTo>
                <a:cubicBezTo>
                  <a:pt x="9318813" y="63739"/>
                  <a:pt x="8783058" y="53653"/>
                  <a:pt x="8574602" y="18288"/>
                </a:cubicBezTo>
                <a:cubicBezTo>
                  <a:pt x="8379997" y="15283"/>
                  <a:pt x="8225124" y="10792"/>
                  <a:pt x="7887188" y="18288"/>
                </a:cubicBezTo>
                <a:cubicBezTo>
                  <a:pt x="7557726" y="52111"/>
                  <a:pt x="7240219" y="53749"/>
                  <a:pt x="6982693" y="18288"/>
                </a:cubicBezTo>
                <a:cubicBezTo>
                  <a:pt x="6689745" y="-7885"/>
                  <a:pt x="6304831" y="53846"/>
                  <a:pt x="6078200" y="18288"/>
                </a:cubicBezTo>
                <a:cubicBezTo>
                  <a:pt x="5830236" y="-27157"/>
                  <a:pt x="5467542" y="9142"/>
                  <a:pt x="5173705" y="18288"/>
                </a:cubicBezTo>
                <a:cubicBezTo>
                  <a:pt x="4829258" y="32556"/>
                  <a:pt x="4629250" y="-5378"/>
                  <a:pt x="4269212" y="18288"/>
                </a:cubicBezTo>
                <a:cubicBezTo>
                  <a:pt x="3896575" y="69770"/>
                  <a:pt x="3620861" y="-25595"/>
                  <a:pt x="3473257" y="18288"/>
                </a:cubicBezTo>
                <a:cubicBezTo>
                  <a:pt x="3326511" y="45509"/>
                  <a:pt x="2671967" y="17035"/>
                  <a:pt x="2460224" y="18288"/>
                </a:cubicBezTo>
                <a:cubicBezTo>
                  <a:pt x="2266793" y="21461"/>
                  <a:pt x="1826121" y="39183"/>
                  <a:pt x="1555729" y="18288"/>
                </a:cubicBezTo>
                <a:cubicBezTo>
                  <a:pt x="1264524" y="41108"/>
                  <a:pt x="450956" y="-10558"/>
                  <a:pt x="0" y="18288"/>
                </a:cubicBezTo>
                <a:cubicBezTo>
                  <a:pt x="1191" y="12532"/>
                  <a:pt x="-702" y="651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2B067D-80E5-4801-A675-03CC75EA9947}"/>
              </a:ext>
            </a:extLst>
          </p:cNvPr>
          <p:cNvSpPr>
            <a:spLocks noGrp="1"/>
          </p:cNvSpPr>
          <p:nvPr>
            <p:ph idx="1"/>
          </p:nvPr>
        </p:nvSpPr>
        <p:spPr>
          <a:xfrm>
            <a:off x="838200" y="1929384"/>
            <a:ext cx="10515600" cy="4251960"/>
          </a:xfrm>
        </p:spPr>
        <p:txBody>
          <a:bodyPr>
            <a:normAutofit/>
          </a:bodyPr>
          <a:lstStyle/>
          <a:p>
            <a:r>
              <a:rPr lang="en-US" sz="1900">
                <a:latin typeface="Times New Roman" panose="02020603050405020304" pitchFamily="18" charset="0"/>
                <a:cs typeface="Times New Roman" panose="02020603050405020304" pitchFamily="18" charset="0"/>
              </a:rPr>
              <a:t>The communication lines, modems and other devices used in any transmission are collectively called a </a:t>
            </a:r>
            <a:r>
              <a:rPr lang="en-US" sz="1900" b="1">
                <a:latin typeface="Times New Roman" panose="02020603050405020304" pitchFamily="18" charset="0"/>
                <a:cs typeface="Times New Roman" panose="02020603050405020304" pitchFamily="18" charset="0"/>
              </a:rPr>
              <a:t>Data Link</a:t>
            </a:r>
            <a:r>
              <a:rPr lang="en-US" sz="1900">
                <a:latin typeface="Times New Roman" panose="02020603050405020304" pitchFamily="18" charset="0"/>
                <a:cs typeface="Times New Roman" panose="02020603050405020304" pitchFamily="18" charset="0"/>
              </a:rPr>
              <a:t>. The orderly transmission of data in a data link can be accomplished by a protocol.</a:t>
            </a:r>
          </a:p>
          <a:p>
            <a:r>
              <a:rPr lang="en-US" sz="1900">
                <a:latin typeface="Times New Roman" panose="02020603050405020304" pitchFamily="18" charset="0"/>
                <a:cs typeface="Times New Roman" panose="02020603050405020304" pitchFamily="18" charset="0"/>
              </a:rPr>
              <a:t>A </a:t>
            </a:r>
            <a:r>
              <a:rPr lang="en-US" sz="1900" b="1">
                <a:latin typeface="Times New Roman" panose="02020603050405020304" pitchFamily="18" charset="0"/>
                <a:cs typeface="Times New Roman" panose="02020603050405020304" pitchFamily="18" charset="0"/>
              </a:rPr>
              <a:t>Protocol</a:t>
            </a:r>
            <a:r>
              <a:rPr lang="en-US" sz="1900">
                <a:latin typeface="Times New Roman" panose="02020603050405020304" pitchFamily="18" charset="0"/>
                <a:cs typeface="Times New Roman" panose="02020603050405020304" pitchFamily="18" charset="0"/>
              </a:rPr>
              <a:t> is a set of rules that are followed by interconnecting devices to ensure that all data is passed correctly without any error.</a:t>
            </a:r>
          </a:p>
          <a:p>
            <a:r>
              <a:rPr lang="en-US" sz="1900" b="1">
                <a:latin typeface="Times New Roman" panose="02020603050405020304" pitchFamily="18" charset="0"/>
                <a:cs typeface="Times New Roman" panose="02020603050405020304" pitchFamily="18" charset="0"/>
              </a:rPr>
              <a:t>Types of Protocols:</a:t>
            </a:r>
          </a:p>
          <a:p>
            <a:pPr marL="514350" indent="-514350">
              <a:buAutoNum type="arabicPeriod"/>
            </a:pPr>
            <a:r>
              <a:rPr lang="en-US" sz="1900">
                <a:latin typeface="Times New Roman" panose="02020603050405020304" pitchFamily="18" charset="0"/>
                <a:cs typeface="Times New Roman" panose="02020603050405020304" pitchFamily="18" charset="0"/>
              </a:rPr>
              <a:t>Character Oriented Protocol</a:t>
            </a:r>
          </a:p>
          <a:p>
            <a:pPr marL="514350" indent="-514350">
              <a:buFont typeface="Arial" pitchFamily="34" charset="0"/>
              <a:buAutoNum type="arabicPeriod"/>
            </a:pPr>
            <a:r>
              <a:rPr lang="en-US" sz="1900">
                <a:latin typeface="Times New Roman" panose="02020603050405020304" pitchFamily="18" charset="0"/>
                <a:cs typeface="Times New Roman" panose="02020603050405020304" pitchFamily="18" charset="0"/>
              </a:rPr>
              <a:t>Bit Oriented Protocol</a:t>
            </a:r>
          </a:p>
          <a:p>
            <a:pPr marL="514350" indent="-514350">
              <a:buAutoNum type="arabicPeriod"/>
            </a:pPr>
            <a:endParaRPr lang="en-US" sz="1900"/>
          </a:p>
          <a:p>
            <a:pPr marL="0" indent="0">
              <a:buNone/>
            </a:pPr>
            <a:endParaRPr lang="en-US" sz="1900" b="1">
              <a:latin typeface="Times New Roman" panose="02020603050405020304" pitchFamily="18" charset="0"/>
              <a:cs typeface="Times New Roman" panose="02020603050405020304" pitchFamily="18" charset="0"/>
            </a:endParaRPr>
          </a:p>
          <a:p>
            <a:endParaRPr lang="en-US" sz="1900">
              <a:latin typeface="Times New Roman" panose="02020603050405020304" pitchFamily="18" charset="0"/>
              <a:cs typeface="Times New Roman" panose="02020603050405020304" pitchFamily="18" charset="0"/>
            </a:endParaRPr>
          </a:p>
          <a:p>
            <a:endParaRPr lang="en-US" sz="1900"/>
          </a:p>
        </p:txBody>
      </p:sp>
      <p:sp>
        <p:nvSpPr>
          <p:cNvPr id="6"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7"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9"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37462091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578876 w 10853928"/>
              <a:gd name="connsiteY1" fmla="*/ 0 h 18288"/>
              <a:gd name="connsiteX2" fmla="*/ 1591909 w 10853928"/>
              <a:gd name="connsiteY2" fmla="*/ 0 h 18288"/>
              <a:gd name="connsiteX3" fmla="*/ 2170785 w 10853928"/>
              <a:gd name="connsiteY3" fmla="*/ 0 h 18288"/>
              <a:gd name="connsiteX4" fmla="*/ 2966740 w 10853928"/>
              <a:gd name="connsiteY4" fmla="*/ 0 h 18288"/>
              <a:gd name="connsiteX5" fmla="*/ 4088313 w 10853928"/>
              <a:gd name="connsiteY5" fmla="*/ 0 h 18288"/>
              <a:gd name="connsiteX6" fmla="*/ 4992806 w 10853928"/>
              <a:gd name="connsiteY6" fmla="*/ 0 h 18288"/>
              <a:gd name="connsiteX7" fmla="*/ 6005840 w 10853928"/>
              <a:gd name="connsiteY7" fmla="*/ 0 h 18288"/>
              <a:gd name="connsiteX8" fmla="*/ 6801794 w 10853928"/>
              <a:gd name="connsiteY8" fmla="*/ 0 h 18288"/>
              <a:gd name="connsiteX9" fmla="*/ 7706289 w 10853928"/>
              <a:gd name="connsiteY9" fmla="*/ 0 h 18288"/>
              <a:gd name="connsiteX10" fmla="*/ 8827861 w 10853928"/>
              <a:gd name="connsiteY10" fmla="*/ 0 h 18288"/>
              <a:gd name="connsiteX11" fmla="*/ 9515277 w 10853928"/>
              <a:gd name="connsiteY11" fmla="*/ 0 h 18288"/>
              <a:gd name="connsiteX12" fmla="*/ 10853928 w 10853928"/>
              <a:gd name="connsiteY12" fmla="*/ 0 h 18288"/>
              <a:gd name="connsiteX13" fmla="*/ 10853928 w 10853928"/>
              <a:gd name="connsiteY13" fmla="*/ 18288 h 18288"/>
              <a:gd name="connsiteX14" fmla="*/ 10057973 w 10853928"/>
              <a:gd name="connsiteY14" fmla="*/ 18288 h 18288"/>
              <a:gd name="connsiteX15" fmla="*/ 9479097 w 10853928"/>
              <a:gd name="connsiteY15" fmla="*/ 18288 h 18288"/>
              <a:gd name="connsiteX16" fmla="*/ 8574602 w 10853928"/>
              <a:gd name="connsiteY16" fmla="*/ 18288 h 18288"/>
              <a:gd name="connsiteX17" fmla="*/ 7887188 w 10853928"/>
              <a:gd name="connsiteY17" fmla="*/ 18288 h 18288"/>
              <a:gd name="connsiteX18" fmla="*/ 6982693 w 10853928"/>
              <a:gd name="connsiteY18" fmla="*/ 18288 h 18288"/>
              <a:gd name="connsiteX19" fmla="*/ 6078200 w 10853928"/>
              <a:gd name="connsiteY19" fmla="*/ 18288 h 18288"/>
              <a:gd name="connsiteX20" fmla="*/ 5173705 w 10853928"/>
              <a:gd name="connsiteY20" fmla="*/ 18288 h 18288"/>
              <a:gd name="connsiteX21" fmla="*/ 4269212 w 10853928"/>
              <a:gd name="connsiteY21" fmla="*/ 18288 h 18288"/>
              <a:gd name="connsiteX22" fmla="*/ 3473257 w 10853928"/>
              <a:gd name="connsiteY22" fmla="*/ 18288 h 18288"/>
              <a:gd name="connsiteX23" fmla="*/ 2460224 w 10853928"/>
              <a:gd name="connsiteY23" fmla="*/ 18288 h 18288"/>
              <a:gd name="connsiteX24" fmla="*/ 1555729 w 10853928"/>
              <a:gd name="connsiteY24" fmla="*/ 18288 h 18288"/>
              <a:gd name="connsiteX25" fmla="*/ 0 w 10853928"/>
              <a:gd name="connsiteY25" fmla="*/ 18288 h 18288"/>
              <a:gd name="connsiteX26" fmla="*/ 0 w 10853928"/>
              <a:gd name="connsiteY26" fmla="*/ 0 h 18288"/>
              <a:gd name="connsiteX0" fmla="*/ 0 w 10853928"/>
              <a:gd name="connsiteY0" fmla="*/ 0 h 18288"/>
              <a:gd name="connsiteX1" fmla="*/ 795954 w 10853928"/>
              <a:gd name="connsiteY1" fmla="*/ 0 h 18288"/>
              <a:gd name="connsiteX2" fmla="*/ 1374830 w 10853928"/>
              <a:gd name="connsiteY2" fmla="*/ 0 h 18288"/>
              <a:gd name="connsiteX3" fmla="*/ 2496404 w 10853928"/>
              <a:gd name="connsiteY3" fmla="*/ 0 h 18288"/>
              <a:gd name="connsiteX4" fmla="*/ 3292358 w 10853928"/>
              <a:gd name="connsiteY4" fmla="*/ 0 h 18288"/>
              <a:gd name="connsiteX5" fmla="*/ 4088313 w 10853928"/>
              <a:gd name="connsiteY5" fmla="*/ 0 h 18288"/>
              <a:gd name="connsiteX6" fmla="*/ 5209885 w 10853928"/>
              <a:gd name="connsiteY6" fmla="*/ 0 h 18288"/>
              <a:gd name="connsiteX7" fmla="*/ 5897301 w 10853928"/>
              <a:gd name="connsiteY7" fmla="*/ 0 h 18288"/>
              <a:gd name="connsiteX8" fmla="*/ 7018873 w 10853928"/>
              <a:gd name="connsiteY8" fmla="*/ 0 h 18288"/>
              <a:gd name="connsiteX9" fmla="*/ 8140446 w 10853928"/>
              <a:gd name="connsiteY9" fmla="*/ 0 h 18288"/>
              <a:gd name="connsiteX10" fmla="*/ 9044940 w 10853928"/>
              <a:gd name="connsiteY10" fmla="*/ 0 h 18288"/>
              <a:gd name="connsiteX11" fmla="*/ 10853928 w 10853928"/>
              <a:gd name="connsiteY11" fmla="*/ 0 h 18288"/>
              <a:gd name="connsiteX12" fmla="*/ 10853928 w 10853928"/>
              <a:gd name="connsiteY12" fmla="*/ 18288 h 18288"/>
              <a:gd name="connsiteX13" fmla="*/ 10275052 w 10853928"/>
              <a:gd name="connsiteY13" fmla="*/ 18288 h 18288"/>
              <a:gd name="connsiteX14" fmla="*/ 9153478 w 10853928"/>
              <a:gd name="connsiteY14" fmla="*/ 18288 h 18288"/>
              <a:gd name="connsiteX15" fmla="*/ 8466064 w 10853928"/>
              <a:gd name="connsiteY15" fmla="*/ 18288 h 18288"/>
              <a:gd name="connsiteX16" fmla="*/ 7561569 w 10853928"/>
              <a:gd name="connsiteY16" fmla="*/ 18288 h 18288"/>
              <a:gd name="connsiteX17" fmla="*/ 6439997 w 10853928"/>
              <a:gd name="connsiteY17" fmla="*/ 18288 h 18288"/>
              <a:gd name="connsiteX18" fmla="*/ 5535502 w 10853928"/>
              <a:gd name="connsiteY18" fmla="*/ 18288 h 18288"/>
              <a:gd name="connsiteX19" fmla="*/ 4956626 w 10853928"/>
              <a:gd name="connsiteY19" fmla="*/ 18288 h 18288"/>
              <a:gd name="connsiteX20" fmla="*/ 4269212 w 10853928"/>
              <a:gd name="connsiteY20" fmla="*/ 18288 h 18288"/>
              <a:gd name="connsiteX21" fmla="*/ 3147638 w 10853928"/>
              <a:gd name="connsiteY21" fmla="*/ 18288 h 18288"/>
              <a:gd name="connsiteX22" fmla="*/ 2243145 w 10853928"/>
              <a:gd name="connsiteY22" fmla="*/ 18288 h 18288"/>
              <a:gd name="connsiteX23" fmla="*/ 1555729 w 10853928"/>
              <a:gd name="connsiteY23" fmla="*/ 18288 h 18288"/>
              <a:gd name="connsiteX24" fmla="*/ 0 w 10853928"/>
              <a:gd name="connsiteY24" fmla="*/ 18288 h 18288"/>
              <a:gd name="connsiteX25" fmla="*/ 0 w 10853928"/>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853928" h="18288" fill="none" extrusionOk="0">
                <a:moveTo>
                  <a:pt x="0" y="0"/>
                </a:moveTo>
                <a:cubicBezTo>
                  <a:pt x="91448" y="-4357"/>
                  <a:pt x="414134" y="-34740"/>
                  <a:pt x="578876" y="0"/>
                </a:cubicBezTo>
                <a:cubicBezTo>
                  <a:pt x="722512" y="33779"/>
                  <a:pt x="1266775" y="9252"/>
                  <a:pt x="1591909" y="0"/>
                </a:cubicBezTo>
                <a:cubicBezTo>
                  <a:pt x="1927204" y="13882"/>
                  <a:pt x="1961103" y="12016"/>
                  <a:pt x="2170785" y="0"/>
                </a:cubicBezTo>
                <a:cubicBezTo>
                  <a:pt x="2396200" y="-513"/>
                  <a:pt x="2609277" y="-41061"/>
                  <a:pt x="2966740" y="0"/>
                </a:cubicBezTo>
                <a:cubicBezTo>
                  <a:pt x="3330508" y="17754"/>
                  <a:pt x="3631348" y="32852"/>
                  <a:pt x="4088313" y="0"/>
                </a:cubicBezTo>
                <a:cubicBezTo>
                  <a:pt x="4578776" y="1617"/>
                  <a:pt x="4544087" y="32914"/>
                  <a:pt x="4992806" y="0"/>
                </a:cubicBezTo>
                <a:cubicBezTo>
                  <a:pt x="5454066" y="-15845"/>
                  <a:pt x="5678891" y="-22540"/>
                  <a:pt x="6005840" y="0"/>
                </a:cubicBezTo>
                <a:cubicBezTo>
                  <a:pt x="6311512" y="25200"/>
                  <a:pt x="6494722" y="354"/>
                  <a:pt x="6801794" y="0"/>
                </a:cubicBezTo>
                <a:cubicBezTo>
                  <a:pt x="7131633" y="-6319"/>
                  <a:pt x="7272010" y="18009"/>
                  <a:pt x="7706289" y="0"/>
                </a:cubicBezTo>
                <a:cubicBezTo>
                  <a:pt x="8108188" y="-10102"/>
                  <a:pt x="8363214" y="3345"/>
                  <a:pt x="8827861" y="0"/>
                </a:cubicBezTo>
                <a:cubicBezTo>
                  <a:pt x="9293816" y="35689"/>
                  <a:pt x="9322576" y="20541"/>
                  <a:pt x="9515277" y="0"/>
                </a:cubicBezTo>
                <a:cubicBezTo>
                  <a:pt x="9757023" y="30929"/>
                  <a:pt x="10447938" y="-3368"/>
                  <a:pt x="10853928" y="0"/>
                </a:cubicBezTo>
                <a:cubicBezTo>
                  <a:pt x="10853064" y="7954"/>
                  <a:pt x="10853641" y="13379"/>
                  <a:pt x="10853928" y="18288"/>
                </a:cubicBezTo>
                <a:cubicBezTo>
                  <a:pt x="10545689" y="-42642"/>
                  <a:pt x="10248394" y="7300"/>
                  <a:pt x="10057973" y="18288"/>
                </a:cubicBezTo>
                <a:cubicBezTo>
                  <a:pt x="9852502" y="10819"/>
                  <a:pt x="9637627" y="-20448"/>
                  <a:pt x="9479097" y="18288"/>
                </a:cubicBezTo>
                <a:cubicBezTo>
                  <a:pt x="9341722" y="28454"/>
                  <a:pt x="8804749" y="39864"/>
                  <a:pt x="8574602" y="18288"/>
                </a:cubicBezTo>
                <a:cubicBezTo>
                  <a:pt x="8390197" y="-42116"/>
                  <a:pt x="8192655" y="6220"/>
                  <a:pt x="7887188" y="18288"/>
                </a:cubicBezTo>
                <a:cubicBezTo>
                  <a:pt x="7580514" y="45481"/>
                  <a:pt x="7266976" y="38482"/>
                  <a:pt x="6982693" y="18288"/>
                </a:cubicBezTo>
                <a:cubicBezTo>
                  <a:pt x="6710286" y="4380"/>
                  <a:pt x="6287663" y="52352"/>
                  <a:pt x="6078200" y="18288"/>
                </a:cubicBezTo>
                <a:cubicBezTo>
                  <a:pt x="5789020" y="9157"/>
                  <a:pt x="5526792" y="-51760"/>
                  <a:pt x="5173705" y="18288"/>
                </a:cubicBezTo>
                <a:cubicBezTo>
                  <a:pt x="4811114" y="27056"/>
                  <a:pt x="4630317" y="8681"/>
                  <a:pt x="4269212" y="18288"/>
                </a:cubicBezTo>
                <a:cubicBezTo>
                  <a:pt x="3888778" y="33793"/>
                  <a:pt x="3672289" y="-280"/>
                  <a:pt x="3473257" y="18288"/>
                </a:cubicBezTo>
                <a:cubicBezTo>
                  <a:pt x="3300583" y="39207"/>
                  <a:pt x="2626330" y="47152"/>
                  <a:pt x="2460224" y="18288"/>
                </a:cubicBezTo>
                <a:cubicBezTo>
                  <a:pt x="2223820" y="-18544"/>
                  <a:pt x="1837628" y="-15648"/>
                  <a:pt x="1555729" y="18288"/>
                </a:cubicBezTo>
                <a:cubicBezTo>
                  <a:pt x="1228404" y="71075"/>
                  <a:pt x="442017" y="46604"/>
                  <a:pt x="0" y="18288"/>
                </a:cubicBezTo>
                <a:cubicBezTo>
                  <a:pt x="-1355" y="13665"/>
                  <a:pt x="-770" y="7214"/>
                  <a:pt x="0" y="0"/>
                </a:cubicBezTo>
                <a:close/>
              </a:path>
              <a:path w="10853928" h="18288" stroke="0" extrusionOk="0">
                <a:moveTo>
                  <a:pt x="0" y="0"/>
                </a:moveTo>
                <a:cubicBezTo>
                  <a:pt x="169741" y="-28034"/>
                  <a:pt x="504599" y="-37012"/>
                  <a:pt x="795954" y="0"/>
                </a:cubicBezTo>
                <a:cubicBezTo>
                  <a:pt x="1087103" y="-21074"/>
                  <a:pt x="1108828" y="11949"/>
                  <a:pt x="1374830" y="0"/>
                </a:cubicBezTo>
                <a:cubicBezTo>
                  <a:pt x="1661327" y="-26575"/>
                  <a:pt x="2212585" y="-28648"/>
                  <a:pt x="2496404" y="0"/>
                </a:cubicBezTo>
                <a:cubicBezTo>
                  <a:pt x="2820999" y="39005"/>
                  <a:pt x="3022846" y="-32219"/>
                  <a:pt x="3292358" y="0"/>
                </a:cubicBezTo>
                <a:cubicBezTo>
                  <a:pt x="3596468" y="27428"/>
                  <a:pt x="3717578" y="-21001"/>
                  <a:pt x="4088313" y="0"/>
                </a:cubicBezTo>
                <a:cubicBezTo>
                  <a:pt x="4440876" y="-14619"/>
                  <a:pt x="4940798" y="74468"/>
                  <a:pt x="5209885" y="0"/>
                </a:cubicBezTo>
                <a:cubicBezTo>
                  <a:pt x="5500586" y="-29679"/>
                  <a:pt x="5585560" y="-13102"/>
                  <a:pt x="5897301" y="0"/>
                </a:cubicBezTo>
                <a:cubicBezTo>
                  <a:pt x="6227958" y="-186"/>
                  <a:pt x="6737803" y="-10489"/>
                  <a:pt x="7018873" y="0"/>
                </a:cubicBezTo>
                <a:cubicBezTo>
                  <a:pt x="7350787" y="10729"/>
                  <a:pt x="7627114" y="5879"/>
                  <a:pt x="8140446" y="0"/>
                </a:cubicBezTo>
                <a:cubicBezTo>
                  <a:pt x="8679404" y="-12678"/>
                  <a:pt x="8608568" y="10382"/>
                  <a:pt x="9044940" y="0"/>
                </a:cubicBezTo>
                <a:cubicBezTo>
                  <a:pt x="9462253" y="-2491"/>
                  <a:pt x="10099155" y="5199"/>
                  <a:pt x="10853928" y="0"/>
                </a:cubicBezTo>
                <a:cubicBezTo>
                  <a:pt x="10853937" y="8543"/>
                  <a:pt x="10854679" y="9807"/>
                  <a:pt x="10853928" y="18288"/>
                </a:cubicBezTo>
                <a:cubicBezTo>
                  <a:pt x="10620253" y="19083"/>
                  <a:pt x="10499992" y="10295"/>
                  <a:pt x="10275052" y="18288"/>
                </a:cubicBezTo>
                <a:cubicBezTo>
                  <a:pt x="10106963" y="-25482"/>
                  <a:pt x="9569216" y="-41740"/>
                  <a:pt x="9153478" y="18288"/>
                </a:cubicBezTo>
                <a:cubicBezTo>
                  <a:pt x="8772237" y="23256"/>
                  <a:pt x="8709423" y="29031"/>
                  <a:pt x="8466064" y="18288"/>
                </a:cubicBezTo>
                <a:cubicBezTo>
                  <a:pt x="8252189" y="5235"/>
                  <a:pt x="7937579" y="-12182"/>
                  <a:pt x="7561569" y="18288"/>
                </a:cubicBezTo>
                <a:cubicBezTo>
                  <a:pt x="7170029" y="-2478"/>
                  <a:pt x="6967769" y="88429"/>
                  <a:pt x="6439997" y="18288"/>
                </a:cubicBezTo>
                <a:cubicBezTo>
                  <a:pt x="5888673" y="-30026"/>
                  <a:pt x="5791655" y="23121"/>
                  <a:pt x="5535502" y="18288"/>
                </a:cubicBezTo>
                <a:cubicBezTo>
                  <a:pt x="5267687" y="-12118"/>
                  <a:pt x="5180940" y="34860"/>
                  <a:pt x="4956626" y="18288"/>
                </a:cubicBezTo>
                <a:cubicBezTo>
                  <a:pt x="4755370" y="18535"/>
                  <a:pt x="4614130" y="30129"/>
                  <a:pt x="4269212" y="18288"/>
                </a:cubicBezTo>
                <a:cubicBezTo>
                  <a:pt x="3965648" y="17390"/>
                  <a:pt x="3431518" y="32051"/>
                  <a:pt x="3147638" y="18288"/>
                </a:cubicBezTo>
                <a:cubicBezTo>
                  <a:pt x="2887931" y="79239"/>
                  <a:pt x="2584814" y="1050"/>
                  <a:pt x="2243145" y="18288"/>
                </a:cubicBezTo>
                <a:cubicBezTo>
                  <a:pt x="1929546" y="3541"/>
                  <a:pt x="1759026" y="-15505"/>
                  <a:pt x="1555729" y="18288"/>
                </a:cubicBezTo>
                <a:cubicBezTo>
                  <a:pt x="1334054" y="54570"/>
                  <a:pt x="413016" y="54641"/>
                  <a:pt x="0" y="18288"/>
                </a:cubicBezTo>
                <a:cubicBezTo>
                  <a:pt x="352" y="12949"/>
                  <a:pt x="752" y="5531"/>
                  <a:pt x="0" y="0"/>
                </a:cubicBezTo>
                <a:close/>
              </a:path>
              <a:path w="10853928" h="18288" fill="none" stroke="0" extrusionOk="0">
                <a:moveTo>
                  <a:pt x="0" y="0"/>
                </a:moveTo>
                <a:cubicBezTo>
                  <a:pt x="117125" y="3283"/>
                  <a:pt x="374903" y="-1606"/>
                  <a:pt x="578876" y="0"/>
                </a:cubicBezTo>
                <a:cubicBezTo>
                  <a:pt x="789234" y="8195"/>
                  <a:pt x="1187959" y="-11951"/>
                  <a:pt x="1591909" y="0"/>
                </a:cubicBezTo>
                <a:cubicBezTo>
                  <a:pt x="1920102" y="19642"/>
                  <a:pt x="1962590" y="6894"/>
                  <a:pt x="2170785" y="0"/>
                </a:cubicBezTo>
                <a:cubicBezTo>
                  <a:pt x="2332122" y="-31025"/>
                  <a:pt x="2622822" y="-14329"/>
                  <a:pt x="2966740" y="0"/>
                </a:cubicBezTo>
                <a:cubicBezTo>
                  <a:pt x="3383899" y="25268"/>
                  <a:pt x="3627357" y="-53120"/>
                  <a:pt x="4088313" y="0"/>
                </a:cubicBezTo>
                <a:cubicBezTo>
                  <a:pt x="4565978" y="-2802"/>
                  <a:pt x="4533415" y="32111"/>
                  <a:pt x="4992806" y="0"/>
                </a:cubicBezTo>
                <a:cubicBezTo>
                  <a:pt x="5442390" y="-47399"/>
                  <a:pt x="5663075" y="21046"/>
                  <a:pt x="6005840" y="0"/>
                </a:cubicBezTo>
                <a:cubicBezTo>
                  <a:pt x="6347142" y="24417"/>
                  <a:pt x="6516056" y="5711"/>
                  <a:pt x="6801794" y="0"/>
                </a:cubicBezTo>
                <a:cubicBezTo>
                  <a:pt x="7093736" y="-1912"/>
                  <a:pt x="7300322" y="44236"/>
                  <a:pt x="7706289" y="0"/>
                </a:cubicBezTo>
                <a:cubicBezTo>
                  <a:pt x="8146067" y="-10769"/>
                  <a:pt x="8363881" y="-2326"/>
                  <a:pt x="8827861" y="0"/>
                </a:cubicBezTo>
                <a:cubicBezTo>
                  <a:pt x="9296238" y="38863"/>
                  <a:pt x="9322272" y="28979"/>
                  <a:pt x="9515277" y="0"/>
                </a:cubicBezTo>
                <a:cubicBezTo>
                  <a:pt x="9739515" y="-48942"/>
                  <a:pt x="10340557" y="-40537"/>
                  <a:pt x="10853928" y="0"/>
                </a:cubicBezTo>
                <a:cubicBezTo>
                  <a:pt x="10853347" y="7769"/>
                  <a:pt x="10853530" y="13431"/>
                  <a:pt x="10853928" y="18288"/>
                </a:cubicBezTo>
                <a:cubicBezTo>
                  <a:pt x="10511545" y="-5189"/>
                  <a:pt x="10239329" y="22892"/>
                  <a:pt x="10057973" y="18288"/>
                </a:cubicBezTo>
                <a:cubicBezTo>
                  <a:pt x="9874792" y="3438"/>
                  <a:pt x="9616603" y="6894"/>
                  <a:pt x="9479097" y="18288"/>
                </a:cubicBezTo>
                <a:cubicBezTo>
                  <a:pt x="9318813" y="63739"/>
                  <a:pt x="8783058" y="53653"/>
                  <a:pt x="8574602" y="18288"/>
                </a:cubicBezTo>
                <a:cubicBezTo>
                  <a:pt x="8379997" y="15283"/>
                  <a:pt x="8225124" y="10792"/>
                  <a:pt x="7887188" y="18288"/>
                </a:cubicBezTo>
                <a:cubicBezTo>
                  <a:pt x="7557726" y="52111"/>
                  <a:pt x="7240219" y="53749"/>
                  <a:pt x="6982693" y="18288"/>
                </a:cubicBezTo>
                <a:cubicBezTo>
                  <a:pt x="6689745" y="-7885"/>
                  <a:pt x="6304831" y="53846"/>
                  <a:pt x="6078200" y="18288"/>
                </a:cubicBezTo>
                <a:cubicBezTo>
                  <a:pt x="5830236" y="-27157"/>
                  <a:pt x="5467542" y="9142"/>
                  <a:pt x="5173705" y="18288"/>
                </a:cubicBezTo>
                <a:cubicBezTo>
                  <a:pt x="4829258" y="32556"/>
                  <a:pt x="4629250" y="-5378"/>
                  <a:pt x="4269212" y="18288"/>
                </a:cubicBezTo>
                <a:cubicBezTo>
                  <a:pt x="3896575" y="69770"/>
                  <a:pt x="3620861" y="-25595"/>
                  <a:pt x="3473257" y="18288"/>
                </a:cubicBezTo>
                <a:cubicBezTo>
                  <a:pt x="3326511" y="45509"/>
                  <a:pt x="2671967" y="17035"/>
                  <a:pt x="2460224" y="18288"/>
                </a:cubicBezTo>
                <a:cubicBezTo>
                  <a:pt x="2266793" y="21461"/>
                  <a:pt x="1826121" y="39183"/>
                  <a:pt x="1555729" y="18288"/>
                </a:cubicBezTo>
                <a:cubicBezTo>
                  <a:pt x="1264524" y="41108"/>
                  <a:pt x="450956" y="-10558"/>
                  <a:pt x="0" y="18288"/>
                </a:cubicBezTo>
                <a:cubicBezTo>
                  <a:pt x="1191" y="12532"/>
                  <a:pt x="-702" y="651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95B0FC4A-42DF-4C40-AA91-472C380D6957}"/>
              </a:ext>
            </a:extLst>
          </p:cNvPr>
          <p:cNvSpPr>
            <a:spLocks noGrp="1"/>
          </p:cNvSpPr>
          <p:nvPr>
            <p:ph idx="1"/>
          </p:nvPr>
        </p:nvSpPr>
        <p:spPr>
          <a:xfrm>
            <a:off x="838200" y="1929384"/>
            <a:ext cx="10515600" cy="4251960"/>
          </a:xfrm>
        </p:spPr>
        <p:txBody>
          <a:bodyPr>
            <a:normAutofit/>
          </a:bodyPr>
          <a:lstStyle/>
          <a:p>
            <a:r>
              <a:rPr lang="en-US" sz="1900" b="1"/>
              <a:t>Character Oriented Protocol:</a:t>
            </a:r>
          </a:p>
          <a:p>
            <a:pPr>
              <a:buFont typeface="Wingdings" panose="05000000000000000000" pitchFamily="2" charset="2"/>
              <a:buChar char="Ø"/>
            </a:pPr>
            <a:r>
              <a:rPr lang="en-US" sz="1900">
                <a:latin typeface="Times New Roman" panose="02020603050405020304" pitchFamily="18" charset="0"/>
                <a:cs typeface="Times New Roman" panose="02020603050405020304" pitchFamily="18" charset="0"/>
              </a:rPr>
              <a:t>It is based on the binary code of character set. The code is mostly used in </a:t>
            </a:r>
            <a:r>
              <a:rPr lang="en-US" sz="1900" b="1">
                <a:latin typeface="Times New Roman" panose="02020603050405020304" pitchFamily="18" charset="0"/>
                <a:cs typeface="Times New Roman" panose="02020603050405020304" pitchFamily="18" charset="0"/>
              </a:rPr>
              <a:t>ASCII</a:t>
            </a:r>
            <a:r>
              <a:rPr lang="en-US" sz="1900">
                <a:latin typeface="Times New Roman" panose="02020603050405020304" pitchFamily="18" charset="0"/>
                <a:cs typeface="Times New Roman" panose="02020603050405020304" pitchFamily="18" charset="0"/>
              </a:rPr>
              <a:t>. It includes upper case and lower case letters, numerals and variety of special symbols. </a:t>
            </a:r>
          </a:p>
          <a:p>
            <a:pPr>
              <a:buFont typeface="Wingdings" panose="05000000000000000000" pitchFamily="2" charset="2"/>
              <a:buChar char="Ø"/>
            </a:pPr>
            <a:r>
              <a:rPr lang="en-US" sz="1900">
                <a:latin typeface="Times New Roman" panose="02020603050405020304" pitchFamily="18" charset="0"/>
                <a:cs typeface="Times New Roman" panose="02020603050405020304" pitchFamily="18" charset="0"/>
              </a:rPr>
              <a:t>The characters that control the transmission is called </a:t>
            </a:r>
            <a:r>
              <a:rPr lang="en-US" sz="1900" b="1">
                <a:latin typeface="Times New Roman" panose="02020603050405020304" pitchFamily="18" charset="0"/>
                <a:cs typeface="Times New Roman" panose="02020603050405020304" pitchFamily="18" charset="0"/>
              </a:rPr>
              <a:t>communication control characters</a:t>
            </a:r>
            <a:r>
              <a:rPr lang="en-US" sz="1900">
                <a:latin typeface="Times New Roman" panose="02020603050405020304" pitchFamily="18" charset="0"/>
                <a:cs typeface="Times New Roman" panose="02020603050405020304" pitchFamily="18" charset="0"/>
              </a:rPr>
              <a:t>.</a:t>
            </a:r>
          </a:p>
          <a:p>
            <a:r>
              <a:rPr lang="en-US" sz="1900" b="1">
                <a:latin typeface="Times New Roman" panose="02020603050405020304" pitchFamily="18" charset="0"/>
                <a:cs typeface="Times New Roman" panose="02020603050405020304" pitchFamily="18" charset="0"/>
              </a:rPr>
              <a:t>Bit Oriented Protocol:</a:t>
            </a:r>
          </a:p>
          <a:p>
            <a:pPr marL="0" indent="0">
              <a:buNone/>
            </a:pPr>
            <a:r>
              <a:rPr lang="en-US" sz="1900">
                <a:latin typeface="Times New Roman" panose="02020603050405020304" pitchFamily="18" charset="0"/>
                <a:cs typeface="Times New Roman" panose="02020603050405020304" pitchFamily="18" charset="0"/>
              </a:rPr>
              <a:t>1.It does not use characters in its control field and is independent of any code. It allows the transmission of serial bit stream of any length without the implication of character boundaries</a:t>
            </a:r>
          </a:p>
          <a:p>
            <a:pPr marL="0" indent="0">
              <a:buNone/>
            </a:pPr>
            <a:r>
              <a:rPr lang="en-US" sz="1900">
                <a:latin typeface="Times New Roman" panose="02020603050405020304" pitchFamily="18" charset="0"/>
                <a:cs typeface="Times New Roman" panose="02020603050405020304" pitchFamily="18" charset="0"/>
              </a:rPr>
              <a:t>2.Messages are organized in a specific format called a </a:t>
            </a:r>
            <a:r>
              <a:rPr lang="en-US" sz="1900" b="1">
                <a:latin typeface="Times New Roman" panose="02020603050405020304" pitchFamily="18" charset="0"/>
                <a:cs typeface="Times New Roman" panose="02020603050405020304" pitchFamily="18" charset="0"/>
              </a:rPr>
              <a:t>frame</a:t>
            </a:r>
            <a:r>
              <a:rPr lang="en-US" sz="1900">
                <a:latin typeface="Times New Roman" panose="02020603050405020304" pitchFamily="18" charset="0"/>
                <a:cs typeface="Times New Roman" panose="02020603050405020304" pitchFamily="18" charset="0"/>
              </a:rPr>
              <a:t>.</a:t>
            </a:r>
          </a:p>
          <a:p>
            <a:pPr marL="0" indent="0">
              <a:buNone/>
            </a:pPr>
            <a:r>
              <a:rPr lang="en-US" sz="1900">
                <a:latin typeface="Times New Roman" panose="02020603050405020304" pitchFamily="18" charset="0"/>
                <a:cs typeface="Times New Roman" panose="02020603050405020304" pitchFamily="18" charset="0"/>
              </a:rPr>
              <a:t>3. The frame boundaries are determined from a special S-bit number called a </a:t>
            </a:r>
            <a:r>
              <a:rPr lang="en-US" sz="1900" b="1">
                <a:latin typeface="Times New Roman" panose="02020603050405020304" pitchFamily="18" charset="0"/>
                <a:cs typeface="Times New Roman" panose="02020603050405020304" pitchFamily="18" charset="0"/>
              </a:rPr>
              <a:t>flag</a:t>
            </a:r>
            <a:r>
              <a:rPr lang="en-US" sz="1900">
                <a:latin typeface="Times New Roman" panose="02020603050405020304" pitchFamily="18" charset="0"/>
                <a:cs typeface="Times New Roman" panose="02020603050405020304" pitchFamily="18" charset="0"/>
              </a:rPr>
              <a:t>.</a:t>
            </a:r>
          </a:p>
          <a:p>
            <a:endParaRPr lang="en-US" sz="1900" b="1">
              <a:latin typeface="Times New Roman" panose="02020603050405020304" pitchFamily="18" charset="0"/>
              <a:cs typeface="Times New Roman" panose="02020603050405020304" pitchFamily="18" charset="0"/>
            </a:endParaRPr>
          </a:p>
          <a:p>
            <a:endParaRPr lang="en-US" sz="1900"/>
          </a:p>
        </p:txBody>
      </p:sp>
      <p:sp>
        <p:nvSpPr>
          <p:cNvPr id="5"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6"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7"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14058234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7"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1"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1"/>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2"/>
            <a:ext cx="1494512"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D260D767-22BF-4D12-A424-1033ED70FB22}"/>
              </a:ext>
            </a:extLst>
          </p:cNvPr>
          <p:cNvPicPr>
            <a:picLocks noGrp="1" noChangeAspect="1"/>
          </p:cNvPicPr>
          <p:nvPr>
            <p:ph idx="1"/>
          </p:nvPr>
        </p:nvPicPr>
        <p:blipFill>
          <a:blip r:embed="rId2"/>
          <a:stretch>
            <a:fillRect/>
          </a:stretch>
        </p:blipFill>
        <p:spPr>
          <a:xfrm>
            <a:off x="643468" y="1997711"/>
            <a:ext cx="10905065" cy="2862579"/>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1" y="6453144"/>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2"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29368492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ontent Placeholder 2">
            <a:extLst>
              <a:ext uri="{FF2B5EF4-FFF2-40B4-BE49-F238E27FC236}">
                <a16:creationId xmlns:a16="http://schemas.microsoft.com/office/drawing/2014/main" id="{43E153E5-FAB4-4ADD-97C7-2657A9B8D990}"/>
              </a:ext>
            </a:extLst>
          </p:cNvPr>
          <p:cNvGraphicFramePr>
            <a:graphicFrameLocks noGrp="1"/>
          </p:cNvGraphicFramePr>
          <p:nvPr>
            <p:ph idx="1"/>
          </p:nvPr>
        </p:nvGraphicFramePr>
        <p:xfrm>
          <a:off x="594101" y="733586"/>
          <a:ext cx="110744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4"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5" name="Picture 2"/>
          <p:cNvPicPr>
            <a:picLocks noChangeAspect="1" noChangeArrowheads="1"/>
          </p:cNvPicPr>
          <p:nvPr/>
        </p:nvPicPr>
        <p:blipFill>
          <a:blip r:embed="rId7"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34102235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AC627C58-B094-4AFD-9581-934A989813BB}"/>
              </a:ext>
            </a:extLst>
          </p:cNvPr>
          <p:cNvPicPr>
            <a:picLocks noGrp="1" noChangeAspect="1"/>
          </p:cNvPicPr>
          <p:nvPr>
            <p:ph idx="1"/>
          </p:nvPr>
        </p:nvPicPr>
        <p:blipFill>
          <a:blip r:embed="rId2"/>
          <a:stretch>
            <a:fillRect/>
          </a:stretch>
        </p:blipFill>
        <p:spPr>
          <a:xfrm>
            <a:off x="265176" y="914400"/>
            <a:ext cx="11658600" cy="1836230"/>
          </a:xfrm>
          <a:prstGeom prst="rect">
            <a:avLst/>
          </a:prstGeom>
        </p:spPr>
      </p:pic>
      <p:sp>
        <p:nvSpPr>
          <p:cNvPr id="5" name="Rectangle 4">
            <a:extLst>
              <a:ext uri="{FF2B5EF4-FFF2-40B4-BE49-F238E27FC236}">
                <a16:creationId xmlns:a16="http://schemas.microsoft.com/office/drawing/2014/main" id="{86A1CD9D-8DB1-4F28-86AE-A53424615DB6}"/>
              </a:ext>
            </a:extLst>
          </p:cNvPr>
          <p:cNvSpPr/>
          <p:nvPr/>
        </p:nvSpPr>
        <p:spPr>
          <a:xfrm>
            <a:off x="711200" y="3259723"/>
            <a:ext cx="10363200" cy="923330"/>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prevent a flag from occurring in the middle of a frame, the bit-oriented protocol uses a method called zero insertion . This requires that a 0 be inserted by the transmitting station after any succession of five continuous 1' </a:t>
            </a:r>
            <a:r>
              <a:rPr lang="en-US" sz="1200" dirty="0">
                <a:latin typeface="Times New Roman" panose="02020603050405020304" pitchFamily="18" charset="0"/>
                <a:cs typeface="Times New Roman" panose="02020603050405020304" pitchFamily="18" charset="0"/>
              </a:rPr>
              <a:t>s.</a:t>
            </a:r>
            <a:endParaRPr lang="en-US" sz="3600" dirty="0">
              <a:latin typeface="Times New Roman" panose="02020603050405020304" pitchFamily="18" charset="0"/>
              <a:cs typeface="Times New Roman" panose="02020603050405020304" pitchFamily="18" charset="0"/>
            </a:endParaRPr>
          </a:p>
        </p:txBody>
      </p:sp>
      <p:sp>
        <p:nvSpPr>
          <p:cNvPr id="7"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8"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9"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40284562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7"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1"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1"/>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2"/>
            <a:ext cx="1494512"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5E2558A-6771-4B5F-A959-BD600455E407}"/>
              </a:ext>
            </a:extLst>
          </p:cNvPr>
          <p:cNvPicPr>
            <a:picLocks noGrp="1" noChangeAspect="1"/>
          </p:cNvPicPr>
          <p:nvPr>
            <p:ph idx="1"/>
          </p:nvPr>
        </p:nvPicPr>
        <p:blipFill>
          <a:blip r:embed="rId2"/>
          <a:stretch>
            <a:fillRect/>
          </a:stretch>
        </p:blipFill>
        <p:spPr>
          <a:xfrm>
            <a:off x="643468" y="770891"/>
            <a:ext cx="10905065" cy="5316219"/>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1" y="6453144"/>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27802901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sp>
        <p:nvSpPr>
          <p:cNvPr id="4" name="Title 3"/>
          <p:cNvSpPr>
            <a:spLocks noGrp="1"/>
          </p:cNvSpPr>
          <p:nvPr>
            <p:ph type="title"/>
          </p:nvPr>
        </p:nvSpPr>
        <p:spPr>
          <a:xfrm>
            <a:off x="3152658" y="2722170"/>
            <a:ext cx="7070995" cy="1280890"/>
          </a:xfrm>
        </p:spPr>
        <p:txBody>
          <a:bodyPr>
            <a:noAutofit/>
          </a:bodyPr>
          <a:lstStyle/>
          <a:p>
            <a:r>
              <a:rPr lang="en-IN" sz="9600" b="1" i="1" dirty="0">
                <a:solidFill>
                  <a:srgbClr val="C00000"/>
                </a:solidFill>
                <a:latin typeface="AR BERKLEY" panose="02000000000000000000" pitchFamily="2" charset="0"/>
              </a:rPr>
              <a:t>Thank you</a:t>
            </a:r>
          </a:p>
        </p:txBody>
      </p:sp>
    </p:spTree>
    <p:extLst>
      <p:ext uri="{BB962C8B-B14F-4D97-AF65-F5344CB8AC3E}">
        <p14:creationId xmlns:p14="http://schemas.microsoft.com/office/powerpoint/2010/main" val="1109571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3045" y="337532"/>
            <a:ext cx="8911687" cy="1280890"/>
          </a:xfrm>
        </p:spPr>
        <p:txBody>
          <a:bodyPr/>
          <a:lstStyle/>
          <a:p>
            <a:pPr algn="ctr"/>
            <a:r>
              <a:rPr lang="en-IN" b="1" dirty="0">
                <a:solidFill>
                  <a:srgbClr val="C00000"/>
                </a:solidFill>
              </a:rPr>
              <a:t>I/O Commands</a:t>
            </a:r>
          </a:p>
        </p:txBody>
      </p:sp>
      <p:sp>
        <p:nvSpPr>
          <p:cNvPr id="3" name="Content Placeholder 2"/>
          <p:cNvSpPr>
            <a:spLocks noGrp="1"/>
          </p:cNvSpPr>
          <p:nvPr>
            <p:ph idx="1"/>
          </p:nvPr>
        </p:nvSpPr>
        <p:spPr>
          <a:xfrm>
            <a:off x="1213045" y="1618422"/>
            <a:ext cx="10591028" cy="4516371"/>
          </a:xfrm>
        </p:spPr>
        <p:txBody>
          <a:bodyPr>
            <a:noAutofit/>
          </a:bodyPr>
          <a:lstStyle/>
          <a:p>
            <a:pPr algn="just"/>
            <a:r>
              <a:rPr lang="en-IN" dirty="0"/>
              <a:t>I/O Command is an instruction that is executed in the interface and its attached peripheral units. </a:t>
            </a:r>
          </a:p>
          <a:p>
            <a:pPr algn="just"/>
            <a:endParaRPr lang="en-IN" dirty="0"/>
          </a:p>
          <a:p>
            <a:pPr algn="just"/>
            <a:r>
              <a:rPr lang="en-IN" b="1" dirty="0">
                <a:solidFill>
                  <a:srgbClr val="C00000"/>
                </a:solidFill>
              </a:rPr>
              <a:t>Control command : </a:t>
            </a:r>
            <a:r>
              <a:rPr lang="en-IN" dirty="0"/>
              <a:t>is issued to activate peripheral and to inform what to do</a:t>
            </a:r>
          </a:p>
          <a:p>
            <a:pPr algn="just"/>
            <a:endParaRPr lang="en-IN" dirty="0"/>
          </a:p>
          <a:p>
            <a:pPr algn="just"/>
            <a:r>
              <a:rPr lang="en-IN" b="1" dirty="0">
                <a:solidFill>
                  <a:srgbClr val="C00000"/>
                </a:solidFill>
              </a:rPr>
              <a:t>Status command : </a:t>
            </a:r>
            <a:r>
              <a:rPr lang="en-IN" dirty="0"/>
              <a:t>used to test various status condition in the interface and the peripherals</a:t>
            </a:r>
          </a:p>
          <a:p>
            <a:pPr algn="just"/>
            <a:endParaRPr lang="en-IN" dirty="0"/>
          </a:p>
          <a:p>
            <a:pPr algn="just"/>
            <a:r>
              <a:rPr lang="en-IN" b="1" dirty="0">
                <a:solidFill>
                  <a:srgbClr val="C00000"/>
                </a:solidFill>
              </a:rPr>
              <a:t>Data o/p command :</a:t>
            </a:r>
            <a:r>
              <a:rPr lang="en-IN" dirty="0"/>
              <a:t> causes the interface to respond by transferring data from the bus into one of its registers </a:t>
            </a:r>
          </a:p>
          <a:p>
            <a:pPr algn="just"/>
            <a:endParaRPr lang="en-IN" dirty="0"/>
          </a:p>
          <a:p>
            <a:pPr algn="just"/>
            <a:r>
              <a:rPr lang="en-IN" b="1" dirty="0">
                <a:solidFill>
                  <a:srgbClr val="C00000"/>
                </a:solidFill>
              </a:rPr>
              <a:t>Data </a:t>
            </a:r>
            <a:r>
              <a:rPr lang="en-IN" b="1" dirty="0" err="1">
                <a:solidFill>
                  <a:srgbClr val="C00000"/>
                </a:solidFill>
              </a:rPr>
              <a:t>i</a:t>
            </a:r>
            <a:r>
              <a:rPr lang="en-IN" b="1" dirty="0">
                <a:solidFill>
                  <a:srgbClr val="C00000"/>
                </a:solidFill>
              </a:rPr>
              <a:t>/p command :</a:t>
            </a:r>
            <a:r>
              <a:rPr lang="en-IN" dirty="0"/>
              <a:t> interface receives an item of data from the peripheral and places it in its buffer register.</a:t>
            </a: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953118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3045" y="337532"/>
            <a:ext cx="8911687" cy="1280890"/>
          </a:xfrm>
        </p:spPr>
        <p:txBody>
          <a:bodyPr/>
          <a:lstStyle/>
          <a:p>
            <a:pPr algn="ctr"/>
            <a:r>
              <a:rPr lang="en-IN" b="1" dirty="0">
                <a:solidFill>
                  <a:srgbClr val="C00000"/>
                </a:solidFill>
              </a:rPr>
              <a:t>I/O Bus and Memory Bus</a:t>
            </a:r>
          </a:p>
        </p:txBody>
      </p:sp>
      <p:sp>
        <p:nvSpPr>
          <p:cNvPr id="3" name="Content Placeholder 2"/>
          <p:cNvSpPr>
            <a:spLocks noGrp="1"/>
          </p:cNvSpPr>
          <p:nvPr>
            <p:ph idx="1"/>
          </p:nvPr>
        </p:nvSpPr>
        <p:spPr>
          <a:xfrm>
            <a:off x="1213045" y="1618422"/>
            <a:ext cx="10308395" cy="4516371"/>
          </a:xfrm>
        </p:spPr>
        <p:txBody>
          <a:bodyPr>
            <a:noAutofit/>
          </a:bodyPr>
          <a:lstStyle/>
          <a:p>
            <a:pPr marL="0" indent="0" algn="just">
              <a:buNone/>
            </a:pPr>
            <a:r>
              <a:rPr lang="en-IN" sz="2400" b="1" dirty="0">
                <a:solidFill>
                  <a:srgbClr val="C00000"/>
                </a:solidFill>
              </a:rPr>
              <a:t>Functions of Buses:</a:t>
            </a:r>
          </a:p>
          <a:p>
            <a:pPr algn="just"/>
            <a:r>
              <a:rPr lang="en-IN" dirty="0"/>
              <a:t>MEMORY BUS is for information transfers between CPU and the MM</a:t>
            </a:r>
          </a:p>
          <a:p>
            <a:pPr algn="just"/>
            <a:r>
              <a:rPr lang="en-IN" dirty="0"/>
              <a:t>I/O BUS is for information transfers between </a:t>
            </a:r>
            <a:r>
              <a:rPr lang="en-IN" dirty="0" err="1"/>
              <a:t>CPUand</a:t>
            </a:r>
            <a:r>
              <a:rPr lang="en-IN" dirty="0"/>
              <a:t> I/O devices through their I/O interface</a:t>
            </a:r>
          </a:p>
          <a:p>
            <a:pPr marL="0" indent="0" algn="just">
              <a:buNone/>
            </a:pPr>
            <a:endParaRPr lang="en-IN" dirty="0"/>
          </a:p>
          <a:p>
            <a:pPr algn="just"/>
            <a:r>
              <a:rPr lang="en-IN" dirty="0"/>
              <a:t>Three ways , bus can communicate with memory and I/O:</a:t>
            </a:r>
          </a:p>
          <a:p>
            <a:pPr marL="0" indent="0" algn="just">
              <a:buNone/>
            </a:pPr>
            <a:r>
              <a:rPr lang="en-IN" dirty="0"/>
              <a:t>	(1). use two separate buses, one to communicate with memory and the other with I/O </a:t>
            </a:r>
            <a:br>
              <a:rPr lang="en-IN" dirty="0"/>
            </a:br>
            <a:r>
              <a:rPr lang="en-IN" dirty="0"/>
              <a:t>               interfaces</a:t>
            </a:r>
          </a:p>
          <a:p>
            <a:pPr marL="0" indent="0" algn="just">
              <a:buNone/>
            </a:pPr>
            <a:r>
              <a:rPr lang="en-IN" dirty="0"/>
              <a:t>	(2). Use one common bus for memory and I/O but separate control lines for each</a:t>
            </a:r>
          </a:p>
          <a:p>
            <a:pPr marL="0" indent="0" algn="just">
              <a:buNone/>
            </a:pPr>
            <a:r>
              <a:rPr lang="en-IN" dirty="0"/>
              <a:t>	(3). Use one common bus for memory and I/O with common control lines for both </a:t>
            </a:r>
            <a:endParaRPr lang="en-IN" sz="1800" dirty="0">
              <a:solidFill>
                <a:schemeClr val="tx1"/>
              </a:solidFill>
            </a:endParaRPr>
          </a:p>
        </p:txBody>
      </p:sp>
      <p:sp>
        <p:nvSpPr>
          <p:cNvPr id="12"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9 May 2022</a:t>
            </a:fld>
            <a:endParaRPr lang="en-US" dirty="0"/>
          </a:p>
        </p:txBody>
      </p:sp>
      <p:sp>
        <p:nvSpPr>
          <p:cNvPr id="13" name="Footer Placeholder 7"/>
          <p:cNvSpPr>
            <a:spLocks noGrp="1"/>
          </p:cNvSpPr>
          <p:nvPr>
            <p:ph type="ftr" sz="quarter" idx="11"/>
          </p:nvPr>
        </p:nvSpPr>
        <p:spPr>
          <a:xfrm>
            <a:off x="1939377" y="6508166"/>
            <a:ext cx="7495989"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Tree>
    <p:extLst>
      <p:ext uri="{BB962C8B-B14F-4D97-AF65-F5344CB8AC3E}">
        <p14:creationId xmlns:p14="http://schemas.microsoft.com/office/powerpoint/2010/main" val="9007826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11373</TotalTime>
  <Words>7593</Words>
  <Application>Microsoft Office PowerPoint</Application>
  <PresentationFormat>Widescreen</PresentationFormat>
  <Paragraphs>694</Paragraphs>
  <Slides>78</Slides>
  <Notes>53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78</vt:i4>
      </vt:variant>
    </vt:vector>
  </HeadingPairs>
  <TitlesOfParts>
    <vt:vector size="90" baseType="lpstr">
      <vt:lpstr>AR BERKLEY</vt:lpstr>
      <vt:lpstr>Arial</vt:lpstr>
      <vt:lpstr>Calibri</vt:lpstr>
      <vt:lpstr>Century Gothic</vt:lpstr>
      <vt:lpstr>Georgia</vt:lpstr>
      <vt:lpstr>Lucida Sans Unicode</vt:lpstr>
      <vt:lpstr>Segoe UI Symbol</vt:lpstr>
      <vt:lpstr>Tahoma</vt:lpstr>
      <vt:lpstr>Times New Roman</vt:lpstr>
      <vt:lpstr>Wingdings</vt:lpstr>
      <vt:lpstr>Wingdings 3</vt:lpstr>
      <vt:lpstr>Wisp</vt:lpstr>
      <vt:lpstr>COMPUTER ORGANIZATION AND ARCHITECTURE</vt:lpstr>
      <vt:lpstr>UNIT IV</vt:lpstr>
      <vt:lpstr>Peripheral Devices</vt:lpstr>
      <vt:lpstr>Peripheral Devices</vt:lpstr>
      <vt:lpstr>I/O Interface</vt:lpstr>
      <vt:lpstr>I/O Interface</vt:lpstr>
      <vt:lpstr>I/O Bus and Interface</vt:lpstr>
      <vt:lpstr>I/O Commands</vt:lpstr>
      <vt:lpstr>I/O Bus and Memory Bus</vt:lpstr>
      <vt:lpstr>Isolated vs. Memory Mapped I/O</vt:lpstr>
      <vt:lpstr>Example of I/O Interface</vt:lpstr>
      <vt:lpstr>IO versus Memory bus</vt:lpstr>
      <vt:lpstr>PowerPoint Presentation</vt:lpstr>
      <vt:lpstr>PowerPoint Presentation</vt:lpstr>
      <vt:lpstr>PowerPoint Presentation</vt:lpstr>
      <vt:lpstr>PowerPoint Presentation</vt:lpstr>
      <vt:lpstr>Parallel Vs Serial transmission</vt:lpstr>
      <vt:lpstr>PowerPoint Presentation</vt:lpstr>
      <vt:lpstr>Asynchronous Data Transfer</vt:lpstr>
      <vt:lpstr>Asynchronous Data Transfer</vt:lpstr>
      <vt:lpstr>PowerPoint Presentation</vt:lpstr>
      <vt:lpstr>Source-initiated strobe</vt:lpstr>
      <vt:lpstr>Destination-initiated strobe </vt:lpstr>
      <vt:lpstr>Disadvantage of Strobe Signal</vt:lpstr>
      <vt:lpstr>Handshaking method</vt:lpstr>
      <vt:lpstr>PowerPoint Presentation</vt:lpstr>
      <vt:lpstr>PowerPoint Presentation</vt:lpstr>
      <vt:lpstr>PowerPoint Presentation</vt:lpstr>
      <vt:lpstr>PowerPoint Presentation</vt:lpstr>
      <vt:lpstr>PowerPoint Presentation</vt:lpstr>
      <vt:lpstr>PowerPoint Presentation</vt:lpstr>
      <vt:lpstr>Destination</vt:lpstr>
      <vt:lpstr>Advantage of the Handshaking method</vt:lpstr>
      <vt:lpstr>Parallel Vs Serial transmission</vt:lpstr>
      <vt:lpstr>Asynchronous Serial Transfer</vt:lpstr>
      <vt:lpstr>Asynchronous Transfer</vt:lpstr>
      <vt:lpstr>Asynchronous Transfer</vt:lpstr>
      <vt:lpstr>Asynchronous Communication Interface</vt:lpstr>
      <vt:lpstr>Modes of Data Transfer</vt:lpstr>
      <vt:lpstr>Modes of Data Transfer</vt:lpstr>
      <vt:lpstr>Programmed I/O Mode</vt:lpstr>
      <vt:lpstr>Programmed I/O Mode</vt:lpstr>
      <vt:lpstr>PowerPoint Presentation</vt:lpstr>
      <vt:lpstr>Programmed I/O Mode</vt:lpstr>
      <vt:lpstr>Programmed I/O Mode</vt:lpstr>
      <vt:lpstr>Drawback of the Programmed I/O</vt:lpstr>
      <vt:lpstr>Interrupt-Initiated I/O</vt:lpstr>
      <vt:lpstr>Interrupt-Initiated I/O</vt:lpstr>
      <vt:lpstr>Priority Interrupt</vt:lpstr>
      <vt:lpstr>Polling Procedure</vt:lpstr>
      <vt:lpstr>Using Hardware</vt:lpstr>
      <vt:lpstr>Serial or Daisy-Chaining Priority</vt:lpstr>
      <vt:lpstr>Parallel Priority Interrupt</vt:lpstr>
      <vt:lpstr>Interrupt Cycle</vt:lpstr>
      <vt:lpstr>Software Routines</vt:lpstr>
      <vt:lpstr>Initial and Final Operations</vt:lpstr>
      <vt:lpstr>Direct Memory Access (DMA)</vt:lpstr>
      <vt:lpstr>Direct Memory Access (DMA)</vt:lpstr>
      <vt:lpstr>Direct Memory Access (DMA)</vt:lpstr>
      <vt:lpstr>Direct Memory Access (DMA)</vt:lpstr>
      <vt:lpstr>Cycle Stealing and Burst Modes</vt:lpstr>
      <vt:lpstr>Input-Output Processor(IOP)</vt:lpstr>
      <vt:lpstr>IOP</vt:lpstr>
      <vt:lpstr>IOP</vt:lpstr>
      <vt:lpstr>IOP</vt:lpstr>
      <vt:lpstr>Serial Communication  </vt:lpstr>
      <vt:lpstr>Serial Communication</vt:lpstr>
      <vt:lpstr>PowerPoint Presentation</vt:lpstr>
      <vt:lpstr>PowerPoint Presentation</vt:lpstr>
      <vt:lpstr>PowerPoint Presentation</vt:lpstr>
      <vt:lpstr>PowerPoint Presentation</vt:lpstr>
      <vt:lpstr>What are Protocols? </vt:lpstr>
      <vt:lpstr>PowerPoint Presentation</vt:lpstr>
      <vt:lpstr>PowerPoint Presentation</vt:lpstr>
      <vt:lpstr>PowerPoint Presentation</vt:lpstr>
      <vt:lpstr>PowerPoint Presentation</vt:lpstr>
      <vt:lpstr>PowerPoint Presentation</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MEASUREMENTS AND INSTRUMENTATION</dc:title>
  <dc:creator>grace mercy</dc:creator>
  <cp:lastModifiedBy>Yalaka Madhu Babu</cp:lastModifiedBy>
  <cp:revision>512</cp:revision>
  <dcterms:created xsi:type="dcterms:W3CDTF">2020-07-26T08:37:03Z</dcterms:created>
  <dcterms:modified xsi:type="dcterms:W3CDTF">2022-05-09T02:12:17Z</dcterms:modified>
</cp:coreProperties>
</file>