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2.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3.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ink/ink4.xml" ContentType="application/inkml+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6.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sldIdLst>
    <p:sldId id="256" r:id="rId2"/>
    <p:sldId id="257" r:id="rId3"/>
    <p:sldId id="258" r:id="rId4"/>
    <p:sldId id="259" r:id="rId5"/>
    <p:sldId id="260" r:id="rId6"/>
    <p:sldId id="261" r:id="rId7"/>
    <p:sldId id="262" r:id="rId8"/>
    <p:sldId id="263" r:id="rId9"/>
    <p:sldId id="265" r:id="rId10"/>
    <p:sldId id="264" r:id="rId11"/>
    <p:sldId id="268" r:id="rId12"/>
    <p:sldId id="28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1" r:id="rId35"/>
    <p:sldId id="292" r:id="rId36"/>
    <p:sldId id="294"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9" r:id="rId62"/>
    <p:sldId id="318" r:id="rId63"/>
    <p:sldId id="320" r:id="rId64"/>
    <p:sldId id="321" r:id="rId65"/>
    <p:sldId id="322" r:id="rId66"/>
    <p:sldId id="324" r:id="rId67"/>
    <p:sldId id="323" r:id="rId68"/>
    <p:sldId id="325" r:id="rId69"/>
    <p:sldId id="326" r:id="rId70"/>
    <p:sldId id="327" r:id="rId71"/>
    <p:sldId id="328" r:id="rId72"/>
    <p:sldId id="329" r:id="rId73"/>
    <p:sldId id="330" r:id="rId74"/>
    <p:sldId id="331" r:id="rId75"/>
    <p:sldId id="333" r:id="rId76"/>
    <p:sldId id="334" r:id="rId77"/>
    <p:sldId id="335" r:id="rId78"/>
    <p:sldId id="336" r:id="rId79"/>
    <p:sldId id="337" r:id="rId80"/>
    <p:sldId id="338" r:id="rId81"/>
    <p:sldId id="332" r:id="rId82"/>
    <p:sldId id="339" r:id="rId83"/>
    <p:sldId id="340" r:id="rId84"/>
    <p:sldId id="355" r:id="rId85"/>
    <p:sldId id="341" r:id="rId86"/>
    <p:sldId id="342" r:id="rId87"/>
    <p:sldId id="343" r:id="rId88"/>
    <p:sldId id="344" r:id="rId89"/>
    <p:sldId id="354" r:id="rId90"/>
    <p:sldId id="345" r:id="rId91"/>
    <p:sldId id="346" r:id="rId92"/>
    <p:sldId id="347" r:id="rId93"/>
    <p:sldId id="348" r:id="rId94"/>
    <p:sldId id="349" r:id="rId95"/>
    <p:sldId id="350" r:id="rId96"/>
    <p:sldId id="351" r:id="rId97"/>
    <p:sldId id="352" r:id="rId98"/>
    <p:sldId id="353"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p:cViewPr varScale="1">
        <p:scale>
          <a:sx n="57" d="100"/>
          <a:sy n="57" d="100"/>
        </p:scale>
        <p:origin x="1812"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5-14T06:06:51.064"/>
    </inkml:context>
    <inkml:brush xml:id="br0">
      <inkml:brushProperty name="width" value="0.05292" units="cm"/>
      <inkml:brushProperty name="height" value="0.05292" units="cm"/>
      <inkml:brushProperty name="color" value="#FF0000"/>
    </inkml:brush>
  </inkml:definitions>
  <inkml:trace contextRef="#ctx0" brushRef="#br0">331 4525,'0'0,"0"0,0 0,0 0,0 0,0 0,0 0,0 0,0 0,0 0,0 0,0 0,0 0,0 0,0 0,77 67,-28-29,-1 1,1-10,-11-10,1 0,0 0,0-9,9-10,0 0,1-10,-1-9,40-10,8-19,-18-9,0-20,9-29,-10 0,20-18,-10 8,-9 11,-10 18,-20 20,1 0,-11 9,-9 10,1 9,-11 11,0 8,1 1,-1 0,-9 9</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1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1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6T06:05:24.8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8890 12982,'53'0,"17"0,-52 0,53 0,-18 0,-18-17,-18 17,1 0,0 0,-1 0,1 0,17 0,1 0,-1 0,18 0,-18 0,-17 0,17 0,-17 0,-1 0,1 0,0 0,17 0,0 0,0 0,-17 0,17 0,-17 0,0 0,-1 0,1 0,17 17,-17-17,-1 0,19 18,-1-18,0 0,-17 0,0 0,-1 0,1 0,-1 0,1 0,0 0,-1 0,1 0,0 0,-1 0,1 0,17 0,-17 0,-1 0,1 0,0 0,-1 0,1 0,0 0,-1 0,1 0,17 0,0 0,-17 0,0 0,-1 0,1 0,35 0,-18 0,1 0,-19-18,18 18,1-17,-19 17,1 0,0-18,-1 18,1 0,17 0,0 0,-17 0,17 0,-17 0,35 0,-18 0,0 0,18 0,-17 0,17 0,0 0,-36 0,1 0,-1 0,1 0,0 0,-1 0,1 0,0 0,-1 0,19 0,-19 0,1 0,-1 0,1 0,0 0,-1 0,19 0,-19 0,1 0,0 0,-1 0,1 0,-1 0,19 0,-1 0,-17 0,-1 0,1 0,0 0,-1 0,1 0,17 0,0 0,-17 0,17 0,-17 0,0 0,-1 0,1 0,0 0,-1 0,1 0,17 0,0 0,-17 0,17 0,-17 0,17 0,0 0,-17 0,17 0,-17 0,0 0,17 0,-17 0,-1 0,1 0,0 0,-1 0,1 0,-1 0,1 0,0 0,-1 0,1 0,0 0,-1 0,1 0,0 0,-1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26T06:20:31.984"/>
    </inkml:context>
    <inkml:brush xml:id="br0">
      <inkml:brushProperty name="width" value="0.05292" units="cm"/>
      <inkml:brushProperty name="height" value="0.05292" units="cm"/>
      <inkml:brushProperty name="color" value="#FF0000"/>
    </inkml:brush>
  </inkml:definitions>
  <inkml:trace contextRef="#ctx0" brushRef="#br0">23125 6421,'0'17,"0"18,0-17,0 0,0 17,0 0,0-17,0 35,0-36,17 19,-17-19,0 1,18 0,-18-1,0 1,0-36</inkml:trace>
  <inkml:trace contextRef="#ctx0" brushRef="#br0" timeOffset="1106.33">22878 6456,'35'-18,"-17"1,-1-1,18 18,-17-18,0 1,17-1,-17 0,17 18,-17-17,-18-1,17 18,1 0,-1-18,1 18,0 0,-1-17</inkml:trace>
  <inkml:trace contextRef="#ctx0" brushRef="#br0" timeOffset="2247.3">23354 6473,'0'18,"0"0,0 17,0-17,0-1,0 1,0 0,0-1,0 1</inkml:trace>
  <inkml:trace contextRef="#ctx0" brushRef="#br0" timeOffset="5963.11">20955 6809,'0'-18,"0"36,0-1,0 1,0 0,0-1,0 1,0-1,0 1,18 0,-18-1,17 1,-17 0,0-1,0 1,0 0,0-1</inkml:trace>
  <inkml:trace contextRef="#ctx0" brushRef="#br0" timeOffset="7239.3">20796 6791,'0'-18,"18"18,-18-17,35-1,-17 18,17-18,-17 1,-18-1,17 18,1 0,0 0</inkml:trace>
  <inkml:trace contextRef="#ctx0" brushRef="#br0" timeOffset="9257.03">21043 6773,'18'0,"-1"0,1-17,0 17,-1 0,-17 17,0 1,0 0,0-1,0 1,0 0,0-1,0 1,0-1,0 1,0 0,0-1,0 1,0 17,0-17,0 0,18-18,0 0,17-18,0 18,-35-18,18 1,-1 17,-17-18,18 18,-159 71</inkml:trace>
  <inkml:trace contextRef="#ctx0" brushRef="#br0" timeOffset="10918.54">19385 8467,'0'17,"18"-17,-1 18,-17 0,18-18,0 17,-1 1,-17-1,36 1,-1 17,-17-17,-18 0,17-18,1 17,-18 1,17-18,1 18,-18-1,18-17,-18 18,17 0,1-1,-18 1</inkml:trace>
  <inkml:trace contextRef="#ctx0" brushRef="#br0" timeOffset="11986.23">19367 8678,'0'-17,"0"-1,0 0,0 1,0-1,0-17,0 17,0 1,0-1,0 0,18-17,-18 0,18 35,-18-18</inkml:trace>
  <inkml:trace contextRef="#ctx0" brushRef="#br0" timeOffset="14381.54">19614 8520,'0'-18,"0"0,0 1,0-1,0-17,0 17,18 18,-18-18,18 1,-18-1,17 18,1 0,-18 18,0-1,0 1,0 0,0-1,0 1,0 0,0-1,0 1,18-18,-1 0,1 0,0 0,-1-18,1 18,-1-17,1-1,-18 0,18 18,-1 0,1 0,-18 18,0 0,0-1,0 1,0 0,0-1,0 1,-18-1,18 1,-17-18</inkml:trace>
  <inkml:trace contextRef="#ctx0" brushRef="#br0" timeOffset="21454.6">18168 7391,'18'0,"-18"17,0 1,-18 0,0 17,1 0,17 0,-18-35,18 18,0 0,0-1,0 1,18-18,-1 0,19 0,-19 0,19 0,-19 18,1-18,17 0,-17 17,-1-17,1 18,-18 0,18-18,-1 0,-17 17,0 1,0-1,0 1,0 0,0-1,-17-17,-1 18,0-18</inkml:trace>
  <inkml:trace contextRef="#ctx0" brushRef="#br0" timeOffset="23327">18362 7461,'0'18,"18"0,-1-1,-17 1,0-1,18 1,0 0,-1-1,-17 1,18 0,0-18,-1 17,1-17,-1 18,1-18,0 0,-1 0,1-18,-18 1,18-1,-18-17,0 17,0 0,0 1,0-1,0 1,0-1,0 0,0 1,0-1,-18 18,0-18,1 18,-1 0,0 0,1 0,-1 0,1 0,-1 0,0 0,1 0,17 18,-18 0,18-1,-18-17,18 18</inkml:trace>
  <inkml:trace contextRef="#ctx0" brushRef="#br0" timeOffset="25468.31">20391 6156,'-18'0,"0"0,1 0,-1 0,-17 0,-1 18,36-1,-17-17,-1 0,1 18,-1 0,0-18,18 17,0 1,-17-18,17 17,0 1,35-18,-17 18,-1-18,18 0,-17 0,17 0,-17 0,0 17,-1-17,1 18,0-18,-1 18,-17-1,0 1,0 17,0-17,0-1,0 1,-17 0,-1-18,0 17,1 1,-1-18,0 0,1 0,-1 0,0 0</inkml:trace>
  <inkml:trace contextRef="#ctx0" brushRef="#br0" timeOffset="26880.4">20496 6209,'0'18,"0"-1,18 18,-18-17,18 0,-18 17,17-35,-17 35,0 1,18-19,-18 1,0-1,18-17,-18 18</inkml:trace>
  <inkml:trace contextRef="#ctx0" brushRef="#br0" timeOffset="28982.34">22789 5927,'-17'0,"-1"0,1 0,-1 0,0 0,1 17,-1-17,0 18,1 17,17-17,-18-1,0 1,18 0,0-1,18-17,-18 18,35-18,-17 0,0 0,-1 0,-17 18,18-18,-18 17,0 1,0 17,-18-17,1-18,-1 0,18 18,-18-1,1-17,17 18,-18-18,0 0,142-106</inkml:trace>
  <inkml:trace contextRef="#ctx0" brushRef="#br0" timeOffset="30899.97">22931 5997,'17'0,"1"0,-18 35,0 1,0-19,0 1,0 0,-18-1,18 1,0 0,0-1,-17-17,17 18,-18 0,0-18,18 17,0 1,0-1,36-17,-19 0,1 0,-1-17,1 17,-124 0</inkml:trace>
</inkml:ink>
</file>

<file path=ppt/ink/ink4.xml><?xml version="1.0" encoding="utf-8"?>
<inkml:ink xmlns:inkml="http://www.w3.org/2003/InkML">
  <inkml:definitions>
    <inkml:context xml:id="ctx0">
      <inkml:inkSource xml:id="inkSrc0">
        <inkml:traceFormat>
          <inkml:channel name="X" type="integer" max="3495" units="cm"/>
          <inkml:channel name="Y" type="integer" max="1983" units="cm"/>
        </inkml:traceFormat>
        <inkml:channelProperties>
          <inkml:channelProperty channel="X" name="resolution" value="101.15775" units="1/cm"/>
          <inkml:channelProperty channel="Y" name="resolution" value="101.95373" units="1/cm"/>
        </inkml:channelProperties>
      </inkml:inkSource>
      <inkml:timestamp xml:id="ts0" timeString="2021-04-28T09:21:47.588"/>
    </inkml:context>
    <inkml:brush xml:id="br0">
      <inkml:brushProperty name="width" value="0.05292" units="cm"/>
      <inkml:brushProperty name="height" value="0.05292" units="cm"/>
      <inkml:brushProperty name="color" value="#FF0000"/>
    </inkml:brush>
  </inkml:definitions>
  <inkml:trace contextRef="#ctx0" brushRef="#br0">9730 14122,'0'0,"0"0,0 0,0 0,0 0,0 0,0 0,0 0,0 0,0 0,0 0,0 0,0 0,0 0,0 0,0 0,0 0,0 0,68-29,-10 19,-10 10,-9 0,-10 10,-9 0,-11-1,1 1,-10 9,-10 29,-9 10,-20 19,-19-20,-10 1,0 19,10-20,0 1,19-20,1 1,18-20,1 0,9 0,0-9,1 0,9-10,0 0,9 0,30 9,10-9,28-19,-9 9,29-9,-20 0,1 9,-1-18,-9 8,0 1,-19 10,-11-1,-9 0,-9 1,-11 9,1-10,0 10,0 0,-1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8.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10019,'17'0,"1"0,-1 0,1 0,0 0,-1 0,1 0,0 0,-1 0,1 0,17 0,0-18,-17 18,0 0,-1 0,1 0,0 0,-1 0,1-17,17 17,-17 0,17 0,0-18,-17 18,0 0,-1 0,1 0,-18-18,18 18,-1 0,1 0,0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1.1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11889,'0'17,"0"1,0 0,18-18,-18 17,17-17,1 0,0 0,-1 0,1 0,-1 0,1 0,0 0,-1 0,1 0,17 0,1 0,-19 0,19 0,-19 0,1 0,-1 0,1 0,17 0,-17 0,17 0,1-17,-19 17,1 0,-1 0,1 0,0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43.5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12594,'17'0,"1"0,0 0,-1 0,1 0,0 0,-1 0,1 0,-1 0,1 0,0 0,-1 0,19 0,-19 0,1 0,0-17,-1 17,1 0,0 0,17 0,-18 0,19-18,-1 18,-35-18,35 18,-17 0,0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1-04-30T09:06:35.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9296,'0'17,"18"-17,0 0,-1 0,1 0,0 0,-1 0,19 0,-19 0,1 0,-1 0,19 0,-19 0,19 0,-19 0,19 0,17 0,-18 0,0 0,0 0,1 0,-19 0,1 0,0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E317D-5ADB-4D13-98B2-0689BA809F46}" type="datetimeFigureOut">
              <a:rPr lang="en-US" smtClean="0"/>
              <a:t>5/17/2022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30819-55E2-4084-8ED4-B7C566CB895D}" type="slidenum">
              <a:rPr lang="en-IN" smtClean="0"/>
              <a:t>‹#›</a:t>
            </a:fld>
            <a:endParaRPr lang="en-IN"/>
          </a:p>
        </p:txBody>
      </p:sp>
    </p:spTree>
    <p:extLst>
      <p:ext uri="{BB962C8B-B14F-4D97-AF65-F5344CB8AC3E}">
        <p14:creationId xmlns:p14="http://schemas.microsoft.com/office/powerpoint/2010/main" val="122926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12</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13</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14</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15</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16</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17</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18</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19</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20</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21</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22</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23</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24</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25</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26</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27</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28</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29</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30</a:t>
            </a:fld>
            <a:endParaRPr lang="en-IN"/>
          </a:p>
        </p:txBody>
      </p:sp>
    </p:spTree>
    <p:extLst>
      <p:ext uri="{BB962C8B-B14F-4D97-AF65-F5344CB8AC3E}">
        <p14:creationId xmlns:p14="http://schemas.microsoft.com/office/powerpoint/2010/main" val="3538976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31</a:t>
            </a:fld>
            <a:endParaRPr lang="en-IN"/>
          </a:p>
        </p:txBody>
      </p:sp>
    </p:spTree>
    <p:extLst>
      <p:ext uri="{BB962C8B-B14F-4D97-AF65-F5344CB8AC3E}">
        <p14:creationId xmlns:p14="http://schemas.microsoft.com/office/powerpoint/2010/main" val="55556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32</a:t>
            </a:fld>
            <a:endParaRPr lang="en-IN"/>
          </a:p>
        </p:txBody>
      </p:sp>
    </p:spTree>
    <p:extLst>
      <p:ext uri="{BB962C8B-B14F-4D97-AF65-F5344CB8AC3E}">
        <p14:creationId xmlns:p14="http://schemas.microsoft.com/office/powerpoint/2010/main" val="3648420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33</a:t>
            </a:fld>
            <a:endParaRPr lang="en-IN"/>
          </a:p>
        </p:txBody>
      </p:sp>
    </p:spTree>
    <p:extLst>
      <p:ext uri="{BB962C8B-B14F-4D97-AF65-F5344CB8AC3E}">
        <p14:creationId xmlns:p14="http://schemas.microsoft.com/office/powerpoint/2010/main" val="2962672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34</a:t>
            </a:fld>
            <a:endParaRPr lang="en-IN"/>
          </a:p>
        </p:txBody>
      </p:sp>
    </p:spTree>
    <p:extLst>
      <p:ext uri="{BB962C8B-B14F-4D97-AF65-F5344CB8AC3E}">
        <p14:creationId xmlns:p14="http://schemas.microsoft.com/office/powerpoint/2010/main" val="2745943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35</a:t>
            </a:fld>
            <a:endParaRPr lang="en-IN"/>
          </a:p>
        </p:txBody>
      </p:sp>
    </p:spTree>
    <p:extLst>
      <p:ext uri="{BB962C8B-B14F-4D97-AF65-F5344CB8AC3E}">
        <p14:creationId xmlns:p14="http://schemas.microsoft.com/office/powerpoint/2010/main" val="1462886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The most common auxiliary memory devices used in computer systems are magnetic</a:t>
            </a:r>
          </a:p>
          <a:p>
            <a:r>
              <a:rPr lang="en-IN" sz="1200" b="0" i="0" u="none" strike="noStrike" kern="1200" baseline="0" dirty="0">
                <a:solidFill>
                  <a:schemeClr val="tx1"/>
                </a:solidFill>
                <a:latin typeface="+mn-lt"/>
                <a:ea typeface="+mn-ea"/>
                <a:cs typeface="+mn-cs"/>
              </a:rPr>
              <a:t>disks and tapes. Other components used, but not as frequently, are magnetic drums, magnetic</a:t>
            </a:r>
          </a:p>
          <a:p>
            <a:r>
              <a:rPr lang="en-IN" sz="1200" b="0" i="0" u="none" strike="noStrike" kern="1200" baseline="0" dirty="0">
                <a:solidFill>
                  <a:schemeClr val="tx1"/>
                </a:solidFill>
                <a:latin typeface="+mn-lt"/>
                <a:ea typeface="+mn-ea"/>
                <a:cs typeface="+mn-cs"/>
              </a:rPr>
              <a:t>bubble memory, and optical disks. The important characteristics of any device are its access</a:t>
            </a:r>
          </a:p>
          <a:p>
            <a:r>
              <a:rPr lang="en-IN" sz="1200" b="0" i="0" u="none" strike="noStrike" kern="1200" baseline="0" dirty="0">
                <a:solidFill>
                  <a:schemeClr val="tx1"/>
                </a:solidFill>
                <a:latin typeface="+mn-lt"/>
                <a:ea typeface="+mn-ea"/>
                <a:cs typeface="+mn-cs"/>
              </a:rPr>
              <a:t>mode, access time, transfer rate, capacity, and cost. The average time required to reach a</a:t>
            </a:r>
          </a:p>
          <a:p>
            <a:r>
              <a:rPr lang="en-IN" sz="1200" b="0" i="0" u="none" strike="noStrike" kern="1200" baseline="0" dirty="0">
                <a:solidFill>
                  <a:schemeClr val="tx1"/>
                </a:solidFill>
                <a:latin typeface="+mn-lt"/>
                <a:ea typeface="+mn-ea"/>
                <a:cs typeface="+mn-cs"/>
              </a:rPr>
              <a:t>storage location in memory and obtain its contents is called the access time. In</a:t>
            </a:r>
          </a:p>
          <a:p>
            <a:r>
              <a:rPr lang="en-IN" sz="1200" b="0" i="0" u="none" strike="noStrike" kern="1200" baseline="0" dirty="0">
                <a:solidFill>
                  <a:schemeClr val="tx1"/>
                </a:solidFill>
                <a:latin typeface="+mn-lt"/>
                <a:ea typeface="+mn-ea"/>
                <a:cs typeface="+mn-cs"/>
              </a:rPr>
              <a:t>electromechanical devices with moving parts such as disks and tapes, the access time consists</a:t>
            </a:r>
          </a:p>
          <a:p>
            <a:r>
              <a:rPr lang="en-IN" sz="1200" b="0" i="0" u="none" strike="noStrike" kern="1200" baseline="0" dirty="0">
                <a:solidFill>
                  <a:schemeClr val="tx1"/>
                </a:solidFill>
                <a:latin typeface="+mn-lt"/>
                <a:ea typeface="+mn-ea"/>
                <a:cs typeface="+mn-cs"/>
              </a:rPr>
              <a:t>of a seek time required to position the read-write head to a location and a transfer time</a:t>
            </a:r>
          </a:p>
          <a:p>
            <a:r>
              <a:rPr lang="en-IN" sz="1200" b="0" i="0" u="none" strike="noStrike" kern="1200" baseline="0" dirty="0">
                <a:solidFill>
                  <a:schemeClr val="tx1"/>
                </a:solidFill>
                <a:latin typeface="+mn-lt"/>
                <a:ea typeface="+mn-ea"/>
                <a:cs typeface="+mn-cs"/>
              </a:rPr>
              <a:t>required to transfer data to or from the device. Because the seek time is usually much longer</a:t>
            </a:r>
          </a:p>
          <a:p>
            <a:r>
              <a:rPr lang="en-IN" sz="1200" b="0" i="0" u="none" strike="noStrike" kern="1200" baseline="0" dirty="0">
                <a:solidFill>
                  <a:schemeClr val="tx1"/>
                </a:solidFill>
                <a:latin typeface="+mn-lt"/>
                <a:ea typeface="+mn-ea"/>
                <a:cs typeface="+mn-cs"/>
              </a:rPr>
              <a:t>than the transfer time, auxiliary storage is organized in records or blocks. A record is a</a:t>
            </a:r>
          </a:p>
          <a:p>
            <a:r>
              <a:rPr lang="en-IN" sz="1200" b="0" i="0" u="none" strike="noStrike" kern="1200" baseline="0" dirty="0">
                <a:solidFill>
                  <a:schemeClr val="tx1"/>
                </a:solidFill>
                <a:latin typeface="+mn-lt"/>
                <a:ea typeface="+mn-ea"/>
                <a:cs typeface="+mn-cs"/>
              </a:rPr>
              <a:t>specified number of characters or words. Reading or writing is always done on entire records.</a:t>
            </a:r>
          </a:p>
          <a:p>
            <a:r>
              <a:rPr lang="en-IN" sz="1200" b="0" i="0" u="none" strike="noStrike" kern="1200" baseline="0" dirty="0">
                <a:solidFill>
                  <a:schemeClr val="tx1"/>
                </a:solidFill>
                <a:latin typeface="+mn-lt"/>
                <a:ea typeface="+mn-ea"/>
                <a:cs typeface="+mn-cs"/>
              </a:rPr>
              <a:t>The transfer rate is the number of characters or words that the device can transfer per second,</a:t>
            </a:r>
          </a:p>
          <a:p>
            <a:r>
              <a:rPr lang="en-IN" sz="1200" b="0" i="0" u="none" strike="noStrike" kern="1200" baseline="0" dirty="0">
                <a:solidFill>
                  <a:schemeClr val="tx1"/>
                </a:solidFill>
                <a:latin typeface="+mn-lt"/>
                <a:ea typeface="+mn-ea"/>
                <a:cs typeface="+mn-cs"/>
              </a:rPr>
              <a:t>after it has been positioned at the beginning of the record.</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36</a:t>
            </a:fld>
            <a:endParaRPr lang="en-IN"/>
          </a:p>
        </p:txBody>
      </p:sp>
    </p:spTree>
    <p:extLst>
      <p:ext uri="{BB962C8B-B14F-4D97-AF65-F5344CB8AC3E}">
        <p14:creationId xmlns:p14="http://schemas.microsoft.com/office/powerpoint/2010/main" val="964942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37</a:t>
            </a:fld>
            <a:endParaRPr lang="en-IN"/>
          </a:p>
        </p:txBody>
      </p:sp>
    </p:spTree>
    <p:extLst>
      <p:ext uri="{BB962C8B-B14F-4D97-AF65-F5344CB8AC3E}">
        <p14:creationId xmlns:p14="http://schemas.microsoft.com/office/powerpoint/2010/main" val="3380581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38</a:t>
            </a:fld>
            <a:endParaRPr lang="en-IN"/>
          </a:p>
        </p:txBody>
      </p:sp>
    </p:spTree>
    <p:extLst>
      <p:ext uri="{BB962C8B-B14F-4D97-AF65-F5344CB8AC3E}">
        <p14:creationId xmlns:p14="http://schemas.microsoft.com/office/powerpoint/2010/main" val="3904259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39</a:t>
            </a:fld>
            <a:endParaRPr lang="en-IN"/>
          </a:p>
        </p:txBody>
      </p:sp>
    </p:spTree>
    <p:extLst>
      <p:ext uri="{BB962C8B-B14F-4D97-AF65-F5344CB8AC3E}">
        <p14:creationId xmlns:p14="http://schemas.microsoft.com/office/powerpoint/2010/main" val="2765052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40</a:t>
            </a:fld>
            <a:endParaRPr lang="en-IN"/>
          </a:p>
        </p:txBody>
      </p:sp>
    </p:spTree>
    <p:extLst>
      <p:ext uri="{BB962C8B-B14F-4D97-AF65-F5344CB8AC3E}">
        <p14:creationId xmlns:p14="http://schemas.microsoft.com/office/powerpoint/2010/main" val="3443112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41</a:t>
            </a:fld>
            <a:endParaRPr lang="en-IN"/>
          </a:p>
        </p:txBody>
      </p:sp>
    </p:spTree>
    <p:extLst>
      <p:ext uri="{BB962C8B-B14F-4D97-AF65-F5344CB8AC3E}">
        <p14:creationId xmlns:p14="http://schemas.microsoft.com/office/powerpoint/2010/main" val="132474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42</a:t>
            </a:fld>
            <a:endParaRPr lang="en-IN"/>
          </a:p>
        </p:txBody>
      </p:sp>
    </p:spTree>
    <p:extLst>
      <p:ext uri="{BB962C8B-B14F-4D97-AF65-F5344CB8AC3E}">
        <p14:creationId xmlns:p14="http://schemas.microsoft.com/office/powerpoint/2010/main" val="3482339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43</a:t>
            </a:fld>
            <a:endParaRPr lang="en-IN"/>
          </a:p>
        </p:txBody>
      </p:sp>
    </p:spTree>
    <p:extLst>
      <p:ext uri="{BB962C8B-B14F-4D97-AF65-F5344CB8AC3E}">
        <p14:creationId xmlns:p14="http://schemas.microsoft.com/office/powerpoint/2010/main" val="3205851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44</a:t>
            </a:fld>
            <a:endParaRPr lang="en-IN"/>
          </a:p>
        </p:txBody>
      </p:sp>
    </p:spTree>
    <p:extLst>
      <p:ext uri="{BB962C8B-B14F-4D97-AF65-F5344CB8AC3E}">
        <p14:creationId xmlns:p14="http://schemas.microsoft.com/office/powerpoint/2010/main" val="844359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dirty="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45</a:t>
            </a:fld>
            <a:endParaRPr lang="en-IN"/>
          </a:p>
        </p:txBody>
      </p:sp>
    </p:spTree>
    <p:extLst>
      <p:ext uri="{BB962C8B-B14F-4D97-AF65-F5344CB8AC3E}">
        <p14:creationId xmlns:p14="http://schemas.microsoft.com/office/powerpoint/2010/main" val="2612656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46</a:t>
            </a:fld>
            <a:endParaRPr lang="en-IN"/>
          </a:p>
        </p:txBody>
      </p:sp>
    </p:spTree>
    <p:extLst>
      <p:ext uri="{BB962C8B-B14F-4D97-AF65-F5344CB8AC3E}">
        <p14:creationId xmlns:p14="http://schemas.microsoft.com/office/powerpoint/2010/main" val="3815267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47</a:t>
            </a:fld>
            <a:endParaRPr lang="en-IN"/>
          </a:p>
        </p:txBody>
      </p:sp>
    </p:spTree>
    <p:extLst>
      <p:ext uri="{BB962C8B-B14F-4D97-AF65-F5344CB8AC3E}">
        <p14:creationId xmlns:p14="http://schemas.microsoft.com/office/powerpoint/2010/main" val="1427074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48</a:t>
            </a:fld>
            <a:endParaRPr lang="en-IN"/>
          </a:p>
        </p:txBody>
      </p:sp>
    </p:spTree>
    <p:extLst>
      <p:ext uri="{BB962C8B-B14F-4D97-AF65-F5344CB8AC3E}">
        <p14:creationId xmlns:p14="http://schemas.microsoft.com/office/powerpoint/2010/main" val="140947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49</a:t>
            </a:fld>
            <a:endParaRPr lang="en-IN"/>
          </a:p>
        </p:txBody>
      </p:sp>
    </p:spTree>
    <p:extLst>
      <p:ext uri="{BB962C8B-B14F-4D97-AF65-F5344CB8AC3E}">
        <p14:creationId xmlns:p14="http://schemas.microsoft.com/office/powerpoint/2010/main" val="3341237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50</a:t>
            </a:fld>
            <a:endParaRPr lang="en-IN"/>
          </a:p>
        </p:txBody>
      </p:sp>
    </p:spTree>
    <p:extLst>
      <p:ext uri="{BB962C8B-B14F-4D97-AF65-F5344CB8AC3E}">
        <p14:creationId xmlns:p14="http://schemas.microsoft.com/office/powerpoint/2010/main" val="28835219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51</a:t>
            </a:fld>
            <a:endParaRPr lang="en-IN"/>
          </a:p>
        </p:txBody>
      </p:sp>
    </p:spTree>
    <p:extLst>
      <p:ext uri="{BB962C8B-B14F-4D97-AF65-F5344CB8AC3E}">
        <p14:creationId xmlns:p14="http://schemas.microsoft.com/office/powerpoint/2010/main" val="366574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52</a:t>
            </a:fld>
            <a:endParaRPr lang="en-IN"/>
          </a:p>
        </p:txBody>
      </p:sp>
    </p:spTree>
    <p:extLst>
      <p:ext uri="{BB962C8B-B14F-4D97-AF65-F5344CB8AC3E}">
        <p14:creationId xmlns:p14="http://schemas.microsoft.com/office/powerpoint/2010/main" val="13150689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53</a:t>
            </a:fld>
            <a:endParaRPr lang="en-IN"/>
          </a:p>
        </p:txBody>
      </p:sp>
    </p:spTree>
    <p:extLst>
      <p:ext uri="{BB962C8B-B14F-4D97-AF65-F5344CB8AC3E}">
        <p14:creationId xmlns:p14="http://schemas.microsoft.com/office/powerpoint/2010/main" val="34309663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54</a:t>
            </a:fld>
            <a:endParaRPr lang="en-IN"/>
          </a:p>
        </p:txBody>
      </p:sp>
    </p:spTree>
    <p:extLst>
      <p:ext uri="{BB962C8B-B14F-4D97-AF65-F5344CB8AC3E}">
        <p14:creationId xmlns:p14="http://schemas.microsoft.com/office/powerpoint/2010/main" val="3253347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55</a:t>
            </a:fld>
            <a:endParaRPr lang="en-IN"/>
          </a:p>
        </p:txBody>
      </p:sp>
    </p:spTree>
    <p:extLst>
      <p:ext uri="{BB962C8B-B14F-4D97-AF65-F5344CB8AC3E}">
        <p14:creationId xmlns:p14="http://schemas.microsoft.com/office/powerpoint/2010/main" val="32460734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56</a:t>
            </a:fld>
            <a:endParaRPr lang="en-IN"/>
          </a:p>
        </p:txBody>
      </p:sp>
    </p:spTree>
    <p:extLst>
      <p:ext uri="{BB962C8B-B14F-4D97-AF65-F5344CB8AC3E}">
        <p14:creationId xmlns:p14="http://schemas.microsoft.com/office/powerpoint/2010/main" val="31497052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57</a:t>
            </a:fld>
            <a:endParaRPr lang="en-IN"/>
          </a:p>
        </p:txBody>
      </p:sp>
    </p:spTree>
    <p:extLst>
      <p:ext uri="{BB962C8B-B14F-4D97-AF65-F5344CB8AC3E}">
        <p14:creationId xmlns:p14="http://schemas.microsoft.com/office/powerpoint/2010/main" val="35068741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58</a:t>
            </a:fld>
            <a:endParaRPr lang="en-IN"/>
          </a:p>
        </p:txBody>
      </p:sp>
    </p:spTree>
    <p:extLst>
      <p:ext uri="{BB962C8B-B14F-4D97-AF65-F5344CB8AC3E}">
        <p14:creationId xmlns:p14="http://schemas.microsoft.com/office/powerpoint/2010/main" val="1559631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59</a:t>
            </a:fld>
            <a:endParaRPr lang="en-IN"/>
          </a:p>
        </p:txBody>
      </p:sp>
    </p:spTree>
    <p:extLst>
      <p:ext uri="{BB962C8B-B14F-4D97-AF65-F5344CB8AC3E}">
        <p14:creationId xmlns:p14="http://schemas.microsoft.com/office/powerpoint/2010/main" val="3744767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60</a:t>
            </a:fld>
            <a:endParaRPr lang="en-IN"/>
          </a:p>
        </p:txBody>
      </p:sp>
    </p:spTree>
    <p:extLst>
      <p:ext uri="{BB962C8B-B14F-4D97-AF65-F5344CB8AC3E}">
        <p14:creationId xmlns:p14="http://schemas.microsoft.com/office/powerpoint/2010/main" val="1965955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61</a:t>
            </a:fld>
            <a:endParaRPr lang="en-IN"/>
          </a:p>
        </p:txBody>
      </p:sp>
    </p:spTree>
    <p:extLst>
      <p:ext uri="{BB962C8B-B14F-4D97-AF65-F5344CB8AC3E}">
        <p14:creationId xmlns:p14="http://schemas.microsoft.com/office/powerpoint/2010/main" val="3399246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62</a:t>
            </a:fld>
            <a:endParaRPr lang="en-IN"/>
          </a:p>
        </p:txBody>
      </p:sp>
    </p:spTree>
    <p:extLst>
      <p:ext uri="{BB962C8B-B14F-4D97-AF65-F5344CB8AC3E}">
        <p14:creationId xmlns:p14="http://schemas.microsoft.com/office/powerpoint/2010/main" val="8007028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63</a:t>
            </a:fld>
            <a:endParaRPr lang="en-IN"/>
          </a:p>
        </p:txBody>
      </p:sp>
    </p:spTree>
    <p:extLst>
      <p:ext uri="{BB962C8B-B14F-4D97-AF65-F5344CB8AC3E}">
        <p14:creationId xmlns:p14="http://schemas.microsoft.com/office/powerpoint/2010/main" val="3588918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64</a:t>
            </a:fld>
            <a:endParaRPr lang="en-IN"/>
          </a:p>
        </p:txBody>
      </p:sp>
    </p:spTree>
    <p:extLst>
      <p:ext uri="{BB962C8B-B14F-4D97-AF65-F5344CB8AC3E}">
        <p14:creationId xmlns:p14="http://schemas.microsoft.com/office/powerpoint/2010/main" val="15796585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65</a:t>
            </a:fld>
            <a:endParaRPr lang="en-IN"/>
          </a:p>
        </p:txBody>
      </p:sp>
    </p:spTree>
    <p:extLst>
      <p:ext uri="{BB962C8B-B14F-4D97-AF65-F5344CB8AC3E}">
        <p14:creationId xmlns:p14="http://schemas.microsoft.com/office/powerpoint/2010/main" val="28075739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66</a:t>
            </a:fld>
            <a:endParaRPr lang="en-IN"/>
          </a:p>
        </p:txBody>
      </p:sp>
    </p:spTree>
    <p:extLst>
      <p:ext uri="{BB962C8B-B14F-4D97-AF65-F5344CB8AC3E}">
        <p14:creationId xmlns:p14="http://schemas.microsoft.com/office/powerpoint/2010/main" val="1688802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67</a:t>
            </a:fld>
            <a:endParaRPr lang="en-IN"/>
          </a:p>
        </p:txBody>
      </p:sp>
    </p:spTree>
    <p:extLst>
      <p:ext uri="{BB962C8B-B14F-4D97-AF65-F5344CB8AC3E}">
        <p14:creationId xmlns:p14="http://schemas.microsoft.com/office/powerpoint/2010/main" val="22950297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68</a:t>
            </a:fld>
            <a:endParaRPr lang="en-IN"/>
          </a:p>
        </p:txBody>
      </p:sp>
    </p:spTree>
    <p:extLst>
      <p:ext uri="{BB962C8B-B14F-4D97-AF65-F5344CB8AC3E}">
        <p14:creationId xmlns:p14="http://schemas.microsoft.com/office/powerpoint/2010/main" val="21800102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69</a:t>
            </a:fld>
            <a:endParaRPr lang="en-IN"/>
          </a:p>
        </p:txBody>
      </p:sp>
    </p:spTree>
    <p:extLst>
      <p:ext uri="{BB962C8B-B14F-4D97-AF65-F5344CB8AC3E}">
        <p14:creationId xmlns:p14="http://schemas.microsoft.com/office/powerpoint/2010/main" val="123350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70</a:t>
            </a:fld>
            <a:endParaRPr lang="en-IN"/>
          </a:p>
        </p:txBody>
      </p:sp>
    </p:spTree>
    <p:extLst>
      <p:ext uri="{BB962C8B-B14F-4D97-AF65-F5344CB8AC3E}">
        <p14:creationId xmlns:p14="http://schemas.microsoft.com/office/powerpoint/2010/main" val="3395509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71</a:t>
            </a:fld>
            <a:endParaRPr lang="en-IN"/>
          </a:p>
        </p:txBody>
      </p:sp>
    </p:spTree>
    <p:extLst>
      <p:ext uri="{BB962C8B-B14F-4D97-AF65-F5344CB8AC3E}">
        <p14:creationId xmlns:p14="http://schemas.microsoft.com/office/powerpoint/2010/main" val="295281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72</a:t>
            </a:fld>
            <a:endParaRPr lang="en-IN"/>
          </a:p>
        </p:txBody>
      </p:sp>
    </p:spTree>
    <p:extLst>
      <p:ext uri="{BB962C8B-B14F-4D97-AF65-F5344CB8AC3E}">
        <p14:creationId xmlns:p14="http://schemas.microsoft.com/office/powerpoint/2010/main" val="9666192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73</a:t>
            </a:fld>
            <a:endParaRPr lang="en-IN"/>
          </a:p>
        </p:txBody>
      </p:sp>
    </p:spTree>
    <p:extLst>
      <p:ext uri="{BB962C8B-B14F-4D97-AF65-F5344CB8AC3E}">
        <p14:creationId xmlns:p14="http://schemas.microsoft.com/office/powerpoint/2010/main" val="1512518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74</a:t>
            </a:fld>
            <a:endParaRPr lang="en-IN"/>
          </a:p>
        </p:txBody>
      </p:sp>
    </p:spTree>
    <p:extLst>
      <p:ext uri="{BB962C8B-B14F-4D97-AF65-F5344CB8AC3E}">
        <p14:creationId xmlns:p14="http://schemas.microsoft.com/office/powerpoint/2010/main" val="11974592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75</a:t>
            </a:fld>
            <a:endParaRPr lang="en-IN"/>
          </a:p>
        </p:txBody>
      </p:sp>
    </p:spTree>
    <p:extLst>
      <p:ext uri="{BB962C8B-B14F-4D97-AF65-F5344CB8AC3E}">
        <p14:creationId xmlns:p14="http://schemas.microsoft.com/office/powerpoint/2010/main" val="29295482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76</a:t>
            </a:fld>
            <a:endParaRPr lang="en-IN"/>
          </a:p>
        </p:txBody>
      </p:sp>
    </p:spTree>
    <p:extLst>
      <p:ext uri="{BB962C8B-B14F-4D97-AF65-F5344CB8AC3E}">
        <p14:creationId xmlns:p14="http://schemas.microsoft.com/office/powerpoint/2010/main" val="27776319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77</a:t>
            </a:fld>
            <a:endParaRPr lang="en-IN"/>
          </a:p>
        </p:txBody>
      </p:sp>
    </p:spTree>
    <p:extLst>
      <p:ext uri="{BB962C8B-B14F-4D97-AF65-F5344CB8AC3E}">
        <p14:creationId xmlns:p14="http://schemas.microsoft.com/office/powerpoint/2010/main" val="22437460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78</a:t>
            </a:fld>
            <a:endParaRPr lang="en-IN"/>
          </a:p>
        </p:txBody>
      </p:sp>
    </p:spTree>
    <p:extLst>
      <p:ext uri="{BB962C8B-B14F-4D97-AF65-F5344CB8AC3E}">
        <p14:creationId xmlns:p14="http://schemas.microsoft.com/office/powerpoint/2010/main" val="17639172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dirty="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79</a:t>
            </a:fld>
            <a:endParaRPr lang="en-IN"/>
          </a:p>
        </p:txBody>
      </p:sp>
    </p:spTree>
    <p:extLst>
      <p:ext uri="{BB962C8B-B14F-4D97-AF65-F5344CB8AC3E}">
        <p14:creationId xmlns:p14="http://schemas.microsoft.com/office/powerpoint/2010/main" val="3004562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80</a:t>
            </a:fld>
            <a:endParaRPr lang="en-IN"/>
          </a:p>
        </p:txBody>
      </p:sp>
    </p:spTree>
    <p:extLst>
      <p:ext uri="{BB962C8B-B14F-4D97-AF65-F5344CB8AC3E}">
        <p14:creationId xmlns:p14="http://schemas.microsoft.com/office/powerpoint/2010/main" val="32892201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It consists of a memory</a:t>
            </a:r>
          </a:p>
          <a:p>
            <a:r>
              <a:rPr lang="en-IN" sz="1200" b="0" i="0" u="none" strike="noStrike" kern="1200" baseline="0" dirty="0">
                <a:solidFill>
                  <a:schemeClr val="tx1"/>
                </a:solidFill>
                <a:latin typeface="+mn-lt"/>
                <a:ea typeface="+mn-ea"/>
                <a:cs typeface="+mn-cs"/>
              </a:rPr>
              <a:t>array and logic for m words with n bits per word. The argument register A and key register K</a:t>
            </a:r>
          </a:p>
          <a:p>
            <a:r>
              <a:rPr lang="en-IN" sz="1200" b="0" i="0" u="none" strike="noStrike" kern="1200" baseline="0" dirty="0">
                <a:solidFill>
                  <a:schemeClr val="tx1"/>
                </a:solidFill>
                <a:latin typeface="+mn-lt"/>
                <a:ea typeface="+mn-ea"/>
                <a:cs typeface="+mn-cs"/>
              </a:rPr>
              <a:t>each have n bits, one for each bit of a word. The match register M has m bits, one for each</a:t>
            </a:r>
          </a:p>
          <a:p>
            <a:r>
              <a:rPr lang="en-IN" sz="1200" b="0" i="0" u="none" strike="noStrike" kern="1200" baseline="0" dirty="0">
                <a:solidFill>
                  <a:schemeClr val="tx1"/>
                </a:solidFill>
                <a:latin typeface="+mn-lt"/>
                <a:ea typeface="+mn-ea"/>
                <a:cs typeface="+mn-cs"/>
              </a:rPr>
              <a:t>memory word. Each word in memory is compared in parallel with the content of the</a:t>
            </a:r>
          </a:p>
          <a:p>
            <a:r>
              <a:rPr lang="en-IN" sz="1200" b="0" i="0" u="none" strike="noStrike" kern="1200" baseline="0" dirty="0">
                <a:solidFill>
                  <a:schemeClr val="tx1"/>
                </a:solidFill>
                <a:latin typeface="+mn-lt"/>
                <a:ea typeface="+mn-ea"/>
                <a:cs typeface="+mn-cs"/>
              </a:rPr>
              <a:t>argument register. The words that match the bits of the argument register set a corresponding</a:t>
            </a:r>
          </a:p>
          <a:p>
            <a:r>
              <a:rPr lang="en-IN" sz="1200" b="0" i="0" u="none" strike="noStrike" kern="1200" baseline="0" dirty="0">
                <a:solidFill>
                  <a:schemeClr val="tx1"/>
                </a:solidFill>
                <a:latin typeface="+mn-lt"/>
                <a:ea typeface="+mn-ea"/>
                <a:cs typeface="+mn-cs"/>
              </a:rPr>
              <a:t>bit in the match register. After the matching process, those bits in the match register that</a:t>
            </a:r>
          </a:p>
          <a:p>
            <a:r>
              <a:rPr lang="en-IN" sz="1200" b="0" i="0" u="none" strike="noStrike" kern="1200" baseline="0" dirty="0">
                <a:solidFill>
                  <a:schemeClr val="tx1"/>
                </a:solidFill>
                <a:latin typeface="+mn-lt"/>
                <a:ea typeface="+mn-ea"/>
                <a:cs typeface="+mn-cs"/>
              </a:rPr>
              <a:t>have been set indicate the fact that their corresponding words have been matched. Reading is</a:t>
            </a:r>
          </a:p>
          <a:p>
            <a:r>
              <a:rPr lang="en-IN" sz="1200" b="0" i="0" u="none" strike="noStrike" kern="1200" baseline="0" dirty="0">
                <a:solidFill>
                  <a:schemeClr val="tx1"/>
                </a:solidFill>
                <a:latin typeface="+mn-lt"/>
                <a:ea typeface="+mn-ea"/>
                <a:cs typeface="+mn-cs"/>
              </a:rPr>
              <a:t>accomplished by a sequential access to memory for those words whose corresponding bits in</a:t>
            </a:r>
          </a:p>
          <a:p>
            <a:r>
              <a:rPr lang="en-IN" sz="1200" b="0" i="0" u="none" strike="noStrike" kern="1200" baseline="0" dirty="0">
                <a:solidFill>
                  <a:schemeClr val="tx1"/>
                </a:solidFill>
                <a:latin typeface="+mn-lt"/>
                <a:ea typeface="+mn-ea"/>
                <a:cs typeface="+mn-cs"/>
              </a:rPr>
              <a:t>the match register have been set.</a:t>
            </a:r>
          </a:p>
          <a:p>
            <a:r>
              <a:rPr lang="en-IN" sz="1200" b="0" i="0" u="none" strike="noStrike" kern="1200" baseline="0" dirty="0">
                <a:solidFill>
                  <a:schemeClr val="tx1"/>
                </a:solidFill>
                <a:latin typeface="+mn-lt"/>
                <a:ea typeface="+mn-ea"/>
                <a:cs typeface="+mn-cs"/>
              </a:rPr>
              <a:t>The key register provides a mask for choosing a particular field or key in </a:t>
            </a:r>
            <a:r>
              <a:rPr lang="en-IN" sz="1200" b="0" i="0" u="none" strike="noStrike" kern="1200" baseline="0" dirty="0" err="1">
                <a:solidFill>
                  <a:schemeClr val="tx1"/>
                </a:solidFill>
                <a:latin typeface="+mn-lt"/>
                <a:ea typeface="+mn-ea"/>
                <a:cs typeface="+mn-cs"/>
              </a:rPr>
              <a:t>theargument</a:t>
            </a:r>
            <a:r>
              <a:rPr lang="en-IN" sz="1200" b="0" i="0" u="none" strike="noStrike" kern="1200" baseline="0" dirty="0">
                <a:solidFill>
                  <a:schemeClr val="tx1"/>
                </a:solidFill>
                <a:latin typeface="+mn-lt"/>
                <a:ea typeface="+mn-ea"/>
                <a:cs typeface="+mn-cs"/>
              </a:rPr>
              <a:t> word.</a:t>
            </a:r>
          </a:p>
          <a:p>
            <a:r>
              <a:rPr lang="en-IN" sz="1200" b="0" i="0" u="none" strike="noStrike" kern="1200" baseline="0" dirty="0">
                <a:solidFill>
                  <a:schemeClr val="tx1"/>
                </a:solidFill>
                <a:latin typeface="+mn-lt"/>
                <a:ea typeface="+mn-ea"/>
                <a:cs typeface="+mn-cs"/>
              </a:rPr>
              <a:t>The entire argument is compared with each memory word if the key register contains all l's.</a:t>
            </a:r>
          </a:p>
          <a:p>
            <a:r>
              <a:rPr lang="en-IN" sz="1200" b="0" i="0" u="none" strike="noStrike" kern="1200" baseline="0" dirty="0">
                <a:solidFill>
                  <a:schemeClr val="tx1"/>
                </a:solidFill>
                <a:latin typeface="+mn-lt"/>
                <a:ea typeface="+mn-ea"/>
                <a:cs typeface="+mn-cs"/>
              </a:rPr>
              <a:t>Thus the key provides a mask or identifying piece of information which specifies how the</a:t>
            </a:r>
          </a:p>
          <a:p>
            <a:r>
              <a:rPr lang="en-IN" sz="1200" b="0" i="0" u="none" strike="noStrike" kern="1200" baseline="0">
                <a:solidFill>
                  <a:schemeClr val="tx1"/>
                </a:solidFill>
                <a:latin typeface="+mn-lt"/>
                <a:ea typeface="+mn-ea"/>
                <a:cs typeface="+mn-cs"/>
              </a:rPr>
              <a:t>reference to memory is made.</a:t>
            </a:r>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81</a:t>
            </a:fld>
            <a:endParaRPr lang="en-IN"/>
          </a:p>
        </p:txBody>
      </p:sp>
    </p:spTree>
    <p:extLst>
      <p:ext uri="{BB962C8B-B14F-4D97-AF65-F5344CB8AC3E}">
        <p14:creationId xmlns:p14="http://schemas.microsoft.com/office/powerpoint/2010/main" val="260283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10</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82</a:t>
            </a:fld>
            <a:endParaRPr lang="en-IN"/>
          </a:p>
        </p:txBody>
      </p:sp>
    </p:spTree>
    <p:extLst>
      <p:ext uri="{BB962C8B-B14F-4D97-AF65-F5344CB8AC3E}">
        <p14:creationId xmlns:p14="http://schemas.microsoft.com/office/powerpoint/2010/main" val="41552219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83</a:t>
            </a:fld>
            <a:endParaRPr lang="en-IN"/>
          </a:p>
        </p:txBody>
      </p:sp>
    </p:spTree>
    <p:extLst>
      <p:ext uri="{BB962C8B-B14F-4D97-AF65-F5344CB8AC3E}">
        <p14:creationId xmlns:p14="http://schemas.microsoft.com/office/powerpoint/2010/main" val="112914313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84</a:t>
            </a:fld>
            <a:endParaRPr lang="en-IN"/>
          </a:p>
        </p:txBody>
      </p:sp>
    </p:spTree>
    <p:extLst>
      <p:ext uri="{BB962C8B-B14F-4D97-AF65-F5344CB8AC3E}">
        <p14:creationId xmlns:p14="http://schemas.microsoft.com/office/powerpoint/2010/main" val="25057883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85</a:t>
            </a:fld>
            <a:endParaRPr lang="en-IN"/>
          </a:p>
        </p:txBody>
      </p:sp>
    </p:spTree>
    <p:extLst>
      <p:ext uri="{BB962C8B-B14F-4D97-AF65-F5344CB8AC3E}">
        <p14:creationId xmlns:p14="http://schemas.microsoft.com/office/powerpoint/2010/main" val="20035522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86</a:t>
            </a:fld>
            <a:endParaRPr lang="en-IN"/>
          </a:p>
        </p:txBody>
      </p:sp>
    </p:spTree>
    <p:extLst>
      <p:ext uri="{BB962C8B-B14F-4D97-AF65-F5344CB8AC3E}">
        <p14:creationId xmlns:p14="http://schemas.microsoft.com/office/powerpoint/2010/main" val="24115034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87</a:t>
            </a:fld>
            <a:endParaRPr lang="en-IN"/>
          </a:p>
        </p:txBody>
      </p:sp>
    </p:spTree>
    <p:extLst>
      <p:ext uri="{BB962C8B-B14F-4D97-AF65-F5344CB8AC3E}">
        <p14:creationId xmlns:p14="http://schemas.microsoft.com/office/powerpoint/2010/main" val="923087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88</a:t>
            </a:fld>
            <a:endParaRPr lang="en-IN"/>
          </a:p>
        </p:txBody>
      </p:sp>
    </p:spTree>
    <p:extLst>
      <p:ext uri="{BB962C8B-B14F-4D97-AF65-F5344CB8AC3E}">
        <p14:creationId xmlns:p14="http://schemas.microsoft.com/office/powerpoint/2010/main" val="37111540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89</a:t>
            </a:fld>
            <a:endParaRPr lang="en-IN"/>
          </a:p>
        </p:txBody>
      </p:sp>
    </p:spTree>
    <p:extLst>
      <p:ext uri="{BB962C8B-B14F-4D97-AF65-F5344CB8AC3E}">
        <p14:creationId xmlns:p14="http://schemas.microsoft.com/office/powerpoint/2010/main" val="24155910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90</a:t>
            </a:fld>
            <a:endParaRPr lang="en-IN"/>
          </a:p>
        </p:txBody>
      </p:sp>
    </p:spTree>
    <p:extLst>
      <p:ext uri="{BB962C8B-B14F-4D97-AF65-F5344CB8AC3E}">
        <p14:creationId xmlns:p14="http://schemas.microsoft.com/office/powerpoint/2010/main" val="6644988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91</a:t>
            </a:fld>
            <a:endParaRPr lang="en-IN"/>
          </a:p>
        </p:txBody>
      </p:sp>
    </p:spTree>
    <p:extLst>
      <p:ext uri="{BB962C8B-B14F-4D97-AF65-F5344CB8AC3E}">
        <p14:creationId xmlns:p14="http://schemas.microsoft.com/office/powerpoint/2010/main" val="70810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11</a:t>
            </a:fld>
            <a:endParaRPr lang="en-IN"/>
          </a:p>
        </p:txBody>
      </p:sp>
    </p:spTree>
    <p:extLst>
      <p:ext uri="{BB962C8B-B14F-4D97-AF65-F5344CB8AC3E}">
        <p14:creationId xmlns:p14="http://schemas.microsoft.com/office/powerpoint/2010/main" val="24795022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92</a:t>
            </a:fld>
            <a:endParaRPr lang="en-IN"/>
          </a:p>
        </p:txBody>
      </p:sp>
    </p:spTree>
    <p:extLst>
      <p:ext uri="{BB962C8B-B14F-4D97-AF65-F5344CB8AC3E}">
        <p14:creationId xmlns:p14="http://schemas.microsoft.com/office/powerpoint/2010/main" val="3939821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93</a:t>
            </a:fld>
            <a:endParaRPr lang="en-IN"/>
          </a:p>
        </p:txBody>
      </p:sp>
    </p:spTree>
    <p:extLst>
      <p:ext uri="{BB962C8B-B14F-4D97-AF65-F5344CB8AC3E}">
        <p14:creationId xmlns:p14="http://schemas.microsoft.com/office/powerpoint/2010/main" val="35021448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94</a:t>
            </a:fld>
            <a:endParaRPr lang="en-IN"/>
          </a:p>
        </p:txBody>
      </p:sp>
    </p:spTree>
    <p:extLst>
      <p:ext uri="{BB962C8B-B14F-4D97-AF65-F5344CB8AC3E}">
        <p14:creationId xmlns:p14="http://schemas.microsoft.com/office/powerpoint/2010/main" val="44665134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95</a:t>
            </a:fld>
            <a:endParaRPr lang="en-IN"/>
          </a:p>
        </p:txBody>
      </p:sp>
    </p:spTree>
    <p:extLst>
      <p:ext uri="{BB962C8B-B14F-4D97-AF65-F5344CB8AC3E}">
        <p14:creationId xmlns:p14="http://schemas.microsoft.com/office/powerpoint/2010/main" val="30553887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96</a:t>
            </a:fld>
            <a:endParaRPr lang="en-IN"/>
          </a:p>
        </p:txBody>
      </p:sp>
    </p:spTree>
    <p:extLst>
      <p:ext uri="{BB962C8B-B14F-4D97-AF65-F5344CB8AC3E}">
        <p14:creationId xmlns:p14="http://schemas.microsoft.com/office/powerpoint/2010/main" val="13246937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97</a:t>
            </a:fld>
            <a:endParaRPr lang="en-IN"/>
          </a:p>
        </p:txBody>
      </p:sp>
    </p:spTree>
    <p:extLst>
      <p:ext uri="{BB962C8B-B14F-4D97-AF65-F5344CB8AC3E}">
        <p14:creationId xmlns:p14="http://schemas.microsoft.com/office/powerpoint/2010/main" val="23870519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645CCC-E23D-4342-A99E-F6AFEA0681AB}" type="slidenum">
              <a:rPr lang="en-IN" smtClean="0"/>
              <a:pPr/>
              <a:t>98</a:t>
            </a:fld>
            <a:endParaRPr lang="en-IN"/>
          </a:p>
        </p:txBody>
      </p:sp>
    </p:spTree>
    <p:extLst>
      <p:ext uri="{BB962C8B-B14F-4D97-AF65-F5344CB8AC3E}">
        <p14:creationId xmlns:p14="http://schemas.microsoft.com/office/powerpoint/2010/main" val="195073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2496-45CB-F548-413E-D5BBC1A5A76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18D229B-3055-42EB-430F-97154FD85EC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6D6955C-771C-B17B-F534-E9B33BE885C7}"/>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B8056D87-F885-2C39-3F97-D982303F2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D4348-E747-808A-4099-47F98E7072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286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3EDB-896F-2CFA-79D7-CDE823A7C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459C5C-2FCB-46BD-52E3-46D6E9286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65977-41F3-12AD-C6C1-3E755D1B4141}"/>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FCF48D02-55C1-A924-81B3-52FFF63E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81FC7-FE82-BB21-78EB-4226D83C28E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E6EA8-F810-48E5-D9BE-26854CC15A0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DDE20-E8EB-5ED2-ED07-9811E77FA2A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5EBC2-C65F-72EA-0CF4-A383C847FA3E}"/>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6CDAD005-D30F-910F-83CF-F2B9A6CE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EC609-4DE0-C4C3-9836-7ABEC07F439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640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9D85-2537-3FB4-10DC-E121AB7C0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A584D-7481-C96B-C94E-1A7D5DA13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23F8A-C38E-69AE-F618-3CC8D7DAEED2}"/>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CD103B4F-8909-B1B3-E49D-D242AD846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009D1-D2DF-4F01-D12F-38FEBDBBE8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778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72EF-883A-B6FC-BBF6-C18B79F6177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59DDCBC-FBB8-411B-EFA8-16A62A695E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1DB8F-495B-2A8D-19AB-2AEC53AA374E}"/>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8F84C996-3388-3D1C-96EA-8392A310C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A4893-DC75-1E40-0F9E-C0AE830A6B2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534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164E-A58D-EF55-AA7A-8057A660C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27F3D-F1CA-0EFD-5D0A-A62DBFCB057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FB914F-E67D-5E82-B16D-B4C35CFEEB3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EE9570-D754-9C38-6F5F-3BE76109B969}"/>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a:extLst>
              <a:ext uri="{FF2B5EF4-FFF2-40B4-BE49-F238E27FC236}">
                <a16:creationId xmlns:a16="http://schemas.microsoft.com/office/drawing/2014/main" id="{178BA381-BB12-6D5F-362E-A67229C3B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A7E9F-21CC-8378-B1D8-328EA2EAA51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5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46CA-8290-5455-E75A-484EB79D244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09ED4D-AF47-B997-5569-9A5616FA76F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072FD-9ED0-2842-0EDB-A6B6D98050F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3F6EA-0DA8-FB76-EE46-26FC79AAD45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78430D1-DA3D-CE46-5C4A-95240EB7B2C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852247-6AD5-F05A-F1E3-AD1B46B498A7}"/>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8" name="Footer Placeholder 7">
            <a:extLst>
              <a:ext uri="{FF2B5EF4-FFF2-40B4-BE49-F238E27FC236}">
                <a16:creationId xmlns:a16="http://schemas.microsoft.com/office/drawing/2014/main" id="{32A056F9-52B2-6021-FE14-532D6334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8A5AB-3585-F5EF-441A-60FF2B25979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172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E2C7-F509-B662-23F2-21EB3F0750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3306E4-BDCB-679C-FF05-4466E38276B0}"/>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4" name="Footer Placeholder 3">
            <a:extLst>
              <a:ext uri="{FF2B5EF4-FFF2-40B4-BE49-F238E27FC236}">
                <a16:creationId xmlns:a16="http://schemas.microsoft.com/office/drawing/2014/main" id="{DA9FA7B4-5C59-BFE6-EF65-CE286A6686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989644-623C-11D1-32EA-094B67D57BF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5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BA4B2-BC72-DBF1-60D4-0E00620A398E}"/>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3" name="Footer Placeholder 2">
            <a:extLst>
              <a:ext uri="{FF2B5EF4-FFF2-40B4-BE49-F238E27FC236}">
                <a16:creationId xmlns:a16="http://schemas.microsoft.com/office/drawing/2014/main" id="{5888EE37-3C46-C126-BF0C-8E9494902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BD64BD-6E59-63A7-FB3F-F5CD1A81847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059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9898-C2B6-CF6C-F51C-D712043D5F0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0CE5DCA-923B-5C15-90B4-240F070D432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96C90-F612-6654-24C5-4D05D82350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D301DD-3D70-34B2-F1BD-0320B94EFB06}"/>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a:extLst>
              <a:ext uri="{FF2B5EF4-FFF2-40B4-BE49-F238E27FC236}">
                <a16:creationId xmlns:a16="http://schemas.microsoft.com/office/drawing/2014/main" id="{740C71A8-D28F-EFC4-712B-FC2F66205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9C0AE-4C5C-DA90-F34A-2558FCD9591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90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D94B-7155-556E-9110-86E305986C9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F3EA7CD-97E0-D45D-E940-7D0BD36829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32B4529-DDE7-3B7C-ABB9-940A82E12F9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FB3FB73-331C-1177-E981-8816765AE7B6}"/>
              </a:ext>
            </a:extLst>
          </p:cNvPr>
          <p:cNvSpPr>
            <a:spLocks noGrp="1"/>
          </p:cNvSpPr>
          <p:nvPr>
            <p:ph type="dt" sz="half" idx="10"/>
          </p:nvPr>
        </p:nvSpPr>
        <p:spPr/>
        <p:txBody>
          <a:bodyPr/>
          <a:lstStyle/>
          <a:p>
            <a:fld id="{1D8BD707-D9CF-40AE-B4C6-C98DA3205C09}" type="datetimeFigureOut">
              <a:rPr lang="en-US" smtClean="0"/>
              <a:pPr/>
              <a:t>5/17/2022</a:t>
            </a:fld>
            <a:endParaRPr lang="en-US"/>
          </a:p>
        </p:txBody>
      </p:sp>
      <p:sp>
        <p:nvSpPr>
          <p:cNvPr id="6" name="Footer Placeholder 5">
            <a:extLst>
              <a:ext uri="{FF2B5EF4-FFF2-40B4-BE49-F238E27FC236}">
                <a16:creationId xmlns:a16="http://schemas.microsoft.com/office/drawing/2014/main" id="{FACF80EE-AF87-4345-D11B-B25A368CF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64A58-0C0A-216D-884C-CA868A2E4DD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183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37222-CC83-6636-CE5C-C78625381A0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2535B3-F440-3639-3656-ECAEDDCB976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D6FA1-30BB-97E8-02FA-0F0BA63256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5/17/2022</a:t>
            </a:fld>
            <a:endParaRPr lang="en-US"/>
          </a:p>
        </p:txBody>
      </p:sp>
      <p:sp>
        <p:nvSpPr>
          <p:cNvPr id="5" name="Footer Placeholder 4">
            <a:extLst>
              <a:ext uri="{FF2B5EF4-FFF2-40B4-BE49-F238E27FC236}">
                <a16:creationId xmlns:a16="http://schemas.microsoft.com/office/drawing/2014/main" id="{CA238471-EEBF-D78F-45FF-BB176A608B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54D95-984A-C046-888F-15861984D9C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643566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3.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customXml" Target="../ink/ink4.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8" Type="http://schemas.openxmlformats.org/officeDocument/2006/relationships/image" Target="../media/image370.emf"/><Relationship Id="rId3" Type="http://schemas.openxmlformats.org/officeDocument/2006/relationships/image" Target="../media/image1.png"/><Relationship Id="rId7" Type="http://schemas.openxmlformats.org/officeDocument/2006/relationships/customXml" Target="../ink/ink6.xml"/><Relationship Id="rId12" Type="http://schemas.openxmlformats.org/officeDocument/2006/relationships/image" Target="../media/image41.emf"/><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50.emf"/><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39.emf"/><Relationship Id="rId4" Type="http://schemas.openxmlformats.org/officeDocument/2006/relationships/image" Target="../media/image33.png"/><Relationship Id="rId9" Type="http://schemas.openxmlformats.org/officeDocument/2006/relationships/customXml" Target="../ink/ink7.xml"/></Relationships>
</file>

<file path=ppt/slides/_rels/slide78.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1.png"/><Relationship Id="rId7" Type="http://schemas.openxmlformats.org/officeDocument/2006/relationships/image" Target="../media/image370.emf"/><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41.emf"/><Relationship Id="rId5" Type="http://schemas.openxmlformats.org/officeDocument/2006/relationships/image" Target="../media/image350.emf"/><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39.emf"/></Relationships>
</file>

<file path=ppt/slides/_rels/slide7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png"/><Relationship Id="rId7" Type="http://schemas.openxmlformats.org/officeDocument/2006/relationships/image" Target="../media/image370.emf"/><Relationship Id="rId12" Type="http://schemas.openxmlformats.org/officeDocument/2006/relationships/image" Target="../media/image34.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41.emf"/><Relationship Id="rId5" Type="http://schemas.openxmlformats.org/officeDocument/2006/relationships/image" Target="../media/image350.emf"/><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39.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emf"/></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910" y="963713"/>
            <a:ext cx="6626049" cy="2948177"/>
          </a:xfrm>
        </p:spPr>
        <p:txBody>
          <a:bodyPr/>
          <a:lstStyle/>
          <a:p>
            <a:pPr algn="ctr"/>
            <a:r>
              <a:rPr lang="en-US" b="1" dirty="0">
                <a:solidFill>
                  <a:srgbClr val="C00000"/>
                </a:solidFill>
              </a:rPr>
              <a:t>COMPUTER ORGANIZATION AND ARCHITECTURE</a:t>
            </a:r>
          </a:p>
        </p:txBody>
      </p:sp>
      <p:sp>
        <p:nvSpPr>
          <p:cNvPr id="3" name="Subtitle 2"/>
          <p:cNvSpPr>
            <a:spLocks noGrp="1"/>
          </p:cNvSpPr>
          <p:nvPr>
            <p:ph type="subTitle" idx="1"/>
          </p:nvPr>
        </p:nvSpPr>
        <p:spPr>
          <a:xfrm>
            <a:off x="3179360" y="4062802"/>
            <a:ext cx="2840440" cy="1955443"/>
          </a:xfrm>
        </p:spPr>
        <p:txBody>
          <a:bodyPr>
            <a:normAutofit/>
          </a:bodyPr>
          <a:lstStyle/>
          <a:p>
            <a:pPr algn="ctr"/>
            <a:r>
              <a:rPr lang="en-IN" dirty="0" err="1">
                <a:solidFill>
                  <a:srgbClr val="002060"/>
                </a:solidFill>
              </a:rPr>
              <a:t>Y.Madhu</a:t>
            </a:r>
            <a:r>
              <a:rPr lang="en-IN" dirty="0">
                <a:solidFill>
                  <a:srgbClr val="002060"/>
                </a:solidFill>
              </a:rPr>
              <a:t> Babu</a:t>
            </a:r>
          </a:p>
          <a:p>
            <a:pPr algn="ctr"/>
            <a:r>
              <a:rPr lang="en-IN" dirty="0">
                <a:solidFill>
                  <a:srgbClr val="002060"/>
                </a:solidFill>
              </a:rPr>
              <a:t>Asst. Professor</a:t>
            </a:r>
          </a:p>
          <a:p>
            <a:pPr algn="ctr"/>
            <a:r>
              <a:rPr lang="en-IN" dirty="0">
                <a:solidFill>
                  <a:srgbClr val="002060"/>
                </a:solidFill>
              </a:rPr>
              <a:t>Dept. of EECE, GIT</a:t>
            </a:r>
          </a:p>
          <a:p>
            <a:pPr algn="ctr"/>
            <a:r>
              <a:rPr lang="en-IN" dirty="0">
                <a:solidFill>
                  <a:srgbClr val="002060"/>
                </a:solidFill>
              </a:rPr>
              <a:t>Visakhapatnam</a:t>
            </a:r>
          </a:p>
          <a:p>
            <a:pPr algn="ctr"/>
            <a:r>
              <a:rPr lang="en-IN" dirty="0">
                <a:solidFill>
                  <a:srgbClr val="002060"/>
                </a:solidFill>
              </a:rPr>
              <a:t>myalaka@gitam.edu</a:t>
            </a:r>
          </a:p>
          <a:p>
            <a:pPr algn="ctr"/>
            <a:endParaRPr lang="en-IN" dirty="0">
              <a:solidFill>
                <a:srgbClr val="002060"/>
              </a:solidFill>
            </a:endParaRPr>
          </a:p>
          <a:p>
            <a:pPr algn="ctr"/>
            <a:endParaRPr lang="en-IN" dirty="0">
              <a:solidFill>
                <a:srgbClr val="002060"/>
              </a:solidFill>
            </a:endParaRPr>
          </a:p>
          <a:p>
            <a:pPr algn="ctr"/>
            <a:endParaRPr lang="en-IN" dirty="0">
              <a:solidFill>
                <a:srgbClr val="002060"/>
              </a:solidFill>
            </a:endParaRPr>
          </a:p>
        </p:txBody>
      </p:sp>
      <p:sp>
        <p:nvSpPr>
          <p:cNvPr id="5" name="Date Placeholder 9"/>
          <p:cNvSpPr>
            <a:spLocks noGrp="1"/>
          </p:cNvSpPr>
          <p:nvPr>
            <p:ph type="dt" sz="half" idx="10"/>
          </p:nvPr>
        </p:nvSpPr>
        <p:spPr>
          <a:xfrm>
            <a:off x="279918" y="6481136"/>
            <a:ext cx="881744" cy="365125"/>
          </a:xfrm>
        </p:spPr>
        <p:txBody>
          <a:bodyPr/>
          <a:lstStyle/>
          <a:p>
            <a:fld id="{ED3B0E34-63BC-4017-BE35-95292CC6F8CC}" type="datetime3">
              <a:rPr lang="en-US" smtClean="0"/>
              <a:pPr/>
              <a:t>17 May 2022</a:t>
            </a:fld>
            <a:endParaRPr lang="en-US" dirty="0"/>
          </a:p>
        </p:txBody>
      </p:sp>
      <p:sp>
        <p:nvSpPr>
          <p:cNvPr id="4" name="Footer Placeholder 7"/>
          <p:cNvSpPr>
            <a:spLocks noGrp="1"/>
          </p:cNvSpPr>
          <p:nvPr>
            <p:ph type="ftr" sz="quarter" idx="11"/>
          </p:nvPr>
        </p:nvSpPr>
        <p:spPr>
          <a:xfrm>
            <a:off x="1406939" y="650575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3132084" y="0"/>
            <a:ext cx="2171700" cy="812800"/>
          </a:xfrm>
          <a:prstGeom prst="rect">
            <a:avLst/>
          </a:prstGeom>
          <a:noFill/>
          <a:ln w="9525">
            <a:noFill/>
            <a:miter lim="800000"/>
            <a:headEnd/>
            <a:tailEnd/>
          </a:ln>
        </p:spPr>
      </p:pic>
    </p:spTree>
    <p:extLst>
      <p:ext uri="{BB962C8B-B14F-4D97-AF65-F5344CB8AC3E}">
        <p14:creationId xmlns:p14="http://schemas.microsoft.com/office/powerpoint/2010/main" val="133181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4000" b="0" dirty="0"/>
              <a:t>Memory Hierarchy in</a:t>
            </a:r>
            <a:br>
              <a:rPr lang="en-IN" sz="4000" b="0" dirty="0"/>
            </a:br>
            <a:r>
              <a:rPr lang="en-IN" sz="4000" b="0" dirty="0"/>
              <a:t>computer system</a:t>
            </a:r>
            <a:endParaRPr lang="en-IN" b="1" dirty="0">
              <a:solidFill>
                <a:srgbClr val="C00000"/>
              </a:solidFill>
            </a:endParaRPr>
          </a:p>
        </p:txBody>
      </p:sp>
      <p:sp>
        <p:nvSpPr>
          <p:cNvPr id="3" name="Content Placeholder 2"/>
          <p:cNvSpPr>
            <a:spLocks noGrp="1"/>
          </p:cNvSpPr>
          <p:nvPr>
            <p:ph idx="1"/>
          </p:nvPr>
        </p:nvSpPr>
        <p:spPr>
          <a:xfrm>
            <a:off x="228600" y="1752600"/>
            <a:ext cx="7681420" cy="4349469"/>
          </a:xfrm>
        </p:spPr>
        <p:txBody>
          <a:bodyPr>
            <a:noAutofit/>
          </a:bodyPr>
          <a:lstStyle/>
          <a:p>
            <a:pPr marL="0" indent="0" algn="just"/>
            <a:r>
              <a:rPr lang="en-IN" sz="2400" dirty="0"/>
              <a:t>When the program not residing in main memory is needed by the CPU, they are brought in from auxiliary memory. </a:t>
            </a:r>
          </a:p>
          <a:p>
            <a:pPr marL="0" indent="0" algn="just"/>
            <a:r>
              <a:rPr lang="en-IN" sz="2400" dirty="0"/>
              <a:t>Programs not currently needed in main memory are transferred into auxiliary memory to provide space in main memory for other programs that are currently in use. 	</a:t>
            </a:r>
          </a:p>
          <a:p>
            <a:pPr marL="0" indent="0" algn="just"/>
            <a:endParaRPr lang="en-IN" sz="2400" dirty="0"/>
          </a:p>
          <a:p>
            <a:pPr marL="0" indent="0" algn="just"/>
            <a:r>
              <a:rPr lang="en-IN" sz="2400" dirty="0"/>
              <a:t>The </a:t>
            </a:r>
            <a:r>
              <a:rPr lang="en-IN" sz="2400" b="1" dirty="0">
                <a:solidFill>
                  <a:srgbClr val="FF0000"/>
                </a:solidFill>
              </a:rPr>
              <a:t>cache memory</a:t>
            </a:r>
            <a:r>
              <a:rPr lang="en-IN" sz="2400" dirty="0"/>
              <a:t> is used to store program data which is currently being executed in the CPU. </a:t>
            </a:r>
          </a:p>
          <a:p>
            <a:pPr marL="0" indent="0" algn="just"/>
            <a:r>
              <a:rPr lang="en-IN" sz="2400" dirty="0"/>
              <a:t>Approximate access time ratio between cache memory and main memory is about </a:t>
            </a:r>
            <a:r>
              <a:rPr lang="en-IN" sz="2400" b="1" dirty="0"/>
              <a:t>1 to 7~10</a:t>
            </a:r>
            <a:endParaRPr lang="en-IN" sz="24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br>
              <a:rPr lang="en-IN" dirty="0"/>
            </a:br>
            <a:r>
              <a:rPr lang="en-IN" dirty="0"/>
              <a:t> </a:t>
            </a:r>
            <a:r>
              <a:rPr lang="en-IN" sz="3100" dirty="0"/>
              <a:t>characteristics of Memory Hierarchy Design </a:t>
            </a:r>
            <a:endParaRPr lang="en-IN" sz="3100"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a:buNone/>
            </a:pPr>
            <a:endParaRPr lang="en-IN" dirty="0"/>
          </a:p>
          <a:p>
            <a:r>
              <a:rPr lang="en-IN" dirty="0"/>
              <a:t>1. </a:t>
            </a:r>
            <a:r>
              <a:rPr lang="en-IN" b="1" dirty="0"/>
              <a:t>Capacity: </a:t>
            </a:r>
            <a:r>
              <a:rPr lang="en-IN" dirty="0"/>
              <a:t>It is the global volume of information the memory can store. As we move from top to bottom in the Hierarchy, the capacity increases. </a:t>
            </a:r>
          </a:p>
          <a:p>
            <a:r>
              <a:rPr lang="en-IN" dirty="0"/>
              <a:t>2. </a:t>
            </a:r>
            <a:r>
              <a:rPr lang="en-IN" b="1" dirty="0"/>
              <a:t>Access Time: </a:t>
            </a:r>
          </a:p>
          <a:p>
            <a:r>
              <a:rPr lang="en-IN" dirty="0"/>
              <a:t>It is the time interval between the read/write request and the availability of the data. As we move from top to bottom in the Hierarchy, the </a:t>
            </a:r>
            <a:r>
              <a:rPr lang="en-IN" dirty="0" err="1"/>
              <a:t>acEECEs</a:t>
            </a:r>
            <a:r>
              <a:rPr lang="en-IN" dirty="0"/>
              <a:t> time increases.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4000" dirty="0"/>
              <a:t>characteristics of Memory Hierarchy Design </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a:buNone/>
            </a:pPr>
            <a:endParaRPr lang="en-IN" dirty="0"/>
          </a:p>
          <a:p>
            <a:r>
              <a:rPr lang="en-IN" sz="1600" dirty="0"/>
              <a:t>3. </a:t>
            </a:r>
            <a:r>
              <a:rPr lang="en-IN" sz="1600" b="1" dirty="0"/>
              <a:t>Performance: </a:t>
            </a:r>
            <a:r>
              <a:rPr lang="en-IN" sz="1600" dirty="0"/>
              <a:t>Earlier when the computer system was designed without Memory Hierarchy design, the speed gap increases between the CPU registers and Main Memory due to large difference in access time. This results in lower performance of the system and thus, enhancement was required.</a:t>
            </a:r>
          </a:p>
          <a:p>
            <a:r>
              <a:rPr lang="en-IN" sz="1600" dirty="0"/>
              <a:t> This enhancement was made in the form of Memory Hierarchy Design because of which the performance of the system increases. One of the most significant ways to increase system performance is minimizing how far down the memory hierarchy one has to go to manipulate data. </a:t>
            </a:r>
          </a:p>
          <a:p>
            <a:pPr>
              <a:buNone/>
            </a:pPr>
            <a:endParaRPr lang="en-IN" sz="1600" dirty="0"/>
          </a:p>
          <a:p>
            <a:r>
              <a:rPr lang="en-IN" sz="1600" dirty="0"/>
              <a:t>4. </a:t>
            </a:r>
            <a:r>
              <a:rPr lang="en-IN" sz="1600" b="1" dirty="0"/>
              <a:t>Cost per bit: </a:t>
            </a:r>
          </a:p>
          <a:p>
            <a:r>
              <a:rPr lang="en-IN" sz="1600" dirty="0"/>
              <a:t>As we move from bottom to top in the Hierarchy, the cost per bit increases i.e. Internal Memory is costlier than External Memory. </a:t>
            </a:r>
          </a:p>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b="0" dirty="0"/>
              <a:t>Memory Access Methods</a:t>
            </a:r>
            <a:br>
              <a:rPr lang="en-IN" b="0" dirty="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dirty="0"/>
              <a:t>Each memory type, is a collection of numerous memory locations. </a:t>
            </a:r>
          </a:p>
          <a:p>
            <a:endParaRPr lang="en-IN" dirty="0"/>
          </a:p>
          <a:p>
            <a:r>
              <a:rPr lang="en-IN" dirty="0"/>
              <a:t>To access data from any memory, first it must be located and then the data is read from the memory location. </a:t>
            </a:r>
          </a:p>
          <a:p>
            <a:endParaRPr lang="en-IN" dirty="0"/>
          </a:p>
          <a:p>
            <a:r>
              <a:rPr lang="en-IN" dirty="0"/>
              <a:t>Following are the methods to access information from memory locations:</a:t>
            </a:r>
          </a:p>
          <a:p>
            <a:endParaRPr lang="en-IN" dirty="0"/>
          </a:p>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3100" b="0" dirty="0"/>
              <a:t>Memory Access Methods</a:t>
            </a:r>
            <a:br>
              <a:rPr lang="en-IN" b="0" dirty="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sz="2400" b="1" dirty="0"/>
              <a:t>Random Access</a:t>
            </a:r>
            <a:r>
              <a:rPr lang="en-IN" sz="2400" dirty="0"/>
              <a:t>: Main memories are random access memories, in which each memory location has a unique address. </a:t>
            </a:r>
          </a:p>
          <a:p>
            <a:r>
              <a:rPr lang="en-IN" sz="2400" dirty="0"/>
              <a:t>Using this unique address any memory location can be reached in the same amount of time in any order.</a:t>
            </a:r>
          </a:p>
          <a:p>
            <a:r>
              <a:rPr lang="en-IN" sz="2400" dirty="0"/>
              <a:t> </a:t>
            </a:r>
            <a:r>
              <a:rPr lang="en-IN" sz="2400" b="1" dirty="0"/>
              <a:t>Sequential Access</a:t>
            </a:r>
            <a:r>
              <a:rPr lang="en-IN" sz="2400" dirty="0"/>
              <a:t>: This methods allows memory access in a sequence or in order.</a:t>
            </a:r>
          </a:p>
          <a:p>
            <a:endParaRPr lang="en-IN" sz="2400" dirty="0"/>
          </a:p>
          <a:p>
            <a:r>
              <a:rPr lang="en-IN" sz="2400" b="1" dirty="0"/>
              <a:t>Direct Access</a:t>
            </a:r>
            <a:r>
              <a:rPr lang="en-IN" sz="2400" dirty="0"/>
              <a:t>: In this mode, information is stored in tracks, with each track having a separate read/write head.</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b="0" dirty="0"/>
              <a:t>Main Memory</a:t>
            </a:r>
            <a:br>
              <a:rPr lang="en-IN" b="0" dirty="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a:t>The memory unit that communicates directly within the CPU, Auxiliary memory and Cache memory, is called main memory. </a:t>
            </a:r>
          </a:p>
          <a:p>
            <a:pPr marL="0" indent="0" algn="just"/>
            <a:r>
              <a:rPr lang="en-IN" dirty="0"/>
              <a:t>It is the central storage unit of the computer system. </a:t>
            </a:r>
          </a:p>
          <a:p>
            <a:pPr marL="0" indent="0" algn="just"/>
            <a:r>
              <a:rPr lang="en-IN" dirty="0"/>
              <a:t>It is a large and fast memory used to store data during computer operations. </a:t>
            </a:r>
          </a:p>
          <a:p>
            <a:pPr marL="0" indent="0" algn="just"/>
            <a:r>
              <a:rPr lang="en-IN" dirty="0"/>
              <a:t>Main memory is made up of </a:t>
            </a:r>
            <a:r>
              <a:rPr lang="en-IN" b="1" dirty="0"/>
              <a:t>RAM</a:t>
            </a:r>
            <a:r>
              <a:rPr lang="en-IN" dirty="0"/>
              <a:t> and </a:t>
            </a:r>
            <a:r>
              <a:rPr lang="en-IN" b="1" dirty="0"/>
              <a:t>ROM</a:t>
            </a:r>
            <a:r>
              <a:rPr lang="en-IN" dirty="0"/>
              <a:t>, with RAM integrated circuit chips holing the major share.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RAM: Random Access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a:t>RAM, is a form of data storage that can be accessed randomly at any time, in any order and from any physical location in contrast to other storage device, such as hard drives, where the physical location of the data determines the time taken to retrieve it. </a:t>
            </a:r>
          </a:p>
          <a:p>
            <a:pPr marL="0" indent="0" algn="just"/>
            <a:r>
              <a:rPr lang="en-IN" dirty="0"/>
              <a:t>RAM is measured in megabytes and the speed is measured in nanoseconds and RAM chips can read data faster than ROM.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dirty="0"/>
              <a:t>Types of RAM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a:t>The two widely used forms of modern RAM are </a:t>
            </a:r>
            <a:r>
              <a:rPr lang="en-IN" b="1" dirty="0"/>
              <a:t>static RAM (SRAM) and dynamic RAM (DRAM). </a:t>
            </a:r>
          </a:p>
          <a:p>
            <a:pPr marL="0" indent="0" algn="just"/>
            <a:r>
              <a:rPr lang="en-IN" b="1" dirty="0"/>
              <a:t>In SRAM, </a:t>
            </a:r>
            <a:r>
              <a:rPr lang="en-IN" dirty="0"/>
              <a:t>a bit of data is stored using the state of a six transistor memory cell. </a:t>
            </a:r>
          </a:p>
          <a:p>
            <a:pPr marL="0" indent="0" algn="just"/>
            <a:r>
              <a:rPr lang="en-IN" dirty="0"/>
              <a:t>This form of RAM is more expensive to produce, but is generally faster and requires less dynamic power than DRAM. </a:t>
            </a:r>
          </a:p>
          <a:p>
            <a:pPr marL="0" indent="0" algn="just"/>
            <a:r>
              <a:rPr lang="en-IN" dirty="0"/>
              <a:t>In modern computers, SRAM is often used as cache memory for the CPU.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4000" dirty="0"/>
              <a:t>dram</a:t>
            </a:r>
            <a:endParaRPr lang="en-IN" b="1" dirty="0">
              <a:solidFill>
                <a:srgbClr val="C00000"/>
              </a:solidFill>
            </a:endParaRPr>
          </a:p>
        </p:txBody>
      </p:sp>
      <p:sp>
        <p:nvSpPr>
          <p:cNvPr id="3" name="Content Placeholder 2"/>
          <p:cNvSpPr>
            <a:spLocks noGrp="1"/>
          </p:cNvSpPr>
          <p:nvPr>
            <p:ph idx="1"/>
          </p:nvPr>
        </p:nvSpPr>
        <p:spPr>
          <a:xfrm>
            <a:off x="304800" y="1600200"/>
            <a:ext cx="7681420" cy="4349469"/>
          </a:xfrm>
        </p:spPr>
        <p:txBody>
          <a:bodyPr>
            <a:noAutofit/>
          </a:bodyPr>
          <a:lstStyle/>
          <a:p>
            <a:pPr marL="0" indent="0" algn="just"/>
            <a:r>
              <a:rPr lang="en-IN" sz="2400" dirty="0"/>
              <a:t>DRAM stores a bit of data using a transistor and capacitor pair, which together comprise a DRAM cell. </a:t>
            </a:r>
          </a:p>
          <a:p>
            <a:pPr marL="0" indent="0" algn="just"/>
            <a:endParaRPr lang="en-IN" sz="2400" dirty="0"/>
          </a:p>
          <a:p>
            <a:pPr marL="0" indent="0" algn="just"/>
            <a:r>
              <a:rPr lang="en-IN" sz="2400" dirty="0"/>
              <a:t>The capacitor holds a high or low charge (1 or 0, respectively), and the transistor acts as a switch that lets the control circuitry on the chip read the capacitor's state of charge or change it. </a:t>
            </a:r>
          </a:p>
          <a:p>
            <a:pPr marL="0" indent="0" algn="just"/>
            <a:endParaRPr lang="en-IN" sz="2400" dirty="0"/>
          </a:p>
          <a:p>
            <a:pPr marL="0" indent="0" algn="just"/>
            <a:r>
              <a:rPr lang="en-IN" sz="2400" dirty="0"/>
              <a:t>As this form of memory is less expensive to produce than static RAM, it is the predominant form of computer memory used in modern computers. The figure below shows DRAM &amp; SRAM.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117313" cy="667431"/>
          </a:xfrm>
        </p:spPr>
        <p:txBody>
          <a:bodyPr/>
          <a:lstStyle/>
          <a:p>
            <a:pPr algn="ct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23553" name="Picture 1"/>
          <p:cNvPicPr>
            <a:picLocks noChangeAspect="1" noChangeArrowheads="1"/>
          </p:cNvPicPr>
          <p:nvPr/>
        </p:nvPicPr>
        <p:blipFill>
          <a:blip r:embed="rId4"/>
          <a:srcRect/>
          <a:stretch>
            <a:fillRect/>
          </a:stretch>
        </p:blipFill>
        <p:spPr bwMode="auto">
          <a:xfrm>
            <a:off x="1143000" y="2057400"/>
            <a:ext cx="5105401" cy="1951398"/>
          </a:xfrm>
          <a:prstGeom prst="rect">
            <a:avLst/>
          </a:prstGeom>
          <a:noFill/>
          <a:ln w="9525">
            <a:noFill/>
            <a:miter lim="800000"/>
            <a:headEnd/>
            <a:tailEnd/>
          </a:ln>
          <a:effectLst/>
        </p:spPr>
      </p:pic>
      <p:sp>
        <p:nvSpPr>
          <p:cNvPr id="8" name="Rectangle 7"/>
          <p:cNvSpPr/>
          <p:nvPr/>
        </p:nvSpPr>
        <p:spPr>
          <a:xfrm>
            <a:off x="609600" y="914400"/>
            <a:ext cx="5867400" cy="923330"/>
          </a:xfrm>
          <a:prstGeom prst="rect">
            <a:avLst/>
          </a:prstGeom>
        </p:spPr>
        <p:txBody>
          <a:bodyPr wrap="square">
            <a:spAutoFit/>
          </a:bodyPr>
          <a:lstStyle/>
          <a:p>
            <a:r>
              <a:rPr lang="en-IN" dirty="0"/>
              <a:t>Both static and dynamic RAM are considered volatile, as their state is lost or reset when power is removed from the system. </a:t>
            </a:r>
          </a:p>
        </p:txBody>
      </p:sp>
      <p:sp>
        <p:nvSpPr>
          <p:cNvPr id="9" name="Rectangle 8"/>
          <p:cNvSpPr/>
          <p:nvPr/>
        </p:nvSpPr>
        <p:spPr>
          <a:xfrm>
            <a:off x="609600" y="4114800"/>
            <a:ext cx="6781800" cy="2031325"/>
          </a:xfrm>
          <a:prstGeom prst="rect">
            <a:avLst/>
          </a:prstGeom>
        </p:spPr>
        <p:txBody>
          <a:bodyPr wrap="square">
            <a:spAutoFit/>
          </a:bodyPr>
          <a:lstStyle/>
          <a:p>
            <a:r>
              <a:rPr lang="en-IN" b="1" dirty="0"/>
              <a:t>DRAM</a:t>
            </a:r>
            <a:r>
              <a:rPr lang="en-IN" dirty="0"/>
              <a:t>: Dynamic RAM, is made of capacitors and transistors, and must be refreshed every 10~100 </a:t>
            </a:r>
            <a:r>
              <a:rPr lang="en-IN" dirty="0" err="1"/>
              <a:t>ms.</a:t>
            </a:r>
            <a:r>
              <a:rPr lang="en-IN" dirty="0"/>
              <a:t> It is slower and cheaper than SRAM.</a:t>
            </a:r>
          </a:p>
          <a:p>
            <a:r>
              <a:rPr lang="en-IN" b="1" dirty="0"/>
              <a:t>SRAM</a:t>
            </a:r>
            <a:r>
              <a:rPr lang="en-IN" dirty="0"/>
              <a:t>: Static RAM, has a six transistor circuit in each cell and retains data, until powered off.</a:t>
            </a:r>
          </a:p>
          <a:p>
            <a:r>
              <a:rPr lang="en-IN" b="1" dirty="0"/>
              <a:t>NVRAM</a:t>
            </a:r>
            <a:r>
              <a:rPr lang="en-IN" dirty="0"/>
              <a:t>: Non-Volatile RAM, retains its data, even when turned off. Example: Flash memory.</a:t>
            </a:r>
          </a:p>
        </p:txBody>
      </p:sp>
    </p:spTree>
    <p:extLst>
      <p:ext uri="{BB962C8B-B14F-4D97-AF65-F5344CB8AC3E}">
        <p14:creationId xmlns:p14="http://schemas.microsoft.com/office/powerpoint/2010/main" val="220457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943" y="384851"/>
            <a:ext cx="6683765" cy="1280890"/>
          </a:xfrm>
        </p:spPr>
        <p:txBody>
          <a:bodyPr/>
          <a:lstStyle/>
          <a:p>
            <a:pPr algn="ctr"/>
            <a:r>
              <a:rPr lang="en-IN" b="1" dirty="0">
                <a:solidFill>
                  <a:srgbClr val="C00000"/>
                </a:solidFill>
              </a:rPr>
              <a:t>UNIT V</a:t>
            </a:r>
          </a:p>
        </p:txBody>
      </p:sp>
      <p:sp>
        <p:nvSpPr>
          <p:cNvPr id="3" name="Content Placeholder 2"/>
          <p:cNvSpPr>
            <a:spLocks noGrp="1"/>
          </p:cNvSpPr>
          <p:nvPr>
            <p:ph idx="1"/>
          </p:nvPr>
        </p:nvSpPr>
        <p:spPr>
          <a:xfrm>
            <a:off x="1143000" y="1752600"/>
            <a:ext cx="5698834" cy="4190688"/>
          </a:xfrm>
        </p:spPr>
        <p:txBody>
          <a:bodyPr>
            <a:noAutofit/>
          </a:bodyPr>
          <a:lstStyle/>
          <a:p>
            <a:pPr marL="457200" lvl="1" indent="0" algn="just">
              <a:buNone/>
            </a:pPr>
            <a:r>
              <a:rPr lang="en-IN" sz="2400" b="1" dirty="0">
                <a:solidFill>
                  <a:srgbClr val="C00000"/>
                </a:solidFill>
              </a:rPr>
              <a:t> </a:t>
            </a:r>
          </a:p>
          <a:p>
            <a:pPr marL="457200" lvl="1" indent="0" algn="just">
              <a:buNone/>
            </a:pPr>
            <a:r>
              <a:rPr lang="en-IN" sz="2400" b="1" dirty="0">
                <a:solidFill>
                  <a:srgbClr val="0070C0"/>
                </a:solidFill>
              </a:rPr>
              <a:t>Memory Organization</a:t>
            </a:r>
          </a:p>
          <a:p>
            <a:pPr algn="just"/>
            <a:r>
              <a:rPr lang="en-IN" sz="2000" dirty="0">
                <a:solidFill>
                  <a:srgbClr val="002060"/>
                </a:solidFill>
              </a:rPr>
              <a:t>Memory Hierarchy, Main Memory</a:t>
            </a:r>
          </a:p>
          <a:p>
            <a:pPr algn="just"/>
            <a:r>
              <a:rPr lang="en-IN" sz="2000" dirty="0">
                <a:solidFill>
                  <a:srgbClr val="002060"/>
                </a:solidFill>
              </a:rPr>
              <a:t>Auxiliary Memory</a:t>
            </a:r>
          </a:p>
          <a:p>
            <a:pPr algn="just"/>
            <a:r>
              <a:rPr lang="en-IN" sz="2000" dirty="0">
                <a:solidFill>
                  <a:srgbClr val="002060"/>
                </a:solidFill>
              </a:rPr>
              <a:t>Associative Memories, Cache Memory</a:t>
            </a:r>
          </a:p>
          <a:p>
            <a:pPr algn="just"/>
            <a:r>
              <a:rPr lang="en-IN" sz="2000" dirty="0">
                <a:solidFill>
                  <a:srgbClr val="002060"/>
                </a:solidFill>
              </a:rPr>
              <a:t>Virtual Memories</a:t>
            </a:r>
          </a:p>
          <a:p>
            <a:pPr algn="just"/>
            <a:r>
              <a:rPr lang="en-IN" sz="2000" dirty="0">
                <a:solidFill>
                  <a:srgbClr val="002060"/>
                </a:solidFill>
              </a:rPr>
              <a:t>Memory Management Hardware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2"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477169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2000" u="sng" dirty="0"/>
              <a:t>Difference between Static Ram And Dynamic Ram</a:t>
            </a:r>
            <a:endParaRPr lang="en-IN" sz="2000"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21505" name="Picture 1"/>
          <p:cNvPicPr>
            <a:picLocks noChangeAspect="1" noChangeArrowheads="1"/>
          </p:cNvPicPr>
          <p:nvPr/>
        </p:nvPicPr>
        <p:blipFill>
          <a:blip r:embed="rId4"/>
          <a:srcRect/>
          <a:stretch>
            <a:fillRect/>
          </a:stretch>
        </p:blipFill>
        <p:spPr bwMode="auto">
          <a:xfrm>
            <a:off x="838200" y="2286000"/>
            <a:ext cx="6124575" cy="2609850"/>
          </a:xfrm>
          <a:prstGeom prst="rect">
            <a:avLst/>
          </a:prstGeom>
          <a:noFill/>
          <a:ln w="9525">
            <a:noFill/>
            <a:miter lim="800000"/>
            <a:headEnd/>
            <a:tailEnd/>
          </a:ln>
          <a:effectLst/>
        </p:spPr>
      </p:pic>
    </p:spTree>
    <p:extLst>
      <p:ext uri="{BB962C8B-B14F-4D97-AF65-F5344CB8AC3E}">
        <p14:creationId xmlns:p14="http://schemas.microsoft.com/office/powerpoint/2010/main" val="220457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ROM: Read Only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r>
              <a:rPr lang="en-IN" dirty="0"/>
              <a:t>ROM: Read Only Memory, is non-volatile and is more like a permanent storage for information. </a:t>
            </a:r>
          </a:p>
          <a:p>
            <a:pPr marL="0" indent="0" algn="just"/>
            <a:r>
              <a:rPr lang="en-IN" dirty="0"/>
              <a:t>It also stores the </a:t>
            </a:r>
            <a:r>
              <a:rPr lang="en-IN" b="1" dirty="0"/>
              <a:t>bootstrap loader</a:t>
            </a:r>
            <a:r>
              <a:rPr lang="en-IN" dirty="0"/>
              <a:t> program, to load and start the operating system when computer is turned on. </a:t>
            </a:r>
          </a:p>
          <a:p>
            <a:pPr marL="0" indent="0" algn="just"/>
            <a:r>
              <a:rPr lang="en-IN" b="1" dirty="0"/>
              <a:t>PROM</a:t>
            </a:r>
            <a:r>
              <a:rPr lang="en-IN" dirty="0"/>
              <a:t>(Programmable ROM), </a:t>
            </a:r>
            <a:r>
              <a:rPr lang="en-IN" b="1" dirty="0"/>
              <a:t>EPROM</a:t>
            </a:r>
            <a:r>
              <a:rPr lang="en-IN" dirty="0"/>
              <a:t>(Erasable PROM) and </a:t>
            </a:r>
            <a:r>
              <a:rPr lang="en-IN" b="1" dirty="0"/>
              <a:t>EEPROM</a:t>
            </a:r>
            <a:r>
              <a:rPr lang="en-IN" dirty="0"/>
              <a:t>(Electrically Erasable PROM) are some commonly used ROMs.</a:t>
            </a:r>
          </a:p>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sz="2400" b="1" dirty="0"/>
              <a:t>Read-only memory, or ROM</a:t>
            </a:r>
            <a:r>
              <a:rPr lang="en-IN" sz="2400" dirty="0"/>
              <a:t>, is a form of data storage in computers and other electronic </a:t>
            </a:r>
            <a:r>
              <a:rPr lang="en-IN" sz="2400" dirty="0" err="1"/>
              <a:t>deviEECE</a:t>
            </a:r>
            <a:r>
              <a:rPr lang="en-IN" sz="2400" dirty="0"/>
              <a:t> that cannot be easily altered or reprogrammed.</a:t>
            </a:r>
          </a:p>
          <a:p>
            <a:pPr marL="0" indent="0" algn="just">
              <a:buNone/>
            </a:pPr>
            <a:r>
              <a:rPr lang="en-IN" sz="2400" dirty="0"/>
              <a:t> RAM is referred to as volatile memory and is lost when the power is turned off whereas ROM in non-volatile and the contents are retained even after the power is switched off. </a:t>
            </a:r>
          </a:p>
          <a:p>
            <a:pPr marL="0" indent="0" algn="just">
              <a:buNone/>
            </a:pPr>
            <a:r>
              <a:rPr lang="en-IN" sz="2400" b="1" dirty="0">
                <a:solidFill>
                  <a:srgbClr val="FF0000"/>
                </a:solidFill>
              </a:rPr>
              <a:t>Types of ROM: Semiconductor-Based</a:t>
            </a:r>
          </a:p>
          <a:p>
            <a:pPr marL="0" indent="0" algn="just">
              <a:buNone/>
            </a:pPr>
            <a:r>
              <a:rPr lang="en-IN" sz="2400" dirty="0"/>
              <a:t>Classic mask-programmed ROM chips are integrated circuits that physically encode the data to be stored, and thus it is impossible to change their contents after fabrication.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err="1"/>
              <a:t>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Other types of non-volatile solid-state memory permit some degree of modification:</a:t>
            </a:r>
          </a:p>
          <a:p>
            <a:pPr marL="0" indent="0" algn="just">
              <a:buNone/>
            </a:pPr>
            <a:r>
              <a:rPr lang="en-IN" b="1" dirty="0"/>
              <a:t>• Programmable read-only memory (PROM), </a:t>
            </a:r>
            <a:r>
              <a:rPr lang="en-IN" dirty="0"/>
              <a:t>or one-time programmable ROM (OTP), can be written to or programmed via a special device called a PROM programmer. </a:t>
            </a:r>
          </a:p>
          <a:p>
            <a:pPr marL="0" indent="0" algn="just">
              <a:buNone/>
            </a:pPr>
            <a:r>
              <a:rPr lang="en-IN" dirty="0"/>
              <a:t>Typically, this device uses high voltages to permanently destroy or create internal links (fuses or </a:t>
            </a:r>
            <a:r>
              <a:rPr lang="en-IN" dirty="0" err="1"/>
              <a:t>antifuses</a:t>
            </a:r>
            <a:r>
              <a:rPr lang="en-IN" dirty="0"/>
              <a:t>) within the chip. </a:t>
            </a:r>
          </a:p>
          <a:p>
            <a:pPr marL="0" indent="0" algn="just">
              <a:buNone/>
            </a:pPr>
            <a:r>
              <a:rPr lang="en-IN" dirty="0"/>
              <a:t>Consequently, a PROM can only be programmed once.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sz="1800" b="1" dirty="0"/>
              <a:t>Erasable programmable read-only memory (EPROM) </a:t>
            </a:r>
            <a:r>
              <a:rPr lang="en-IN" sz="1800" dirty="0"/>
              <a:t>can be erased by exposure to strong ultraviolet light (typically for 10 minutes or longer), then rewritten with a </a:t>
            </a:r>
            <a:r>
              <a:rPr lang="en-IN" sz="1800" dirty="0" err="1"/>
              <a:t>proEECEs</a:t>
            </a:r>
            <a:r>
              <a:rPr lang="en-IN" sz="1800" dirty="0"/>
              <a:t> that again needs higher than usual voltage applied. </a:t>
            </a:r>
          </a:p>
          <a:p>
            <a:pPr marL="0" indent="0" algn="just">
              <a:buNone/>
            </a:pPr>
            <a:r>
              <a:rPr lang="en-IN" sz="1800" dirty="0"/>
              <a:t>Repeated exposure to UV light will eventually wear out an EPROM, but the endurance of most EPROM chips exceeds 1000 cycles of erasing and reprogramming. </a:t>
            </a:r>
          </a:p>
          <a:p>
            <a:pPr marL="0" indent="0" algn="just">
              <a:buNone/>
            </a:pPr>
            <a:r>
              <a:rPr lang="en-IN" sz="1800" dirty="0"/>
              <a:t>EPROM chip packages can often be identified by the prominent quartz "window" which allows UV light to enter. After programming, the window is typically covered with a label to prevent accidental erasure. </a:t>
            </a:r>
          </a:p>
          <a:p>
            <a:pPr marL="0" indent="0" algn="just">
              <a:buNone/>
            </a:pPr>
            <a:r>
              <a:rPr lang="en-IN" sz="1800" dirty="0"/>
              <a:t>Some EPROM chips are factory-erased before they are packaged, and include no window; these are effectively PROM.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EEPROM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sz="2000" b="1" dirty="0"/>
              <a:t>Electrically erasable programmable read-only memory (EEPROM) </a:t>
            </a:r>
            <a:r>
              <a:rPr lang="en-IN" sz="2000" dirty="0"/>
              <a:t>is based on a similar semiconductor structure to EPROM, but allows its entire contents (or selected banks) to be electrically erased, then rewritten electrically, so that they need not be removed from the computer (whether general-purpose or an embedded computer in a camera, MP3 player, etc.). </a:t>
            </a:r>
          </a:p>
          <a:p>
            <a:pPr marL="0" indent="0" algn="just">
              <a:buNone/>
            </a:pPr>
            <a:r>
              <a:rPr lang="en-IN" sz="2000" dirty="0"/>
              <a:t>Writing or flashing an EEPROM is much slower (milliseconds per bit) than reading from a ROM or writing to a RAM (nanoseconds in both cases).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EEPROM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b="1" dirty="0"/>
              <a:t>Electrically alterable read-only memory (EAROM) </a:t>
            </a:r>
            <a:r>
              <a:rPr lang="en-IN" sz="2400" dirty="0"/>
              <a:t>is a type of EEPROM that can be modified one bit at a time. </a:t>
            </a:r>
          </a:p>
          <a:p>
            <a:pPr marL="0" indent="0" algn="just">
              <a:buNone/>
            </a:pPr>
            <a:r>
              <a:rPr lang="en-IN" sz="2400" dirty="0"/>
              <a:t>Writing is a very slow </a:t>
            </a:r>
            <a:r>
              <a:rPr lang="en-IN" sz="2400" dirty="0" err="1"/>
              <a:t>proEECEs</a:t>
            </a:r>
            <a:r>
              <a:rPr lang="en-IN" sz="2400" dirty="0"/>
              <a:t> and again needs higher voltage (usually around 12 V) than is used for read </a:t>
            </a:r>
            <a:r>
              <a:rPr lang="en-IN" sz="2400" dirty="0" err="1"/>
              <a:t>acEECEs</a:t>
            </a:r>
            <a:r>
              <a:rPr lang="en-IN" sz="2400" dirty="0"/>
              <a:t>. </a:t>
            </a:r>
          </a:p>
          <a:p>
            <a:pPr marL="0" indent="0" algn="just">
              <a:buNone/>
            </a:pPr>
            <a:r>
              <a:rPr lang="en-IN" sz="2400" dirty="0"/>
              <a:t>EAROMs are intended for applications that require infrequent and only partial rewriting. </a:t>
            </a:r>
          </a:p>
          <a:p>
            <a:pPr marL="0" indent="0" algn="just">
              <a:buNone/>
            </a:pPr>
            <a:r>
              <a:rPr lang="en-IN" sz="2400" dirty="0"/>
              <a:t>EAROM may be used as non-volatile storage for critical system setup information; in many applications, EAROM has been supplanted by CMOS RAM supplied by mains power and backed-up with a lithium battery. </a:t>
            </a: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b="0" dirty="0"/>
              <a:t>FLASH MEMORY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b="1" dirty="0"/>
              <a:t>Flash memory (or simply flash) </a:t>
            </a:r>
            <a:r>
              <a:rPr lang="en-IN" sz="1800" dirty="0"/>
              <a:t>is a modern type of EEPROM invented in 1984. Flash memory can be erased and rewritten faster than ordinary EEPROM, and newer designs feature very high endurance (exceeding 1,000,000 cycles).</a:t>
            </a:r>
          </a:p>
          <a:p>
            <a:pPr marL="0" indent="0" algn="just">
              <a:buNone/>
            </a:pPr>
            <a:endParaRPr lang="en-IN" sz="1800" dirty="0"/>
          </a:p>
          <a:p>
            <a:pPr marL="0" indent="0" algn="just">
              <a:buNone/>
            </a:pPr>
            <a:r>
              <a:rPr lang="en-IN" sz="1800" dirty="0"/>
              <a:t> Modern NAND flash makes efficient use of silicon chip area, resulting in individual ICs with a capacity as high as 32 GB as of 2007; this feature, along with its endurance and physical durability, has allowed NAND flash to replace magnetic in some applications (such as USB flash drives).</a:t>
            </a:r>
          </a:p>
          <a:p>
            <a:pPr marL="0" indent="0" algn="just">
              <a:buNone/>
            </a:pPr>
            <a:endParaRPr lang="en-IN" sz="1800" dirty="0"/>
          </a:p>
          <a:p>
            <a:pPr marL="0" indent="0" algn="just">
              <a:buNone/>
            </a:pPr>
            <a:r>
              <a:rPr lang="en-IN" sz="1800" dirty="0"/>
              <a:t> Flash memory is sometimes called flash ROM or flash EEPROM when used as a replacement for older ROM types, but not in applications that take advantage of its ability to be modified quickly and frequently. </a:t>
            </a: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Memory Organization</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dirty="0"/>
              <a:t>Memory hierarchy in a computer system:</a:t>
            </a:r>
            <a:endParaRPr lang="en-IN" b="1" i="1" dirty="0"/>
          </a:p>
          <a:p>
            <a:pPr lvl="1" algn="just"/>
            <a:r>
              <a:rPr lang="en-IN" b="1" dirty="0"/>
              <a:t>Main Memory </a:t>
            </a:r>
            <a:r>
              <a:rPr lang="en-IN" dirty="0"/>
              <a:t>: memory unit that communicates directly with the CPU (RAM)</a:t>
            </a:r>
          </a:p>
          <a:p>
            <a:pPr lvl="1" algn="just"/>
            <a:r>
              <a:rPr lang="en-IN" b="1" dirty="0"/>
              <a:t>Auxiliary Memory </a:t>
            </a:r>
            <a:r>
              <a:rPr lang="en-IN" dirty="0"/>
              <a:t>: device that provide backup storage (Disk Drives)</a:t>
            </a:r>
          </a:p>
          <a:p>
            <a:pPr lvl="1" algn="just"/>
            <a:r>
              <a:rPr lang="en-IN" b="1" dirty="0"/>
              <a:t>Cache Memory </a:t>
            </a:r>
            <a:r>
              <a:rPr lang="en-IN" dirty="0"/>
              <a:t>: special very-high-speed memory to increase the processing speed (Cache RAM)</a:t>
            </a:r>
          </a:p>
          <a:p>
            <a:pPr algn="just"/>
            <a:r>
              <a:rPr lang="en-IN" sz="2800" dirty="0">
                <a:solidFill>
                  <a:srgbClr val="000084"/>
                </a:solidFill>
                <a:latin typeface="Arial" panose="020B0604020202020204" pitchFamily="34" charset="0"/>
              </a:rPr>
              <a:t>Multiprogramming: </a:t>
            </a:r>
            <a:r>
              <a:rPr lang="en-IN" sz="2800" dirty="0">
                <a:solidFill>
                  <a:srgbClr val="000000"/>
                </a:solidFill>
                <a:latin typeface="Arial" panose="020B0604020202020204" pitchFamily="34" charset="0"/>
              </a:rPr>
              <a:t>enable the CPU to process a number of independent program concurrently</a:t>
            </a:r>
          </a:p>
          <a:p>
            <a:pPr algn="just"/>
            <a:r>
              <a:rPr lang="en-IN" sz="2800" dirty="0">
                <a:solidFill>
                  <a:srgbClr val="000084"/>
                </a:solidFill>
                <a:latin typeface="Arial" panose="020B0604020202020204" pitchFamily="34" charset="0"/>
              </a:rPr>
              <a:t>Memory Management System: </a:t>
            </a:r>
            <a:r>
              <a:rPr lang="en-IN" sz="2800" dirty="0">
                <a:solidFill>
                  <a:srgbClr val="000000"/>
                </a:solidFill>
                <a:latin typeface="Arial" panose="020B0604020202020204" pitchFamily="34" charset="0"/>
              </a:rPr>
              <a:t>supervise the flow of information between auxiliary memory and main memory</a:t>
            </a: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117313" cy="1277031"/>
          </a:xfrm>
        </p:spPr>
        <p:txBody>
          <a:bodyPr>
            <a:normAutofit fontScale="90000"/>
          </a:bodyPr>
          <a:lstStyle/>
          <a:p>
            <a:pPr algn="ctr"/>
            <a:br>
              <a:rPr lang="en-IN" sz="2700" b="0" dirty="0"/>
            </a:br>
            <a:br>
              <a:rPr lang="en-IN" sz="2700" b="0" dirty="0"/>
            </a:br>
            <a:br>
              <a:rPr lang="en-IN" sz="2700" b="0" dirty="0"/>
            </a:br>
            <a:br>
              <a:rPr lang="en-IN" sz="2700" b="0" dirty="0"/>
            </a:br>
            <a:r>
              <a:rPr lang="en-IN" sz="2700" b="0" dirty="0"/>
              <a:t>Memory Organization in Computer Architecture</a:t>
            </a:r>
            <a:br>
              <a:rPr lang="en-IN" b="0" dirty="0"/>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r>
              <a:rPr lang="en-IN" dirty="0"/>
              <a:t>	 A memory unit is the collection of storage units or device together. The memory unit stores the binary information in the form of bits. Generally, memory/storage is classified into 2 categories:</a:t>
            </a:r>
          </a:p>
          <a:p>
            <a:r>
              <a:rPr lang="en-IN" b="1" dirty="0"/>
              <a:t>Volatile Memory</a:t>
            </a:r>
            <a:r>
              <a:rPr lang="en-IN" dirty="0"/>
              <a:t>: This loses its data, when power is switched off.</a:t>
            </a:r>
          </a:p>
          <a:p>
            <a:r>
              <a:rPr lang="en-IN" b="1" dirty="0"/>
              <a:t>Non-Volatile Memory</a:t>
            </a:r>
            <a:r>
              <a:rPr lang="en-IN" dirty="0"/>
              <a:t>: This is a permanent storage and does not lose any data when power is switched off.</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a:t>The main memory is the central storage unit in a computer system. It is a relatively large and fast memory used to store programs and data. </a:t>
            </a:r>
          </a:p>
          <a:p>
            <a:pPr algn="just"/>
            <a:r>
              <a:rPr lang="en-IN" sz="2000" dirty="0"/>
              <a:t>The main memory are memory available in two possible operating modes, static and dynamic. </a:t>
            </a:r>
          </a:p>
          <a:p>
            <a:pPr algn="just"/>
            <a:r>
              <a:rPr lang="en-IN" sz="2000" dirty="0"/>
              <a:t>The static RAM consists essentially of internal flip-flops that store the binary information. The stored information remains valid as long as power is applied to the unit. </a:t>
            </a:r>
          </a:p>
          <a:p>
            <a:pPr algn="just"/>
            <a:r>
              <a:rPr lang="en-IN" sz="2000" dirty="0"/>
              <a:t>The dynamic RAM stores the binary information in the form of electric charges that are applied to capacitors. The capacitors are provided inside the chip by MOS transistors.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80368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a:t>The dynamic RAM stores the binary information in the form of electric charges that are applied to capacitors. The capacitors are provided inside the chip by MOS transistors. </a:t>
            </a:r>
          </a:p>
          <a:p>
            <a:pPr algn="just"/>
            <a:r>
              <a:rPr lang="en-IN" sz="2000" dirty="0"/>
              <a:t>The stored charge on the capacitors tend to discharge with time and the capacitors must be periodically recharged by refreshing the dynamic memory. </a:t>
            </a:r>
          </a:p>
          <a:p>
            <a:pPr algn="just"/>
            <a:r>
              <a:rPr lang="en-IN" sz="2000" dirty="0"/>
              <a:t>Refreshing is done by cycling through the words every few milliseconds to restore the decaying charge. </a:t>
            </a:r>
          </a:p>
          <a:p>
            <a:pPr algn="just"/>
            <a:r>
              <a:rPr lang="en-IN" sz="2000" dirty="0"/>
              <a:t>The dynamic RAM offers reduced power consumption and larger storage capacity in a single memory chip. </a:t>
            </a:r>
          </a:p>
          <a:p>
            <a:pPr algn="just"/>
            <a:r>
              <a:rPr lang="en-IN" sz="2000" dirty="0"/>
              <a:t>The static RAM is easier to use and has shorter read and write Cycles.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836768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Main Memory</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pPr algn="just"/>
            <a:r>
              <a:rPr lang="en-IN" sz="2000" dirty="0"/>
              <a:t>RAM was used to refer to a random-access memory, but now it is used to designate a read/write memory to distinguish it from a read-only memory, although ROM is also random access.</a:t>
            </a:r>
          </a:p>
          <a:p>
            <a:pPr algn="just"/>
            <a:r>
              <a:rPr lang="en-IN" sz="2000" dirty="0"/>
              <a:t>RAM is used for storing the bulk of the programs and data that are subject to change.</a:t>
            </a:r>
          </a:p>
          <a:p>
            <a:pPr algn="just"/>
            <a:r>
              <a:rPr lang="en-IN" sz="2000" dirty="0"/>
              <a:t>ROM is used for storing programs that are permanently resident in the computer and for tables of constants that do not change in value once the production of the computer is completed.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330707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b="0" dirty="0"/>
              <a:t>Main Memory</a:t>
            </a:r>
            <a:endParaRPr lang="en-IN" b="1" dirty="0">
              <a:solidFill>
                <a:srgbClr val="C00000"/>
              </a:solidFill>
            </a:endParaRPr>
          </a:p>
        </p:txBody>
      </p:sp>
      <p:sp>
        <p:nvSpPr>
          <p:cNvPr id="3" name="Content Placeholder 2"/>
          <p:cNvSpPr>
            <a:spLocks noGrp="1"/>
          </p:cNvSpPr>
          <p:nvPr>
            <p:ph idx="1"/>
          </p:nvPr>
        </p:nvSpPr>
        <p:spPr>
          <a:xfrm>
            <a:off x="0" y="685800"/>
            <a:ext cx="8153400" cy="5521737"/>
          </a:xfrm>
        </p:spPr>
        <p:txBody>
          <a:bodyPr>
            <a:noAutofit/>
          </a:bodyPr>
          <a:lstStyle/>
          <a:p>
            <a:pPr algn="just"/>
            <a:r>
              <a:rPr lang="en-IN" sz="2000" dirty="0"/>
              <a:t>The ROM portion of main memory is needed for bootstrap loader storing an initial program called a bootstrap loader. </a:t>
            </a:r>
          </a:p>
          <a:p>
            <a:pPr algn="just"/>
            <a:r>
              <a:rPr lang="en-IN" sz="2000" dirty="0"/>
              <a:t>The bootstrap loader is a program whose function is to start the computer software operating when power is turned on. Since RAM is volatile, its contents are destroyed when power is turned off. The contents of ROM remain unchanged after power is turned off and on again. </a:t>
            </a:r>
          </a:p>
          <a:p>
            <a:pPr algn="just"/>
            <a:r>
              <a:rPr lang="en-IN" sz="2000" dirty="0"/>
              <a:t>The </a:t>
            </a:r>
            <a:r>
              <a:rPr lang="en-IN" sz="2000" dirty="0" err="1"/>
              <a:t>startup</a:t>
            </a:r>
            <a:r>
              <a:rPr lang="en-IN" sz="2000" dirty="0"/>
              <a:t> of a computer consists of turning the power on and starting the execution of an initial program. </a:t>
            </a:r>
          </a:p>
          <a:p>
            <a:pPr algn="just"/>
            <a:r>
              <a:rPr lang="en-IN" sz="2000" dirty="0"/>
              <a:t>Thus when power is turned on, the hardware of the computer sets the program counter to the first address of the bootstrap loader.</a:t>
            </a:r>
          </a:p>
          <a:p>
            <a:pPr algn="just"/>
            <a:r>
              <a:rPr lang="en-IN" sz="2000" dirty="0"/>
              <a:t>The bootstrap program loads a portion of the operating system from disk to main memory and control is then transferred to the operating system, which prepares the computer for general use.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997689" y="4419600"/>
            <a:ext cx="3116494" cy="2133600"/>
          </a:xfrm>
          <a:prstGeom prst="rect">
            <a:avLst/>
          </a:prstGeom>
        </p:spPr>
      </p:pic>
    </p:spTree>
    <p:extLst>
      <p:ext uri="{BB962C8B-B14F-4D97-AF65-F5344CB8AC3E}">
        <p14:creationId xmlns:p14="http://schemas.microsoft.com/office/powerpoint/2010/main" val="4259518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406400"/>
            <a:ext cx="7117313" cy="667431"/>
          </a:xfrm>
        </p:spPr>
        <p:txBody>
          <a:bodyPr>
            <a:normAutofit fontScale="90000"/>
          </a:bodyPr>
          <a:lstStyle/>
          <a:p>
            <a:pPr algn="ctr"/>
            <a:r>
              <a:rPr lang="en-IN" b="0" dirty="0"/>
              <a:t>RAM and ROM chips</a:t>
            </a:r>
            <a:br>
              <a:rPr lang="en-IN" b="0" dirty="0"/>
            </a:br>
            <a:r>
              <a:rPr lang="en-IN" b="0" dirty="0"/>
              <a:t>Memory address map</a:t>
            </a:r>
            <a:endParaRPr lang="en-IN" b="1" dirty="0">
              <a:solidFill>
                <a:srgbClr val="C00000"/>
              </a:solidFill>
            </a:endParaRPr>
          </a:p>
        </p:txBody>
      </p:sp>
      <p:sp>
        <p:nvSpPr>
          <p:cNvPr id="3" name="Content Placeholder 2"/>
          <p:cNvSpPr>
            <a:spLocks noGrp="1"/>
          </p:cNvSpPr>
          <p:nvPr>
            <p:ph idx="1"/>
          </p:nvPr>
        </p:nvSpPr>
        <p:spPr>
          <a:xfrm>
            <a:off x="424819" y="986430"/>
            <a:ext cx="7681420" cy="5521737"/>
          </a:xfrm>
        </p:spPr>
        <p:txBody>
          <a:bodyPr>
            <a:noAutofit/>
          </a:bodyPr>
          <a:lstStyle/>
          <a:p>
            <a:r>
              <a:rPr lang="en-IN" sz="2000" dirty="0"/>
              <a:t>Typical RAM chip : 128 X 8 RAM : 27 = 128 (7 bit address lines)</a:t>
            </a:r>
          </a:p>
          <a:p>
            <a:r>
              <a:rPr lang="en-IN" sz="2000" dirty="0"/>
              <a:t>Typical ROM chip : 512 X 8 ROM : 29 = 512 (9 bit address lines)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01768" y="2362200"/>
            <a:ext cx="4027708" cy="3308475"/>
          </a:xfrm>
          <a:prstGeom prst="rect">
            <a:avLst/>
          </a:prstGeom>
        </p:spPr>
      </p:pic>
      <p:pic>
        <p:nvPicPr>
          <p:cNvPr id="5" name="Picture 4"/>
          <p:cNvPicPr>
            <a:picLocks noChangeAspect="1"/>
          </p:cNvPicPr>
          <p:nvPr/>
        </p:nvPicPr>
        <p:blipFill>
          <a:blip r:embed="rId5"/>
          <a:stretch>
            <a:fillRect/>
          </a:stretch>
        </p:blipFill>
        <p:spPr>
          <a:xfrm>
            <a:off x="4245934" y="2988177"/>
            <a:ext cx="4045434" cy="1660023"/>
          </a:xfrm>
          <a:prstGeom prst="rect">
            <a:avLst/>
          </a:prstGeom>
        </p:spPr>
      </p:pic>
    </p:spTree>
    <p:extLst>
      <p:ext uri="{BB962C8B-B14F-4D97-AF65-F5344CB8AC3E}">
        <p14:creationId xmlns:p14="http://schemas.microsoft.com/office/powerpoint/2010/main" val="360225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406400"/>
            <a:ext cx="7117313" cy="667431"/>
          </a:xfrm>
        </p:spPr>
        <p:txBody>
          <a:bodyPr>
            <a:normAutofit fontScale="90000"/>
          </a:bodyPr>
          <a:lstStyle/>
          <a:p>
            <a:pPr algn="ctr"/>
            <a:r>
              <a:rPr lang="en-IN" b="0" dirty="0"/>
              <a:t>RAM and ROM chips</a:t>
            </a:r>
            <a:br>
              <a:rPr lang="en-IN" b="0" dirty="0"/>
            </a:br>
            <a:r>
              <a:rPr lang="en-IN" b="0" dirty="0"/>
              <a:t>Memory address map</a:t>
            </a:r>
            <a:endParaRPr lang="en-IN" b="1" dirty="0">
              <a:solidFill>
                <a:srgbClr val="C00000"/>
              </a:solidFill>
            </a:endParaRPr>
          </a:p>
        </p:txBody>
      </p:sp>
      <p:sp>
        <p:nvSpPr>
          <p:cNvPr id="3" name="Content Placeholder 2"/>
          <p:cNvSpPr>
            <a:spLocks noGrp="1"/>
          </p:cNvSpPr>
          <p:nvPr>
            <p:ph idx="1"/>
          </p:nvPr>
        </p:nvSpPr>
        <p:spPr>
          <a:xfrm>
            <a:off x="427899" y="1089262"/>
            <a:ext cx="4375781" cy="3406538"/>
          </a:xfrm>
        </p:spPr>
        <p:txBody>
          <a:bodyPr>
            <a:noAutofit/>
          </a:bodyPr>
          <a:lstStyle/>
          <a:p>
            <a:r>
              <a:rPr lang="en-IN" sz="1600" dirty="0"/>
              <a:t>Memory Configuration :</a:t>
            </a:r>
          </a:p>
          <a:p>
            <a:r>
              <a:rPr lang="sv-SE" sz="1600" b="1" dirty="0"/>
              <a:t>512 </a:t>
            </a:r>
            <a:r>
              <a:rPr lang="sv-SE" sz="1600" dirty="0"/>
              <a:t>bytes </a:t>
            </a:r>
            <a:r>
              <a:rPr lang="sv-SE" sz="1600" b="1" dirty="0"/>
              <a:t>RAM </a:t>
            </a:r>
            <a:r>
              <a:rPr lang="sv-SE" sz="1600" dirty="0"/>
              <a:t>+ </a:t>
            </a:r>
            <a:r>
              <a:rPr lang="sv-SE" sz="1600" b="1" dirty="0"/>
              <a:t>512 </a:t>
            </a:r>
            <a:r>
              <a:rPr lang="sv-SE" sz="1600" dirty="0"/>
              <a:t>bytes </a:t>
            </a:r>
            <a:r>
              <a:rPr lang="sv-SE" sz="1600" b="1" dirty="0"/>
              <a:t>ROM</a:t>
            </a:r>
          </a:p>
          <a:p>
            <a:r>
              <a:rPr lang="en-IN" sz="1600" b="1" dirty="0"/>
              <a:t>1 </a:t>
            </a:r>
            <a:r>
              <a:rPr lang="en-IN" sz="1600" dirty="0"/>
              <a:t>x </a:t>
            </a:r>
            <a:r>
              <a:rPr lang="en-IN" sz="1600" b="1" dirty="0"/>
              <a:t>512 </a:t>
            </a:r>
            <a:r>
              <a:rPr lang="en-IN" sz="1600" dirty="0"/>
              <a:t>byte </a:t>
            </a:r>
            <a:r>
              <a:rPr lang="en-IN" sz="1600" b="1" dirty="0"/>
              <a:t>ROM </a:t>
            </a:r>
            <a:r>
              <a:rPr lang="en-IN" sz="1600" dirty="0"/>
              <a:t>+ </a:t>
            </a:r>
            <a:r>
              <a:rPr lang="en-IN" sz="1600" b="1" dirty="0"/>
              <a:t>4 </a:t>
            </a:r>
            <a:r>
              <a:rPr lang="en-IN" sz="1600" dirty="0"/>
              <a:t>x </a:t>
            </a:r>
            <a:r>
              <a:rPr lang="en-IN" sz="1600" b="1" dirty="0"/>
              <a:t>128 </a:t>
            </a:r>
            <a:r>
              <a:rPr lang="en-IN" sz="1600" dirty="0"/>
              <a:t>bytes RAM</a:t>
            </a:r>
          </a:p>
          <a:p>
            <a:r>
              <a:rPr lang="en-IN" sz="1600" dirty="0"/>
              <a:t>Memory Connection to CPU :</a:t>
            </a:r>
            <a:endParaRPr lang="en-IN" sz="1600" b="1" i="1" dirty="0"/>
          </a:p>
          <a:p>
            <a:r>
              <a:rPr lang="en-IN" sz="1600" dirty="0"/>
              <a:t>2 x 4 Decoder : RAM select (</a:t>
            </a:r>
            <a:r>
              <a:rPr lang="en-IN" sz="1600" b="1" dirty="0"/>
              <a:t>CS1</a:t>
            </a:r>
            <a:r>
              <a:rPr lang="en-IN" sz="1600" dirty="0"/>
              <a:t>)</a:t>
            </a:r>
          </a:p>
          <a:p>
            <a:r>
              <a:rPr lang="en-IN" sz="1600" dirty="0"/>
              <a:t>Address line </a:t>
            </a:r>
            <a:r>
              <a:rPr lang="en-IN" sz="1600" b="1" dirty="0"/>
              <a:t>10</a:t>
            </a:r>
          </a:p>
          <a:p>
            <a:pPr marL="0" indent="0">
              <a:buNone/>
            </a:pPr>
            <a:r>
              <a:rPr lang="en-IN" sz="1600" dirty="0"/>
              <a:t>	RAM select : </a:t>
            </a:r>
            <a:r>
              <a:rPr lang="en-IN" sz="1600" b="1" dirty="0"/>
              <a:t>CS2</a:t>
            </a:r>
          </a:p>
          <a:p>
            <a:pPr marL="0" indent="0">
              <a:buNone/>
            </a:pPr>
            <a:r>
              <a:rPr lang="en-IN" sz="1600" dirty="0"/>
              <a:t>	ROM select : </a:t>
            </a:r>
            <a:r>
              <a:rPr lang="en-IN" sz="1600" b="1" dirty="0"/>
              <a:t>CS2 Invert</a:t>
            </a:r>
          </a:p>
          <a:p>
            <a:r>
              <a:rPr lang="en-US" altLang="ko-KR" sz="1600" dirty="0"/>
              <a:t>RD : ROM </a:t>
            </a:r>
            <a:r>
              <a:rPr lang="ko-KR" altLang="en-US" sz="1600" dirty="0"/>
              <a:t> </a:t>
            </a:r>
            <a:r>
              <a:rPr lang="en-US" altLang="ko-KR" sz="1600" dirty="0"/>
              <a:t>CS1</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635084" y="1089262"/>
            <a:ext cx="4158086" cy="5444400"/>
          </a:xfrm>
          <a:prstGeom prst="rect">
            <a:avLst/>
          </a:prstGeom>
        </p:spPr>
      </p:pic>
      <p:pic>
        <p:nvPicPr>
          <p:cNvPr id="7" name="Picture 6"/>
          <p:cNvPicPr>
            <a:picLocks noChangeAspect="1"/>
          </p:cNvPicPr>
          <p:nvPr/>
        </p:nvPicPr>
        <p:blipFill>
          <a:blip r:embed="rId5"/>
          <a:stretch>
            <a:fillRect/>
          </a:stretch>
        </p:blipFill>
        <p:spPr>
          <a:xfrm>
            <a:off x="413947" y="4267200"/>
            <a:ext cx="4288962" cy="149501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3200400" y="4660920"/>
              <a:ext cx="1403640" cy="19440"/>
            </p14:xfrm>
          </p:contentPart>
        </mc:Choice>
        <mc:Fallback xmlns="">
          <p:pic>
            <p:nvPicPr>
              <p:cNvPr id="4" name="Ink 3"/>
              <p:cNvPicPr/>
              <p:nvPr/>
            </p:nvPicPr>
            <p:blipFill>
              <a:blip r:embed="rId7"/>
              <a:stretch>
                <a:fillRect/>
              </a:stretch>
            </p:blipFill>
            <p:spPr>
              <a:xfrm>
                <a:off x="3184560" y="4597560"/>
                <a:ext cx="1435320" cy="146160"/>
              </a:xfrm>
              <a:prstGeom prst="rect">
                <a:avLst/>
              </a:prstGeom>
            </p:spPr>
          </p:pic>
        </mc:Fallback>
      </mc:AlternateContent>
    </p:spTree>
    <p:extLst>
      <p:ext uri="{BB962C8B-B14F-4D97-AF65-F5344CB8AC3E}">
        <p14:creationId xmlns:p14="http://schemas.microsoft.com/office/powerpoint/2010/main" val="303541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a:t>Auxiliary Memory</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a:t>The most common auxiliary memory devices used in computer systems are magnetic disks and tapes. Other components used, but not as frequently, are magnetic drums, magnetic bubble memory, and optical disks. </a:t>
            </a:r>
          </a:p>
          <a:p>
            <a:pPr algn="just"/>
            <a:r>
              <a:rPr lang="en-IN" sz="2000" dirty="0"/>
              <a:t>The important characteristics of any device are its access mode, access time, transfer rate, capacity, and cost.</a:t>
            </a:r>
          </a:p>
          <a:p>
            <a:pPr algn="just"/>
            <a:r>
              <a:rPr lang="en-IN" sz="2000" dirty="0"/>
              <a:t>The average time required to reach a storage location in memory and obtain its contents is called the </a:t>
            </a:r>
            <a:r>
              <a:rPr lang="en-IN" sz="2000" b="1" dirty="0">
                <a:solidFill>
                  <a:srgbClr val="FF0000"/>
                </a:solidFill>
              </a:rPr>
              <a:t>access time</a:t>
            </a:r>
            <a:r>
              <a:rPr lang="en-IN" sz="2000" dirty="0"/>
              <a:t>. </a:t>
            </a:r>
          </a:p>
          <a:p>
            <a:pPr algn="just"/>
            <a:r>
              <a:rPr lang="en-IN" sz="2000" dirty="0"/>
              <a:t>In electromechanical devices with moving parts such as disks and tapes, the access time consists of a </a:t>
            </a:r>
            <a:r>
              <a:rPr lang="en-IN" sz="2000" b="1" dirty="0">
                <a:solidFill>
                  <a:srgbClr val="FF0000"/>
                </a:solidFill>
              </a:rPr>
              <a:t>seek time </a:t>
            </a:r>
            <a:r>
              <a:rPr lang="en-IN" sz="2000" dirty="0"/>
              <a:t>required to position the read-write head to a location and a </a:t>
            </a:r>
            <a:r>
              <a:rPr lang="en-IN" sz="2000" b="1" dirty="0">
                <a:solidFill>
                  <a:srgbClr val="FF0000"/>
                </a:solidFill>
              </a:rPr>
              <a:t>transfer time </a:t>
            </a:r>
            <a:r>
              <a:rPr lang="en-IN" sz="2000" dirty="0"/>
              <a:t>required to transfer data to or from the device. </a:t>
            </a:r>
          </a:p>
          <a:p>
            <a:pPr algn="just"/>
            <a:r>
              <a:rPr lang="en-IN" sz="2000" dirty="0"/>
              <a:t>Because the seek time is usually much longer than the transfer time, auxiliary storage is organized in records or blocks. </a:t>
            </a:r>
          </a:p>
          <a:p>
            <a:pPr algn="just"/>
            <a:r>
              <a:rPr lang="en-IN" sz="2000" dirty="0"/>
              <a:t>The transfer rate is the number of characters or words that the device can transfer per second, after it has been positioned at the beginning of the record.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1697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A magnetic disk is a circular plate constructed of metal or plastic coated with magnetized material. </a:t>
            </a:r>
          </a:p>
          <a:p>
            <a:pPr algn="just"/>
            <a:r>
              <a:rPr lang="en-IN" sz="2000" dirty="0"/>
              <a:t>Often both sides of the disk are used and several disks may be stacked on one spindle with read/write heads available on each surface. </a:t>
            </a:r>
          </a:p>
          <a:p>
            <a:pPr algn="just"/>
            <a:r>
              <a:rPr lang="en-IN" sz="2000" dirty="0"/>
              <a:t>All disks rotate together at high speed and are not stopped or started for access purposes. </a:t>
            </a:r>
          </a:p>
          <a:p>
            <a:pPr algn="just"/>
            <a:r>
              <a:rPr lang="en-IN" sz="2000" dirty="0"/>
              <a:t>Bits are stored in the magnetized surface in spots along concentric circles called tracks. The tracks are commonly divided into sections called sectors. </a:t>
            </a:r>
          </a:p>
          <a:p>
            <a:pPr algn="just"/>
            <a:r>
              <a:rPr lang="en-IN" sz="2000" dirty="0"/>
              <a:t>In most systems, the minimum quantity of information which can be transferred is a sector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6521400" y="2133720"/>
              <a:ext cx="1886400" cy="1035360"/>
            </p14:xfrm>
          </p:contentPart>
        </mc:Choice>
        <mc:Fallback xmlns="">
          <p:pic>
            <p:nvPicPr>
              <p:cNvPr id="5" name="Ink 4"/>
              <p:cNvPicPr/>
              <p:nvPr/>
            </p:nvPicPr>
            <p:blipFill>
              <a:blip r:embed="rId6"/>
              <a:stretch>
                <a:fillRect/>
              </a:stretch>
            </p:blipFill>
            <p:spPr>
              <a:xfrm>
                <a:off x="6512040" y="2124360"/>
                <a:ext cx="1905120" cy="1054080"/>
              </a:xfrm>
              <a:prstGeom prst="rect">
                <a:avLst/>
              </a:prstGeom>
            </p:spPr>
          </p:pic>
        </mc:Fallback>
      </mc:AlternateContent>
    </p:spTree>
    <p:extLst>
      <p:ext uri="{BB962C8B-B14F-4D97-AF65-F5344CB8AC3E}">
        <p14:creationId xmlns:p14="http://schemas.microsoft.com/office/powerpoint/2010/main" val="1176696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Some units use a single read/write head for each disk surface. In this type of unit, the track address bits are used by a mechanical assembly to move the head into the specified track position before reading or writing. </a:t>
            </a:r>
          </a:p>
          <a:p>
            <a:pPr algn="just"/>
            <a:r>
              <a:rPr lang="en-IN" sz="2000" dirty="0"/>
              <a:t>In other disk systems, separate read/write heads are provided for each track in each surface. </a:t>
            </a:r>
          </a:p>
          <a:p>
            <a:pPr algn="just"/>
            <a:r>
              <a:rPr lang="en-IN" sz="2000" dirty="0"/>
              <a:t>The address bits can then select a particular track electronically through a decoder circuit. This type of unit is more expensive and is found only in very large computer systems.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extLst>
      <p:ext uri="{BB962C8B-B14F-4D97-AF65-F5344CB8AC3E}">
        <p14:creationId xmlns:p14="http://schemas.microsoft.com/office/powerpoint/2010/main" val="391078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Permanent timing tracks are used in disks to synchronize the bits and recognize the sectors.</a:t>
            </a:r>
          </a:p>
          <a:p>
            <a:pPr algn="just"/>
            <a:r>
              <a:rPr lang="en-IN" sz="2000" dirty="0"/>
              <a:t>A disk system is addressed by address bits that specify the disk number, the disk surface, the sector number and the track within the sector. </a:t>
            </a:r>
          </a:p>
          <a:p>
            <a:pPr algn="just"/>
            <a:r>
              <a:rPr lang="en-IN" sz="2000" dirty="0"/>
              <a:t>After the read/write heads are positioned in the specified track, the system has to wait until the rotating disk reaches the specified sector under the read/write head.</a:t>
            </a:r>
          </a:p>
          <a:p>
            <a:pPr algn="just"/>
            <a:r>
              <a:rPr lang="en-IN" sz="2000" dirty="0"/>
              <a:t>Information transfer is very fast once the beginning of a sector has been reached. </a:t>
            </a:r>
          </a:p>
          <a:p>
            <a:pPr algn="just"/>
            <a:r>
              <a:rPr lang="en-IN" sz="2000" dirty="0"/>
              <a:t>Disks may have multiple heads and simultaneous transfer of bits from several tracks at the same time.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extLst>
      <p:ext uri="{BB962C8B-B14F-4D97-AF65-F5344CB8AC3E}">
        <p14:creationId xmlns:p14="http://schemas.microsoft.com/office/powerpoint/2010/main" val="422757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2400" b="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t>Memory Organization in Computer Architecture</a:t>
            </a:r>
            <a:br>
              <a:rPr lang="en-IN" sz="3400" b="0" dirty="0">
                <a:ln w="500">
                  <a:solidFill>
                    <a:srgbClr val="B13F9A">
                      <a:shade val="20000"/>
                      <a:satMod val="120000"/>
                    </a:srgbClr>
                  </a:solidFill>
                </a:ln>
                <a:gradFill>
                  <a:gsLst>
                    <a:gs pos="0">
                      <a:srgbClr val="F9B639">
                        <a:tint val="13000"/>
                      </a:srgbClr>
                    </a:gs>
                    <a:gs pos="10000">
                      <a:srgbClr val="F9B639">
                        <a:tint val="20000"/>
                      </a:srgbClr>
                    </a:gs>
                    <a:gs pos="49000">
                      <a:srgbClr val="F9B639">
                        <a:tint val="70000"/>
                      </a:srgbClr>
                    </a:gs>
                    <a:gs pos="50000">
                      <a:srgbClr val="F9B639">
                        <a:tint val="97000"/>
                      </a:srgbClr>
                    </a:gs>
                    <a:gs pos="100000">
                      <a:srgbClr val="F9B639">
                        <a:tint val="20000"/>
                      </a:srgbClr>
                    </a:gs>
                  </a:gsLst>
                  <a:lin ang="5400000" scaled="1"/>
                </a:gradFill>
              </a:rPr>
            </a:b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a:buNone/>
            </a:pPr>
            <a:endParaRPr lang="en-IN" dirty="0"/>
          </a:p>
          <a:p>
            <a:r>
              <a:rPr lang="en-IN" dirty="0"/>
              <a:t> In the Computer System Design, Memory Hierarchy is an enhancement to organize the memory such that it can minimize the access time. </a:t>
            </a:r>
          </a:p>
          <a:p>
            <a:r>
              <a:rPr lang="en-IN" dirty="0"/>
              <a:t>The Memory Hierarchy was developed </a:t>
            </a:r>
            <a:r>
              <a:rPr lang="en-IN" dirty="0">
                <a:solidFill>
                  <a:srgbClr val="FF0000"/>
                </a:solidFill>
              </a:rPr>
              <a:t>based on a program behaviour</a:t>
            </a:r>
            <a:r>
              <a:rPr lang="en-IN" dirty="0"/>
              <a:t> known as locality of reference.</a:t>
            </a:r>
          </a:p>
          <a:p>
            <a:r>
              <a:rPr lang="en-IN" dirty="0"/>
              <a:t>The figure below clearly demonstrates the different levels of memory hierarchy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A track in a given sector near the circumference is longer than a track near the </a:t>
            </a:r>
            <a:r>
              <a:rPr lang="en-IN" sz="2000" dirty="0" err="1"/>
              <a:t>center</a:t>
            </a:r>
            <a:r>
              <a:rPr lang="en-IN" sz="2000" dirty="0"/>
              <a:t> of the disk. </a:t>
            </a:r>
          </a:p>
          <a:p>
            <a:pPr algn="just"/>
            <a:r>
              <a:rPr lang="en-IN" sz="2000" dirty="0"/>
              <a:t>If bits are recorded with equal density, some tracks will contain more recorded bits than others. </a:t>
            </a:r>
          </a:p>
          <a:p>
            <a:pPr algn="just"/>
            <a:r>
              <a:rPr lang="en-IN" sz="2000" dirty="0"/>
              <a:t>To make all the records in a sector of equal length, some disks use a variable recording density with higher density on tracks near the </a:t>
            </a:r>
            <a:r>
              <a:rPr lang="en-IN" sz="2000" dirty="0" err="1"/>
              <a:t>center</a:t>
            </a:r>
            <a:r>
              <a:rPr lang="en-IN" sz="2000" dirty="0"/>
              <a:t> than on tracks near the circumference. This equalizes the number of bits on all tracks of a given sector.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extLst>
      <p:ext uri="{BB962C8B-B14F-4D97-AF65-F5344CB8AC3E}">
        <p14:creationId xmlns:p14="http://schemas.microsoft.com/office/powerpoint/2010/main" val="514115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94" y="198315"/>
            <a:ext cx="7117313" cy="667431"/>
          </a:xfrm>
        </p:spPr>
        <p:txBody>
          <a:bodyPr/>
          <a:lstStyle/>
          <a:p>
            <a:pPr algn="ctr"/>
            <a:r>
              <a:rPr lang="en-IN" dirty="0"/>
              <a:t>Magnetic Disks</a:t>
            </a:r>
            <a:endParaRPr lang="en-IN" b="1" dirty="0">
              <a:solidFill>
                <a:srgbClr val="C00000"/>
              </a:solidFill>
            </a:endParaRPr>
          </a:p>
        </p:txBody>
      </p:sp>
      <p:sp>
        <p:nvSpPr>
          <p:cNvPr id="3" name="Content Placeholder 2"/>
          <p:cNvSpPr>
            <a:spLocks noGrp="1"/>
          </p:cNvSpPr>
          <p:nvPr>
            <p:ph idx="1"/>
          </p:nvPr>
        </p:nvSpPr>
        <p:spPr>
          <a:xfrm>
            <a:off x="424819" y="986430"/>
            <a:ext cx="5671181" cy="5521737"/>
          </a:xfrm>
        </p:spPr>
        <p:txBody>
          <a:bodyPr>
            <a:noAutofit/>
          </a:bodyPr>
          <a:lstStyle/>
          <a:p>
            <a:pPr algn="just"/>
            <a:r>
              <a:rPr lang="en-IN" sz="2000" dirty="0"/>
              <a:t>Disks that are permanently attached to the unit assembly and cannot be removed by the occasional user are called </a:t>
            </a:r>
            <a:r>
              <a:rPr lang="en-IN" sz="2000" b="1" dirty="0">
                <a:solidFill>
                  <a:srgbClr val="FF0000"/>
                </a:solidFill>
              </a:rPr>
              <a:t>hard disks</a:t>
            </a:r>
            <a:r>
              <a:rPr lang="en-IN" sz="2000" dirty="0"/>
              <a:t>. </a:t>
            </a:r>
          </a:p>
          <a:p>
            <a:pPr algn="just"/>
            <a:r>
              <a:rPr lang="en-IN" sz="2000" dirty="0"/>
              <a:t>A disk drive with removable disks is called a </a:t>
            </a:r>
            <a:r>
              <a:rPr lang="en-IN" sz="2000" b="1" dirty="0">
                <a:solidFill>
                  <a:srgbClr val="FF0000"/>
                </a:solidFill>
              </a:rPr>
              <a:t>floppy disk</a:t>
            </a:r>
            <a:r>
              <a:rPr lang="en-IN" sz="2000" dirty="0"/>
              <a:t>. </a:t>
            </a:r>
          </a:p>
          <a:p>
            <a:pPr algn="just"/>
            <a:r>
              <a:rPr lang="en-IN" sz="2000" dirty="0"/>
              <a:t>The disks used with a floppy disk drive are small removable disks made of plastic coated with magnetic recording material. There are two sizes commonly used, with diameters of 5.25 and 3.5 inches. </a:t>
            </a:r>
          </a:p>
          <a:p>
            <a:pPr algn="just"/>
            <a:r>
              <a:rPr lang="en-IN" sz="2000" dirty="0"/>
              <a:t>The 3.5-inch disks are smaller and can store more data than can the 5.25-inch disks. Floppy disks are extensively used in personal computers as a medium for distributing software to computer users.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467475" y="2057400"/>
            <a:ext cx="2676525" cy="2619375"/>
          </a:xfrm>
          <a:prstGeom prst="rect">
            <a:avLst/>
          </a:prstGeom>
        </p:spPr>
      </p:pic>
    </p:spTree>
    <p:extLst>
      <p:ext uri="{BB962C8B-B14F-4D97-AF65-F5344CB8AC3E}">
        <p14:creationId xmlns:p14="http://schemas.microsoft.com/office/powerpoint/2010/main" val="1657863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a:t>MAGNETIC TAPE</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a:t>A magnetic tape transport consists of the electrical, mechanical, and electronic components to provide the parts and control mechanism for a magnetic-tape unit. </a:t>
            </a:r>
          </a:p>
          <a:p>
            <a:pPr algn="just"/>
            <a:r>
              <a:rPr lang="en-IN" sz="2000" dirty="0"/>
              <a:t>The tape itself is a strip of plastic coated with a magnetic recording medium. Bits are recorded as magnetic spots on the tape along several tracks. </a:t>
            </a:r>
          </a:p>
          <a:p>
            <a:pPr algn="just"/>
            <a:r>
              <a:rPr lang="en-IN" sz="2000" dirty="0"/>
              <a:t>Usually, seven or nine bits are recorded simultaneously to form a character together with a parity bit. </a:t>
            </a:r>
          </a:p>
          <a:p>
            <a:pPr algn="just"/>
            <a:r>
              <a:rPr lang="en-IN" sz="2000" dirty="0"/>
              <a:t>Read/write heads are mounted one in each track so that data can be recorded and-read as a sequence of characters.</a:t>
            </a:r>
          </a:p>
          <a:p>
            <a:pPr algn="just"/>
            <a:r>
              <a:rPr lang="en-IN" sz="2000" dirty="0"/>
              <a:t>Magnetic tape units can be stopped, started to move forward or in reverse, or can be rewound.</a:t>
            </a:r>
          </a:p>
          <a:p>
            <a:pPr algn="just"/>
            <a:r>
              <a:rPr lang="en-IN" sz="2000" dirty="0"/>
              <a:t>However, they cannot be started or stopped fast enough between individual characters.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5589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lstStyle/>
          <a:p>
            <a:pPr algn="ctr"/>
            <a:r>
              <a:rPr lang="en-IN" dirty="0"/>
              <a:t>MAGNETIC TAPE</a:t>
            </a:r>
            <a:endParaRPr lang="en-IN" b="1" dirty="0">
              <a:solidFill>
                <a:srgbClr val="C00000"/>
              </a:solidFill>
            </a:endParaRPr>
          </a:p>
        </p:txBody>
      </p:sp>
      <p:sp>
        <p:nvSpPr>
          <p:cNvPr id="3" name="Content Placeholder 2"/>
          <p:cNvSpPr>
            <a:spLocks noGrp="1"/>
          </p:cNvSpPr>
          <p:nvPr>
            <p:ph idx="1"/>
          </p:nvPr>
        </p:nvSpPr>
        <p:spPr>
          <a:xfrm>
            <a:off x="424819" y="845674"/>
            <a:ext cx="7681420" cy="5521737"/>
          </a:xfrm>
        </p:spPr>
        <p:txBody>
          <a:bodyPr>
            <a:noAutofit/>
          </a:bodyPr>
          <a:lstStyle/>
          <a:p>
            <a:pPr algn="just"/>
            <a:r>
              <a:rPr lang="en-IN" sz="2000" dirty="0"/>
              <a:t>For this reason, information is recorded in blocks referred to as records. Gaps of unrecorded tape are inserted between records where the tape can be stopped. </a:t>
            </a:r>
          </a:p>
          <a:p>
            <a:pPr algn="just"/>
            <a:r>
              <a:rPr lang="en-IN" sz="2000" dirty="0"/>
              <a:t>The tape starts moving while in a gap and attains its constant speed by the time it reaches the next record. </a:t>
            </a:r>
          </a:p>
          <a:p>
            <a:pPr algn="just"/>
            <a:r>
              <a:rPr lang="en-IN" sz="2000" dirty="0"/>
              <a:t>Each record on tape has an identification bit pattern at the beginning and end. </a:t>
            </a:r>
          </a:p>
          <a:p>
            <a:pPr algn="just"/>
            <a:r>
              <a:rPr lang="en-IN" sz="2000" dirty="0"/>
              <a:t>By reading the bit pattern at the beginning, the tape control identifies the record number. </a:t>
            </a:r>
          </a:p>
          <a:p>
            <a:pPr algn="just"/>
            <a:r>
              <a:rPr lang="en-IN" sz="2000" dirty="0"/>
              <a:t>By reading the bit pattern at the end of the record, the control recognizes the beginning of a gap. </a:t>
            </a:r>
          </a:p>
          <a:p>
            <a:pPr algn="just"/>
            <a:r>
              <a:rPr lang="en-IN" sz="2000" dirty="0"/>
              <a:t>A tape unit is addressed by specifying the record number and the number of characters in the record. Records may be of fixed or variable length.</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44577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8" y="72684"/>
            <a:ext cx="7117313" cy="667431"/>
          </a:xfrm>
        </p:spPr>
        <p:txBody>
          <a:bodyPr>
            <a:normAutofit fontScale="90000"/>
          </a:bodyPr>
          <a:lstStyle/>
          <a:p>
            <a:pPr algn="ctr"/>
            <a:br>
              <a:rPr lang="en-IN" b="0" dirty="0"/>
            </a:br>
            <a:r>
              <a:rPr lang="en-IN" b="0" dirty="0"/>
              <a:t>Associative Memory</a:t>
            </a:r>
          </a:p>
        </p:txBody>
      </p:sp>
      <p:sp>
        <p:nvSpPr>
          <p:cNvPr id="3" name="Content Placeholder 2"/>
          <p:cNvSpPr>
            <a:spLocks noGrp="1"/>
          </p:cNvSpPr>
          <p:nvPr>
            <p:ph idx="1"/>
          </p:nvPr>
        </p:nvSpPr>
        <p:spPr>
          <a:xfrm>
            <a:off x="457200" y="1447800"/>
            <a:ext cx="7681420" cy="4259726"/>
          </a:xfrm>
        </p:spPr>
        <p:txBody>
          <a:bodyPr>
            <a:noAutofit/>
          </a:bodyPr>
          <a:lstStyle/>
          <a:p>
            <a:pPr algn="just"/>
            <a:r>
              <a:rPr lang="en-IN" sz="2000" b="1" dirty="0">
                <a:solidFill>
                  <a:srgbClr val="FF0000"/>
                </a:solidFill>
              </a:rPr>
              <a:t>A memory unit accessed by content is called an associative memory or content addressable memory (CAM). </a:t>
            </a:r>
          </a:p>
          <a:p>
            <a:pPr algn="just"/>
            <a:r>
              <a:rPr lang="en-IN" sz="2000" dirty="0"/>
              <a:t>This type of memory is accessed simultaneously and in parallel on the basis of data content rather than by specific address or location. </a:t>
            </a:r>
          </a:p>
          <a:p>
            <a:pPr algn="just"/>
            <a:r>
              <a:rPr lang="en-IN" sz="2000" dirty="0"/>
              <a:t>When a word is written in an associative memory, no address is given. </a:t>
            </a:r>
          </a:p>
          <a:p>
            <a:pPr algn="just"/>
            <a:r>
              <a:rPr lang="en-IN" sz="2000" dirty="0"/>
              <a:t>The memory is capable of finding an empty unused location to store the word.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599609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solidFill>
                  <a:srgbClr val="FF0000"/>
                </a:solidFill>
              </a:rPr>
              <a:t>It consists of a memory array and logic for m words with n bits per word. </a:t>
            </a:r>
          </a:p>
          <a:p>
            <a:pPr algn="just"/>
            <a:r>
              <a:rPr lang="en-IN" sz="2000" dirty="0">
                <a:solidFill>
                  <a:srgbClr val="FF0000"/>
                </a:solidFill>
              </a:rPr>
              <a:t>The argument register A and key register K each have n bits, one for each bit of a word. </a:t>
            </a:r>
          </a:p>
          <a:p>
            <a:pPr algn="just"/>
            <a:r>
              <a:rPr lang="en-IN" sz="2000" dirty="0">
                <a:solidFill>
                  <a:srgbClr val="FF0000"/>
                </a:solidFill>
              </a:rPr>
              <a:t>The match register M has m bits, one for each memory word. </a:t>
            </a:r>
          </a:p>
          <a:p>
            <a:pPr algn="just"/>
            <a:r>
              <a:rPr lang="en-IN" sz="2000" dirty="0">
                <a:solidFill>
                  <a:srgbClr val="FF0000"/>
                </a:solidFill>
              </a:rPr>
              <a:t>Each word in memory is compared in parallel with the content of the argument register.</a:t>
            </a:r>
          </a:p>
          <a:p>
            <a:pPr algn="just"/>
            <a:r>
              <a:rPr lang="en-IN" sz="2000" dirty="0">
                <a:solidFill>
                  <a:srgbClr val="FF0000"/>
                </a:solidFill>
              </a:rPr>
              <a:t>The words that match the bits of the argument register set a corresponding bit in the match register.</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p:spTree>
    <p:extLst>
      <p:ext uri="{BB962C8B-B14F-4D97-AF65-F5344CB8AC3E}">
        <p14:creationId xmlns:p14="http://schemas.microsoft.com/office/powerpoint/2010/main" val="1746406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t>After the matching process, those bits in the match register that have been set indicate the fact that their corresponding words have been matched. </a:t>
            </a:r>
          </a:p>
          <a:p>
            <a:pPr algn="just"/>
            <a:r>
              <a:rPr lang="en-IN" sz="2000" dirty="0"/>
              <a:t>Reading is accomplished by a sequential access to memory for those words whose corresponding bits in the match register have been set.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p:spTree>
    <p:extLst>
      <p:ext uri="{BB962C8B-B14F-4D97-AF65-F5344CB8AC3E}">
        <p14:creationId xmlns:p14="http://schemas.microsoft.com/office/powerpoint/2010/main" val="3672461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370380" y="1600200"/>
            <a:ext cx="5192220" cy="4488326"/>
          </a:xfrm>
        </p:spPr>
        <p:txBody>
          <a:bodyPr>
            <a:noAutofit/>
          </a:bodyPr>
          <a:lstStyle/>
          <a:p>
            <a:pPr algn="just"/>
            <a:r>
              <a:rPr lang="en-IN" sz="2000" dirty="0"/>
              <a:t>The key register provides a mask for choosing a particular field or key in the argument word.</a:t>
            </a:r>
          </a:p>
          <a:p>
            <a:pPr algn="just"/>
            <a:r>
              <a:rPr lang="en-IN" sz="2000" dirty="0"/>
              <a:t>The entire argument is compared with each memory word if the key register contains all 1's.</a:t>
            </a:r>
          </a:p>
          <a:p>
            <a:pPr algn="just"/>
            <a:r>
              <a:rPr lang="en-IN" sz="2000" dirty="0"/>
              <a:t>Thus the key provides a mask or identifying piece of information which specifies how the reference to memory is made.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764369" y="2209800"/>
            <a:ext cx="3346450" cy="3410314"/>
          </a:xfrm>
          <a:prstGeom prst="rect">
            <a:avLst/>
          </a:prstGeom>
        </p:spPr>
      </p:pic>
    </p:spTree>
    <p:extLst>
      <p:ext uri="{BB962C8B-B14F-4D97-AF65-F5344CB8AC3E}">
        <p14:creationId xmlns:p14="http://schemas.microsoft.com/office/powerpoint/2010/main" val="778276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370380" y="1600200"/>
            <a:ext cx="7706820" cy="4488326"/>
          </a:xfrm>
        </p:spPr>
        <p:txBody>
          <a:bodyPr>
            <a:noAutofit/>
          </a:bodyPr>
          <a:lstStyle/>
          <a:p>
            <a:pPr algn="just"/>
            <a:r>
              <a:rPr lang="en-IN" sz="2000" dirty="0"/>
              <a:t>Numerical example: Only the three leftmost bits of A are compared with memory words because K has 1's in these positions.</a:t>
            </a:r>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r>
              <a:rPr lang="en-IN" sz="2000" dirty="0"/>
              <a:t>Word 2 matches the unmasked argument field because the three leftmost bits of the argument and the word are equal.</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05000" y="2819400"/>
            <a:ext cx="4572000" cy="1542495"/>
          </a:xfrm>
          <a:prstGeom prst="rect">
            <a:avLst/>
          </a:prstGeom>
        </p:spPr>
      </p:pic>
    </p:spTree>
    <p:extLst>
      <p:ext uri="{BB962C8B-B14F-4D97-AF65-F5344CB8AC3E}">
        <p14:creationId xmlns:p14="http://schemas.microsoft.com/office/powerpoint/2010/main" val="1911905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127715" y="1515230"/>
            <a:ext cx="4368085" cy="4488326"/>
          </a:xfrm>
        </p:spPr>
        <p:txBody>
          <a:bodyPr>
            <a:noAutofit/>
          </a:bodyPr>
          <a:lstStyle/>
          <a:p>
            <a:pPr algn="just"/>
            <a:r>
              <a:rPr lang="en-IN" sz="2000" dirty="0"/>
              <a:t>The relation between the memory array and external registers in an associative memory is shown in Fig.</a:t>
            </a:r>
          </a:p>
          <a:p>
            <a:pPr algn="just"/>
            <a:r>
              <a:rPr lang="en-IN" sz="2000" dirty="0"/>
              <a:t>The cells in the array are marked by the letter C with two subscripts.</a:t>
            </a:r>
          </a:p>
          <a:p>
            <a:pPr algn="just"/>
            <a:r>
              <a:rPr lang="en-IN" sz="2000" dirty="0"/>
              <a:t>The first subscript gives the word number and the second specifies the bit position in the word. </a:t>
            </a:r>
          </a:p>
          <a:p>
            <a:pPr algn="just"/>
            <a:r>
              <a:rPr lang="en-IN" sz="2000" dirty="0"/>
              <a:t>Thus cell </a:t>
            </a:r>
            <a:r>
              <a:rPr lang="en-IN" sz="2000" dirty="0" err="1"/>
              <a:t>Cij</a:t>
            </a:r>
            <a:r>
              <a:rPr lang="en-IN" sz="2000" dirty="0"/>
              <a:t> is the cell for bit j in word </a:t>
            </a:r>
            <a:r>
              <a:rPr lang="en-IN" sz="2000" dirty="0" err="1"/>
              <a:t>i</a:t>
            </a:r>
            <a:r>
              <a:rPr lang="en-IN" sz="2000" dirty="0"/>
              <a: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632325" y="2244918"/>
            <a:ext cx="4505325" cy="3028950"/>
          </a:xfrm>
          <a:prstGeom prst="rect">
            <a:avLst/>
          </a:prstGeom>
        </p:spPr>
      </p:pic>
    </p:spTree>
    <p:extLst>
      <p:ext uri="{BB962C8B-B14F-4D97-AF65-F5344CB8AC3E}">
        <p14:creationId xmlns:p14="http://schemas.microsoft.com/office/powerpoint/2010/main" val="144420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a:bodyPr>
          <a:lstStyle/>
          <a:p>
            <a:pPr algn="ctr"/>
            <a:r>
              <a:rPr lang="en-IN" sz="4000" b="0" dirty="0">
                <a:solidFill>
                  <a:srgbClr val="FF0000"/>
                </a:solidFill>
              </a:rPr>
              <a:t>Memory Hierarchy</a:t>
            </a:r>
            <a:endParaRPr lang="en-IN" b="1" dirty="0">
              <a:solidFill>
                <a:srgbClr val="FF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457200" y="1600200"/>
            <a:ext cx="7431906" cy="45624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119160" y="1262160"/>
              <a:ext cx="607320" cy="453600"/>
            </p14:xfrm>
          </p:contentPart>
        </mc:Choice>
        <mc:Fallback xmlns="">
          <p:pic>
            <p:nvPicPr>
              <p:cNvPr id="4" name="Ink 3"/>
              <p:cNvPicPr/>
              <p:nvPr/>
            </p:nvPicPr>
            <p:blipFill>
              <a:blip r:embed="rId6"/>
              <a:stretch>
                <a:fillRect/>
              </a:stretch>
            </p:blipFill>
            <p:spPr>
              <a:xfrm>
                <a:off x="109800" y="1252800"/>
                <a:ext cx="626040" cy="472320"/>
              </a:xfrm>
              <a:prstGeom prst="rect">
                <a:avLst/>
              </a:prstGeom>
            </p:spPr>
          </p:pic>
        </mc:Fallback>
      </mc:AlternateContent>
    </p:spTree>
    <p:extLst>
      <p:ext uri="{BB962C8B-B14F-4D97-AF65-F5344CB8AC3E}">
        <p14:creationId xmlns:p14="http://schemas.microsoft.com/office/powerpoint/2010/main" val="22045707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fontScale="90000"/>
          </a:bodyPr>
          <a:lstStyle/>
          <a:p>
            <a:pPr algn="ctr"/>
            <a:br>
              <a:rPr lang="en-IN" b="0" dirty="0"/>
            </a:br>
            <a:r>
              <a:rPr lang="en-IN" dirty="0"/>
              <a:t>Hardware Organization of </a:t>
            </a:r>
            <a:r>
              <a:rPr lang="en-IN" b="0" dirty="0"/>
              <a:t>Associative Memory</a:t>
            </a:r>
          </a:p>
        </p:txBody>
      </p:sp>
      <p:sp>
        <p:nvSpPr>
          <p:cNvPr id="3" name="Content Placeholder 2"/>
          <p:cNvSpPr>
            <a:spLocks noGrp="1"/>
          </p:cNvSpPr>
          <p:nvPr>
            <p:ph idx="1"/>
          </p:nvPr>
        </p:nvSpPr>
        <p:spPr>
          <a:xfrm>
            <a:off x="127715" y="1515230"/>
            <a:ext cx="4368085" cy="4488326"/>
          </a:xfrm>
        </p:spPr>
        <p:txBody>
          <a:bodyPr>
            <a:noAutofit/>
          </a:bodyPr>
          <a:lstStyle/>
          <a:p>
            <a:pPr algn="just"/>
            <a:r>
              <a:rPr lang="en-IN" sz="2000" dirty="0"/>
              <a:t>A bit </a:t>
            </a:r>
            <a:r>
              <a:rPr lang="en-IN" sz="2000" dirty="0" err="1"/>
              <a:t>Aj</a:t>
            </a:r>
            <a:r>
              <a:rPr lang="en-IN" sz="2000" dirty="0"/>
              <a:t> in the argument register is compared with all the bits in column j of the array provided that </a:t>
            </a:r>
            <a:r>
              <a:rPr lang="en-IN" sz="2000" dirty="0" err="1"/>
              <a:t>Kj</a:t>
            </a:r>
            <a:r>
              <a:rPr lang="en-IN" sz="2000" dirty="0"/>
              <a:t> = 1. This is done for all columns j = 1, 2, . . . , n. </a:t>
            </a:r>
          </a:p>
          <a:p>
            <a:pPr algn="just"/>
            <a:r>
              <a:rPr lang="en-IN" sz="2000" dirty="0"/>
              <a:t>If a match occurs between all the unmasked bits of the argument and the bits in word </a:t>
            </a:r>
            <a:r>
              <a:rPr lang="en-IN" sz="2000" dirty="0" err="1"/>
              <a:t>i</a:t>
            </a:r>
            <a:r>
              <a:rPr lang="en-IN" sz="2000" dirty="0"/>
              <a:t>, the corresponding bit in the match register is set to 1. </a:t>
            </a:r>
          </a:p>
          <a:p>
            <a:pPr algn="just"/>
            <a:r>
              <a:rPr lang="en-IN" sz="2000" dirty="0"/>
              <a:t>If one or more unmasked bits of the argument and the word do not match, </a:t>
            </a:r>
            <a:r>
              <a:rPr lang="en-IN" sz="2000" dirty="0" err="1"/>
              <a:t>Mi</a:t>
            </a:r>
            <a:r>
              <a:rPr lang="en-IN" sz="2000" dirty="0"/>
              <a:t> is cleared to 0.</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4632325" y="2244918"/>
            <a:ext cx="4505325" cy="3028950"/>
          </a:xfrm>
          <a:prstGeom prst="rect">
            <a:avLst/>
          </a:prstGeom>
        </p:spPr>
      </p:pic>
    </p:spTree>
    <p:extLst>
      <p:ext uri="{BB962C8B-B14F-4D97-AF65-F5344CB8AC3E}">
        <p14:creationId xmlns:p14="http://schemas.microsoft.com/office/powerpoint/2010/main" val="494434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a:bodyPr>
          <a:lstStyle/>
          <a:p>
            <a:pPr algn="ctr"/>
            <a:r>
              <a:rPr lang="en-IN" b="0" dirty="0"/>
              <a:t>Associative Memory- </a:t>
            </a:r>
            <a:r>
              <a:rPr lang="en-IN" dirty="0"/>
              <a:t>Match Logic</a:t>
            </a:r>
            <a:endParaRPr lang="en-IN" b="0" dirty="0"/>
          </a:p>
        </p:txBody>
      </p:sp>
      <p:sp>
        <p:nvSpPr>
          <p:cNvPr id="3" name="Content Placeholder 2"/>
          <p:cNvSpPr>
            <a:spLocks noGrp="1"/>
          </p:cNvSpPr>
          <p:nvPr>
            <p:ph idx="1"/>
          </p:nvPr>
        </p:nvSpPr>
        <p:spPr>
          <a:xfrm>
            <a:off x="127715" y="1515230"/>
            <a:ext cx="8025685" cy="4488326"/>
          </a:xfrm>
        </p:spPr>
        <p:txBody>
          <a:bodyPr>
            <a:noAutofit/>
          </a:bodyPr>
          <a:lstStyle/>
          <a:p>
            <a:pPr algn="just"/>
            <a:r>
              <a:rPr lang="en-IN" sz="2000" dirty="0"/>
              <a:t>The match logic for each word can be derived from the comparison algorithm for two binary numbers. </a:t>
            </a:r>
          </a:p>
          <a:p>
            <a:pPr algn="just"/>
            <a:r>
              <a:rPr lang="en-IN" sz="2000" dirty="0"/>
              <a:t>First, we </a:t>
            </a:r>
            <a:r>
              <a:rPr lang="en-IN" sz="2000" i="1" dirty="0"/>
              <a:t>neglect t</a:t>
            </a:r>
            <a:r>
              <a:rPr lang="en-IN" sz="2000" dirty="0"/>
              <a:t>he key bits and compare the argument in A with the bits stored in the cells of the words. </a:t>
            </a:r>
          </a:p>
          <a:p>
            <a:pPr algn="just"/>
            <a:r>
              <a:rPr lang="en-IN" sz="2000" dirty="0"/>
              <a:t>Word </a:t>
            </a:r>
            <a:r>
              <a:rPr lang="en-IN" sz="2000" dirty="0" err="1"/>
              <a:t>i</a:t>
            </a:r>
            <a:r>
              <a:rPr lang="en-IN" sz="2000" dirty="0"/>
              <a:t> is equal to the argument in A if </a:t>
            </a:r>
            <a:r>
              <a:rPr lang="en-IN" sz="2000" dirty="0" err="1"/>
              <a:t>Aj</a:t>
            </a:r>
            <a:r>
              <a:rPr lang="en-IN" sz="2000" dirty="0"/>
              <a:t>=</a:t>
            </a:r>
            <a:r>
              <a:rPr lang="en-IN" sz="2000" dirty="0" err="1"/>
              <a:t>Fij</a:t>
            </a:r>
            <a:r>
              <a:rPr lang="en-IN" sz="2000" dirty="0"/>
              <a:t> for j = 1, 2, . . . , n .</a:t>
            </a:r>
          </a:p>
          <a:p>
            <a:pPr algn="just"/>
            <a:r>
              <a:rPr lang="en-IN" sz="2000" dirty="0"/>
              <a:t>Two bits are equal if they are both 1 or both 0. The equality of two bits can be expressed logically by the Boolean function</a:t>
            </a:r>
          </a:p>
          <a:p>
            <a:pPr algn="just"/>
            <a:endParaRPr lang="en-IN" sz="2000" dirty="0"/>
          </a:p>
          <a:p>
            <a:pPr algn="just"/>
            <a:endParaRPr lang="en-IN" sz="2000" dirty="0"/>
          </a:p>
          <a:p>
            <a:pPr marL="0" indent="0" algn="just">
              <a:buNone/>
            </a:pPr>
            <a:r>
              <a:rPr lang="en-IN" sz="2000" dirty="0"/>
              <a:t>Where </a:t>
            </a:r>
            <a:r>
              <a:rPr lang="en-IN" sz="2000" dirty="0" err="1"/>
              <a:t>xj</a:t>
            </a:r>
            <a:r>
              <a:rPr lang="en-IN" sz="2000" dirty="0"/>
              <a:t> = 1 if the pair of bits in position j are equal; otherwise, </a:t>
            </a:r>
            <a:r>
              <a:rPr lang="en-IN" sz="2000" dirty="0" err="1"/>
              <a:t>xj</a:t>
            </a:r>
            <a:r>
              <a:rPr lang="en-IN" sz="2000" dirty="0"/>
              <a:t> = 0.</a:t>
            </a:r>
          </a:p>
          <a:p>
            <a:pPr marL="0" indent="0" algn="just">
              <a:buNone/>
            </a:pP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3200400" y="4267200"/>
            <a:ext cx="1625600" cy="304800"/>
          </a:xfrm>
          <a:prstGeom prst="rect">
            <a:avLst/>
          </a:prstGeom>
        </p:spPr>
      </p:pic>
    </p:spTree>
    <p:extLst>
      <p:ext uri="{BB962C8B-B14F-4D97-AF65-F5344CB8AC3E}">
        <p14:creationId xmlns:p14="http://schemas.microsoft.com/office/powerpoint/2010/main" val="3013204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a:bodyPr>
          <a:lstStyle/>
          <a:p>
            <a:pPr algn="ctr"/>
            <a:r>
              <a:rPr lang="en-IN" b="0" dirty="0"/>
              <a:t>Associative Memory- </a:t>
            </a:r>
            <a:r>
              <a:rPr lang="en-IN" dirty="0"/>
              <a:t>Match Logic</a:t>
            </a:r>
            <a:endParaRPr lang="en-IN" b="0" dirty="0"/>
          </a:p>
        </p:txBody>
      </p:sp>
      <p:sp>
        <p:nvSpPr>
          <p:cNvPr id="3" name="Content Placeholder 2"/>
          <p:cNvSpPr>
            <a:spLocks noGrp="1"/>
          </p:cNvSpPr>
          <p:nvPr>
            <p:ph idx="1"/>
          </p:nvPr>
        </p:nvSpPr>
        <p:spPr>
          <a:xfrm>
            <a:off x="257380" y="1992810"/>
            <a:ext cx="5434885" cy="2579190"/>
          </a:xfrm>
        </p:spPr>
        <p:txBody>
          <a:bodyPr>
            <a:noAutofit/>
          </a:bodyPr>
          <a:lstStyle/>
          <a:p>
            <a:pPr algn="just"/>
            <a:r>
              <a:rPr lang="en-IN" sz="2000" dirty="0"/>
              <a:t>For a word </a:t>
            </a:r>
            <a:r>
              <a:rPr lang="en-IN" sz="2000" dirty="0" err="1"/>
              <a:t>i</a:t>
            </a:r>
            <a:r>
              <a:rPr lang="en-IN" sz="2000" dirty="0"/>
              <a:t> to be equal to the argument in A we must have all </a:t>
            </a:r>
            <a:r>
              <a:rPr lang="en-IN" sz="2000" dirty="0" err="1"/>
              <a:t>xj</a:t>
            </a:r>
            <a:r>
              <a:rPr lang="en-IN" sz="2000" dirty="0"/>
              <a:t> variables equal to 1. </a:t>
            </a:r>
          </a:p>
          <a:p>
            <a:pPr algn="just"/>
            <a:r>
              <a:rPr lang="en-IN" sz="2000" dirty="0"/>
              <a:t>This is the condition for setting the corresponding match bit </a:t>
            </a:r>
            <a:r>
              <a:rPr lang="en-IN" sz="2000" dirty="0" err="1"/>
              <a:t>Mi</a:t>
            </a:r>
            <a:r>
              <a:rPr lang="en-IN" sz="2000" dirty="0"/>
              <a:t> to 1. </a:t>
            </a:r>
          </a:p>
          <a:p>
            <a:pPr algn="just"/>
            <a:r>
              <a:rPr lang="en-IN" sz="2000" dirty="0"/>
              <a:t>The Boolean function for this condition is </a:t>
            </a:r>
            <a:r>
              <a:rPr lang="en-IN" sz="2000" dirty="0" err="1"/>
              <a:t>Mi</a:t>
            </a:r>
            <a:r>
              <a:rPr lang="en-IN" sz="2000" dirty="0"/>
              <a:t> = 𝑥1 𝑥2 𝑥3 … … … 𝑥𝑛 and constitutes the AND operation of all pairs of matched bits in a word.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692265" y="2019401"/>
            <a:ext cx="3272396" cy="3031932"/>
          </a:xfrm>
          <a:prstGeom prst="rect">
            <a:avLst/>
          </a:prstGeom>
        </p:spPr>
      </p:pic>
    </p:spTree>
    <p:extLst>
      <p:ext uri="{BB962C8B-B14F-4D97-AF65-F5344CB8AC3E}">
        <p14:creationId xmlns:p14="http://schemas.microsoft.com/office/powerpoint/2010/main" val="3921493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2350"/>
            <a:ext cx="7117313" cy="1090091"/>
          </a:xfrm>
        </p:spPr>
        <p:txBody>
          <a:bodyPr>
            <a:normAutofit/>
          </a:bodyPr>
          <a:lstStyle/>
          <a:p>
            <a:pPr algn="ctr"/>
            <a:r>
              <a:rPr lang="en-IN" b="0" dirty="0"/>
              <a:t>Associative Memory- </a:t>
            </a:r>
            <a:r>
              <a:rPr lang="en-IN" dirty="0"/>
              <a:t>Match Logic</a:t>
            </a:r>
            <a:endParaRPr lang="en-IN" b="0" dirty="0"/>
          </a:p>
        </p:txBody>
      </p:sp>
      <p:sp>
        <p:nvSpPr>
          <p:cNvPr id="3" name="Content Placeholder 2"/>
          <p:cNvSpPr>
            <a:spLocks noGrp="1"/>
          </p:cNvSpPr>
          <p:nvPr>
            <p:ph idx="1"/>
          </p:nvPr>
        </p:nvSpPr>
        <p:spPr>
          <a:xfrm>
            <a:off x="254160" y="1329526"/>
            <a:ext cx="7746840" cy="5151609"/>
          </a:xfrm>
        </p:spPr>
        <p:txBody>
          <a:bodyPr>
            <a:noAutofit/>
          </a:bodyPr>
          <a:lstStyle/>
          <a:p>
            <a:pPr algn="just"/>
            <a:r>
              <a:rPr lang="en-IN" sz="2000" dirty="0"/>
              <a:t>We now include the key bit K; in the comparison logic. </a:t>
            </a:r>
          </a:p>
          <a:p>
            <a:pPr algn="just"/>
            <a:r>
              <a:rPr lang="en-IN" sz="2000" dirty="0"/>
              <a:t>The requirement is that if </a:t>
            </a:r>
            <a:r>
              <a:rPr lang="en-IN" sz="2000" dirty="0" err="1"/>
              <a:t>Kj</a:t>
            </a:r>
            <a:r>
              <a:rPr lang="en-IN" sz="2000" dirty="0"/>
              <a:t> = 0, the corresponding bits of A; and </a:t>
            </a:r>
            <a:r>
              <a:rPr lang="en-IN" sz="2000" dirty="0" err="1"/>
              <a:t>Fij</a:t>
            </a:r>
            <a:r>
              <a:rPr lang="en-IN" sz="2000" dirty="0"/>
              <a:t> need no comparison. </a:t>
            </a:r>
          </a:p>
          <a:p>
            <a:pPr algn="just"/>
            <a:r>
              <a:rPr lang="en-IN" sz="2000" dirty="0"/>
              <a:t>Only when </a:t>
            </a:r>
            <a:r>
              <a:rPr lang="en-IN" sz="2000" dirty="0" err="1"/>
              <a:t>Kj</a:t>
            </a:r>
            <a:r>
              <a:rPr lang="en-IN" sz="2000" dirty="0"/>
              <a:t> = 1 must they be compared.</a:t>
            </a:r>
          </a:p>
          <a:p>
            <a:pPr algn="just"/>
            <a:r>
              <a:rPr lang="en-IN" sz="2000" dirty="0"/>
              <a:t>This requirement is achieved by </a:t>
            </a:r>
            <a:r>
              <a:rPr lang="en-IN" sz="2000" dirty="0" err="1"/>
              <a:t>Oring</a:t>
            </a:r>
            <a:r>
              <a:rPr lang="en-IN" sz="2000" dirty="0"/>
              <a:t> each term with </a:t>
            </a:r>
            <a:r>
              <a:rPr lang="en-IN" sz="2000" dirty="0" err="1"/>
              <a:t>Kj</a:t>
            </a:r>
            <a:r>
              <a:rPr lang="en-IN" sz="2000" dirty="0"/>
              <a:t>’, thus:</a:t>
            </a:r>
          </a:p>
          <a:p>
            <a:pPr algn="just"/>
            <a:endParaRPr lang="en-IN" sz="2000" dirty="0"/>
          </a:p>
          <a:p>
            <a:pPr algn="just"/>
            <a:endParaRPr lang="en-IN" sz="2000" dirty="0"/>
          </a:p>
          <a:p>
            <a:pPr algn="just"/>
            <a:r>
              <a:rPr lang="en-IN" sz="2000" dirty="0"/>
              <a:t>When </a:t>
            </a:r>
            <a:r>
              <a:rPr lang="en-IN" sz="2000" dirty="0" err="1"/>
              <a:t>Kj</a:t>
            </a:r>
            <a:r>
              <a:rPr lang="en-IN" sz="2000" dirty="0"/>
              <a:t> = 1, we have </a:t>
            </a:r>
            <a:r>
              <a:rPr lang="en-IN" sz="2000" dirty="0" err="1"/>
              <a:t>Kj</a:t>
            </a:r>
            <a:r>
              <a:rPr lang="en-IN" sz="2000" dirty="0"/>
              <a:t>’ = 0 and xj+0 = </a:t>
            </a:r>
            <a:r>
              <a:rPr lang="en-IN" sz="2000" dirty="0" err="1"/>
              <a:t>xj</a:t>
            </a:r>
            <a:r>
              <a:rPr lang="en-IN" sz="2000" dirty="0"/>
              <a:t>. When </a:t>
            </a:r>
            <a:r>
              <a:rPr lang="en-IN" sz="2000" dirty="0" err="1"/>
              <a:t>Kj</a:t>
            </a:r>
            <a:r>
              <a:rPr lang="en-IN" sz="2000" dirty="0"/>
              <a:t> = 0, then </a:t>
            </a:r>
            <a:r>
              <a:rPr lang="en-IN" sz="2000" dirty="0" err="1"/>
              <a:t>Kj</a:t>
            </a:r>
            <a:r>
              <a:rPr lang="en-IN" sz="2000" dirty="0"/>
              <a:t>’ = 1 and </a:t>
            </a:r>
            <a:r>
              <a:rPr lang="en-IN" sz="2000" dirty="0" err="1"/>
              <a:t>xj</a:t>
            </a:r>
            <a:r>
              <a:rPr lang="en-IN" sz="2000" dirty="0"/>
              <a:t>+ 1 = 1.</a:t>
            </a:r>
          </a:p>
          <a:p>
            <a:pPr algn="just"/>
            <a:r>
              <a:rPr lang="en-IN" sz="2000" dirty="0"/>
              <a:t> A term (</a:t>
            </a:r>
            <a:r>
              <a:rPr lang="en-IN" sz="2000" dirty="0" err="1"/>
              <a:t>xj</a:t>
            </a:r>
            <a:r>
              <a:rPr lang="en-IN" sz="2000" dirty="0"/>
              <a:t> + </a:t>
            </a:r>
            <a:r>
              <a:rPr lang="en-IN" sz="2000" dirty="0" err="1"/>
              <a:t>Kj</a:t>
            </a:r>
            <a:r>
              <a:rPr lang="en-IN" sz="2000" dirty="0"/>
              <a:t>’) will be in the 1 state if its pair of bits is not compared.</a:t>
            </a:r>
          </a:p>
          <a:p>
            <a:pPr algn="just"/>
            <a:r>
              <a:rPr lang="en-IN" sz="2000" dirty="0"/>
              <a:t>This is necessary because each term is </a:t>
            </a:r>
            <a:r>
              <a:rPr lang="en-IN" sz="2000" dirty="0" err="1"/>
              <a:t>ANDed</a:t>
            </a:r>
            <a:r>
              <a:rPr lang="en-IN" sz="2000" dirty="0"/>
              <a:t> with all other terms so that an output of 1 will have no effect. The comparison of the bits has an effect only when </a:t>
            </a:r>
            <a:r>
              <a:rPr lang="en-IN" sz="2000" dirty="0" err="1"/>
              <a:t>Kj</a:t>
            </a:r>
            <a:r>
              <a:rPr lang="en-IN" sz="2000" dirty="0"/>
              <a:t> = 1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981200" y="3254439"/>
            <a:ext cx="2514600" cy="617621"/>
          </a:xfrm>
          <a:prstGeom prst="rect">
            <a:avLst/>
          </a:prstGeom>
        </p:spPr>
      </p:pic>
    </p:spTree>
    <p:extLst>
      <p:ext uri="{BB962C8B-B14F-4D97-AF65-F5344CB8AC3E}">
        <p14:creationId xmlns:p14="http://schemas.microsoft.com/office/powerpoint/2010/main" val="3627053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a:bodyPr>
          <a:lstStyle/>
          <a:p>
            <a:pPr algn="ctr"/>
            <a:r>
              <a:rPr lang="en-IN" b="0" dirty="0"/>
              <a:t>Associative Memory- </a:t>
            </a:r>
            <a:r>
              <a:rPr lang="en-IN" dirty="0"/>
              <a:t>Match Logic</a:t>
            </a:r>
            <a:endParaRPr lang="en-IN" b="0" dirty="0"/>
          </a:p>
        </p:txBody>
      </p:sp>
      <p:sp>
        <p:nvSpPr>
          <p:cNvPr id="3" name="Content Placeholder 2"/>
          <p:cNvSpPr>
            <a:spLocks noGrp="1"/>
          </p:cNvSpPr>
          <p:nvPr>
            <p:ph idx="1"/>
          </p:nvPr>
        </p:nvSpPr>
        <p:spPr>
          <a:xfrm>
            <a:off x="152400" y="1098656"/>
            <a:ext cx="7746840" cy="5606944"/>
          </a:xfrm>
        </p:spPr>
        <p:txBody>
          <a:bodyPr>
            <a:noAutofit/>
          </a:bodyPr>
          <a:lstStyle/>
          <a:p>
            <a:pPr algn="just"/>
            <a:r>
              <a:rPr lang="en-IN" sz="2000" dirty="0"/>
              <a:t>The match logic for word </a:t>
            </a:r>
            <a:r>
              <a:rPr lang="en-IN" sz="2000" dirty="0" err="1"/>
              <a:t>i</a:t>
            </a:r>
            <a:r>
              <a:rPr lang="en-IN" sz="2000" dirty="0"/>
              <a:t> in an associative memory can now be expressed by the following Boolean function:</a:t>
            </a:r>
          </a:p>
          <a:p>
            <a:pPr algn="just"/>
            <a:endParaRPr lang="en-IN" sz="2000" dirty="0"/>
          </a:p>
          <a:p>
            <a:pPr algn="just"/>
            <a:r>
              <a:rPr lang="en-IN" sz="2000" dirty="0"/>
              <a:t>Each term in the expression will be equal to 1 if its corresponding </a:t>
            </a:r>
            <a:r>
              <a:rPr lang="en-IN" sz="2000" dirty="0" err="1"/>
              <a:t>Kj</a:t>
            </a:r>
            <a:r>
              <a:rPr lang="en-IN" sz="2000" dirty="0"/>
              <a:t> = 0. </a:t>
            </a:r>
          </a:p>
          <a:p>
            <a:pPr algn="just"/>
            <a:r>
              <a:rPr lang="en-IN" sz="2000" dirty="0"/>
              <a:t>If </a:t>
            </a:r>
            <a:r>
              <a:rPr lang="en-IN" sz="2000" dirty="0" err="1"/>
              <a:t>Kj</a:t>
            </a:r>
            <a:r>
              <a:rPr lang="en-IN" sz="2000" dirty="0"/>
              <a:t> = 1, the term will be either 0 or 1 depending on the value of </a:t>
            </a:r>
            <a:r>
              <a:rPr lang="en-IN" sz="2000" dirty="0" err="1"/>
              <a:t>Xj</a:t>
            </a:r>
            <a:r>
              <a:rPr lang="en-IN" sz="2000" dirty="0"/>
              <a:t>. </a:t>
            </a:r>
          </a:p>
          <a:p>
            <a:pPr algn="just"/>
            <a:r>
              <a:rPr lang="en-IN" sz="2000" dirty="0"/>
              <a:t>A match will occur and </a:t>
            </a:r>
            <a:r>
              <a:rPr lang="en-IN" sz="2000" dirty="0" err="1"/>
              <a:t>Mj</a:t>
            </a:r>
            <a:r>
              <a:rPr lang="en-IN" sz="2000" dirty="0"/>
              <a:t>, will be equal to 1 if all terms are equal to 1.</a:t>
            </a:r>
          </a:p>
          <a:p>
            <a:pPr algn="just"/>
            <a:r>
              <a:rPr lang="en-IN" sz="2000" dirty="0"/>
              <a:t>If we substitute the original definition of </a:t>
            </a:r>
            <a:r>
              <a:rPr lang="en-IN" sz="2000" dirty="0" err="1"/>
              <a:t>xj</a:t>
            </a:r>
            <a:r>
              <a:rPr lang="en-IN" sz="2000" dirty="0"/>
              <a:t>, the Boolean function above can be expressed as follows:</a:t>
            </a:r>
          </a:p>
          <a:p>
            <a:pPr algn="just"/>
            <a:endParaRPr lang="en-IN" sz="2000" dirty="0"/>
          </a:p>
          <a:p>
            <a:r>
              <a:rPr lang="en-IN" sz="2000" dirty="0"/>
              <a:t>where II is a product symbol designating the AND operation of all n terms. We need m such functions, one for each word </a:t>
            </a:r>
            <a:r>
              <a:rPr lang="en-IN" sz="2000" dirty="0" err="1"/>
              <a:t>i</a:t>
            </a:r>
            <a:r>
              <a:rPr lang="en-IN" sz="2000" dirty="0"/>
              <a:t> = 1, 2, 3, . . . , m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18413" y="1795935"/>
            <a:ext cx="4214813" cy="342900"/>
          </a:xfrm>
          <a:prstGeom prst="rect">
            <a:avLst/>
          </a:prstGeom>
        </p:spPr>
      </p:pic>
      <p:pic>
        <p:nvPicPr>
          <p:cNvPr id="6" name="Picture 5"/>
          <p:cNvPicPr>
            <a:picLocks noChangeAspect="1"/>
          </p:cNvPicPr>
          <p:nvPr/>
        </p:nvPicPr>
        <p:blipFill>
          <a:blip r:embed="rId5"/>
          <a:stretch>
            <a:fillRect/>
          </a:stretch>
        </p:blipFill>
        <p:spPr>
          <a:xfrm>
            <a:off x="2422583" y="4800600"/>
            <a:ext cx="2576945" cy="609600"/>
          </a:xfrm>
          <a:prstGeom prst="rect">
            <a:avLst/>
          </a:prstGeom>
        </p:spPr>
      </p:pic>
    </p:spTree>
    <p:extLst>
      <p:ext uri="{BB962C8B-B14F-4D97-AF65-F5344CB8AC3E}">
        <p14:creationId xmlns:p14="http://schemas.microsoft.com/office/powerpoint/2010/main" val="839123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a:bodyPr>
          <a:lstStyle/>
          <a:p>
            <a:pPr algn="ctr"/>
            <a:r>
              <a:rPr lang="en-IN" b="0" dirty="0"/>
              <a:t>Associative Memory- </a:t>
            </a:r>
            <a:r>
              <a:rPr lang="en-IN" dirty="0"/>
              <a:t>Match Logic</a:t>
            </a:r>
            <a:endParaRPr lang="en-IN" b="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688584" y="1491626"/>
            <a:ext cx="2576945" cy="609600"/>
          </a:xfrm>
          <a:prstGeom prst="rect">
            <a:avLst/>
          </a:prstGeom>
        </p:spPr>
      </p:pic>
      <p:pic>
        <p:nvPicPr>
          <p:cNvPr id="4" name="Picture 3"/>
          <p:cNvPicPr>
            <a:picLocks noChangeAspect="1"/>
          </p:cNvPicPr>
          <p:nvPr/>
        </p:nvPicPr>
        <p:blipFill>
          <a:blip r:embed="rId5"/>
          <a:stretch>
            <a:fillRect/>
          </a:stretch>
        </p:blipFill>
        <p:spPr>
          <a:xfrm>
            <a:off x="1688584" y="2408215"/>
            <a:ext cx="4636016" cy="3725557"/>
          </a:xfrm>
          <a:prstGeom prst="rect">
            <a:avLst/>
          </a:prstGeom>
        </p:spPr>
      </p:pic>
    </p:spTree>
    <p:extLst>
      <p:ext uri="{BB962C8B-B14F-4D97-AF65-F5344CB8AC3E}">
        <p14:creationId xmlns:p14="http://schemas.microsoft.com/office/powerpoint/2010/main" val="1131944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a:bodyPr>
          <a:lstStyle/>
          <a:p>
            <a:pPr algn="ctr"/>
            <a:r>
              <a:rPr lang="en-IN" b="0" dirty="0"/>
              <a:t>Associative Memory- </a:t>
            </a:r>
            <a:r>
              <a:rPr lang="en-IN" dirty="0"/>
              <a:t>Read operation</a:t>
            </a:r>
            <a:endParaRPr lang="en-IN" b="0" dirty="0"/>
          </a:p>
        </p:txBody>
      </p:sp>
      <p:sp>
        <p:nvSpPr>
          <p:cNvPr id="3" name="Content Placeholder 2"/>
          <p:cNvSpPr>
            <a:spLocks noGrp="1"/>
          </p:cNvSpPr>
          <p:nvPr>
            <p:ph idx="1"/>
          </p:nvPr>
        </p:nvSpPr>
        <p:spPr>
          <a:xfrm>
            <a:off x="152400" y="1098656"/>
            <a:ext cx="8229600" cy="5606944"/>
          </a:xfrm>
        </p:spPr>
        <p:txBody>
          <a:bodyPr>
            <a:noAutofit/>
          </a:bodyPr>
          <a:lstStyle/>
          <a:p>
            <a:pPr algn="just"/>
            <a:r>
              <a:rPr lang="en-IN" sz="2000" dirty="0"/>
              <a:t>If more than one word in memory matches the unmasked argument field, all the matched words will have 1's in the corresponding bit position of the match register. </a:t>
            </a:r>
          </a:p>
          <a:p>
            <a:pPr algn="just"/>
            <a:r>
              <a:rPr lang="en-IN" sz="2000" dirty="0"/>
              <a:t>It is then necessary to scan the bits of the match register one at a time.</a:t>
            </a:r>
          </a:p>
          <a:p>
            <a:pPr algn="just"/>
            <a:r>
              <a:rPr lang="en-IN" sz="2000" dirty="0"/>
              <a:t>The matched words are read in sequence by applying a read signal to each word line whose corresponding </a:t>
            </a:r>
            <a:r>
              <a:rPr lang="en-IN" sz="2000" dirty="0" err="1"/>
              <a:t>Mi</a:t>
            </a:r>
            <a:r>
              <a:rPr lang="en-IN" sz="2000" dirty="0"/>
              <a:t>, bit is a 1.</a:t>
            </a:r>
          </a:p>
          <a:p>
            <a:pPr algn="just"/>
            <a:r>
              <a:rPr lang="en-IN" sz="2000" dirty="0"/>
              <a:t>In most applications, the associative memory stores a table with no two identical items under a given key. </a:t>
            </a:r>
          </a:p>
          <a:p>
            <a:pPr algn="just"/>
            <a:r>
              <a:rPr lang="en-IN" sz="2000" dirty="0"/>
              <a:t>In this case, only one word may match the unmasked argument field. </a:t>
            </a:r>
          </a:p>
          <a:p>
            <a:pPr algn="just"/>
            <a:r>
              <a:rPr lang="en-IN" sz="2000" dirty="0"/>
              <a:t>By connecting output </a:t>
            </a:r>
            <a:r>
              <a:rPr lang="en-IN" sz="2000" dirty="0" err="1"/>
              <a:t>Mi</a:t>
            </a:r>
            <a:r>
              <a:rPr lang="en-IN" sz="2000" dirty="0"/>
              <a:t> directly to the read line in the same word position, the content of the matched word will be presented automatically at the output lines and no special read command signal is needed.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126046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4545"/>
            <a:ext cx="7117313" cy="1090091"/>
          </a:xfrm>
        </p:spPr>
        <p:txBody>
          <a:bodyPr>
            <a:normAutofit/>
          </a:bodyPr>
          <a:lstStyle/>
          <a:p>
            <a:pPr algn="ctr"/>
            <a:r>
              <a:rPr lang="en-IN" b="0" dirty="0"/>
              <a:t>Associative Memory- Write</a:t>
            </a:r>
            <a:r>
              <a:rPr lang="en-IN" dirty="0"/>
              <a:t> operation</a:t>
            </a:r>
            <a:endParaRPr lang="en-IN" b="0" dirty="0"/>
          </a:p>
        </p:txBody>
      </p:sp>
      <p:sp>
        <p:nvSpPr>
          <p:cNvPr id="3" name="Content Placeholder 2"/>
          <p:cNvSpPr>
            <a:spLocks noGrp="1"/>
          </p:cNvSpPr>
          <p:nvPr>
            <p:ph idx="1"/>
          </p:nvPr>
        </p:nvSpPr>
        <p:spPr>
          <a:xfrm>
            <a:off x="152400" y="1098656"/>
            <a:ext cx="8001000" cy="5606944"/>
          </a:xfrm>
        </p:spPr>
        <p:txBody>
          <a:bodyPr>
            <a:noAutofit/>
          </a:bodyPr>
          <a:lstStyle/>
          <a:p>
            <a:pPr algn="just"/>
            <a:r>
              <a:rPr lang="en-IN" sz="2000" dirty="0"/>
              <a:t>An associative memory must have a write capability for storing the information to be searched. </a:t>
            </a:r>
          </a:p>
          <a:p>
            <a:pPr algn="just"/>
            <a:r>
              <a:rPr lang="en-IN" sz="2000" dirty="0"/>
              <a:t>If the entire memory is loaded with new information at once prior to a search operation then the writing can be done by addressing each location in sequence instead of having m address lines, one for each word in memory, the number address lines can be reduced by the decoder to d lines, where m = 2</a:t>
            </a:r>
            <a:r>
              <a:rPr lang="en-IN" sz="2000" baseline="30000" dirty="0"/>
              <a:t>𝑑</a:t>
            </a:r>
            <a:r>
              <a:rPr lang="en-IN" sz="2000" dirty="0"/>
              <a:t> .</a:t>
            </a:r>
          </a:p>
          <a:p>
            <a:pPr algn="just"/>
            <a:r>
              <a:rPr lang="en-IN" sz="2000" dirty="0"/>
              <a:t>If unwanted words have to be deleted and new words inserted one at a time, there is a need for a special register to distinguish between active and inactive words. This register, sometimes called a tag register, would have as many bits as there are words in the memory. A word is deleted from memory by clearing its tag bit to 0. Words are stored in memory by scanning the tag register until the first 0 bit is encountered. The words that have a tag bit of 0 must be masked (together with the K, bits) with the argument word so that only active words are compared.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10541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761511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a:t>Cache Memory</a:t>
            </a:r>
          </a:p>
        </p:txBody>
      </p:sp>
      <p:sp>
        <p:nvSpPr>
          <p:cNvPr id="3" name="Content Placeholder 2"/>
          <p:cNvSpPr>
            <a:spLocks noGrp="1"/>
          </p:cNvSpPr>
          <p:nvPr>
            <p:ph idx="1"/>
          </p:nvPr>
        </p:nvSpPr>
        <p:spPr>
          <a:xfrm>
            <a:off x="142143" y="759633"/>
            <a:ext cx="8001000" cy="5606944"/>
          </a:xfrm>
        </p:spPr>
        <p:txBody>
          <a:bodyPr>
            <a:noAutofit/>
          </a:bodyPr>
          <a:lstStyle/>
          <a:p>
            <a:pPr algn="just"/>
            <a:r>
              <a:rPr lang="en-IN" sz="2000" dirty="0"/>
              <a:t>Analysis of a large number of typical programs has shown that the references memory at any given interval of time tend to be confined within a few localized areas in memory. This phenomenon is known as the property of locality of reference.</a:t>
            </a:r>
          </a:p>
          <a:p>
            <a:pPr algn="just"/>
            <a:r>
              <a:rPr lang="en-IN" sz="2000" dirty="0"/>
              <a:t>Ex: When a program loop is executed </a:t>
            </a:r>
            <a:r>
              <a:rPr lang="en-IN" sz="2000" dirty="0">
                <a:sym typeface="Wingdings" panose="05000000000000000000" pitchFamily="2" charset="2"/>
              </a:rPr>
              <a:t> </a:t>
            </a:r>
            <a:r>
              <a:rPr lang="en-IN" sz="2000" dirty="0"/>
              <a:t>CPU repeatedly refers to the set of instructions in memory </a:t>
            </a:r>
          </a:p>
          <a:p>
            <a:pPr algn="just"/>
            <a:r>
              <a:rPr lang="en-IN" sz="2000" dirty="0"/>
              <a:t>Every time a given subroutine is called, its set of instructions are fetched from memory.</a:t>
            </a:r>
          </a:p>
          <a:p>
            <a:pPr algn="just"/>
            <a:r>
              <a:rPr lang="en-IN" sz="2000" dirty="0"/>
              <a:t>To a lesser degree, memory references to data also tend to be localized. </a:t>
            </a:r>
            <a:r>
              <a:rPr lang="en-IN" sz="2000" dirty="0" err="1"/>
              <a:t>Tablelookup</a:t>
            </a:r>
            <a:r>
              <a:rPr lang="en-IN" sz="2000" dirty="0"/>
              <a:t> procedures repeatedly refer to that portion in memory where the table is stored.</a:t>
            </a:r>
          </a:p>
          <a:p>
            <a:pPr algn="just"/>
            <a:r>
              <a:rPr lang="en-IN" sz="2000" dirty="0"/>
              <a:t>Iterative procedures refer to common memory locations and array of numbers are confined within a local portion of memory. The result of all these observations is the locality of reference property, which states that over a short interval of time, the addresses generated by a typical program refer to a few localized areas of memory repeatedly, while the remainder of memory is accessed relatively infrequently.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96644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381000" y="1524000"/>
            <a:ext cx="7681420" cy="4349469"/>
          </a:xfrm>
        </p:spPr>
        <p:txBody>
          <a:bodyPr>
            <a:noAutofit/>
          </a:bodyPr>
          <a:lstStyle/>
          <a:p>
            <a:pPr>
              <a:buNone/>
            </a:pPr>
            <a:endParaRPr lang="en-IN" dirty="0"/>
          </a:p>
          <a:p>
            <a:r>
              <a:rPr lang="en-IN" dirty="0"/>
              <a:t> This Memory Hierarchy Design is divided into 2 main types: </a:t>
            </a:r>
          </a:p>
          <a:p>
            <a:r>
              <a:rPr lang="en-IN" dirty="0"/>
              <a:t>1. </a:t>
            </a:r>
            <a:r>
              <a:rPr lang="en-IN" b="1" dirty="0"/>
              <a:t>External Memory or Secondary Memory –</a:t>
            </a:r>
            <a:r>
              <a:rPr lang="en-IN" dirty="0"/>
              <a:t>Comprising of Magnetic Disk, Optical Disk, Magnetic Tape i.e. peripheral storage device which are accessible by the processor via I/O Module. </a:t>
            </a:r>
          </a:p>
          <a:p>
            <a:r>
              <a:rPr lang="en-IN" dirty="0"/>
              <a:t>2. </a:t>
            </a:r>
            <a:r>
              <a:rPr lang="en-IN" b="1" dirty="0"/>
              <a:t>Internal Memory or Primary Memory –</a:t>
            </a:r>
            <a:r>
              <a:rPr lang="en-IN" dirty="0"/>
              <a:t>Comprising of Main Memory, Cache Memory &amp; CPU registers. This is directly accessible by the processor. </a:t>
            </a:r>
          </a:p>
          <a:p>
            <a:pPr marL="0" indent="0" algn="just">
              <a:buNone/>
            </a:pPr>
            <a:endParaRPr lang="en-IN"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a:t>Cache Memory</a:t>
            </a:r>
          </a:p>
        </p:txBody>
      </p:sp>
      <p:sp>
        <p:nvSpPr>
          <p:cNvPr id="3" name="Content Placeholder 2"/>
          <p:cNvSpPr>
            <a:spLocks noGrp="1"/>
          </p:cNvSpPr>
          <p:nvPr>
            <p:ph idx="1"/>
          </p:nvPr>
        </p:nvSpPr>
        <p:spPr>
          <a:xfrm>
            <a:off x="142143" y="1022456"/>
            <a:ext cx="8001000" cy="5606944"/>
          </a:xfrm>
        </p:spPr>
        <p:txBody>
          <a:bodyPr>
            <a:noAutofit/>
          </a:bodyPr>
          <a:lstStyle/>
          <a:p>
            <a:r>
              <a:rPr lang="en-IN" sz="2000" dirty="0"/>
              <a:t>If the active portions of the program and data are placed in a fast small memory, the average memory access time can be reduced. Such a fast small memory is referred to as a cache memory. </a:t>
            </a:r>
          </a:p>
          <a:p>
            <a:r>
              <a:rPr lang="en-IN" sz="2000" dirty="0"/>
              <a:t>The cache is the fastest component in the memory hierarchy and approaches the speed of CPU components.</a:t>
            </a:r>
          </a:p>
          <a:p>
            <a:r>
              <a:rPr lang="en-IN" sz="2000" dirty="0"/>
              <a:t>The fundamental idea of cache organization is that by keeping the most frequently accessed instructions and data in the fast cache memory, the average memory access time will approach the access time of the cache.</a:t>
            </a:r>
          </a:p>
          <a:p>
            <a:r>
              <a:rPr lang="en-IN" sz="2000" dirty="0"/>
              <a:t> Although the cache is only a small fraction of the size of main memory, a large fraction of memory requests will be found in the fast cache memory because of the locality of reference property of programs.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039834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a:t>Cache Memory operation</a:t>
            </a:r>
          </a:p>
        </p:txBody>
      </p:sp>
      <p:sp>
        <p:nvSpPr>
          <p:cNvPr id="3" name="Content Placeholder 2"/>
          <p:cNvSpPr>
            <a:spLocks noGrp="1"/>
          </p:cNvSpPr>
          <p:nvPr>
            <p:ph idx="1"/>
          </p:nvPr>
        </p:nvSpPr>
        <p:spPr>
          <a:xfrm>
            <a:off x="152400" y="838200"/>
            <a:ext cx="8001000" cy="4267200"/>
          </a:xfrm>
        </p:spPr>
        <p:txBody>
          <a:bodyPr>
            <a:noAutofit/>
          </a:bodyPr>
          <a:lstStyle/>
          <a:p>
            <a:pPr algn="just"/>
            <a:r>
              <a:rPr lang="en-IN" sz="2000" dirty="0">
                <a:solidFill>
                  <a:srgbClr val="FF0000"/>
                </a:solidFill>
              </a:rPr>
              <a:t>When the CPU needs to access memory, the cache is examined. </a:t>
            </a:r>
          </a:p>
          <a:p>
            <a:pPr algn="just"/>
            <a:r>
              <a:rPr lang="en-IN" sz="2000" dirty="0">
                <a:solidFill>
                  <a:srgbClr val="FF0000"/>
                </a:solidFill>
              </a:rPr>
              <a:t>If the word is found in the cache, it is read from the fast memory.</a:t>
            </a:r>
          </a:p>
          <a:p>
            <a:pPr algn="just"/>
            <a:r>
              <a:rPr lang="en-IN" sz="2000" dirty="0">
                <a:solidFill>
                  <a:srgbClr val="FF0000"/>
                </a:solidFill>
              </a:rPr>
              <a:t>If the word addressed by the CPU is not found in the cache, the main memory is accessed to read the word. </a:t>
            </a:r>
          </a:p>
          <a:p>
            <a:pPr algn="just"/>
            <a:r>
              <a:rPr lang="en-IN" sz="2000" dirty="0">
                <a:solidFill>
                  <a:srgbClr val="FF0000"/>
                </a:solidFill>
              </a:rPr>
              <a:t>A block of words containing the one just accessed is then transferred from main memory to cache memory. </a:t>
            </a:r>
          </a:p>
          <a:p>
            <a:pPr algn="just"/>
            <a:r>
              <a:rPr lang="en-IN" sz="2000" dirty="0"/>
              <a:t>The block size may vary from one word to about 16 words adjacent to the one just accessed.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209800" y="4038600"/>
            <a:ext cx="4533900" cy="1352550"/>
          </a:xfrm>
          <a:prstGeom prst="rect">
            <a:avLst/>
          </a:prstGeom>
        </p:spPr>
      </p:pic>
    </p:spTree>
    <p:extLst>
      <p:ext uri="{BB962C8B-B14F-4D97-AF65-F5344CB8AC3E}">
        <p14:creationId xmlns:p14="http://schemas.microsoft.com/office/powerpoint/2010/main" val="1776848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197"/>
            <a:ext cx="7117313" cy="727436"/>
          </a:xfrm>
        </p:spPr>
        <p:txBody>
          <a:bodyPr>
            <a:normAutofit/>
          </a:bodyPr>
          <a:lstStyle/>
          <a:p>
            <a:pPr algn="ctr"/>
            <a:r>
              <a:rPr lang="en-IN" b="0" dirty="0"/>
              <a:t>Cache Memory operation</a:t>
            </a:r>
          </a:p>
        </p:txBody>
      </p:sp>
      <p:sp>
        <p:nvSpPr>
          <p:cNvPr id="3" name="Content Placeholder 2"/>
          <p:cNvSpPr>
            <a:spLocks noGrp="1"/>
          </p:cNvSpPr>
          <p:nvPr>
            <p:ph idx="1"/>
          </p:nvPr>
        </p:nvSpPr>
        <p:spPr>
          <a:xfrm>
            <a:off x="152400" y="759633"/>
            <a:ext cx="8001000" cy="4267200"/>
          </a:xfrm>
        </p:spPr>
        <p:txBody>
          <a:bodyPr>
            <a:noAutofit/>
          </a:bodyPr>
          <a:lstStyle/>
          <a:p>
            <a:pPr algn="just"/>
            <a:r>
              <a:rPr lang="en-IN" sz="2000" dirty="0"/>
              <a:t>The performance of cache memory is frequently measured in terms of a quantity called hit ratio. </a:t>
            </a:r>
          </a:p>
          <a:p>
            <a:pPr algn="just"/>
            <a:r>
              <a:rPr lang="en-IN" sz="2000" dirty="0">
                <a:solidFill>
                  <a:srgbClr val="FF0000"/>
                </a:solidFill>
              </a:rPr>
              <a:t>When the CPU refers to memory and finds the word in cache, it is said to produce a hit. </a:t>
            </a:r>
          </a:p>
          <a:p>
            <a:pPr algn="just"/>
            <a:r>
              <a:rPr lang="en-IN" sz="2000" dirty="0">
                <a:solidFill>
                  <a:srgbClr val="FF0000"/>
                </a:solidFill>
              </a:rPr>
              <a:t>If the word is not found in cache, it is in main memory and it counts as a, miss.</a:t>
            </a:r>
          </a:p>
          <a:p>
            <a:pPr algn="just"/>
            <a:r>
              <a:rPr lang="en-IN" sz="2000" b="1" dirty="0">
                <a:solidFill>
                  <a:srgbClr val="FF0000"/>
                </a:solidFill>
              </a:rPr>
              <a:t>Ratio of the number of hits divided by the total CPU references to memory (hits plus misses) is the hit ratio. </a:t>
            </a:r>
          </a:p>
          <a:p>
            <a:pPr algn="just"/>
            <a:r>
              <a:rPr lang="en-IN" sz="2000" dirty="0"/>
              <a:t>Hit ratios of 0.9 and higher have been reported. This high ratio verifies the validity of the locality of reference property.</a:t>
            </a:r>
          </a:p>
          <a:p>
            <a:pPr algn="just"/>
            <a:r>
              <a:rPr lang="en-IN" sz="2000" dirty="0"/>
              <a:t>If the hit ratio is high enough so that most of the time the CPU accesses the cache instead of main memory, the average access time is closer to the access time of the fast cache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081312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a:bodyPr>
          <a:lstStyle/>
          <a:p>
            <a:pPr algn="ctr"/>
            <a:r>
              <a:rPr lang="en-IN" b="0" dirty="0"/>
              <a:t>Cache Memory- Mapping procedures</a:t>
            </a:r>
          </a:p>
        </p:txBody>
      </p:sp>
      <p:sp>
        <p:nvSpPr>
          <p:cNvPr id="3" name="Content Placeholder 2"/>
          <p:cNvSpPr>
            <a:spLocks noGrp="1"/>
          </p:cNvSpPr>
          <p:nvPr>
            <p:ph idx="1"/>
          </p:nvPr>
        </p:nvSpPr>
        <p:spPr>
          <a:xfrm>
            <a:off x="164206" y="1190388"/>
            <a:ext cx="8001000" cy="4267200"/>
          </a:xfrm>
        </p:spPr>
        <p:txBody>
          <a:bodyPr>
            <a:noAutofit/>
          </a:bodyPr>
          <a:lstStyle/>
          <a:p>
            <a:r>
              <a:rPr lang="en-IN" sz="2000" dirty="0"/>
              <a:t>The transformation of data from main memory to cache memory is referred to as a </a:t>
            </a:r>
            <a:r>
              <a:rPr lang="en-IN" sz="2000" b="1" dirty="0">
                <a:solidFill>
                  <a:srgbClr val="FF0000"/>
                </a:solidFill>
              </a:rPr>
              <a:t>mapping process.</a:t>
            </a:r>
            <a:r>
              <a:rPr lang="en-IN" sz="2000" dirty="0"/>
              <a:t> </a:t>
            </a:r>
          </a:p>
          <a:p>
            <a:r>
              <a:rPr lang="en-IN" sz="2000" dirty="0"/>
              <a:t>Three types of mapping procedures are of practical interest when considering the organization of cache memory:</a:t>
            </a:r>
          </a:p>
          <a:p>
            <a:r>
              <a:rPr lang="en-IN" sz="2000" dirty="0"/>
              <a:t>1. </a:t>
            </a:r>
            <a:r>
              <a:rPr lang="en-IN" sz="2000" dirty="0">
                <a:solidFill>
                  <a:srgbClr val="FF0000"/>
                </a:solidFill>
              </a:rPr>
              <a:t>Associative mapping</a:t>
            </a:r>
          </a:p>
          <a:p>
            <a:r>
              <a:rPr lang="en-IN" sz="2000" dirty="0">
                <a:solidFill>
                  <a:srgbClr val="FF0000"/>
                </a:solidFill>
              </a:rPr>
              <a:t>2. Direct mapping</a:t>
            </a:r>
          </a:p>
          <a:p>
            <a:r>
              <a:rPr lang="en-IN" sz="2000" dirty="0">
                <a:solidFill>
                  <a:srgbClr val="FF0000"/>
                </a:solidFill>
              </a:rPr>
              <a:t>3. Set-associative mapping</a:t>
            </a:r>
          </a:p>
          <a:p>
            <a:r>
              <a:rPr lang="en-IN" sz="2000" dirty="0"/>
              <a:t>Ex: a computer with cache access time of 100 ns, a main memory access time of 1000 ns, and a hit ratio of 0.9 produces an average access time of 200 ns. This is a considerable improvement over a similar computer without a cache memory, whose access time is 1000 ns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38259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a:bodyPr>
          <a:lstStyle/>
          <a:p>
            <a:pPr algn="ctr"/>
            <a:r>
              <a:rPr lang="en-IN" b="0" dirty="0"/>
              <a:t>Cache Memory- Mapping procedures</a:t>
            </a:r>
          </a:p>
        </p:txBody>
      </p:sp>
      <p:sp>
        <p:nvSpPr>
          <p:cNvPr id="3" name="Content Placeholder 2"/>
          <p:cNvSpPr>
            <a:spLocks noGrp="1"/>
          </p:cNvSpPr>
          <p:nvPr>
            <p:ph idx="1"/>
          </p:nvPr>
        </p:nvSpPr>
        <p:spPr>
          <a:xfrm>
            <a:off x="164206" y="1190388"/>
            <a:ext cx="8001000" cy="3305412"/>
          </a:xfrm>
        </p:spPr>
        <p:txBody>
          <a:bodyPr>
            <a:noAutofit/>
          </a:bodyPr>
          <a:lstStyle/>
          <a:p>
            <a:pPr algn="just"/>
            <a:r>
              <a:rPr lang="en-IN" sz="2000" dirty="0"/>
              <a:t>The main memory can store 32K words of 12 bits each. </a:t>
            </a:r>
          </a:p>
          <a:p>
            <a:pPr algn="just"/>
            <a:r>
              <a:rPr lang="en-IN" sz="2000" dirty="0"/>
              <a:t>The cache is capable of storing 512 of these words at any given time. For every word stored in cache, there is a duplicate copy in main memory. </a:t>
            </a:r>
          </a:p>
          <a:p>
            <a:pPr algn="just"/>
            <a:r>
              <a:rPr lang="en-IN" sz="2000" dirty="0"/>
              <a:t>The CPU communicates with both memo­ries. </a:t>
            </a:r>
          </a:p>
          <a:p>
            <a:pPr algn="just"/>
            <a:r>
              <a:rPr lang="en-IN" sz="2000" dirty="0"/>
              <a:t>It first sends a 15-bit address to cache. If there is a hit, the CPU accepts the 12-bit data from cache. </a:t>
            </a:r>
          </a:p>
          <a:p>
            <a:pPr algn="just"/>
            <a:r>
              <a:rPr lang="en-IN" sz="2000" dirty="0"/>
              <a:t>If there is a miss, the CPU reads the word from main memory and the word is then transferred to cache.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362200" y="4873388"/>
            <a:ext cx="3717898" cy="1403587"/>
          </a:xfrm>
          <a:prstGeom prst="rect">
            <a:avLst/>
          </a:prstGeom>
        </p:spPr>
      </p:pic>
    </p:spTree>
    <p:extLst>
      <p:ext uri="{BB962C8B-B14F-4D97-AF65-F5344CB8AC3E}">
        <p14:creationId xmlns:p14="http://schemas.microsoft.com/office/powerpoint/2010/main" val="1468410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a:solidFill>
                  <a:srgbClr val="FF0000"/>
                </a:solidFill>
              </a:rPr>
              <a:t>Associative Mapping</a:t>
            </a:r>
            <a:endParaRPr lang="en-IN" b="0" dirty="0">
              <a:solidFill>
                <a:srgbClr val="FF0000"/>
              </a:solidFill>
            </a:endParaRPr>
          </a:p>
        </p:txBody>
      </p:sp>
      <p:sp>
        <p:nvSpPr>
          <p:cNvPr id="3" name="Content Placeholder 2"/>
          <p:cNvSpPr>
            <a:spLocks noGrp="1"/>
          </p:cNvSpPr>
          <p:nvPr>
            <p:ph idx="1"/>
          </p:nvPr>
        </p:nvSpPr>
        <p:spPr>
          <a:xfrm>
            <a:off x="164206" y="838200"/>
            <a:ext cx="5434906" cy="5486400"/>
          </a:xfrm>
        </p:spPr>
        <p:txBody>
          <a:bodyPr>
            <a:noAutofit/>
          </a:bodyPr>
          <a:lstStyle/>
          <a:p>
            <a:pPr algn="just"/>
            <a:r>
              <a:rPr lang="en-IN" sz="2000" dirty="0"/>
              <a:t>The associative memory stores both the address and content (data) of the memory word.</a:t>
            </a:r>
          </a:p>
          <a:p>
            <a:pPr algn="just"/>
            <a:r>
              <a:rPr lang="en-IN" sz="2000" dirty="0"/>
              <a:t>The address value of 15 bits is shown as a five-digit octal number and its  corresponding 12-bit word is shown as a four-digit octal number. </a:t>
            </a:r>
          </a:p>
          <a:p>
            <a:pPr algn="just"/>
            <a:r>
              <a:rPr lang="en-IN" sz="2000" dirty="0"/>
              <a:t>A CPU address of 15 bits is placed in the argument register and the associative memory is searched for a matching address.</a:t>
            </a:r>
          </a:p>
          <a:p>
            <a:pPr algn="just"/>
            <a:r>
              <a:rPr lang="en-IN" sz="2000" dirty="0"/>
              <a:t>If the address is found, the corresponding 12-bit data is read and sent to the CPU. If no match occurs, the main memory is accessed for the word. The address data pair is then transferred to the associative cache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599112" y="2269999"/>
            <a:ext cx="3538538" cy="3218469"/>
          </a:xfrm>
          <a:prstGeom prst="rect">
            <a:avLst/>
          </a:prstGeom>
        </p:spPr>
      </p:pic>
    </p:spTree>
    <p:extLst>
      <p:ext uri="{BB962C8B-B14F-4D97-AF65-F5344CB8AC3E}">
        <p14:creationId xmlns:p14="http://schemas.microsoft.com/office/powerpoint/2010/main" val="296764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a:t>Direct Mapping</a:t>
            </a:r>
            <a:endParaRPr lang="en-IN" b="0" dirty="0"/>
          </a:p>
        </p:txBody>
      </p:sp>
      <p:sp>
        <p:nvSpPr>
          <p:cNvPr id="3" name="Content Placeholder 2"/>
          <p:cNvSpPr>
            <a:spLocks noGrp="1"/>
          </p:cNvSpPr>
          <p:nvPr>
            <p:ph idx="1"/>
          </p:nvPr>
        </p:nvSpPr>
        <p:spPr>
          <a:xfrm>
            <a:off x="164206" y="838200"/>
            <a:ext cx="7989194" cy="3305412"/>
          </a:xfrm>
        </p:spPr>
        <p:txBody>
          <a:bodyPr>
            <a:noAutofit/>
          </a:bodyPr>
          <a:lstStyle/>
          <a:p>
            <a:pPr algn="just"/>
            <a:r>
              <a:rPr lang="en-IN" sz="2000" dirty="0"/>
              <a:t>Associative memories are expensive compared to random-access memories because of the added logic associated with each cell.</a:t>
            </a:r>
          </a:p>
          <a:p>
            <a:pPr algn="just"/>
            <a:r>
              <a:rPr lang="en-IN" sz="2000" dirty="0"/>
              <a:t>The CPU address of 15 bits is divided into two fields. The nine least significant bits constitute the </a:t>
            </a:r>
            <a:r>
              <a:rPr lang="en-IN" sz="2000" dirty="0">
                <a:solidFill>
                  <a:srgbClr val="FF0000"/>
                </a:solidFill>
              </a:rPr>
              <a:t>index field</a:t>
            </a:r>
            <a:r>
              <a:rPr lang="en-IN" sz="2000" dirty="0"/>
              <a:t> and the remaining six bits form the </a:t>
            </a:r>
            <a:r>
              <a:rPr lang="en-IN" sz="2000" dirty="0">
                <a:solidFill>
                  <a:srgbClr val="FF0000"/>
                </a:solidFill>
              </a:rPr>
              <a:t>tag field</a:t>
            </a:r>
            <a:r>
              <a:rPr lang="en-IN" sz="2000" dirty="0"/>
              <a:t>.</a:t>
            </a:r>
          </a:p>
          <a:p>
            <a:pPr algn="just"/>
            <a:r>
              <a:rPr lang="en-IN" sz="2000" dirty="0"/>
              <a:t>In the general case, there are 2^k words in cache memory and 2^n words in main memory. </a:t>
            </a:r>
          </a:p>
          <a:p>
            <a:pPr algn="just"/>
            <a:r>
              <a:rPr lang="en-IN" sz="2000" dirty="0"/>
              <a:t>The n-bit memory address is divided into two fields: k bits for the index field and n-k bits for the tag field.</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856491" y="3886200"/>
            <a:ext cx="5134144" cy="2447925"/>
          </a:xfrm>
          <a:prstGeom prst="rect">
            <a:avLst/>
          </a:prstGeom>
        </p:spPr>
      </p:pic>
    </p:spTree>
    <p:extLst>
      <p:ext uri="{BB962C8B-B14F-4D97-AF65-F5344CB8AC3E}">
        <p14:creationId xmlns:p14="http://schemas.microsoft.com/office/powerpoint/2010/main" val="1281343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a:t>Direct Mapping</a:t>
            </a:r>
            <a:endParaRPr lang="en-IN" b="0" dirty="0"/>
          </a:p>
        </p:txBody>
      </p:sp>
      <p:sp>
        <p:nvSpPr>
          <p:cNvPr id="3" name="Content Placeholder 2"/>
          <p:cNvSpPr>
            <a:spLocks noGrp="1"/>
          </p:cNvSpPr>
          <p:nvPr>
            <p:ph idx="1"/>
          </p:nvPr>
        </p:nvSpPr>
        <p:spPr>
          <a:xfrm>
            <a:off x="164206" y="838200"/>
            <a:ext cx="5264700" cy="5642936"/>
          </a:xfrm>
        </p:spPr>
        <p:txBody>
          <a:bodyPr>
            <a:noAutofit/>
          </a:bodyPr>
          <a:lstStyle/>
          <a:p>
            <a:pPr algn="just"/>
            <a:r>
              <a:rPr lang="en-IN" sz="2000" dirty="0"/>
              <a:t>The direct mapping cache organization uses the n-bit address to access the main memory and the k-bit index to access the cache. </a:t>
            </a:r>
          </a:p>
          <a:p>
            <a:pPr algn="just"/>
            <a:r>
              <a:rPr lang="en-IN" sz="2000" dirty="0"/>
              <a:t>When the CPU generates a memory request, the index field is used for the address to access the cache. The tag field of the CPU address is compared with the tag in the word read from the cache.</a:t>
            </a:r>
          </a:p>
          <a:p>
            <a:pPr algn="just"/>
            <a:r>
              <a:rPr lang="en-IN" sz="2000" dirty="0"/>
              <a:t>If the two tags match, there is a hit and the desired data word is in cache. </a:t>
            </a:r>
          </a:p>
          <a:p>
            <a:pPr algn="just"/>
            <a:r>
              <a:rPr lang="en-IN" sz="2000" dirty="0"/>
              <a:t>If there is no match, there is a miss and the required word is read from main memory. It is then stored in the cache together with the new tag, replacing the previous value.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5428906" y="2209800"/>
            <a:ext cx="3705225" cy="3495675"/>
          </a:xfrm>
          <a:prstGeom prst="rect">
            <a:avLst/>
          </a:prstGeom>
        </p:spPr>
      </p:pic>
    </p:spTree>
    <p:extLst>
      <p:ext uri="{BB962C8B-B14F-4D97-AF65-F5344CB8AC3E}">
        <p14:creationId xmlns:p14="http://schemas.microsoft.com/office/powerpoint/2010/main" val="973802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0"/>
            <a:ext cx="7117313" cy="727436"/>
          </a:xfrm>
        </p:spPr>
        <p:txBody>
          <a:bodyPr>
            <a:normAutofit/>
          </a:bodyPr>
          <a:lstStyle/>
          <a:p>
            <a:pPr algn="ctr"/>
            <a:r>
              <a:rPr lang="en-IN" dirty="0"/>
              <a:t>Direct Mapping</a:t>
            </a:r>
            <a:endParaRPr lang="en-IN" b="0" dirty="0"/>
          </a:p>
        </p:txBody>
      </p:sp>
      <p:sp>
        <p:nvSpPr>
          <p:cNvPr id="3" name="Content Placeholder 2"/>
          <p:cNvSpPr>
            <a:spLocks noGrp="1"/>
          </p:cNvSpPr>
          <p:nvPr>
            <p:ph idx="1"/>
          </p:nvPr>
        </p:nvSpPr>
        <p:spPr>
          <a:xfrm>
            <a:off x="164206" y="838200"/>
            <a:ext cx="5264700" cy="5642936"/>
          </a:xfrm>
        </p:spPr>
        <p:txBody>
          <a:bodyPr>
            <a:noAutofit/>
          </a:bodyPr>
          <a:lstStyle/>
          <a:p>
            <a:pPr algn="just"/>
            <a:r>
              <a:rPr lang="en-IN" sz="2000" dirty="0"/>
              <a:t>Ex: The word at address zero is presently stored in the cache (index = 000, tag = 00, data = 1220). Suppose that the CPU now wants to access the word at address 02000. The index address is 000, so it is used to access the cache. The two tags are then compared. The cache tag is 00 but the address tag is 02, which does not produce a match. Therefore, the main memory is accessed and the data word 5670 is transferred to the CPU. The cache word at index address 000 is then replaced with a tag of 02 and data of 5670.</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5428906" y="2209800"/>
            <a:ext cx="3705225" cy="3495675"/>
          </a:xfrm>
          <a:prstGeom prst="rect">
            <a:avLst/>
          </a:prstGeom>
        </p:spPr>
      </p:pic>
    </p:spTree>
    <p:extLst>
      <p:ext uri="{BB962C8B-B14F-4D97-AF65-F5344CB8AC3E}">
        <p14:creationId xmlns:p14="http://schemas.microsoft.com/office/powerpoint/2010/main" val="1612990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fontScale="90000"/>
          </a:bodyPr>
          <a:lstStyle/>
          <a:p>
            <a:pPr algn="ctr"/>
            <a:r>
              <a:rPr lang="en-IN" dirty="0"/>
              <a:t>Direct Mapping cache with block size of 8 words</a:t>
            </a:r>
            <a:endParaRPr lang="en-IN" b="0" dirty="0"/>
          </a:p>
        </p:txBody>
      </p:sp>
      <p:sp>
        <p:nvSpPr>
          <p:cNvPr id="3" name="Content Placeholder 2"/>
          <p:cNvSpPr>
            <a:spLocks noGrp="1"/>
          </p:cNvSpPr>
          <p:nvPr>
            <p:ph idx="1"/>
          </p:nvPr>
        </p:nvSpPr>
        <p:spPr>
          <a:xfrm>
            <a:off x="195329" y="995363"/>
            <a:ext cx="4978744" cy="5181600"/>
          </a:xfrm>
        </p:spPr>
        <p:txBody>
          <a:bodyPr>
            <a:noAutofit/>
          </a:bodyPr>
          <a:lstStyle/>
          <a:p>
            <a:pPr algn="just"/>
            <a:r>
              <a:rPr lang="en-IN" sz="1800" dirty="0"/>
              <a:t>The index field is now divided into two  parts: the block field and the word field.</a:t>
            </a:r>
          </a:p>
          <a:p>
            <a:pPr algn="just"/>
            <a:r>
              <a:rPr lang="en-IN" sz="1800" dirty="0"/>
              <a:t>In a 512-word cache there are 64 blocks of 8 words each, since 64 x 8 = 512. </a:t>
            </a:r>
          </a:p>
          <a:p>
            <a:pPr algn="just"/>
            <a:r>
              <a:rPr lang="en-IN" sz="1800" dirty="0"/>
              <a:t>The block number is specified with a 6-bit field and the word within the block is specified with a 3-bit field. </a:t>
            </a:r>
          </a:p>
          <a:p>
            <a:pPr algn="just"/>
            <a:r>
              <a:rPr lang="en-IN" sz="1800" dirty="0"/>
              <a:t>The tag field stored within the cache is common to all eight words of the same block. </a:t>
            </a:r>
          </a:p>
          <a:p>
            <a:pPr algn="just"/>
            <a:r>
              <a:rPr lang="en-IN" sz="1800" dirty="0"/>
              <a:t>Every time a miss occurs, an entire block of eight words must be transferred from main memory to cache memory.</a:t>
            </a:r>
          </a:p>
          <a:p>
            <a:pPr algn="just"/>
            <a:r>
              <a:rPr lang="en-IN" sz="1800" dirty="0"/>
              <a:t>Although this takes extra time, the hit ratio will most likely improve with a larger block size because of the sequential nature of computer programs.</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5276850" y="2514600"/>
            <a:ext cx="3867150" cy="2809875"/>
          </a:xfrm>
          <a:prstGeom prst="rect">
            <a:avLst/>
          </a:prstGeom>
        </p:spPr>
      </p:pic>
    </p:spTree>
    <p:extLst>
      <p:ext uri="{BB962C8B-B14F-4D97-AF65-F5344CB8AC3E}">
        <p14:creationId xmlns:p14="http://schemas.microsoft.com/office/powerpoint/2010/main" val="348260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8130" name="Picture 2" descr="Memory Hierarchy"/>
          <p:cNvPicPr>
            <a:picLocks noChangeAspect="1" noChangeArrowheads="1"/>
          </p:cNvPicPr>
          <p:nvPr/>
        </p:nvPicPr>
        <p:blipFill>
          <a:blip r:embed="rId4"/>
          <a:srcRect/>
          <a:stretch>
            <a:fillRect/>
          </a:stretch>
        </p:blipFill>
        <p:spPr bwMode="auto">
          <a:xfrm>
            <a:off x="914400" y="2133600"/>
            <a:ext cx="5715000" cy="3333750"/>
          </a:xfrm>
          <a:prstGeom prst="rect">
            <a:avLst/>
          </a:prstGeom>
          <a:noFill/>
        </p:spPr>
      </p:pic>
    </p:spTree>
    <p:extLst>
      <p:ext uri="{BB962C8B-B14F-4D97-AF65-F5344CB8AC3E}">
        <p14:creationId xmlns:p14="http://schemas.microsoft.com/office/powerpoint/2010/main" val="2204570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a:bodyPr>
          <a:lstStyle/>
          <a:p>
            <a:pPr algn="ctr"/>
            <a:r>
              <a:rPr lang="en-IN" dirty="0"/>
              <a:t>Set-associative mapping</a:t>
            </a:r>
            <a:endParaRPr lang="en-IN" b="0" dirty="0"/>
          </a:p>
        </p:txBody>
      </p:sp>
      <p:sp>
        <p:nvSpPr>
          <p:cNvPr id="3" name="Content Placeholder 2"/>
          <p:cNvSpPr>
            <a:spLocks noGrp="1"/>
          </p:cNvSpPr>
          <p:nvPr>
            <p:ph idx="1"/>
          </p:nvPr>
        </p:nvSpPr>
        <p:spPr>
          <a:xfrm>
            <a:off x="195328" y="995363"/>
            <a:ext cx="5595871" cy="5181600"/>
          </a:xfrm>
        </p:spPr>
        <p:txBody>
          <a:bodyPr>
            <a:noAutofit/>
          </a:bodyPr>
          <a:lstStyle/>
          <a:p>
            <a:pPr algn="just"/>
            <a:r>
              <a:rPr lang="en-IN" sz="1800" dirty="0"/>
              <a:t>The disadvantage of direct mapping is that two words with the same index in their address but with different tag values cannot reside in cache memory at the same time.</a:t>
            </a:r>
          </a:p>
          <a:p>
            <a:pPr algn="just"/>
            <a:r>
              <a:rPr lang="en-IN" sz="1800" dirty="0"/>
              <a:t>A third type of cache organization, called set-associative mapping, is an improvement over the direct-mapping organization in that each word of cache can store two or more words of memory under the same index address. </a:t>
            </a:r>
          </a:p>
          <a:p>
            <a:pPr algn="just"/>
            <a:r>
              <a:rPr lang="en-IN" sz="1800" dirty="0"/>
              <a:t>Each data word is stored together with its tag and the number of tag data items in one word of cache is said to form a set.</a:t>
            </a:r>
          </a:p>
          <a:p>
            <a:pPr algn="just"/>
            <a:r>
              <a:rPr lang="en-IN" sz="1800" dirty="0"/>
              <a:t>Each tag requires six bits and each data word has 12 bits, so the word length is (6 + 12) = 36 bits.</a:t>
            </a:r>
          </a:p>
          <a:p>
            <a:pPr algn="just"/>
            <a:r>
              <a:rPr lang="en-IN" sz="1800" dirty="0"/>
              <a:t>An index address of nine bits can accommodate 512 words. </a:t>
            </a:r>
          </a:p>
          <a:p>
            <a:pPr algn="just"/>
            <a:r>
              <a:rPr lang="en-IN" sz="1800" dirty="0"/>
              <a:t>Thus the size of cache memory is 512x 36.</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929737" y="2305050"/>
            <a:ext cx="3200400" cy="256222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415680" y="5069880"/>
              <a:ext cx="321120" cy="256320"/>
            </p14:xfrm>
          </p:contentPart>
        </mc:Choice>
        <mc:Fallback xmlns="">
          <p:pic>
            <p:nvPicPr>
              <p:cNvPr id="4" name="Ink 3"/>
              <p:cNvPicPr/>
              <p:nvPr/>
            </p:nvPicPr>
            <p:blipFill>
              <a:blip r:embed="rId6"/>
              <a:stretch>
                <a:fillRect/>
              </a:stretch>
            </p:blipFill>
            <p:spPr>
              <a:xfrm>
                <a:off x="3406320" y="5060520"/>
                <a:ext cx="339840" cy="275040"/>
              </a:xfrm>
              <a:prstGeom prst="rect">
                <a:avLst/>
              </a:prstGeom>
            </p:spPr>
          </p:pic>
        </mc:Fallback>
      </mc:AlternateContent>
    </p:spTree>
    <p:extLst>
      <p:ext uri="{BB962C8B-B14F-4D97-AF65-F5344CB8AC3E}">
        <p14:creationId xmlns:p14="http://schemas.microsoft.com/office/powerpoint/2010/main" val="1312634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75" y="267927"/>
            <a:ext cx="7117313" cy="727436"/>
          </a:xfrm>
        </p:spPr>
        <p:txBody>
          <a:bodyPr>
            <a:normAutofit/>
          </a:bodyPr>
          <a:lstStyle/>
          <a:p>
            <a:pPr algn="ctr"/>
            <a:r>
              <a:rPr lang="en-IN" dirty="0"/>
              <a:t>Set-associative mapping</a:t>
            </a:r>
            <a:endParaRPr lang="en-IN" b="0" dirty="0"/>
          </a:p>
        </p:txBody>
      </p:sp>
      <p:sp>
        <p:nvSpPr>
          <p:cNvPr id="3" name="Content Placeholder 2"/>
          <p:cNvSpPr>
            <a:spLocks noGrp="1"/>
          </p:cNvSpPr>
          <p:nvPr>
            <p:ph idx="1"/>
          </p:nvPr>
        </p:nvSpPr>
        <p:spPr>
          <a:xfrm>
            <a:off x="195328" y="995363"/>
            <a:ext cx="5595871" cy="5181600"/>
          </a:xfrm>
        </p:spPr>
        <p:txBody>
          <a:bodyPr>
            <a:noAutofit/>
          </a:bodyPr>
          <a:lstStyle/>
          <a:p>
            <a:pPr algn="just"/>
            <a:r>
              <a:rPr lang="en-IN" sz="1600" dirty="0"/>
              <a:t>It can accommodate 1024 words of main memory since each word of cache contains two data words</a:t>
            </a:r>
          </a:p>
          <a:p>
            <a:pPr algn="just"/>
            <a:r>
              <a:rPr lang="en-IN" sz="1600" dirty="0"/>
              <a:t>The words stored at addresses 01000 and 02000 of main memory are stored in cache memory at index address 000. </a:t>
            </a:r>
          </a:p>
          <a:p>
            <a:pPr algn="just"/>
            <a:r>
              <a:rPr lang="en-IN" sz="1600" dirty="0"/>
              <a:t>Similarly, the words at addresses 02777 and 00777 are stored in cache at index address 777. </a:t>
            </a:r>
          </a:p>
          <a:p>
            <a:pPr algn="just"/>
            <a:r>
              <a:rPr lang="en-IN" sz="1600" dirty="0"/>
              <a:t>When the CPU generates a memory request, the index value of the address is used to access the cache. The tag field of the CPU address is then compared with both tags in the cache to determine if a match occurs.</a:t>
            </a:r>
          </a:p>
          <a:p>
            <a:pPr algn="just"/>
            <a:r>
              <a:rPr lang="en-IN" sz="1600" dirty="0"/>
              <a:t>The comparison logic is done by an associative search of the tags in the set similar to an associative memory search: thus the name "set-associative." </a:t>
            </a:r>
          </a:p>
          <a:p>
            <a:pPr algn="just"/>
            <a:r>
              <a:rPr lang="en-IN" sz="1600" dirty="0"/>
              <a:t>The hit ratio will improve as the set size increases because more words with the same index but different tags can reside in cache.</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5937250" y="3930917"/>
            <a:ext cx="3200400" cy="2562225"/>
          </a:xfrm>
          <a:prstGeom prst="rect">
            <a:avLst/>
          </a:prstGeom>
        </p:spPr>
      </p:pic>
      <p:pic>
        <p:nvPicPr>
          <p:cNvPr id="4" name="Picture 3"/>
          <p:cNvPicPr>
            <a:picLocks noChangeAspect="1"/>
          </p:cNvPicPr>
          <p:nvPr/>
        </p:nvPicPr>
        <p:blipFill>
          <a:blip r:embed="rId5"/>
          <a:stretch>
            <a:fillRect/>
          </a:stretch>
        </p:blipFill>
        <p:spPr>
          <a:xfrm>
            <a:off x="7489825" y="535188"/>
            <a:ext cx="1647825" cy="3352800"/>
          </a:xfrm>
          <a:prstGeom prst="rect">
            <a:avLst/>
          </a:prstGeom>
        </p:spPr>
      </p:pic>
    </p:spTree>
    <p:extLst>
      <p:ext uri="{BB962C8B-B14F-4D97-AF65-F5344CB8AC3E}">
        <p14:creationId xmlns:p14="http://schemas.microsoft.com/office/powerpoint/2010/main" val="3122093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06" y="393301"/>
            <a:ext cx="7117313" cy="727436"/>
          </a:xfrm>
        </p:spPr>
        <p:txBody>
          <a:bodyPr>
            <a:normAutofit/>
          </a:bodyPr>
          <a:lstStyle/>
          <a:p>
            <a:pPr algn="ctr"/>
            <a:r>
              <a:rPr lang="en-IN" b="0" dirty="0"/>
              <a:t>Replacement algorithms</a:t>
            </a:r>
          </a:p>
        </p:txBody>
      </p:sp>
      <p:sp>
        <p:nvSpPr>
          <p:cNvPr id="3" name="Content Placeholder 2"/>
          <p:cNvSpPr>
            <a:spLocks noGrp="1"/>
          </p:cNvSpPr>
          <p:nvPr>
            <p:ph idx="1"/>
          </p:nvPr>
        </p:nvSpPr>
        <p:spPr>
          <a:xfrm>
            <a:off x="731286" y="1676400"/>
            <a:ext cx="6541394" cy="2848212"/>
          </a:xfrm>
        </p:spPr>
        <p:txBody>
          <a:bodyPr>
            <a:noAutofit/>
          </a:bodyPr>
          <a:lstStyle/>
          <a:p>
            <a:r>
              <a:rPr lang="en-IN" sz="2000" dirty="0"/>
              <a:t>Random replacement</a:t>
            </a:r>
          </a:p>
          <a:p>
            <a:r>
              <a:rPr lang="en-IN" sz="2000" dirty="0"/>
              <a:t>firs -in, first-out (FIFO)</a:t>
            </a:r>
          </a:p>
          <a:p>
            <a:r>
              <a:rPr lang="en-IN" sz="2000" dirty="0"/>
              <a:t>Least recently used (LRU)</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864245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148080"/>
            <a:ext cx="7117313" cy="727436"/>
          </a:xfrm>
        </p:spPr>
        <p:txBody>
          <a:bodyPr>
            <a:normAutofit/>
          </a:bodyPr>
          <a:lstStyle/>
          <a:p>
            <a:pPr algn="ctr"/>
            <a:r>
              <a:rPr lang="en-IN" b="0" dirty="0"/>
              <a:t>Writing into Cache</a:t>
            </a:r>
          </a:p>
        </p:txBody>
      </p:sp>
      <p:sp>
        <p:nvSpPr>
          <p:cNvPr id="3" name="Content Placeholder 2"/>
          <p:cNvSpPr>
            <a:spLocks noGrp="1"/>
          </p:cNvSpPr>
          <p:nvPr>
            <p:ph idx="1"/>
          </p:nvPr>
        </p:nvSpPr>
        <p:spPr>
          <a:xfrm>
            <a:off x="279918" y="1219200"/>
            <a:ext cx="7873482" cy="5199220"/>
          </a:xfrm>
        </p:spPr>
        <p:txBody>
          <a:bodyPr>
            <a:noAutofit/>
          </a:bodyPr>
          <a:lstStyle/>
          <a:p>
            <a:r>
              <a:rPr lang="en-IN" sz="2000" b="1" dirty="0">
                <a:solidFill>
                  <a:srgbClr val="FF0000"/>
                </a:solidFill>
              </a:rPr>
              <a:t>Write through method:</a:t>
            </a:r>
          </a:p>
          <a:p>
            <a:r>
              <a:rPr lang="en-IN" sz="2000" dirty="0"/>
              <a:t>The simplest and most commonly used procedure is to update main memory with every memory write operation, with cache memory being updated in parallel if it contains the word at the specified address. This is called the write-through method. </a:t>
            </a:r>
          </a:p>
          <a:p>
            <a:r>
              <a:rPr lang="en-IN" sz="2000" dirty="0"/>
              <a:t>This method has the advantage that main memory always contains the same data as the cache. </a:t>
            </a:r>
          </a:p>
          <a:p>
            <a:r>
              <a:rPr lang="en-IN" sz="2000" dirty="0"/>
              <a:t>This characteristic is important in systems with direct memory access transfers.</a:t>
            </a:r>
          </a:p>
          <a:p>
            <a:r>
              <a:rPr lang="en-IN" sz="2000" dirty="0"/>
              <a:t>It ensures that the data residing in main memory are valid at all times so that an I/O device communicating through DMA would receive the most recent updated data.</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a:t>
            </a:r>
          </a:p>
          <a:p>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274912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148080"/>
            <a:ext cx="7117313" cy="727436"/>
          </a:xfrm>
        </p:spPr>
        <p:txBody>
          <a:bodyPr>
            <a:normAutofit/>
          </a:bodyPr>
          <a:lstStyle/>
          <a:p>
            <a:pPr algn="ctr"/>
            <a:r>
              <a:rPr lang="en-IN" b="0" dirty="0"/>
              <a:t>Writing into Cache</a:t>
            </a:r>
          </a:p>
        </p:txBody>
      </p:sp>
      <p:sp>
        <p:nvSpPr>
          <p:cNvPr id="3" name="Content Placeholder 2"/>
          <p:cNvSpPr>
            <a:spLocks noGrp="1"/>
          </p:cNvSpPr>
          <p:nvPr>
            <p:ph idx="1"/>
          </p:nvPr>
        </p:nvSpPr>
        <p:spPr>
          <a:xfrm>
            <a:off x="279918" y="1219200"/>
            <a:ext cx="7873482" cy="5199220"/>
          </a:xfrm>
        </p:spPr>
        <p:txBody>
          <a:bodyPr>
            <a:noAutofit/>
          </a:bodyPr>
          <a:lstStyle/>
          <a:p>
            <a:pPr algn="just"/>
            <a:r>
              <a:rPr lang="en-IN" sz="2000" b="1" dirty="0">
                <a:solidFill>
                  <a:srgbClr val="FF0000"/>
                </a:solidFill>
              </a:rPr>
              <a:t>Write back method:</a:t>
            </a:r>
          </a:p>
          <a:p>
            <a:pPr algn="just"/>
            <a:r>
              <a:rPr lang="en-IN" sz="2000" dirty="0"/>
              <a:t>In this method only the cache location is updated during a write operation. The location is then marked by a flag so that later when the word is removed from the cache it is copied into main memory. </a:t>
            </a:r>
          </a:p>
          <a:p>
            <a:pPr algn="just"/>
            <a:r>
              <a:rPr lang="en-IN" sz="2000" dirty="0"/>
              <a:t>The reason for the write-back method is that during the time a word resides in the cache, it may be updated several times;  however, as long as the word remains in the cache, it does not matter whether the copy in main memory is out of date, since requests from the word are filled from the cache. </a:t>
            </a:r>
          </a:p>
          <a:p>
            <a:pPr algn="just"/>
            <a:r>
              <a:rPr lang="en-IN" sz="2000" dirty="0"/>
              <a:t>It is only when the word is displaced from the cache that an accurate copy need be rewritten into main memory.</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71901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a:t>Virtual memory</a:t>
            </a:r>
          </a:p>
        </p:txBody>
      </p:sp>
      <p:sp>
        <p:nvSpPr>
          <p:cNvPr id="3" name="Content Placeholder 2"/>
          <p:cNvSpPr>
            <a:spLocks noGrp="1"/>
          </p:cNvSpPr>
          <p:nvPr>
            <p:ph idx="1"/>
          </p:nvPr>
        </p:nvSpPr>
        <p:spPr>
          <a:xfrm>
            <a:off x="279918" y="782342"/>
            <a:ext cx="7820893" cy="5199220"/>
          </a:xfrm>
        </p:spPr>
        <p:txBody>
          <a:bodyPr>
            <a:noAutofit/>
          </a:bodyPr>
          <a:lstStyle/>
          <a:p>
            <a:pPr algn="just"/>
            <a:r>
              <a:rPr lang="en-IN" sz="2000" dirty="0"/>
              <a:t>Virtual Memory: Auxiliary memory </a:t>
            </a:r>
            <a:r>
              <a:rPr lang="en-IN" sz="2000" dirty="0">
                <a:sym typeface="Wingdings" panose="05000000000000000000" pitchFamily="2" charset="2"/>
              </a:rPr>
              <a:t> </a:t>
            </a:r>
            <a:r>
              <a:rPr lang="en-IN" sz="2000" dirty="0"/>
              <a:t>Main memory</a:t>
            </a:r>
          </a:p>
          <a:p>
            <a:pPr algn="just"/>
            <a:r>
              <a:rPr lang="en-IN" sz="2000" dirty="0"/>
              <a:t>Translate program-generated (Aux. Memory) address into main memory location </a:t>
            </a:r>
          </a:p>
          <a:p>
            <a:pPr marL="274320" lvl="1" indent="-274320" algn="just">
              <a:spcBef>
                <a:spcPts val="600"/>
              </a:spcBef>
              <a:buClr>
                <a:schemeClr val="tx2"/>
              </a:buClr>
              <a:buSzPct val="73000"/>
              <a:buFont typeface="Wingdings 2"/>
              <a:buChar char=""/>
            </a:pPr>
            <a:r>
              <a:rPr lang="en-IN" sz="1700" dirty="0"/>
              <a:t>Give programmers the illusion that they have a very large memory, even though the computer actually has a relatively small main memory</a:t>
            </a:r>
          </a:p>
          <a:p>
            <a:pPr algn="just"/>
            <a:r>
              <a:rPr lang="en-IN" sz="2000" dirty="0"/>
              <a:t>Address Space &amp; Memory Space</a:t>
            </a:r>
          </a:p>
          <a:p>
            <a:pPr lvl="1" algn="just"/>
            <a:r>
              <a:rPr lang="en-IN" sz="1700" dirty="0"/>
              <a:t>Address Space : </a:t>
            </a:r>
            <a:r>
              <a:rPr lang="en-IN" sz="1700" b="1" i="1" dirty="0"/>
              <a:t>Virtual </a:t>
            </a:r>
            <a:r>
              <a:rPr lang="en-IN" sz="1700" b="1" i="1" dirty="0" err="1"/>
              <a:t>Address</a:t>
            </a:r>
            <a:r>
              <a:rPr lang="en-IN" sz="1700" dirty="0" err="1"/>
              <a:t>»Address</a:t>
            </a:r>
            <a:r>
              <a:rPr lang="en-IN" sz="1700" dirty="0"/>
              <a:t> used by a programmer</a:t>
            </a:r>
          </a:p>
          <a:p>
            <a:pPr lvl="1" algn="just"/>
            <a:r>
              <a:rPr lang="en-IN" sz="1700" dirty="0"/>
              <a:t>memory Space : </a:t>
            </a:r>
            <a:r>
              <a:rPr lang="en-IN" sz="1700" b="1" i="1" dirty="0"/>
              <a:t>Physical Address</a:t>
            </a:r>
            <a:r>
              <a:rPr lang="en-IN" sz="1700" dirty="0"/>
              <a:t>(Location)»Address in main memory</a:t>
            </a:r>
          </a:p>
          <a:p>
            <a:pPr algn="just"/>
            <a:r>
              <a:rPr lang="en-IN" sz="2000" dirty="0"/>
              <a:t>address space (</a:t>
            </a:r>
            <a:r>
              <a:rPr lang="en-IN" sz="2000" b="1" dirty="0"/>
              <a:t>N</a:t>
            </a:r>
            <a:r>
              <a:rPr lang="en-IN" sz="2000" dirty="0"/>
              <a:t>) = 1024 K = 2^20 </a:t>
            </a:r>
            <a:r>
              <a:rPr lang="en-IN" sz="2000" dirty="0">
                <a:sym typeface="Wingdings" panose="05000000000000000000" pitchFamily="2" charset="2"/>
              </a:rPr>
              <a:t> </a:t>
            </a:r>
            <a:r>
              <a:rPr lang="en-IN" sz="2000" dirty="0"/>
              <a:t>Auxiliary Memory</a:t>
            </a:r>
          </a:p>
          <a:p>
            <a:pPr algn="just"/>
            <a:r>
              <a:rPr lang="en-IN" sz="2000" dirty="0"/>
              <a:t>memory space (</a:t>
            </a:r>
            <a:r>
              <a:rPr lang="en-IN" sz="2000" b="1" dirty="0"/>
              <a:t>M</a:t>
            </a:r>
            <a:r>
              <a:rPr lang="en-IN" sz="2000" dirty="0"/>
              <a:t>) = 32 K = 2^15 </a:t>
            </a:r>
            <a:r>
              <a:rPr lang="en-IN" sz="2000" dirty="0">
                <a:sym typeface="Wingdings" panose="05000000000000000000" pitchFamily="2" charset="2"/>
              </a:rPr>
              <a:t> </a:t>
            </a:r>
            <a:r>
              <a:rPr lang="en-IN" sz="2000" dirty="0"/>
              <a:t>main Memory </a:t>
            </a:r>
          </a:p>
          <a:p>
            <a:pPr algn="just"/>
            <a:endParaRPr lang="en-IN" sz="2000" dirty="0"/>
          </a:p>
          <a:p>
            <a:pPr marL="292608" lvl="1" indent="0" algn="just">
              <a:buNone/>
            </a:pPr>
            <a:endParaRPr lang="en-IN" sz="17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3200400" y="4318961"/>
            <a:ext cx="2724150" cy="2162175"/>
          </a:xfrm>
          <a:prstGeom prst="rect">
            <a:avLst/>
          </a:prstGeom>
        </p:spPr>
      </p:pic>
    </p:spTree>
    <p:extLst>
      <p:ext uri="{BB962C8B-B14F-4D97-AF65-F5344CB8AC3E}">
        <p14:creationId xmlns:p14="http://schemas.microsoft.com/office/powerpoint/2010/main" val="18925735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a:t>Virtual memory</a:t>
            </a:r>
          </a:p>
        </p:txBody>
      </p:sp>
      <p:sp>
        <p:nvSpPr>
          <p:cNvPr id="3" name="Content Placeholder 2"/>
          <p:cNvSpPr>
            <a:spLocks noGrp="1"/>
          </p:cNvSpPr>
          <p:nvPr>
            <p:ph idx="1"/>
          </p:nvPr>
        </p:nvSpPr>
        <p:spPr>
          <a:xfrm>
            <a:off x="279918" y="782342"/>
            <a:ext cx="7820893" cy="5199220"/>
          </a:xfrm>
        </p:spPr>
        <p:txBody>
          <a:bodyPr>
            <a:noAutofit/>
          </a:bodyPr>
          <a:lstStyle/>
          <a:p>
            <a:r>
              <a:rPr lang="en-IN" sz="2000" dirty="0"/>
              <a:t>Memory table for mapping a virtual address </a:t>
            </a:r>
            <a:r>
              <a:rPr lang="en-IN" sz="2000" dirty="0">
                <a:sym typeface="Wingdings" panose="05000000000000000000" pitchFamily="2" charset="2"/>
              </a:rPr>
              <a:t> </a:t>
            </a:r>
            <a:r>
              <a:rPr lang="en-IN" sz="2000" dirty="0"/>
              <a:t>Translate the</a:t>
            </a:r>
            <a:r>
              <a:rPr lang="en-IN" sz="2000" i="1" dirty="0"/>
              <a:t>20 bits Virtual </a:t>
            </a:r>
            <a:r>
              <a:rPr lang="en-IN" sz="2000" i="1" dirty="0" err="1"/>
              <a:t>address</a:t>
            </a:r>
            <a:r>
              <a:rPr lang="en-IN" sz="2000" dirty="0" err="1"/>
              <a:t>into</a:t>
            </a:r>
            <a:r>
              <a:rPr lang="en-IN" sz="2000" dirty="0"/>
              <a:t> the </a:t>
            </a:r>
            <a:r>
              <a:rPr lang="en-IN" sz="2000" i="1" dirty="0"/>
              <a:t>15 bits Physical address</a:t>
            </a:r>
          </a:p>
          <a:p>
            <a:endParaRPr lang="en-IN" sz="2000" i="1" dirty="0"/>
          </a:p>
          <a:p>
            <a:endParaRPr lang="en-IN" sz="2000" i="1" dirty="0"/>
          </a:p>
          <a:p>
            <a:endParaRPr lang="en-IN" sz="2000" i="1" dirty="0"/>
          </a:p>
          <a:p>
            <a:endParaRPr lang="en-IN" sz="2000" i="1" dirty="0"/>
          </a:p>
          <a:p>
            <a:endParaRPr lang="en-IN" sz="2000" i="1" dirty="0"/>
          </a:p>
          <a:p>
            <a:endParaRPr lang="en-IN" sz="2000" i="1" dirty="0"/>
          </a:p>
          <a:p>
            <a:r>
              <a:rPr lang="en-IN" sz="2000" dirty="0"/>
              <a:t>Consider computer with an address space of 8K and a memory space of 4K.</a:t>
            </a:r>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903329" y="1602268"/>
            <a:ext cx="4724400" cy="2019300"/>
          </a:xfrm>
          <a:prstGeom prst="rect">
            <a:avLst/>
          </a:prstGeom>
        </p:spPr>
      </p:pic>
      <p:pic>
        <p:nvPicPr>
          <p:cNvPr id="6" name="Picture 5"/>
          <p:cNvPicPr>
            <a:picLocks noChangeAspect="1"/>
          </p:cNvPicPr>
          <p:nvPr/>
        </p:nvPicPr>
        <p:blipFill>
          <a:blip r:embed="rId5"/>
          <a:stretch>
            <a:fillRect/>
          </a:stretch>
        </p:blipFill>
        <p:spPr>
          <a:xfrm>
            <a:off x="3276600" y="4245578"/>
            <a:ext cx="2581977" cy="2209800"/>
          </a:xfrm>
          <a:prstGeom prst="rect">
            <a:avLst/>
          </a:prstGeom>
        </p:spPr>
      </p:pic>
    </p:spTree>
    <p:extLst>
      <p:ext uri="{BB962C8B-B14F-4D97-AF65-F5344CB8AC3E}">
        <p14:creationId xmlns:p14="http://schemas.microsoft.com/office/powerpoint/2010/main" val="42372932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a:t>Virtual memory</a:t>
            </a:r>
          </a:p>
        </p:txBody>
      </p:sp>
      <p:sp>
        <p:nvSpPr>
          <p:cNvPr id="3" name="Content Placeholder 2"/>
          <p:cNvSpPr>
            <a:spLocks noGrp="1"/>
          </p:cNvSpPr>
          <p:nvPr>
            <p:ph idx="1"/>
          </p:nvPr>
        </p:nvSpPr>
        <p:spPr>
          <a:xfrm>
            <a:off x="279918" y="782342"/>
            <a:ext cx="7820893" cy="5199220"/>
          </a:xfrm>
        </p:spPr>
        <p:txBody>
          <a:bodyPr>
            <a:noAutofit/>
          </a:bodyPr>
          <a:lstStyle/>
          <a:p>
            <a:r>
              <a:rPr lang="en-IN" sz="2000" dirty="0"/>
              <a:t>Memory table for mapping a virtual address </a:t>
            </a:r>
            <a:r>
              <a:rPr lang="en-IN" sz="2000" dirty="0">
                <a:sym typeface="Wingdings" panose="05000000000000000000" pitchFamily="2" charset="2"/>
              </a:rPr>
              <a:t> </a:t>
            </a:r>
            <a:r>
              <a:rPr lang="en-IN" sz="2000" dirty="0"/>
              <a:t>Translate the</a:t>
            </a:r>
            <a:r>
              <a:rPr lang="en-IN" sz="2000" i="1" dirty="0"/>
              <a:t>20 bits Virtual </a:t>
            </a:r>
            <a:r>
              <a:rPr lang="en-IN" sz="2000" i="1" dirty="0" err="1"/>
              <a:t>address</a:t>
            </a:r>
            <a:r>
              <a:rPr lang="en-IN" sz="2000" dirty="0" err="1"/>
              <a:t>into</a:t>
            </a:r>
            <a:r>
              <a:rPr lang="en-IN" sz="2000" dirty="0"/>
              <a:t> the </a:t>
            </a:r>
            <a:r>
              <a:rPr lang="en-IN" sz="2000" i="1" dirty="0"/>
              <a:t>15 bits Physical address</a:t>
            </a:r>
          </a:p>
          <a:p>
            <a:endParaRPr lang="en-IN" sz="2000" i="1" dirty="0"/>
          </a:p>
          <a:p>
            <a:endParaRPr lang="en-IN" sz="2000" i="1" dirty="0"/>
          </a:p>
          <a:p>
            <a:endParaRPr lang="en-IN" sz="2000" i="1" dirty="0"/>
          </a:p>
          <a:p>
            <a:endParaRPr lang="en-IN" sz="2000" i="1" dirty="0"/>
          </a:p>
          <a:p>
            <a:endParaRPr lang="en-IN" sz="2000" i="1" dirty="0"/>
          </a:p>
          <a:p>
            <a:endParaRPr lang="en-IN" sz="2000" i="1" dirty="0"/>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2155825" y="2135599"/>
            <a:ext cx="4810125" cy="409575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558880" y="3346560"/>
              <a:ext cx="216360" cy="6480"/>
            </p14:xfrm>
          </p:contentPart>
        </mc:Choice>
        <mc:Fallback xmlns="">
          <p:pic>
            <p:nvPicPr>
              <p:cNvPr id="7" name="Ink 6"/>
              <p:cNvPicPr/>
              <p:nvPr/>
            </p:nvPicPr>
            <p:blipFill>
              <a:blip r:embed="rId6"/>
              <a:stretch>
                <a:fillRect/>
              </a:stretch>
            </p:blipFill>
            <p:spPr>
              <a:xfrm>
                <a:off x="2543040" y="3283200"/>
                <a:ext cx="248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p14:cNvContentPartPr/>
              <p14:nvPr/>
            </p14:nvContentPartPr>
            <p14:xfrm>
              <a:off x="2540160" y="3581280"/>
              <a:ext cx="228960" cy="25920"/>
            </p14:xfrm>
          </p:contentPart>
        </mc:Choice>
        <mc:Fallback xmlns="">
          <p:pic>
            <p:nvPicPr>
              <p:cNvPr id="8" name="Ink 7"/>
              <p:cNvPicPr/>
              <p:nvPr/>
            </p:nvPicPr>
            <p:blipFill>
              <a:blip r:embed="rId8"/>
              <a:stretch>
                <a:fillRect/>
              </a:stretch>
            </p:blipFill>
            <p:spPr>
              <a:xfrm>
                <a:off x="2524320" y="3517920"/>
                <a:ext cx="260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2584440" y="4280040"/>
              <a:ext cx="216360" cy="25560"/>
            </p14:xfrm>
          </p:contentPart>
        </mc:Choice>
        <mc:Fallback xmlns="">
          <p:pic>
            <p:nvPicPr>
              <p:cNvPr id="9" name="Ink 8"/>
              <p:cNvPicPr/>
              <p:nvPr/>
            </p:nvPicPr>
            <p:blipFill>
              <a:blip r:embed="rId10"/>
              <a:stretch>
                <a:fillRect/>
              </a:stretch>
            </p:blipFill>
            <p:spPr>
              <a:xfrm>
                <a:off x="2568600" y="4216680"/>
                <a:ext cx="2480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p14:cNvContentPartPr/>
              <p14:nvPr/>
            </p14:nvContentPartPr>
            <p14:xfrm>
              <a:off x="2571840" y="4514760"/>
              <a:ext cx="197280" cy="19440"/>
            </p14:xfrm>
          </p:contentPart>
        </mc:Choice>
        <mc:Fallback xmlns="">
          <p:pic>
            <p:nvPicPr>
              <p:cNvPr id="10" name="Ink 9"/>
              <p:cNvPicPr/>
              <p:nvPr/>
            </p:nvPicPr>
            <p:blipFill>
              <a:blip r:embed="rId12"/>
              <a:stretch>
                <a:fillRect/>
              </a:stretch>
            </p:blipFill>
            <p:spPr>
              <a:xfrm>
                <a:off x="2556000" y="4451400"/>
                <a:ext cx="228960" cy="146160"/>
              </a:xfrm>
              <a:prstGeom prst="rect">
                <a:avLst/>
              </a:prstGeom>
            </p:spPr>
          </p:pic>
        </mc:Fallback>
      </mc:AlternateContent>
    </p:spTree>
    <p:extLst>
      <p:ext uri="{BB962C8B-B14F-4D97-AF65-F5344CB8AC3E}">
        <p14:creationId xmlns:p14="http://schemas.microsoft.com/office/powerpoint/2010/main" val="30404274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a:t>Virtual memory</a:t>
            </a:r>
          </a:p>
        </p:txBody>
      </p:sp>
      <p:sp>
        <p:nvSpPr>
          <p:cNvPr id="3" name="Content Placeholder 2"/>
          <p:cNvSpPr>
            <a:spLocks noGrp="1"/>
          </p:cNvSpPr>
          <p:nvPr>
            <p:ph idx="1"/>
          </p:nvPr>
        </p:nvSpPr>
        <p:spPr>
          <a:xfrm>
            <a:off x="279918" y="782342"/>
            <a:ext cx="7820893" cy="5199220"/>
          </a:xfrm>
        </p:spPr>
        <p:txBody>
          <a:bodyPr>
            <a:noAutofit/>
          </a:bodyPr>
          <a:lstStyle/>
          <a:p>
            <a:pPr algn="just"/>
            <a:r>
              <a:rPr lang="en-US" sz="2000" dirty="0"/>
              <a:t>A random-access memory page table is inefficient with respect to storage utilization.</a:t>
            </a:r>
          </a:p>
          <a:p>
            <a:pPr algn="just"/>
            <a:r>
              <a:rPr lang="en-US" sz="2000" dirty="0"/>
              <a:t>we observe that eight words of memory are needed, one for each page, but at least four words will always be marked empty because main memory cannot accommodate more than four blocks.</a:t>
            </a:r>
          </a:p>
          <a:p>
            <a:pPr algn="just"/>
            <a:r>
              <a:rPr lang="en-US" sz="2000" dirty="0"/>
              <a:t> In general, a system with n pages and m blocks would require a memory-page table of n locations of which up to m blocks will be marked with block numbers and all others will be empty.</a:t>
            </a:r>
          </a:p>
          <a:p>
            <a:r>
              <a:rPr lang="en-US" sz="2000" dirty="0"/>
              <a:t>consider an address space of 1024K words and memory space of 32K words. If each page or block contains 1K words, the number of pages is 1024 and the number of blocks 32. </a:t>
            </a:r>
          </a:p>
          <a:p>
            <a:r>
              <a:rPr lang="en-US" sz="2000" dirty="0"/>
              <a:t>The capacity of the memory-page table must be 1024 words and only 32 locations may have a presence bit equal to 1. At any given time, at least 992 locations will be empty and not in use.</a:t>
            </a:r>
            <a:endParaRPr lang="en-IN" sz="2000" i="1" dirty="0"/>
          </a:p>
          <a:p>
            <a:endParaRPr lang="en-IN" sz="2000" i="1" dirty="0"/>
          </a:p>
          <a:p>
            <a:endParaRPr lang="en-IN" sz="2000" i="1" dirty="0"/>
          </a:p>
          <a:p>
            <a:endParaRPr lang="en-IN" sz="2000" i="1" dirty="0"/>
          </a:p>
          <a:p>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EECE, GIT                            Course Code and Course Title: </a:t>
            </a:r>
            <a:r>
              <a:rPr lang="en-IN" dirty="0"/>
              <a:t>EEC340: Computer Organization and Design</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558880" y="3346560"/>
              <a:ext cx="216360" cy="6480"/>
            </p14:xfrm>
          </p:contentPart>
        </mc:Choice>
        <mc:Fallback xmlns="">
          <p:pic>
            <p:nvPicPr>
              <p:cNvPr id="7" name="Ink 6"/>
              <p:cNvPicPr/>
              <p:nvPr/>
            </p:nvPicPr>
            <p:blipFill>
              <a:blip r:embed="rId5"/>
              <a:stretch>
                <a:fillRect/>
              </a:stretch>
            </p:blipFill>
            <p:spPr>
              <a:xfrm>
                <a:off x="2543040" y="3283200"/>
                <a:ext cx="248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540160" y="3581280"/>
              <a:ext cx="228960" cy="25920"/>
            </p14:xfrm>
          </p:contentPart>
        </mc:Choice>
        <mc:Fallback xmlns="">
          <p:pic>
            <p:nvPicPr>
              <p:cNvPr id="8" name="Ink 7"/>
              <p:cNvPicPr/>
              <p:nvPr/>
            </p:nvPicPr>
            <p:blipFill>
              <a:blip r:embed="rId7"/>
              <a:stretch>
                <a:fillRect/>
              </a:stretch>
            </p:blipFill>
            <p:spPr>
              <a:xfrm>
                <a:off x="2524320" y="3517920"/>
                <a:ext cx="260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584440" y="4280040"/>
              <a:ext cx="216360" cy="25560"/>
            </p14:xfrm>
          </p:contentPart>
        </mc:Choice>
        <mc:Fallback xmlns="">
          <p:pic>
            <p:nvPicPr>
              <p:cNvPr id="9" name="Ink 8"/>
              <p:cNvPicPr/>
              <p:nvPr/>
            </p:nvPicPr>
            <p:blipFill>
              <a:blip r:embed="rId9"/>
              <a:stretch>
                <a:fillRect/>
              </a:stretch>
            </p:blipFill>
            <p:spPr>
              <a:xfrm>
                <a:off x="2568600" y="4216680"/>
                <a:ext cx="2480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571840" y="4514760"/>
              <a:ext cx="197280" cy="19440"/>
            </p14:xfrm>
          </p:contentPart>
        </mc:Choice>
        <mc:Fallback xmlns="">
          <p:pic>
            <p:nvPicPr>
              <p:cNvPr id="10" name="Ink 9"/>
              <p:cNvPicPr/>
              <p:nvPr/>
            </p:nvPicPr>
            <p:blipFill>
              <a:blip r:embed="rId11"/>
              <a:stretch>
                <a:fillRect/>
              </a:stretch>
            </p:blipFill>
            <p:spPr>
              <a:xfrm>
                <a:off x="2556000" y="4451400"/>
                <a:ext cx="228960" cy="146160"/>
              </a:xfrm>
              <a:prstGeom prst="rect">
                <a:avLst/>
              </a:prstGeom>
            </p:spPr>
          </p:pic>
        </mc:Fallback>
      </mc:AlternateContent>
    </p:spTree>
    <p:extLst>
      <p:ext uri="{BB962C8B-B14F-4D97-AF65-F5344CB8AC3E}">
        <p14:creationId xmlns:p14="http://schemas.microsoft.com/office/powerpoint/2010/main" val="3452947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7" y="34564"/>
            <a:ext cx="7117313" cy="727436"/>
          </a:xfrm>
        </p:spPr>
        <p:txBody>
          <a:bodyPr>
            <a:normAutofit/>
          </a:bodyPr>
          <a:lstStyle/>
          <a:p>
            <a:pPr algn="ctr"/>
            <a:r>
              <a:rPr lang="en-IN" b="0" dirty="0"/>
              <a:t>Virtual memory</a:t>
            </a:r>
          </a:p>
        </p:txBody>
      </p:sp>
      <p:sp>
        <p:nvSpPr>
          <p:cNvPr id="3" name="Content Placeholder 2"/>
          <p:cNvSpPr>
            <a:spLocks noGrp="1"/>
          </p:cNvSpPr>
          <p:nvPr>
            <p:ph idx="1"/>
          </p:nvPr>
        </p:nvSpPr>
        <p:spPr>
          <a:xfrm>
            <a:off x="432219" y="2514600"/>
            <a:ext cx="4215881" cy="2635002"/>
          </a:xfrm>
        </p:spPr>
        <p:txBody>
          <a:bodyPr>
            <a:noAutofit/>
          </a:bodyPr>
          <a:lstStyle/>
          <a:p>
            <a:pPr algn="just"/>
            <a:r>
              <a:rPr lang="en-US" sz="2000" dirty="0"/>
              <a:t>This method can be implemented by means of an associative memory with each word in memory containing a page number together with its corresponding block number. The page field in each word is compared with the page number in the virtual address. If a match occurs, the word is read from memory and its corresponding block number is extracted</a:t>
            </a:r>
            <a:endParaRPr lang="en-IN" sz="2000" dirty="0"/>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EECE, GIT                            Course Code and Course Title: </a:t>
            </a:r>
            <a:r>
              <a:rPr lang="en-IN" dirty="0"/>
              <a:t>EEC340: Computer Organization and Design</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558880" y="3346560"/>
              <a:ext cx="216360" cy="6480"/>
            </p14:xfrm>
          </p:contentPart>
        </mc:Choice>
        <mc:Fallback xmlns="">
          <p:pic>
            <p:nvPicPr>
              <p:cNvPr id="7" name="Ink 6"/>
              <p:cNvPicPr/>
              <p:nvPr/>
            </p:nvPicPr>
            <p:blipFill>
              <a:blip r:embed="rId5"/>
              <a:stretch>
                <a:fillRect/>
              </a:stretch>
            </p:blipFill>
            <p:spPr>
              <a:xfrm>
                <a:off x="2543040" y="3283200"/>
                <a:ext cx="248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2540160" y="3581280"/>
              <a:ext cx="228960" cy="25920"/>
            </p14:xfrm>
          </p:contentPart>
        </mc:Choice>
        <mc:Fallback xmlns="">
          <p:pic>
            <p:nvPicPr>
              <p:cNvPr id="8" name="Ink 7"/>
              <p:cNvPicPr/>
              <p:nvPr/>
            </p:nvPicPr>
            <p:blipFill>
              <a:blip r:embed="rId7"/>
              <a:stretch>
                <a:fillRect/>
              </a:stretch>
            </p:blipFill>
            <p:spPr>
              <a:xfrm>
                <a:off x="2524320" y="3517920"/>
                <a:ext cx="260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p14:cNvContentPartPr/>
              <p14:nvPr/>
            </p14:nvContentPartPr>
            <p14:xfrm>
              <a:off x="2584440" y="4280040"/>
              <a:ext cx="216360" cy="25560"/>
            </p14:xfrm>
          </p:contentPart>
        </mc:Choice>
        <mc:Fallback xmlns="">
          <p:pic>
            <p:nvPicPr>
              <p:cNvPr id="9" name="Ink 8"/>
              <p:cNvPicPr/>
              <p:nvPr/>
            </p:nvPicPr>
            <p:blipFill>
              <a:blip r:embed="rId9"/>
              <a:stretch>
                <a:fillRect/>
              </a:stretch>
            </p:blipFill>
            <p:spPr>
              <a:xfrm>
                <a:off x="2568600" y="4216680"/>
                <a:ext cx="2480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p14:cNvContentPartPr/>
              <p14:nvPr/>
            </p14:nvContentPartPr>
            <p14:xfrm>
              <a:off x="2387859" y="3247289"/>
              <a:ext cx="197280" cy="19440"/>
            </p14:xfrm>
          </p:contentPart>
        </mc:Choice>
        <mc:Fallback xmlns="">
          <p:pic>
            <p:nvPicPr>
              <p:cNvPr id="10" name="Ink 9"/>
              <p:cNvPicPr/>
              <p:nvPr/>
            </p:nvPicPr>
            <p:blipFill>
              <a:blip r:embed="rId11"/>
              <a:stretch>
                <a:fillRect/>
              </a:stretch>
            </p:blipFill>
            <p:spPr>
              <a:xfrm>
                <a:off x="2372019" y="3183929"/>
                <a:ext cx="228960" cy="146160"/>
              </a:xfrm>
              <a:prstGeom prst="rect">
                <a:avLst/>
              </a:prstGeom>
            </p:spPr>
          </p:pic>
        </mc:Fallback>
      </mc:AlternateContent>
      <p:pic>
        <p:nvPicPr>
          <p:cNvPr id="4" name="Picture 3"/>
          <p:cNvPicPr>
            <a:picLocks noChangeAspect="1"/>
          </p:cNvPicPr>
          <p:nvPr/>
        </p:nvPicPr>
        <p:blipFill>
          <a:blip r:embed="rId12"/>
          <a:stretch>
            <a:fillRect/>
          </a:stretch>
        </p:blipFill>
        <p:spPr>
          <a:xfrm>
            <a:off x="4686400" y="2428748"/>
            <a:ext cx="4518579" cy="3667252"/>
          </a:xfrm>
          <a:prstGeom prst="rect">
            <a:avLst/>
          </a:prstGeom>
        </p:spPr>
      </p:pic>
      <p:sp>
        <p:nvSpPr>
          <p:cNvPr id="5" name="Rectangle 4"/>
          <p:cNvSpPr/>
          <p:nvPr/>
        </p:nvSpPr>
        <p:spPr>
          <a:xfrm>
            <a:off x="406620" y="1105309"/>
            <a:ext cx="8508780" cy="1323439"/>
          </a:xfrm>
          <a:prstGeom prst="rect">
            <a:avLst/>
          </a:prstGeom>
        </p:spPr>
        <p:txBody>
          <a:bodyPr wrap="square">
            <a:spAutoFit/>
          </a:bodyPr>
          <a:lstStyle/>
          <a:p>
            <a:pPr marL="285750" indent="-285750" algn="just">
              <a:buFont typeface="Arial" panose="020B0604020202020204" pitchFamily="34" charset="0"/>
              <a:buChar char="•"/>
            </a:pPr>
            <a:r>
              <a:rPr lang="en-US" sz="2000" dirty="0"/>
              <a:t>A more efficient way to organize the page table would be to construct it with a number of words equal to the number of blocks in main memory. In this way the size of the memory is reduced and each location is fully utilized. </a:t>
            </a:r>
          </a:p>
        </p:txBody>
      </p:sp>
    </p:spTree>
    <p:extLst>
      <p:ext uri="{BB962C8B-B14F-4D97-AF65-F5344CB8AC3E}">
        <p14:creationId xmlns:p14="http://schemas.microsoft.com/office/powerpoint/2010/main" val="37526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lstStyle/>
          <a:p>
            <a:pPr algn="ctr"/>
            <a:r>
              <a:rPr lang="en-IN" sz="3600" b="0" dirty="0"/>
              <a:t>Memory Hierarchy</a:t>
            </a:r>
            <a:endParaRPr lang="en-IN" b="1" dirty="0">
              <a:solidFill>
                <a:srgbClr val="C00000"/>
              </a:solidFill>
            </a:endParaRPr>
          </a:p>
        </p:txBody>
      </p:sp>
      <p:sp>
        <p:nvSpPr>
          <p:cNvPr id="3" name="Content Placeholder 2"/>
          <p:cNvSpPr>
            <a:spLocks noGrp="1"/>
          </p:cNvSpPr>
          <p:nvPr>
            <p:ph idx="1"/>
          </p:nvPr>
        </p:nvSpPr>
        <p:spPr>
          <a:xfrm>
            <a:off x="381000" y="1752600"/>
            <a:ext cx="7833820" cy="4349469"/>
          </a:xfrm>
        </p:spPr>
        <p:txBody>
          <a:bodyPr>
            <a:noAutofit/>
          </a:bodyPr>
          <a:lstStyle/>
          <a:p>
            <a:r>
              <a:rPr lang="en-IN" sz="2000" dirty="0"/>
              <a:t>The memory hierarchy system consists of all storage device contained in a computer system from the slow Auxiliary Memory to fast Main Memory and to smaller Cache memory.</a:t>
            </a:r>
          </a:p>
          <a:p>
            <a:endParaRPr lang="en-IN" sz="2000" dirty="0"/>
          </a:p>
          <a:p>
            <a:r>
              <a:rPr lang="en-IN" sz="2000" b="1" dirty="0">
                <a:solidFill>
                  <a:srgbClr val="FF0000"/>
                </a:solidFill>
              </a:rPr>
              <a:t>Auxiliary memory</a:t>
            </a:r>
            <a:r>
              <a:rPr lang="en-IN" sz="2000" dirty="0"/>
              <a:t> access time is generally </a:t>
            </a:r>
            <a:r>
              <a:rPr lang="en-IN" sz="2000" b="1" dirty="0"/>
              <a:t>1000 times</a:t>
            </a:r>
            <a:r>
              <a:rPr lang="en-IN" sz="2000" dirty="0"/>
              <a:t> that of the main memory, hence it is at the bottom of the hierarchy.</a:t>
            </a:r>
          </a:p>
          <a:p>
            <a:endParaRPr lang="en-IN" sz="2000" dirty="0"/>
          </a:p>
          <a:p>
            <a:r>
              <a:rPr lang="en-IN" sz="2000" dirty="0"/>
              <a:t>The </a:t>
            </a:r>
            <a:r>
              <a:rPr lang="en-IN" sz="2000" b="1" dirty="0">
                <a:solidFill>
                  <a:srgbClr val="FF0000"/>
                </a:solidFill>
              </a:rPr>
              <a:t>main memory</a:t>
            </a:r>
            <a:r>
              <a:rPr lang="en-IN" sz="2000" dirty="0"/>
              <a:t> occupies the central position because it is equipped to communicate directly with the CPU and with auxiliary memory device through Input/output processor (I/O).</a:t>
            </a:r>
          </a:p>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204570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dirty="0"/>
              <a:t>PAGE REPLACEMENT ALGORITHMS</a:t>
            </a:r>
          </a:p>
        </p:txBody>
      </p:sp>
      <p:sp>
        <p:nvSpPr>
          <p:cNvPr id="3" name="Content Placeholder 2"/>
          <p:cNvSpPr>
            <a:spLocks noGrp="1"/>
          </p:cNvSpPr>
          <p:nvPr>
            <p:ph idx="1"/>
          </p:nvPr>
        </p:nvSpPr>
        <p:spPr>
          <a:xfrm>
            <a:off x="457200" y="1609416"/>
            <a:ext cx="7239000" cy="2352984"/>
          </a:xfrm>
        </p:spPr>
        <p:txBody>
          <a:bodyPr>
            <a:noAutofit/>
          </a:bodyPr>
          <a:lstStyle/>
          <a:p>
            <a:pPr marL="514350" indent="-514350" algn="just">
              <a:buFont typeface="+mj-lt"/>
              <a:buAutoNum type="arabicPeriod"/>
            </a:pPr>
            <a:r>
              <a:rPr lang="en-IN" dirty="0"/>
              <a:t>Random Replacement Algorithm	</a:t>
            </a:r>
          </a:p>
          <a:p>
            <a:pPr marL="514350" indent="-514350" algn="just">
              <a:buFont typeface="+mj-lt"/>
              <a:buAutoNum type="arabicPeriod"/>
            </a:pPr>
            <a:r>
              <a:rPr lang="en-IN" dirty="0"/>
              <a:t>FIFO Replacement Algorithm</a:t>
            </a:r>
          </a:p>
          <a:p>
            <a:pPr marL="514350" indent="-514350" algn="just">
              <a:buFont typeface="+mj-lt"/>
              <a:buAutoNum type="arabicPeriod"/>
            </a:pPr>
            <a:r>
              <a:rPr lang="en-IN" dirty="0"/>
              <a:t>Least Replacement Algorithm</a:t>
            </a:r>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1039187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52400" y="193040"/>
            <a:ext cx="7239000" cy="492760"/>
          </a:xfrm>
        </p:spPr>
        <p:txBody>
          <a:bodyPr>
            <a:normAutofit fontScale="90000"/>
          </a:bodyPr>
          <a:lstStyle/>
          <a:p>
            <a:pPr algn="ctr"/>
            <a:r>
              <a:rPr lang="en-US" dirty="0"/>
              <a:t>PAGE fault</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6" name="Picture 5"/>
          <p:cNvPicPr>
            <a:picLocks noChangeAspect="1"/>
          </p:cNvPicPr>
          <p:nvPr/>
        </p:nvPicPr>
        <p:blipFill>
          <a:blip r:embed="rId4"/>
          <a:stretch>
            <a:fillRect/>
          </a:stretch>
        </p:blipFill>
        <p:spPr>
          <a:xfrm>
            <a:off x="1524000" y="1066800"/>
            <a:ext cx="5257800" cy="4410075"/>
          </a:xfrm>
          <a:prstGeom prst="rect">
            <a:avLst/>
          </a:prstGeom>
        </p:spPr>
      </p:pic>
    </p:spTree>
    <p:extLst>
      <p:ext uri="{BB962C8B-B14F-4D97-AF65-F5344CB8AC3E}">
        <p14:creationId xmlns:p14="http://schemas.microsoft.com/office/powerpoint/2010/main" val="6698594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77800" y="815340"/>
            <a:ext cx="7899400" cy="5372948"/>
          </a:xfrm>
        </p:spPr>
        <p:txBody>
          <a:bodyPr>
            <a:noAutofit/>
          </a:bodyPr>
          <a:lstStyle/>
          <a:p>
            <a:pPr algn="just"/>
            <a:r>
              <a:rPr lang="en-US" dirty="0"/>
              <a:t>A memory management system is a collection of hardware and software procedures for managing the various programs residing in memory. </a:t>
            </a:r>
          </a:p>
          <a:p>
            <a:pPr algn="just"/>
            <a:r>
              <a:rPr lang="en-US" dirty="0"/>
              <a:t>The memory management software is part of an overall operating system available in many computers. Here we are concerned with the hardware unit associated with the memory management system.</a:t>
            </a:r>
          </a:p>
          <a:p>
            <a:pPr marL="0" indent="0" algn="just">
              <a:buNone/>
            </a:pPr>
            <a:r>
              <a:rPr lang="en-US" dirty="0"/>
              <a:t> </a:t>
            </a:r>
            <a:endParaRPr lang="en-IN"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741362" y="4218519"/>
            <a:ext cx="6772275" cy="2133600"/>
          </a:xfrm>
          <a:prstGeom prst="rect">
            <a:avLst/>
          </a:prstGeom>
        </p:spPr>
      </p:pic>
    </p:spTree>
    <p:extLst>
      <p:ext uri="{BB962C8B-B14F-4D97-AF65-F5344CB8AC3E}">
        <p14:creationId xmlns:p14="http://schemas.microsoft.com/office/powerpoint/2010/main" val="254963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77800" y="815340"/>
            <a:ext cx="8280400" cy="5372948"/>
          </a:xfrm>
        </p:spPr>
        <p:txBody>
          <a:bodyPr>
            <a:noAutofit/>
          </a:bodyPr>
          <a:lstStyle/>
          <a:p>
            <a:pPr algn="just"/>
            <a:r>
              <a:rPr lang="en-US" dirty="0"/>
              <a:t>The </a:t>
            </a:r>
            <a:r>
              <a:rPr lang="en-US" dirty="0">
                <a:solidFill>
                  <a:schemeClr val="bg2">
                    <a:lumMod val="50000"/>
                  </a:schemeClr>
                </a:solidFill>
              </a:rPr>
              <a:t>dynamic storage relocation </a:t>
            </a:r>
            <a:r>
              <a:rPr lang="en-US" dirty="0"/>
              <a:t>hardware is a mapping process similar to the paging system.</a:t>
            </a:r>
          </a:p>
          <a:p>
            <a:pPr algn="just"/>
            <a:r>
              <a:rPr lang="en-US" dirty="0"/>
              <a:t>The fixed page size used in the virtual memory system causes certain difficulties with respect to program size and the logical structure of programs.</a:t>
            </a:r>
          </a:p>
          <a:p>
            <a:pPr algn="just"/>
            <a:r>
              <a:rPr lang="en-US" dirty="0"/>
              <a:t>It is more convenient to divide programs and data into logical parts called </a:t>
            </a:r>
            <a:r>
              <a:rPr lang="en-US" dirty="0">
                <a:solidFill>
                  <a:schemeClr val="bg2">
                    <a:lumMod val="50000"/>
                  </a:schemeClr>
                </a:solidFill>
              </a:rPr>
              <a:t>segments</a:t>
            </a:r>
            <a:r>
              <a:rPr lang="en-US" dirty="0"/>
              <a:t>. </a:t>
            </a:r>
          </a:p>
          <a:p>
            <a:pPr algn="just"/>
            <a:r>
              <a:rPr lang="en-US" dirty="0"/>
              <a:t>A segment is a set of logically related instructions or data elements associated with a given name. Segments may be generated by the programmer or by the operating system. </a:t>
            </a:r>
          </a:p>
          <a:p>
            <a:pPr algn="just"/>
            <a:r>
              <a:rPr lang="en-US" dirty="0"/>
              <a:t>Examples of segments are a subroutine, an array of data, a table of symbols, or a user's program.</a:t>
            </a:r>
            <a:endParaRPr lang="en-IN"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096216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1224032" y="1371600"/>
            <a:ext cx="5705475" cy="4362450"/>
          </a:xfrm>
          <a:prstGeom prst="rect">
            <a:avLst/>
          </a:prstGeom>
        </p:spPr>
      </p:pic>
    </p:spTree>
    <p:extLst>
      <p:ext uri="{BB962C8B-B14F-4D97-AF65-F5344CB8AC3E}">
        <p14:creationId xmlns:p14="http://schemas.microsoft.com/office/powerpoint/2010/main" val="5808024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169512" y="1027852"/>
            <a:ext cx="8280400" cy="5372948"/>
          </a:xfrm>
        </p:spPr>
        <p:txBody>
          <a:bodyPr>
            <a:noAutofit/>
          </a:bodyPr>
          <a:lstStyle/>
          <a:p>
            <a:pPr algn="just"/>
            <a:r>
              <a:rPr lang="en-US" sz="2400" dirty="0"/>
              <a:t>The </a:t>
            </a:r>
            <a:r>
              <a:rPr lang="en-US" sz="2400" dirty="0">
                <a:solidFill>
                  <a:schemeClr val="bg2">
                    <a:lumMod val="50000"/>
                  </a:schemeClr>
                </a:solidFill>
              </a:rPr>
              <a:t>sharing of common programs </a:t>
            </a:r>
            <a:r>
              <a:rPr lang="en-US" sz="2400" dirty="0"/>
              <a:t>is an integral part of a multiprogramming system. </a:t>
            </a:r>
            <a:r>
              <a:rPr lang="en-US" sz="2400" dirty="0" err="1"/>
              <a:t>Eg</a:t>
            </a:r>
            <a:r>
              <a:rPr lang="en-US" sz="2400" dirty="0"/>
              <a:t>. Compiler.</a:t>
            </a:r>
          </a:p>
          <a:p>
            <a:pPr algn="just"/>
            <a:r>
              <a:rPr lang="en-US" sz="2400" dirty="0"/>
              <a:t>Other system programs residing in memory are also shared by all users in a multiprogramming system without having to produce multiple copies.</a:t>
            </a:r>
          </a:p>
          <a:p>
            <a:pPr algn="just"/>
            <a:r>
              <a:rPr lang="en-US" sz="2400" dirty="0"/>
              <a:t>The other issue in multiprogramming is </a:t>
            </a:r>
            <a:r>
              <a:rPr lang="en-US" sz="2400" dirty="0">
                <a:solidFill>
                  <a:schemeClr val="bg2">
                    <a:lumMod val="50000"/>
                  </a:schemeClr>
                </a:solidFill>
              </a:rPr>
              <a:t>protecting one program from unwanted interaction with another</a:t>
            </a:r>
            <a:r>
              <a:rPr lang="en-US" sz="2400" dirty="0"/>
              <a:t>. An example of unwanted interaction is one user's unauthorized copying of another user's program. </a:t>
            </a:r>
          </a:p>
          <a:p>
            <a:pPr algn="just"/>
            <a:r>
              <a:rPr lang="en-US" sz="2400" dirty="0"/>
              <a:t>Another aspect of protection is concerned with preventing the occasional user from performing operating system functions and thereby interrupting the orderly sequence of operations in a computer installation.</a:t>
            </a:r>
            <a:endParaRPr lang="en-IN" sz="24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5384775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3040"/>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1027852"/>
            <a:ext cx="8110888" cy="5372948"/>
          </a:xfrm>
        </p:spPr>
        <p:txBody>
          <a:bodyPr>
            <a:noAutofit/>
          </a:bodyPr>
          <a:lstStyle/>
          <a:p>
            <a:pPr algn="just"/>
            <a:r>
              <a:rPr lang="en-US" sz="2400" dirty="0">
                <a:solidFill>
                  <a:schemeClr val="bg2">
                    <a:lumMod val="50000"/>
                  </a:schemeClr>
                </a:solidFill>
              </a:rPr>
              <a:t>Logical Address</a:t>
            </a:r>
          </a:p>
          <a:p>
            <a:pPr marL="0" indent="0" algn="just">
              <a:buNone/>
            </a:pPr>
            <a:r>
              <a:rPr lang="en-US" sz="2400" dirty="0"/>
              <a:t>	 The address generated by a segmented program  similar to virtual address</a:t>
            </a:r>
          </a:p>
          <a:p>
            <a:pPr lvl="1" algn="just"/>
            <a:r>
              <a:rPr lang="en-US" sz="2100" dirty="0"/>
              <a:t>Virtual Address : fixed-length page</a:t>
            </a:r>
          </a:p>
          <a:p>
            <a:pPr lvl="1" algn="just"/>
            <a:r>
              <a:rPr lang="en-US" sz="2100" dirty="0"/>
              <a:t> Logical Address : variable-length segment</a:t>
            </a:r>
          </a:p>
          <a:p>
            <a:r>
              <a:rPr lang="en-US" sz="2400" dirty="0"/>
              <a:t>The logical address may be larger than the physical memory address as in virtual memory, but it may also be equal, and sometimes even smaller than the length of the physical memory address.</a:t>
            </a:r>
          </a:p>
          <a:p>
            <a:r>
              <a:rPr lang="en-US" sz="2400" dirty="0"/>
              <a:t>Shared programs are placed in a unique segment in each user's logical address space so that a single physical copy can be shared.</a:t>
            </a:r>
          </a:p>
          <a:p>
            <a:r>
              <a:rPr lang="en-US" sz="2400" dirty="0"/>
              <a:t>In addition to relocation information, each segment has protection information associated with it.</a:t>
            </a:r>
          </a:p>
          <a:p>
            <a:pPr lvl="1" algn="just"/>
            <a:endParaRPr lang="en-US" sz="21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8447510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524932"/>
            <a:ext cx="8382000" cy="5875868"/>
          </a:xfrm>
        </p:spPr>
        <p:txBody>
          <a:bodyPr>
            <a:noAutofit/>
          </a:bodyPr>
          <a:lstStyle/>
          <a:p>
            <a:pPr algn="just"/>
            <a:r>
              <a:rPr lang="en-US" sz="2400" dirty="0">
                <a:solidFill>
                  <a:schemeClr val="bg2">
                    <a:lumMod val="50000"/>
                  </a:schemeClr>
                </a:solidFill>
              </a:rPr>
              <a:t>Segmented-Page Mapping</a:t>
            </a:r>
            <a:r>
              <a:rPr lang="en-US" sz="2400" dirty="0"/>
              <a:t>	</a:t>
            </a:r>
          </a:p>
          <a:p>
            <a:pPr algn="just"/>
            <a:r>
              <a:rPr lang="en-US" sz="2400" dirty="0"/>
              <a:t>The property of logical space is that it uses variable-length segments. The length of each segment is allowed to grow and contract according to the needs of the program being executed. </a:t>
            </a:r>
          </a:p>
          <a:p>
            <a:pPr algn="just"/>
            <a:r>
              <a:rPr lang="en-US" sz="2400" dirty="0"/>
              <a:t>One way of specifying the length of a segment is by associating with it a number of equal-size pages.</a:t>
            </a:r>
          </a:p>
          <a:p>
            <a:pPr algn="just"/>
            <a:r>
              <a:rPr lang="en-US" sz="2400" dirty="0">
                <a:solidFill>
                  <a:schemeClr val="bg2">
                    <a:lumMod val="50000"/>
                  </a:schemeClr>
                </a:solidFill>
              </a:rPr>
              <a:t>The logical address is partitioned into three fields</a:t>
            </a:r>
            <a:r>
              <a:rPr lang="en-US" sz="2400" dirty="0"/>
              <a:t>. </a:t>
            </a:r>
          </a:p>
          <a:p>
            <a:pPr algn="just"/>
            <a:r>
              <a:rPr lang="en-US" sz="2400" dirty="0"/>
              <a:t>The </a:t>
            </a:r>
            <a:r>
              <a:rPr lang="en-US" sz="2400" dirty="0">
                <a:solidFill>
                  <a:schemeClr val="bg2">
                    <a:lumMod val="50000"/>
                  </a:schemeClr>
                </a:solidFill>
              </a:rPr>
              <a:t>segment </a:t>
            </a:r>
            <a:r>
              <a:rPr lang="en-US" sz="2400" dirty="0"/>
              <a:t>field specifies a segment number. </a:t>
            </a:r>
          </a:p>
          <a:p>
            <a:pPr algn="just"/>
            <a:r>
              <a:rPr lang="en-US" sz="2400" dirty="0"/>
              <a:t>The </a:t>
            </a:r>
            <a:r>
              <a:rPr lang="en-US" sz="2400" dirty="0">
                <a:solidFill>
                  <a:schemeClr val="bg2">
                    <a:lumMod val="50000"/>
                  </a:schemeClr>
                </a:solidFill>
              </a:rPr>
              <a:t>page</a:t>
            </a:r>
            <a:r>
              <a:rPr lang="en-US" sz="2400" dirty="0"/>
              <a:t> field specifies the page within the segment</a:t>
            </a:r>
          </a:p>
          <a:p>
            <a:pPr algn="just"/>
            <a:r>
              <a:rPr lang="en-US" sz="2400" dirty="0"/>
              <a:t>The</a:t>
            </a:r>
            <a:r>
              <a:rPr lang="en-US" sz="2400" dirty="0">
                <a:solidFill>
                  <a:schemeClr val="bg2">
                    <a:lumMod val="50000"/>
                  </a:schemeClr>
                </a:solidFill>
              </a:rPr>
              <a:t> word </a:t>
            </a:r>
            <a:r>
              <a:rPr lang="en-US" sz="2400" dirty="0"/>
              <a:t>field gives the specific word within the page.</a:t>
            </a:r>
          </a:p>
          <a:p>
            <a:pPr algn="just"/>
            <a:r>
              <a:rPr lang="en-US" sz="2400" dirty="0"/>
              <a:t> A page field of k bits can specify up to 2</a:t>
            </a:r>
            <a:r>
              <a:rPr lang="en-US" sz="2400" baseline="30000" dirty="0"/>
              <a:t>K</a:t>
            </a:r>
            <a:r>
              <a:rPr lang="en-US" sz="2400" dirty="0"/>
              <a:t> pages. A segment number may be associated with just one page or with as many as 2</a:t>
            </a:r>
            <a:r>
              <a:rPr lang="en-US" sz="2400" baseline="30000" dirty="0"/>
              <a:t>K </a:t>
            </a:r>
            <a:r>
              <a:rPr lang="en-US" sz="2400" dirty="0"/>
              <a:t>pages. Thus the length of a segment would vary according to the number of pages that are assigned to it.</a:t>
            </a:r>
            <a:endParaRPr lang="en-US" sz="2100"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40113080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pic>
        <p:nvPicPr>
          <p:cNvPr id="4" name="Content Placeholder 3"/>
          <p:cNvPicPr>
            <a:picLocks noGrp="1" noChangeAspect="1"/>
          </p:cNvPicPr>
          <p:nvPr>
            <p:ph idx="1"/>
          </p:nvPr>
        </p:nvPicPr>
        <p:blipFill>
          <a:blip r:embed="rId3"/>
          <a:stretch>
            <a:fillRect/>
          </a:stretch>
        </p:blipFill>
        <p:spPr>
          <a:xfrm>
            <a:off x="279078" y="585400"/>
            <a:ext cx="3937643" cy="5875337"/>
          </a:xfrm>
          <a:prstGeom prst="rect">
            <a:avLst/>
          </a:prstGeom>
        </p:spPr>
      </p:pic>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4" cstate="print"/>
          <a:srcRect/>
          <a:stretch>
            <a:fillRect/>
          </a:stretch>
        </p:blipFill>
        <p:spPr bwMode="auto">
          <a:xfrm>
            <a:off x="6965950" y="0"/>
            <a:ext cx="2171700" cy="812800"/>
          </a:xfrm>
          <a:prstGeom prst="rect">
            <a:avLst/>
          </a:prstGeom>
          <a:noFill/>
          <a:ln w="9525">
            <a:noFill/>
            <a:miter lim="800000"/>
            <a:headEnd/>
            <a:tailEnd/>
          </a:ln>
        </p:spPr>
      </p:pic>
      <p:sp>
        <p:nvSpPr>
          <p:cNvPr id="5" name="Rectangle 4"/>
          <p:cNvSpPr/>
          <p:nvPr/>
        </p:nvSpPr>
        <p:spPr>
          <a:xfrm>
            <a:off x="4343400" y="1066800"/>
            <a:ext cx="3733800" cy="5324535"/>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363636"/>
                </a:solidFill>
                <a:latin typeface="Fd1461393-Identity-H"/>
              </a:rPr>
              <a:t>The </a:t>
            </a:r>
            <a:r>
              <a:rPr lang="en-US" sz="2000" dirty="0">
                <a:solidFill>
                  <a:srgbClr val="363636"/>
                </a:solidFill>
                <a:latin typeface="Fd682995-Identity-H"/>
              </a:rPr>
              <a:t>mapping </a:t>
            </a:r>
            <a:r>
              <a:rPr lang="en-US" sz="2000" dirty="0">
                <a:solidFill>
                  <a:srgbClr val="363636"/>
                </a:solidFill>
                <a:latin typeface="Fd1461393-Identity-H"/>
              </a:rPr>
              <a:t>of </a:t>
            </a:r>
            <a:r>
              <a:rPr lang="en-US" sz="2000" dirty="0">
                <a:solidFill>
                  <a:srgbClr val="363636"/>
                </a:solidFill>
                <a:latin typeface="Fd682995-Identity-H"/>
              </a:rPr>
              <a:t>the logical address </a:t>
            </a:r>
            <a:r>
              <a:rPr lang="en-US" sz="2000" dirty="0">
                <a:solidFill>
                  <a:srgbClr val="363636"/>
                </a:solidFill>
                <a:latin typeface="Fd1461393-Identity-H"/>
              </a:rPr>
              <a:t>into </a:t>
            </a:r>
            <a:r>
              <a:rPr lang="en-US" sz="2000" dirty="0">
                <a:solidFill>
                  <a:srgbClr val="363636"/>
                </a:solidFill>
                <a:latin typeface="Fd682995-Identity-H"/>
              </a:rPr>
              <a:t>a physical address is done by means of </a:t>
            </a:r>
            <a:r>
              <a:rPr lang="en-US" sz="2000" dirty="0">
                <a:solidFill>
                  <a:srgbClr val="363636"/>
                </a:solidFill>
                <a:latin typeface="Fd1460850-Identity-H"/>
              </a:rPr>
              <a:t>two </a:t>
            </a:r>
            <a:r>
              <a:rPr lang="en-US" sz="2000" dirty="0">
                <a:solidFill>
                  <a:srgbClr val="363636"/>
                </a:solidFill>
                <a:latin typeface="Fd1375728-Identity-H"/>
              </a:rPr>
              <a:t>tables, </a:t>
            </a:r>
            <a:r>
              <a:rPr lang="en-US" sz="2000" dirty="0">
                <a:solidFill>
                  <a:srgbClr val="363636"/>
                </a:solidFill>
                <a:latin typeface="Fd682995-Identity-H"/>
              </a:rPr>
              <a:t>as shown in Fig(a).</a:t>
            </a:r>
          </a:p>
          <a:p>
            <a:pPr marL="342900" indent="-342900">
              <a:buFont typeface="Arial" panose="020B0604020202020204" pitchFamily="34" charset="0"/>
              <a:buChar char="•"/>
            </a:pPr>
            <a:r>
              <a:rPr lang="en-US" sz="2000" dirty="0"/>
              <a:t>The segment number of the logical address specifies the address for the segment table.</a:t>
            </a:r>
          </a:p>
          <a:p>
            <a:pPr marL="342900" indent="-342900" algn="just">
              <a:buFont typeface="Arial" panose="020B0604020202020204" pitchFamily="34" charset="0"/>
              <a:buChar char="•"/>
            </a:pPr>
            <a:r>
              <a:rPr lang="en-US" sz="2000" dirty="0"/>
              <a:t>The entry in the segment table is a pointer address for a page table base.</a:t>
            </a:r>
          </a:p>
          <a:p>
            <a:pPr marL="342900" indent="-342900" algn="just">
              <a:buFont typeface="Arial" panose="020B0604020202020204" pitchFamily="34" charset="0"/>
              <a:buChar char="•"/>
            </a:pPr>
            <a:r>
              <a:rPr lang="en-US" sz="2000" dirty="0"/>
              <a:t>The page table base is added to the page number given in the logical address.</a:t>
            </a:r>
          </a:p>
          <a:p>
            <a:pPr algn="just"/>
            <a:endParaRPr lang="en-US" sz="2000" dirty="0"/>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7120413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119312" y="1323975"/>
            <a:ext cx="4905375" cy="4210050"/>
          </a:xfrm>
          <a:prstGeom prst="rect">
            <a:avLst/>
          </a:prstGeom>
        </p:spPr>
      </p:pic>
    </p:spTree>
    <p:extLst>
      <p:ext uri="{BB962C8B-B14F-4D97-AF65-F5344CB8AC3E}">
        <p14:creationId xmlns:p14="http://schemas.microsoft.com/office/powerpoint/2010/main" val="225194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117313" cy="667431"/>
          </a:xfrm>
        </p:spPr>
        <p:txBody>
          <a:bodyPr>
            <a:normAutofit fontScale="90000"/>
          </a:bodyPr>
          <a:lstStyle/>
          <a:p>
            <a:pPr algn="ctr"/>
            <a:r>
              <a:rPr lang="en-IN" sz="3600" b="0" dirty="0"/>
              <a:t>Memory Hierarchy in</a:t>
            </a:r>
            <a:br>
              <a:rPr lang="en-IN" sz="3600" b="0" dirty="0"/>
            </a:br>
            <a:r>
              <a:rPr lang="en-IN" sz="3600" b="0" dirty="0"/>
              <a:t>computer system</a:t>
            </a:r>
            <a:endParaRPr lang="en-IN" b="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1986" name="Picture 2" descr="Memory Organization"/>
          <p:cNvPicPr>
            <a:picLocks noChangeAspect="1" noChangeArrowheads="1"/>
          </p:cNvPicPr>
          <p:nvPr/>
        </p:nvPicPr>
        <p:blipFill>
          <a:blip r:embed="rId4"/>
          <a:srcRect/>
          <a:stretch>
            <a:fillRect/>
          </a:stretch>
        </p:blipFill>
        <p:spPr bwMode="auto">
          <a:xfrm>
            <a:off x="533400" y="2286000"/>
            <a:ext cx="6696075" cy="2514600"/>
          </a:xfrm>
          <a:prstGeom prst="rect">
            <a:avLst/>
          </a:prstGeom>
          <a:noFill/>
        </p:spPr>
      </p:pic>
    </p:spTree>
    <p:extLst>
      <p:ext uri="{BB962C8B-B14F-4D97-AF65-F5344CB8AC3E}">
        <p14:creationId xmlns:p14="http://schemas.microsoft.com/office/powerpoint/2010/main" val="22045707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828885"/>
            <a:ext cx="8153400" cy="5687063"/>
          </a:xfrm>
        </p:spPr>
        <p:txBody>
          <a:bodyPr>
            <a:normAutofit/>
          </a:bodyPr>
          <a:lstStyle/>
          <a:p>
            <a:pPr algn="just"/>
            <a:r>
              <a:rPr lang="en-US" dirty="0"/>
              <a:t>The sum produces a pointer address to an entry in the page table. The value found in the page table provides the block number in physical memory. </a:t>
            </a:r>
          </a:p>
          <a:p>
            <a:pPr algn="just"/>
            <a:r>
              <a:rPr lang="en-US" dirty="0"/>
              <a:t>The concatenation of the block field with the word field produces the final physical mapped address.</a:t>
            </a:r>
          </a:p>
          <a:p>
            <a:pPr algn="just"/>
            <a:r>
              <a:rPr lang="en-US" dirty="0"/>
              <a:t>The two mapping tables may be stored in two separate small memories or in main memory. In either case, a </a:t>
            </a:r>
            <a:r>
              <a:rPr lang="en-US" dirty="0">
                <a:solidFill>
                  <a:schemeClr val="bg2">
                    <a:lumMod val="50000"/>
                  </a:schemeClr>
                </a:solidFill>
              </a:rPr>
              <a:t>memory reference from the CPU will require three accesses to memory</a:t>
            </a:r>
            <a:r>
              <a:rPr lang="en-US" dirty="0"/>
              <a:t>: one from the segment table, one from the page table, and the third from main memory.</a:t>
            </a:r>
          </a:p>
          <a:p>
            <a:pPr algn="just"/>
            <a:r>
              <a:rPr lang="en-US" dirty="0"/>
              <a:t>This would slow the system significantly when compared to a conventional system that requires only one reference to memory. </a:t>
            </a:r>
          </a:p>
          <a:p>
            <a:pPr algn="just"/>
            <a:r>
              <a:rPr lang="en-US" dirty="0"/>
              <a:t>To </a:t>
            </a:r>
            <a:r>
              <a:rPr lang="en-US" dirty="0">
                <a:solidFill>
                  <a:schemeClr val="bg2">
                    <a:lumMod val="50000"/>
                  </a:schemeClr>
                </a:solidFill>
              </a:rPr>
              <a:t>avoid this speed penalty, a fast associative memory is used to hold the most recently referenced table entries</a:t>
            </a:r>
            <a:r>
              <a:rPr lang="en-US" dirty="0"/>
              <a:t>. (This type of memory is sometimes called a </a:t>
            </a:r>
            <a:r>
              <a:rPr lang="en-US" dirty="0">
                <a:solidFill>
                  <a:srgbClr val="0000FF"/>
                </a:solidFill>
              </a:rPr>
              <a:t>translation </a:t>
            </a:r>
            <a:r>
              <a:rPr lang="en-US" dirty="0" err="1">
                <a:solidFill>
                  <a:srgbClr val="0000FF"/>
                </a:solidFill>
              </a:rPr>
              <a:t>lookaside</a:t>
            </a:r>
            <a:r>
              <a:rPr lang="en-US" dirty="0">
                <a:solidFill>
                  <a:srgbClr val="0000FF"/>
                </a:solidFill>
              </a:rPr>
              <a:t> buffer</a:t>
            </a:r>
            <a:r>
              <a:rPr lang="en-US" dirty="0"/>
              <a:t>, abbreviated </a:t>
            </a:r>
            <a:r>
              <a:rPr lang="en-US" dirty="0">
                <a:solidFill>
                  <a:srgbClr val="0000FF"/>
                </a:solidFill>
              </a:rPr>
              <a:t>TLB</a:t>
            </a:r>
            <a:r>
              <a:rPr lang="en-US" dirty="0"/>
              <a:t>. )</a:t>
            </a:r>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0866182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3" name="Content Placeholder 2"/>
          <p:cNvSpPr>
            <a:spLocks noGrp="1"/>
          </p:cNvSpPr>
          <p:nvPr>
            <p:ph idx="1"/>
          </p:nvPr>
        </p:nvSpPr>
        <p:spPr>
          <a:xfrm>
            <a:off x="0" y="828885"/>
            <a:ext cx="8153400" cy="5687063"/>
          </a:xfrm>
        </p:spPr>
        <p:txBody>
          <a:bodyPr>
            <a:normAutofit/>
          </a:bodyPr>
          <a:lstStyle/>
          <a:p>
            <a:r>
              <a:rPr lang="en-US" dirty="0"/>
              <a:t>The first time a given block is referenced, its value together with the corresponding segment and page numbers are entered into the associative memory as shown in Fig(b).</a:t>
            </a:r>
          </a:p>
          <a:p>
            <a:r>
              <a:rPr lang="en-US" dirty="0"/>
              <a:t>Thus the mapping process is first attempted by associative search with the given segment and page numbers. </a:t>
            </a:r>
          </a:p>
          <a:p>
            <a:r>
              <a:rPr lang="en-US" dirty="0"/>
              <a:t>If it </a:t>
            </a:r>
            <a:r>
              <a:rPr lang="en-US" dirty="0">
                <a:solidFill>
                  <a:srgbClr val="0000FF"/>
                </a:solidFill>
              </a:rPr>
              <a:t>succeeds</a:t>
            </a:r>
            <a:r>
              <a:rPr lang="en-US" dirty="0"/>
              <a:t>, the mapping delay is only that of the associative memory.</a:t>
            </a:r>
          </a:p>
          <a:p>
            <a:r>
              <a:rPr lang="en-US" dirty="0"/>
              <a:t>If </a:t>
            </a:r>
            <a:r>
              <a:rPr lang="en-US" dirty="0">
                <a:solidFill>
                  <a:srgbClr val="0000FF"/>
                </a:solidFill>
              </a:rPr>
              <a:t>no match occurs</a:t>
            </a:r>
            <a:r>
              <a:rPr lang="en-US" dirty="0"/>
              <a:t>, the slower table mapping of Fig. (a) is used and the result transformed into the associative memory for future reference.</a:t>
            </a:r>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3330185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7" name="Rectangle 6"/>
          <p:cNvSpPr/>
          <p:nvPr/>
        </p:nvSpPr>
        <p:spPr>
          <a:xfrm>
            <a:off x="0" y="1600200"/>
            <a:ext cx="8610600" cy="2985433"/>
          </a:xfrm>
          <a:prstGeom prst="rect">
            <a:avLst/>
          </a:prstGeom>
        </p:spPr>
        <p:txBody>
          <a:bodyPr wrap="square" numCol="2">
            <a:spAutoFit/>
          </a:bodyPr>
          <a:lstStyle/>
          <a:p>
            <a:r>
              <a:rPr lang="en-US" sz="2000" dirty="0">
                <a:solidFill>
                  <a:srgbClr val="000084"/>
                </a:solidFill>
                <a:latin typeface="Arial" panose="020B0604020202020204" pitchFamily="34" charset="0"/>
              </a:rPr>
              <a:t>» Logical Address :</a:t>
            </a:r>
          </a:p>
          <a:p>
            <a:r>
              <a:rPr lang="fr-FR" sz="1050" dirty="0">
                <a:solidFill>
                  <a:srgbClr val="000084"/>
                </a:solidFill>
                <a:latin typeface="Wingdings-Regular"/>
              </a:rPr>
              <a:t>	</a:t>
            </a:r>
            <a:r>
              <a:rPr lang="fr-FR" dirty="0">
                <a:solidFill>
                  <a:srgbClr val="000000"/>
                </a:solidFill>
                <a:latin typeface="Arial" panose="020B0604020202020204" pitchFamily="34" charset="0"/>
              </a:rPr>
              <a:t>4 bit segment : 16 segments</a:t>
            </a:r>
          </a:p>
          <a:p>
            <a:r>
              <a:rPr lang="fr-FR" sz="1050" dirty="0">
                <a:solidFill>
                  <a:srgbClr val="000084"/>
                </a:solidFill>
                <a:latin typeface="Wingdings-Regular"/>
              </a:rPr>
              <a:t>	</a:t>
            </a:r>
            <a:r>
              <a:rPr lang="fr-FR" dirty="0">
                <a:solidFill>
                  <a:srgbClr val="000000"/>
                </a:solidFill>
                <a:latin typeface="Arial" panose="020B0604020202020204" pitchFamily="34" charset="0"/>
              </a:rPr>
              <a:t>8 bit page : 256 pages</a:t>
            </a:r>
          </a:p>
          <a:p>
            <a:r>
              <a:rPr lang="en-US" dirty="0">
                <a:solidFill>
                  <a:srgbClr val="000000"/>
                </a:solidFill>
                <a:latin typeface="Arial" panose="020B0604020202020204" pitchFamily="34" charset="0"/>
              </a:rPr>
              <a:t>	8 bit word : 256 address field</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sz="2000" dirty="0">
                <a:solidFill>
                  <a:srgbClr val="000084"/>
                </a:solidFill>
                <a:latin typeface="Arial" panose="020B0604020202020204" pitchFamily="34" charset="0"/>
              </a:rPr>
              <a:t>» Physical Address :</a:t>
            </a:r>
          </a:p>
          <a:p>
            <a:r>
              <a:rPr lang="sv-SE" dirty="0">
                <a:solidFill>
                  <a:srgbClr val="000000"/>
                </a:solidFill>
                <a:latin typeface="Arial" panose="020B0604020202020204" pitchFamily="34" charset="0"/>
              </a:rPr>
              <a:t>	12 bit block : 4096 blocks</a:t>
            </a:r>
          </a:p>
          <a:p>
            <a:r>
              <a:rPr lang="en-US" dirty="0">
                <a:solidFill>
                  <a:srgbClr val="000000"/>
                </a:solidFill>
                <a:latin typeface="Arial" panose="020B0604020202020204" pitchFamily="34" charset="0"/>
              </a:rPr>
              <a:t>	8 bit word : 256 address field</a:t>
            </a:r>
            <a:endParaRPr lang="en-US" dirty="0"/>
          </a:p>
        </p:txBody>
      </p:sp>
      <p:pic>
        <p:nvPicPr>
          <p:cNvPr id="8" name="Picture 7"/>
          <p:cNvPicPr>
            <a:picLocks noChangeAspect="1"/>
          </p:cNvPicPr>
          <p:nvPr/>
        </p:nvPicPr>
        <p:blipFill>
          <a:blip r:embed="rId4"/>
          <a:stretch>
            <a:fillRect/>
          </a:stretch>
        </p:blipFill>
        <p:spPr>
          <a:xfrm>
            <a:off x="1177925" y="2971800"/>
            <a:ext cx="6572250" cy="3429000"/>
          </a:xfrm>
          <a:prstGeom prst="rect">
            <a:avLst/>
          </a:prstGeom>
        </p:spPr>
      </p:pic>
      <p:sp>
        <p:nvSpPr>
          <p:cNvPr id="9" name="Rectangle 8"/>
          <p:cNvSpPr/>
          <p:nvPr/>
        </p:nvSpPr>
        <p:spPr>
          <a:xfrm>
            <a:off x="11113" y="867946"/>
            <a:ext cx="7572374" cy="677108"/>
          </a:xfrm>
          <a:prstGeom prst="rect">
            <a:avLst/>
          </a:prstGeom>
        </p:spPr>
        <p:txBody>
          <a:bodyPr wrap="square">
            <a:spAutoFit/>
          </a:bodyPr>
          <a:lstStyle/>
          <a:p>
            <a:r>
              <a:rPr lang="en-US" sz="2000" dirty="0">
                <a:solidFill>
                  <a:srgbClr val="000084"/>
                </a:solidFill>
                <a:latin typeface="Arial" panose="020B0604020202020204" pitchFamily="34" charset="0"/>
              </a:rPr>
              <a:t>Numerical Example</a:t>
            </a:r>
          </a:p>
          <a:p>
            <a:r>
              <a:rPr lang="en-US" dirty="0">
                <a:solidFill>
                  <a:srgbClr val="000000"/>
                </a:solidFill>
                <a:latin typeface="Arial" panose="020B0604020202020204" pitchFamily="34" charset="0"/>
              </a:rPr>
              <a:t>Logical address &amp; Physical address </a:t>
            </a:r>
          </a:p>
        </p:txBody>
      </p:sp>
    </p:spTree>
    <p:extLst>
      <p:ext uri="{BB962C8B-B14F-4D97-AF65-F5344CB8AC3E}">
        <p14:creationId xmlns:p14="http://schemas.microsoft.com/office/powerpoint/2010/main" val="16536827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0" y="1143000"/>
            <a:ext cx="8896481" cy="4114800"/>
          </a:xfrm>
          <a:prstGeom prst="rect">
            <a:avLst/>
          </a:prstGeom>
        </p:spPr>
      </p:pic>
    </p:spTree>
    <p:extLst>
      <p:ext uri="{BB962C8B-B14F-4D97-AF65-F5344CB8AC3E}">
        <p14:creationId xmlns:p14="http://schemas.microsoft.com/office/powerpoint/2010/main" val="3241040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16086"/>
            <a:ext cx="7239000" cy="492760"/>
          </a:xfrm>
        </p:spPr>
        <p:txBody>
          <a:bodyPr>
            <a:normAutofit fontScale="90000"/>
          </a:bodyPr>
          <a:lstStyle/>
          <a:p>
            <a:r>
              <a:rPr lang="en-US" b="0" dirty="0"/>
              <a:t>Memory Management Hardware</a:t>
            </a:r>
            <a:endParaRPr lang="en-US" dirty="0"/>
          </a:p>
        </p:txBody>
      </p:sp>
      <p:sp>
        <p:nvSpPr>
          <p:cNvPr id="12" name="Date Placeholder 9"/>
          <p:cNvSpPr>
            <a:spLocks noGrp="1"/>
          </p:cNvSpPr>
          <p:nvPr>
            <p:ph type="dt" sz="half" idx="10"/>
          </p:nvPr>
        </p:nvSpPr>
        <p:spPr>
          <a:xfrm>
            <a:off x="177800" y="6537292"/>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247900" y="6515949"/>
            <a:ext cx="5829300" cy="342051"/>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1999232" y="424269"/>
            <a:ext cx="4932900" cy="6172200"/>
          </a:xfrm>
          <a:prstGeom prst="rect">
            <a:avLst/>
          </a:prstGeom>
        </p:spPr>
      </p:pic>
    </p:spTree>
    <p:extLst>
      <p:ext uri="{BB962C8B-B14F-4D97-AF65-F5344CB8AC3E}">
        <p14:creationId xmlns:p14="http://schemas.microsoft.com/office/powerpoint/2010/main" val="730835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153400" cy="627864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lgn="just">
              <a:buFont typeface="Arial" panose="020B0604020202020204" pitchFamily="34" charset="0"/>
              <a:buChar char="•"/>
            </a:pPr>
            <a:r>
              <a:rPr lang="en-US" sz="1600" dirty="0">
                <a:solidFill>
                  <a:srgbClr val="D11608"/>
                </a:solidFill>
                <a:latin typeface="Wingdings-Regular"/>
              </a:rPr>
              <a:t> </a:t>
            </a:r>
            <a:r>
              <a:rPr lang="en-US" dirty="0"/>
              <a:t>Memory protection can be assigned to the physical address or the logical address. </a:t>
            </a:r>
          </a:p>
          <a:p>
            <a:pPr marL="285750" indent="-285750" algn="just">
              <a:buFont typeface="Arial" panose="020B0604020202020204" pitchFamily="34" charset="0"/>
              <a:buChar char="•"/>
            </a:pPr>
            <a:r>
              <a:rPr lang="en-US" dirty="0"/>
              <a:t>The protection of memory through the physical address can be done by assigning to </a:t>
            </a:r>
            <a:r>
              <a:rPr lang="en-US" dirty="0">
                <a:solidFill>
                  <a:srgbClr val="0000FF"/>
                </a:solidFill>
              </a:rPr>
              <a:t>each block in memory a number of protection bits </a:t>
            </a:r>
            <a:r>
              <a:rPr lang="en-US" dirty="0"/>
              <a:t>that indicate the type of access allowed to its corresponding block.</a:t>
            </a:r>
          </a:p>
          <a:p>
            <a:pPr marL="285750" indent="-285750" algn="just">
              <a:buFont typeface="Arial" panose="020B0604020202020204" pitchFamily="34" charset="0"/>
              <a:buChar char="•"/>
            </a:pPr>
            <a:r>
              <a:rPr lang="en-US" dirty="0"/>
              <a:t> Every time a page is moved from one block to another it would be necessary to update the block protection bits. </a:t>
            </a:r>
          </a:p>
          <a:p>
            <a:pPr marL="285750" indent="-285750" algn="just">
              <a:buFont typeface="Arial" panose="020B0604020202020204" pitchFamily="34" charset="0"/>
              <a:buChar char="•"/>
            </a:pPr>
            <a:r>
              <a:rPr lang="en-US" dirty="0"/>
              <a:t>A much better place to apply protection is in the logical address space rather than the physical address space.</a:t>
            </a:r>
          </a:p>
          <a:p>
            <a:pPr marL="285750" indent="-285750" algn="just">
              <a:buFont typeface="Arial" panose="020B0604020202020204" pitchFamily="34" charset="0"/>
              <a:buChar char="•"/>
            </a:pPr>
            <a:r>
              <a:rPr lang="en-US" dirty="0"/>
              <a:t>This can be done by including </a:t>
            </a:r>
            <a:r>
              <a:rPr lang="en-US" dirty="0">
                <a:solidFill>
                  <a:srgbClr val="0000FF"/>
                </a:solidFill>
              </a:rPr>
              <a:t>protection information within the segment table or segment register of the memory management hardware</a:t>
            </a:r>
            <a:r>
              <a:rPr lang="en-US" dirty="0"/>
              <a:t>.</a:t>
            </a:r>
          </a:p>
          <a:p>
            <a:pPr marL="285750" indent="-285750">
              <a:buFont typeface="Arial" panose="020B0604020202020204" pitchFamily="34" charset="0"/>
              <a:buChar char="•"/>
            </a:pPr>
            <a:r>
              <a:rPr lang="en-US" dirty="0"/>
              <a:t>The content of each entry in the segment table or a segment register is called a </a:t>
            </a:r>
            <a:r>
              <a:rPr lang="en-US" b="1" dirty="0">
                <a:solidFill>
                  <a:srgbClr val="0000FF"/>
                </a:solidFill>
              </a:rPr>
              <a:t>descriptor.</a:t>
            </a:r>
          </a:p>
          <a:p>
            <a:pPr marL="285750" indent="-285750" algn="just">
              <a:buFont typeface="Arial" panose="020B0604020202020204" pitchFamily="34" charset="0"/>
              <a:buChar char="•"/>
            </a:pPr>
            <a:r>
              <a:rPr lang="en-US" dirty="0"/>
              <a:t>A typical descriptor would contain, in addition to a base address field, one or two additional fields for protection purposes.</a:t>
            </a:r>
          </a:p>
          <a:p>
            <a:pPr marL="285750" indent="-285750" algn="just">
              <a:buFont typeface="Arial" panose="020B0604020202020204" pitchFamily="34" charset="0"/>
              <a:buChar char="•"/>
            </a:pPr>
            <a:r>
              <a:rPr lang="en-US" dirty="0"/>
              <a:t>The </a:t>
            </a:r>
            <a:r>
              <a:rPr lang="en-US" dirty="0">
                <a:solidFill>
                  <a:srgbClr val="0000FF"/>
                </a:solidFill>
              </a:rPr>
              <a:t>base address field </a:t>
            </a:r>
            <a:r>
              <a:rPr lang="en-US" dirty="0"/>
              <a:t>gives the </a:t>
            </a:r>
            <a:r>
              <a:rPr lang="en-US" dirty="0">
                <a:solidFill>
                  <a:srgbClr val="0000FF"/>
                </a:solidFill>
              </a:rPr>
              <a:t>base of the page table address </a:t>
            </a:r>
            <a:r>
              <a:rPr lang="en-US" dirty="0"/>
              <a:t>in a segmented-page organization or </a:t>
            </a:r>
            <a:r>
              <a:rPr lang="en-US" dirty="0">
                <a:solidFill>
                  <a:srgbClr val="0000FF"/>
                </a:solidFill>
              </a:rPr>
              <a:t>the block base address</a:t>
            </a:r>
            <a:r>
              <a:rPr lang="en-US" dirty="0"/>
              <a:t> in a segment register organization.</a:t>
            </a:r>
          </a:p>
          <a:p>
            <a:pPr marL="285750" indent="-285750" algn="just">
              <a:buFont typeface="Arial" panose="020B0604020202020204" pitchFamily="34" charset="0"/>
              <a:buChar char="•"/>
            </a:pPr>
            <a:r>
              <a:rPr lang="en-US" dirty="0"/>
              <a:t>The length field gives the segment size by specifying the maximum number of pages assigned to the segment.</a:t>
            </a:r>
          </a:p>
          <a:p>
            <a:pPr marL="285750" indent="-285750" algn="just">
              <a:buFont typeface="Arial" panose="020B0604020202020204" pitchFamily="34" charset="0"/>
              <a:buChar char="•"/>
            </a:pPr>
            <a:endParaRPr lang="en-US" b="1" dirty="0">
              <a:solidFill>
                <a:srgbClr val="0000FF"/>
              </a:solidFill>
            </a:endParaRPr>
          </a:p>
        </p:txBody>
      </p:sp>
    </p:spTree>
    <p:extLst>
      <p:ext uri="{BB962C8B-B14F-4D97-AF65-F5344CB8AC3E}">
        <p14:creationId xmlns:p14="http://schemas.microsoft.com/office/powerpoint/2010/main" val="1764828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382000" cy="378565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buFont typeface="Arial" panose="020B0604020202020204" pitchFamily="34" charset="0"/>
              <a:buChar char="•"/>
            </a:pPr>
            <a:r>
              <a:rPr lang="en-US" dirty="0"/>
              <a:t>The </a:t>
            </a:r>
            <a:r>
              <a:rPr lang="en-US" dirty="0">
                <a:solidFill>
                  <a:srgbClr val="0000FF"/>
                </a:solidFill>
              </a:rPr>
              <a:t>protection field </a:t>
            </a:r>
            <a:r>
              <a:rPr lang="en-US" dirty="0"/>
              <a:t>in a segment descriptor specifies the </a:t>
            </a:r>
            <a:r>
              <a:rPr lang="en-US" dirty="0">
                <a:solidFill>
                  <a:srgbClr val="0000FF"/>
                </a:solidFill>
              </a:rPr>
              <a:t>access rights available to the particular segment.</a:t>
            </a:r>
            <a:r>
              <a:rPr lang="en-US" dirty="0"/>
              <a:t> </a:t>
            </a:r>
          </a:p>
          <a:p>
            <a:pPr marL="285750" indent="-285750">
              <a:buFont typeface="Arial" panose="020B0604020202020204" pitchFamily="34" charset="0"/>
              <a:buChar char="•"/>
            </a:pPr>
            <a:r>
              <a:rPr lang="en-US" dirty="0"/>
              <a:t>In a segmented-page organization, each entry in the page table may have its own protection field to describe the access rights of each page. </a:t>
            </a:r>
          </a:p>
          <a:p>
            <a:pPr marL="285750" indent="-285750">
              <a:buFont typeface="Arial" panose="020B0604020202020204" pitchFamily="34" charset="0"/>
              <a:buChar char="•"/>
            </a:pPr>
            <a:r>
              <a:rPr lang="en-US" dirty="0"/>
              <a:t>The protection information is set into the descriptor by the master control program of the operating system.</a:t>
            </a:r>
          </a:p>
          <a:p>
            <a:r>
              <a:rPr lang="en-US" dirty="0"/>
              <a:t>Some of the access rights of interest that are used for protecting the programs residing in memory are:</a:t>
            </a:r>
          </a:p>
          <a:p>
            <a:r>
              <a:rPr lang="en-US" dirty="0"/>
              <a:t>1. Full read and write privileges</a:t>
            </a:r>
          </a:p>
          <a:p>
            <a:r>
              <a:rPr lang="en-US" dirty="0"/>
              <a:t>2. Read only (write protection)</a:t>
            </a:r>
          </a:p>
          <a:p>
            <a:r>
              <a:rPr lang="en-US" dirty="0"/>
              <a:t>3. Execute only (program protection)</a:t>
            </a:r>
          </a:p>
          <a:p>
            <a:r>
              <a:rPr lang="en-US" dirty="0"/>
              <a:t>4. System only (operating system protection)</a:t>
            </a:r>
            <a:endParaRPr lang="en-US" b="1" dirty="0">
              <a:solidFill>
                <a:srgbClr val="0000FF"/>
              </a:solidFill>
            </a:endParaRPr>
          </a:p>
        </p:txBody>
      </p:sp>
    </p:spTree>
    <p:extLst>
      <p:ext uri="{BB962C8B-B14F-4D97-AF65-F5344CB8AC3E}">
        <p14:creationId xmlns:p14="http://schemas.microsoft.com/office/powerpoint/2010/main" val="16469606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239000" cy="609600"/>
          </a:xfrm>
        </p:spPr>
        <p:txBody>
          <a:bodyPr>
            <a:normAutofit/>
          </a:bodyPr>
          <a:lstStyle/>
          <a:p>
            <a:r>
              <a:rPr lang="en-US" b="0" dirty="0"/>
              <a:t>Memory Management Hardware</a:t>
            </a:r>
            <a:endParaRPr lang="en-US" dirty="0"/>
          </a:p>
        </p:txBody>
      </p:sp>
      <p:sp>
        <p:nvSpPr>
          <p:cNvPr id="12" name="Date Placeholder 9"/>
          <p:cNvSpPr>
            <a:spLocks noGrp="1"/>
          </p:cNvSpPr>
          <p:nvPr>
            <p:ph type="dt" sz="half" idx="10"/>
          </p:nvPr>
        </p:nvSpPr>
        <p:spPr>
          <a:xfrm>
            <a:off x="228600" y="6444495"/>
            <a:ext cx="2002464" cy="226902"/>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2819400" y="6557946"/>
            <a:ext cx="5410200" cy="17823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
        <p:nvSpPr>
          <p:cNvPr id="6" name="Rectangle 5"/>
          <p:cNvSpPr/>
          <p:nvPr/>
        </p:nvSpPr>
        <p:spPr>
          <a:xfrm>
            <a:off x="76200" y="609600"/>
            <a:ext cx="8750300" cy="5878532"/>
          </a:xfrm>
          <a:prstGeom prst="rect">
            <a:avLst/>
          </a:prstGeom>
        </p:spPr>
        <p:txBody>
          <a:bodyPr wrap="square">
            <a:spAutoFit/>
          </a:bodyPr>
          <a:lstStyle/>
          <a:p>
            <a:r>
              <a:rPr lang="en-US" sz="2400" dirty="0">
                <a:solidFill>
                  <a:srgbClr val="000084"/>
                </a:solidFill>
                <a:latin typeface="Arial" panose="020B0604020202020204" pitchFamily="34" charset="0"/>
              </a:rPr>
              <a:t>Memory Protection</a:t>
            </a:r>
          </a:p>
          <a:p>
            <a:pPr marL="285750" indent="-285750">
              <a:buFont typeface="Arial" panose="020B0604020202020204" pitchFamily="34" charset="0"/>
              <a:buChar char="•"/>
            </a:pPr>
            <a:r>
              <a:rPr lang="en-US" sz="1600" dirty="0">
                <a:solidFill>
                  <a:srgbClr val="D11608"/>
                </a:solidFill>
                <a:latin typeface="Wingdings-Regular"/>
              </a:rPr>
              <a:t> </a:t>
            </a:r>
            <a:r>
              <a:rPr lang="en-US" sz="2000" dirty="0">
                <a:solidFill>
                  <a:srgbClr val="000000"/>
                </a:solidFill>
                <a:latin typeface="Arial" panose="020B0604020202020204" pitchFamily="34" charset="0"/>
              </a:rPr>
              <a:t>Typical segment descriptor </a:t>
            </a:r>
          </a:p>
          <a:p>
            <a:pPr marL="285750" indent="-285750">
              <a:buFont typeface="Arial" panose="020B0604020202020204" pitchFamily="34" charset="0"/>
              <a:buChar char="•"/>
            </a:pP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000000"/>
              </a:solidFill>
              <a:latin typeface="Arial" panose="020B0604020202020204" pitchFamily="34" charset="0"/>
            </a:endParaRPr>
          </a:p>
          <a:p>
            <a:endParaRPr lang="en-US" sz="2000" b="1" i="1" dirty="0">
              <a:solidFill>
                <a:srgbClr val="FF00FF"/>
              </a:solidFill>
              <a:latin typeface="Arial" panose="020B0604020202020204" pitchFamily="34" charset="0"/>
            </a:endParaRPr>
          </a:p>
          <a:p>
            <a:pPr marL="285750" indent="-285750">
              <a:buFont typeface="Arial" panose="020B0604020202020204" pitchFamily="34" charset="0"/>
              <a:buChar char="•"/>
            </a:pPr>
            <a:r>
              <a:rPr lang="en-US" sz="1600" dirty="0">
                <a:solidFill>
                  <a:srgbClr val="D11608"/>
                </a:solidFill>
                <a:latin typeface="Wingdings-Regular"/>
              </a:rPr>
              <a:t> </a:t>
            </a:r>
            <a:r>
              <a:rPr lang="en-US" sz="2000" dirty="0">
                <a:solidFill>
                  <a:srgbClr val="000000"/>
                </a:solidFill>
                <a:latin typeface="Arial" panose="020B0604020202020204" pitchFamily="34" charset="0"/>
              </a:rPr>
              <a:t>Intel segment descriptor format : </a:t>
            </a:r>
            <a:r>
              <a:rPr lang="en-US" sz="2000" dirty="0">
                <a:solidFill>
                  <a:srgbClr val="CD9B00"/>
                </a:solidFill>
                <a:latin typeface="Arial" panose="020B0604020202020204" pitchFamily="34" charset="0"/>
              </a:rPr>
              <a:t>DPL(Descriptor Privilege Level)</a:t>
            </a: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endParaRPr lang="en-US" sz="2000" dirty="0">
              <a:solidFill>
                <a:srgbClr val="CD9B00"/>
              </a:solidFill>
              <a:latin typeface="Arial" panose="020B0604020202020204" pitchFamily="34" charset="0"/>
            </a:endParaRPr>
          </a:p>
          <a:p>
            <a:endParaRPr lang="en-US" sz="2000" dirty="0">
              <a:solidFill>
                <a:srgbClr val="CD9B00"/>
              </a:solidFill>
              <a:latin typeface="Arial" panose="020B0604020202020204" pitchFamily="34" charset="0"/>
            </a:endParaRPr>
          </a:p>
          <a:p>
            <a:pPr marL="285750" indent="-285750">
              <a:buFont typeface="Arial" panose="020B0604020202020204" pitchFamily="34" charset="0"/>
              <a:buChar char="•"/>
            </a:pPr>
            <a:r>
              <a:rPr lang="en-US" sz="1600" dirty="0">
                <a:solidFill>
                  <a:srgbClr val="D11608"/>
                </a:solidFill>
                <a:latin typeface="Wingdings-Regular"/>
              </a:rPr>
              <a:t> </a:t>
            </a:r>
            <a:r>
              <a:rPr lang="en-US" sz="2000" dirty="0">
                <a:solidFill>
                  <a:srgbClr val="000000"/>
                </a:solidFill>
                <a:latin typeface="Arial" panose="020B0604020202020204" pitchFamily="34" charset="0"/>
              </a:rPr>
              <a:t>Access Rights : </a:t>
            </a:r>
            <a:r>
              <a:rPr lang="en-US" sz="2000" dirty="0">
                <a:solidFill>
                  <a:srgbClr val="CD9B00"/>
                </a:solidFill>
                <a:latin typeface="Arial" panose="020B0604020202020204" pitchFamily="34" charset="0"/>
              </a:rPr>
              <a:t>protecting the programs residing in memory</a:t>
            </a:r>
          </a:p>
          <a:p>
            <a:r>
              <a:rPr lang="en-US" dirty="0">
                <a:solidFill>
                  <a:srgbClr val="000084"/>
                </a:solidFill>
                <a:latin typeface="Arial" panose="020B0604020202020204" pitchFamily="34" charset="0"/>
              </a:rPr>
              <a:t>	1) Full read and write privileges : </a:t>
            </a:r>
            <a:r>
              <a:rPr lang="en-US" dirty="0">
                <a:solidFill>
                  <a:srgbClr val="FF6500"/>
                </a:solidFill>
                <a:latin typeface="Arial" panose="020B0604020202020204" pitchFamily="34" charset="0"/>
              </a:rPr>
              <a:t>no protection</a:t>
            </a:r>
          </a:p>
          <a:p>
            <a:r>
              <a:rPr lang="en-US" dirty="0">
                <a:solidFill>
                  <a:srgbClr val="000084"/>
                </a:solidFill>
                <a:latin typeface="Arial" panose="020B0604020202020204" pitchFamily="34" charset="0"/>
              </a:rPr>
              <a:t>	2) Read only : </a:t>
            </a:r>
            <a:r>
              <a:rPr lang="en-US" dirty="0">
                <a:solidFill>
                  <a:srgbClr val="FF6500"/>
                </a:solidFill>
                <a:latin typeface="Arial" panose="020B0604020202020204" pitchFamily="34" charset="0"/>
              </a:rPr>
              <a:t>write protection</a:t>
            </a:r>
          </a:p>
          <a:p>
            <a:r>
              <a:rPr lang="en-US" dirty="0">
                <a:solidFill>
                  <a:srgbClr val="000084"/>
                </a:solidFill>
                <a:latin typeface="Arial" panose="020B0604020202020204" pitchFamily="34" charset="0"/>
              </a:rPr>
              <a:t>	3) Execute only : </a:t>
            </a:r>
            <a:r>
              <a:rPr lang="en-US" dirty="0">
                <a:solidFill>
                  <a:srgbClr val="FF6500"/>
                </a:solidFill>
                <a:latin typeface="Arial" panose="020B0604020202020204" pitchFamily="34" charset="0"/>
              </a:rPr>
              <a:t>program protection</a:t>
            </a:r>
          </a:p>
          <a:p>
            <a:r>
              <a:rPr lang="en-US" dirty="0">
                <a:solidFill>
                  <a:srgbClr val="000084"/>
                </a:solidFill>
                <a:latin typeface="Arial" panose="020B0604020202020204" pitchFamily="34" charset="0"/>
              </a:rPr>
              <a:t>	4) System only : </a:t>
            </a:r>
            <a:r>
              <a:rPr lang="en-US" dirty="0">
                <a:solidFill>
                  <a:srgbClr val="FF6500"/>
                </a:solidFill>
                <a:latin typeface="Arial" panose="020B0604020202020204" pitchFamily="34" charset="0"/>
              </a:rPr>
              <a:t>operating system protection</a:t>
            </a:r>
            <a:endParaRPr lang="en-US" dirty="0"/>
          </a:p>
        </p:txBody>
      </p:sp>
      <p:pic>
        <p:nvPicPr>
          <p:cNvPr id="7" name="Picture 6"/>
          <p:cNvPicPr>
            <a:picLocks noChangeAspect="1"/>
          </p:cNvPicPr>
          <p:nvPr/>
        </p:nvPicPr>
        <p:blipFill>
          <a:blip r:embed="rId4"/>
          <a:stretch>
            <a:fillRect/>
          </a:stretch>
        </p:blipFill>
        <p:spPr>
          <a:xfrm>
            <a:off x="1254887" y="2896319"/>
            <a:ext cx="6392926" cy="2150533"/>
          </a:xfrm>
          <a:prstGeom prst="rect">
            <a:avLst/>
          </a:prstGeom>
        </p:spPr>
      </p:pic>
      <p:pic>
        <p:nvPicPr>
          <p:cNvPr id="8" name="Picture 7"/>
          <p:cNvPicPr>
            <a:picLocks noChangeAspect="1"/>
          </p:cNvPicPr>
          <p:nvPr/>
        </p:nvPicPr>
        <p:blipFill>
          <a:blip r:embed="rId5"/>
          <a:stretch>
            <a:fillRect/>
          </a:stretch>
        </p:blipFill>
        <p:spPr>
          <a:xfrm>
            <a:off x="1066800" y="1324922"/>
            <a:ext cx="7162800" cy="1085850"/>
          </a:xfrm>
          <a:prstGeom prst="rect">
            <a:avLst/>
          </a:prstGeom>
        </p:spPr>
      </p:pic>
    </p:spTree>
    <p:extLst>
      <p:ext uri="{BB962C8B-B14F-4D97-AF65-F5344CB8AC3E}">
        <p14:creationId xmlns:p14="http://schemas.microsoft.com/office/powerpoint/2010/main" val="12909151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87" y="2819400"/>
            <a:ext cx="7117313" cy="667431"/>
          </a:xfrm>
        </p:spPr>
        <p:txBody>
          <a:bodyPr>
            <a:noAutofit/>
          </a:bodyPr>
          <a:lstStyle/>
          <a:p>
            <a:pPr algn="ctr"/>
            <a:r>
              <a:rPr lang="en-IN" sz="6000" b="0" i="1" dirty="0"/>
              <a:t>THANK YOU</a:t>
            </a:r>
            <a:endParaRPr lang="en-IN" sz="6000" b="1" i="1" dirty="0">
              <a:solidFill>
                <a:srgbClr val="C00000"/>
              </a:solidFill>
            </a:endParaRPr>
          </a:p>
        </p:txBody>
      </p:sp>
      <p:sp>
        <p:nvSpPr>
          <p:cNvPr id="3" name="Content Placeholder 2"/>
          <p:cNvSpPr>
            <a:spLocks noGrp="1"/>
          </p:cNvSpPr>
          <p:nvPr>
            <p:ph idx="1"/>
          </p:nvPr>
        </p:nvSpPr>
        <p:spPr>
          <a:xfrm>
            <a:off x="533400" y="1752600"/>
            <a:ext cx="7681420" cy="4349469"/>
          </a:xfrm>
        </p:spPr>
        <p:txBody>
          <a:bodyPr>
            <a:noAutofit/>
          </a:bodyPr>
          <a:lstStyle/>
          <a:p>
            <a:pPr marL="0" indent="0" algn="just">
              <a:buNone/>
            </a:pPr>
            <a:r>
              <a:rPr lang="en-IN" dirty="0"/>
              <a:t>	</a:t>
            </a:r>
          </a:p>
        </p:txBody>
      </p:sp>
      <p:sp>
        <p:nvSpPr>
          <p:cNvPr id="12" name="Date Placeholder 9"/>
          <p:cNvSpPr>
            <a:spLocks noGrp="1"/>
          </p:cNvSpPr>
          <p:nvPr>
            <p:ph type="dt" sz="half" idx="10"/>
          </p:nvPr>
        </p:nvSpPr>
        <p:spPr>
          <a:xfrm>
            <a:off x="279918" y="6481136"/>
            <a:ext cx="902737" cy="365125"/>
          </a:xfrm>
        </p:spPr>
        <p:txBody>
          <a:bodyPr/>
          <a:lstStyle/>
          <a:p>
            <a:fld id="{ED3B0E34-63BC-4017-BE35-95292CC6F8CC}" type="datetime3">
              <a:rPr lang="en-US" smtClean="0"/>
              <a:pPr/>
              <a:t>17 May 2022</a:t>
            </a:fld>
            <a:endParaRPr lang="en-US" dirty="0"/>
          </a:p>
        </p:txBody>
      </p:sp>
      <p:sp>
        <p:nvSpPr>
          <p:cNvPr id="13" name="Footer Placeholder 7"/>
          <p:cNvSpPr>
            <a:spLocks noGrp="1"/>
          </p:cNvSpPr>
          <p:nvPr>
            <p:ph type="ftr" sz="quarter" idx="11"/>
          </p:nvPr>
        </p:nvSpPr>
        <p:spPr>
          <a:xfrm>
            <a:off x="1454533" y="6508167"/>
            <a:ext cx="5621992" cy="346193"/>
          </a:xfrm>
        </p:spPr>
        <p:txBody>
          <a:bodyPr/>
          <a:lstStyle/>
          <a:p>
            <a:r>
              <a:rPr lang="en-US" dirty="0"/>
              <a:t>Department of CSE, GIT                            Course Code and Course Title: </a:t>
            </a:r>
            <a:r>
              <a:rPr lang="en-IN" dirty="0"/>
              <a:t>19ECS202: COMPUTER ORGANIZATION AND ARCHITECTURE</a:t>
            </a:r>
            <a:endParaRPr lang="en-US" dirty="0"/>
          </a:p>
        </p:txBody>
      </p:sp>
      <p:pic>
        <p:nvPicPr>
          <p:cNvPr id="14" name="Picture 2"/>
          <p:cNvPicPr>
            <a:picLocks noChangeAspect="1" noChangeArrowheads="1"/>
          </p:cNvPicPr>
          <p:nvPr/>
        </p:nvPicPr>
        <p:blipFill>
          <a:blip r:embed="rId3" cstate="print"/>
          <a:srcRect/>
          <a:stretch>
            <a:fillRect/>
          </a:stretch>
        </p:blipFill>
        <p:spPr bwMode="auto">
          <a:xfrm>
            <a:off x="6965950" y="0"/>
            <a:ext cx="2171700" cy="812800"/>
          </a:xfrm>
          <a:prstGeom prst="rect">
            <a:avLst/>
          </a:prstGeom>
          <a:noFill/>
          <a:ln w="9525">
            <a:noFill/>
            <a:miter lim="800000"/>
            <a:headEnd/>
            <a:tailEnd/>
          </a:ln>
        </p:spPr>
      </p:pic>
    </p:spTree>
    <p:extLst>
      <p:ext uri="{BB962C8B-B14F-4D97-AF65-F5344CB8AC3E}">
        <p14:creationId xmlns:p14="http://schemas.microsoft.com/office/powerpoint/2010/main" val="2343697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5370</TotalTime>
  <Words>17286</Words>
  <Application>Microsoft Office PowerPoint</Application>
  <PresentationFormat>On-screen Show (4:3)</PresentationFormat>
  <Paragraphs>1307</Paragraphs>
  <Slides>98</Slides>
  <Notes>96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98</vt:i4>
      </vt:variant>
    </vt:vector>
  </HeadingPairs>
  <TitlesOfParts>
    <vt:vector size="108" baseType="lpstr">
      <vt:lpstr>Arial</vt:lpstr>
      <vt:lpstr>Calibri</vt:lpstr>
      <vt:lpstr>Calibri Light</vt:lpstr>
      <vt:lpstr>Fd1375728-Identity-H</vt:lpstr>
      <vt:lpstr>Fd1460850-Identity-H</vt:lpstr>
      <vt:lpstr>Fd1461393-Identity-H</vt:lpstr>
      <vt:lpstr>Fd682995-Identity-H</vt:lpstr>
      <vt:lpstr>Wingdings 2</vt:lpstr>
      <vt:lpstr>Wingdings-Regular</vt:lpstr>
      <vt:lpstr>Office Theme</vt:lpstr>
      <vt:lpstr>COMPUTER ORGANIZATION AND ARCHITECTURE</vt:lpstr>
      <vt:lpstr>UNIT V</vt:lpstr>
      <vt:lpstr>    Memory Organization in Computer Architecture </vt:lpstr>
      <vt:lpstr>Memory Organization in Computer Architecture </vt:lpstr>
      <vt:lpstr>Memory Hierarchy</vt:lpstr>
      <vt:lpstr>Memory Hierarchy</vt:lpstr>
      <vt:lpstr>Memory Hierarchy</vt:lpstr>
      <vt:lpstr>Memory Hierarchy</vt:lpstr>
      <vt:lpstr>Memory Hierarchy in computer system</vt:lpstr>
      <vt:lpstr>Memory Hierarchy in computer system</vt:lpstr>
      <vt:lpstr>  characteristics of Memory Hierarchy Design </vt:lpstr>
      <vt:lpstr>characteristics of Memory Hierarchy Design </vt:lpstr>
      <vt:lpstr>Memory Access Methods </vt:lpstr>
      <vt:lpstr>Memory Access Methods </vt:lpstr>
      <vt:lpstr>Main Memory </vt:lpstr>
      <vt:lpstr>RAM: Random Access Memory</vt:lpstr>
      <vt:lpstr>Types of RAM</vt:lpstr>
      <vt:lpstr>dram</vt:lpstr>
      <vt:lpstr>PowerPoint Presentation</vt:lpstr>
      <vt:lpstr>Difference between Static Ram And Dynamic Ram</vt:lpstr>
      <vt:lpstr>ROM: Read Only Memory</vt:lpstr>
      <vt:lpstr>ROM</vt:lpstr>
      <vt:lpstr>pROM</vt:lpstr>
      <vt:lpstr>EPROM</vt:lpstr>
      <vt:lpstr>EEPROM</vt:lpstr>
      <vt:lpstr>EEPROM</vt:lpstr>
      <vt:lpstr>FLASH MEMORY</vt:lpstr>
      <vt:lpstr>THANK YOU</vt:lpstr>
      <vt:lpstr>Memory Organization</vt:lpstr>
      <vt:lpstr>Main Memory</vt:lpstr>
      <vt:lpstr>Main Memory</vt:lpstr>
      <vt:lpstr>Main Memory</vt:lpstr>
      <vt:lpstr>Main Memory</vt:lpstr>
      <vt:lpstr>RAM and ROM chips Memory address map</vt:lpstr>
      <vt:lpstr>RAM and ROM chips Memory address map</vt:lpstr>
      <vt:lpstr>Auxiliary Memory</vt:lpstr>
      <vt:lpstr>Magnetic Disks</vt:lpstr>
      <vt:lpstr>Magnetic Disks</vt:lpstr>
      <vt:lpstr>Magnetic Disks</vt:lpstr>
      <vt:lpstr>Magnetic Disks</vt:lpstr>
      <vt:lpstr>Magnetic Disks</vt:lpstr>
      <vt:lpstr>MAGNETIC TAPE</vt:lpstr>
      <vt:lpstr>MAGNETIC TAPE</vt:lpstr>
      <vt:lpstr> Associative Memory</vt:lpstr>
      <vt:lpstr> Hardware Organization of Associative Memory</vt:lpstr>
      <vt:lpstr> Hardware Organization of Associative Memory</vt:lpstr>
      <vt:lpstr> Hardware Organization of Associative Memory</vt:lpstr>
      <vt:lpstr> Hardware Organization of Associative Memory</vt:lpstr>
      <vt:lpstr> Hardware Organization of Associative Memory</vt:lpstr>
      <vt:lpstr> Hardware Organization of Associative Memory</vt:lpstr>
      <vt:lpstr>Associative Memory- Match Logic</vt:lpstr>
      <vt:lpstr>Associative Memory- Match Logic</vt:lpstr>
      <vt:lpstr>Associative Memory- Match Logic</vt:lpstr>
      <vt:lpstr>Associative Memory- Match Logic</vt:lpstr>
      <vt:lpstr>Associative Memory- Match Logic</vt:lpstr>
      <vt:lpstr>Associative Memory- Read operation</vt:lpstr>
      <vt:lpstr>Associative Memory- Write operation</vt:lpstr>
      <vt:lpstr>THANK YOU</vt:lpstr>
      <vt:lpstr>Cache Memory</vt:lpstr>
      <vt:lpstr>Cache Memory</vt:lpstr>
      <vt:lpstr>Cache Memory operation</vt:lpstr>
      <vt:lpstr>Cache Memory operation</vt:lpstr>
      <vt:lpstr>Cache Memory- Mapping procedures</vt:lpstr>
      <vt:lpstr>Cache Memory- Mapping procedures</vt:lpstr>
      <vt:lpstr>Associative Mapping</vt:lpstr>
      <vt:lpstr>Direct Mapping</vt:lpstr>
      <vt:lpstr>Direct Mapping</vt:lpstr>
      <vt:lpstr>Direct Mapping</vt:lpstr>
      <vt:lpstr>Direct Mapping cache with block size of 8 words</vt:lpstr>
      <vt:lpstr>Set-associative mapping</vt:lpstr>
      <vt:lpstr>Set-associative mapping</vt:lpstr>
      <vt:lpstr>Replacement algorithms</vt:lpstr>
      <vt:lpstr>Writing into Cache</vt:lpstr>
      <vt:lpstr>Writing into Cache</vt:lpstr>
      <vt:lpstr>Virtual memory</vt:lpstr>
      <vt:lpstr>Virtual memory</vt:lpstr>
      <vt:lpstr>Virtual memory</vt:lpstr>
      <vt:lpstr>Virtual memory</vt:lpstr>
      <vt:lpstr>Virtual memory</vt:lpstr>
      <vt:lpstr>PAGE REPLACEMENT ALGORITHMS</vt:lpstr>
      <vt:lpstr>PAGE fault</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Memory Management Hardware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V N Raju</dc:creator>
  <cp:lastModifiedBy>Yalaka Madhu Babu</cp:lastModifiedBy>
  <cp:revision>61</cp:revision>
  <dcterms:created xsi:type="dcterms:W3CDTF">2006-08-16T00:00:00Z</dcterms:created>
  <dcterms:modified xsi:type="dcterms:W3CDTF">2022-05-17T10:23:16Z</dcterms:modified>
</cp:coreProperties>
</file>