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305" r:id="rId2"/>
    <p:sldId id="294" r:id="rId3"/>
    <p:sldId id="306" r:id="rId4"/>
    <p:sldId id="307" r:id="rId5"/>
    <p:sldId id="308" r:id="rId6"/>
    <p:sldId id="311" r:id="rId7"/>
    <p:sldId id="309" r:id="rId8"/>
    <p:sldId id="312" r:id="rId9"/>
    <p:sldId id="310" r:id="rId10"/>
    <p:sldId id="313" r:id="rId11"/>
    <p:sldId id="314" r:id="rId12"/>
    <p:sldId id="316" r:id="rId13"/>
    <p:sldId id="317" r:id="rId14"/>
    <p:sldId id="318" r:id="rId15"/>
    <p:sldId id="319" r:id="rId16"/>
    <p:sldId id="320" r:id="rId17"/>
    <p:sldId id="321" r:id="rId18"/>
    <p:sldId id="323" r:id="rId19"/>
    <p:sldId id="324" r:id="rId20"/>
    <p:sldId id="325" r:id="rId21"/>
    <p:sldId id="322" r:id="rId22"/>
    <p:sldId id="326" r:id="rId23"/>
    <p:sldId id="327" r:id="rId24"/>
    <p:sldId id="328" r:id="rId25"/>
    <p:sldId id="329" r:id="rId26"/>
    <p:sldId id="330" r:id="rId27"/>
    <p:sldId id="331" r:id="rId28"/>
    <p:sldId id="257" r:id="rId29"/>
    <p:sldId id="258" r:id="rId30"/>
    <p:sldId id="259" r:id="rId31"/>
    <p:sldId id="260" r:id="rId32"/>
    <p:sldId id="261" r:id="rId33"/>
    <p:sldId id="262" r:id="rId34"/>
    <p:sldId id="263" r:id="rId35"/>
    <p:sldId id="264" r:id="rId36"/>
    <p:sldId id="265" r:id="rId37"/>
    <p:sldId id="266" r:id="rId38"/>
    <p:sldId id="267" r:id="rId39"/>
    <p:sldId id="364" r:id="rId40"/>
    <p:sldId id="268" r:id="rId41"/>
    <p:sldId id="283" r:id="rId42"/>
    <p:sldId id="285" r:id="rId43"/>
    <p:sldId id="284" r:id="rId44"/>
    <p:sldId id="286" r:id="rId45"/>
    <p:sldId id="287" r:id="rId46"/>
    <p:sldId id="291" r:id="rId47"/>
    <p:sldId id="292" r:id="rId48"/>
    <p:sldId id="334" r:id="rId49"/>
    <p:sldId id="335" r:id="rId50"/>
    <p:sldId id="336" r:id="rId51"/>
    <p:sldId id="337" r:id="rId52"/>
    <p:sldId id="338" r:id="rId53"/>
    <p:sldId id="339" r:id="rId54"/>
    <p:sldId id="340" r:id="rId55"/>
    <p:sldId id="341" r:id="rId56"/>
    <p:sldId id="342" r:id="rId57"/>
    <p:sldId id="363" r:id="rId58"/>
    <p:sldId id="343" r:id="rId59"/>
    <p:sldId id="344" r:id="rId60"/>
    <p:sldId id="345" r:id="rId61"/>
    <p:sldId id="346" r:id="rId62"/>
    <p:sldId id="347" r:id="rId63"/>
    <p:sldId id="348" r:id="rId64"/>
    <p:sldId id="351" r:id="rId65"/>
    <p:sldId id="353" r:id="rId66"/>
    <p:sldId id="354" r:id="rId67"/>
    <p:sldId id="355" r:id="rId68"/>
    <p:sldId id="356" r:id="rId69"/>
    <p:sldId id="357" r:id="rId70"/>
    <p:sldId id="358" r:id="rId71"/>
    <p:sldId id="359" r:id="rId72"/>
    <p:sldId id="360" r:id="rId73"/>
    <p:sldId id="361"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30" autoAdjust="0"/>
    <p:restoredTop sz="94660"/>
  </p:normalViewPr>
  <p:slideViewPr>
    <p:cSldViewPr snapToGrid="0">
      <p:cViewPr varScale="1">
        <p:scale>
          <a:sx n="45" d="100"/>
          <a:sy n="45" d="100"/>
        </p:scale>
        <p:origin x="60" y="8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8F4F79-C9F1-42A3-8979-6EE04B797A5B}" type="datetimeFigureOut">
              <a:rPr lang="en-IN" smtClean="0"/>
              <a:pPr/>
              <a:t>2022-03-31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4D622F-33F3-4B17-9184-A559778169E5}" type="slidenum">
              <a:rPr lang="en-IN" smtClean="0"/>
              <a:pPr/>
              <a:t>‹#›</a:t>
            </a:fld>
            <a:endParaRPr lang="en-IN"/>
          </a:p>
        </p:txBody>
      </p:sp>
    </p:spTree>
    <p:extLst>
      <p:ext uri="{BB962C8B-B14F-4D97-AF65-F5344CB8AC3E}">
        <p14:creationId xmlns:p14="http://schemas.microsoft.com/office/powerpoint/2010/main" val="2275469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63F061-D961-4825-B0AF-95AF9062A8C9}" type="slidenum">
              <a:rPr lang="en-US" smtClean="0"/>
              <a:pPr/>
              <a:t>1</a:t>
            </a:fld>
            <a:endParaRPr lang="en-US"/>
          </a:p>
        </p:txBody>
      </p:sp>
      <p:sp>
        <p:nvSpPr>
          <p:cNvPr id="5" name="Header Placeholder 4"/>
          <p:cNvSpPr>
            <a:spLocks noGrp="1"/>
          </p:cNvSpPr>
          <p:nvPr>
            <p:ph type="hdr" sz="quarter" idx="11"/>
          </p:nvPr>
        </p:nvSpPr>
        <p:spPr/>
        <p:txBody>
          <a:bodyPr/>
          <a:lstStyle/>
          <a:p>
            <a:r>
              <a:rPr lang="en-US"/>
              <a:t>course code and title</a:t>
            </a:r>
          </a:p>
        </p:txBody>
      </p:sp>
      <p:sp>
        <p:nvSpPr>
          <p:cNvPr id="6" name="Footer Placeholder 5"/>
          <p:cNvSpPr>
            <a:spLocks noGrp="1"/>
          </p:cNvSpPr>
          <p:nvPr>
            <p:ph type="ftr" sz="quarter" idx="12"/>
          </p:nvPr>
        </p:nvSpPr>
        <p:spPr/>
        <p:txBody>
          <a:bodyPr/>
          <a:lstStyle/>
          <a:p>
            <a:endParaRPr lang="en-US"/>
          </a:p>
        </p:txBody>
      </p:sp>
      <p:sp>
        <p:nvSpPr>
          <p:cNvPr id="7" name="Date Placeholder 6"/>
          <p:cNvSpPr>
            <a:spLocks noGrp="1"/>
          </p:cNvSpPr>
          <p:nvPr>
            <p:ph type="dt" idx="13"/>
          </p:nvPr>
        </p:nvSpPr>
        <p:spPr/>
        <p:txBody>
          <a:bodyPr/>
          <a:lstStyle/>
          <a:p>
            <a:fld id="{D7F13813-88CD-4D87-90A9-3603A8C0C5D8}" type="datetime3">
              <a:rPr lang="en-US" smtClean="0"/>
              <a:pPr/>
              <a:t>31 March 2022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489B2-5494-46B7-BAAC-BCABB3401D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9E0891-5EF1-482E-A396-486EC1955B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E5E86E-2047-4B82-AC28-B114DA597F2E}"/>
              </a:ext>
            </a:extLst>
          </p:cNvPr>
          <p:cNvSpPr>
            <a:spLocks noGrp="1"/>
          </p:cNvSpPr>
          <p:nvPr>
            <p:ph type="dt" sz="half" idx="10"/>
          </p:nvPr>
        </p:nvSpPr>
        <p:spPr/>
        <p:txBody>
          <a:bodyPr/>
          <a:lstStyle/>
          <a:p>
            <a:fld id="{190951D2-463C-4031-9B86-0DB605238C88}" type="datetimeFigureOut">
              <a:rPr lang="en-IN" smtClean="0"/>
              <a:pPr/>
              <a:t>2022-03-31</a:t>
            </a:fld>
            <a:endParaRPr lang="en-IN"/>
          </a:p>
        </p:txBody>
      </p:sp>
      <p:sp>
        <p:nvSpPr>
          <p:cNvPr id="5" name="Footer Placeholder 4">
            <a:extLst>
              <a:ext uri="{FF2B5EF4-FFF2-40B4-BE49-F238E27FC236}">
                <a16:creationId xmlns:a16="http://schemas.microsoft.com/office/drawing/2014/main" id="{7329CE4C-703E-4342-A907-969FE22FCA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33ED2C-F0B3-44CC-AF88-95600B404421}"/>
              </a:ext>
            </a:extLst>
          </p:cNvPr>
          <p:cNvSpPr>
            <a:spLocks noGrp="1"/>
          </p:cNvSpPr>
          <p:nvPr>
            <p:ph type="sldNum" sz="quarter" idx="12"/>
          </p:nvPr>
        </p:nvSpPr>
        <p:spPr/>
        <p:txBody>
          <a:bodyPr/>
          <a:lstStyle/>
          <a:p>
            <a:fld id="{FCC4CEAF-9E71-4D79-B1B1-41A9BE12241C}" type="slidenum">
              <a:rPr lang="en-IN" smtClean="0"/>
              <a:pPr/>
              <a:t>‹#›</a:t>
            </a:fld>
            <a:endParaRPr lang="en-IN"/>
          </a:p>
        </p:txBody>
      </p:sp>
    </p:spTree>
    <p:extLst>
      <p:ext uri="{BB962C8B-B14F-4D97-AF65-F5344CB8AC3E}">
        <p14:creationId xmlns:p14="http://schemas.microsoft.com/office/powerpoint/2010/main" val="3543540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4D954-5F38-4ACB-8689-08D73CDB2A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2AF3F1-12A8-4008-9C53-6D8F3BFC00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09C219-790D-4C09-83FE-804646D2C60B}"/>
              </a:ext>
            </a:extLst>
          </p:cNvPr>
          <p:cNvSpPr>
            <a:spLocks noGrp="1"/>
          </p:cNvSpPr>
          <p:nvPr>
            <p:ph type="dt" sz="half" idx="10"/>
          </p:nvPr>
        </p:nvSpPr>
        <p:spPr/>
        <p:txBody>
          <a:bodyPr/>
          <a:lstStyle/>
          <a:p>
            <a:fld id="{190951D2-463C-4031-9B86-0DB605238C88}" type="datetimeFigureOut">
              <a:rPr lang="en-IN" smtClean="0"/>
              <a:pPr/>
              <a:t>2022-03-31</a:t>
            </a:fld>
            <a:endParaRPr lang="en-IN"/>
          </a:p>
        </p:txBody>
      </p:sp>
      <p:sp>
        <p:nvSpPr>
          <p:cNvPr id="5" name="Footer Placeholder 4">
            <a:extLst>
              <a:ext uri="{FF2B5EF4-FFF2-40B4-BE49-F238E27FC236}">
                <a16:creationId xmlns:a16="http://schemas.microsoft.com/office/drawing/2014/main" id="{0DE2674A-091F-409D-A182-5BE433904C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5D7B3D-5025-47E1-BBE8-2A8F746600F6}"/>
              </a:ext>
            </a:extLst>
          </p:cNvPr>
          <p:cNvSpPr>
            <a:spLocks noGrp="1"/>
          </p:cNvSpPr>
          <p:nvPr>
            <p:ph type="sldNum" sz="quarter" idx="12"/>
          </p:nvPr>
        </p:nvSpPr>
        <p:spPr/>
        <p:txBody>
          <a:bodyPr/>
          <a:lstStyle/>
          <a:p>
            <a:fld id="{FCC4CEAF-9E71-4D79-B1B1-41A9BE12241C}" type="slidenum">
              <a:rPr lang="en-IN" smtClean="0"/>
              <a:pPr/>
              <a:t>‹#›</a:t>
            </a:fld>
            <a:endParaRPr lang="en-IN"/>
          </a:p>
        </p:txBody>
      </p:sp>
    </p:spTree>
    <p:extLst>
      <p:ext uri="{BB962C8B-B14F-4D97-AF65-F5344CB8AC3E}">
        <p14:creationId xmlns:p14="http://schemas.microsoft.com/office/powerpoint/2010/main" val="590044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EBF045-AE47-4C52-900E-536172B364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5FC5BC-064C-4E2F-9310-491DCECD22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B9E9D5-B01F-4C7A-B573-A75820C0C3CC}"/>
              </a:ext>
            </a:extLst>
          </p:cNvPr>
          <p:cNvSpPr>
            <a:spLocks noGrp="1"/>
          </p:cNvSpPr>
          <p:nvPr>
            <p:ph type="dt" sz="half" idx="10"/>
          </p:nvPr>
        </p:nvSpPr>
        <p:spPr/>
        <p:txBody>
          <a:bodyPr/>
          <a:lstStyle/>
          <a:p>
            <a:fld id="{190951D2-463C-4031-9B86-0DB605238C88}" type="datetimeFigureOut">
              <a:rPr lang="en-IN" smtClean="0"/>
              <a:pPr/>
              <a:t>2022-03-31</a:t>
            </a:fld>
            <a:endParaRPr lang="en-IN"/>
          </a:p>
        </p:txBody>
      </p:sp>
      <p:sp>
        <p:nvSpPr>
          <p:cNvPr id="5" name="Footer Placeholder 4">
            <a:extLst>
              <a:ext uri="{FF2B5EF4-FFF2-40B4-BE49-F238E27FC236}">
                <a16:creationId xmlns:a16="http://schemas.microsoft.com/office/drawing/2014/main" id="{3BAFB2AC-6684-41E0-A83B-DCBC8A3ECB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5FC7E2-7ECB-4CD3-ACF1-B384C4966067}"/>
              </a:ext>
            </a:extLst>
          </p:cNvPr>
          <p:cNvSpPr>
            <a:spLocks noGrp="1"/>
          </p:cNvSpPr>
          <p:nvPr>
            <p:ph type="sldNum" sz="quarter" idx="12"/>
          </p:nvPr>
        </p:nvSpPr>
        <p:spPr/>
        <p:txBody>
          <a:bodyPr/>
          <a:lstStyle/>
          <a:p>
            <a:fld id="{FCC4CEAF-9E71-4D79-B1B1-41A9BE12241C}" type="slidenum">
              <a:rPr lang="en-IN" smtClean="0"/>
              <a:pPr/>
              <a:t>‹#›</a:t>
            </a:fld>
            <a:endParaRPr lang="en-IN"/>
          </a:p>
        </p:txBody>
      </p:sp>
    </p:spTree>
    <p:extLst>
      <p:ext uri="{BB962C8B-B14F-4D97-AF65-F5344CB8AC3E}">
        <p14:creationId xmlns:p14="http://schemas.microsoft.com/office/powerpoint/2010/main" val="3147923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39B526-A106-4890-9EDF-E44FD772FCA0}" type="datetime1">
              <a:rPr lang="en-US" smtClean="0"/>
              <a:pPr/>
              <a:t>3/31/2022</a:t>
            </a:fld>
            <a:endParaRPr lang="en-IN"/>
          </a:p>
        </p:txBody>
      </p:sp>
      <p:sp>
        <p:nvSpPr>
          <p:cNvPr id="5" name="Footer Placeholder 4"/>
          <p:cNvSpPr>
            <a:spLocks noGrp="1"/>
          </p:cNvSpPr>
          <p:nvPr>
            <p:ph type="ftr" sz="quarter" idx="11"/>
          </p:nvPr>
        </p:nvSpPr>
        <p:spPr/>
        <p:txBody>
          <a:bodyPr/>
          <a:lstStyle/>
          <a:p>
            <a:r>
              <a:rPr lang="en-IN"/>
              <a:t>IoT by N.Jagadesh Babu Asst.Professor,EECE.Dept.</a:t>
            </a:r>
          </a:p>
        </p:txBody>
      </p:sp>
      <p:sp>
        <p:nvSpPr>
          <p:cNvPr id="6" name="Slide Number Placeholder 5"/>
          <p:cNvSpPr>
            <a:spLocks noGrp="1"/>
          </p:cNvSpPr>
          <p:nvPr>
            <p:ph type="sldNum" sz="quarter" idx="12"/>
          </p:nvPr>
        </p:nvSpPr>
        <p:spPr/>
        <p:txBody>
          <a:bodyPr/>
          <a:lstStyle/>
          <a:p>
            <a:fld id="{37E48E4C-F13E-4341-8BD6-7F02BFA6C89B}" type="slidenum">
              <a:rPr lang="en-IN" smtClean="0"/>
              <a:pPr/>
              <a:t>‹#›</a:t>
            </a:fld>
            <a:endParaRPr lang="en-IN"/>
          </a:p>
        </p:txBody>
      </p:sp>
    </p:spTree>
    <p:extLst>
      <p:ext uri="{BB962C8B-B14F-4D97-AF65-F5344CB8AC3E}">
        <p14:creationId xmlns:p14="http://schemas.microsoft.com/office/powerpoint/2010/main" val="4106750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4A98E-293C-477A-A631-B3A857F774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657594-EA0D-4C13-A1D1-19CCB53D8F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B6F71C-AF54-41A7-BA07-9D55E8935D88}"/>
              </a:ext>
            </a:extLst>
          </p:cNvPr>
          <p:cNvSpPr>
            <a:spLocks noGrp="1"/>
          </p:cNvSpPr>
          <p:nvPr>
            <p:ph type="dt" sz="half" idx="10"/>
          </p:nvPr>
        </p:nvSpPr>
        <p:spPr/>
        <p:txBody>
          <a:bodyPr/>
          <a:lstStyle/>
          <a:p>
            <a:fld id="{190951D2-463C-4031-9B86-0DB605238C88}" type="datetimeFigureOut">
              <a:rPr lang="en-IN" smtClean="0"/>
              <a:pPr/>
              <a:t>2022-03-31</a:t>
            </a:fld>
            <a:endParaRPr lang="en-IN"/>
          </a:p>
        </p:txBody>
      </p:sp>
      <p:sp>
        <p:nvSpPr>
          <p:cNvPr id="5" name="Footer Placeholder 4">
            <a:extLst>
              <a:ext uri="{FF2B5EF4-FFF2-40B4-BE49-F238E27FC236}">
                <a16:creationId xmlns:a16="http://schemas.microsoft.com/office/drawing/2014/main" id="{BAFD8558-2AAE-46AF-9C57-7096D9E66C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F96662-9403-4A89-9195-145D6ED312E4}"/>
              </a:ext>
            </a:extLst>
          </p:cNvPr>
          <p:cNvSpPr>
            <a:spLocks noGrp="1"/>
          </p:cNvSpPr>
          <p:nvPr>
            <p:ph type="sldNum" sz="quarter" idx="12"/>
          </p:nvPr>
        </p:nvSpPr>
        <p:spPr/>
        <p:txBody>
          <a:bodyPr/>
          <a:lstStyle/>
          <a:p>
            <a:fld id="{FCC4CEAF-9E71-4D79-B1B1-41A9BE12241C}" type="slidenum">
              <a:rPr lang="en-IN" smtClean="0"/>
              <a:pPr/>
              <a:t>‹#›</a:t>
            </a:fld>
            <a:endParaRPr lang="en-IN"/>
          </a:p>
        </p:txBody>
      </p:sp>
    </p:spTree>
    <p:extLst>
      <p:ext uri="{BB962C8B-B14F-4D97-AF65-F5344CB8AC3E}">
        <p14:creationId xmlns:p14="http://schemas.microsoft.com/office/powerpoint/2010/main" val="1610823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B385-840C-427A-9167-21BA71FD5F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6B500E-9937-4314-ABC9-0D908F4D5E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1B8972-B9D0-4A25-9144-70E29DE42C2A}"/>
              </a:ext>
            </a:extLst>
          </p:cNvPr>
          <p:cNvSpPr>
            <a:spLocks noGrp="1"/>
          </p:cNvSpPr>
          <p:nvPr>
            <p:ph type="dt" sz="half" idx="10"/>
          </p:nvPr>
        </p:nvSpPr>
        <p:spPr/>
        <p:txBody>
          <a:bodyPr/>
          <a:lstStyle/>
          <a:p>
            <a:fld id="{190951D2-463C-4031-9B86-0DB605238C88}" type="datetimeFigureOut">
              <a:rPr lang="en-IN" smtClean="0"/>
              <a:pPr/>
              <a:t>2022-03-31</a:t>
            </a:fld>
            <a:endParaRPr lang="en-IN"/>
          </a:p>
        </p:txBody>
      </p:sp>
      <p:sp>
        <p:nvSpPr>
          <p:cNvPr id="5" name="Footer Placeholder 4">
            <a:extLst>
              <a:ext uri="{FF2B5EF4-FFF2-40B4-BE49-F238E27FC236}">
                <a16:creationId xmlns:a16="http://schemas.microsoft.com/office/drawing/2014/main" id="{5CA7177F-1858-4C6A-B0B1-2353A8583F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DF22C7-ED85-4042-9ED6-DE07202458CC}"/>
              </a:ext>
            </a:extLst>
          </p:cNvPr>
          <p:cNvSpPr>
            <a:spLocks noGrp="1"/>
          </p:cNvSpPr>
          <p:nvPr>
            <p:ph type="sldNum" sz="quarter" idx="12"/>
          </p:nvPr>
        </p:nvSpPr>
        <p:spPr/>
        <p:txBody>
          <a:bodyPr/>
          <a:lstStyle/>
          <a:p>
            <a:fld id="{FCC4CEAF-9E71-4D79-B1B1-41A9BE12241C}" type="slidenum">
              <a:rPr lang="en-IN" smtClean="0"/>
              <a:pPr/>
              <a:t>‹#›</a:t>
            </a:fld>
            <a:endParaRPr lang="en-IN"/>
          </a:p>
        </p:txBody>
      </p:sp>
    </p:spTree>
    <p:extLst>
      <p:ext uri="{BB962C8B-B14F-4D97-AF65-F5344CB8AC3E}">
        <p14:creationId xmlns:p14="http://schemas.microsoft.com/office/powerpoint/2010/main" val="306144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505F4-C118-4016-822C-D58B0A203B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D5DD95-EBBC-4BA2-A3D3-DD0EAC76EF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F7F16D-6A26-43B9-B0D9-11AC48B6AE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08634A-21AE-45EA-831D-7C3021C19CE4}"/>
              </a:ext>
            </a:extLst>
          </p:cNvPr>
          <p:cNvSpPr>
            <a:spLocks noGrp="1"/>
          </p:cNvSpPr>
          <p:nvPr>
            <p:ph type="dt" sz="half" idx="10"/>
          </p:nvPr>
        </p:nvSpPr>
        <p:spPr/>
        <p:txBody>
          <a:bodyPr/>
          <a:lstStyle/>
          <a:p>
            <a:fld id="{190951D2-463C-4031-9B86-0DB605238C88}" type="datetimeFigureOut">
              <a:rPr lang="en-IN" smtClean="0"/>
              <a:pPr/>
              <a:t>2022-03-31</a:t>
            </a:fld>
            <a:endParaRPr lang="en-IN"/>
          </a:p>
        </p:txBody>
      </p:sp>
      <p:sp>
        <p:nvSpPr>
          <p:cNvPr id="6" name="Footer Placeholder 5">
            <a:extLst>
              <a:ext uri="{FF2B5EF4-FFF2-40B4-BE49-F238E27FC236}">
                <a16:creationId xmlns:a16="http://schemas.microsoft.com/office/drawing/2014/main" id="{3EE09649-6F38-40ED-8167-E7548F6DF6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B9B19E-ECBA-4C22-99E0-1DAAA696C845}"/>
              </a:ext>
            </a:extLst>
          </p:cNvPr>
          <p:cNvSpPr>
            <a:spLocks noGrp="1"/>
          </p:cNvSpPr>
          <p:nvPr>
            <p:ph type="sldNum" sz="quarter" idx="12"/>
          </p:nvPr>
        </p:nvSpPr>
        <p:spPr/>
        <p:txBody>
          <a:bodyPr/>
          <a:lstStyle/>
          <a:p>
            <a:fld id="{FCC4CEAF-9E71-4D79-B1B1-41A9BE12241C}" type="slidenum">
              <a:rPr lang="en-IN" smtClean="0"/>
              <a:pPr/>
              <a:t>‹#›</a:t>
            </a:fld>
            <a:endParaRPr lang="en-IN"/>
          </a:p>
        </p:txBody>
      </p:sp>
    </p:spTree>
    <p:extLst>
      <p:ext uri="{BB962C8B-B14F-4D97-AF65-F5344CB8AC3E}">
        <p14:creationId xmlns:p14="http://schemas.microsoft.com/office/powerpoint/2010/main" val="3431855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81AAA-9B6F-450A-B6E1-DCF74641A5A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662AA6-3B52-42A3-BB72-2806BC134D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180EC7-75DF-4EEA-BFF6-A6F3D624CB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F86082-5414-4DC4-B482-EC371EEF52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1D62F0-7F04-4EFF-8134-06575DB2A0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4F00FC-BB05-4024-90B1-309BB826E777}"/>
              </a:ext>
            </a:extLst>
          </p:cNvPr>
          <p:cNvSpPr>
            <a:spLocks noGrp="1"/>
          </p:cNvSpPr>
          <p:nvPr>
            <p:ph type="dt" sz="half" idx="10"/>
          </p:nvPr>
        </p:nvSpPr>
        <p:spPr/>
        <p:txBody>
          <a:bodyPr/>
          <a:lstStyle/>
          <a:p>
            <a:fld id="{190951D2-463C-4031-9B86-0DB605238C88}" type="datetimeFigureOut">
              <a:rPr lang="en-IN" smtClean="0"/>
              <a:pPr/>
              <a:t>2022-03-31</a:t>
            </a:fld>
            <a:endParaRPr lang="en-IN"/>
          </a:p>
        </p:txBody>
      </p:sp>
      <p:sp>
        <p:nvSpPr>
          <p:cNvPr id="8" name="Footer Placeholder 7">
            <a:extLst>
              <a:ext uri="{FF2B5EF4-FFF2-40B4-BE49-F238E27FC236}">
                <a16:creationId xmlns:a16="http://schemas.microsoft.com/office/drawing/2014/main" id="{2A6C85BB-E32B-4656-96D0-40875FF073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702E32-F785-42E1-B409-20C18B675C1C}"/>
              </a:ext>
            </a:extLst>
          </p:cNvPr>
          <p:cNvSpPr>
            <a:spLocks noGrp="1"/>
          </p:cNvSpPr>
          <p:nvPr>
            <p:ph type="sldNum" sz="quarter" idx="12"/>
          </p:nvPr>
        </p:nvSpPr>
        <p:spPr/>
        <p:txBody>
          <a:bodyPr/>
          <a:lstStyle/>
          <a:p>
            <a:fld id="{FCC4CEAF-9E71-4D79-B1B1-41A9BE12241C}" type="slidenum">
              <a:rPr lang="en-IN" smtClean="0"/>
              <a:pPr/>
              <a:t>‹#›</a:t>
            </a:fld>
            <a:endParaRPr lang="en-IN"/>
          </a:p>
        </p:txBody>
      </p:sp>
    </p:spTree>
    <p:extLst>
      <p:ext uri="{BB962C8B-B14F-4D97-AF65-F5344CB8AC3E}">
        <p14:creationId xmlns:p14="http://schemas.microsoft.com/office/powerpoint/2010/main" val="341248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61ECA-0573-4636-83BD-B901454448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9713BF-BE0A-4B41-8214-8AE67C15A2A8}"/>
              </a:ext>
            </a:extLst>
          </p:cNvPr>
          <p:cNvSpPr>
            <a:spLocks noGrp="1"/>
          </p:cNvSpPr>
          <p:nvPr>
            <p:ph type="dt" sz="half" idx="10"/>
          </p:nvPr>
        </p:nvSpPr>
        <p:spPr/>
        <p:txBody>
          <a:bodyPr/>
          <a:lstStyle/>
          <a:p>
            <a:fld id="{190951D2-463C-4031-9B86-0DB605238C88}" type="datetimeFigureOut">
              <a:rPr lang="en-IN" smtClean="0"/>
              <a:pPr/>
              <a:t>2022-03-31</a:t>
            </a:fld>
            <a:endParaRPr lang="en-IN"/>
          </a:p>
        </p:txBody>
      </p:sp>
      <p:sp>
        <p:nvSpPr>
          <p:cNvPr id="4" name="Footer Placeholder 3">
            <a:extLst>
              <a:ext uri="{FF2B5EF4-FFF2-40B4-BE49-F238E27FC236}">
                <a16:creationId xmlns:a16="http://schemas.microsoft.com/office/drawing/2014/main" id="{8AA60020-29A7-413C-A921-E7C1A588F3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C5071C-7783-49A2-BDA5-61E2D6822C05}"/>
              </a:ext>
            </a:extLst>
          </p:cNvPr>
          <p:cNvSpPr>
            <a:spLocks noGrp="1"/>
          </p:cNvSpPr>
          <p:nvPr>
            <p:ph type="sldNum" sz="quarter" idx="12"/>
          </p:nvPr>
        </p:nvSpPr>
        <p:spPr/>
        <p:txBody>
          <a:bodyPr/>
          <a:lstStyle/>
          <a:p>
            <a:fld id="{FCC4CEAF-9E71-4D79-B1B1-41A9BE12241C}" type="slidenum">
              <a:rPr lang="en-IN" smtClean="0"/>
              <a:pPr/>
              <a:t>‹#›</a:t>
            </a:fld>
            <a:endParaRPr lang="en-IN"/>
          </a:p>
        </p:txBody>
      </p:sp>
    </p:spTree>
    <p:extLst>
      <p:ext uri="{BB962C8B-B14F-4D97-AF65-F5344CB8AC3E}">
        <p14:creationId xmlns:p14="http://schemas.microsoft.com/office/powerpoint/2010/main" val="272906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4F1BD2-A64D-4863-8499-C98947BEB440}"/>
              </a:ext>
            </a:extLst>
          </p:cNvPr>
          <p:cNvSpPr>
            <a:spLocks noGrp="1"/>
          </p:cNvSpPr>
          <p:nvPr>
            <p:ph type="dt" sz="half" idx="10"/>
          </p:nvPr>
        </p:nvSpPr>
        <p:spPr/>
        <p:txBody>
          <a:bodyPr/>
          <a:lstStyle/>
          <a:p>
            <a:fld id="{190951D2-463C-4031-9B86-0DB605238C88}" type="datetimeFigureOut">
              <a:rPr lang="en-IN" smtClean="0"/>
              <a:pPr/>
              <a:t>2022-03-31</a:t>
            </a:fld>
            <a:endParaRPr lang="en-IN"/>
          </a:p>
        </p:txBody>
      </p:sp>
      <p:sp>
        <p:nvSpPr>
          <p:cNvPr id="3" name="Footer Placeholder 2">
            <a:extLst>
              <a:ext uri="{FF2B5EF4-FFF2-40B4-BE49-F238E27FC236}">
                <a16:creationId xmlns:a16="http://schemas.microsoft.com/office/drawing/2014/main" id="{AB951D8A-44EB-40BD-8A97-705D41D917C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26A03C-BA44-4A8E-92C2-DD13724CA77A}"/>
              </a:ext>
            </a:extLst>
          </p:cNvPr>
          <p:cNvSpPr>
            <a:spLocks noGrp="1"/>
          </p:cNvSpPr>
          <p:nvPr>
            <p:ph type="sldNum" sz="quarter" idx="12"/>
          </p:nvPr>
        </p:nvSpPr>
        <p:spPr/>
        <p:txBody>
          <a:bodyPr/>
          <a:lstStyle/>
          <a:p>
            <a:fld id="{FCC4CEAF-9E71-4D79-B1B1-41A9BE12241C}" type="slidenum">
              <a:rPr lang="en-IN" smtClean="0"/>
              <a:pPr/>
              <a:t>‹#›</a:t>
            </a:fld>
            <a:endParaRPr lang="en-IN"/>
          </a:p>
        </p:txBody>
      </p:sp>
    </p:spTree>
    <p:extLst>
      <p:ext uri="{BB962C8B-B14F-4D97-AF65-F5344CB8AC3E}">
        <p14:creationId xmlns:p14="http://schemas.microsoft.com/office/powerpoint/2010/main" val="846872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BEB0F-CE6E-441C-9B89-06489CCB2E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F0DB4E3-6136-47BD-8D71-CF3E994D4C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C6C3FB-CA7A-4855-A0CE-E65EFB9349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E9FCD6-7DAD-4D96-B59C-D130184F8268}"/>
              </a:ext>
            </a:extLst>
          </p:cNvPr>
          <p:cNvSpPr>
            <a:spLocks noGrp="1"/>
          </p:cNvSpPr>
          <p:nvPr>
            <p:ph type="dt" sz="half" idx="10"/>
          </p:nvPr>
        </p:nvSpPr>
        <p:spPr/>
        <p:txBody>
          <a:bodyPr/>
          <a:lstStyle/>
          <a:p>
            <a:fld id="{190951D2-463C-4031-9B86-0DB605238C88}" type="datetimeFigureOut">
              <a:rPr lang="en-IN" smtClean="0"/>
              <a:pPr/>
              <a:t>2022-03-31</a:t>
            </a:fld>
            <a:endParaRPr lang="en-IN"/>
          </a:p>
        </p:txBody>
      </p:sp>
      <p:sp>
        <p:nvSpPr>
          <p:cNvPr id="6" name="Footer Placeholder 5">
            <a:extLst>
              <a:ext uri="{FF2B5EF4-FFF2-40B4-BE49-F238E27FC236}">
                <a16:creationId xmlns:a16="http://schemas.microsoft.com/office/drawing/2014/main" id="{4A2E8E7D-343B-4864-9385-2BAF58659B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F00C7E-F7A6-4C98-8A72-C2891ACE1D15}"/>
              </a:ext>
            </a:extLst>
          </p:cNvPr>
          <p:cNvSpPr>
            <a:spLocks noGrp="1"/>
          </p:cNvSpPr>
          <p:nvPr>
            <p:ph type="sldNum" sz="quarter" idx="12"/>
          </p:nvPr>
        </p:nvSpPr>
        <p:spPr/>
        <p:txBody>
          <a:bodyPr/>
          <a:lstStyle/>
          <a:p>
            <a:fld id="{FCC4CEAF-9E71-4D79-B1B1-41A9BE12241C}" type="slidenum">
              <a:rPr lang="en-IN" smtClean="0"/>
              <a:pPr/>
              <a:t>‹#›</a:t>
            </a:fld>
            <a:endParaRPr lang="en-IN"/>
          </a:p>
        </p:txBody>
      </p:sp>
    </p:spTree>
    <p:extLst>
      <p:ext uri="{BB962C8B-B14F-4D97-AF65-F5344CB8AC3E}">
        <p14:creationId xmlns:p14="http://schemas.microsoft.com/office/powerpoint/2010/main" val="475070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46399-51C4-42F2-8872-976645BDBA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0CE639-4AD3-416A-946D-927A9EC325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FA0A88-82DC-4B07-BD0A-4A91D0FFF7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7C9F02-9EAC-49AA-BDC4-0AB4E48001C4}"/>
              </a:ext>
            </a:extLst>
          </p:cNvPr>
          <p:cNvSpPr>
            <a:spLocks noGrp="1"/>
          </p:cNvSpPr>
          <p:nvPr>
            <p:ph type="dt" sz="half" idx="10"/>
          </p:nvPr>
        </p:nvSpPr>
        <p:spPr/>
        <p:txBody>
          <a:bodyPr/>
          <a:lstStyle/>
          <a:p>
            <a:fld id="{190951D2-463C-4031-9B86-0DB605238C88}" type="datetimeFigureOut">
              <a:rPr lang="en-IN" smtClean="0"/>
              <a:pPr/>
              <a:t>2022-03-31</a:t>
            </a:fld>
            <a:endParaRPr lang="en-IN"/>
          </a:p>
        </p:txBody>
      </p:sp>
      <p:sp>
        <p:nvSpPr>
          <p:cNvPr id="6" name="Footer Placeholder 5">
            <a:extLst>
              <a:ext uri="{FF2B5EF4-FFF2-40B4-BE49-F238E27FC236}">
                <a16:creationId xmlns:a16="http://schemas.microsoft.com/office/drawing/2014/main" id="{08176DCC-5D6E-46DD-9EB7-3165EA0F6E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96EC06-6683-489D-9811-EE6A2019BC14}"/>
              </a:ext>
            </a:extLst>
          </p:cNvPr>
          <p:cNvSpPr>
            <a:spLocks noGrp="1"/>
          </p:cNvSpPr>
          <p:nvPr>
            <p:ph type="sldNum" sz="quarter" idx="12"/>
          </p:nvPr>
        </p:nvSpPr>
        <p:spPr/>
        <p:txBody>
          <a:bodyPr/>
          <a:lstStyle/>
          <a:p>
            <a:fld id="{FCC4CEAF-9E71-4D79-B1B1-41A9BE12241C}" type="slidenum">
              <a:rPr lang="en-IN" smtClean="0"/>
              <a:pPr/>
              <a:t>‹#›</a:t>
            </a:fld>
            <a:endParaRPr lang="en-IN"/>
          </a:p>
        </p:txBody>
      </p:sp>
    </p:spTree>
    <p:extLst>
      <p:ext uri="{BB962C8B-B14F-4D97-AF65-F5344CB8AC3E}">
        <p14:creationId xmlns:p14="http://schemas.microsoft.com/office/powerpoint/2010/main" val="886041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B40CEB-8E09-4FC5-87FF-122933DAA4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1146C2-071D-49A9-95D9-93E0D3DD5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77D5A4-E133-498F-AE09-944CFF6301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0951D2-463C-4031-9B86-0DB605238C88}" type="datetimeFigureOut">
              <a:rPr lang="en-IN" smtClean="0"/>
              <a:pPr/>
              <a:t>2022-03-31</a:t>
            </a:fld>
            <a:endParaRPr lang="en-IN"/>
          </a:p>
        </p:txBody>
      </p:sp>
      <p:sp>
        <p:nvSpPr>
          <p:cNvPr id="5" name="Footer Placeholder 4">
            <a:extLst>
              <a:ext uri="{FF2B5EF4-FFF2-40B4-BE49-F238E27FC236}">
                <a16:creationId xmlns:a16="http://schemas.microsoft.com/office/drawing/2014/main" id="{00E6B593-0F1A-417F-BC81-2425CDBE2C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84279D6-B9D7-4F01-B986-32AD897098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4CEAF-9E71-4D79-B1B1-41A9BE12241C}" type="slidenum">
              <a:rPr lang="en-IN" smtClean="0"/>
              <a:pPr/>
              <a:t>‹#›</a:t>
            </a:fld>
            <a:endParaRPr lang="en-IN"/>
          </a:p>
        </p:txBody>
      </p:sp>
    </p:spTree>
    <p:extLst>
      <p:ext uri="{BB962C8B-B14F-4D97-AF65-F5344CB8AC3E}">
        <p14:creationId xmlns:p14="http://schemas.microsoft.com/office/powerpoint/2010/main" val="3210272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3187682E-5518-40F2-A015-002B8C7870F7}" type="datetime1">
              <a:rPr lang="en-US" smtClean="0"/>
              <a:pPr/>
              <a:t>3/31/2022</a:t>
            </a:fld>
            <a:endParaRPr lang="en-US" dirty="0"/>
          </a:p>
        </p:txBody>
      </p:sp>
      <p:sp>
        <p:nvSpPr>
          <p:cNvPr id="5" name="Slide Number Placeholder 4"/>
          <p:cNvSpPr>
            <a:spLocks noGrp="1"/>
          </p:cNvSpPr>
          <p:nvPr>
            <p:ph type="sldNum" sz="quarter" idx="12"/>
          </p:nvPr>
        </p:nvSpPr>
        <p:spPr/>
        <p:txBody>
          <a:bodyPr/>
          <a:lstStyle/>
          <a:p>
            <a:fld id="{98F4A237-58DC-4CB8-A92A-C7FDFBDB682E}" type="slidenum">
              <a:rPr lang="en-US" smtClean="0"/>
              <a:pPr/>
              <a:t>1</a:t>
            </a:fld>
            <a:endParaRPr lang="en-US"/>
          </a:p>
        </p:txBody>
      </p:sp>
      <p:pic>
        <p:nvPicPr>
          <p:cNvPr id="1026" name="Picture 2" descr="C:\Users\Admin\Desktop\Murali office correspondance\University logo letter head etc\gitam logo\logo-gitam-final.jpg"/>
          <p:cNvPicPr>
            <a:picLocks noChangeAspect="1" noChangeArrowheads="1"/>
          </p:cNvPicPr>
          <p:nvPr/>
        </p:nvPicPr>
        <p:blipFill>
          <a:blip r:embed="rId3" cstate="print"/>
          <a:srcRect/>
          <a:stretch>
            <a:fillRect/>
          </a:stretch>
        </p:blipFill>
        <p:spPr bwMode="auto">
          <a:xfrm>
            <a:off x="5384800" y="394547"/>
            <a:ext cx="1185333" cy="1128110"/>
          </a:xfrm>
          <a:prstGeom prst="rect">
            <a:avLst/>
          </a:prstGeom>
          <a:noFill/>
        </p:spPr>
      </p:pic>
      <p:sp>
        <p:nvSpPr>
          <p:cNvPr id="4" name="Subtitle 3"/>
          <p:cNvSpPr>
            <a:spLocks noGrp="1"/>
          </p:cNvSpPr>
          <p:nvPr>
            <p:ph type="subTitle" idx="1"/>
          </p:nvPr>
        </p:nvSpPr>
        <p:spPr/>
        <p:txBody>
          <a:bodyPr>
            <a:normAutofit/>
          </a:bodyPr>
          <a:lstStyle/>
          <a:p>
            <a:r>
              <a:rPr lang="en-US" sz="6000" dirty="0">
                <a:latin typeface="Arial" panose="020B0604020202020204" pitchFamily="34" charset="0"/>
                <a:cs typeface="Arial" panose="020B0604020202020204" pitchFamily="34" charset="0"/>
              </a:rPr>
              <a:t>Unit II : </a:t>
            </a:r>
            <a:r>
              <a:rPr lang="en-US" sz="6000" b="1" dirty="0" smtClean="0">
                <a:solidFill>
                  <a:schemeClr val="accent5">
                    <a:lumMod val="50000"/>
                  </a:schemeClr>
                </a:solidFill>
                <a:latin typeface="Arial" panose="020B0604020202020204" pitchFamily="34" charset="0"/>
                <a:cs typeface="Arial" panose="020B0604020202020204" pitchFamily="34" charset="0"/>
              </a:rPr>
              <a:t>Protocols </a:t>
            </a:r>
            <a:r>
              <a:rPr lang="en-US" sz="6000" b="1" dirty="0">
                <a:solidFill>
                  <a:schemeClr val="accent5">
                    <a:lumMod val="50000"/>
                  </a:schemeClr>
                </a:solidFill>
                <a:latin typeface="Arial" panose="020B0604020202020204" pitchFamily="34" charset="0"/>
                <a:cs typeface="Arial" panose="020B0604020202020204" pitchFamily="34" charset="0"/>
              </a:rPr>
              <a:t>for IoT</a:t>
            </a:r>
            <a:endParaRPr lang="en-IN" sz="6000"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76E5A6-DC03-45E5-88D8-FB80E422D321}"/>
              </a:ext>
            </a:extLst>
          </p:cNvPr>
          <p:cNvSpPr>
            <a:spLocks noGrp="1"/>
          </p:cNvSpPr>
          <p:nvPr>
            <p:ph sz="quarter" idx="13"/>
          </p:nvPr>
        </p:nvSpPr>
        <p:spPr>
          <a:xfrm>
            <a:off x="561077" y="235131"/>
            <a:ext cx="7681586" cy="6622869"/>
          </a:xfrm>
        </p:spPr>
        <p:txBody>
          <a:bodyPr>
            <a:noAutofit/>
          </a:bodyPr>
          <a:lstStyle/>
          <a:p>
            <a:pPr algn="just"/>
            <a:r>
              <a:rPr lang="en-US" dirty="0">
                <a:latin typeface="Times New Roman" panose="02020603050405020304" pitchFamily="18" charset="0"/>
                <a:cs typeface="Times New Roman" panose="02020603050405020304" pitchFamily="18" charset="0"/>
              </a:rPr>
              <a:t>In a networking system, the address connects the source to the destination. </a:t>
            </a:r>
          </a:p>
          <a:p>
            <a:pPr algn="just"/>
            <a:r>
              <a:rPr lang="en-US" dirty="0">
                <a:latin typeface="Times New Roman" panose="02020603050405020304" pitchFamily="18" charset="0"/>
                <a:cs typeface="Times New Roman" panose="02020603050405020304" pitchFamily="18" charset="0"/>
              </a:rPr>
              <a:t>Here, clients do not have any address and hence topics are used . messages are sent as topics and brokers filter the messages based on the topic subscribed, which will then be send to the respective subscribers </a:t>
            </a:r>
          </a:p>
          <a:p>
            <a:pPr algn="just"/>
            <a:r>
              <a:rPr lang="en-US" dirty="0">
                <a:latin typeface="Times New Roman" panose="02020603050405020304" pitchFamily="18" charset="0"/>
                <a:cs typeface="Times New Roman" panose="02020603050405020304" pitchFamily="18" charset="0"/>
              </a:rPr>
              <a:t>hence topics are used to connect the publisher to the subscriber.</a:t>
            </a:r>
          </a:p>
          <a:p>
            <a:pPr algn="just"/>
            <a:r>
              <a:rPr lang="en-US" dirty="0">
                <a:latin typeface="Times New Roman" panose="02020603050405020304" pitchFamily="18" charset="0"/>
                <a:cs typeface="Times New Roman" panose="02020603050405020304" pitchFamily="18" charset="0"/>
              </a:rPr>
              <a:t>In MQTT protocol, the clients who are subscribers can also publish. </a:t>
            </a:r>
          </a:p>
          <a:p>
            <a:pPr algn="just"/>
            <a:r>
              <a:rPr lang="en-US" dirty="0">
                <a:latin typeface="Times New Roman" panose="02020603050405020304" pitchFamily="18" charset="0"/>
                <a:cs typeface="Times New Roman" panose="02020603050405020304" pitchFamily="18" charset="0"/>
              </a:rPr>
              <a:t>Once the messages reached the clients the message gets removed from the broker. Therefore, the life of the message is limited that is it automatically gets deleted. </a:t>
            </a:r>
            <a:endParaRPr lang="en-IN"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9A7763CD-C011-4EDF-BD7D-7B630C4D96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9336" y="0"/>
            <a:ext cx="1502664" cy="42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0001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76E5A6-DC03-45E5-88D8-FB80E422D321}"/>
              </a:ext>
            </a:extLst>
          </p:cNvPr>
          <p:cNvSpPr>
            <a:spLocks noGrp="1"/>
          </p:cNvSpPr>
          <p:nvPr>
            <p:ph sz="quarter" idx="13"/>
          </p:nvPr>
        </p:nvSpPr>
        <p:spPr>
          <a:xfrm>
            <a:off x="339634" y="235131"/>
            <a:ext cx="9875520" cy="6622869"/>
          </a:xfrm>
        </p:spPr>
        <p:txBody>
          <a:bodyPr>
            <a:noAutofit/>
          </a:bodyPr>
          <a:lstStyle/>
          <a:p>
            <a:pPr algn="just"/>
            <a:r>
              <a:rPr lang="en-IN" b="1" i="0" dirty="0">
                <a:solidFill>
                  <a:srgbClr val="610B4B"/>
                </a:solidFill>
                <a:effectLst/>
                <a:latin typeface="Times New Roman" panose="02020603050405020304" pitchFamily="18" charset="0"/>
                <a:cs typeface="Times New Roman" panose="02020603050405020304" pitchFamily="18" charset="0"/>
              </a:rPr>
              <a:t>MQTT Architecture</a:t>
            </a:r>
          </a:p>
          <a:p>
            <a:pPr algn="just"/>
            <a:r>
              <a:rPr lang="en-US" dirty="0">
                <a:latin typeface="Times New Roman" panose="02020603050405020304" pitchFamily="18" charset="0"/>
                <a:cs typeface="Times New Roman" panose="02020603050405020304" pitchFamily="18" charset="0"/>
              </a:rPr>
              <a:t>The components of the MQTT are,</a:t>
            </a:r>
          </a:p>
          <a:p>
            <a:pPr marL="1254125" indent="-352425"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Message</a:t>
            </a:r>
          </a:p>
          <a:p>
            <a:pPr marL="1254125" indent="-352425"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Client</a:t>
            </a:r>
          </a:p>
          <a:p>
            <a:pPr marL="1254125" indent="-352425"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Server or Broker</a:t>
            </a:r>
          </a:p>
          <a:p>
            <a:pPr marL="1254125" indent="-352425"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TOPIC</a:t>
            </a:r>
          </a:p>
          <a:p>
            <a:pPr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Message</a:t>
            </a:r>
          </a:p>
          <a:p>
            <a:pPr algn="just"/>
            <a:r>
              <a:rPr lang="en-US" dirty="0">
                <a:latin typeface="Times New Roman" panose="02020603050405020304" pitchFamily="18" charset="0"/>
                <a:cs typeface="Times New Roman" panose="02020603050405020304" pitchFamily="18" charset="0"/>
              </a:rPr>
              <a:t>The message is the data that is carried out by the protocol across the network for the application. </a:t>
            </a:r>
            <a:r>
              <a:rPr lang="en-US" sz="2400" dirty="0">
                <a:latin typeface="Times New Roman" panose="02020603050405020304" pitchFamily="18" charset="0"/>
                <a:cs typeface="Times New Roman" panose="02020603050405020304" pitchFamily="18" charset="0"/>
              </a:rPr>
              <a:t>When the message is transmitted over the network, then the message contains the following parameters:</a:t>
            </a:r>
          </a:p>
          <a:p>
            <a:pPr marL="0" indent="0" algn="just">
              <a:lnSpc>
                <a:spcPct val="100000"/>
              </a:lnSpc>
              <a:spcBef>
                <a:spcPts val="0"/>
              </a:spcBef>
              <a:buNone/>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Payload data</a:t>
            </a:r>
          </a:p>
          <a:p>
            <a:pPr marL="0" indent="0" algn="just">
              <a:lnSpc>
                <a:spcPct val="100000"/>
              </a:lnSpc>
              <a:spcBef>
                <a:spcPts val="0"/>
              </a:spcBef>
              <a:buNone/>
            </a:pPr>
            <a:r>
              <a:rPr lang="en-US" sz="2000" dirty="0">
                <a:latin typeface="Times New Roman" panose="02020603050405020304" pitchFamily="18" charset="0"/>
                <a:cs typeface="Times New Roman" panose="02020603050405020304" pitchFamily="18" charset="0"/>
              </a:rPr>
              <a:t>	-Quality of Service (QoS)</a:t>
            </a:r>
          </a:p>
          <a:p>
            <a:pPr marL="0" indent="0" algn="just">
              <a:lnSpc>
                <a:spcPct val="100000"/>
              </a:lnSpc>
              <a:spcBef>
                <a:spcPts val="0"/>
              </a:spcBef>
              <a:buNone/>
            </a:pPr>
            <a:r>
              <a:rPr lang="en-US" sz="2000" dirty="0">
                <a:latin typeface="Times New Roman" panose="02020603050405020304" pitchFamily="18" charset="0"/>
                <a:cs typeface="Times New Roman" panose="02020603050405020304" pitchFamily="18" charset="0"/>
              </a:rPr>
              <a:t>	-Collection of Properties</a:t>
            </a:r>
          </a:p>
          <a:p>
            <a:pPr marL="0" indent="0" algn="just">
              <a:lnSpc>
                <a:spcPct val="100000"/>
              </a:lnSpc>
              <a:spcBef>
                <a:spcPts val="0"/>
              </a:spcBef>
              <a:buNone/>
            </a:pPr>
            <a:r>
              <a:rPr lang="en-US" sz="2000" dirty="0">
                <a:latin typeface="Times New Roman" panose="02020603050405020304" pitchFamily="18" charset="0"/>
                <a:cs typeface="Times New Roman" panose="02020603050405020304" pitchFamily="18" charset="0"/>
              </a:rPr>
              <a:t>	-Topic</a:t>
            </a:r>
            <a:endParaRPr lang="en-IN" sz="24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8406D1C4-DBA1-4C5D-ABAD-08AFDCF8F4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9336" y="0"/>
            <a:ext cx="1502664" cy="42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6530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76E5A6-DC03-45E5-88D8-FB80E422D321}"/>
              </a:ext>
            </a:extLst>
          </p:cNvPr>
          <p:cNvSpPr>
            <a:spLocks noGrp="1"/>
          </p:cNvSpPr>
          <p:nvPr>
            <p:ph sz="quarter" idx="13"/>
          </p:nvPr>
        </p:nvSpPr>
        <p:spPr>
          <a:xfrm>
            <a:off x="339634" y="235131"/>
            <a:ext cx="9875520" cy="6622869"/>
          </a:xfrm>
        </p:spPr>
        <p:txBody>
          <a:bodyPr>
            <a:noAutofit/>
          </a:bodyPr>
          <a:lstStyle/>
          <a:p>
            <a:pPr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MQTT Client:</a:t>
            </a:r>
          </a:p>
          <a:p>
            <a:pPr algn="just"/>
            <a:r>
              <a:rPr lang="en-US" dirty="0">
                <a:latin typeface="Times New Roman" panose="02020603050405020304" pitchFamily="18" charset="0"/>
                <a:cs typeface="Times New Roman" panose="02020603050405020304" pitchFamily="18" charset="0"/>
              </a:rPr>
              <a:t>In MQTT, the subscriber and publisher are the two roles of a client. The clients subscribe to the topics to publish and receive messages. </a:t>
            </a:r>
          </a:p>
          <a:p>
            <a:pPr algn="just"/>
            <a:r>
              <a:rPr lang="en-US" b="1" dirty="0">
                <a:latin typeface="Times New Roman" panose="02020603050405020304" pitchFamily="18" charset="0"/>
                <a:cs typeface="Times New Roman" panose="02020603050405020304" pitchFamily="18" charset="0"/>
              </a:rPr>
              <a:t>Publish: </a:t>
            </a:r>
            <a:r>
              <a:rPr lang="en-US" dirty="0">
                <a:latin typeface="Times New Roman" panose="02020603050405020304" pitchFamily="18" charset="0"/>
                <a:cs typeface="Times New Roman" panose="02020603050405020304" pitchFamily="18" charset="0"/>
              </a:rPr>
              <a:t>When the client sends the data to the server, then we call this operation as a publish.</a:t>
            </a:r>
          </a:p>
          <a:p>
            <a:pPr algn="just"/>
            <a:r>
              <a:rPr lang="en-US" b="1" dirty="0">
                <a:latin typeface="Times New Roman" panose="02020603050405020304" pitchFamily="18" charset="0"/>
                <a:cs typeface="Times New Roman" panose="02020603050405020304" pitchFamily="18" charset="0"/>
              </a:rPr>
              <a:t>Subscribe: </a:t>
            </a:r>
            <a:r>
              <a:rPr lang="en-US" dirty="0">
                <a:latin typeface="Times New Roman" panose="02020603050405020304" pitchFamily="18" charset="0"/>
                <a:cs typeface="Times New Roman" panose="02020603050405020304" pitchFamily="18" charset="0"/>
              </a:rPr>
              <a:t>When the client receives the data from the server, then we call this operation a subscription.</a:t>
            </a:r>
          </a:p>
          <a:p>
            <a:pPr algn="just"/>
            <a:r>
              <a:rPr lang="en-US" dirty="0">
                <a:latin typeface="Times New Roman" panose="02020603050405020304" pitchFamily="18" charset="0"/>
                <a:cs typeface="Times New Roman" panose="02020603050405020304" pitchFamily="18" charset="0"/>
              </a:rPr>
              <a:t>MQTT client collects information from sensors and connects it to the messaging server.</a:t>
            </a:r>
          </a:p>
        </p:txBody>
      </p:sp>
      <p:pic>
        <p:nvPicPr>
          <p:cNvPr id="4" name="Picture 2">
            <a:extLst>
              <a:ext uri="{FF2B5EF4-FFF2-40B4-BE49-F238E27FC236}">
                <a16:creationId xmlns:a16="http://schemas.microsoft.com/office/drawing/2014/main" id="{FC1DE0C0-A9B7-445E-9605-199B2D30CD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9336" y="0"/>
            <a:ext cx="1502664" cy="42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5662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76E5A6-DC03-45E5-88D8-FB80E422D321}"/>
              </a:ext>
            </a:extLst>
          </p:cNvPr>
          <p:cNvSpPr>
            <a:spLocks noGrp="1"/>
          </p:cNvSpPr>
          <p:nvPr>
            <p:ph sz="quarter" idx="13"/>
          </p:nvPr>
        </p:nvSpPr>
        <p:spPr>
          <a:xfrm>
            <a:off x="339634" y="235131"/>
            <a:ext cx="10907486" cy="6622869"/>
          </a:xfrm>
        </p:spPr>
        <p:txBody>
          <a:bodyPr>
            <a:noAutofit/>
          </a:bodyPr>
          <a:lstStyle/>
          <a:p>
            <a:pPr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Server or Broker:</a:t>
            </a:r>
          </a:p>
          <a:p>
            <a:pPr algn="just"/>
            <a:r>
              <a:rPr lang="en-US" dirty="0">
                <a:latin typeface="Times New Roman" panose="02020603050405020304" pitchFamily="18" charset="0"/>
                <a:cs typeface="Times New Roman" panose="02020603050405020304" pitchFamily="18" charset="0"/>
              </a:rPr>
              <a:t>The device or a program that allows the client to publish the messages and subscribe to the messages. A server accepts the network connection from the client, accepts the messages from the client, processes the subscribe and unsubscribe requests, forwards the application messages to the client, and closes the network connection from the client.</a:t>
            </a:r>
          </a:p>
          <a:p>
            <a:pPr algn="just"/>
            <a:r>
              <a:rPr lang="en-US" dirty="0">
                <a:latin typeface="Times New Roman" panose="02020603050405020304" pitchFamily="18" charset="0"/>
                <a:cs typeface="Times New Roman" panose="02020603050405020304" pitchFamily="18" charset="0"/>
              </a:rPr>
              <a:t>Each connection to the broker can specify a quality of service (QoS) </a:t>
            </a:r>
            <a:r>
              <a:rPr lang="en-US" dirty="0" err="1">
                <a:latin typeface="Times New Roman" panose="02020603050405020304" pitchFamily="18" charset="0"/>
                <a:cs typeface="Times New Roman" panose="02020603050405020304" pitchFamily="18" charset="0"/>
              </a:rPr>
              <a:t>measure.These</a:t>
            </a:r>
            <a:r>
              <a:rPr lang="en-US" dirty="0">
                <a:latin typeface="Times New Roman" panose="02020603050405020304" pitchFamily="18" charset="0"/>
                <a:cs typeface="Times New Roman" panose="02020603050405020304" pitchFamily="18" charset="0"/>
              </a:rPr>
              <a:t> are classified in increasing order of overhead:</a:t>
            </a:r>
          </a:p>
          <a:p>
            <a:pPr marL="0" indent="0" algn="just">
              <a:lnSpc>
                <a:spcPct val="150000"/>
              </a:lnSpc>
              <a:spcBef>
                <a:spcPts val="0"/>
              </a:spcBef>
              <a:buNone/>
            </a:pPr>
            <a:r>
              <a:rPr lang="en-US" sz="2400" dirty="0">
                <a:latin typeface="Times New Roman" panose="02020603050405020304" pitchFamily="18" charset="0"/>
                <a:cs typeface="Times New Roman" panose="02020603050405020304" pitchFamily="18" charset="0"/>
              </a:rPr>
              <a:t>	-At most once – the message is sent only once and the client and broker take no additional steps to acknowledge delivery (fire and forget).</a:t>
            </a:r>
          </a:p>
          <a:p>
            <a:pPr marL="0" indent="0" algn="just">
              <a:lnSpc>
                <a:spcPct val="150000"/>
              </a:lnSpc>
              <a:spcBef>
                <a:spcPts val="0"/>
              </a:spcBef>
              <a:buNone/>
            </a:pPr>
            <a:r>
              <a:rPr lang="en-US" sz="2400" dirty="0">
                <a:latin typeface="Times New Roman" panose="02020603050405020304" pitchFamily="18" charset="0"/>
                <a:cs typeface="Times New Roman" panose="02020603050405020304" pitchFamily="18" charset="0"/>
              </a:rPr>
              <a:t>	-At least once – the message is re-tried by the sender multiple times until acknowledgement is received (acknowledged delivery).</a:t>
            </a:r>
          </a:p>
          <a:p>
            <a:pPr marL="0" indent="0" algn="just">
              <a:lnSpc>
                <a:spcPct val="150000"/>
              </a:lnSpc>
              <a:spcBef>
                <a:spcPts val="0"/>
              </a:spcBef>
              <a:buNone/>
            </a:pPr>
            <a:r>
              <a:rPr lang="en-US" sz="2400" dirty="0">
                <a:latin typeface="Times New Roman" panose="02020603050405020304" pitchFamily="18" charset="0"/>
                <a:cs typeface="Times New Roman" panose="02020603050405020304" pitchFamily="18" charset="0"/>
              </a:rPr>
              <a:t>	-Exactly once – the sender and receiver engage in a two-level handshake to ensure only one copy of the message is received (assured delivery).</a:t>
            </a:r>
          </a:p>
        </p:txBody>
      </p:sp>
      <p:pic>
        <p:nvPicPr>
          <p:cNvPr id="4" name="Picture 2">
            <a:extLst>
              <a:ext uri="{FF2B5EF4-FFF2-40B4-BE49-F238E27FC236}">
                <a16:creationId xmlns:a16="http://schemas.microsoft.com/office/drawing/2014/main" id="{29E672CC-7589-4C51-8FE4-B540BB74F4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9336" y="0"/>
            <a:ext cx="1502664" cy="42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9124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essage delivery at different QoS levels. Source: Patierno 2014, slide 8.">
            <a:extLst>
              <a:ext uri="{FF2B5EF4-FFF2-40B4-BE49-F238E27FC236}">
                <a16:creationId xmlns:a16="http://schemas.microsoft.com/office/drawing/2014/main" id="{4A5F44D7-51C6-477A-AF2D-09CBE4893CE9}"/>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522514" y="117566"/>
            <a:ext cx="11508377" cy="659674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E644DAA-B359-43E4-ACFE-3CA53DF085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9336" y="0"/>
            <a:ext cx="1502664" cy="42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8822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8A93E-919F-4385-B504-0FAF51366E26}"/>
              </a:ext>
            </a:extLst>
          </p:cNvPr>
          <p:cNvSpPr>
            <a:spLocks noGrp="1"/>
          </p:cNvSpPr>
          <p:nvPr>
            <p:ph type="title"/>
          </p:nvPr>
        </p:nvSpPr>
        <p:spPr>
          <a:xfrm>
            <a:off x="130629" y="64679"/>
            <a:ext cx="7772400" cy="1071790"/>
          </a:xfrm>
        </p:spPr>
        <p:txBody>
          <a:bodyPr>
            <a:normAutofit fontScale="90000"/>
          </a:bodyPr>
          <a:lstStyle/>
          <a:p>
            <a:r>
              <a:rPr lang="en-US" sz="3200" b="1" dirty="0">
                <a:latin typeface="Times New Roman" panose="02020603050405020304" pitchFamily="18" charset="0"/>
                <a:cs typeface="Times New Roman" panose="02020603050405020304" pitchFamily="18" charset="0"/>
              </a:rPr>
              <a:t>MQTT subscribe implementation example</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E532AE97-171F-4BFF-BB93-8DCE73BB3C61}"/>
              </a:ext>
            </a:extLst>
          </p:cNvPr>
          <p:cNvPicPr>
            <a:picLocks noGrp="1" noChangeAspect="1"/>
          </p:cNvPicPr>
          <p:nvPr>
            <p:ph sz="quarter" idx="13"/>
          </p:nvPr>
        </p:nvPicPr>
        <p:blipFill>
          <a:blip r:embed="rId2"/>
          <a:stretch>
            <a:fillRect/>
          </a:stretch>
        </p:blipFill>
        <p:spPr>
          <a:xfrm>
            <a:off x="5839097" y="1423851"/>
            <a:ext cx="5826034" cy="4297680"/>
          </a:xfrm>
          <a:prstGeom prst="rect">
            <a:avLst/>
          </a:prstGeom>
        </p:spPr>
      </p:pic>
      <p:sp>
        <p:nvSpPr>
          <p:cNvPr id="5" name="TextBox 4">
            <a:extLst>
              <a:ext uri="{FF2B5EF4-FFF2-40B4-BE49-F238E27FC236}">
                <a16:creationId xmlns:a16="http://schemas.microsoft.com/office/drawing/2014/main" id="{866A0BCF-2B49-4316-B58A-1B67EF3C4120}"/>
              </a:ext>
            </a:extLst>
          </p:cNvPr>
          <p:cNvSpPr txBox="1"/>
          <p:nvPr/>
        </p:nvSpPr>
        <p:spPr>
          <a:xfrm>
            <a:off x="130629" y="600574"/>
            <a:ext cx="6021975" cy="6001643"/>
          </a:xfrm>
          <a:prstGeom prst="rect">
            <a:avLst/>
          </a:prstGeom>
          <a:noFill/>
        </p:spPr>
        <p:txBody>
          <a:bodyPr wrap="square" rtlCol="0">
            <a:spAutoFit/>
          </a:bodyPr>
          <a:lstStyle/>
          <a:p>
            <a:pPr marL="182563" indent="-182563"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 MQ2 sensor is interfaced with node MCU as shown in figure </a:t>
            </a:r>
          </a:p>
          <a:p>
            <a:pPr marL="182563" indent="-182563"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sensor senses the gas data and pushes it to the cloud through NodeMCU which is one of </a:t>
            </a:r>
            <a:r>
              <a:rPr lang="en-US" sz="2400">
                <a:latin typeface="Times New Roman" panose="02020603050405020304" pitchFamily="18" charset="0"/>
                <a:cs typeface="Times New Roman" panose="02020603050405020304" pitchFamily="18" charset="0"/>
              </a:rPr>
              <a:t>the nodes</a:t>
            </a:r>
            <a:r>
              <a:rPr lang="en-US" sz="2400" dirty="0">
                <a:latin typeface="Times New Roman" panose="02020603050405020304" pitchFamily="18" charset="0"/>
                <a:cs typeface="Times New Roman" panose="02020603050405020304" pitchFamily="18" charset="0"/>
              </a:rPr>
              <a:t>. This node is referred as publisher. </a:t>
            </a:r>
          </a:p>
          <a:p>
            <a:pPr marL="182563" indent="-182563"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process of transmission is taken care by MQTT protocol. </a:t>
            </a:r>
          </a:p>
          <a:p>
            <a:pPr marL="182563" indent="-182563"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Adafruit cloud service provider acts as the broker and takes care of the subscribers provided with appropriate messages. </a:t>
            </a:r>
          </a:p>
          <a:p>
            <a:pPr marL="182563" indent="-182563"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gas sensor will read the gas data in the environment. The data will be sent to the NodeMCU and further to the cloud.</a:t>
            </a:r>
          </a:p>
          <a:p>
            <a:pPr marL="182563" indent="-182563"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process of publishing data to the cloud is referred to as publishing. </a:t>
            </a:r>
          </a:p>
          <a:p>
            <a:pPr marL="182563" indent="-182563"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Adafruit cloud acts as the broker </a:t>
            </a:r>
            <a:endParaRPr lang="en-IN" sz="2400" dirty="0">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47375401-E278-4A6B-A631-141EAC7A8C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9336" y="0"/>
            <a:ext cx="1502664" cy="42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1935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EBFDC2D-952B-4A24-8CE3-8E6B51D3FEB7}"/>
              </a:ext>
            </a:extLst>
          </p:cNvPr>
          <p:cNvPicPr>
            <a:picLocks noGrp="1" noChangeAspect="1"/>
          </p:cNvPicPr>
          <p:nvPr>
            <p:ph sz="quarter" idx="13"/>
          </p:nvPr>
        </p:nvPicPr>
        <p:blipFill>
          <a:blip r:embed="rId2"/>
          <a:stretch>
            <a:fillRect/>
          </a:stretch>
        </p:blipFill>
        <p:spPr>
          <a:xfrm>
            <a:off x="5839097" y="1423851"/>
            <a:ext cx="5826034" cy="4297680"/>
          </a:xfrm>
          <a:prstGeom prst="rect">
            <a:avLst/>
          </a:prstGeom>
        </p:spPr>
      </p:pic>
      <p:sp>
        <p:nvSpPr>
          <p:cNvPr id="5" name="TextBox 4">
            <a:extLst>
              <a:ext uri="{FF2B5EF4-FFF2-40B4-BE49-F238E27FC236}">
                <a16:creationId xmlns:a16="http://schemas.microsoft.com/office/drawing/2014/main" id="{08E7A113-C0AA-4D59-84C5-6F0F9124133E}"/>
              </a:ext>
            </a:extLst>
          </p:cNvPr>
          <p:cNvSpPr txBox="1"/>
          <p:nvPr/>
        </p:nvSpPr>
        <p:spPr>
          <a:xfrm>
            <a:off x="91441" y="718457"/>
            <a:ext cx="6004560" cy="452431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MQTT subscription process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process of subscription and publishing is almost similar with minor differences.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data published in the cloud is to be subscribed in parallel by another node MCU.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moment when the gas data reaches the cloud, the data will be acquired by the subscriber based on the subscription preferred.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Hence one NodeMCU will publish while the other will read through subscription look </a:t>
            </a:r>
            <a:endParaRPr lang="en-IN" sz="2400" dirty="0">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BC1A18F7-21E6-4166-8A4C-B5EA58C18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9336" y="0"/>
            <a:ext cx="1502664" cy="42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3723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1B2F-FD87-45CE-9292-022170638FBC}"/>
              </a:ext>
            </a:extLst>
          </p:cNvPr>
          <p:cNvSpPr>
            <a:spLocks noGrp="1"/>
          </p:cNvSpPr>
          <p:nvPr>
            <p:ph type="title"/>
          </p:nvPr>
        </p:nvSpPr>
        <p:spPr>
          <a:xfrm>
            <a:off x="28353" y="1"/>
            <a:ext cx="10515600" cy="777922"/>
          </a:xfrm>
        </p:spPr>
        <p:txBody>
          <a:bodyPr>
            <a:normAutofit/>
          </a:bodyPr>
          <a:lstStyle/>
          <a:p>
            <a:pPr marL="457200" indent="-457200">
              <a:buFont typeface="Wingdings" panose="05000000000000000000" pitchFamily="2" charset="2"/>
              <a:buChar char="Ø"/>
            </a:pPr>
            <a:r>
              <a:rPr lang="en-US" sz="3200" b="1" dirty="0">
                <a:solidFill>
                  <a:srgbClr val="FF0000"/>
                </a:solidFill>
                <a:latin typeface="Times New Roman" panose="02020603050405020304" pitchFamily="18" charset="0"/>
                <a:cs typeface="Times New Roman" panose="02020603050405020304" pitchFamily="18" charset="0"/>
              </a:rPr>
              <a:t>Constrained application protocol (CoAP)</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A0F2AF-7D2E-4203-839F-B4D23A050F41}"/>
              </a:ext>
            </a:extLst>
          </p:cNvPr>
          <p:cNvSpPr>
            <a:spLocks noGrp="1"/>
          </p:cNvSpPr>
          <p:nvPr>
            <p:ph sz="quarter" idx="13"/>
          </p:nvPr>
        </p:nvSpPr>
        <p:spPr>
          <a:xfrm>
            <a:off x="180126" y="633668"/>
            <a:ext cx="11802607" cy="6224332"/>
          </a:xfrm>
        </p:spPr>
        <p:txBody>
          <a:bodyPr>
            <a:noAutofit/>
          </a:bodyPr>
          <a:lstStyle/>
          <a:p>
            <a:pPr algn="just"/>
            <a:r>
              <a:rPr lang="en-US" sz="2400" dirty="0">
                <a:latin typeface="Times New Roman" panose="02020603050405020304" pitchFamily="18" charset="0"/>
                <a:cs typeface="Times New Roman" panose="02020603050405020304" pitchFamily="18" charset="0"/>
              </a:rPr>
              <a:t>similar to MQTT, COAP is a lightweight protocol. </a:t>
            </a:r>
          </a:p>
          <a:p>
            <a:pPr algn="just"/>
            <a:r>
              <a:rPr lang="en-US" sz="2400" dirty="0">
                <a:latin typeface="Times New Roman" panose="02020603050405020304" pitchFamily="18" charset="0"/>
                <a:cs typeface="Times New Roman" panose="02020603050405020304" pitchFamily="18" charset="0"/>
              </a:rPr>
              <a:t>CoAP uses lesser resources than H TTP and it is not a replacement to HTTP. </a:t>
            </a:r>
          </a:p>
          <a:p>
            <a:pPr algn="just"/>
            <a:r>
              <a:rPr lang="en-US" sz="2400" dirty="0">
                <a:latin typeface="Times New Roman" panose="02020603050405020304" pitchFamily="18" charset="0"/>
                <a:cs typeface="Times New Roman" panose="02020603050405020304" pitchFamily="18" charset="0"/>
              </a:rPr>
              <a:t>H TTP is highly favored and has no constraints or restrictions. On the other hand, COAP is designed for environments with constraints. </a:t>
            </a:r>
          </a:p>
          <a:p>
            <a:pPr algn="just"/>
            <a:r>
              <a:rPr lang="en-US" sz="2400" dirty="0">
                <a:latin typeface="Times New Roman" panose="02020603050405020304" pitchFamily="18" charset="0"/>
                <a:cs typeface="Times New Roman" panose="02020603050405020304" pitchFamily="18" charset="0"/>
              </a:rPr>
              <a:t>HTTP runs over TCP and is connection oriented while CoAP runs over UDP and his connectionless. </a:t>
            </a:r>
          </a:p>
          <a:p>
            <a:pPr algn="just"/>
            <a:r>
              <a:rPr lang="en-US" sz="2400" dirty="0">
                <a:latin typeface="Times New Roman" panose="02020603050405020304" pitchFamily="18" charset="0"/>
                <a:cs typeface="Times New Roman" panose="02020603050405020304" pitchFamily="18" charset="0"/>
              </a:rPr>
              <a:t>CoAP is a simple protocol with low overhead specifically designed for constrained devices (such as microcontrollers) and constrained networks.</a:t>
            </a:r>
          </a:p>
          <a:p>
            <a:pPr algn="just"/>
            <a:r>
              <a:rPr lang="en-US" sz="2400" b="0" i="0" dirty="0">
                <a:solidFill>
                  <a:srgbClr val="222635"/>
                </a:solidFill>
                <a:effectLst/>
                <a:latin typeface="Cambria" panose="02040503050406030204" pitchFamily="18" charset="0"/>
              </a:rPr>
              <a:t>The main features of CoAP protocols are:</a:t>
            </a:r>
          </a:p>
          <a:p>
            <a:pPr marL="0" indent="0" algn="just">
              <a:buNone/>
            </a:pPr>
            <a:r>
              <a:rPr lang="en-US" sz="2400" b="0" i="0" dirty="0">
                <a:solidFill>
                  <a:srgbClr val="222635"/>
                </a:solidFill>
                <a:effectLst/>
                <a:latin typeface="Cambria" panose="02040503050406030204" pitchFamily="18" charset="0"/>
              </a:rPr>
              <a:t>		Web protocol used in M2M with constrained requirements</a:t>
            </a:r>
          </a:p>
          <a:p>
            <a:pPr marL="0" indent="0" algn="just">
              <a:buNone/>
            </a:pPr>
            <a:r>
              <a:rPr lang="en-US" sz="2400" b="0" i="0" dirty="0">
                <a:solidFill>
                  <a:srgbClr val="222635"/>
                </a:solidFill>
                <a:effectLst/>
                <a:latin typeface="Cambria" panose="02040503050406030204" pitchFamily="18" charset="0"/>
              </a:rPr>
              <a:t>		Asynchronous message exchange</a:t>
            </a:r>
          </a:p>
          <a:p>
            <a:pPr marL="0" indent="0" algn="just">
              <a:buNone/>
            </a:pPr>
            <a:r>
              <a:rPr lang="en-US" sz="2400" b="0" i="0" dirty="0">
                <a:solidFill>
                  <a:srgbClr val="222635"/>
                </a:solidFill>
                <a:effectLst/>
                <a:latin typeface="Cambria" panose="02040503050406030204" pitchFamily="18" charset="0"/>
              </a:rPr>
              <a:t>		Low overhead and very simple to parse</a:t>
            </a:r>
          </a:p>
          <a:p>
            <a:pPr marL="0" indent="0" algn="just">
              <a:buNone/>
            </a:pPr>
            <a:r>
              <a:rPr lang="en-US" sz="2400" b="0" i="0" dirty="0">
                <a:solidFill>
                  <a:srgbClr val="222635"/>
                </a:solidFill>
                <a:effectLst/>
                <a:latin typeface="Cambria" panose="02040503050406030204" pitchFamily="18" charset="0"/>
              </a:rPr>
              <a:t>		URI and content-type support</a:t>
            </a:r>
          </a:p>
          <a:p>
            <a:pPr marL="0" indent="0" algn="just">
              <a:buNone/>
            </a:pPr>
            <a:r>
              <a:rPr lang="en-US" sz="2400" b="0" i="0" dirty="0">
                <a:solidFill>
                  <a:srgbClr val="222635"/>
                </a:solidFill>
                <a:effectLst/>
                <a:latin typeface="Cambria" panose="02040503050406030204" pitchFamily="18" charset="0"/>
              </a:rPr>
              <a:t>		Proxy and caching capabilities</a:t>
            </a:r>
          </a:p>
          <a:p>
            <a:pPr marL="0" indent="0" algn="just">
              <a:buNone/>
            </a:pP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E0461173-6F59-4C53-974C-9620C40809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9336" y="0"/>
            <a:ext cx="1502664" cy="42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4341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AP Protocol: Definition, Architecture 📌">
            <a:extLst>
              <a:ext uri="{FF2B5EF4-FFF2-40B4-BE49-F238E27FC236}">
                <a16:creationId xmlns:a16="http://schemas.microsoft.com/office/drawing/2014/main" id="{CCCBE455-2480-4C73-B653-C26B1BFCE2F0}"/>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648929" y="132735"/>
            <a:ext cx="10704872" cy="636014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1511D91-9E02-4784-8D84-C433AA5F2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9336" y="0"/>
            <a:ext cx="1502664" cy="42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5293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6F32A9-4262-45E8-92DA-242FDACEDCFE}"/>
              </a:ext>
            </a:extLst>
          </p:cNvPr>
          <p:cNvSpPr>
            <a:spLocks noGrp="1"/>
          </p:cNvSpPr>
          <p:nvPr>
            <p:ph sz="quarter" idx="13"/>
          </p:nvPr>
        </p:nvSpPr>
        <p:spPr>
          <a:xfrm>
            <a:off x="221756" y="263972"/>
            <a:ext cx="10363826" cy="6424211"/>
          </a:xfrm>
        </p:spPr>
        <p:txBody>
          <a:bodyPr>
            <a:normAutofit/>
          </a:bodyPr>
          <a:lstStyle/>
          <a:p>
            <a:r>
              <a:rPr lang="en-US" dirty="0">
                <a:latin typeface="Times New Roman" panose="02020603050405020304" pitchFamily="18" charset="0"/>
                <a:cs typeface="Times New Roman" panose="02020603050405020304" pitchFamily="18" charset="0"/>
              </a:rPr>
              <a:t>CoAP allows clients to talk or exchange data/information with each other within resource constraints. </a:t>
            </a:r>
          </a:p>
          <a:p>
            <a:r>
              <a:rPr lang="en-US" dirty="0">
                <a:latin typeface="Times New Roman" panose="02020603050405020304" pitchFamily="18" charset="0"/>
                <a:cs typeface="Times New Roman" panose="02020603050405020304" pitchFamily="18" charset="0"/>
              </a:rPr>
              <a:t>To understand this architecture, knowledge of some key terms is crucial:</a:t>
            </a:r>
          </a:p>
          <a:p>
            <a:pPr>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Endpoints are the nodes that host have knowledge of;</a:t>
            </a:r>
          </a:p>
          <a:p>
            <a:pPr>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Client sends requests and replies to incoming requests;</a:t>
            </a:r>
          </a:p>
          <a:p>
            <a:pPr>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Server gets and forwards requests. It also gets and forwards the messages received in response to the requests it had processed.</a:t>
            </a:r>
          </a:p>
          <a:p>
            <a:pPr>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Sender creates and sends the original message.</a:t>
            </a:r>
          </a:p>
          <a:p>
            <a:pPr>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Recipient gets the information sent by the client or forwarded by the server. </a:t>
            </a:r>
            <a:endParaRPr lang="en-IN"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D914A7AC-2E01-4271-B4A9-DB7E4469F6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9336" y="0"/>
            <a:ext cx="1502664" cy="42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4336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6576E-789E-448B-89B7-3014FD6B34A7}"/>
              </a:ext>
            </a:extLst>
          </p:cNvPr>
          <p:cNvSpPr>
            <a:spLocks noGrp="1"/>
          </p:cNvSpPr>
          <p:nvPr>
            <p:ph type="title"/>
          </p:nvPr>
        </p:nvSpPr>
        <p:spPr>
          <a:xfrm>
            <a:off x="913775" y="618518"/>
            <a:ext cx="10364451" cy="851054"/>
          </a:xfrm>
        </p:spPr>
        <p:txBody>
          <a:bodyPr/>
          <a:lstStyle/>
          <a:p>
            <a:pPr algn="ctr"/>
            <a:r>
              <a:rPr lang="en-IN" dirty="0"/>
              <a:t>Unit-2</a:t>
            </a:r>
          </a:p>
        </p:txBody>
      </p:sp>
      <p:sp>
        <p:nvSpPr>
          <p:cNvPr id="3" name="Content Placeholder 2">
            <a:extLst>
              <a:ext uri="{FF2B5EF4-FFF2-40B4-BE49-F238E27FC236}">
                <a16:creationId xmlns:a16="http://schemas.microsoft.com/office/drawing/2014/main" id="{AFE0898D-6090-49A4-83C6-38DE54E7EDE7}"/>
              </a:ext>
            </a:extLst>
          </p:cNvPr>
          <p:cNvSpPr>
            <a:spLocks noGrp="1"/>
          </p:cNvSpPr>
          <p:nvPr>
            <p:ph sz="quarter" idx="13"/>
          </p:nvPr>
        </p:nvSpPr>
        <p:spPr>
          <a:xfrm>
            <a:off x="913774" y="1469572"/>
            <a:ext cx="10632232" cy="4321627"/>
          </a:xfrm>
        </p:spPr>
        <p:txBody>
          <a:bodyPr/>
          <a:lstStyle/>
          <a:p>
            <a:pPr>
              <a:lnSpc>
                <a:spcPct val="100000"/>
              </a:lnSpc>
              <a:buFont typeface="Wingdings" panose="05000000000000000000" pitchFamily="2" charset="2"/>
              <a:buChar char="Ø"/>
            </a:pPr>
            <a:r>
              <a:rPr lang="en-US" sz="3200" dirty="0">
                <a:effectLst/>
                <a:latin typeface="Calibri" panose="020F0502020204030204" pitchFamily="34" charset="0"/>
                <a:ea typeface="Calibri" panose="020F0502020204030204" pitchFamily="34" charset="0"/>
                <a:cs typeface="Gautami" panose="020B0502040204020203" pitchFamily="34" charset="0"/>
              </a:rPr>
              <a:t>Messaging and Transport Protocols</a:t>
            </a:r>
          </a:p>
          <a:p>
            <a:pPr>
              <a:lnSpc>
                <a:spcPct val="100000"/>
              </a:lnSpc>
            </a:pPr>
            <a:r>
              <a:rPr lang="en-US" sz="3200" dirty="0">
                <a:solidFill>
                  <a:srgbClr val="FF0000"/>
                </a:solidFill>
                <a:effectLst/>
                <a:latin typeface="Calibri" panose="020F0502020204030204" pitchFamily="34" charset="0"/>
                <a:ea typeface="Calibri" panose="020F0502020204030204" pitchFamily="34" charset="0"/>
                <a:cs typeface="Gautami" panose="020B0502040204020203" pitchFamily="34" charset="0"/>
              </a:rPr>
              <a:t> Messaging Protocols</a:t>
            </a:r>
          </a:p>
          <a:p>
            <a:pPr marL="0" indent="0">
              <a:lnSpc>
                <a:spcPct val="100000"/>
              </a:lnSpc>
              <a:buNone/>
            </a:pPr>
            <a:r>
              <a:rPr lang="en-US" sz="3200" dirty="0">
                <a:solidFill>
                  <a:srgbClr val="FF0000"/>
                </a:solidFill>
                <a:latin typeface="Calibri" panose="020F0502020204030204" pitchFamily="34" charset="0"/>
                <a:ea typeface="Calibri" panose="020F0502020204030204" pitchFamily="34" charset="0"/>
                <a:cs typeface="Gautami" panose="020B0502040204020203" pitchFamily="34" charset="0"/>
              </a:rPr>
              <a:t>	- Message Queueing Telemetry Transport(MQTT)</a:t>
            </a:r>
          </a:p>
          <a:p>
            <a:pPr marL="0" indent="0">
              <a:lnSpc>
                <a:spcPct val="100000"/>
              </a:lnSpc>
              <a:buNone/>
            </a:pPr>
            <a:r>
              <a:rPr lang="en-US" sz="3200" dirty="0">
                <a:solidFill>
                  <a:srgbClr val="FF0000"/>
                </a:solidFill>
                <a:effectLst/>
                <a:latin typeface="Calibri" panose="020F0502020204030204" pitchFamily="34" charset="0"/>
                <a:ea typeface="Calibri" panose="020F0502020204030204" pitchFamily="34" charset="0"/>
                <a:cs typeface="Gautami" panose="020B0502040204020203" pitchFamily="34" charset="0"/>
              </a:rPr>
              <a:t>	- Constrained Application Protoc</a:t>
            </a:r>
            <a:r>
              <a:rPr lang="en-US" sz="3200" dirty="0">
                <a:solidFill>
                  <a:srgbClr val="FF0000"/>
                </a:solidFill>
                <a:latin typeface="Calibri" panose="020F0502020204030204" pitchFamily="34" charset="0"/>
                <a:ea typeface="Calibri" panose="020F0502020204030204" pitchFamily="34" charset="0"/>
                <a:cs typeface="Gautami" panose="020B0502040204020203" pitchFamily="34" charset="0"/>
              </a:rPr>
              <a:t>ol(CoAP)</a:t>
            </a:r>
            <a:endParaRPr lang="en-US" sz="3200" dirty="0">
              <a:solidFill>
                <a:srgbClr val="FF0000"/>
              </a:solidFill>
              <a:effectLst/>
              <a:latin typeface="Calibri" panose="020F0502020204030204" pitchFamily="34" charset="0"/>
              <a:ea typeface="Calibri" panose="020F0502020204030204" pitchFamily="34" charset="0"/>
              <a:cs typeface="Gautami" panose="020B0502040204020203" pitchFamily="34" charset="0"/>
            </a:endParaRPr>
          </a:p>
          <a:p>
            <a:pPr marL="0" indent="0">
              <a:lnSpc>
                <a:spcPct val="100000"/>
              </a:lnSpc>
              <a:buNone/>
            </a:pPr>
            <a:r>
              <a:rPr lang="en-IN" sz="3200" dirty="0">
                <a:solidFill>
                  <a:srgbClr val="FF0000"/>
                </a:solidFill>
                <a:latin typeface="Calibri" panose="020F0502020204030204" pitchFamily="34" charset="0"/>
                <a:cs typeface="Gautami" panose="020B0502040204020203" pitchFamily="34" charset="0"/>
              </a:rPr>
              <a:t>	</a:t>
            </a:r>
            <a:endParaRPr lang="en-US" sz="3200" dirty="0">
              <a:solidFill>
                <a:srgbClr val="FF0000"/>
              </a:solidFill>
              <a:latin typeface="Calibri" panose="020F0502020204030204" pitchFamily="34" charset="0"/>
              <a:cs typeface="Gautami" panose="020B0502040204020203" pitchFamily="34" charset="0"/>
            </a:endParaRPr>
          </a:p>
        </p:txBody>
      </p:sp>
      <p:sp>
        <p:nvSpPr>
          <p:cNvPr id="5" name="Date Placeholder 4">
            <a:extLst>
              <a:ext uri="{FF2B5EF4-FFF2-40B4-BE49-F238E27FC236}">
                <a16:creationId xmlns:a16="http://schemas.microsoft.com/office/drawing/2014/main" id="{2449CD1A-8943-4CAB-8CB0-07D8355C4EC8}"/>
              </a:ext>
            </a:extLst>
          </p:cNvPr>
          <p:cNvSpPr>
            <a:spLocks noGrp="1"/>
          </p:cNvSpPr>
          <p:nvPr>
            <p:ph type="dt" sz="half" idx="10"/>
          </p:nvPr>
        </p:nvSpPr>
        <p:spPr/>
        <p:txBody>
          <a:bodyPr/>
          <a:lstStyle/>
          <a:p>
            <a:fld id="{60BD23C1-5D0D-4BC2-9D5C-AC71DF048DEF}" type="datetime1">
              <a:rPr lang="en-US" smtClean="0"/>
              <a:pPr/>
              <a:t>3/31/2022</a:t>
            </a:fld>
            <a:endParaRPr lang="en-IN"/>
          </a:p>
        </p:txBody>
      </p:sp>
      <p:sp>
        <p:nvSpPr>
          <p:cNvPr id="6" name="Slide Number Placeholder 5">
            <a:extLst>
              <a:ext uri="{FF2B5EF4-FFF2-40B4-BE49-F238E27FC236}">
                <a16:creationId xmlns:a16="http://schemas.microsoft.com/office/drawing/2014/main" id="{D711689A-64D2-46C9-A99C-D2CD17432914}"/>
              </a:ext>
            </a:extLst>
          </p:cNvPr>
          <p:cNvSpPr>
            <a:spLocks noGrp="1"/>
          </p:cNvSpPr>
          <p:nvPr>
            <p:ph type="sldNum" sz="quarter" idx="12"/>
          </p:nvPr>
        </p:nvSpPr>
        <p:spPr/>
        <p:txBody>
          <a:bodyPr/>
          <a:lstStyle/>
          <a:p>
            <a:fld id="{37E48E4C-F13E-4341-8BD6-7F02BFA6C89B}" type="slidenum">
              <a:rPr lang="en-IN" smtClean="0"/>
              <a:pPr/>
              <a:t>2</a:t>
            </a:fld>
            <a:endParaRPr lang="en-IN"/>
          </a:p>
        </p:txBody>
      </p:sp>
      <p:pic>
        <p:nvPicPr>
          <p:cNvPr id="4" name="Picture 2">
            <a:extLst>
              <a:ext uri="{FF2B5EF4-FFF2-40B4-BE49-F238E27FC236}">
                <a16:creationId xmlns:a16="http://schemas.microsoft.com/office/drawing/2014/main" id="{B21C3F1C-0447-4720-9203-80DECD969479}"/>
              </a:ext>
            </a:extLst>
          </p:cNvPr>
          <p:cNvPicPr>
            <a:picLocks noChangeAspect="1" noChangeArrowheads="1"/>
          </p:cNvPicPr>
          <p:nvPr/>
        </p:nvPicPr>
        <p:blipFill>
          <a:blip r:embed="rId2" cstate="print"/>
          <a:srcRect/>
          <a:stretch>
            <a:fillRect/>
          </a:stretch>
        </p:blipFill>
        <p:spPr bwMode="auto">
          <a:xfrm>
            <a:off x="10762623" y="0"/>
            <a:ext cx="1429377" cy="440861"/>
          </a:xfrm>
          <a:prstGeom prst="rect">
            <a:avLst/>
          </a:prstGeom>
          <a:noFill/>
          <a:ln w="9525">
            <a:noFill/>
            <a:miter lim="800000"/>
            <a:headEnd/>
            <a:tailEnd/>
          </a:ln>
        </p:spPr>
      </p:pic>
    </p:spTree>
    <p:extLst>
      <p:ext uri="{BB962C8B-B14F-4D97-AF65-F5344CB8AC3E}">
        <p14:creationId xmlns:p14="http://schemas.microsoft.com/office/powerpoint/2010/main" val="888843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3062C0-CD8C-4D0E-8C9A-561B8D55D5F9}"/>
              </a:ext>
            </a:extLst>
          </p:cNvPr>
          <p:cNvSpPr>
            <a:spLocks noGrp="1"/>
          </p:cNvSpPr>
          <p:nvPr>
            <p:ph sz="quarter" idx="13"/>
          </p:nvPr>
        </p:nvSpPr>
        <p:spPr>
          <a:xfrm>
            <a:off x="913774" y="365760"/>
            <a:ext cx="10363826" cy="5425439"/>
          </a:xfrm>
        </p:spPr>
        <p:txBody>
          <a:bodyPr/>
          <a:lstStyle/>
          <a:p>
            <a:r>
              <a:rPr lang="en-US" dirty="0">
                <a:latin typeface="Times New Roman" panose="02020603050405020304" pitchFamily="18" charset="0"/>
                <a:cs typeface="Times New Roman" panose="02020603050405020304" pitchFamily="18" charset="0"/>
              </a:rPr>
              <a:t>CoAP is based on the REST API model, Known as RESTful.</a:t>
            </a:r>
          </a:p>
          <a:p>
            <a:r>
              <a:rPr lang="en-US" dirty="0">
                <a:latin typeface="Times New Roman" panose="02020603050405020304" pitchFamily="18" charset="0"/>
                <a:cs typeface="Times New Roman" panose="02020603050405020304" pitchFamily="18" charset="0"/>
              </a:rPr>
              <a:t>REST stands for </a:t>
            </a:r>
            <a:r>
              <a:rPr lang="en-US" dirty="0" err="1">
                <a:latin typeface="Times New Roman" panose="02020603050405020304" pitchFamily="18" charset="0"/>
                <a:cs typeface="Times New Roman" panose="02020603050405020304" pitchFamily="18" charset="0"/>
              </a:rPr>
              <a:t>REpresentational</a:t>
            </a:r>
            <a:r>
              <a:rPr lang="en-US" dirty="0">
                <a:latin typeface="Times New Roman" panose="02020603050405020304" pitchFamily="18" charset="0"/>
                <a:cs typeface="Times New Roman" panose="02020603050405020304" pitchFamily="18" charset="0"/>
              </a:rPr>
              <a:t> State Transfer.</a:t>
            </a:r>
          </a:p>
          <a:p>
            <a:r>
              <a:rPr lang="en-US" dirty="0">
                <a:latin typeface="Times New Roman" panose="02020603050405020304" pitchFamily="18" charset="0"/>
                <a:cs typeface="Times New Roman" panose="02020603050405020304" pitchFamily="18" charset="0"/>
              </a:rPr>
              <a:t>In REST architecture, a REST Server simply provides access to resources and REST client accesses and presents the resources. Here each resource is identified by URIs/ global IDs. </a:t>
            </a:r>
          </a:p>
          <a:p>
            <a:r>
              <a:rPr lang="en-US" dirty="0">
                <a:latin typeface="Times New Roman" panose="02020603050405020304" pitchFamily="18" charset="0"/>
                <a:cs typeface="Times New Roman" panose="02020603050405020304" pitchFamily="18" charset="0"/>
              </a:rPr>
              <a:t>CoAP optimizes the datagram length.</a:t>
            </a:r>
          </a:p>
          <a:p>
            <a:r>
              <a:rPr lang="en-US" dirty="0">
                <a:latin typeface="Times New Roman" panose="02020603050405020304" pitchFamily="18" charset="0"/>
                <a:cs typeface="Times New Roman" panose="02020603050405020304" pitchFamily="18" charset="0"/>
              </a:rPr>
              <a:t>Since CoAP is based on UDP and is a connection less protocol, it requires retransmission support. </a:t>
            </a:r>
          </a:p>
          <a:p>
            <a:r>
              <a:rPr lang="en-US" dirty="0">
                <a:latin typeface="Times New Roman" panose="02020603050405020304" pitchFamily="18" charset="0"/>
                <a:cs typeface="Times New Roman" panose="02020603050405020304" pitchFamily="18" charset="0"/>
              </a:rPr>
              <a:t>Retransmission features are supported in CoAP to address user datagram protocol(UDP) weakness. </a:t>
            </a:r>
            <a:endParaRPr lang="en-IN"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92772B91-1DFB-4FAB-85CF-9B50C01B18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9336" y="0"/>
            <a:ext cx="1502664" cy="42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9888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1B2F-FD87-45CE-9292-022170638FBC}"/>
              </a:ext>
            </a:extLst>
          </p:cNvPr>
          <p:cNvSpPr>
            <a:spLocks noGrp="1"/>
          </p:cNvSpPr>
          <p:nvPr>
            <p:ph type="title"/>
          </p:nvPr>
        </p:nvSpPr>
        <p:spPr>
          <a:xfrm>
            <a:off x="28353" y="1"/>
            <a:ext cx="10515600" cy="777922"/>
          </a:xfrm>
        </p:spPr>
        <p:txBody>
          <a:bodyPr>
            <a:normAutofit/>
          </a:bodyPr>
          <a:lstStyle/>
          <a:p>
            <a:pPr marL="457200" indent="-457200">
              <a:buFont typeface="Wingdings" panose="05000000000000000000" pitchFamily="2" charset="2"/>
              <a:buChar char="ü"/>
            </a:pPr>
            <a:r>
              <a:rPr lang="en-US" sz="3200" b="1" dirty="0">
                <a:latin typeface="Times New Roman" panose="02020603050405020304" pitchFamily="18" charset="0"/>
                <a:cs typeface="Times New Roman" panose="02020603050405020304" pitchFamily="18" charset="0"/>
              </a:rPr>
              <a:t>Layers of CoAP</a:t>
            </a:r>
            <a:endParaRPr lang="en-IN" sz="3200" b="1" dirty="0">
              <a:latin typeface="Times New Roman" panose="02020603050405020304" pitchFamily="18" charset="0"/>
              <a:cs typeface="Times New Roman" panose="02020603050405020304" pitchFamily="18" charset="0"/>
            </a:endParaRPr>
          </a:p>
        </p:txBody>
      </p:sp>
      <p:pic>
        <p:nvPicPr>
          <p:cNvPr id="1026" name="Picture 2" descr="coap protocol stack">
            <a:extLst>
              <a:ext uri="{FF2B5EF4-FFF2-40B4-BE49-F238E27FC236}">
                <a16:creationId xmlns:a16="http://schemas.microsoft.com/office/drawing/2014/main" id="{D7BF847D-0E9D-45CF-A2EF-E4F966EE6E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1301" y="933449"/>
            <a:ext cx="4801305" cy="572860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9BB2C6E7-4E81-43E9-9953-E170426E2005}"/>
              </a:ext>
            </a:extLst>
          </p:cNvPr>
          <p:cNvSpPr>
            <a:spLocks noGrp="1"/>
          </p:cNvSpPr>
          <p:nvPr>
            <p:ph sz="quarter" idx="13"/>
          </p:nvPr>
        </p:nvSpPr>
        <p:spPr>
          <a:xfrm>
            <a:off x="389394" y="933450"/>
            <a:ext cx="5706606" cy="5728606"/>
          </a:xfrm>
        </p:spPr>
        <p:txBody>
          <a:bodyPr/>
          <a:lstStyle/>
          <a:p>
            <a:r>
              <a:rPr lang="en-US" dirty="0">
                <a:latin typeface="Times New Roman" panose="02020603050405020304" pitchFamily="18" charset="0"/>
                <a:cs typeface="Times New Roman" panose="02020603050405020304" pitchFamily="18" charset="0"/>
              </a:rPr>
              <a:t>COAP is a two layered protocol. </a:t>
            </a:r>
          </a:p>
          <a:p>
            <a:r>
              <a:rPr lang="en-US" dirty="0">
                <a:latin typeface="Times New Roman" panose="02020603050405020304" pitchFamily="18" charset="0"/>
                <a:cs typeface="Times New Roman" panose="02020603050405020304" pitchFamily="18" charset="0"/>
              </a:rPr>
              <a:t>the lower layer is the message layer and the upper layer owns the request-response process.</a:t>
            </a:r>
          </a:p>
          <a:p>
            <a:r>
              <a:rPr lang="en-US" dirty="0">
                <a:latin typeface="Times New Roman" panose="02020603050405020304" pitchFamily="18" charset="0"/>
                <a:cs typeface="Times New Roman" panose="02020603050405020304" pitchFamily="18" charset="0"/>
              </a:rPr>
              <a:t>The upper layer is dependent on UDP.</a:t>
            </a:r>
          </a:p>
          <a:p>
            <a:pPr algn="l"/>
            <a:r>
              <a:rPr lang="en-IN" b="0" i="0" dirty="0">
                <a:solidFill>
                  <a:srgbClr val="222635"/>
                </a:solidFill>
                <a:effectLst/>
                <a:latin typeface="Times New Roman" panose="02020603050405020304" pitchFamily="18" charset="0"/>
                <a:cs typeface="Times New Roman" panose="02020603050405020304" pitchFamily="18" charset="0"/>
              </a:rPr>
              <a:t>CoAP supports four different message types:</a:t>
            </a:r>
          </a:p>
          <a:p>
            <a:pPr algn="l">
              <a:buFont typeface="Cambria" panose="02040503050406030204" pitchFamily="18" charset="0"/>
              <a:buChar char="‒"/>
            </a:pPr>
            <a:r>
              <a:rPr lang="en-IN" b="0" i="0" dirty="0">
                <a:solidFill>
                  <a:srgbClr val="222635"/>
                </a:solidFill>
                <a:effectLst/>
                <a:latin typeface="Times New Roman" panose="02020603050405020304" pitchFamily="18" charset="0"/>
                <a:cs typeface="Times New Roman" panose="02020603050405020304" pitchFamily="18" charset="0"/>
              </a:rPr>
              <a:t>Confirmable</a:t>
            </a:r>
          </a:p>
          <a:p>
            <a:pPr algn="l">
              <a:buFont typeface="Cambria" panose="02040503050406030204" pitchFamily="18" charset="0"/>
              <a:buChar char="‒"/>
            </a:pPr>
            <a:r>
              <a:rPr lang="en-IN" b="0" i="0" dirty="0">
                <a:solidFill>
                  <a:srgbClr val="222635"/>
                </a:solidFill>
                <a:effectLst/>
                <a:latin typeface="Times New Roman" panose="02020603050405020304" pitchFamily="18" charset="0"/>
                <a:cs typeface="Times New Roman" panose="02020603050405020304" pitchFamily="18" charset="0"/>
              </a:rPr>
              <a:t>Non-confirmable</a:t>
            </a:r>
          </a:p>
          <a:p>
            <a:pPr algn="l">
              <a:buFont typeface="Cambria" panose="02040503050406030204" pitchFamily="18" charset="0"/>
              <a:buChar char="‒"/>
            </a:pPr>
            <a:r>
              <a:rPr lang="en-IN" b="0" i="0" dirty="0">
                <a:solidFill>
                  <a:srgbClr val="222635"/>
                </a:solidFill>
                <a:effectLst/>
                <a:latin typeface="Times New Roman" panose="02020603050405020304" pitchFamily="18" charset="0"/>
                <a:cs typeface="Times New Roman" panose="02020603050405020304" pitchFamily="18" charset="0"/>
              </a:rPr>
              <a:t>Acknowledgment</a:t>
            </a:r>
          </a:p>
          <a:p>
            <a:pPr algn="l">
              <a:buFont typeface="Cambria" panose="02040503050406030204" pitchFamily="18" charset="0"/>
              <a:buChar char="‒"/>
            </a:pPr>
            <a:r>
              <a:rPr lang="en-IN" b="0" i="0" dirty="0">
                <a:solidFill>
                  <a:srgbClr val="222635"/>
                </a:solidFill>
                <a:effectLst/>
                <a:latin typeface="Times New Roman" panose="02020603050405020304" pitchFamily="18" charset="0"/>
                <a:cs typeface="Times New Roman" panose="02020603050405020304" pitchFamily="18" charset="0"/>
              </a:rPr>
              <a:t>Reset</a:t>
            </a:r>
          </a:p>
          <a:p>
            <a:endParaRPr lang="en-IN" dirty="0">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622A81CD-E3D5-4E74-B77C-C87C49BAD4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9336" y="0"/>
            <a:ext cx="1502664" cy="42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219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75B461-78D6-403C-8D28-6D442474E157}"/>
              </a:ext>
            </a:extLst>
          </p:cNvPr>
          <p:cNvSpPr>
            <a:spLocks noGrp="1"/>
          </p:cNvSpPr>
          <p:nvPr>
            <p:ph sz="quarter" idx="13"/>
          </p:nvPr>
        </p:nvSpPr>
        <p:spPr>
          <a:xfrm>
            <a:off x="0" y="261258"/>
            <a:ext cx="6847115" cy="6596742"/>
          </a:xfrm>
        </p:spPr>
        <p:txBody>
          <a:bodyPr>
            <a:normAutofit lnSpcReduction="10000"/>
          </a:bodyPr>
          <a:lstStyle/>
          <a:p>
            <a:pPr marL="228600" marR="0" lvl="0" indent="-228600" algn="just" defTabSz="914400" rtl="0" eaLnBrk="1" fontAlgn="auto" latinLnBrk="0" hangingPunct="1">
              <a:lnSpc>
                <a:spcPct val="90000"/>
              </a:lnSpc>
              <a:spcBef>
                <a:spcPts val="1000"/>
              </a:spcBef>
              <a:spcAft>
                <a:spcPts val="0"/>
              </a:spcAft>
              <a:buClrTx/>
              <a:buSzTx/>
              <a:buFont typeface="Cambria" panose="02040503050406030204" pitchFamily="18" charset="0"/>
              <a:buChar char="‒"/>
              <a:tabLst/>
              <a:defRPr/>
            </a:pPr>
            <a:r>
              <a:rPr kumimoji="0" lang="en-I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Confirmable(CON)</a:t>
            </a:r>
          </a:p>
          <a:p>
            <a:pPr algn="just"/>
            <a:r>
              <a:rPr lang="en-US" dirty="0">
                <a:latin typeface="Times New Roman" panose="02020603050405020304" pitchFamily="18" charset="0"/>
                <a:cs typeface="Times New Roman" panose="02020603050405020304" pitchFamily="18" charset="0"/>
              </a:rPr>
              <a:t>A confirmable message is a reliable message. When exchanging messages between two endpoints, these messages can be reliable. In CoAP, a reliable message is obtained using a Confirmable message (CON). Using this kind of message, the client can be sure that the message will arrive at the server. A Confirmable message is sent again and again until the other party sends an acknowledge message (ACK). The ACK message contains the same ID of the confirmable message (CON).</a:t>
            </a:r>
          </a:p>
          <a:p>
            <a:pPr algn="just"/>
            <a:r>
              <a:rPr lang="en-US" b="0" i="0" dirty="0">
                <a:solidFill>
                  <a:srgbClr val="222635"/>
                </a:solidFill>
                <a:effectLst/>
                <a:latin typeface="Times New Roman" panose="02020603050405020304" pitchFamily="18" charset="0"/>
                <a:cs typeface="Times New Roman" panose="02020603050405020304" pitchFamily="18" charset="0"/>
              </a:rPr>
              <a:t>If the server has troubles managing the incoming request, it can send back a Reset message (RST) instead of the Acknowledge message (ACK)</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7A6DD86-254F-41B7-B1C7-5A0D47BEB7F3}"/>
              </a:ext>
            </a:extLst>
          </p:cNvPr>
          <p:cNvPicPr>
            <a:picLocks noChangeAspect="1"/>
          </p:cNvPicPr>
          <p:nvPr/>
        </p:nvPicPr>
        <p:blipFill>
          <a:blip r:embed="rId2"/>
          <a:stretch>
            <a:fillRect/>
          </a:stretch>
        </p:blipFill>
        <p:spPr>
          <a:xfrm>
            <a:off x="7151915" y="0"/>
            <a:ext cx="4550228" cy="3722913"/>
          </a:xfrm>
          <a:prstGeom prst="rect">
            <a:avLst/>
          </a:prstGeom>
        </p:spPr>
      </p:pic>
      <p:pic>
        <p:nvPicPr>
          <p:cNvPr id="5" name="Picture 4">
            <a:extLst>
              <a:ext uri="{FF2B5EF4-FFF2-40B4-BE49-F238E27FC236}">
                <a16:creationId xmlns:a16="http://schemas.microsoft.com/office/drawing/2014/main" id="{5AB59A51-A6A2-4DA7-A327-71462C794D1B}"/>
              </a:ext>
            </a:extLst>
          </p:cNvPr>
          <p:cNvPicPr>
            <a:picLocks noChangeAspect="1"/>
          </p:cNvPicPr>
          <p:nvPr/>
        </p:nvPicPr>
        <p:blipFill>
          <a:blip r:embed="rId3"/>
          <a:stretch>
            <a:fillRect/>
          </a:stretch>
        </p:blipFill>
        <p:spPr>
          <a:xfrm>
            <a:off x="6966858" y="3429000"/>
            <a:ext cx="4310742" cy="3429000"/>
          </a:xfrm>
          <a:prstGeom prst="rect">
            <a:avLst/>
          </a:prstGeom>
        </p:spPr>
      </p:pic>
      <p:pic>
        <p:nvPicPr>
          <p:cNvPr id="6" name="Picture 2">
            <a:extLst>
              <a:ext uri="{FF2B5EF4-FFF2-40B4-BE49-F238E27FC236}">
                <a16:creationId xmlns:a16="http://schemas.microsoft.com/office/drawing/2014/main" id="{4614BDFF-34B5-4B43-BB5B-19C3D2DBE6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89336" y="0"/>
            <a:ext cx="1502664" cy="42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2518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75B461-78D6-403C-8D28-6D442474E157}"/>
              </a:ext>
            </a:extLst>
          </p:cNvPr>
          <p:cNvSpPr>
            <a:spLocks noGrp="1"/>
          </p:cNvSpPr>
          <p:nvPr>
            <p:ph sz="quarter" idx="13"/>
          </p:nvPr>
        </p:nvSpPr>
        <p:spPr>
          <a:xfrm>
            <a:off x="0" y="261258"/>
            <a:ext cx="6847115" cy="6596742"/>
          </a:xfrm>
        </p:spPr>
        <p:txBody>
          <a:bodyPr>
            <a:normAutofit/>
          </a:bodyPr>
          <a:lstStyle/>
          <a:p>
            <a:pPr marL="228600" marR="0" lvl="0" indent="-228600" algn="just" defTabSz="914400" rtl="0" eaLnBrk="1" fontAlgn="auto" latinLnBrk="0" hangingPunct="1">
              <a:lnSpc>
                <a:spcPct val="90000"/>
              </a:lnSpc>
              <a:spcBef>
                <a:spcPts val="1000"/>
              </a:spcBef>
              <a:spcAft>
                <a:spcPts val="0"/>
              </a:spcAft>
              <a:buClrTx/>
              <a:buSzTx/>
              <a:buFont typeface="Cambria" panose="02040503050406030204" pitchFamily="18" charset="0"/>
              <a:buChar char="‒"/>
              <a:tabLst/>
              <a:defRPr/>
            </a:pPr>
            <a:r>
              <a:rPr kumimoji="0" lang="en-I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Non Confirmable(NON)</a:t>
            </a:r>
          </a:p>
          <a:p>
            <a:pPr algn="just"/>
            <a:r>
              <a:rPr lang="en-US" dirty="0">
                <a:latin typeface="Times New Roman" panose="02020603050405020304" pitchFamily="18" charset="0"/>
                <a:cs typeface="Times New Roman" panose="02020603050405020304" pitchFamily="18" charset="0"/>
              </a:rPr>
              <a:t>The other message category is the Non-confirmable (NON) messages. These are messages that don’t require an Acknowledge by the server. They are unreliable messages or in other words messages that do not contain critical information that must be delivered to the server. </a:t>
            </a:r>
          </a:p>
          <a:p>
            <a:pPr algn="just"/>
            <a:r>
              <a:rPr lang="en-US" dirty="0">
                <a:latin typeface="Times New Roman" panose="02020603050405020304" pitchFamily="18" charset="0"/>
                <a:cs typeface="Times New Roman" panose="02020603050405020304" pitchFamily="18" charset="0"/>
              </a:rPr>
              <a:t>Even if these messages are unreliable, they have a unique ID.</a:t>
            </a:r>
          </a:p>
          <a:p>
            <a:pPr algn="just"/>
            <a:r>
              <a:rPr lang="en-US" dirty="0">
                <a:latin typeface="Times New Roman" panose="02020603050405020304" pitchFamily="18" charset="0"/>
                <a:cs typeface="Times New Roman" panose="02020603050405020304" pitchFamily="18" charset="0"/>
              </a:rPr>
              <a:t>If no processing carried out by the receiver, RST message is sent. </a:t>
            </a:r>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563AA2DF-29EF-4882-A54E-CC8121CC0480}"/>
              </a:ext>
            </a:extLst>
          </p:cNvPr>
          <p:cNvPicPr>
            <a:picLocks noChangeAspect="1"/>
          </p:cNvPicPr>
          <p:nvPr/>
        </p:nvPicPr>
        <p:blipFill>
          <a:blip r:embed="rId2"/>
          <a:stretch>
            <a:fillRect/>
          </a:stretch>
        </p:blipFill>
        <p:spPr>
          <a:xfrm>
            <a:off x="7119256" y="261258"/>
            <a:ext cx="5072743" cy="4191000"/>
          </a:xfrm>
          <a:prstGeom prst="rect">
            <a:avLst/>
          </a:prstGeom>
        </p:spPr>
      </p:pic>
      <p:pic>
        <p:nvPicPr>
          <p:cNvPr id="4" name="Picture 2">
            <a:extLst>
              <a:ext uri="{FF2B5EF4-FFF2-40B4-BE49-F238E27FC236}">
                <a16:creationId xmlns:a16="http://schemas.microsoft.com/office/drawing/2014/main" id="{1ACB4A5E-E132-4286-9755-C54AF1ECFE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9336" y="0"/>
            <a:ext cx="1502664" cy="42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4529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75B461-78D6-403C-8D28-6D442474E157}"/>
              </a:ext>
            </a:extLst>
          </p:cNvPr>
          <p:cNvSpPr>
            <a:spLocks noGrp="1"/>
          </p:cNvSpPr>
          <p:nvPr>
            <p:ph sz="quarter" idx="13"/>
          </p:nvPr>
        </p:nvSpPr>
        <p:spPr>
          <a:xfrm>
            <a:off x="0" y="261258"/>
            <a:ext cx="6847115" cy="6596742"/>
          </a:xfrm>
        </p:spPr>
        <p:txBody>
          <a:bodyPr>
            <a:normAutofit/>
          </a:bodyPr>
          <a:lstStyle/>
          <a:p>
            <a:pPr marL="228600" marR="0" lvl="0" indent="-228600" algn="just" defTabSz="914400" rtl="0" eaLnBrk="1" fontAlgn="auto" latinLnBrk="0" hangingPunct="1">
              <a:lnSpc>
                <a:spcPct val="90000"/>
              </a:lnSpc>
              <a:spcBef>
                <a:spcPts val="1000"/>
              </a:spcBef>
              <a:spcAft>
                <a:spcPts val="0"/>
              </a:spcAft>
              <a:buClrTx/>
              <a:buSzTx/>
              <a:buFont typeface="Cambria" panose="02040503050406030204" pitchFamily="18" charset="0"/>
              <a:buChar char="‒"/>
              <a:tabLst/>
              <a:defRPr/>
            </a:pPr>
            <a:r>
              <a:rPr kumimoji="0" lang="en-IN"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Acknowledgement(ACK)</a:t>
            </a:r>
          </a:p>
          <a:p>
            <a:pPr algn="just"/>
            <a:r>
              <a:rPr lang="en-US" dirty="0">
                <a:latin typeface="Times New Roman" panose="02020603050405020304" pitchFamily="18" charset="0"/>
                <a:cs typeface="Times New Roman" panose="02020603050405020304" pitchFamily="18" charset="0"/>
              </a:rPr>
              <a:t>this is the Traditional acknowledgment message sent in any protocol .</a:t>
            </a:r>
          </a:p>
          <a:p>
            <a:pPr marL="228600" marR="0" lvl="0" indent="-228600" algn="just" defTabSz="914400" rtl="0" eaLnBrk="1" fontAlgn="auto" latinLnBrk="0" hangingPunct="1">
              <a:lnSpc>
                <a:spcPct val="90000"/>
              </a:lnSpc>
              <a:spcBef>
                <a:spcPts val="1000"/>
              </a:spcBef>
              <a:spcAft>
                <a:spcPts val="0"/>
              </a:spcAft>
              <a:buClrTx/>
              <a:buSzTx/>
              <a:buFont typeface="Cambria" panose="02040503050406030204" pitchFamily="18" charset="0"/>
              <a:buChar char="‒"/>
              <a:tabLst/>
              <a:defRPr/>
            </a:pPr>
            <a:r>
              <a:rPr kumimoji="0" lang="en-IN"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Reset(RST)</a:t>
            </a:r>
          </a:p>
          <a:p>
            <a:pPr algn="just">
              <a:defRPr/>
            </a:pPr>
            <a:r>
              <a:rPr kumimoji="0" lang="en-US" sz="28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If there is no processing at the receiver end even after certain amount of time there is a message option called reset to inform the sender that there is a problem or trouble in the transmission </a:t>
            </a:r>
            <a:endParaRPr kumimoji="0" lang="en-IN" sz="28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EAD03BA3-FB99-490D-A983-27D46CB7F3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9336" y="0"/>
            <a:ext cx="1502664" cy="42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3765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AC178B5-83F9-4F79-AC21-2B703D22117F}"/>
              </a:ext>
            </a:extLst>
          </p:cNvPr>
          <p:cNvSpPr>
            <a:spLocks noGrp="1"/>
          </p:cNvSpPr>
          <p:nvPr>
            <p:ph sz="quarter" idx="13"/>
          </p:nvPr>
        </p:nvSpPr>
        <p:spPr>
          <a:xfrm>
            <a:off x="182533" y="110980"/>
            <a:ext cx="4557797" cy="6508097"/>
          </a:xfrm>
        </p:spPr>
        <p:txBody>
          <a:bodyPr>
            <a:normAutofit lnSpcReduction="10000"/>
          </a:bodyPr>
          <a:lstStyle/>
          <a:p>
            <a:pPr algn="just">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COAP request response layer messages </a:t>
            </a:r>
          </a:p>
          <a:p>
            <a:pPr marL="457200" indent="-457200" algn="just">
              <a:buAutoNum type="arabicPeriod"/>
            </a:pPr>
            <a:r>
              <a:rPr lang="en-US" sz="2000" b="1" dirty="0">
                <a:latin typeface="Times New Roman" panose="02020603050405020304" pitchFamily="18" charset="0"/>
                <a:cs typeface="Times New Roman" panose="02020603050405020304" pitchFamily="18" charset="0"/>
              </a:rPr>
              <a:t>Piggy-backed : </a:t>
            </a:r>
            <a:r>
              <a:rPr lang="en-US" sz="2000" b="0" i="0" dirty="0">
                <a:effectLst/>
                <a:latin typeface="Times New Roman" panose="02020603050405020304" pitchFamily="18" charset="0"/>
              </a:rPr>
              <a:t>Client sends request using CON type or NON type message and receives response ACK with confirmable message immediately. In fig. , for successful response, ACK contain response message (identify by using token), for failure response, ACK contain failure response code.</a:t>
            </a:r>
          </a:p>
          <a:p>
            <a:pPr marL="457200" indent="-457200" algn="just">
              <a:buAutoNum type="arabicPeriod"/>
            </a:pPr>
            <a:r>
              <a:rPr lang="en-US" sz="2000" b="1" dirty="0">
                <a:latin typeface="Times New Roman" panose="02020603050405020304" pitchFamily="18" charset="0"/>
                <a:cs typeface="Times New Roman" panose="02020603050405020304" pitchFamily="18" charset="0"/>
              </a:rPr>
              <a:t> Separate response: </a:t>
            </a:r>
            <a:r>
              <a:rPr lang="en-US" sz="2000" dirty="0">
                <a:latin typeface="Times New Roman" panose="02020603050405020304" pitchFamily="18" charset="0"/>
                <a:cs typeface="Times New Roman" panose="02020603050405020304" pitchFamily="18" charset="0"/>
              </a:rPr>
              <a:t>If server receive a CON type message but not able to response this request immediately, it will send an empty ACK in case of client resend this message. When server ready to response this request, it will send a new CON to client and client reply a confirmable message with acknowledgment. ACK is just to confirm CON message, no matter CON message carry request or response.</a:t>
            </a:r>
            <a:endParaRPr lang="en-IN" sz="2000" dirty="0">
              <a:latin typeface="Times New Roman" panose="02020603050405020304" pitchFamily="18" charset="0"/>
              <a:cs typeface="Times New Roman" panose="02020603050405020304" pitchFamily="18" charset="0"/>
            </a:endParaRPr>
          </a:p>
        </p:txBody>
      </p:sp>
      <p:grpSp>
        <p:nvGrpSpPr>
          <p:cNvPr id="34" name="Group 33">
            <a:extLst>
              <a:ext uri="{FF2B5EF4-FFF2-40B4-BE49-F238E27FC236}">
                <a16:creationId xmlns:a16="http://schemas.microsoft.com/office/drawing/2014/main" id="{828A5161-06F1-46CF-8AD7-844680A59E1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5" name="Isosceles Triangle 34">
              <a:extLst>
                <a:ext uri="{FF2B5EF4-FFF2-40B4-BE49-F238E27FC236}">
                  <a16:creationId xmlns:a16="http://schemas.microsoft.com/office/drawing/2014/main" id="{D3F51FEB-38FB-4F6C-9F7B-2F2AFAB6546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E547BA6-BAE0-43BB-A7CA-60F69CE252F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Diagram, timeline&#10;&#10;Description automatically generated">
            <a:extLst>
              <a:ext uri="{FF2B5EF4-FFF2-40B4-BE49-F238E27FC236}">
                <a16:creationId xmlns:a16="http://schemas.microsoft.com/office/drawing/2014/main" id="{DBB49BAE-60C7-4304-B09D-5FF81F67C3F5}"/>
              </a:ext>
            </a:extLst>
          </p:cNvPr>
          <p:cNvPicPr>
            <a:picLocks noChangeAspect="1"/>
          </p:cNvPicPr>
          <p:nvPr/>
        </p:nvPicPr>
        <p:blipFill>
          <a:blip r:embed="rId2"/>
          <a:stretch>
            <a:fillRect/>
          </a:stretch>
        </p:blipFill>
        <p:spPr>
          <a:xfrm>
            <a:off x="4922863" y="110980"/>
            <a:ext cx="4190605" cy="3915412"/>
          </a:xfrm>
          <a:prstGeom prst="rect">
            <a:avLst/>
          </a:prstGeom>
        </p:spPr>
      </p:pic>
      <p:grpSp>
        <p:nvGrpSpPr>
          <p:cNvPr id="38" name="Group 37">
            <a:extLst>
              <a:ext uri="{FF2B5EF4-FFF2-40B4-BE49-F238E27FC236}">
                <a16:creationId xmlns:a16="http://schemas.microsoft.com/office/drawing/2014/main" id="{5995D10D-E9C9-47DB-AE7E-801FEF38F5C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9" name="Rectangle 38">
              <a:extLst>
                <a:ext uri="{FF2B5EF4-FFF2-40B4-BE49-F238E27FC236}">
                  <a16:creationId xmlns:a16="http://schemas.microsoft.com/office/drawing/2014/main" id="{CC1A72C6-3DE4-4EC3-9AD5-9E0D40D8CE8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0B0DA1F1-C391-4EDF-9FE0-23E86E13776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F9484986-3980-46C4-BC45-B7C575B12F33}"/>
              </a:ext>
            </a:extLst>
          </p:cNvPr>
          <p:cNvSpPr txBox="1"/>
          <p:nvPr/>
        </p:nvSpPr>
        <p:spPr>
          <a:xfrm>
            <a:off x="5133703" y="4026392"/>
            <a:ext cx="3979765"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Piggy backed message (a) success (b) failure</a:t>
            </a:r>
            <a:endParaRPr lang="en-IN"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96E4F09-45EF-4E16-8525-62FA08349672}"/>
              </a:ext>
            </a:extLst>
          </p:cNvPr>
          <p:cNvPicPr>
            <a:picLocks noChangeAspect="1"/>
          </p:cNvPicPr>
          <p:nvPr/>
        </p:nvPicPr>
        <p:blipFill>
          <a:blip r:embed="rId3"/>
          <a:stretch>
            <a:fillRect/>
          </a:stretch>
        </p:blipFill>
        <p:spPr>
          <a:xfrm>
            <a:off x="9242741" y="1821978"/>
            <a:ext cx="2803198" cy="3086100"/>
          </a:xfrm>
          <a:prstGeom prst="rect">
            <a:avLst/>
          </a:prstGeom>
        </p:spPr>
      </p:pic>
      <p:sp>
        <p:nvSpPr>
          <p:cNvPr id="28" name="TextBox 27">
            <a:extLst>
              <a:ext uri="{FF2B5EF4-FFF2-40B4-BE49-F238E27FC236}">
                <a16:creationId xmlns:a16="http://schemas.microsoft.com/office/drawing/2014/main" id="{7949E483-3CA0-40B6-A534-ABACAC106D1F}"/>
              </a:ext>
            </a:extLst>
          </p:cNvPr>
          <p:cNvSpPr txBox="1"/>
          <p:nvPr/>
        </p:nvSpPr>
        <p:spPr>
          <a:xfrm>
            <a:off x="9457509" y="5354385"/>
            <a:ext cx="240714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Separate response</a:t>
            </a:r>
            <a:endParaRPr lang="en-IN" b="1" dirty="0">
              <a:latin typeface="Times New Roman" panose="02020603050405020304" pitchFamily="18" charset="0"/>
              <a:cs typeface="Times New Roman" panose="02020603050405020304" pitchFamily="18" charset="0"/>
            </a:endParaRPr>
          </a:p>
        </p:txBody>
      </p:sp>
      <p:pic>
        <p:nvPicPr>
          <p:cNvPr id="14" name="Picture 2">
            <a:extLst>
              <a:ext uri="{FF2B5EF4-FFF2-40B4-BE49-F238E27FC236}">
                <a16:creationId xmlns:a16="http://schemas.microsoft.com/office/drawing/2014/main" id="{10F65373-D944-4789-8245-881B72CEDA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89336" y="0"/>
            <a:ext cx="1502664" cy="42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4897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AC178B5-83F9-4F79-AC21-2B703D22117F}"/>
              </a:ext>
            </a:extLst>
          </p:cNvPr>
          <p:cNvSpPr>
            <a:spLocks noGrp="1"/>
          </p:cNvSpPr>
          <p:nvPr>
            <p:ph sz="quarter" idx="13"/>
          </p:nvPr>
        </p:nvSpPr>
        <p:spPr>
          <a:xfrm>
            <a:off x="182533" y="110980"/>
            <a:ext cx="4557797" cy="6508097"/>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c) Non confirmable request and response: </a:t>
            </a:r>
            <a:r>
              <a:rPr lang="en-US" sz="2000" dirty="0">
                <a:latin typeface="Times New Roman" panose="02020603050405020304" pitchFamily="18" charset="0"/>
                <a:cs typeface="Times New Roman" panose="02020603050405020304" pitchFamily="18" charset="0"/>
              </a:rPr>
              <a:t>unlike Piggy-backed response that carry confirmable message, here NON type message is sent from the client to the Server. The server don't need to give ACK and will resend a NON type message as response in turn</a:t>
            </a:r>
            <a:endParaRPr lang="en-IN" sz="2000" dirty="0">
              <a:latin typeface="Times New Roman" panose="02020603050405020304" pitchFamily="18" charset="0"/>
              <a:cs typeface="Times New Roman" panose="02020603050405020304" pitchFamily="18" charset="0"/>
            </a:endParaRPr>
          </a:p>
        </p:txBody>
      </p:sp>
      <p:grpSp>
        <p:nvGrpSpPr>
          <p:cNvPr id="34" name="Group 33">
            <a:extLst>
              <a:ext uri="{FF2B5EF4-FFF2-40B4-BE49-F238E27FC236}">
                <a16:creationId xmlns:a16="http://schemas.microsoft.com/office/drawing/2014/main" id="{828A5161-06F1-46CF-8AD7-844680A59E1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5" name="Isosceles Triangle 34">
              <a:extLst>
                <a:ext uri="{FF2B5EF4-FFF2-40B4-BE49-F238E27FC236}">
                  <a16:creationId xmlns:a16="http://schemas.microsoft.com/office/drawing/2014/main" id="{D3F51FEB-38FB-4F6C-9F7B-2F2AFAB6546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E547BA6-BAE0-43BB-A7CA-60F69CE252F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5995D10D-E9C9-47DB-AE7E-801FEF38F5C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9" name="Rectangle 38">
              <a:extLst>
                <a:ext uri="{FF2B5EF4-FFF2-40B4-BE49-F238E27FC236}">
                  <a16:creationId xmlns:a16="http://schemas.microsoft.com/office/drawing/2014/main" id="{CC1A72C6-3DE4-4EC3-9AD5-9E0D40D8CE8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0B0DA1F1-C391-4EDF-9FE0-23E86E13776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F9484986-3980-46C4-BC45-B7C575B12F33}"/>
              </a:ext>
            </a:extLst>
          </p:cNvPr>
          <p:cNvSpPr txBox="1"/>
          <p:nvPr/>
        </p:nvSpPr>
        <p:spPr>
          <a:xfrm>
            <a:off x="5477744" y="5400552"/>
            <a:ext cx="3979765"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Non confirmable request and response</a:t>
            </a:r>
            <a:endParaRPr lang="en-IN"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002EDC4-EB28-4F7F-99AA-73BF64F955CE}"/>
              </a:ext>
            </a:extLst>
          </p:cNvPr>
          <p:cNvPicPr>
            <a:picLocks noChangeAspect="1"/>
          </p:cNvPicPr>
          <p:nvPr/>
        </p:nvPicPr>
        <p:blipFill>
          <a:blip r:embed="rId2"/>
          <a:stretch>
            <a:fillRect/>
          </a:stretch>
        </p:blipFill>
        <p:spPr>
          <a:xfrm>
            <a:off x="6096000" y="639907"/>
            <a:ext cx="3661954" cy="4219475"/>
          </a:xfrm>
          <a:prstGeom prst="rect">
            <a:avLst/>
          </a:prstGeom>
        </p:spPr>
      </p:pic>
      <p:pic>
        <p:nvPicPr>
          <p:cNvPr id="12" name="Picture 2">
            <a:extLst>
              <a:ext uri="{FF2B5EF4-FFF2-40B4-BE49-F238E27FC236}">
                <a16:creationId xmlns:a16="http://schemas.microsoft.com/office/drawing/2014/main" id="{F3769274-2CF0-4D18-8373-DF54FE189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9336" y="0"/>
            <a:ext cx="1502664" cy="42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139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1B2F-FD87-45CE-9292-022170638FBC}"/>
              </a:ext>
            </a:extLst>
          </p:cNvPr>
          <p:cNvSpPr>
            <a:spLocks noGrp="1"/>
          </p:cNvSpPr>
          <p:nvPr>
            <p:ph type="title"/>
          </p:nvPr>
        </p:nvSpPr>
        <p:spPr>
          <a:xfrm>
            <a:off x="28353" y="1"/>
            <a:ext cx="10515600" cy="777922"/>
          </a:xfrm>
        </p:spPr>
        <p:txBody>
          <a:bodyPr>
            <a:normAutofit/>
          </a:bodyPr>
          <a:lstStyle/>
          <a:p>
            <a:pPr marL="457200" indent="-457200">
              <a:buFont typeface="Wingdings" panose="05000000000000000000" pitchFamily="2" charset="2"/>
              <a:buChar char="ü"/>
            </a:pPr>
            <a:r>
              <a:rPr lang="en-US" sz="3200" b="1" dirty="0">
                <a:latin typeface="Times New Roman" panose="02020603050405020304" pitchFamily="18" charset="0"/>
                <a:cs typeface="Times New Roman" panose="02020603050405020304" pitchFamily="18" charset="0"/>
              </a:rPr>
              <a:t>Message format </a:t>
            </a:r>
            <a:endParaRPr lang="en-IN" sz="32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BB2C6E7-4E81-43E9-9953-E170426E2005}"/>
              </a:ext>
            </a:extLst>
          </p:cNvPr>
          <p:cNvSpPr>
            <a:spLocks noGrp="1"/>
          </p:cNvSpPr>
          <p:nvPr>
            <p:ph sz="quarter" idx="13"/>
          </p:nvPr>
        </p:nvSpPr>
        <p:spPr>
          <a:xfrm>
            <a:off x="389394" y="933450"/>
            <a:ext cx="5706606" cy="5728606"/>
          </a:xfrm>
        </p:spPr>
        <p:txBody>
          <a:bodyPr>
            <a:normAutofit lnSpcReduction="10000"/>
          </a:bodyPr>
          <a:lstStyle/>
          <a:p>
            <a:pPr marL="514350" indent="-514350">
              <a:buAutoNum type="arabicPeriod"/>
            </a:pPr>
            <a:r>
              <a:rPr lang="en-US" b="1" dirty="0">
                <a:latin typeface="Times New Roman" panose="02020603050405020304" pitchFamily="18" charset="0"/>
                <a:cs typeface="Times New Roman" panose="02020603050405020304" pitchFamily="18" charset="0"/>
              </a:rPr>
              <a:t>Ver: </a:t>
            </a:r>
            <a:r>
              <a:rPr lang="en-US" dirty="0">
                <a:latin typeface="Times New Roman" panose="02020603050405020304" pitchFamily="18" charset="0"/>
                <a:cs typeface="Times New Roman" panose="02020603050405020304" pitchFamily="18" charset="0"/>
              </a:rPr>
              <a:t>It is a 2-bit unsigned integer and refers to COAP version. In this case it is one</a:t>
            </a:r>
          </a:p>
          <a:p>
            <a:pPr marL="514350" indent="-514350">
              <a:buAutoNum type="arabicPeriod"/>
            </a:pPr>
            <a:r>
              <a:rPr lang="en-US" b="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It is a 2-bit unsigned integer and refers to the message type. The message can be confirmable(0), non confirmable(1), ACK(2), RESET(3) </a:t>
            </a:r>
          </a:p>
          <a:p>
            <a:pPr marL="514350" indent="-514350">
              <a:buAutoNum type="arabicPeriod"/>
            </a:pPr>
            <a:r>
              <a:rPr lang="en-US" b="1" dirty="0">
                <a:latin typeface="Times New Roman" panose="02020603050405020304" pitchFamily="18" charset="0"/>
                <a:cs typeface="Times New Roman" panose="02020603050405020304" pitchFamily="18" charset="0"/>
              </a:rPr>
              <a:t>TKL: </a:t>
            </a:r>
            <a:r>
              <a:rPr lang="en-US" dirty="0">
                <a:latin typeface="Times New Roman" panose="02020603050405020304" pitchFamily="18" charset="0"/>
                <a:cs typeface="Times New Roman" panose="02020603050405020304" pitchFamily="18" charset="0"/>
              </a:rPr>
              <a:t>It is a 4-bit unsigned integer and refers to the token length. It normally ranges from 0 to 8 bytes.</a:t>
            </a:r>
          </a:p>
          <a:p>
            <a:pPr marL="514350" indent="-514350">
              <a:buAutoNum type="arabicPeriod"/>
            </a:pPr>
            <a:r>
              <a:rPr lang="en-US" b="1" dirty="0">
                <a:latin typeface="Times New Roman" panose="02020603050405020304" pitchFamily="18" charset="0"/>
                <a:cs typeface="Times New Roman" panose="02020603050405020304" pitchFamily="18" charset="0"/>
              </a:rPr>
              <a:t>Code: </a:t>
            </a:r>
            <a:r>
              <a:rPr lang="en-US" dirty="0">
                <a:latin typeface="Times New Roman" panose="02020603050405020304" pitchFamily="18" charset="0"/>
                <a:cs typeface="Times New Roman" panose="02020603050405020304" pitchFamily="18" charset="0"/>
              </a:rPr>
              <a:t>It refers to the response code </a:t>
            </a:r>
          </a:p>
          <a:p>
            <a:pPr marL="514350" indent="-514350">
              <a:buAutoNum type="arabicPeriod"/>
            </a:pPr>
            <a:r>
              <a:rPr lang="en-US" b="1" dirty="0">
                <a:latin typeface="Times New Roman" panose="02020603050405020304" pitchFamily="18" charset="0"/>
                <a:cs typeface="Times New Roman" panose="02020603050405020304" pitchFamily="18" charset="0"/>
              </a:rPr>
              <a:t>Message ID: </a:t>
            </a:r>
            <a:r>
              <a:rPr lang="en-US" dirty="0">
                <a:latin typeface="Times New Roman" panose="02020603050405020304" pitchFamily="18" charset="0"/>
                <a:cs typeface="Times New Roman" panose="02020603050405020304" pitchFamily="18" charset="0"/>
              </a:rPr>
              <a:t>It is the identifier of the message .</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15B36E6-E6F1-49DB-946D-FA580CFE967B}"/>
              </a:ext>
            </a:extLst>
          </p:cNvPr>
          <p:cNvPicPr>
            <a:picLocks noChangeAspect="1"/>
          </p:cNvPicPr>
          <p:nvPr/>
        </p:nvPicPr>
        <p:blipFill>
          <a:blip r:embed="rId2"/>
          <a:stretch>
            <a:fillRect/>
          </a:stretch>
        </p:blipFill>
        <p:spPr>
          <a:xfrm>
            <a:off x="6573381" y="611913"/>
            <a:ext cx="5229225" cy="4600167"/>
          </a:xfrm>
          <a:prstGeom prst="rect">
            <a:avLst/>
          </a:prstGeom>
        </p:spPr>
      </p:pic>
      <p:pic>
        <p:nvPicPr>
          <p:cNvPr id="6" name="Picture 2">
            <a:extLst>
              <a:ext uri="{FF2B5EF4-FFF2-40B4-BE49-F238E27FC236}">
                <a16:creationId xmlns:a16="http://schemas.microsoft.com/office/drawing/2014/main" id="{2676F25B-C733-48FA-8E87-4AAFAE748B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9336" y="0"/>
            <a:ext cx="1502664" cy="42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4223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08707" y="1357029"/>
            <a:ext cx="10363200" cy="3424237"/>
          </a:xfrm>
        </p:spPr>
        <p:txBody>
          <a:bodyPr/>
          <a:lstStyle/>
          <a:p>
            <a:pPr marL="0" indent="0">
              <a:buNone/>
            </a:pPr>
            <a:endParaRPr lang="en-IN" dirty="0">
              <a:latin typeface="Times New Roman" pitchFamily="18" charset="0"/>
              <a:cs typeface="Times New Roman" pitchFamily="18" charset="0"/>
            </a:endParaRPr>
          </a:p>
          <a:p>
            <a:pPr lvl="1"/>
            <a:r>
              <a:rPr lang="en-IN" dirty="0">
                <a:latin typeface="Times New Roman" pitchFamily="18" charset="0"/>
                <a:cs typeface="Times New Roman" pitchFamily="18" charset="0"/>
              </a:rPr>
              <a:t>BLE (Bluetooth Low Energy) </a:t>
            </a:r>
          </a:p>
          <a:p>
            <a:pPr lvl="1"/>
            <a:r>
              <a:rPr lang="en-IN" dirty="0">
                <a:latin typeface="Times New Roman" pitchFamily="18" charset="0"/>
                <a:cs typeface="Times New Roman" pitchFamily="18" charset="0"/>
              </a:rPr>
              <a:t>Wi-Fi.</a:t>
            </a:r>
          </a:p>
          <a:p>
            <a:pPr lvl="1"/>
            <a:r>
              <a:rPr lang="en-IN" dirty="0">
                <a:latin typeface="Times New Roman" pitchFamily="18" charset="0"/>
                <a:cs typeface="Times New Roman" pitchFamily="18" charset="0"/>
              </a:rPr>
              <a:t>Li-Fi. </a:t>
            </a:r>
          </a:p>
          <a:p>
            <a:pPr marL="0" indent="0">
              <a:buNone/>
            </a:pP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2" name="Title 1"/>
          <p:cNvSpPr>
            <a:spLocks noGrp="1"/>
          </p:cNvSpPr>
          <p:nvPr>
            <p:ph type="title" idx="4294967295"/>
          </p:nvPr>
        </p:nvSpPr>
        <p:spPr>
          <a:xfrm>
            <a:off x="236003" y="182397"/>
            <a:ext cx="10363200" cy="1595438"/>
          </a:xfrm>
        </p:spPr>
        <p:txBody>
          <a:bodyPr>
            <a:normAutofit/>
          </a:bodyPr>
          <a:lstStyle/>
          <a:p>
            <a:pPr>
              <a:buFont typeface="Wingdings" pitchFamily="2" charset="2"/>
              <a:buChar char="Ø"/>
            </a:pPr>
            <a:r>
              <a:rPr lang="en-IN" sz="3600" b="1" dirty="0">
                <a:latin typeface="Times New Roman" pitchFamily="18" charset="0"/>
                <a:cs typeface="Times New Roman" pitchFamily="18" charset="0"/>
              </a:rPr>
              <a:t>Transport Protocols </a:t>
            </a:r>
          </a:p>
        </p:txBody>
      </p:sp>
      <p:pic>
        <p:nvPicPr>
          <p:cNvPr id="4" name="Picture 2">
            <a:extLst>
              <a:ext uri="{FF2B5EF4-FFF2-40B4-BE49-F238E27FC236}">
                <a16:creationId xmlns:a16="http://schemas.microsoft.com/office/drawing/2014/main" id="{4AA691F3-8848-4B2F-9270-59F3D653A1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7899" y="272954"/>
            <a:ext cx="2392907" cy="100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1106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BLE Icon"/>
          <p:cNvSpPr>
            <a:spLocks noGrp="1" noChangeAspect="1" noChangeArrowheads="1"/>
          </p:cNvSpPr>
          <p:nvPr>
            <p:ph idx="4294967295"/>
          </p:nvPr>
        </p:nvSpPr>
        <p:spPr bwMode="auto">
          <a:xfrm>
            <a:off x="166803" y="584295"/>
            <a:ext cx="10553700" cy="60075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algn="just"/>
            <a:r>
              <a:rPr lang="en-IN" sz="2400" dirty="0">
                <a:latin typeface="Times New Roman" pitchFamily="18" charset="0"/>
                <a:cs typeface="Times New Roman" pitchFamily="18" charset="0"/>
              </a:rPr>
              <a:t>Bluetooth Low Energy – Also referred as BLE</a:t>
            </a:r>
          </a:p>
          <a:p>
            <a:pPr lvl="1" algn="just"/>
            <a:r>
              <a:rPr lang="en-IN" dirty="0">
                <a:latin typeface="Times New Roman" pitchFamily="18" charset="0"/>
                <a:cs typeface="Times New Roman" pitchFamily="18" charset="0"/>
              </a:rPr>
              <a:t>an open low energy, short range radio technology</a:t>
            </a:r>
          </a:p>
          <a:p>
            <a:pPr algn="just"/>
            <a:r>
              <a:rPr lang="en-IN" sz="2400" dirty="0">
                <a:latin typeface="Times New Roman" pitchFamily="18" charset="0"/>
                <a:cs typeface="Times New Roman" pitchFamily="18" charset="0"/>
              </a:rPr>
              <a:t> Named as Bluetooth Smart as well. </a:t>
            </a:r>
          </a:p>
          <a:p>
            <a:pPr algn="just"/>
            <a:r>
              <a:rPr lang="en-IN" sz="2400" dirty="0">
                <a:latin typeface="Times New Roman" pitchFamily="18" charset="0"/>
                <a:cs typeface="Times New Roman" pitchFamily="18" charset="0"/>
              </a:rPr>
              <a:t>Designed by Bluetooth SIG (Special interest group) </a:t>
            </a:r>
          </a:p>
          <a:p>
            <a:pPr algn="just"/>
            <a:r>
              <a:rPr lang="en-IN" sz="2400" dirty="0">
                <a:latin typeface="Times New Roman" pitchFamily="18" charset="0"/>
                <a:cs typeface="Times New Roman" pitchFamily="18" charset="0"/>
              </a:rPr>
              <a:t>It is a wireless PAN technology (Like Bluetooth protocol)</a:t>
            </a:r>
          </a:p>
          <a:p>
            <a:pPr algn="just"/>
            <a:r>
              <a:rPr lang="en-IN" sz="2400" dirty="0">
                <a:latin typeface="Times New Roman" pitchFamily="18" charset="0"/>
                <a:cs typeface="Times New Roman" pitchFamily="18" charset="0"/>
              </a:rPr>
              <a:t>Major Application focus  in 	</a:t>
            </a:r>
          </a:p>
          <a:p>
            <a:pPr lvl="1" algn="just"/>
            <a:r>
              <a:rPr lang="en-IN" dirty="0">
                <a:latin typeface="Times New Roman" pitchFamily="18" charset="0"/>
                <a:cs typeface="Times New Roman" pitchFamily="18" charset="0"/>
              </a:rPr>
              <a:t>Healthcare </a:t>
            </a:r>
          </a:p>
          <a:p>
            <a:pPr lvl="1" algn="just"/>
            <a:r>
              <a:rPr lang="en-IN" dirty="0">
                <a:latin typeface="Times New Roman" pitchFamily="18" charset="0"/>
                <a:cs typeface="Times New Roman" pitchFamily="18" charset="0"/>
              </a:rPr>
              <a:t>Entertainment </a:t>
            </a:r>
          </a:p>
          <a:p>
            <a:pPr lvl="1" algn="just"/>
            <a:r>
              <a:rPr lang="en-IN" dirty="0">
                <a:latin typeface="Times New Roman" pitchFamily="18" charset="0"/>
                <a:cs typeface="Times New Roman" pitchFamily="18" charset="0"/>
              </a:rPr>
              <a:t>Fitness (You could be using this already) </a:t>
            </a:r>
          </a:p>
          <a:p>
            <a:pPr lvl="1" algn="just"/>
            <a:r>
              <a:rPr lang="en-IN" dirty="0">
                <a:latin typeface="Times New Roman" pitchFamily="18" charset="0"/>
                <a:cs typeface="Times New Roman" pitchFamily="18" charset="0"/>
              </a:rPr>
              <a:t>Proximity  (Car lock, Children in Mall</a:t>
            </a:r>
            <a:r>
              <a:rPr lang="en-IN" dirty="0">
                <a:latin typeface="Times New Roman" pitchFamily="18" charset="0"/>
                <a:cs typeface="Times New Roman" pitchFamily="18" charset="0"/>
                <a:sym typeface="Wingdings" panose="05000000000000000000" pitchFamily="2" charset="2"/>
              </a:rPr>
              <a:t>)</a:t>
            </a:r>
            <a:endParaRPr lang="en-IN" dirty="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Though </a:t>
            </a:r>
            <a:r>
              <a:rPr lang="en-IN" sz="2400" dirty="0">
                <a:latin typeface="Times New Roman" pitchFamily="18" charset="0"/>
                <a:cs typeface="Times New Roman" pitchFamily="18" charset="0"/>
              </a:rPr>
              <a:t>power usage is </a:t>
            </a:r>
            <a:r>
              <a:rPr lang="en-IN" sz="2400" dirty="0" smtClean="0">
                <a:latin typeface="Times New Roman" pitchFamily="18" charset="0"/>
                <a:cs typeface="Times New Roman" pitchFamily="18" charset="0"/>
              </a:rPr>
              <a:t>curtailed(restricted), </a:t>
            </a:r>
            <a:r>
              <a:rPr lang="en-IN" sz="2400" dirty="0">
                <a:latin typeface="Times New Roman" pitchFamily="18" charset="0"/>
                <a:cs typeface="Times New Roman" pitchFamily="18" charset="0"/>
              </a:rPr>
              <a:t>it </a:t>
            </a:r>
            <a:r>
              <a:rPr lang="en-IN" sz="2400" dirty="0" smtClean="0">
                <a:latin typeface="Times New Roman" pitchFamily="18" charset="0"/>
                <a:cs typeface="Times New Roman" pitchFamily="18" charset="0"/>
              </a:rPr>
              <a:t>is also important </a:t>
            </a:r>
            <a:r>
              <a:rPr lang="en-IN" sz="2400" dirty="0">
                <a:latin typeface="Times New Roman" pitchFamily="18" charset="0"/>
                <a:cs typeface="Times New Roman" pitchFamily="18" charset="0"/>
              </a:rPr>
              <a:t>to note that, the same communication range is maintained. </a:t>
            </a:r>
          </a:p>
          <a:p>
            <a:pPr algn="just"/>
            <a:r>
              <a:rPr lang="en-IN" sz="2400" dirty="0">
                <a:latin typeface="Times New Roman" pitchFamily="18" charset="0"/>
                <a:cs typeface="Times New Roman" pitchFamily="18" charset="0"/>
              </a:rPr>
              <a:t>Supported by most of the operating systems which makes it more special. </a:t>
            </a:r>
          </a:p>
          <a:p>
            <a:pPr lvl="1" algn="just"/>
            <a:r>
              <a:rPr lang="en-IN" dirty="0">
                <a:latin typeface="Times New Roman" pitchFamily="18" charset="0"/>
                <a:cs typeface="Times New Roman" pitchFamily="18" charset="0"/>
              </a:rPr>
              <a:t>Supported by Android, </a:t>
            </a:r>
            <a:r>
              <a:rPr lang="en-IN" dirty="0" err="1">
                <a:latin typeface="Times New Roman" pitchFamily="18" charset="0"/>
                <a:cs typeface="Times New Roman" pitchFamily="18" charset="0"/>
              </a:rPr>
              <a:t>IoS</a:t>
            </a:r>
            <a:r>
              <a:rPr lang="en-IN" dirty="0">
                <a:latin typeface="Times New Roman" pitchFamily="18" charset="0"/>
                <a:cs typeface="Times New Roman" pitchFamily="18" charset="0"/>
              </a:rPr>
              <a:t>, Blackberry </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macOS</a:t>
            </a:r>
            <a:r>
              <a:rPr lang="en-IN" dirty="0">
                <a:latin typeface="Times New Roman" pitchFamily="18" charset="0"/>
                <a:cs typeface="Times New Roman" pitchFamily="18" charset="0"/>
              </a:rPr>
              <a:t>, Win 8/10, Linux.</a:t>
            </a:r>
          </a:p>
        </p:txBody>
      </p:sp>
      <p:sp>
        <p:nvSpPr>
          <p:cNvPr id="2" name="Title 1"/>
          <p:cNvSpPr>
            <a:spLocks noGrp="1"/>
          </p:cNvSpPr>
          <p:nvPr>
            <p:ph type="title" idx="4294967295"/>
          </p:nvPr>
        </p:nvSpPr>
        <p:spPr>
          <a:xfrm>
            <a:off x="166804" y="1"/>
            <a:ext cx="10363200" cy="709684"/>
          </a:xfrm>
        </p:spPr>
        <p:txBody>
          <a:bodyPr>
            <a:normAutofit/>
          </a:bodyPr>
          <a:lstStyle/>
          <a:p>
            <a:pPr>
              <a:buFont typeface="Wingdings" pitchFamily="2" charset="2"/>
              <a:buChar char="ü"/>
            </a:pPr>
            <a:r>
              <a:rPr lang="en-IN" sz="3600" b="1" dirty="0">
                <a:latin typeface="Times New Roman" pitchFamily="18" charset="0"/>
                <a:cs typeface="Times New Roman" pitchFamily="18" charset="0"/>
              </a:rPr>
              <a:t>Bluetooth Low Energy – BLE</a:t>
            </a:r>
          </a:p>
        </p:txBody>
      </p:sp>
      <p:pic>
        <p:nvPicPr>
          <p:cNvPr id="7" name="Picture 6"/>
          <p:cNvPicPr>
            <a:picLocks noChangeAspect="1"/>
          </p:cNvPicPr>
          <p:nvPr/>
        </p:nvPicPr>
        <p:blipFill>
          <a:blip r:embed="rId2"/>
          <a:stretch>
            <a:fillRect/>
          </a:stretch>
        </p:blipFill>
        <p:spPr>
          <a:xfrm>
            <a:off x="9332612" y="1994882"/>
            <a:ext cx="1872200" cy="1758252"/>
          </a:xfrm>
          <a:prstGeom prst="rect">
            <a:avLst/>
          </a:prstGeom>
        </p:spPr>
      </p:pic>
      <p:pic>
        <p:nvPicPr>
          <p:cNvPr id="6" name="Picture 2">
            <a:extLst>
              <a:ext uri="{FF2B5EF4-FFF2-40B4-BE49-F238E27FC236}">
                <a16:creationId xmlns:a16="http://schemas.microsoft.com/office/drawing/2014/main" id="{ABB7C1BB-8A11-4B85-91AB-C94BA29E26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8275" y="-1"/>
            <a:ext cx="2283725" cy="83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3517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4EB8D3-CC30-4B6E-B47C-2C2405C08917}"/>
              </a:ext>
            </a:extLst>
          </p:cNvPr>
          <p:cNvSpPr>
            <a:spLocks noGrp="1"/>
          </p:cNvSpPr>
          <p:nvPr>
            <p:ph sz="quarter" idx="13"/>
          </p:nvPr>
        </p:nvSpPr>
        <p:spPr>
          <a:xfrm>
            <a:off x="913774" y="365760"/>
            <a:ext cx="7995095" cy="5425439"/>
          </a:xfrm>
        </p:spPr>
        <p:txBody>
          <a:bodyPr>
            <a:normAutofit fontScale="92500" lnSpcReduction="10000"/>
          </a:bodyPr>
          <a:lstStyle/>
          <a:p>
            <a:pPr algn="just">
              <a:buFont typeface="Wingdings" panose="05000000000000000000" pitchFamily="2" charset="2"/>
              <a:buChar char="Ø"/>
            </a:pPr>
            <a:r>
              <a:rPr lang="en-US" sz="3600" b="1" dirty="0">
                <a:solidFill>
                  <a:srgbClr val="FF0000"/>
                </a:solidFill>
                <a:latin typeface="Times New Roman" panose="02020603050405020304" pitchFamily="18" charset="0"/>
                <a:cs typeface="Times New Roman" panose="02020603050405020304" pitchFamily="18" charset="0"/>
              </a:rPr>
              <a:t>MQTT protocol</a:t>
            </a:r>
          </a:p>
          <a:p>
            <a:pPr algn="just"/>
            <a:r>
              <a:rPr lang="en-US" sz="3200" dirty="0">
                <a:latin typeface="Times New Roman" panose="02020603050405020304" pitchFamily="18" charset="0"/>
                <a:cs typeface="Times New Roman" panose="02020603050405020304" pitchFamily="18" charset="0"/>
              </a:rPr>
              <a:t>MQTT stands for Message Queuing Telemetry Transport. </a:t>
            </a:r>
          </a:p>
          <a:p>
            <a:pPr algn="just"/>
            <a:r>
              <a:rPr lang="en-US" sz="3200" dirty="0">
                <a:latin typeface="Times New Roman" panose="02020603050405020304" pitchFamily="18" charset="0"/>
                <a:cs typeface="Times New Roman" panose="02020603050405020304" pitchFamily="18" charset="0"/>
              </a:rPr>
              <a:t>MQTT is a machine to machine internet of things connectivity protocol. </a:t>
            </a:r>
          </a:p>
          <a:p>
            <a:pPr algn="just"/>
            <a:r>
              <a:rPr lang="en-US" sz="3200" dirty="0">
                <a:latin typeface="Times New Roman" panose="02020603050405020304" pitchFamily="18" charset="0"/>
                <a:cs typeface="Times New Roman" panose="02020603050405020304" pitchFamily="18" charset="0"/>
              </a:rPr>
              <a:t>It is an extremely lightweight and publish-subscribe messaging transport protocol. </a:t>
            </a:r>
          </a:p>
          <a:p>
            <a:pPr algn="just"/>
            <a:r>
              <a:rPr lang="en-US" sz="3200" dirty="0">
                <a:latin typeface="Times New Roman" panose="02020603050405020304" pitchFamily="18" charset="0"/>
                <a:cs typeface="Times New Roman" panose="02020603050405020304" pitchFamily="18" charset="0"/>
              </a:rPr>
              <a:t>This protocol is useful for the connection with the remote location where the bandwidth is a premium. </a:t>
            </a:r>
          </a:p>
          <a:p>
            <a:pPr algn="just"/>
            <a:r>
              <a:rPr lang="en-US" sz="3200" dirty="0">
                <a:latin typeface="Times New Roman" panose="02020603050405020304" pitchFamily="18" charset="0"/>
                <a:cs typeface="Times New Roman" panose="02020603050405020304" pitchFamily="18" charset="0"/>
              </a:rPr>
              <a:t>The MQTT was developed by Dr. Andy Stanford-Clark, IBM, and Arlen Nipper.</a:t>
            </a:r>
            <a:endParaRPr lang="en-IN" sz="32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3F2FDDA6-242A-4B07-B45B-BFE1787ADD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9336" y="0"/>
            <a:ext cx="1502664" cy="42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7198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47728" y="676246"/>
            <a:ext cx="9389083" cy="5831432"/>
          </a:xfrm>
        </p:spPr>
        <p:txBody>
          <a:bodyPr>
            <a:noAutofit/>
          </a:bodyPr>
          <a:lstStyle/>
          <a:p>
            <a:pPr marL="0" indent="0">
              <a:buNone/>
            </a:pPr>
            <a:r>
              <a:rPr lang="en-IN" b="1" dirty="0">
                <a:latin typeface="Times New Roman" pitchFamily="18" charset="0"/>
                <a:cs typeface="Times New Roman" pitchFamily="18" charset="0"/>
              </a:rPr>
              <a:t>Features of BLE</a:t>
            </a:r>
          </a:p>
          <a:p>
            <a:pPr marL="800100" lvl="2" indent="0">
              <a:lnSpc>
                <a:spcPct val="150000"/>
              </a:lnSpc>
              <a:buNone/>
            </a:pPr>
            <a:r>
              <a:rPr lang="en-IN" sz="2800" dirty="0">
                <a:latin typeface="Times New Roman" pitchFamily="18" charset="0"/>
                <a:cs typeface="Times New Roman" pitchFamily="18" charset="0"/>
              </a:rPr>
              <a:t>1. License free </a:t>
            </a:r>
          </a:p>
          <a:p>
            <a:pPr marL="800100" lvl="2" indent="0">
              <a:lnSpc>
                <a:spcPct val="150000"/>
              </a:lnSpc>
              <a:buNone/>
            </a:pPr>
            <a:r>
              <a:rPr lang="en-IN" sz="2800" dirty="0">
                <a:latin typeface="Times New Roman" pitchFamily="18" charset="0"/>
                <a:cs typeface="Times New Roman" pitchFamily="18" charset="0"/>
              </a:rPr>
              <a:t>2. Support to Multi brand mobile / GPOS </a:t>
            </a:r>
          </a:p>
          <a:p>
            <a:pPr marL="800100" lvl="2" indent="0">
              <a:lnSpc>
                <a:spcPct val="150000"/>
              </a:lnSpc>
              <a:buNone/>
            </a:pPr>
            <a:r>
              <a:rPr lang="en-IN" sz="2800" dirty="0">
                <a:latin typeface="Times New Roman" pitchFamily="18" charset="0"/>
                <a:cs typeface="Times New Roman" pitchFamily="18" charset="0"/>
              </a:rPr>
              <a:t>3. Low cost - Very much affordable. </a:t>
            </a:r>
          </a:p>
          <a:p>
            <a:pPr marL="800100" lvl="2" indent="0">
              <a:lnSpc>
                <a:spcPct val="150000"/>
              </a:lnSpc>
              <a:buNone/>
            </a:pPr>
            <a:r>
              <a:rPr lang="en-IN" sz="2800" dirty="0">
                <a:latin typeface="Times New Roman" pitchFamily="18" charset="0"/>
                <a:cs typeface="Times New Roman" pitchFamily="18" charset="0"/>
              </a:rPr>
              <a:t>4. Low power consumption - Very much needed in IoT infra. </a:t>
            </a:r>
          </a:p>
          <a:p>
            <a:pPr marL="800100" lvl="2" indent="0">
              <a:lnSpc>
                <a:spcPct val="150000"/>
              </a:lnSpc>
              <a:buNone/>
            </a:pPr>
            <a:r>
              <a:rPr lang="en-IN" sz="2800" dirty="0">
                <a:latin typeface="Times New Roman" pitchFamily="18" charset="0"/>
                <a:cs typeface="Times New Roman" pitchFamily="18" charset="0"/>
              </a:rPr>
              <a:t>5. Not huge! Really, which is another reason for us to use. </a:t>
            </a:r>
          </a:p>
          <a:p>
            <a:pPr marL="800100" lvl="2" indent="0">
              <a:lnSpc>
                <a:spcPct val="150000"/>
              </a:lnSpc>
              <a:buNone/>
            </a:pPr>
            <a:r>
              <a:rPr lang="en-IN" sz="2800" dirty="0">
                <a:latin typeface="Times New Roman" pitchFamily="18" charset="0"/>
                <a:cs typeface="Times New Roman" pitchFamily="18" charset="0"/>
              </a:rPr>
              <a:t>6. Good range coverage. </a:t>
            </a:r>
          </a:p>
          <a:p>
            <a:pPr marL="800100" lvl="2" indent="0">
              <a:lnSpc>
                <a:spcPct val="150000"/>
              </a:lnSpc>
              <a:buNone/>
            </a:pPr>
            <a:r>
              <a:rPr lang="en-IN" sz="2800" dirty="0">
                <a:latin typeface="Times New Roman" pitchFamily="18" charset="0"/>
                <a:cs typeface="Times New Roman" pitchFamily="18" charset="0"/>
              </a:rPr>
              <a:t>7. Extreme heterogeneity support!!! </a:t>
            </a:r>
          </a:p>
          <a:p>
            <a:endParaRPr lang="en-IN"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9536811" y="1389825"/>
            <a:ext cx="1152525" cy="1152525"/>
          </a:xfrm>
          <a:prstGeom prst="rect">
            <a:avLst/>
          </a:prstGeom>
        </p:spPr>
      </p:pic>
      <p:pic>
        <p:nvPicPr>
          <p:cNvPr id="5" name="Picture 2">
            <a:extLst>
              <a:ext uri="{FF2B5EF4-FFF2-40B4-BE49-F238E27FC236}">
                <a16:creationId xmlns:a16="http://schemas.microsoft.com/office/drawing/2014/main" id="{7924ACB8-21AA-43F4-BBF3-0C7FFAB141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9218" y="0"/>
            <a:ext cx="2242782" cy="818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01368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90131" y="429768"/>
            <a:ext cx="7868625" cy="4930403"/>
          </a:xfrm>
        </p:spPr>
        <p:txBody>
          <a:bodyPr>
            <a:normAutofit/>
          </a:bodyPr>
          <a:lstStyle/>
          <a:p>
            <a:pPr>
              <a:buNone/>
            </a:pPr>
            <a:r>
              <a:rPr lang="en-IN" sz="2400" b="1" dirty="0">
                <a:latin typeface="Times New Roman" pitchFamily="18" charset="0"/>
                <a:cs typeface="Times New Roman" pitchFamily="18" charset="0"/>
              </a:rPr>
              <a:t>Components of BLE</a:t>
            </a:r>
          </a:p>
          <a:p>
            <a:r>
              <a:rPr lang="en-IN" sz="2400" dirty="0">
                <a:latin typeface="Times New Roman" pitchFamily="18" charset="0"/>
                <a:cs typeface="Times New Roman" pitchFamily="18" charset="0"/>
              </a:rPr>
              <a:t>Technically BLE has three components from its architectural perspective: </a:t>
            </a:r>
          </a:p>
          <a:p>
            <a:r>
              <a:rPr lang="en-IN" sz="2400" dirty="0">
                <a:latin typeface="Times New Roman" pitchFamily="18" charset="0"/>
                <a:cs typeface="Times New Roman" pitchFamily="18" charset="0"/>
              </a:rPr>
              <a:t>1. Application </a:t>
            </a:r>
          </a:p>
          <a:p>
            <a:r>
              <a:rPr lang="en-IN" sz="2400" dirty="0">
                <a:latin typeface="Times New Roman" pitchFamily="18" charset="0"/>
                <a:cs typeface="Times New Roman" pitchFamily="18" charset="0"/>
              </a:rPr>
              <a:t>2. Host </a:t>
            </a:r>
          </a:p>
          <a:p>
            <a:r>
              <a:rPr lang="en-IN" sz="2400" dirty="0">
                <a:latin typeface="Times New Roman" pitchFamily="18" charset="0"/>
                <a:cs typeface="Times New Roman" pitchFamily="18" charset="0"/>
              </a:rPr>
              <a:t>3. Controller. </a:t>
            </a:r>
          </a:p>
          <a:p>
            <a:r>
              <a:rPr lang="en-IN" sz="2400" dirty="0">
                <a:latin typeface="Times New Roman" pitchFamily="18" charset="0"/>
                <a:cs typeface="Times New Roman" pitchFamily="18" charset="0"/>
              </a:rPr>
              <a:t>Application Block: User application sits here, interacts directly with the Bluetooth stack. </a:t>
            </a:r>
          </a:p>
          <a:p>
            <a:r>
              <a:rPr lang="en-IN" sz="2400" dirty="0">
                <a:latin typeface="Times New Roman" pitchFamily="18" charset="0"/>
                <a:cs typeface="Times New Roman" pitchFamily="18" charset="0"/>
              </a:rPr>
              <a:t>Host: The upper layers of the Bluetooth Stack. </a:t>
            </a:r>
          </a:p>
          <a:p>
            <a:r>
              <a:rPr lang="en-IN" sz="2400" dirty="0">
                <a:latin typeface="Times New Roman" pitchFamily="18" charset="0"/>
                <a:cs typeface="Times New Roman" pitchFamily="18" charset="0"/>
              </a:rPr>
              <a:t>Controller: The lower layers of the Bluetooth stack. </a:t>
            </a:r>
          </a:p>
        </p:txBody>
      </p:sp>
      <p:sp>
        <p:nvSpPr>
          <p:cNvPr id="4" name="TextBox 3"/>
          <p:cNvSpPr txBox="1"/>
          <p:nvPr/>
        </p:nvSpPr>
        <p:spPr>
          <a:xfrm>
            <a:off x="0" y="4919008"/>
            <a:ext cx="8325134" cy="1200329"/>
          </a:xfrm>
          <a:prstGeom prst="rect">
            <a:avLst/>
          </a:prstGeom>
          <a:solidFill>
            <a:schemeClr val="bg1"/>
          </a:solidFill>
        </p:spPr>
        <p:txBody>
          <a:bodyPr wrap="square" rtlCol="0">
            <a:spAutoFit/>
          </a:bodyPr>
          <a:lstStyle/>
          <a:p>
            <a:pPr algn="just"/>
            <a:r>
              <a:rPr lang="en-US" sz="2400" dirty="0">
                <a:latin typeface="Times New Roman" pitchFamily="18" charset="0"/>
                <a:cs typeface="Times New Roman" pitchFamily="18" charset="0"/>
              </a:rPr>
              <a:t>Note: </a:t>
            </a:r>
            <a:r>
              <a:rPr lang="en-IN" sz="2400" dirty="0">
                <a:latin typeface="Times New Roman" pitchFamily="18" charset="0"/>
                <a:cs typeface="Times New Roman" pitchFamily="18" charset="0"/>
              </a:rPr>
              <a:t>There is one more component </a:t>
            </a:r>
            <a:r>
              <a:rPr lang="en-IN" sz="2400" dirty="0" smtClean="0">
                <a:latin typeface="Times New Roman" pitchFamily="18" charset="0"/>
                <a:cs typeface="Times New Roman" pitchFamily="18" charset="0"/>
              </a:rPr>
              <a:t>named HCI </a:t>
            </a:r>
            <a:r>
              <a:rPr lang="en-IN" sz="2400" dirty="0">
                <a:latin typeface="Times New Roman" pitchFamily="18" charset="0"/>
                <a:cs typeface="Times New Roman" pitchFamily="18" charset="0"/>
              </a:rPr>
              <a:t>(Host Controller Interface). </a:t>
            </a:r>
            <a:r>
              <a:rPr lang="en-IN" sz="2400" dirty="0" smtClean="0">
                <a:latin typeface="Times New Roman" pitchFamily="18" charset="0"/>
                <a:cs typeface="Times New Roman" pitchFamily="18" charset="0"/>
              </a:rPr>
              <a:t>It </a:t>
            </a:r>
            <a:r>
              <a:rPr lang="en-IN" sz="2400" dirty="0">
                <a:latin typeface="Times New Roman" pitchFamily="18" charset="0"/>
                <a:cs typeface="Times New Roman" pitchFamily="18" charset="0"/>
              </a:rPr>
              <a:t>is used to interface the controller with the </a:t>
            </a:r>
            <a:r>
              <a:rPr lang="en-IN" sz="2400" dirty="0" smtClean="0">
                <a:latin typeface="Times New Roman" pitchFamily="18" charset="0"/>
                <a:cs typeface="Times New Roman" pitchFamily="18" charset="0"/>
              </a:rPr>
              <a:t>host.  </a:t>
            </a:r>
            <a:r>
              <a:rPr lang="en-IN" sz="2400" dirty="0">
                <a:latin typeface="Times New Roman" pitchFamily="18" charset="0"/>
                <a:cs typeface="Times New Roman" pitchFamily="18" charset="0"/>
              </a:rPr>
              <a:t>This </a:t>
            </a:r>
            <a:r>
              <a:rPr lang="en-IN" sz="2400" dirty="0" smtClean="0">
                <a:latin typeface="Times New Roman" pitchFamily="18" charset="0"/>
                <a:cs typeface="Times New Roman" pitchFamily="18" charset="0"/>
              </a:rPr>
              <a:t>enables to </a:t>
            </a:r>
            <a:r>
              <a:rPr lang="en-IN" sz="2400" dirty="0">
                <a:latin typeface="Times New Roman" pitchFamily="18" charset="0"/>
                <a:cs typeface="Times New Roman" pitchFamily="18" charset="0"/>
              </a:rPr>
              <a:t>interface variety of hosts to the controller. </a:t>
            </a:r>
          </a:p>
        </p:txBody>
      </p:sp>
      <p:grpSp>
        <p:nvGrpSpPr>
          <p:cNvPr id="13" name="Group 12"/>
          <p:cNvGrpSpPr/>
          <p:nvPr/>
        </p:nvGrpSpPr>
        <p:grpSpPr>
          <a:xfrm>
            <a:off x="7811037" y="2408349"/>
            <a:ext cx="4307982" cy="3490175"/>
            <a:chOff x="7811037" y="2408349"/>
            <a:chExt cx="4307982" cy="3490175"/>
          </a:xfrm>
        </p:grpSpPr>
        <p:sp>
          <p:nvSpPr>
            <p:cNvPr id="5" name="Rectangle 4"/>
            <p:cNvSpPr/>
            <p:nvPr/>
          </p:nvSpPr>
          <p:spPr>
            <a:xfrm>
              <a:off x="8809149" y="2408349"/>
              <a:ext cx="2009105" cy="1133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itchFamily="18" charset="0"/>
                  <a:cs typeface="Times New Roman" pitchFamily="18" charset="0"/>
                </a:rPr>
                <a:t>BLE </a:t>
              </a:r>
              <a:endParaRPr lang="en-IN" b="1" dirty="0">
                <a:latin typeface="Times New Roman" pitchFamily="18" charset="0"/>
                <a:cs typeface="Times New Roman" pitchFamily="18" charset="0"/>
              </a:endParaRPr>
            </a:p>
          </p:txBody>
        </p:sp>
        <p:cxnSp>
          <p:nvCxnSpPr>
            <p:cNvPr id="7" name="Straight Arrow Connector 6"/>
            <p:cNvCxnSpPr>
              <a:stCxn id="5" idx="2"/>
            </p:cNvCxnSpPr>
            <p:nvPr/>
          </p:nvCxnSpPr>
          <p:spPr>
            <a:xfrm flipH="1">
              <a:off x="8590208" y="3541690"/>
              <a:ext cx="1223494" cy="64394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9" name="Straight Arrow Connector 8"/>
            <p:cNvCxnSpPr/>
            <p:nvPr/>
          </p:nvCxnSpPr>
          <p:spPr>
            <a:xfrm>
              <a:off x="9813702" y="3541690"/>
              <a:ext cx="0" cy="186743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a:stCxn id="5" idx="2"/>
            </p:cNvCxnSpPr>
            <p:nvPr/>
          </p:nvCxnSpPr>
          <p:spPr>
            <a:xfrm>
              <a:off x="9813702" y="3541690"/>
              <a:ext cx="1481070" cy="64394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4" name="Rectangle 13"/>
            <p:cNvSpPr/>
            <p:nvPr/>
          </p:nvSpPr>
          <p:spPr>
            <a:xfrm>
              <a:off x="8635285" y="5351172"/>
              <a:ext cx="2356833" cy="547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itchFamily="18" charset="0"/>
                  <a:cs typeface="Times New Roman" pitchFamily="18" charset="0"/>
                </a:rPr>
                <a:t>Host</a:t>
              </a:r>
              <a:endParaRPr lang="en-IN" b="1" dirty="0">
                <a:latin typeface="Times New Roman" pitchFamily="18" charset="0"/>
                <a:cs typeface="Times New Roman" pitchFamily="18" charset="0"/>
              </a:endParaRPr>
            </a:p>
          </p:txBody>
        </p:sp>
        <p:sp>
          <p:nvSpPr>
            <p:cNvPr id="15" name="Rectangle 14"/>
            <p:cNvSpPr/>
            <p:nvPr/>
          </p:nvSpPr>
          <p:spPr>
            <a:xfrm>
              <a:off x="7811037" y="4185634"/>
              <a:ext cx="1648495" cy="405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itchFamily="18" charset="0"/>
                  <a:cs typeface="Times New Roman" pitchFamily="18" charset="0"/>
                </a:rPr>
                <a:t>Application</a:t>
              </a:r>
              <a:endParaRPr lang="en-IN" b="1" dirty="0">
                <a:latin typeface="Times New Roman" pitchFamily="18" charset="0"/>
                <a:cs typeface="Times New Roman" pitchFamily="18" charset="0"/>
              </a:endParaRPr>
            </a:p>
          </p:txBody>
        </p:sp>
        <p:sp>
          <p:nvSpPr>
            <p:cNvPr id="16" name="Rectangle 15"/>
            <p:cNvSpPr/>
            <p:nvPr/>
          </p:nvSpPr>
          <p:spPr>
            <a:xfrm>
              <a:off x="10470524" y="4170609"/>
              <a:ext cx="1648495" cy="405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itchFamily="18" charset="0"/>
                  <a:cs typeface="Times New Roman" pitchFamily="18" charset="0"/>
                </a:rPr>
                <a:t>Controller</a:t>
              </a:r>
              <a:endParaRPr lang="en-IN" b="1" dirty="0">
                <a:latin typeface="Times New Roman" pitchFamily="18" charset="0"/>
                <a:cs typeface="Times New Roman" pitchFamily="18" charset="0"/>
              </a:endParaRPr>
            </a:p>
          </p:txBody>
        </p:sp>
      </p:grpSp>
      <p:pic>
        <p:nvPicPr>
          <p:cNvPr id="12" name="Picture 2">
            <a:extLst>
              <a:ext uri="{FF2B5EF4-FFF2-40B4-BE49-F238E27FC236}">
                <a16:creationId xmlns:a16="http://schemas.microsoft.com/office/drawing/2014/main" id="{976C3BDA-16F6-4104-A6D9-C2ECA4C3EF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4142" y="-1"/>
            <a:ext cx="2627858" cy="736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2561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4716" y="0"/>
            <a:ext cx="10466832" cy="747573"/>
          </a:xfrm>
          <a:solidFill>
            <a:schemeClr val="bg1"/>
          </a:solidFill>
        </p:spPr>
        <p:txBody>
          <a:bodyPr>
            <a:normAutofit/>
          </a:bodyPr>
          <a:lstStyle/>
          <a:p>
            <a:r>
              <a:rPr lang="en-US" sz="2400" b="1" dirty="0">
                <a:latin typeface="Times New Roman" pitchFamily="18" charset="0"/>
                <a:cs typeface="Times New Roman" pitchFamily="18" charset="0"/>
              </a:rPr>
              <a:t>Architectural representation of BLE </a:t>
            </a:r>
            <a:r>
              <a:rPr lang="en-US" sz="2400" b="1" dirty="0" smtClean="0">
                <a:latin typeface="Times New Roman" pitchFamily="18" charset="0"/>
                <a:cs typeface="Times New Roman" pitchFamily="18" charset="0"/>
              </a:rPr>
              <a:t>Stack</a:t>
            </a:r>
            <a:endParaRPr lang="en-IN" sz="2400" dirty="0">
              <a:latin typeface="Times New Roman" pitchFamily="18" charset="0"/>
              <a:cs typeface="Times New Roman" pitchFamily="18" charset="0"/>
            </a:endParaRPr>
          </a:p>
        </p:txBody>
      </p:sp>
      <p:sp>
        <p:nvSpPr>
          <p:cNvPr id="4" name="Content Placeholder 3"/>
          <p:cNvSpPr>
            <a:spLocks noGrp="1"/>
          </p:cNvSpPr>
          <p:nvPr>
            <p:ph sz="half" idx="4294967295"/>
          </p:nvPr>
        </p:nvSpPr>
        <p:spPr>
          <a:xfrm>
            <a:off x="300251" y="905665"/>
            <a:ext cx="5827594" cy="5303520"/>
          </a:xfrm>
        </p:spPr>
        <p:txBody>
          <a:bodyPr>
            <a:normAutofit fontScale="92500" lnSpcReduction="20000"/>
          </a:bodyPr>
          <a:lstStyle/>
          <a:p>
            <a:pPr marL="0" indent="0" algn="just" fontAlgn="base">
              <a:buNone/>
            </a:pPr>
            <a:r>
              <a:rPr lang="en-IN" b="1" u="sng" dirty="0">
                <a:solidFill>
                  <a:schemeClr val="tx1"/>
                </a:solidFill>
                <a:latin typeface="Times New Roman" pitchFamily="18" charset="0"/>
                <a:cs typeface="Times New Roman" pitchFamily="18" charset="0"/>
              </a:rPr>
              <a:t>1.Controller: </a:t>
            </a:r>
          </a:p>
          <a:p>
            <a:pPr algn="just" fontAlgn="base"/>
            <a:r>
              <a:rPr lang="en-IN" dirty="0">
                <a:solidFill>
                  <a:schemeClr val="tx1"/>
                </a:solidFill>
                <a:latin typeface="Times New Roman" pitchFamily="18" charset="0"/>
                <a:cs typeface="Times New Roman" pitchFamily="18" charset="0"/>
              </a:rPr>
              <a:t>Host Controller Interface (HCI)  - For the controller Side (There should be one for the host side)</a:t>
            </a:r>
          </a:p>
          <a:p>
            <a:pPr lvl="1" algn="just" fontAlgn="base"/>
            <a:r>
              <a:rPr lang="en-IN" dirty="0">
                <a:solidFill>
                  <a:schemeClr val="tx1"/>
                </a:solidFill>
                <a:latin typeface="Times New Roman" pitchFamily="18" charset="0"/>
                <a:cs typeface="Times New Roman" pitchFamily="18" charset="0"/>
              </a:rPr>
              <a:t>to enable interoperability between hosts and controllers produced by different manufacturers. </a:t>
            </a:r>
            <a:r>
              <a:rPr lang="en-IN" dirty="0" smtClean="0">
                <a:solidFill>
                  <a:schemeClr val="tx1"/>
                </a:solidFill>
                <a:latin typeface="Times New Roman" pitchFamily="18" charset="0"/>
                <a:cs typeface="Times New Roman" pitchFamily="18" charset="0"/>
              </a:rPr>
              <a:t> </a:t>
            </a:r>
            <a:endParaRPr lang="en-IN" dirty="0">
              <a:solidFill>
                <a:schemeClr val="tx1"/>
              </a:solidFill>
              <a:latin typeface="Times New Roman" pitchFamily="18" charset="0"/>
              <a:cs typeface="Times New Roman" pitchFamily="18" charset="0"/>
            </a:endParaRPr>
          </a:p>
          <a:p>
            <a:pPr algn="just" fontAlgn="base"/>
            <a:r>
              <a:rPr lang="en-IN" dirty="0">
                <a:solidFill>
                  <a:schemeClr val="tx1"/>
                </a:solidFill>
                <a:latin typeface="Times New Roman" pitchFamily="18" charset="0"/>
                <a:cs typeface="Times New Roman" pitchFamily="18" charset="0"/>
              </a:rPr>
              <a:t>Link Layer (LL)</a:t>
            </a:r>
          </a:p>
          <a:p>
            <a:pPr lvl="1" algn="just" fontAlgn="base"/>
            <a:r>
              <a:rPr lang="en-IN" dirty="0">
                <a:solidFill>
                  <a:schemeClr val="tx1"/>
                </a:solidFill>
                <a:latin typeface="Times New Roman" pitchFamily="18" charset="0"/>
                <a:cs typeface="Times New Roman" pitchFamily="18" charset="0"/>
              </a:rPr>
              <a:t>Defines packet structure and control</a:t>
            </a:r>
          </a:p>
          <a:p>
            <a:pPr algn="just" fontAlgn="base"/>
            <a:r>
              <a:rPr lang="en-IN" dirty="0">
                <a:solidFill>
                  <a:schemeClr val="tx1"/>
                </a:solidFill>
                <a:latin typeface="Times New Roman" pitchFamily="18" charset="0"/>
                <a:cs typeface="Times New Roman" pitchFamily="18" charset="0"/>
              </a:rPr>
              <a:t>Physical Layer (PHY)</a:t>
            </a:r>
          </a:p>
          <a:p>
            <a:pPr lvl="1" algn="just" fontAlgn="base"/>
            <a:r>
              <a:rPr lang="en-IN" dirty="0">
                <a:solidFill>
                  <a:schemeClr val="tx1"/>
                </a:solidFill>
                <a:latin typeface="Times New Roman" pitchFamily="18" charset="0"/>
                <a:cs typeface="Times New Roman" pitchFamily="18" charset="0"/>
              </a:rPr>
              <a:t>Takes care of the transmission/reception. </a:t>
            </a:r>
          </a:p>
          <a:p>
            <a:pPr lvl="1" algn="just" fontAlgn="base"/>
            <a:r>
              <a:rPr lang="en-IN" dirty="0" smtClean="0">
                <a:solidFill>
                  <a:schemeClr val="tx1"/>
                </a:solidFill>
                <a:latin typeface="Times New Roman" pitchFamily="18" charset="0"/>
                <a:cs typeface="Times New Roman" pitchFamily="18" charset="0"/>
              </a:rPr>
              <a:t>This </a:t>
            </a:r>
            <a:r>
              <a:rPr lang="en-IN" dirty="0">
                <a:solidFill>
                  <a:schemeClr val="tx1"/>
                </a:solidFill>
                <a:latin typeface="Times New Roman" pitchFamily="18" charset="0"/>
                <a:cs typeface="Times New Roman" pitchFamily="18" charset="0"/>
              </a:rPr>
              <a:t>layer takes care of Modulation / Demodulation. </a:t>
            </a:r>
          </a:p>
          <a:p>
            <a:pPr lvl="1" algn="just" fontAlgn="base"/>
            <a:r>
              <a:rPr lang="en-IN" dirty="0">
                <a:solidFill>
                  <a:schemeClr val="tx1"/>
                </a:solidFill>
                <a:latin typeface="Times New Roman" pitchFamily="18" charset="0"/>
                <a:cs typeface="Times New Roman" pitchFamily="18" charset="0"/>
              </a:rPr>
              <a:t>Takes care of the Analog to Digital Conversion. </a:t>
            </a:r>
          </a:p>
          <a:p>
            <a:pPr lvl="1" algn="just" fontAlgn="base"/>
            <a:r>
              <a:rPr lang="en-IN" dirty="0">
                <a:solidFill>
                  <a:schemeClr val="tx1"/>
                </a:solidFill>
                <a:latin typeface="Times New Roman" pitchFamily="18" charset="0"/>
                <a:cs typeface="Times New Roman" pitchFamily="18" charset="0"/>
              </a:rPr>
              <a:t>Can communicate over 40 </a:t>
            </a:r>
            <a:r>
              <a:rPr lang="en-IN" dirty="0" smtClean="0">
                <a:solidFill>
                  <a:schemeClr val="tx1"/>
                </a:solidFill>
                <a:latin typeface="Times New Roman" pitchFamily="18" charset="0"/>
                <a:cs typeface="Times New Roman" pitchFamily="18" charset="0"/>
              </a:rPr>
              <a:t>Channels.</a:t>
            </a:r>
            <a:endParaRPr lang="en-IN" dirty="0">
              <a:solidFill>
                <a:schemeClr val="tx1"/>
              </a:solidFill>
              <a:latin typeface="Times New Roman" pitchFamily="18" charset="0"/>
              <a:cs typeface="Times New Roman" pitchFamily="18" charset="0"/>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9731" y="655092"/>
            <a:ext cx="5982269" cy="5991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53624765-B909-4A56-A22A-99673340E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2740" y="0"/>
            <a:ext cx="2379260" cy="667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09664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4294967295"/>
          </p:nvPr>
        </p:nvSpPr>
        <p:spPr>
          <a:xfrm>
            <a:off x="517239" y="530352"/>
            <a:ext cx="7320476" cy="5724144"/>
          </a:xfrm>
        </p:spPr>
        <p:txBody>
          <a:bodyPr>
            <a:noAutofit/>
          </a:bodyPr>
          <a:lstStyle/>
          <a:p>
            <a:pPr marL="0" indent="0" algn="just" fontAlgn="base">
              <a:buNone/>
            </a:pPr>
            <a:r>
              <a:rPr lang="en-IN" sz="2400" b="1" dirty="0">
                <a:latin typeface="Times New Roman" pitchFamily="18" charset="0"/>
                <a:cs typeface="Times New Roman" pitchFamily="18" charset="0"/>
              </a:rPr>
              <a:t>2. Host </a:t>
            </a:r>
          </a:p>
          <a:p>
            <a:pPr algn="just" fontAlgn="base"/>
            <a:r>
              <a:rPr lang="en-IN" sz="2000" dirty="0">
                <a:latin typeface="Times New Roman" pitchFamily="18" charset="0"/>
                <a:cs typeface="Times New Roman" pitchFamily="18" charset="0"/>
              </a:rPr>
              <a:t>Generic Access Profile (GAP) -  Takes care of the Device Discovery, Connection Establishment, Connection Management and Security. This layer is "MANDATORY" for all BLE devices. </a:t>
            </a:r>
          </a:p>
          <a:p>
            <a:pPr algn="just" fontAlgn="base"/>
            <a:r>
              <a:rPr lang="en-IN" sz="2000" dirty="0">
                <a:latin typeface="Times New Roman" pitchFamily="18" charset="0"/>
                <a:cs typeface="Times New Roman" pitchFamily="18" charset="0"/>
              </a:rPr>
              <a:t>Generic Attribute Profile (GATT) - Takes care of the data exchange. Definition and guidelines for the devices to read/write and push data is done here.   </a:t>
            </a:r>
          </a:p>
          <a:p>
            <a:pPr algn="just" fontAlgn="base"/>
            <a:r>
              <a:rPr lang="en-IN" sz="2000" dirty="0">
                <a:latin typeface="Times New Roman" pitchFamily="18" charset="0"/>
                <a:cs typeface="Times New Roman" pitchFamily="18" charset="0"/>
              </a:rPr>
              <a:t>Attribute Protocol (ATT)  - Protocol for accessing data</a:t>
            </a:r>
          </a:p>
          <a:p>
            <a:pPr algn="just" fontAlgn="base"/>
            <a:r>
              <a:rPr lang="en-IN" sz="2000" dirty="0">
                <a:latin typeface="Times New Roman" pitchFamily="18" charset="0"/>
                <a:cs typeface="Times New Roman" pitchFamily="18" charset="0"/>
              </a:rPr>
              <a:t>L2CAP -  Expanded as " Logical Link Control and Adaptation Protocol (L2CAP)". Responsible for Fragmentation and de-fragmentation of the application data. Also, takes care of the multiplexing and de-multiplexing of channels over the shared logical </a:t>
            </a:r>
            <a:r>
              <a:rPr lang="en-IN" sz="2000" dirty="0" smtClean="0">
                <a:latin typeface="Times New Roman" pitchFamily="18" charset="0"/>
                <a:cs typeface="Times New Roman" pitchFamily="18" charset="0"/>
              </a:rPr>
              <a:t>link.  </a:t>
            </a:r>
            <a:endParaRPr lang="en-IN" sz="2000" dirty="0">
              <a:latin typeface="Times New Roman" pitchFamily="18" charset="0"/>
              <a:cs typeface="Times New Roman" pitchFamily="18" charset="0"/>
            </a:endParaRPr>
          </a:p>
          <a:p>
            <a:pPr algn="just" fontAlgn="base"/>
            <a:r>
              <a:rPr lang="en-IN" sz="2000" dirty="0">
                <a:latin typeface="Times New Roman" pitchFamily="18" charset="0"/>
                <a:cs typeface="Times New Roman" pitchFamily="18" charset="0"/>
              </a:rPr>
              <a:t>Security Manager (SM) - Pairing, Authentication, and Encryption (all that is important for the security aspect is taken care, here) </a:t>
            </a:r>
          </a:p>
          <a:p>
            <a:pPr algn="just" fontAlgn="base"/>
            <a:r>
              <a:rPr lang="en-IN" sz="2000" dirty="0">
                <a:latin typeface="Times New Roman" pitchFamily="18" charset="0"/>
                <a:cs typeface="Times New Roman" pitchFamily="18" charset="0"/>
              </a:rPr>
              <a:t>Host Controller Interface (HCI) from the Host Side - Same work, but for the Host, this time. </a:t>
            </a:r>
          </a:p>
        </p:txBody>
      </p:sp>
      <p:pic>
        <p:nvPicPr>
          <p:cNvPr id="5" name="Picture 2">
            <a:extLst>
              <a:ext uri="{FF2B5EF4-FFF2-40B4-BE49-F238E27FC236}">
                <a16:creationId xmlns:a16="http://schemas.microsoft.com/office/drawing/2014/main" id="{65870B09-0998-4A78-B9BD-0BA420D7F9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2807" y="-1"/>
            <a:ext cx="2579193" cy="723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7715" y="866633"/>
            <a:ext cx="4354286" cy="5991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138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174649" y="197642"/>
            <a:ext cx="10162985" cy="4022725"/>
          </a:xfrm>
        </p:spPr>
        <p:txBody>
          <a:bodyPr>
            <a:normAutofit/>
          </a:bodyPr>
          <a:lstStyle/>
          <a:p>
            <a:pPr marL="0" indent="0" fontAlgn="base">
              <a:buNone/>
            </a:pPr>
            <a:r>
              <a:rPr lang="en-IN" b="1" dirty="0">
                <a:latin typeface="Times New Roman" pitchFamily="18" charset="0"/>
                <a:cs typeface="Times New Roman" pitchFamily="18" charset="0"/>
              </a:rPr>
              <a:t>3.Application Layer:</a:t>
            </a:r>
          </a:p>
          <a:p>
            <a:pPr marL="0" indent="0" fontAlgn="base">
              <a:buNone/>
            </a:pPr>
            <a:r>
              <a:rPr lang="en-US" dirty="0">
                <a:latin typeface="Times New Roman" pitchFamily="18" charset="0"/>
                <a:cs typeface="Times New Roman" pitchFamily="18" charset="0"/>
              </a:rPr>
              <a:t>Application layer is the top most, as in OSI(Open System Interconnection). </a:t>
            </a:r>
          </a:p>
          <a:p>
            <a:pPr fontAlgn="base"/>
            <a:r>
              <a:rPr lang="en-US" dirty="0">
                <a:latin typeface="Times New Roman" pitchFamily="18" charset="0"/>
                <a:cs typeface="Times New Roman" pitchFamily="18" charset="0"/>
              </a:rPr>
              <a:t>This layer is responsible for </a:t>
            </a:r>
          </a:p>
          <a:p>
            <a:pPr lvl="1" fontAlgn="base"/>
            <a:r>
              <a:rPr lang="en-US" dirty="0">
                <a:latin typeface="Times New Roman" pitchFamily="18" charset="0"/>
                <a:cs typeface="Times New Roman" pitchFamily="18" charset="0"/>
              </a:rPr>
              <a:t>UI(User </a:t>
            </a:r>
            <a:r>
              <a:rPr lang="en-US" dirty="0" err="1">
                <a:latin typeface="Times New Roman" pitchFamily="18" charset="0"/>
                <a:cs typeface="Times New Roman" pitchFamily="18" charset="0"/>
              </a:rPr>
              <a:t>Inerface</a:t>
            </a:r>
            <a:r>
              <a:rPr lang="en-US" dirty="0">
                <a:latin typeface="Times New Roman" pitchFamily="18" charset="0"/>
                <a:cs typeface="Times New Roman" pitchFamily="18" charset="0"/>
              </a:rPr>
              <a:t>) </a:t>
            </a:r>
          </a:p>
          <a:p>
            <a:pPr lvl="1" fontAlgn="base"/>
            <a:r>
              <a:rPr lang="en-US" dirty="0">
                <a:latin typeface="Times New Roman" pitchFamily="18" charset="0"/>
                <a:cs typeface="Times New Roman" pitchFamily="18" charset="0"/>
              </a:rPr>
              <a:t>Logic </a:t>
            </a:r>
          </a:p>
          <a:p>
            <a:pPr lvl="1" fontAlgn="base"/>
            <a:r>
              <a:rPr lang="en-US" dirty="0">
                <a:latin typeface="Times New Roman" pitchFamily="18" charset="0"/>
                <a:cs typeface="Times New Roman" pitchFamily="18" charset="0"/>
              </a:rPr>
              <a:t>Data Handling</a:t>
            </a:r>
            <a:endParaRPr lang="en-IN" dirty="0">
              <a:latin typeface="Times New Roman" pitchFamily="18" charset="0"/>
              <a:cs typeface="Times New Roman" pitchFamily="18" charset="0"/>
            </a:endParaRPr>
          </a:p>
        </p:txBody>
      </p:sp>
      <p:pic>
        <p:nvPicPr>
          <p:cNvPr id="6" name="Picture 2">
            <a:extLst>
              <a:ext uri="{FF2B5EF4-FFF2-40B4-BE49-F238E27FC236}">
                <a16:creationId xmlns:a16="http://schemas.microsoft.com/office/drawing/2014/main" id="{A3B93A63-22C5-4BEC-80DF-26B0BCE572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5477" y="-1"/>
            <a:ext cx="2676523" cy="750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2592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75711" y="230784"/>
            <a:ext cx="10363200" cy="5123688"/>
          </a:xfrm>
        </p:spPr>
        <p:txBody>
          <a:bodyPr>
            <a:normAutofit/>
          </a:bodyPr>
          <a:lstStyle/>
          <a:p>
            <a:pPr marL="0" indent="0">
              <a:buNone/>
            </a:pPr>
            <a:r>
              <a:rPr lang="en-US" b="1" dirty="0">
                <a:latin typeface="Times New Roman" pitchFamily="18" charset="0"/>
                <a:cs typeface="Times New Roman" pitchFamily="18" charset="0"/>
              </a:rPr>
              <a:t>BLE Topology</a:t>
            </a:r>
          </a:p>
          <a:p>
            <a:pPr marL="0" indent="0">
              <a:buNone/>
            </a:pPr>
            <a:endParaRPr lang="en-US" dirty="0">
              <a:solidFill>
                <a:schemeClr val="tx1"/>
              </a:solidFill>
              <a:latin typeface="Times New Roman" pitchFamily="18" charset="0"/>
              <a:cs typeface="Times New Roman" pitchFamily="18" charset="0"/>
            </a:endParaRPr>
          </a:p>
          <a:p>
            <a:pPr marL="0" indent="0">
              <a:buNone/>
            </a:pPr>
            <a:r>
              <a:rPr lang="en-US" dirty="0">
                <a:solidFill>
                  <a:schemeClr val="tx1"/>
                </a:solidFill>
                <a:latin typeface="Times New Roman" pitchFamily="18" charset="0"/>
                <a:cs typeface="Times New Roman" pitchFamily="18" charset="0"/>
              </a:rPr>
              <a:t>A BLE device shall be able to communicate to outside world by two means: </a:t>
            </a:r>
          </a:p>
          <a:p>
            <a:pPr lvl="1"/>
            <a:r>
              <a:rPr lang="en-US" sz="2800" dirty="0">
                <a:solidFill>
                  <a:schemeClr val="tx1"/>
                </a:solidFill>
                <a:latin typeface="Times New Roman" pitchFamily="18" charset="0"/>
                <a:cs typeface="Times New Roman" pitchFamily="18" charset="0"/>
              </a:rPr>
              <a:t>Broadcasting </a:t>
            </a:r>
          </a:p>
          <a:p>
            <a:pPr lvl="1"/>
            <a:r>
              <a:rPr lang="en-US" sz="2800" dirty="0">
                <a:solidFill>
                  <a:schemeClr val="tx1"/>
                </a:solidFill>
                <a:latin typeface="Times New Roman" pitchFamily="18" charset="0"/>
                <a:cs typeface="Times New Roman" pitchFamily="18" charset="0"/>
              </a:rPr>
              <a:t>Connections. </a:t>
            </a:r>
          </a:p>
        </p:txBody>
      </p:sp>
      <p:pic>
        <p:nvPicPr>
          <p:cNvPr id="4" name="Picture 2">
            <a:extLst>
              <a:ext uri="{FF2B5EF4-FFF2-40B4-BE49-F238E27FC236}">
                <a16:creationId xmlns:a16="http://schemas.microsoft.com/office/drawing/2014/main" id="{A3B93A63-22C5-4BEC-80DF-26B0BCE572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5477" y="-1"/>
            <a:ext cx="2676523" cy="750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6583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058400" cy="1449387"/>
          </a:xfrm>
        </p:spPr>
        <p:txBody>
          <a:bodyPr/>
          <a:lstStyle/>
          <a:p>
            <a:r>
              <a:rPr lang="en-US" sz="2800" b="1" dirty="0">
                <a:latin typeface="Times New Roman" pitchFamily="18" charset="0"/>
                <a:cs typeface="Times New Roman" pitchFamily="18" charset="0"/>
              </a:rPr>
              <a:t>Broadcasting </a:t>
            </a:r>
            <a:endParaRPr lang="en-IN" sz="2800" b="1" dirty="0">
              <a:latin typeface="Times New Roman" pitchFamily="18" charset="0"/>
              <a:cs typeface="Times New Roman" pitchFamily="18" charset="0"/>
            </a:endParaRPr>
          </a:p>
        </p:txBody>
      </p:sp>
      <p:sp>
        <p:nvSpPr>
          <p:cNvPr id="3" name="Content Placeholder 2"/>
          <p:cNvSpPr>
            <a:spLocks noGrp="1"/>
          </p:cNvSpPr>
          <p:nvPr>
            <p:ph sz="half" idx="4294967295"/>
          </p:nvPr>
        </p:nvSpPr>
        <p:spPr>
          <a:xfrm>
            <a:off x="164281" y="1219705"/>
            <a:ext cx="5186363" cy="3638550"/>
          </a:xfrm>
        </p:spPr>
        <p:txBody>
          <a:bodyPr>
            <a:normAutofit lnSpcReduction="10000"/>
          </a:bodyPr>
          <a:lstStyle/>
          <a:p>
            <a:pPr marL="0" indent="0">
              <a:buNone/>
            </a:pPr>
            <a:r>
              <a:rPr lang="en-US" dirty="0">
                <a:latin typeface="Times New Roman" pitchFamily="18" charset="0"/>
                <a:cs typeface="Times New Roman" pitchFamily="18" charset="0"/>
              </a:rPr>
              <a:t>Broadcasting is</a:t>
            </a:r>
          </a:p>
          <a:p>
            <a:pPr lvl="1"/>
            <a:r>
              <a:rPr lang="en-US" sz="2800" dirty="0">
                <a:latin typeface="Times New Roman" pitchFamily="18" charset="0"/>
                <a:cs typeface="Times New Roman" pitchFamily="18" charset="0"/>
              </a:rPr>
              <a:t>Sending out message to more than one recipient.  </a:t>
            </a:r>
          </a:p>
          <a:p>
            <a:pPr lvl="1"/>
            <a:r>
              <a:rPr lang="en-US" sz="2800" dirty="0" smtClean="0">
                <a:latin typeface="Times New Roman" pitchFamily="18" charset="0"/>
                <a:cs typeface="Times New Roman" pitchFamily="18" charset="0"/>
              </a:rPr>
              <a:t>With </a:t>
            </a:r>
            <a:r>
              <a:rPr lang="en-US" sz="2800" dirty="0">
                <a:latin typeface="Times New Roman" pitchFamily="18" charset="0"/>
                <a:cs typeface="Times New Roman" pitchFamily="18" charset="0"/>
              </a:rPr>
              <a:t>this broadcast, </a:t>
            </a:r>
            <a:r>
              <a:rPr lang="en-US" sz="2800" b="1" dirty="0">
                <a:latin typeface="Times New Roman" pitchFamily="18" charset="0"/>
                <a:cs typeface="Times New Roman" pitchFamily="18" charset="0"/>
              </a:rPr>
              <a:t>“data” is sent out “one-way” </a:t>
            </a:r>
          </a:p>
          <a:p>
            <a:pPr lvl="1"/>
            <a:r>
              <a:rPr lang="en-US" sz="2800" b="1" dirty="0">
                <a:solidFill>
                  <a:schemeClr val="tx1"/>
                </a:solidFill>
                <a:latin typeface="Times New Roman" pitchFamily="18" charset="0"/>
                <a:cs typeface="Times New Roman" pitchFamily="18" charset="0"/>
              </a:rPr>
              <a:t>Whichever device is capable of picking the data (receiving), it will. (Radio Broadcast) </a:t>
            </a:r>
          </a:p>
          <a:p>
            <a:pPr lvl="1"/>
            <a:endParaRPr lang="en-IN" sz="2800" dirty="0">
              <a:latin typeface="Times New Roman" pitchFamily="18" charset="0"/>
              <a:cs typeface="Times New Roman" pitchFamily="18" charset="0"/>
            </a:endParaRPr>
          </a:p>
        </p:txBody>
      </p:sp>
      <p:grpSp>
        <p:nvGrpSpPr>
          <p:cNvPr id="24" name="Group 23"/>
          <p:cNvGrpSpPr/>
          <p:nvPr/>
        </p:nvGrpSpPr>
        <p:grpSpPr>
          <a:xfrm>
            <a:off x="5718412" y="1872802"/>
            <a:ext cx="6100549" cy="3724153"/>
            <a:chOff x="5731099" y="2328929"/>
            <a:chExt cx="6284890" cy="3724153"/>
          </a:xfrm>
        </p:grpSpPr>
        <p:sp>
          <p:nvSpPr>
            <p:cNvPr id="5" name="Rectangle 4"/>
            <p:cNvSpPr/>
            <p:nvPr/>
          </p:nvSpPr>
          <p:spPr>
            <a:xfrm>
              <a:off x="8075054" y="3734879"/>
              <a:ext cx="1506828" cy="708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itchFamily="18" charset="0"/>
                  <a:cs typeface="Times New Roman" pitchFamily="18" charset="0"/>
                </a:rPr>
                <a:t>Bluetooth Broadcaster (it is device)</a:t>
              </a:r>
              <a:endParaRPr lang="en-IN" b="1" dirty="0">
                <a:latin typeface="Times New Roman" pitchFamily="18" charset="0"/>
                <a:cs typeface="Times New Roman" pitchFamily="18" charset="0"/>
              </a:endParaRPr>
            </a:p>
          </p:txBody>
        </p:sp>
        <p:cxnSp>
          <p:nvCxnSpPr>
            <p:cNvPr id="7" name="Straight Arrow Connector 6"/>
            <p:cNvCxnSpPr>
              <a:stCxn id="5" idx="0"/>
            </p:cNvCxnSpPr>
            <p:nvPr/>
          </p:nvCxnSpPr>
          <p:spPr>
            <a:xfrm flipV="1">
              <a:off x="8828468" y="2910631"/>
              <a:ext cx="1204174" cy="82424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9" name="Straight Arrow Connector 8"/>
            <p:cNvCxnSpPr>
              <a:stCxn id="5" idx="0"/>
            </p:cNvCxnSpPr>
            <p:nvPr/>
          </p:nvCxnSpPr>
          <p:spPr>
            <a:xfrm flipH="1" flipV="1">
              <a:off x="7456868" y="2910631"/>
              <a:ext cx="1371600" cy="82424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a:stCxn id="5" idx="2"/>
            </p:cNvCxnSpPr>
            <p:nvPr/>
          </p:nvCxnSpPr>
          <p:spPr>
            <a:xfrm flipH="1">
              <a:off x="7585656" y="4443217"/>
              <a:ext cx="1242812" cy="103031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a:stCxn id="5" idx="2"/>
            </p:cNvCxnSpPr>
            <p:nvPr/>
          </p:nvCxnSpPr>
          <p:spPr>
            <a:xfrm>
              <a:off x="8828468" y="4443217"/>
              <a:ext cx="1204174" cy="103031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a:stCxn id="5" idx="3"/>
            </p:cNvCxnSpPr>
            <p:nvPr/>
          </p:nvCxnSpPr>
          <p:spPr>
            <a:xfrm>
              <a:off x="9581882" y="4089048"/>
              <a:ext cx="811369"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a:stCxn id="5" idx="1"/>
            </p:cNvCxnSpPr>
            <p:nvPr/>
          </p:nvCxnSpPr>
          <p:spPr>
            <a:xfrm flipH="1">
              <a:off x="7353837" y="4089048"/>
              <a:ext cx="721217"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8" name="Oval 17"/>
            <p:cNvSpPr/>
            <p:nvPr/>
          </p:nvSpPr>
          <p:spPr>
            <a:xfrm>
              <a:off x="6584324" y="2331076"/>
              <a:ext cx="1622738" cy="57955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latin typeface="Times New Roman" pitchFamily="18" charset="0"/>
                  <a:cs typeface="Times New Roman" pitchFamily="18" charset="0"/>
                </a:rPr>
                <a:t>Observer</a:t>
              </a:r>
              <a:endParaRPr lang="en-IN" b="1" dirty="0">
                <a:latin typeface="Times New Roman" pitchFamily="18" charset="0"/>
                <a:cs typeface="Times New Roman" pitchFamily="18" charset="0"/>
              </a:endParaRPr>
            </a:p>
          </p:txBody>
        </p:sp>
        <p:sp>
          <p:nvSpPr>
            <p:cNvPr id="19" name="Oval 18"/>
            <p:cNvSpPr/>
            <p:nvPr/>
          </p:nvSpPr>
          <p:spPr>
            <a:xfrm>
              <a:off x="9221273" y="2328929"/>
              <a:ext cx="1622738" cy="57955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latin typeface="Times New Roman" pitchFamily="18" charset="0"/>
                  <a:cs typeface="Times New Roman" pitchFamily="18" charset="0"/>
                </a:rPr>
                <a:t>Observer</a:t>
              </a:r>
              <a:endParaRPr lang="en-IN" b="1" dirty="0">
                <a:latin typeface="Times New Roman" pitchFamily="18" charset="0"/>
                <a:cs typeface="Times New Roman" pitchFamily="18" charset="0"/>
              </a:endParaRPr>
            </a:p>
          </p:txBody>
        </p:sp>
        <p:sp>
          <p:nvSpPr>
            <p:cNvPr id="20" name="Oval 19"/>
            <p:cNvSpPr/>
            <p:nvPr/>
          </p:nvSpPr>
          <p:spPr>
            <a:xfrm>
              <a:off x="5731099" y="3799270"/>
              <a:ext cx="1622738" cy="57955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latin typeface="Times New Roman" pitchFamily="18" charset="0"/>
                  <a:cs typeface="Times New Roman" pitchFamily="18" charset="0"/>
                </a:rPr>
                <a:t>Observer</a:t>
              </a:r>
              <a:endParaRPr lang="en-IN" b="1" dirty="0">
                <a:latin typeface="Times New Roman" pitchFamily="18" charset="0"/>
                <a:cs typeface="Times New Roman" pitchFamily="18" charset="0"/>
              </a:endParaRPr>
            </a:p>
          </p:txBody>
        </p:sp>
        <p:sp>
          <p:nvSpPr>
            <p:cNvPr id="21" name="Oval 20"/>
            <p:cNvSpPr/>
            <p:nvPr/>
          </p:nvSpPr>
          <p:spPr>
            <a:xfrm>
              <a:off x="10393251" y="3771369"/>
              <a:ext cx="1622738" cy="57955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latin typeface="Times New Roman" pitchFamily="18" charset="0"/>
                  <a:cs typeface="Times New Roman" pitchFamily="18" charset="0"/>
                </a:rPr>
                <a:t>Observer</a:t>
              </a:r>
              <a:endParaRPr lang="en-IN" b="1" dirty="0">
                <a:latin typeface="Times New Roman" pitchFamily="18" charset="0"/>
                <a:cs typeface="Times New Roman" pitchFamily="18" charset="0"/>
              </a:endParaRPr>
            </a:p>
          </p:txBody>
        </p:sp>
        <p:sp>
          <p:nvSpPr>
            <p:cNvPr id="22" name="Oval 21"/>
            <p:cNvSpPr/>
            <p:nvPr/>
          </p:nvSpPr>
          <p:spPr>
            <a:xfrm>
              <a:off x="6774287" y="5473527"/>
              <a:ext cx="1622738" cy="57955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latin typeface="Times New Roman" pitchFamily="18" charset="0"/>
                  <a:cs typeface="Times New Roman" pitchFamily="18" charset="0"/>
                </a:rPr>
                <a:t>Observer</a:t>
              </a:r>
              <a:endParaRPr lang="en-IN" b="1" dirty="0">
                <a:latin typeface="Times New Roman" pitchFamily="18" charset="0"/>
                <a:cs typeface="Times New Roman" pitchFamily="18" charset="0"/>
              </a:endParaRPr>
            </a:p>
          </p:txBody>
        </p:sp>
        <p:sp>
          <p:nvSpPr>
            <p:cNvPr id="23" name="Oval 22"/>
            <p:cNvSpPr/>
            <p:nvPr/>
          </p:nvSpPr>
          <p:spPr>
            <a:xfrm>
              <a:off x="9221273" y="5460653"/>
              <a:ext cx="1622738" cy="57955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latin typeface="Times New Roman" pitchFamily="18" charset="0"/>
                  <a:cs typeface="Times New Roman" pitchFamily="18" charset="0"/>
                </a:rPr>
                <a:t>Observer</a:t>
              </a:r>
              <a:endParaRPr lang="en-IN" b="1" dirty="0">
                <a:latin typeface="Times New Roman" pitchFamily="18" charset="0"/>
                <a:cs typeface="Times New Roman" pitchFamily="18" charset="0"/>
              </a:endParaRPr>
            </a:p>
          </p:txBody>
        </p:sp>
      </p:grpSp>
      <p:pic>
        <p:nvPicPr>
          <p:cNvPr id="25" name="Picture 2">
            <a:extLst>
              <a:ext uri="{FF2B5EF4-FFF2-40B4-BE49-F238E27FC236}">
                <a16:creationId xmlns:a16="http://schemas.microsoft.com/office/drawing/2014/main" id="{16C38AC5-0EED-4C65-B163-BC3B73AE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9486" y="0"/>
            <a:ext cx="2822514" cy="79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38745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348333" y="354842"/>
            <a:ext cx="8795667" cy="5021443"/>
          </a:xfrm>
        </p:spPr>
        <p:txBody>
          <a:bodyPr>
            <a:normAutofit/>
          </a:bodyPr>
          <a:lstStyle/>
          <a:p>
            <a:pPr marL="457200" lvl="1" indent="0" algn="just">
              <a:lnSpc>
                <a:spcPct val="100000"/>
              </a:lnSpc>
              <a:buNone/>
            </a:pPr>
            <a:r>
              <a:rPr lang="en-US" dirty="0">
                <a:latin typeface="Times New Roman" pitchFamily="18" charset="0"/>
                <a:cs typeface="Times New Roman" pitchFamily="18" charset="0"/>
              </a:rPr>
              <a:t>There are two terms to be understood: </a:t>
            </a:r>
          </a:p>
          <a:p>
            <a:pPr lvl="1" algn="just">
              <a:lnSpc>
                <a:spcPct val="100000"/>
              </a:lnSpc>
            </a:pPr>
            <a:r>
              <a:rPr lang="en-US" dirty="0">
                <a:latin typeface="Times New Roman" pitchFamily="18" charset="0"/>
                <a:cs typeface="Times New Roman" pitchFamily="18" charset="0"/>
              </a:rPr>
              <a:t>Broadcaster  - Sends out the “non connectable” advertising packets in frequent intervals to all the ones who are willing to collect it! </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Eg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Radio Broadcast)</a:t>
            </a:r>
          </a:p>
          <a:p>
            <a:pPr lvl="1" algn="just">
              <a:lnSpc>
                <a:spcPct val="100000"/>
              </a:lnSpc>
            </a:pPr>
            <a:r>
              <a:rPr lang="en-US" dirty="0">
                <a:latin typeface="Times New Roman" pitchFamily="18" charset="0"/>
                <a:cs typeface="Times New Roman" pitchFamily="18" charset="0"/>
              </a:rPr>
              <a:t>Observer - </a:t>
            </a:r>
            <a:r>
              <a:rPr lang="en-IN" dirty="0">
                <a:latin typeface="Times New Roman" pitchFamily="18" charset="0"/>
                <a:cs typeface="Times New Roman" pitchFamily="18" charset="0"/>
              </a:rPr>
              <a:t>Will keep scanning at the preset frequency looking out to receive any </a:t>
            </a:r>
            <a:r>
              <a:rPr lang="en-IN" dirty="0" err="1">
                <a:latin typeface="Times New Roman" pitchFamily="18" charset="0"/>
                <a:cs typeface="Times New Roman" pitchFamily="18" charset="0"/>
              </a:rPr>
              <a:t>nonconnectable</a:t>
            </a:r>
            <a:r>
              <a:rPr lang="en-IN" dirty="0">
                <a:latin typeface="Times New Roman" pitchFamily="18" charset="0"/>
                <a:cs typeface="Times New Roman" pitchFamily="18" charset="0"/>
              </a:rPr>
              <a:t> packets which are being broadcasted </a:t>
            </a:r>
          </a:p>
          <a:p>
            <a:pPr lvl="1" algn="just" fontAlgn="base">
              <a:lnSpc>
                <a:spcPct val="100000"/>
              </a:lnSpc>
            </a:pPr>
            <a:r>
              <a:rPr lang="en-IN" dirty="0" smtClean="0">
                <a:latin typeface="Times New Roman" pitchFamily="18" charset="0"/>
                <a:cs typeface="Times New Roman" pitchFamily="18" charset="0"/>
              </a:rPr>
              <a:t>Broadcasting </a:t>
            </a:r>
            <a:r>
              <a:rPr lang="en-IN" dirty="0">
                <a:latin typeface="Times New Roman" pitchFamily="18" charset="0"/>
                <a:cs typeface="Times New Roman" pitchFamily="18" charset="0"/>
              </a:rPr>
              <a:t>is the only way a device can transmit data to more than one peer at a time.</a:t>
            </a:r>
          </a:p>
          <a:p>
            <a:pPr marL="0" indent="0" algn="just">
              <a:lnSpc>
                <a:spcPct val="100000"/>
              </a:lnSpc>
              <a:buNone/>
            </a:pPr>
            <a:endParaRPr lang="en-IN" b="1" dirty="0">
              <a:solidFill>
                <a:srgbClr val="00B0F0"/>
              </a:solidFill>
              <a:latin typeface="Times New Roman" pitchFamily="18" charset="0"/>
              <a:cs typeface="Times New Roman" pitchFamily="18" charset="0"/>
            </a:endParaRPr>
          </a:p>
        </p:txBody>
      </p:sp>
      <p:pic>
        <p:nvPicPr>
          <p:cNvPr id="25" name="Picture 2">
            <a:extLst>
              <a:ext uri="{FF2B5EF4-FFF2-40B4-BE49-F238E27FC236}">
                <a16:creationId xmlns:a16="http://schemas.microsoft.com/office/drawing/2014/main" id="{EDC3E74F-4B5E-4186-856E-430C658573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6812" y="-1"/>
            <a:ext cx="2725188" cy="7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03915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058400" cy="824249"/>
          </a:xfrm>
        </p:spPr>
        <p:txBody>
          <a:bodyPr/>
          <a:lstStyle/>
          <a:p>
            <a:r>
              <a:rPr lang="en-IN" sz="2800" b="1" dirty="0">
                <a:latin typeface="Times New Roman" pitchFamily="18" charset="0"/>
                <a:cs typeface="Times New Roman" pitchFamily="18" charset="0"/>
              </a:rPr>
              <a:t>Connections</a:t>
            </a:r>
          </a:p>
        </p:txBody>
      </p:sp>
      <p:sp>
        <p:nvSpPr>
          <p:cNvPr id="3" name="Content Placeholder 2"/>
          <p:cNvSpPr>
            <a:spLocks noGrp="1"/>
          </p:cNvSpPr>
          <p:nvPr>
            <p:ph sz="half" idx="4294967295"/>
          </p:nvPr>
        </p:nvSpPr>
        <p:spPr>
          <a:xfrm>
            <a:off x="178787" y="673247"/>
            <a:ext cx="5485756" cy="5586975"/>
          </a:xfrm>
        </p:spPr>
        <p:txBody>
          <a:bodyPr>
            <a:noAutofit/>
          </a:bodyPr>
          <a:lstStyle/>
          <a:p>
            <a:pPr algn="just"/>
            <a:r>
              <a:rPr lang="en-IN" dirty="0">
                <a:latin typeface="Times New Roman" pitchFamily="18" charset="0"/>
                <a:cs typeface="Times New Roman" pitchFamily="18" charset="0"/>
              </a:rPr>
              <a:t>Second possible way of Communication. Connection is permanent.</a:t>
            </a:r>
          </a:p>
          <a:p>
            <a:pPr algn="just"/>
            <a:r>
              <a:rPr lang="en-IN" dirty="0">
                <a:latin typeface="Times New Roman" pitchFamily="18" charset="0"/>
                <a:cs typeface="Times New Roman" pitchFamily="18" charset="0"/>
              </a:rPr>
              <a:t>It enables periodical data transfer between the devices (Two devices).</a:t>
            </a:r>
          </a:p>
          <a:p>
            <a:pPr algn="just"/>
            <a:r>
              <a:rPr lang="en-IN" dirty="0">
                <a:latin typeface="Times New Roman" pitchFamily="18" charset="0"/>
                <a:cs typeface="Times New Roman" pitchFamily="18" charset="0"/>
              </a:rPr>
              <a:t>The term Master Slave Configuration will come into picture.  </a:t>
            </a:r>
          </a:p>
          <a:p>
            <a:pPr algn="just"/>
            <a:r>
              <a:rPr lang="en-IN" dirty="0">
                <a:latin typeface="Times New Roman" pitchFamily="18" charset="0"/>
                <a:cs typeface="Times New Roman" pitchFamily="18" charset="0"/>
              </a:rPr>
              <a:t>Master will try to find out the connectable advertising packets. If found, the connection would be initiated. After the connection gets established, the central device (i.e. the master) shall take care of the periodic data exchange. </a:t>
            </a:r>
          </a:p>
        </p:txBody>
      </p:sp>
      <p:grpSp>
        <p:nvGrpSpPr>
          <p:cNvPr id="5" name="Group 4"/>
          <p:cNvGrpSpPr/>
          <p:nvPr/>
        </p:nvGrpSpPr>
        <p:grpSpPr>
          <a:xfrm>
            <a:off x="6741993" y="2328929"/>
            <a:ext cx="5273995" cy="3724153"/>
            <a:chOff x="5731099" y="2328929"/>
            <a:chExt cx="6284890" cy="3724153"/>
          </a:xfrm>
        </p:grpSpPr>
        <p:sp>
          <p:nvSpPr>
            <p:cNvPr id="6" name="Rectangle 5"/>
            <p:cNvSpPr/>
            <p:nvPr/>
          </p:nvSpPr>
          <p:spPr>
            <a:xfrm>
              <a:off x="8075054" y="3734879"/>
              <a:ext cx="1506828" cy="708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latin typeface="Times New Roman" pitchFamily="18" charset="0"/>
                  <a:cs typeface="Times New Roman" pitchFamily="18" charset="0"/>
                </a:rPr>
                <a:t>Master (Could be your mobile)</a:t>
              </a:r>
            </a:p>
          </p:txBody>
        </p:sp>
        <p:sp>
          <p:nvSpPr>
            <p:cNvPr id="13" name="Oval 12"/>
            <p:cNvSpPr/>
            <p:nvPr/>
          </p:nvSpPr>
          <p:spPr>
            <a:xfrm>
              <a:off x="6584324" y="2331076"/>
              <a:ext cx="1622738" cy="57955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latin typeface="Times New Roman" pitchFamily="18" charset="0"/>
                  <a:cs typeface="Times New Roman" pitchFamily="18" charset="0"/>
                </a:rPr>
                <a:t>Slave (Peripheral)</a:t>
              </a:r>
              <a:endParaRPr lang="en-IN" sz="1400" b="1" dirty="0">
                <a:latin typeface="Times New Roman" pitchFamily="18" charset="0"/>
                <a:cs typeface="Times New Roman" pitchFamily="18" charset="0"/>
              </a:endParaRPr>
            </a:p>
          </p:txBody>
        </p:sp>
        <p:sp>
          <p:nvSpPr>
            <p:cNvPr id="14" name="Oval 13"/>
            <p:cNvSpPr/>
            <p:nvPr/>
          </p:nvSpPr>
          <p:spPr>
            <a:xfrm>
              <a:off x="9221273" y="2328929"/>
              <a:ext cx="1622738" cy="57955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latin typeface="Times New Roman" pitchFamily="18" charset="0"/>
                  <a:cs typeface="Times New Roman" pitchFamily="18" charset="0"/>
                </a:rPr>
                <a:t>Slave (Peripheral)</a:t>
              </a:r>
            </a:p>
          </p:txBody>
        </p:sp>
        <p:sp>
          <p:nvSpPr>
            <p:cNvPr id="15" name="Oval 14"/>
            <p:cNvSpPr/>
            <p:nvPr/>
          </p:nvSpPr>
          <p:spPr>
            <a:xfrm>
              <a:off x="5731099" y="3799270"/>
              <a:ext cx="1622738" cy="57955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latin typeface="Times New Roman" pitchFamily="18" charset="0"/>
                  <a:cs typeface="Times New Roman" pitchFamily="18" charset="0"/>
                </a:rPr>
                <a:t>Slave (Peripheral)</a:t>
              </a:r>
              <a:endParaRPr lang="en-IN" sz="1400" b="1" dirty="0">
                <a:latin typeface="Times New Roman" pitchFamily="18" charset="0"/>
                <a:cs typeface="Times New Roman" pitchFamily="18" charset="0"/>
              </a:endParaRPr>
            </a:p>
          </p:txBody>
        </p:sp>
        <p:sp>
          <p:nvSpPr>
            <p:cNvPr id="16" name="Oval 15"/>
            <p:cNvSpPr/>
            <p:nvPr/>
          </p:nvSpPr>
          <p:spPr>
            <a:xfrm>
              <a:off x="10393251" y="3771369"/>
              <a:ext cx="1622738" cy="57955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latin typeface="Times New Roman" pitchFamily="18" charset="0"/>
                  <a:cs typeface="Times New Roman" pitchFamily="18" charset="0"/>
                </a:rPr>
                <a:t>Slave (Peripheral)</a:t>
              </a:r>
              <a:endParaRPr lang="en-IN" sz="1400" b="1" dirty="0">
                <a:latin typeface="Times New Roman" pitchFamily="18" charset="0"/>
                <a:cs typeface="Times New Roman" pitchFamily="18" charset="0"/>
              </a:endParaRPr>
            </a:p>
          </p:txBody>
        </p:sp>
        <p:sp>
          <p:nvSpPr>
            <p:cNvPr id="17" name="Oval 16"/>
            <p:cNvSpPr/>
            <p:nvPr/>
          </p:nvSpPr>
          <p:spPr>
            <a:xfrm>
              <a:off x="6774287" y="5473527"/>
              <a:ext cx="1622738" cy="57955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latin typeface="Times New Roman" pitchFamily="18" charset="0"/>
                  <a:cs typeface="Times New Roman" pitchFamily="18" charset="0"/>
                </a:rPr>
                <a:t>Slave (Peripheral)</a:t>
              </a:r>
              <a:endParaRPr lang="en-IN" sz="1400" b="1" dirty="0">
                <a:latin typeface="Times New Roman" pitchFamily="18" charset="0"/>
                <a:cs typeface="Times New Roman" pitchFamily="18" charset="0"/>
              </a:endParaRPr>
            </a:p>
          </p:txBody>
        </p:sp>
        <p:sp>
          <p:nvSpPr>
            <p:cNvPr id="18" name="Oval 17"/>
            <p:cNvSpPr/>
            <p:nvPr/>
          </p:nvSpPr>
          <p:spPr>
            <a:xfrm>
              <a:off x="9221273" y="5460653"/>
              <a:ext cx="1622738" cy="57955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latin typeface="Times New Roman" pitchFamily="18" charset="0"/>
                  <a:cs typeface="Times New Roman" pitchFamily="18" charset="0"/>
                </a:rPr>
                <a:t>Slave (Peripheral)</a:t>
              </a:r>
              <a:endParaRPr lang="en-IN" sz="1400" b="1" dirty="0">
                <a:latin typeface="Times New Roman" pitchFamily="18" charset="0"/>
                <a:cs typeface="Times New Roman" pitchFamily="18" charset="0"/>
              </a:endParaRPr>
            </a:p>
          </p:txBody>
        </p:sp>
      </p:grpSp>
      <p:cxnSp>
        <p:nvCxnSpPr>
          <p:cNvPr id="22" name="Straight Arrow Connector 21"/>
          <p:cNvCxnSpPr>
            <a:stCxn id="13" idx="4"/>
            <a:endCxn id="6" idx="0"/>
          </p:cNvCxnSpPr>
          <p:nvPr/>
        </p:nvCxnSpPr>
        <p:spPr>
          <a:xfrm rot="16200000" flipH="1">
            <a:off x="8327881" y="2721595"/>
            <a:ext cx="824248" cy="1202320"/>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a:stCxn id="6" idx="0"/>
            <a:endCxn id="14" idx="4"/>
          </p:cNvCxnSpPr>
          <p:nvPr/>
        </p:nvCxnSpPr>
        <p:spPr>
          <a:xfrm rot="5400000" flipH="1" flipV="1">
            <a:off x="9433212" y="2816438"/>
            <a:ext cx="826395" cy="1010488"/>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a:stCxn id="6" idx="1"/>
            <a:endCxn id="15" idx="6"/>
          </p:cNvCxnSpPr>
          <p:nvPr/>
        </p:nvCxnSpPr>
        <p:spPr>
          <a:xfrm rot="10800000">
            <a:off x="8103722" y="4089048"/>
            <a:ext cx="605213" cy="1588"/>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p:cNvCxnSpPr>
            <a:stCxn id="6" idx="3"/>
            <a:endCxn id="16" idx="2"/>
          </p:cNvCxnSpPr>
          <p:nvPr/>
        </p:nvCxnSpPr>
        <p:spPr>
          <a:xfrm flipV="1">
            <a:off x="9973396" y="4061147"/>
            <a:ext cx="680864" cy="27901"/>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stCxn id="6" idx="2"/>
            <a:endCxn id="17" idx="0"/>
          </p:cNvCxnSpPr>
          <p:nvPr/>
        </p:nvCxnSpPr>
        <p:spPr>
          <a:xfrm rot="5400000">
            <a:off x="8304554" y="4436916"/>
            <a:ext cx="1030310" cy="1042912"/>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a:stCxn id="6" idx="2"/>
            <a:endCxn id="18" idx="0"/>
          </p:cNvCxnSpPr>
          <p:nvPr/>
        </p:nvCxnSpPr>
        <p:spPr>
          <a:xfrm rot="16200000" flipH="1">
            <a:off x="9337691" y="4446691"/>
            <a:ext cx="1017436" cy="1010488"/>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pic>
        <p:nvPicPr>
          <p:cNvPr id="19" name="Picture 2">
            <a:extLst>
              <a:ext uri="{FF2B5EF4-FFF2-40B4-BE49-F238E27FC236}">
                <a16:creationId xmlns:a16="http://schemas.microsoft.com/office/drawing/2014/main" id="{1FCC8FF9-E616-4261-8CAD-E154B1863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6812" y="-1"/>
            <a:ext cx="2725188" cy="7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44760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058400" cy="824249"/>
          </a:xfrm>
        </p:spPr>
        <p:txBody>
          <a:bodyPr/>
          <a:lstStyle/>
          <a:p>
            <a:r>
              <a:rPr lang="en-IN" sz="2800" b="1" dirty="0">
                <a:latin typeface="Times New Roman" pitchFamily="18" charset="0"/>
                <a:cs typeface="Times New Roman" pitchFamily="18" charset="0"/>
              </a:rPr>
              <a:t>Connections</a:t>
            </a:r>
          </a:p>
        </p:txBody>
      </p:sp>
      <p:sp>
        <p:nvSpPr>
          <p:cNvPr id="3" name="Content Placeholder 2"/>
          <p:cNvSpPr>
            <a:spLocks noGrp="1"/>
          </p:cNvSpPr>
          <p:nvPr>
            <p:ph sz="half" idx="4294967295"/>
          </p:nvPr>
        </p:nvSpPr>
        <p:spPr>
          <a:xfrm>
            <a:off x="178787" y="673247"/>
            <a:ext cx="5485756" cy="5586975"/>
          </a:xfrm>
        </p:spPr>
        <p:txBody>
          <a:bodyPr>
            <a:noAutofit/>
          </a:bodyPr>
          <a:lstStyle/>
          <a:p>
            <a:pPr algn="just"/>
            <a:r>
              <a:rPr lang="en-IN" dirty="0" smtClean="0">
                <a:latin typeface="Times New Roman" pitchFamily="18" charset="0"/>
                <a:cs typeface="Times New Roman" pitchFamily="18" charset="0"/>
              </a:rPr>
              <a:t>Slave shall keep sending the connectable advertising packets, periodically. </a:t>
            </a:r>
          </a:p>
          <a:p>
            <a:pPr algn="just"/>
            <a:r>
              <a:rPr lang="en-IN" dirty="0" smtClean="0">
                <a:latin typeface="Times New Roman" pitchFamily="18" charset="0"/>
                <a:cs typeface="Times New Roman" pitchFamily="18" charset="0"/>
              </a:rPr>
              <a:t>When there is  an incoming request, it would be accepted by the slave as well.</a:t>
            </a:r>
          </a:p>
          <a:p>
            <a:pPr algn="just"/>
            <a:r>
              <a:rPr lang="en-IN" dirty="0" smtClean="0">
                <a:latin typeface="Times New Roman" pitchFamily="18" charset="0"/>
                <a:cs typeface="Times New Roman" pitchFamily="18" charset="0"/>
              </a:rPr>
              <a:t>When two devices get connected we call it “</a:t>
            </a:r>
            <a:r>
              <a:rPr lang="en-IN" b="1" dirty="0" smtClean="0">
                <a:latin typeface="Times New Roman" pitchFamily="18" charset="0"/>
                <a:cs typeface="Times New Roman" pitchFamily="18" charset="0"/>
              </a:rPr>
              <a:t>Connection Event” </a:t>
            </a:r>
          </a:p>
          <a:p>
            <a:pPr algn="just"/>
            <a:r>
              <a:rPr lang="en-IN" dirty="0" smtClean="0">
                <a:latin typeface="Times New Roman" pitchFamily="18" charset="0"/>
                <a:cs typeface="Times New Roman" pitchFamily="18" charset="0"/>
              </a:rPr>
              <a:t>This is ideal for power saving. When needed, power up happens, data exchange happens, then can sleep</a:t>
            </a:r>
            <a:endParaRPr lang="en-IN" dirty="0" smtClean="0">
              <a:latin typeface="Times New Roman" pitchFamily="18" charset="0"/>
              <a:cs typeface="Times New Roman" pitchFamily="18" charset="0"/>
              <a:sym typeface="Wingdings" panose="05000000000000000000" pitchFamily="2" charset="2"/>
            </a:endParaRPr>
          </a:p>
          <a:p>
            <a:pPr algn="just"/>
            <a:r>
              <a:rPr lang="en-IN" dirty="0" smtClean="0">
                <a:latin typeface="Times New Roman" pitchFamily="18" charset="0"/>
                <a:cs typeface="Times New Roman" pitchFamily="18" charset="0"/>
                <a:sym typeface="Wingdings" panose="05000000000000000000" pitchFamily="2" charset="2"/>
              </a:rPr>
              <a:t>So, waking up happens only when data has to be transmitted.</a:t>
            </a:r>
            <a:endParaRPr lang="en-IN" dirty="0">
              <a:latin typeface="Times New Roman" pitchFamily="18" charset="0"/>
              <a:cs typeface="Times New Roman" pitchFamily="18" charset="0"/>
            </a:endParaRPr>
          </a:p>
        </p:txBody>
      </p:sp>
      <p:grpSp>
        <p:nvGrpSpPr>
          <p:cNvPr id="4" name="Group 4"/>
          <p:cNvGrpSpPr/>
          <p:nvPr/>
        </p:nvGrpSpPr>
        <p:grpSpPr>
          <a:xfrm>
            <a:off x="5718413" y="1965279"/>
            <a:ext cx="6297576" cy="4087804"/>
            <a:chOff x="5731099" y="2328929"/>
            <a:chExt cx="6284890" cy="3724153"/>
          </a:xfrm>
        </p:grpSpPr>
        <p:sp>
          <p:nvSpPr>
            <p:cNvPr id="6" name="Rectangle 5"/>
            <p:cNvSpPr/>
            <p:nvPr/>
          </p:nvSpPr>
          <p:spPr>
            <a:xfrm>
              <a:off x="8075054" y="3734879"/>
              <a:ext cx="1506828" cy="708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latin typeface="Times New Roman" pitchFamily="18" charset="0"/>
                  <a:cs typeface="Times New Roman" pitchFamily="18" charset="0"/>
                </a:rPr>
                <a:t>Master (Could be your mobile)</a:t>
              </a:r>
            </a:p>
          </p:txBody>
        </p:sp>
        <p:sp>
          <p:nvSpPr>
            <p:cNvPr id="13" name="Oval 12"/>
            <p:cNvSpPr/>
            <p:nvPr/>
          </p:nvSpPr>
          <p:spPr>
            <a:xfrm>
              <a:off x="6584324" y="2331076"/>
              <a:ext cx="1622738" cy="57955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latin typeface="Times New Roman" pitchFamily="18" charset="0"/>
                  <a:cs typeface="Times New Roman" pitchFamily="18" charset="0"/>
                </a:rPr>
                <a:t>Slave (Peripheral)</a:t>
              </a:r>
              <a:endParaRPr lang="en-IN" sz="1400" b="1" dirty="0">
                <a:latin typeface="Times New Roman" pitchFamily="18" charset="0"/>
                <a:cs typeface="Times New Roman" pitchFamily="18" charset="0"/>
              </a:endParaRPr>
            </a:p>
          </p:txBody>
        </p:sp>
        <p:sp>
          <p:nvSpPr>
            <p:cNvPr id="14" name="Oval 13"/>
            <p:cNvSpPr/>
            <p:nvPr/>
          </p:nvSpPr>
          <p:spPr>
            <a:xfrm>
              <a:off x="9221273" y="2328929"/>
              <a:ext cx="1622738" cy="57955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latin typeface="Times New Roman" pitchFamily="18" charset="0"/>
                  <a:cs typeface="Times New Roman" pitchFamily="18" charset="0"/>
                </a:rPr>
                <a:t>Slave (Peripheral)</a:t>
              </a:r>
            </a:p>
          </p:txBody>
        </p:sp>
        <p:sp>
          <p:nvSpPr>
            <p:cNvPr id="15" name="Oval 14"/>
            <p:cNvSpPr/>
            <p:nvPr/>
          </p:nvSpPr>
          <p:spPr>
            <a:xfrm>
              <a:off x="5731099" y="3799270"/>
              <a:ext cx="1622738" cy="57955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latin typeface="Times New Roman" pitchFamily="18" charset="0"/>
                  <a:cs typeface="Times New Roman" pitchFamily="18" charset="0"/>
                </a:rPr>
                <a:t>Slave (Peripheral)</a:t>
              </a:r>
              <a:endParaRPr lang="en-IN" sz="1400" b="1" dirty="0">
                <a:latin typeface="Times New Roman" pitchFamily="18" charset="0"/>
                <a:cs typeface="Times New Roman" pitchFamily="18" charset="0"/>
              </a:endParaRPr>
            </a:p>
          </p:txBody>
        </p:sp>
        <p:sp>
          <p:nvSpPr>
            <p:cNvPr id="16" name="Oval 15"/>
            <p:cNvSpPr/>
            <p:nvPr/>
          </p:nvSpPr>
          <p:spPr>
            <a:xfrm>
              <a:off x="10393251" y="3771369"/>
              <a:ext cx="1622738" cy="57955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latin typeface="Times New Roman" pitchFamily="18" charset="0"/>
                  <a:cs typeface="Times New Roman" pitchFamily="18" charset="0"/>
                </a:rPr>
                <a:t>Slave (Peripheral)</a:t>
              </a:r>
              <a:endParaRPr lang="en-IN" sz="1400" b="1" dirty="0">
                <a:latin typeface="Times New Roman" pitchFamily="18" charset="0"/>
                <a:cs typeface="Times New Roman" pitchFamily="18" charset="0"/>
              </a:endParaRPr>
            </a:p>
          </p:txBody>
        </p:sp>
        <p:sp>
          <p:nvSpPr>
            <p:cNvPr id="17" name="Oval 16"/>
            <p:cNvSpPr/>
            <p:nvPr/>
          </p:nvSpPr>
          <p:spPr>
            <a:xfrm>
              <a:off x="6774287" y="5473527"/>
              <a:ext cx="1622738" cy="57955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latin typeface="Times New Roman" pitchFamily="18" charset="0"/>
                  <a:cs typeface="Times New Roman" pitchFamily="18" charset="0"/>
                </a:rPr>
                <a:t>Slave (Peripheral)</a:t>
              </a:r>
              <a:endParaRPr lang="en-IN" sz="1400" b="1" dirty="0">
                <a:latin typeface="Times New Roman" pitchFamily="18" charset="0"/>
                <a:cs typeface="Times New Roman" pitchFamily="18" charset="0"/>
              </a:endParaRPr>
            </a:p>
          </p:txBody>
        </p:sp>
        <p:sp>
          <p:nvSpPr>
            <p:cNvPr id="18" name="Oval 17"/>
            <p:cNvSpPr/>
            <p:nvPr/>
          </p:nvSpPr>
          <p:spPr>
            <a:xfrm>
              <a:off x="9221273" y="5460653"/>
              <a:ext cx="1622738" cy="57955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latin typeface="Times New Roman" pitchFamily="18" charset="0"/>
                  <a:cs typeface="Times New Roman" pitchFamily="18" charset="0"/>
                </a:rPr>
                <a:t>Slave (Peripheral)</a:t>
              </a:r>
              <a:endParaRPr lang="en-IN" sz="1400" b="1" dirty="0">
                <a:latin typeface="Times New Roman" pitchFamily="18" charset="0"/>
                <a:cs typeface="Times New Roman" pitchFamily="18" charset="0"/>
              </a:endParaRPr>
            </a:p>
          </p:txBody>
        </p:sp>
      </p:grpSp>
      <p:cxnSp>
        <p:nvCxnSpPr>
          <p:cNvPr id="22" name="Straight Arrow Connector 21"/>
          <p:cNvCxnSpPr>
            <a:stCxn id="13" idx="4"/>
            <a:endCxn id="6" idx="0"/>
          </p:cNvCxnSpPr>
          <p:nvPr/>
        </p:nvCxnSpPr>
        <p:spPr>
          <a:xfrm rot="16200000" flipH="1">
            <a:off x="7651834" y="2338315"/>
            <a:ext cx="904732" cy="1435667"/>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a:stCxn id="6" idx="0"/>
            <a:endCxn id="14" idx="4"/>
          </p:cNvCxnSpPr>
          <p:nvPr/>
        </p:nvCxnSpPr>
        <p:spPr>
          <a:xfrm rot="5400000" flipH="1" flipV="1">
            <a:off x="8971792" y="2451669"/>
            <a:ext cx="907089" cy="1206605"/>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a:stCxn id="6" idx="1"/>
            <a:endCxn id="15" idx="6"/>
          </p:cNvCxnSpPr>
          <p:nvPr/>
        </p:nvCxnSpPr>
        <p:spPr>
          <a:xfrm rot="10800000">
            <a:off x="7344427" y="3897268"/>
            <a:ext cx="722673" cy="1588"/>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p:cNvCxnSpPr>
            <a:stCxn id="6" idx="3"/>
            <a:endCxn id="16" idx="2"/>
          </p:cNvCxnSpPr>
          <p:nvPr/>
        </p:nvCxnSpPr>
        <p:spPr>
          <a:xfrm flipV="1">
            <a:off x="9576969" y="3866642"/>
            <a:ext cx="813007" cy="30626"/>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stCxn id="6" idx="2"/>
            <a:endCxn id="17" idx="0"/>
          </p:cNvCxnSpPr>
          <p:nvPr/>
        </p:nvCxnSpPr>
        <p:spPr>
          <a:xfrm rot="5400000">
            <a:off x="7633916" y="4228818"/>
            <a:ext cx="1130916" cy="1245320"/>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a:stCxn id="6" idx="2"/>
            <a:endCxn id="18" idx="0"/>
          </p:cNvCxnSpPr>
          <p:nvPr/>
        </p:nvCxnSpPr>
        <p:spPr>
          <a:xfrm rot="16200000" flipH="1">
            <a:off x="8866944" y="4241109"/>
            <a:ext cx="1116785" cy="1206605"/>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pic>
        <p:nvPicPr>
          <p:cNvPr id="19" name="Picture 2">
            <a:extLst>
              <a:ext uri="{FF2B5EF4-FFF2-40B4-BE49-F238E27FC236}">
                <a16:creationId xmlns:a16="http://schemas.microsoft.com/office/drawing/2014/main" id="{1FCC8FF9-E616-4261-8CAD-E154B1863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6812" y="-1"/>
            <a:ext cx="2725188" cy="7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4476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4EB8D3-CC30-4B6E-B47C-2C2405C08917}"/>
              </a:ext>
            </a:extLst>
          </p:cNvPr>
          <p:cNvSpPr>
            <a:spLocks noGrp="1"/>
          </p:cNvSpPr>
          <p:nvPr>
            <p:ph sz="quarter" idx="13"/>
          </p:nvPr>
        </p:nvSpPr>
        <p:spPr>
          <a:xfrm>
            <a:off x="913774" y="365760"/>
            <a:ext cx="7995095" cy="5425439"/>
          </a:xfrm>
        </p:spPr>
        <p:txBody>
          <a:bodyPr>
            <a:normAutofit fontScale="92500"/>
          </a:bodyPr>
          <a:lstStyle/>
          <a:p>
            <a:pPr algn="just"/>
            <a:r>
              <a:rPr lang="en-US" sz="3200" dirty="0">
                <a:latin typeface="Times New Roman" panose="02020603050405020304" pitchFamily="18" charset="0"/>
                <a:cs typeface="Times New Roman" panose="02020603050405020304" pitchFamily="18" charset="0"/>
              </a:rPr>
              <a:t>These characteristics make it useful in various situations, including constant environment such as for communication machine to machine and internet of things contexts. </a:t>
            </a:r>
          </a:p>
          <a:p>
            <a:pPr algn="just"/>
            <a:r>
              <a:rPr lang="en-US" sz="3200" dirty="0">
                <a:latin typeface="Times New Roman" panose="02020603050405020304" pitchFamily="18" charset="0"/>
                <a:cs typeface="Times New Roman" panose="02020603050405020304" pitchFamily="18" charset="0"/>
              </a:rPr>
              <a:t>It is a publish and subscribe system where we can publish and receive the messages as a client.</a:t>
            </a:r>
          </a:p>
          <a:p>
            <a:pPr algn="just"/>
            <a:r>
              <a:rPr lang="en-US" sz="3200" dirty="0">
                <a:latin typeface="Times New Roman" panose="02020603050405020304" pitchFamily="18" charset="0"/>
                <a:cs typeface="Times New Roman" panose="02020603050405020304" pitchFamily="18" charset="0"/>
              </a:rPr>
              <a:t> It makes it easy for communication between multiple devices. </a:t>
            </a:r>
          </a:p>
          <a:p>
            <a:pPr algn="just"/>
            <a:r>
              <a:rPr lang="en-US" sz="3200" dirty="0">
                <a:latin typeface="Times New Roman" panose="02020603050405020304" pitchFamily="18" charset="0"/>
                <a:cs typeface="Times New Roman" panose="02020603050405020304" pitchFamily="18" charset="0"/>
              </a:rPr>
              <a:t>It is a simple messaging protocol designed for the constrained devices and with low bandwidth, so it's a perfect solution for the internet of things applications.</a:t>
            </a:r>
            <a:endParaRPr lang="en-IN" sz="32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68E5653C-0108-4AA1-8A79-001DFB77F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9336" y="0"/>
            <a:ext cx="1502664" cy="42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73089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629099" cy="982639"/>
          </a:xfrm>
        </p:spPr>
        <p:txBody>
          <a:bodyPr>
            <a:normAutofit/>
          </a:bodyPr>
          <a:lstStyle/>
          <a:p>
            <a:r>
              <a:rPr lang="en-IN" sz="2800" b="1" dirty="0">
                <a:latin typeface="Times New Roman" pitchFamily="18" charset="0"/>
                <a:cs typeface="Times New Roman" pitchFamily="18" charset="0"/>
              </a:rPr>
              <a:t>Bluetooth Vs. BLE</a:t>
            </a:r>
          </a:p>
        </p:txBody>
      </p:sp>
      <p:pic>
        <p:nvPicPr>
          <p:cNvPr id="5" name="Picture 4"/>
          <p:cNvPicPr>
            <a:picLocks noChangeAspect="1"/>
          </p:cNvPicPr>
          <p:nvPr/>
        </p:nvPicPr>
        <p:blipFill>
          <a:blip r:embed="rId2"/>
          <a:stretch>
            <a:fillRect/>
          </a:stretch>
        </p:blipFill>
        <p:spPr>
          <a:xfrm>
            <a:off x="1268150" y="903476"/>
            <a:ext cx="9208008" cy="5024565"/>
          </a:xfrm>
          <a:prstGeom prst="rect">
            <a:avLst/>
          </a:prstGeom>
        </p:spPr>
      </p:pic>
      <p:pic>
        <p:nvPicPr>
          <p:cNvPr id="4" name="Picture 2">
            <a:extLst>
              <a:ext uri="{FF2B5EF4-FFF2-40B4-BE49-F238E27FC236}">
                <a16:creationId xmlns:a16="http://schemas.microsoft.com/office/drawing/2014/main" id="{321C87D5-058E-4558-90E1-15D8E2CAE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2807" y="-1"/>
            <a:ext cx="2579193" cy="723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02225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3469" y="0"/>
            <a:ext cx="10363200" cy="941696"/>
          </a:xfrm>
        </p:spPr>
        <p:txBody>
          <a:bodyPr>
            <a:normAutofit/>
          </a:bodyPr>
          <a:lstStyle/>
          <a:p>
            <a:pPr>
              <a:buFont typeface="Wingdings" pitchFamily="2" charset="2"/>
              <a:buChar char="ü"/>
            </a:pPr>
            <a:r>
              <a:rPr lang="en-IN" sz="3200" b="1" dirty="0">
                <a:latin typeface="Times New Roman" pitchFamily="18" charset="0"/>
                <a:cs typeface="Times New Roman" pitchFamily="18" charset="0"/>
              </a:rPr>
              <a:t>Li-Fi – Light Fidelity </a:t>
            </a:r>
          </a:p>
        </p:txBody>
      </p:sp>
      <p:sp>
        <p:nvSpPr>
          <p:cNvPr id="3" name="Content Placeholder 2"/>
          <p:cNvSpPr>
            <a:spLocks noGrp="1"/>
          </p:cNvSpPr>
          <p:nvPr>
            <p:ph idx="4294967295"/>
          </p:nvPr>
        </p:nvSpPr>
        <p:spPr>
          <a:xfrm>
            <a:off x="217117" y="505378"/>
            <a:ext cx="9254430" cy="3880104"/>
          </a:xfrm>
        </p:spPr>
        <p:txBody>
          <a:bodyPr>
            <a:noAutofit/>
          </a:bodyPr>
          <a:lstStyle/>
          <a:p>
            <a:pPr marL="0" indent="0" algn="just">
              <a:buNone/>
            </a:pPr>
            <a:endParaRPr lang="en-IN" dirty="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Now a days, too </a:t>
            </a:r>
            <a:r>
              <a:rPr lang="en-IN" dirty="0">
                <a:latin typeface="Times New Roman" pitchFamily="18" charset="0"/>
                <a:cs typeface="Times New Roman" pitchFamily="18" charset="0"/>
              </a:rPr>
              <a:t>many devices </a:t>
            </a:r>
            <a:r>
              <a:rPr lang="en-IN" dirty="0" smtClean="0">
                <a:latin typeface="Times New Roman" pitchFamily="18" charset="0"/>
                <a:cs typeface="Times New Roman" pitchFamily="18" charset="0"/>
              </a:rPr>
              <a:t>are connected </a:t>
            </a:r>
            <a:r>
              <a:rPr lang="en-IN" dirty="0">
                <a:latin typeface="Times New Roman" pitchFamily="18" charset="0"/>
                <a:cs typeface="Times New Roman" pitchFamily="18" charset="0"/>
              </a:rPr>
              <a:t>to internet. </a:t>
            </a:r>
          </a:p>
          <a:p>
            <a:pPr algn="just"/>
            <a:r>
              <a:rPr lang="en-IN" dirty="0">
                <a:latin typeface="Times New Roman" pitchFamily="18" charset="0"/>
                <a:cs typeface="Times New Roman" pitchFamily="18" charset="0"/>
              </a:rPr>
              <a:t>Everything and anything, from </a:t>
            </a:r>
            <a:r>
              <a:rPr lang="en-IN" dirty="0" smtClean="0">
                <a:latin typeface="Times New Roman" pitchFamily="18" charset="0"/>
                <a:cs typeface="Times New Roman" pitchFamily="18" charset="0"/>
              </a:rPr>
              <a:t>watch to </a:t>
            </a:r>
            <a:r>
              <a:rPr lang="en-IN" dirty="0">
                <a:latin typeface="Times New Roman" pitchFamily="18" charset="0"/>
                <a:cs typeface="Times New Roman" pitchFamily="18" charset="0"/>
              </a:rPr>
              <a:t>water heater is connected to internet and </a:t>
            </a:r>
            <a:r>
              <a:rPr lang="en-IN" dirty="0" smtClean="0">
                <a:latin typeface="Times New Roman" pitchFamily="18" charset="0"/>
                <a:cs typeface="Times New Roman" pitchFamily="18" charset="0"/>
              </a:rPr>
              <a:t>internet is used like </a:t>
            </a:r>
            <a:r>
              <a:rPr lang="en-IN" dirty="0">
                <a:latin typeface="Times New Roman" pitchFamily="18" charset="0"/>
                <a:cs typeface="Times New Roman" pitchFamily="18" charset="0"/>
              </a:rPr>
              <a:t>oxygen. </a:t>
            </a:r>
            <a:endParaRPr lang="en-IN"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Li-Fi (also written as </a:t>
            </a:r>
            <a:r>
              <a:rPr lang="en-US" dirty="0" err="1" smtClean="0">
                <a:latin typeface="Times New Roman" pitchFamily="18" charset="0"/>
                <a:cs typeface="Times New Roman" pitchFamily="18" charset="0"/>
              </a:rPr>
              <a:t>LiFi</a:t>
            </a:r>
            <a:r>
              <a:rPr lang="en-US" dirty="0" smtClean="0">
                <a:latin typeface="Times New Roman" pitchFamily="18" charset="0"/>
                <a:cs typeface="Times New Roman" pitchFamily="18" charset="0"/>
              </a:rPr>
              <a:t>) is a wireless communication technology which utilizes light to transmit data and position between devices. </a:t>
            </a:r>
            <a:r>
              <a:rPr lang="en-US" dirty="0" smtClean="0">
                <a:latin typeface="Times New Roman" pitchFamily="18" charset="0"/>
                <a:cs typeface="Times New Roman" pitchFamily="18" charset="0"/>
              </a:rPr>
              <a:t>Speed stunning: </a:t>
            </a:r>
            <a:r>
              <a:rPr lang="en-US" smtClean="0">
                <a:latin typeface="Times New Roman" pitchFamily="18" charset="0"/>
                <a:cs typeface="Times New Roman" pitchFamily="18" charset="0"/>
              </a:rPr>
              <a:t>224Gbps </a:t>
            </a:r>
            <a:r>
              <a:rPr lang="en-US">
                <a:latin typeface="Times New Roman" pitchFamily="18" charset="0"/>
                <a:cs typeface="Times New Roman" pitchFamily="18" charset="0"/>
              </a:rPr>
              <a:t>(</a:t>
            </a:r>
            <a:r>
              <a:rPr lang="en-US" smtClean="0">
                <a:latin typeface="Times New Roman" pitchFamily="18" charset="0"/>
                <a:cs typeface="Times New Roman" pitchFamily="18" charset="0"/>
              </a:rPr>
              <a:t>data rate)</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In technical terms, Li-</a:t>
            </a:r>
            <a:r>
              <a:rPr lang="en-US" dirty="0" err="1" smtClean="0">
                <a:latin typeface="Times New Roman" pitchFamily="18" charset="0"/>
                <a:cs typeface="Times New Roman" pitchFamily="18" charset="0"/>
              </a:rPr>
              <a:t>Fi</a:t>
            </a:r>
            <a:r>
              <a:rPr lang="en-US" dirty="0" smtClean="0">
                <a:latin typeface="Times New Roman" pitchFamily="18" charset="0"/>
                <a:cs typeface="Times New Roman" pitchFamily="18" charset="0"/>
              </a:rPr>
              <a:t> is a light communication system that is capable of transmitting data at high speeds over the visible light, ultraviolet, and infrared spectrums. In its present state, only LED lamps can be used for the transmission of data in visible light.</a:t>
            </a:r>
          </a:p>
          <a:p>
            <a:pPr lvl="1" algn="just"/>
            <a:endParaRPr lang="en-IN" sz="2800"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stretch>
            <a:fillRect/>
          </a:stretch>
        </p:blipFill>
        <p:spPr>
          <a:xfrm>
            <a:off x="4236475" y="242061"/>
            <a:ext cx="1238326" cy="736625"/>
          </a:xfrm>
          <a:prstGeom prst="rect">
            <a:avLst/>
          </a:prstGeom>
        </p:spPr>
      </p:pic>
      <p:pic>
        <p:nvPicPr>
          <p:cNvPr id="6" name="Picture 2">
            <a:extLst>
              <a:ext uri="{FF2B5EF4-FFF2-40B4-BE49-F238E27FC236}">
                <a16:creationId xmlns:a16="http://schemas.microsoft.com/office/drawing/2014/main" id="{F0703ED6-6045-44FC-8D16-4E4F4D4D3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6812" y="-1"/>
            <a:ext cx="2725188" cy="7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45205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14508" y="1162653"/>
            <a:ext cx="10363200" cy="5129784"/>
          </a:xfrm>
        </p:spPr>
        <p:txBody>
          <a:bodyPr>
            <a:normAutofit/>
          </a:bodyPr>
          <a:lstStyle/>
          <a:p>
            <a:pPr marL="0" indent="0">
              <a:buNone/>
            </a:pPr>
            <a:endParaRPr lang="en-IN" sz="2800" dirty="0">
              <a:latin typeface="Times New Roman" pitchFamily="18" charset="0"/>
              <a:cs typeface="Times New Roman" pitchFamily="18" charset="0"/>
            </a:endParaRPr>
          </a:p>
          <a:p>
            <a:pPr marL="457200" lvl="1" indent="0">
              <a:buNone/>
            </a:pPr>
            <a:r>
              <a:rPr lang="en-IN" dirty="0">
                <a:latin typeface="Times New Roman" pitchFamily="18" charset="0"/>
                <a:cs typeface="Times New Roman" pitchFamily="18" charset="0"/>
              </a:rPr>
              <a:t>What is wi-fi? </a:t>
            </a:r>
          </a:p>
          <a:p>
            <a:pPr lvl="2"/>
            <a:r>
              <a:rPr lang="en-US" sz="2400" dirty="0">
                <a:latin typeface="Times New Roman" pitchFamily="18" charset="0"/>
                <a:cs typeface="Times New Roman" pitchFamily="18" charset="0"/>
              </a:rPr>
              <a:t>It is a technology that permits an electronic device to transfer data using radio waves (type of electromagnetic radiation) over a computer network, including high-speed Internet connections.</a:t>
            </a:r>
          </a:p>
          <a:p>
            <a:pPr lvl="2"/>
            <a:r>
              <a:rPr lang="en-US" sz="2400" dirty="0">
                <a:latin typeface="Times New Roman" pitchFamily="18" charset="0"/>
                <a:cs typeface="Times New Roman" pitchFamily="18" charset="0"/>
              </a:rPr>
              <a:t>RF is not safe. </a:t>
            </a:r>
          </a:p>
          <a:p>
            <a:pPr lvl="2"/>
            <a:r>
              <a:rPr lang="en-US" sz="2400" dirty="0">
                <a:latin typeface="Times New Roman" pitchFamily="18" charset="0"/>
                <a:cs typeface="Times New Roman" pitchFamily="18" charset="0"/>
              </a:rPr>
              <a:t>Wi-Fi – Is  Not at all safe. </a:t>
            </a:r>
          </a:p>
          <a:p>
            <a:pPr lvl="2"/>
            <a:r>
              <a:rPr lang="en-US" sz="2400" dirty="0">
                <a:latin typeface="Times New Roman" pitchFamily="18" charset="0"/>
                <a:cs typeface="Times New Roman" pitchFamily="18" charset="0"/>
              </a:rPr>
              <a:t>Speed – Not really encouraging. Good for people standing close the access points.</a:t>
            </a:r>
          </a:p>
          <a:p>
            <a:pPr lvl="2"/>
            <a:endParaRPr lang="en-IN" sz="1800"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stretch>
            <a:fillRect/>
          </a:stretch>
        </p:blipFill>
        <p:spPr>
          <a:xfrm>
            <a:off x="0" y="545220"/>
            <a:ext cx="1255776" cy="747005"/>
          </a:xfrm>
          <a:prstGeom prst="rect">
            <a:avLst/>
          </a:prstGeom>
        </p:spPr>
      </p:pic>
      <p:pic>
        <p:nvPicPr>
          <p:cNvPr id="5" name="Picture 2">
            <a:extLst>
              <a:ext uri="{FF2B5EF4-FFF2-40B4-BE49-F238E27FC236}">
                <a16:creationId xmlns:a16="http://schemas.microsoft.com/office/drawing/2014/main" id="{2ECA0FE1-E5D3-4E4A-8594-9610C9A6A3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9336" y="0"/>
            <a:ext cx="1502664" cy="42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63607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03556" y="1325881"/>
            <a:ext cx="10363200" cy="4465320"/>
          </a:xfrm>
        </p:spPr>
        <p:txBody>
          <a:bodyPr>
            <a:normAutofit lnSpcReduction="10000"/>
          </a:bodyPr>
          <a:lstStyle/>
          <a:p>
            <a:pPr lvl="0" algn="just">
              <a:lnSpc>
                <a:spcPct val="100000"/>
              </a:lnSpc>
            </a:pPr>
            <a:r>
              <a:rPr lang="en-US" sz="2400" dirty="0" smtClean="0">
                <a:solidFill>
                  <a:prstClr val="black"/>
                </a:solidFill>
                <a:latin typeface="Times New Roman" pitchFamily="18" charset="0"/>
                <a:cs typeface="Times New Roman" pitchFamily="18" charset="0"/>
              </a:rPr>
              <a:t>In terms of its end use, the technology is similar to Wi-Fi — the key technical difference being that Wi-Fi uses radio frequency to induce a voltage in an antenna to transmit data, whereas Li-</a:t>
            </a:r>
            <a:r>
              <a:rPr lang="en-US" sz="2400" dirty="0" err="1" smtClean="0">
                <a:solidFill>
                  <a:prstClr val="black"/>
                </a:solidFill>
                <a:latin typeface="Times New Roman" pitchFamily="18" charset="0"/>
                <a:cs typeface="Times New Roman" pitchFamily="18" charset="0"/>
              </a:rPr>
              <a:t>Fi</a:t>
            </a:r>
            <a:r>
              <a:rPr lang="en-US" sz="2400" dirty="0" smtClean="0">
                <a:solidFill>
                  <a:prstClr val="black"/>
                </a:solidFill>
                <a:latin typeface="Times New Roman" pitchFamily="18" charset="0"/>
                <a:cs typeface="Times New Roman" pitchFamily="18" charset="0"/>
              </a:rPr>
              <a:t> uses the modulation of light intensity to transmit data. </a:t>
            </a:r>
          </a:p>
          <a:p>
            <a:pPr lvl="0" algn="just">
              <a:lnSpc>
                <a:spcPct val="100000"/>
              </a:lnSpc>
            </a:pPr>
            <a:r>
              <a:rPr lang="en-US" sz="2400" dirty="0" smtClean="0">
                <a:solidFill>
                  <a:prstClr val="black"/>
                </a:solidFill>
                <a:latin typeface="Times New Roman" pitchFamily="18" charset="0"/>
                <a:cs typeface="Times New Roman" pitchFamily="18" charset="0"/>
              </a:rPr>
              <a:t>Li-</a:t>
            </a:r>
            <a:r>
              <a:rPr lang="en-US" sz="2400" dirty="0" err="1" smtClean="0">
                <a:solidFill>
                  <a:prstClr val="black"/>
                </a:solidFill>
                <a:latin typeface="Times New Roman" pitchFamily="18" charset="0"/>
                <a:cs typeface="Times New Roman" pitchFamily="18" charset="0"/>
              </a:rPr>
              <a:t>Fi</a:t>
            </a:r>
            <a:r>
              <a:rPr lang="en-US" sz="2400" dirty="0" smtClean="0">
                <a:solidFill>
                  <a:prstClr val="black"/>
                </a:solidFill>
                <a:latin typeface="Times New Roman" pitchFamily="18" charset="0"/>
                <a:cs typeface="Times New Roman" pitchFamily="18" charset="0"/>
              </a:rPr>
              <a:t> can theoretically transmit at speeds of up to 100 </a:t>
            </a:r>
            <a:r>
              <a:rPr lang="en-US" sz="2400" dirty="0" err="1" smtClean="0">
                <a:solidFill>
                  <a:prstClr val="black"/>
                </a:solidFill>
                <a:latin typeface="Times New Roman" pitchFamily="18" charset="0"/>
                <a:cs typeface="Times New Roman" pitchFamily="18" charset="0"/>
              </a:rPr>
              <a:t>Gbit</a:t>
            </a:r>
            <a:r>
              <a:rPr lang="en-US" sz="2400" dirty="0" smtClean="0">
                <a:solidFill>
                  <a:prstClr val="black"/>
                </a:solidFill>
                <a:latin typeface="Times New Roman" pitchFamily="18" charset="0"/>
                <a:cs typeface="Times New Roman" pitchFamily="18" charset="0"/>
              </a:rPr>
              <a:t>/s. </a:t>
            </a:r>
          </a:p>
          <a:p>
            <a:pPr lvl="0" algn="just">
              <a:lnSpc>
                <a:spcPct val="100000"/>
              </a:lnSpc>
            </a:pPr>
            <a:r>
              <a:rPr lang="en-US" sz="2400" dirty="0" smtClean="0">
                <a:solidFill>
                  <a:prstClr val="black"/>
                </a:solidFill>
                <a:latin typeface="Times New Roman" pitchFamily="18" charset="0"/>
                <a:cs typeface="Times New Roman" pitchFamily="18" charset="0"/>
              </a:rPr>
              <a:t>Li-</a:t>
            </a:r>
            <a:r>
              <a:rPr lang="en-US" sz="2400" dirty="0" err="1" smtClean="0">
                <a:solidFill>
                  <a:prstClr val="black"/>
                </a:solidFill>
                <a:latin typeface="Times New Roman" pitchFamily="18" charset="0"/>
                <a:cs typeface="Times New Roman" pitchFamily="18" charset="0"/>
              </a:rPr>
              <a:t>Fi's</a:t>
            </a:r>
            <a:r>
              <a:rPr lang="en-US" sz="2400" dirty="0" smtClean="0">
                <a:solidFill>
                  <a:prstClr val="black"/>
                </a:solidFill>
                <a:latin typeface="Times New Roman" pitchFamily="18" charset="0"/>
                <a:cs typeface="Times New Roman" pitchFamily="18" charset="0"/>
              </a:rPr>
              <a:t> ability to safely function in areas otherwise susceptible to electromagnetic interference (e.g. aircraft cabins, hospitals, military) is an advantage.</a:t>
            </a:r>
          </a:p>
          <a:p>
            <a:pPr algn="just">
              <a:lnSpc>
                <a:spcPct val="100000"/>
              </a:lnSpc>
            </a:pPr>
            <a:r>
              <a:rPr lang="en-US" sz="2400" dirty="0" smtClean="0">
                <a:solidFill>
                  <a:prstClr val="black"/>
                </a:solidFill>
                <a:latin typeface="Times New Roman" pitchFamily="18" charset="0"/>
                <a:cs typeface="Times New Roman" pitchFamily="18" charset="0"/>
              </a:rPr>
              <a:t>Another big advantage of </a:t>
            </a:r>
            <a:r>
              <a:rPr lang="en-US" sz="2400" dirty="0" err="1" smtClean="0">
                <a:solidFill>
                  <a:prstClr val="black"/>
                </a:solidFill>
                <a:latin typeface="Times New Roman" pitchFamily="18" charset="0"/>
                <a:cs typeface="Times New Roman" pitchFamily="18" charset="0"/>
              </a:rPr>
              <a:t>LiFi</a:t>
            </a:r>
            <a:r>
              <a:rPr lang="en-US" sz="2400" dirty="0" smtClean="0">
                <a:solidFill>
                  <a:prstClr val="black"/>
                </a:solidFill>
                <a:latin typeface="Times New Roman" pitchFamily="18" charset="0"/>
                <a:cs typeface="Times New Roman" pitchFamily="18" charset="0"/>
              </a:rPr>
              <a:t> is that the usage of light allows </a:t>
            </a:r>
            <a:r>
              <a:rPr lang="en-US" sz="2400" dirty="0" err="1" smtClean="0">
                <a:solidFill>
                  <a:prstClr val="black"/>
                </a:solidFill>
                <a:latin typeface="Times New Roman" pitchFamily="18" charset="0"/>
                <a:cs typeface="Times New Roman" pitchFamily="18" charset="0"/>
              </a:rPr>
              <a:t>LiFi</a:t>
            </a:r>
            <a:r>
              <a:rPr lang="en-US" sz="2400" dirty="0" smtClean="0">
                <a:solidFill>
                  <a:prstClr val="black"/>
                </a:solidFill>
                <a:latin typeface="Times New Roman" pitchFamily="18" charset="0"/>
                <a:cs typeface="Times New Roman" pitchFamily="18" charset="0"/>
              </a:rPr>
              <a:t> connections to occur almost instantaneously because light travels at extremely fast speeds.</a:t>
            </a:r>
          </a:p>
          <a:p>
            <a:pPr algn="just">
              <a:lnSpc>
                <a:spcPct val="100000"/>
              </a:lnSpc>
            </a:pPr>
            <a:r>
              <a:rPr lang="en-US" sz="2400" dirty="0" smtClean="0">
                <a:solidFill>
                  <a:prstClr val="black"/>
                </a:solidFill>
                <a:latin typeface="Times New Roman" pitchFamily="18" charset="0"/>
                <a:cs typeface="Times New Roman" pitchFamily="18" charset="0"/>
              </a:rPr>
              <a:t> This results in faster transmission of data and faster internet connections – about 100 times faster than speeds achievable by </a:t>
            </a:r>
            <a:r>
              <a:rPr lang="en-US" sz="2400" dirty="0" err="1" smtClean="0">
                <a:solidFill>
                  <a:prstClr val="black"/>
                </a:solidFill>
                <a:latin typeface="Times New Roman" pitchFamily="18" charset="0"/>
                <a:cs typeface="Times New Roman" pitchFamily="18" charset="0"/>
              </a:rPr>
              <a:t>WiFi</a:t>
            </a:r>
            <a:r>
              <a:rPr lang="en-US" sz="2400" dirty="0" smtClean="0">
                <a:solidFill>
                  <a:prstClr val="black"/>
                </a:solidFill>
                <a:latin typeface="Times New Roman" pitchFamily="18" charset="0"/>
                <a:cs typeface="Times New Roman" pitchFamily="18" charset="0"/>
              </a:rPr>
              <a:t>.</a:t>
            </a:r>
          </a:p>
          <a:p>
            <a:pPr lvl="2">
              <a:lnSpc>
                <a:spcPct val="100000"/>
              </a:lnSpc>
              <a:buFont typeface="Wingdings" panose="05000000000000000000" pitchFamily="2" charset="2"/>
              <a:buChar char="§"/>
            </a:pPr>
            <a:endParaRPr lang="en-IN" dirty="0"/>
          </a:p>
        </p:txBody>
      </p:sp>
      <p:pic>
        <p:nvPicPr>
          <p:cNvPr id="4" name="Picture 3"/>
          <p:cNvPicPr>
            <a:picLocks noChangeAspect="1"/>
          </p:cNvPicPr>
          <p:nvPr/>
        </p:nvPicPr>
        <p:blipFill>
          <a:blip r:embed="rId2" cstate="print"/>
          <a:stretch>
            <a:fillRect/>
          </a:stretch>
        </p:blipFill>
        <p:spPr>
          <a:xfrm>
            <a:off x="0" y="220664"/>
            <a:ext cx="1083494" cy="644522"/>
          </a:xfrm>
          <a:prstGeom prst="rect">
            <a:avLst/>
          </a:prstGeom>
        </p:spPr>
      </p:pic>
      <p:pic>
        <p:nvPicPr>
          <p:cNvPr id="5" name="Picture 2">
            <a:extLst>
              <a:ext uri="{FF2B5EF4-FFF2-40B4-BE49-F238E27FC236}">
                <a16:creationId xmlns:a16="http://schemas.microsoft.com/office/drawing/2014/main" id="{67AF7D57-7705-4114-8F4D-BF8245AFB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9336" y="0"/>
            <a:ext cx="1502664" cy="42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31271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32869" y="1314021"/>
            <a:ext cx="10363200" cy="3424237"/>
          </a:xfrm>
        </p:spPr>
        <p:txBody>
          <a:bodyPr>
            <a:normAutofit/>
          </a:bodyPr>
          <a:lstStyle/>
          <a:p>
            <a:pPr marL="0" indent="0">
              <a:buNone/>
            </a:pPr>
            <a:r>
              <a:rPr lang="en-IN" dirty="0">
                <a:latin typeface="Times New Roman" pitchFamily="18" charset="0"/>
                <a:cs typeface="Times New Roman" pitchFamily="18" charset="0"/>
              </a:rPr>
              <a:t>Li-Fi is : </a:t>
            </a:r>
          </a:p>
          <a:p>
            <a:pPr lvl="1"/>
            <a:r>
              <a:rPr lang="en-IN" dirty="0">
                <a:latin typeface="Times New Roman" pitchFamily="18" charset="0"/>
                <a:cs typeface="Times New Roman" pitchFamily="18" charset="0"/>
              </a:rPr>
              <a:t>High Speed Bi-directional </a:t>
            </a:r>
          </a:p>
          <a:p>
            <a:pPr lvl="1"/>
            <a:r>
              <a:rPr lang="en-IN" dirty="0">
                <a:latin typeface="Times New Roman" pitchFamily="18" charset="0"/>
                <a:cs typeface="Times New Roman" pitchFamily="18" charset="0"/>
              </a:rPr>
              <a:t>Used for Communication of data </a:t>
            </a:r>
          </a:p>
          <a:p>
            <a:pPr lvl="1"/>
            <a:r>
              <a:rPr lang="en-IN" dirty="0">
                <a:latin typeface="Times New Roman" pitchFamily="18" charset="0"/>
                <a:cs typeface="Times New Roman" pitchFamily="18" charset="0"/>
              </a:rPr>
              <a:t>Light is the source. i.e. data transfer happens through light. </a:t>
            </a:r>
          </a:p>
          <a:p>
            <a:pPr lvl="1"/>
            <a:r>
              <a:rPr lang="en-IN" dirty="0">
                <a:latin typeface="Times New Roman" pitchFamily="18" charset="0"/>
                <a:cs typeface="Times New Roman" pitchFamily="18" charset="0"/>
              </a:rPr>
              <a:t>Light is generated through Light Bulbs.</a:t>
            </a:r>
          </a:p>
          <a:p>
            <a:pPr lvl="1"/>
            <a:r>
              <a:rPr lang="en-IN" dirty="0">
                <a:latin typeface="Times New Roman" pitchFamily="18" charset="0"/>
                <a:cs typeface="Times New Roman" pitchFamily="18" charset="0"/>
              </a:rPr>
              <a:t>unlike “Wi-Fi”, it is  “Transferring data through the light spectrum”</a:t>
            </a:r>
          </a:p>
          <a:p>
            <a:pPr lvl="1"/>
            <a:r>
              <a:rPr lang="en-IN" dirty="0">
                <a:latin typeface="Times New Roman" pitchFamily="18" charset="0"/>
                <a:cs typeface="Times New Roman" pitchFamily="18" charset="0"/>
              </a:rPr>
              <a:t>All the challenges in Wi-Fi with respect to security/bandwidth etc. could be avoided here. </a:t>
            </a:r>
          </a:p>
          <a:p>
            <a:endParaRPr lang="en-IN"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stretch>
            <a:fillRect/>
          </a:stretch>
        </p:blipFill>
        <p:spPr>
          <a:xfrm>
            <a:off x="386029" y="203696"/>
            <a:ext cx="1093679" cy="650581"/>
          </a:xfrm>
          <a:prstGeom prst="rect">
            <a:avLst/>
          </a:prstGeom>
        </p:spPr>
      </p:pic>
      <p:pic>
        <p:nvPicPr>
          <p:cNvPr id="6" name="Picture 2">
            <a:extLst>
              <a:ext uri="{FF2B5EF4-FFF2-40B4-BE49-F238E27FC236}">
                <a16:creationId xmlns:a16="http://schemas.microsoft.com/office/drawing/2014/main" id="{F3ACD55A-6433-48CA-8963-406564E4F0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9336" y="0"/>
            <a:ext cx="1502664" cy="42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03775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29673" y="0"/>
            <a:ext cx="10058400" cy="1450976"/>
          </a:xfrm>
        </p:spPr>
        <p:txBody>
          <a:bodyPr/>
          <a:lstStyle/>
          <a:p>
            <a:r>
              <a:rPr lang="en-IN" b="1" dirty="0"/>
              <a:t>Functioning of Li-Fi</a:t>
            </a:r>
          </a:p>
        </p:txBody>
      </p:sp>
      <p:pic>
        <p:nvPicPr>
          <p:cNvPr id="7" name="Content Placeholder 6"/>
          <p:cNvPicPr>
            <a:picLocks noGrp="1" noChangeAspect="1"/>
          </p:cNvPicPr>
          <p:nvPr>
            <p:ph idx="4294967295"/>
          </p:nvPr>
        </p:nvPicPr>
        <p:blipFill>
          <a:blip r:embed="rId2"/>
          <a:stretch>
            <a:fillRect/>
          </a:stretch>
        </p:blipFill>
        <p:spPr>
          <a:xfrm>
            <a:off x="402337" y="1174798"/>
            <a:ext cx="10956900" cy="5363162"/>
          </a:xfrm>
          <a:prstGeom prst="rect">
            <a:avLst/>
          </a:prstGeom>
        </p:spPr>
      </p:pic>
      <p:pic>
        <p:nvPicPr>
          <p:cNvPr id="6" name="Picture 2">
            <a:extLst>
              <a:ext uri="{FF2B5EF4-FFF2-40B4-BE49-F238E27FC236}">
                <a16:creationId xmlns:a16="http://schemas.microsoft.com/office/drawing/2014/main" id="{9FFF5B57-985C-4AF8-A836-4CC67E92CF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9336" y="0"/>
            <a:ext cx="1502664" cy="42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09359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79058" y="429768"/>
            <a:ext cx="10363200" cy="5980176"/>
          </a:xfrm>
        </p:spPr>
        <p:txBody>
          <a:bodyPr>
            <a:normAutofit lnSpcReduction="10000"/>
          </a:bodyPr>
          <a:lstStyle/>
          <a:p>
            <a:pPr marL="342900" indent="-342900" algn="just" fontAlgn="base">
              <a:buFont typeface="+mj-lt"/>
              <a:buAutoNum type="arabicPeriod"/>
            </a:pPr>
            <a:r>
              <a:rPr lang="en-IN" sz="2800" dirty="0">
                <a:latin typeface="Times New Roman" pitchFamily="18" charset="0"/>
                <a:cs typeface="Times New Roman" pitchFamily="18" charset="0"/>
              </a:rPr>
              <a:t>Data is transmitted over Li-Fi by modulating the intensity of a light- essentially dimming the light or turning it on and off at a very high speed. </a:t>
            </a:r>
          </a:p>
          <a:p>
            <a:pPr marL="342900" indent="-342900" algn="just" fontAlgn="base">
              <a:buFont typeface="+mj-lt"/>
              <a:buAutoNum type="arabicPeriod"/>
            </a:pPr>
            <a:r>
              <a:rPr lang="en-IN" sz="2800" dirty="0">
                <a:latin typeface="Times New Roman" pitchFamily="18" charset="0"/>
                <a:cs typeface="Times New Roman" pitchFamily="18" charset="0"/>
              </a:rPr>
              <a:t>This happens very fast and human eyes cant really feel or see this. </a:t>
            </a:r>
          </a:p>
          <a:p>
            <a:pPr marL="342900" indent="-342900" algn="just" fontAlgn="base">
              <a:buFont typeface="+mj-lt"/>
              <a:buAutoNum type="arabicPeriod"/>
            </a:pPr>
            <a:r>
              <a:rPr lang="en-IN" sz="2800" dirty="0">
                <a:latin typeface="Times New Roman" pitchFamily="18" charset="0"/>
                <a:cs typeface="Times New Roman" pitchFamily="18" charset="0"/>
              </a:rPr>
              <a:t>The light gets received by Photo detector and demodulation (processing) happens to generate the data stream which was sent by the transmitter. </a:t>
            </a:r>
            <a:endParaRPr lang="en-IN" dirty="0">
              <a:latin typeface="Times New Roman" pitchFamily="18" charset="0"/>
              <a:cs typeface="Times New Roman" pitchFamily="18" charset="0"/>
            </a:endParaRPr>
          </a:p>
          <a:p>
            <a:pPr marL="0" indent="0">
              <a:buNone/>
            </a:pPr>
            <a:r>
              <a:rPr lang="en-IN" dirty="0">
                <a:latin typeface="Times New Roman" pitchFamily="18" charset="0"/>
                <a:cs typeface="Times New Roman" pitchFamily="18" charset="0"/>
              </a:rPr>
              <a:t>4. All the LED Lamps (As shown) need an LED LAMP DRIVER. </a:t>
            </a:r>
          </a:p>
          <a:p>
            <a:pPr marL="0" indent="0">
              <a:buNone/>
            </a:pPr>
            <a:r>
              <a:rPr lang="en-IN" dirty="0">
                <a:latin typeface="Times New Roman" pitchFamily="18" charset="0"/>
                <a:cs typeface="Times New Roman" pitchFamily="18" charset="0"/>
              </a:rPr>
              <a:t>5. This driver gets the info from the server and the encoding happens here.  </a:t>
            </a:r>
          </a:p>
          <a:p>
            <a:pPr marL="0" indent="0">
              <a:buNone/>
            </a:pPr>
            <a:r>
              <a:rPr lang="en-IN" dirty="0">
                <a:latin typeface="Times New Roman" pitchFamily="18" charset="0"/>
                <a:cs typeface="Times New Roman" pitchFamily="18" charset="0"/>
              </a:rPr>
              <a:t>6. With this the LED illumination (Flicker) happens and human eyes will fail reading it.  </a:t>
            </a:r>
          </a:p>
          <a:p>
            <a:pPr marL="0" indent="0">
              <a:buNone/>
            </a:pPr>
            <a:r>
              <a:rPr lang="en-IN" dirty="0">
                <a:latin typeface="Times New Roman" pitchFamily="18" charset="0"/>
                <a:cs typeface="Times New Roman" pitchFamily="18" charset="0"/>
              </a:rPr>
              <a:t>7. The photo detector </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shall be able to read this and this gets converted as the data.  (After the amplification / processing as shown) </a:t>
            </a:r>
          </a:p>
        </p:txBody>
      </p:sp>
      <p:pic>
        <p:nvPicPr>
          <p:cNvPr id="5" name="Picture 2">
            <a:extLst>
              <a:ext uri="{FF2B5EF4-FFF2-40B4-BE49-F238E27FC236}">
                <a16:creationId xmlns:a16="http://schemas.microsoft.com/office/drawing/2014/main" id="{D17E53D2-3A06-449B-8242-630515DA0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9336" y="0"/>
            <a:ext cx="1502664" cy="42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4555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40502" y="484633"/>
            <a:ext cx="10363200" cy="5306570"/>
          </a:xfrm>
        </p:spPr>
        <p:txBody>
          <a:bodyPr>
            <a:normAutofit fontScale="70000" lnSpcReduction="20000"/>
          </a:bodyPr>
          <a:lstStyle/>
          <a:p>
            <a:pPr marL="0" indent="0">
              <a:buNone/>
            </a:pPr>
            <a:r>
              <a:rPr lang="en-IN" sz="4000" b="1" dirty="0">
                <a:latin typeface="Times New Roman" pitchFamily="18" charset="0"/>
                <a:cs typeface="Times New Roman" pitchFamily="18" charset="0"/>
              </a:rPr>
              <a:t>Advantages</a:t>
            </a:r>
          </a:p>
          <a:p>
            <a:pPr marL="0" indent="0">
              <a:buNone/>
            </a:pPr>
            <a:endParaRPr lang="en-IN" dirty="0">
              <a:latin typeface="Times New Roman" pitchFamily="18" charset="0"/>
              <a:cs typeface="Times New Roman" pitchFamily="18" charset="0"/>
            </a:endParaRPr>
          </a:p>
          <a:p>
            <a:pPr marL="0" indent="0">
              <a:buNone/>
            </a:pPr>
            <a:r>
              <a:rPr lang="en-IN" dirty="0">
                <a:latin typeface="Times New Roman" pitchFamily="18" charset="0"/>
                <a:cs typeface="Times New Roman" pitchFamily="18" charset="0"/>
              </a:rPr>
              <a:t>1.  </a:t>
            </a:r>
            <a:r>
              <a:rPr lang="en-IN" sz="3400" dirty="0">
                <a:latin typeface="Times New Roman" pitchFamily="18" charset="0"/>
                <a:cs typeface="Times New Roman" pitchFamily="18" charset="0"/>
              </a:rPr>
              <a:t>Secured.  </a:t>
            </a:r>
          </a:p>
          <a:p>
            <a:pPr marL="0" indent="0">
              <a:buNone/>
            </a:pPr>
            <a:r>
              <a:rPr lang="en-IN" sz="3400" dirty="0">
                <a:latin typeface="Times New Roman" pitchFamily="18" charset="0"/>
                <a:cs typeface="Times New Roman" pitchFamily="18" charset="0"/>
              </a:rPr>
              <a:t>2. Efficient </a:t>
            </a:r>
          </a:p>
          <a:p>
            <a:pPr marL="0" indent="0">
              <a:buNone/>
            </a:pPr>
            <a:r>
              <a:rPr lang="en-IN" sz="3400" dirty="0">
                <a:latin typeface="Times New Roman" pitchFamily="18" charset="0"/>
                <a:cs typeface="Times New Roman" pitchFamily="18" charset="0"/>
              </a:rPr>
              <a:t>3. Fast</a:t>
            </a:r>
          </a:p>
          <a:p>
            <a:pPr marL="0" indent="0">
              <a:buNone/>
            </a:pPr>
            <a:r>
              <a:rPr lang="en-IN" sz="3400" dirty="0">
                <a:latin typeface="Times New Roman" pitchFamily="18" charset="0"/>
                <a:cs typeface="Times New Roman" pitchFamily="18" charset="0"/>
              </a:rPr>
              <a:t>4. Is an effective alternate to RF. </a:t>
            </a:r>
          </a:p>
          <a:p>
            <a:pPr marL="0" indent="0">
              <a:buNone/>
            </a:pPr>
            <a:endParaRPr lang="en-IN" dirty="0">
              <a:latin typeface="Times New Roman" pitchFamily="18" charset="0"/>
              <a:cs typeface="Times New Roman" pitchFamily="18" charset="0"/>
            </a:endParaRPr>
          </a:p>
          <a:p>
            <a:pPr marL="0" indent="0">
              <a:buNone/>
            </a:pPr>
            <a:r>
              <a:rPr lang="en-IN" sz="3300" b="1" dirty="0">
                <a:latin typeface="Times New Roman" pitchFamily="18" charset="0"/>
                <a:cs typeface="Times New Roman" pitchFamily="18" charset="0"/>
              </a:rPr>
              <a:t>Disadvantages</a:t>
            </a:r>
          </a:p>
          <a:p>
            <a:pPr marL="0" indent="0">
              <a:buNone/>
            </a:pPr>
            <a:r>
              <a:rPr lang="en-IN" sz="3000" dirty="0">
                <a:latin typeface="Times New Roman" pitchFamily="18" charset="0"/>
                <a:cs typeface="Times New Roman" pitchFamily="18" charset="0"/>
              </a:rPr>
              <a:t> </a:t>
            </a:r>
          </a:p>
          <a:p>
            <a:pPr marL="0" indent="0">
              <a:buNone/>
            </a:pPr>
            <a:r>
              <a:rPr lang="en-IN" dirty="0">
                <a:latin typeface="Times New Roman" pitchFamily="18" charset="0"/>
                <a:cs typeface="Times New Roman" pitchFamily="18" charset="0"/>
              </a:rPr>
              <a:t>1. </a:t>
            </a:r>
            <a:r>
              <a:rPr lang="en-IN" sz="3400" dirty="0">
                <a:latin typeface="Times New Roman" pitchFamily="18" charset="0"/>
                <a:cs typeface="Times New Roman" pitchFamily="18" charset="0"/>
              </a:rPr>
              <a:t>Since, walls are there, it could be short range.</a:t>
            </a:r>
            <a:endParaRPr lang="en-IN" sz="3400" dirty="0">
              <a:latin typeface="Times New Roman" pitchFamily="18" charset="0"/>
              <a:cs typeface="Times New Roman" pitchFamily="18" charset="0"/>
              <a:sym typeface="Wingdings" panose="05000000000000000000" pitchFamily="2" charset="2"/>
            </a:endParaRPr>
          </a:p>
          <a:p>
            <a:pPr marL="0" indent="0">
              <a:buNone/>
            </a:pPr>
            <a:r>
              <a:rPr lang="en-IN" sz="3400" dirty="0">
                <a:latin typeface="Times New Roman" pitchFamily="18" charset="0"/>
                <a:cs typeface="Times New Roman" pitchFamily="18" charset="0"/>
                <a:sym typeface="Wingdings" panose="05000000000000000000" pitchFamily="2" charset="2"/>
              </a:rPr>
              <a:t>2. Infra set up could take a bit more time to make it practically viable. </a:t>
            </a:r>
          </a:p>
          <a:p>
            <a:pPr marL="0" indent="0">
              <a:buNone/>
            </a:pPr>
            <a:r>
              <a:rPr lang="en-IN" sz="3400" dirty="0">
                <a:latin typeface="Times New Roman" pitchFamily="18" charset="0"/>
                <a:cs typeface="Times New Roman" pitchFamily="18" charset="0"/>
                <a:sym typeface="Wingdings" panose="05000000000000000000" pitchFamily="2" charset="2"/>
              </a:rPr>
              <a:t>3. Still, </a:t>
            </a:r>
            <a:r>
              <a:rPr lang="en-IN" sz="3400" dirty="0">
                <a:latin typeface="Times New Roman" pitchFamily="18" charset="0"/>
                <a:cs typeface="Times New Roman" pitchFamily="18" charset="0"/>
              </a:rPr>
              <a:t>A major challenge for us to face : how the receiving device will     </a:t>
            </a:r>
          </a:p>
          <a:p>
            <a:pPr marL="0" indent="0">
              <a:buNone/>
            </a:pPr>
            <a:r>
              <a:rPr lang="en-IN" sz="3400" dirty="0">
                <a:latin typeface="Times New Roman" pitchFamily="18" charset="0"/>
                <a:cs typeface="Times New Roman" pitchFamily="18" charset="0"/>
              </a:rPr>
              <a:t>     transmit back to transmitter.</a:t>
            </a:r>
          </a:p>
          <a:p>
            <a:pPr marL="0" indent="0">
              <a:buNone/>
            </a:pPr>
            <a:r>
              <a:rPr lang="en-IN" sz="3400" dirty="0">
                <a:latin typeface="Times New Roman" pitchFamily="18" charset="0"/>
                <a:cs typeface="Times New Roman" pitchFamily="18" charset="0"/>
                <a:sym typeface="Wingdings" panose="05000000000000000000" pitchFamily="2" charset="2"/>
              </a:rPr>
              <a:t> </a:t>
            </a:r>
            <a:endParaRPr lang="en-IN" sz="3400" dirty="0">
              <a:latin typeface="Times New Roman" pitchFamily="18" charset="0"/>
              <a:cs typeface="Times New Roman" pitchFamily="18" charset="0"/>
            </a:endParaRPr>
          </a:p>
        </p:txBody>
      </p:sp>
      <p:pic>
        <p:nvPicPr>
          <p:cNvPr id="4" name="Picture 2">
            <a:extLst>
              <a:ext uri="{FF2B5EF4-FFF2-40B4-BE49-F238E27FC236}">
                <a16:creationId xmlns:a16="http://schemas.microsoft.com/office/drawing/2014/main" id="{05709426-7ED2-4365-8FE9-3BB57ED1A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8151" y="0"/>
            <a:ext cx="2773849" cy="77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1668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94" y="187704"/>
            <a:ext cx="10515600" cy="1325563"/>
          </a:xfrm>
        </p:spPr>
        <p:txBody>
          <a:bodyPr>
            <a:normAutofit/>
          </a:bodyPr>
          <a:lstStyle/>
          <a:p>
            <a:pPr>
              <a:buFont typeface="Wingdings" pitchFamily="2" charset="2"/>
              <a:buChar char="Ø"/>
            </a:pPr>
            <a:r>
              <a:rPr lang="en-IN" sz="3200" b="1" dirty="0">
                <a:solidFill>
                  <a:srgbClr val="FF0000"/>
                </a:solidFill>
                <a:latin typeface="Times New Roman" pitchFamily="18" charset="0"/>
                <a:cs typeface="Times New Roman" pitchFamily="18" charset="0"/>
              </a:rPr>
              <a:t>IP </a:t>
            </a:r>
            <a:r>
              <a:rPr lang="en-IN" sz="3200" b="1" dirty="0" smtClean="0">
                <a:solidFill>
                  <a:srgbClr val="FF0000"/>
                </a:solidFill>
                <a:latin typeface="Times New Roman" pitchFamily="18" charset="0"/>
                <a:cs typeface="Times New Roman" pitchFamily="18" charset="0"/>
              </a:rPr>
              <a:t>V4</a:t>
            </a:r>
            <a:endParaRPr lang="en-IN"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92289" y="1143237"/>
            <a:ext cx="10515600" cy="4351338"/>
          </a:xfrm>
        </p:spPr>
        <p:txBody>
          <a:bodyPr>
            <a:noAutofit/>
          </a:bodyPr>
          <a:lstStyle/>
          <a:p>
            <a:r>
              <a:rPr lang="en-US" dirty="0">
                <a:latin typeface="Times New Roman" pitchFamily="18" charset="0"/>
                <a:cs typeface="Times New Roman" pitchFamily="18" charset="0"/>
              </a:rPr>
              <a:t>An IP address is a unique identification for a node which is connected on a network. </a:t>
            </a:r>
          </a:p>
          <a:p>
            <a:r>
              <a:rPr lang="en-US" dirty="0">
                <a:latin typeface="Times New Roman" pitchFamily="18" charset="0"/>
                <a:cs typeface="Times New Roman" pitchFamily="18" charset="0"/>
              </a:rPr>
              <a:t>Networks using TCP/IP protocol route messages based on this unique IP address only. Typically IP address will look like 10.10.127.220. </a:t>
            </a:r>
          </a:p>
          <a:p>
            <a:r>
              <a:rPr lang="en-US" dirty="0">
                <a:latin typeface="Times New Roman" pitchFamily="18" charset="0"/>
                <a:cs typeface="Times New Roman" pitchFamily="18" charset="0"/>
              </a:rPr>
              <a:t>This is called as IP-Version 4 and IP Version6 is also being used globally these days.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IP </a:t>
            </a:r>
            <a:r>
              <a:rPr lang="en-US" dirty="0">
                <a:latin typeface="Times New Roman" pitchFamily="18" charset="0"/>
                <a:cs typeface="Times New Roman" pitchFamily="18" charset="0"/>
              </a:rPr>
              <a:t>addresses are 4 bytes or 32 bits long. </a:t>
            </a:r>
          </a:p>
          <a:p>
            <a:r>
              <a:rPr lang="en-US" dirty="0">
                <a:latin typeface="Times New Roman" pitchFamily="18" charset="0"/>
                <a:cs typeface="Times New Roman" pitchFamily="18" charset="0"/>
              </a:rPr>
              <a:t>They can be represented as binary or decimal format. </a:t>
            </a:r>
          </a:p>
          <a:p>
            <a:r>
              <a:rPr lang="en-US" dirty="0">
                <a:latin typeface="Times New Roman" pitchFamily="18" charset="0"/>
                <a:cs typeface="Times New Roman" pitchFamily="18" charset="0"/>
              </a:rPr>
              <a:t>Since decimal formats are much easier to remember many stay with decimal way of writing IP. </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pic>
        <p:nvPicPr>
          <p:cNvPr id="4" name="Picture 2">
            <a:extLst>
              <a:ext uri="{FF2B5EF4-FFF2-40B4-BE49-F238E27FC236}">
                <a16:creationId xmlns:a16="http://schemas.microsoft.com/office/drawing/2014/main" id="{05709426-7ED2-4365-8FE9-3BB57ED1A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8151" y="0"/>
            <a:ext cx="2773849" cy="77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27223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5919"/>
            <a:ext cx="9049225" cy="101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5021" y="1743264"/>
            <a:ext cx="6477537" cy="3453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a:extLst>
              <a:ext uri="{FF2B5EF4-FFF2-40B4-BE49-F238E27FC236}">
                <a16:creationId xmlns:a16="http://schemas.microsoft.com/office/drawing/2014/main" id="{05709426-7ED2-4365-8FE9-3BB57ED1A5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8151" y="0"/>
            <a:ext cx="2773849" cy="77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6538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3743BC-A2DC-4DB3-A4A2-72F889511B20}"/>
              </a:ext>
            </a:extLst>
          </p:cNvPr>
          <p:cNvSpPr>
            <a:spLocks noGrp="1"/>
          </p:cNvSpPr>
          <p:nvPr>
            <p:ph sz="quarter" idx="13"/>
          </p:nvPr>
        </p:nvSpPr>
        <p:spPr>
          <a:xfrm>
            <a:off x="221443" y="107217"/>
            <a:ext cx="9850020" cy="7168793"/>
          </a:xfrm>
        </p:spPr>
        <p:txBody>
          <a:bodyPr>
            <a:noAutofit/>
          </a:bodyPr>
          <a:lstStyle/>
          <a:p>
            <a:pPr marL="0" indent="0" algn="just">
              <a:buNone/>
            </a:pPr>
            <a:r>
              <a:rPr lang="en-US" sz="2700" dirty="0">
                <a:solidFill>
                  <a:srgbClr val="FF0000"/>
                </a:solidFill>
                <a:latin typeface="Times New Roman" panose="02020603050405020304" pitchFamily="18" charset="0"/>
                <a:cs typeface="Times New Roman" panose="02020603050405020304" pitchFamily="18" charset="0"/>
              </a:rPr>
              <a:t>Characteristics of MQTT</a:t>
            </a:r>
          </a:p>
          <a:p>
            <a:pPr algn="just"/>
            <a:r>
              <a:rPr lang="en-US" sz="2700" dirty="0">
                <a:latin typeface="Times New Roman" panose="02020603050405020304" pitchFamily="18" charset="0"/>
                <a:cs typeface="Times New Roman" panose="02020603050405020304" pitchFamily="18" charset="0"/>
              </a:rPr>
              <a:t>The MQTT has some unique features which are hardly found in other protocols. Some of the features of an MQTT are given below:</a:t>
            </a:r>
          </a:p>
          <a:p>
            <a:pPr algn="just"/>
            <a:r>
              <a:rPr lang="en-US" sz="2700" dirty="0">
                <a:latin typeface="Times New Roman" panose="02020603050405020304" pitchFamily="18" charset="0"/>
                <a:cs typeface="Times New Roman" panose="02020603050405020304" pitchFamily="18" charset="0"/>
              </a:rPr>
              <a:t>It is a machine to machine protocol, i.e., it provides communication between the devices.</a:t>
            </a:r>
          </a:p>
          <a:p>
            <a:pPr algn="just"/>
            <a:r>
              <a:rPr lang="en-US" sz="2700" dirty="0">
                <a:latin typeface="Times New Roman" panose="02020603050405020304" pitchFamily="18" charset="0"/>
                <a:cs typeface="Times New Roman" panose="02020603050405020304" pitchFamily="18" charset="0"/>
              </a:rPr>
              <a:t>It is designed as a simple and lightweight messaging protocol that uses a publish/subscribe system to exchange the information between the client and the server.</a:t>
            </a:r>
          </a:p>
          <a:p>
            <a:pPr algn="just"/>
            <a:r>
              <a:rPr lang="en-US" sz="2700" dirty="0">
                <a:latin typeface="Times New Roman" panose="02020603050405020304" pitchFamily="18" charset="0"/>
                <a:cs typeface="Times New Roman" panose="02020603050405020304" pitchFamily="18" charset="0"/>
              </a:rPr>
              <a:t>It does not require that both the client and the server establish a connection at the same time.</a:t>
            </a:r>
          </a:p>
          <a:p>
            <a:pPr algn="just"/>
            <a:r>
              <a:rPr lang="en-US" sz="2700" dirty="0">
                <a:latin typeface="Times New Roman" panose="02020603050405020304" pitchFamily="18" charset="0"/>
                <a:cs typeface="Times New Roman" panose="02020603050405020304" pitchFamily="18" charset="0"/>
              </a:rPr>
              <a:t>It provides faster data transmission, like how WhatsApp/messenger provides a faster delivery. It's a real-time messaging protocol.</a:t>
            </a:r>
          </a:p>
          <a:p>
            <a:pPr algn="just"/>
            <a:r>
              <a:rPr lang="en-US" sz="2700" dirty="0">
                <a:latin typeface="Times New Roman" panose="02020603050405020304" pitchFamily="18" charset="0"/>
                <a:cs typeface="Times New Roman" panose="02020603050405020304" pitchFamily="18" charset="0"/>
              </a:rPr>
              <a:t>It allows the clients to subscribe to the narrow selection of topics so that they can receive the information they are looking for.</a:t>
            </a:r>
            <a:endParaRPr lang="en-IN" sz="27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B7E631F6-4BE5-4143-B277-15CE01D36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9336" y="9144"/>
            <a:ext cx="1502664" cy="42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90807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16081" y="0"/>
            <a:ext cx="6507799" cy="6555641"/>
          </a:xfrm>
          <a:prstGeom prst="rect">
            <a:avLst/>
          </a:prstGeom>
          <a:noFill/>
        </p:spPr>
        <p:txBody>
          <a:bodyPr wrap="square" rtlCol="0">
            <a:spAutoFit/>
          </a:bodyPr>
          <a:lstStyle/>
          <a:p>
            <a:pPr algn="just">
              <a:buFont typeface="Wingdings" pitchFamily="2" charset="2"/>
              <a:buChar char="ü"/>
            </a:pPr>
            <a:r>
              <a:rPr lang="en-US" sz="2800" b="1" u="sng" dirty="0">
                <a:latin typeface="Times New Roman" pitchFamily="18" charset="0"/>
                <a:cs typeface="Times New Roman" pitchFamily="18" charset="0"/>
              </a:rPr>
              <a:t>Class A</a:t>
            </a:r>
            <a:endParaRPr lang="en-IN" sz="2800" dirty="0">
              <a:effectLst/>
              <a:latin typeface="Times New Roman" pitchFamily="18" charset="0"/>
              <a:cs typeface="Times New Roman" pitchFamily="18" charset="0"/>
            </a:endParaRPr>
          </a:p>
          <a:p>
            <a:pPr marL="285750" indent="-285750" algn="just">
              <a:buFont typeface="Arial" panose="020B0604020202020204" pitchFamily="34" charset="0"/>
              <a:buChar char="•"/>
            </a:pPr>
            <a:r>
              <a:rPr lang="en-US" sz="2800" dirty="0">
                <a:latin typeface="Times New Roman" pitchFamily="18" charset="0"/>
                <a:cs typeface="Times New Roman" pitchFamily="18" charset="0"/>
              </a:rPr>
              <a:t>This class is meant for a very huge network. </a:t>
            </a:r>
          </a:p>
          <a:p>
            <a:pPr marL="285750" indent="-285750" algn="just">
              <a:buFont typeface="Arial" panose="020B0604020202020204" pitchFamily="34" charset="0"/>
              <a:buChar char="•"/>
            </a:pPr>
            <a:r>
              <a:rPr lang="en-US" sz="2800" dirty="0">
                <a:latin typeface="Times New Roman" pitchFamily="18" charset="0"/>
                <a:cs typeface="Times New Roman" pitchFamily="18" charset="0"/>
              </a:rPr>
              <a:t>In this IP address class, first octet can be from 1 to 126.</a:t>
            </a:r>
          </a:p>
          <a:p>
            <a:pPr marL="285750" indent="-285750" algn="just">
              <a:buFont typeface="Arial" panose="020B0604020202020204" pitchFamily="34" charset="0"/>
              <a:buChar char="•"/>
            </a:pPr>
            <a:r>
              <a:rPr lang="en-US" sz="2800" b="1" dirty="0">
                <a:solidFill>
                  <a:srgbClr val="FF0000"/>
                </a:solidFill>
                <a:latin typeface="Times New Roman" pitchFamily="18" charset="0"/>
                <a:cs typeface="Times New Roman" pitchFamily="18" charset="0"/>
              </a:rPr>
              <a:t>It means there can be 126 networks possible with Class A. The first bit of first octet will always be set to zero. </a:t>
            </a:r>
          </a:p>
          <a:p>
            <a:pPr marL="285750" indent="-285750" algn="just">
              <a:buFont typeface="Arial" panose="020B0604020202020204" pitchFamily="34" charset="0"/>
              <a:buChar char="•"/>
            </a:pPr>
            <a:r>
              <a:rPr lang="en-US" sz="2800" dirty="0">
                <a:latin typeface="Times New Roman" pitchFamily="18" charset="0"/>
                <a:cs typeface="Times New Roman" pitchFamily="18" charset="0"/>
              </a:rPr>
              <a:t>The Remaining 24 bits (3 octets) represent the host ID. With this class there can be (2 ^ 24)-2)) IP addresses. </a:t>
            </a:r>
          </a:p>
          <a:p>
            <a:pPr marL="285750" indent="-285750" algn="just">
              <a:buFont typeface="Arial" panose="020B0604020202020204" pitchFamily="34" charset="0"/>
              <a:buChar char="•"/>
            </a:pPr>
            <a:r>
              <a:rPr lang="en-IN" sz="2800" dirty="0" smtClean="0">
                <a:latin typeface="Times New Roman" pitchFamily="18" charset="0"/>
                <a:cs typeface="Times New Roman" pitchFamily="18" charset="0"/>
              </a:rPr>
              <a:t> </a:t>
            </a:r>
            <a:endParaRPr lang="en-IN" sz="2800" dirty="0">
              <a:effectLst/>
              <a:latin typeface="Times New Roman" pitchFamily="18" charset="0"/>
              <a:cs typeface="Times New Roman" pitchFamily="18" charset="0"/>
            </a:endParaRPr>
          </a:p>
          <a:p>
            <a:pPr marL="285750" indent="-285750" algn="just">
              <a:buFont typeface="Arial" panose="020B0604020202020204" pitchFamily="34" charset="0"/>
              <a:buChar char="•"/>
            </a:pPr>
            <a:r>
              <a:rPr lang="en-US" sz="2800" dirty="0">
                <a:latin typeface="Times New Roman" pitchFamily="18" charset="0"/>
                <a:cs typeface="Times New Roman" pitchFamily="18" charset="0"/>
              </a:rPr>
              <a:t>So, </a:t>
            </a:r>
            <a:r>
              <a:rPr lang="en-US" sz="2800" dirty="0" smtClean="0">
                <a:latin typeface="Times New Roman" pitchFamily="18" charset="0"/>
                <a:cs typeface="Times New Roman" pitchFamily="18" charset="0"/>
              </a:rPr>
              <a:t>this </a:t>
            </a:r>
            <a:r>
              <a:rPr lang="en-US" sz="2800" dirty="0">
                <a:latin typeface="Times New Roman" pitchFamily="18" charset="0"/>
                <a:cs typeface="Times New Roman" pitchFamily="18" charset="0"/>
              </a:rPr>
              <a:t>class IP will be used by large networks.</a:t>
            </a:r>
          </a:p>
          <a:p>
            <a:pPr algn="just"/>
            <a:endParaRPr lang="en-IN" sz="2800" dirty="0">
              <a:latin typeface="Times New Roman" pitchFamily="18" charset="0"/>
              <a:cs typeface="Times New Roman" pitchFamily="18" charset="0"/>
            </a:endParaRPr>
          </a:p>
        </p:txBody>
      </p:sp>
      <p:pic>
        <p:nvPicPr>
          <p:cNvPr id="7" name="Picture 6"/>
          <p:cNvPicPr>
            <a:picLocks noChangeAspect="1"/>
          </p:cNvPicPr>
          <p:nvPr/>
        </p:nvPicPr>
        <p:blipFill>
          <a:blip r:embed="rId2"/>
          <a:stretch>
            <a:fillRect/>
          </a:stretch>
        </p:blipFill>
        <p:spPr>
          <a:xfrm>
            <a:off x="6987654" y="1241946"/>
            <a:ext cx="4913194" cy="4790364"/>
          </a:xfrm>
          <a:prstGeom prst="rect">
            <a:avLst/>
          </a:prstGeom>
        </p:spPr>
      </p:pic>
      <p:pic>
        <p:nvPicPr>
          <p:cNvPr id="4" name="Picture 2">
            <a:extLst>
              <a:ext uri="{FF2B5EF4-FFF2-40B4-BE49-F238E27FC236}">
                <a16:creationId xmlns:a16="http://schemas.microsoft.com/office/drawing/2014/main" id="{05709426-7ED2-4365-8FE9-3BB57ED1A5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8151" y="0"/>
            <a:ext cx="2773849" cy="77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01738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3520" y="436728"/>
            <a:ext cx="8223626" cy="3759249"/>
          </a:xfrm>
        </p:spPr>
        <p:txBody>
          <a:bodyPr>
            <a:noAutofit/>
          </a:bodyPr>
          <a:lstStyle/>
          <a:p>
            <a:pPr marL="285750" indent="-285750">
              <a:buFont typeface="Arial" panose="020B0604020202020204" pitchFamily="34" charset="0"/>
              <a:buChar char="•"/>
            </a:pPr>
            <a:r>
              <a:rPr lang="en-US" dirty="0">
                <a:latin typeface="Times New Roman" pitchFamily="18" charset="0"/>
                <a:cs typeface="Times New Roman" pitchFamily="18" charset="0"/>
              </a:rPr>
              <a:t>127 is used as a loop back address which is used for trouble shooting purpose. </a:t>
            </a:r>
            <a:endParaRPr lang="en-US" dirty="0" smtClean="0">
              <a:latin typeface="Times New Roman" pitchFamily="18" charset="0"/>
              <a:cs typeface="Times New Roman" pitchFamily="18" charset="0"/>
            </a:endParaRPr>
          </a:p>
          <a:p>
            <a:pPr marL="285750" indent="-285750">
              <a:buFont typeface="Arial" panose="020B0604020202020204" pitchFamily="34" charset="0"/>
              <a:buChar char="•"/>
            </a:pPr>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means that it is used by the host computer to send a message back to itself. </a:t>
            </a:r>
            <a:endParaRPr lang="en-US" dirty="0" smtClean="0">
              <a:latin typeface="Times New Roman" pitchFamily="18" charset="0"/>
              <a:cs typeface="Times New Roman" pitchFamily="18" charset="0"/>
            </a:endParaRPr>
          </a:p>
          <a:p>
            <a:pPr marL="285750" indent="-285750">
              <a:buFont typeface="Arial" panose="020B0604020202020204" pitchFamily="34" charset="0"/>
              <a:buChar char="•"/>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is commonly used for troubleshooting and network testing. </a:t>
            </a:r>
            <a:endParaRPr lang="en-IN" dirty="0">
              <a:latin typeface="Times New Roman" pitchFamily="18" charset="0"/>
              <a:cs typeface="Times New Roman" pitchFamily="18" charset="0"/>
            </a:endParaRPr>
          </a:p>
        </p:txBody>
      </p:sp>
      <p:pic>
        <p:nvPicPr>
          <p:cNvPr id="4" name="Picture 2">
            <a:extLst>
              <a:ext uri="{FF2B5EF4-FFF2-40B4-BE49-F238E27FC236}">
                <a16:creationId xmlns:a16="http://schemas.microsoft.com/office/drawing/2014/main" id="{05709426-7ED2-4365-8FE9-3BB57ED1A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8151" y="13648"/>
            <a:ext cx="2773849" cy="77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61917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051" y="0"/>
            <a:ext cx="7145740" cy="6632812"/>
          </a:xfrm>
        </p:spPr>
        <p:txBody>
          <a:bodyPr>
            <a:noAutofit/>
          </a:bodyPr>
          <a:lstStyle/>
          <a:p>
            <a:pPr marL="0" lvl="0" indent="0" algn="just">
              <a:lnSpc>
                <a:spcPct val="100000"/>
              </a:lnSpc>
              <a:spcBef>
                <a:spcPts val="0"/>
              </a:spcBef>
              <a:buFont typeface="Wingdings" pitchFamily="2" charset="2"/>
              <a:buChar char="ü"/>
            </a:pPr>
            <a:r>
              <a:rPr lang="en-US" b="1" u="sng" dirty="0" smtClean="0">
                <a:solidFill>
                  <a:prstClr val="black"/>
                </a:solidFill>
                <a:latin typeface="Times New Roman" pitchFamily="18" charset="0"/>
                <a:cs typeface="Times New Roman" pitchFamily="18" charset="0"/>
              </a:rPr>
              <a:t>Class B</a:t>
            </a:r>
            <a:endParaRPr lang="en-IN" dirty="0" smtClean="0">
              <a:solidFill>
                <a:prstClr val="black"/>
              </a:solidFill>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is meant for medium sized networks. An instance would be a school or a college campus. </a:t>
            </a:r>
          </a:p>
          <a:p>
            <a:pPr algn="just"/>
            <a:r>
              <a:rPr lang="en-US" dirty="0">
                <a:latin typeface="Times New Roman" pitchFamily="18" charset="0"/>
                <a:cs typeface="Times New Roman" pitchFamily="18" charset="0"/>
              </a:rPr>
              <a:t>it was finished with 127 there in class A, so here it will start with 128. It ends with 191. </a:t>
            </a:r>
          </a:p>
          <a:p>
            <a:pPr algn="just"/>
            <a:r>
              <a:rPr lang="en-US" dirty="0">
                <a:latin typeface="Times New Roman" pitchFamily="18" charset="0"/>
                <a:cs typeface="Times New Roman" pitchFamily="18" charset="0"/>
              </a:rPr>
              <a:t>Class B addresses will have second octet included as Net ID and so only 2 octets will be part of host id. </a:t>
            </a:r>
          </a:p>
          <a:p>
            <a:pPr algn="just"/>
            <a:r>
              <a:rPr lang="en-US" dirty="0">
                <a:latin typeface="Times New Roman" pitchFamily="18" charset="0"/>
                <a:cs typeface="Times New Roman" pitchFamily="18" charset="0"/>
              </a:rPr>
              <a:t>The first two bits of the first octet are fixed to 1 0. Hence in this case (2 ^ 14) - 2, i.e. 16,384 networks are possible each with 65,534 hosts. </a:t>
            </a:r>
          </a:p>
          <a:p>
            <a:pPr algn="just"/>
            <a:r>
              <a:rPr lang="en-US" dirty="0">
                <a:latin typeface="Times New Roman" pitchFamily="18" charset="0"/>
                <a:cs typeface="Times New Roman" pitchFamily="18" charset="0"/>
              </a:rPr>
              <a:t>Class B addresses can be identified on a glance with looking at the first byte. If it is from 128 to 191, one can confirm it as class B IP.</a:t>
            </a: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pic>
        <p:nvPicPr>
          <p:cNvPr id="5" name="Picture 4"/>
          <p:cNvPicPr>
            <a:picLocks noChangeAspect="1"/>
          </p:cNvPicPr>
          <p:nvPr/>
        </p:nvPicPr>
        <p:blipFill>
          <a:blip r:embed="rId2"/>
          <a:stretch>
            <a:fillRect/>
          </a:stretch>
        </p:blipFill>
        <p:spPr>
          <a:xfrm>
            <a:off x="7301552" y="1119116"/>
            <a:ext cx="4650339" cy="5090615"/>
          </a:xfrm>
          <a:prstGeom prst="rect">
            <a:avLst/>
          </a:prstGeom>
        </p:spPr>
      </p:pic>
      <p:pic>
        <p:nvPicPr>
          <p:cNvPr id="4" name="Picture 2">
            <a:extLst>
              <a:ext uri="{FF2B5EF4-FFF2-40B4-BE49-F238E27FC236}">
                <a16:creationId xmlns:a16="http://schemas.microsoft.com/office/drawing/2014/main" id="{05709426-7ED2-4365-8FE9-3BB57ED1A5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8151" y="0"/>
            <a:ext cx="2773849" cy="77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2772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146" y="0"/>
            <a:ext cx="6123063" cy="6509982"/>
          </a:xfrm>
        </p:spPr>
        <p:txBody>
          <a:bodyPr>
            <a:noAutofit/>
          </a:bodyPr>
          <a:lstStyle/>
          <a:p>
            <a:pPr marL="0" lvl="0" indent="0" algn="just">
              <a:lnSpc>
                <a:spcPct val="100000"/>
              </a:lnSpc>
              <a:spcBef>
                <a:spcPts val="0"/>
              </a:spcBef>
              <a:buFont typeface="Wingdings" pitchFamily="2" charset="2"/>
              <a:buChar char="ü"/>
            </a:pPr>
            <a:r>
              <a:rPr lang="en-US" b="1" u="sng" dirty="0" smtClean="0">
                <a:solidFill>
                  <a:prstClr val="black"/>
                </a:solidFill>
                <a:latin typeface="Times New Roman" pitchFamily="18" charset="0"/>
                <a:cs typeface="Times New Roman" pitchFamily="18" charset="0"/>
              </a:rPr>
              <a:t>Class C</a:t>
            </a:r>
            <a:endParaRPr lang="en-IN" dirty="0" smtClean="0">
              <a:solidFill>
                <a:prstClr val="black"/>
              </a:solidFill>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Class </a:t>
            </a:r>
            <a:r>
              <a:rPr lang="en-US" dirty="0">
                <a:latin typeface="Times New Roman" pitchFamily="18" charset="0"/>
                <a:cs typeface="Times New Roman" pitchFamily="18" charset="0"/>
              </a:rPr>
              <a:t>C IP addresses are used in small networks.</a:t>
            </a:r>
          </a:p>
          <a:p>
            <a:pPr algn="just"/>
            <a:r>
              <a:rPr lang="en-US" dirty="0">
                <a:latin typeface="Times New Roman" pitchFamily="18" charset="0"/>
                <a:cs typeface="Times New Roman" pitchFamily="18" charset="0"/>
              </a:rPr>
              <a:t>First 3 octets are representing the net id and last octet is representing the net id. </a:t>
            </a:r>
          </a:p>
          <a:p>
            <a:pPr algn="just"/>
            <a:r>
              <a:rPr lang="en-US" dirty="0">
                <a:latin typeface="Times New Roman" pitchFamily="18" charset="0"/>
                <a:cs typeface="Times New Roman" pitchFamily="18" charset="0"/>
              </a:rPr>
              <a:t>Since class B ended with 191, here it starts with 192 and goes till 223. </a:t>
            </a:r>
          </a:p>
          <a:p>
            <a:pPr algn="just"/>
            <a:r>
              <a:rPr lang="en-US" dirty="0">
                <a:latin typeface="Times New Roman" pitchFamily="18" charset="0"/>
                <a:cs typeface="Times New Roman" pitchFamily="18" charset="0"/>
              </a:rPr>
              <a:t>First three bits of first octet are fixed as 1 1 0 for class C address. So 21 bits will form the net id. It allows 2,097,152 networks and 254 ((2 ^ 8)- 2 ) hosts per network.</a:t>
            </a: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pic>
        <p:nvPicPr>
          <p:cNvPr id="5" name="Picture 4"/>
          <p:cNvPicPr>
            <a:picLocks noChangeAspect="1"/>
          </p:cNvPicPr>
          <p:nvPr/>
        </p:nvPicPr>
        <p:blipFill>
          <a:blip r:embed="rId2"/>
          <a:stretch>
            <a:fillRect/>
          </a:stretch>
        </p:blipFill>
        <p:spPr>
          <a:xfrm>
            <a:off x="7329069" y="1760561"/>
            <a:ext cx="4271528" cy="4136671"/>
          </a:xfrm>
          <a:prstGeom prst="rect">
            <a:avLst/>
          </a:prstGeom>
        </p:spPr>
      </p:pic>
      <p:pic>
        <p:nvPicPr>
          <p:cNvPr id="4" name="Picture 2">
            <a:extLst>
              <a:ext uri="{FF2B5EF4-FFF2-40B4-BE49-F238E27FC236}">
                <a16:creationId xmlns:a16="http://schemas.microsoft.com/office/drawing/2014/main" id="{05709426-7ED2-4365-8FE9-3BB57ED1A5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8151" y="0"/>
            <a:ext cx="2773849" cy="77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52645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506" y="270657"/>
            <a:ext cx="5568440" cy="3264113"/>
          </a:xfrm>
        </p:spPr>
        <p:txBody>
          <a:bodyPr>
            <a:noAutofit/>
          </a:bodyPr>
          <a:lstStyle/>
          <a:p>
            <a:pPr marL="0" lvl="0" indent="0" algn="just">
              <a:lnSpc>
                <a:spcPct val="100000"/>
              </a:lnSpc>
              <a:spcBef>
                <a:spcPts val="0"/>
              </a:spcBef>
              <a:buFont typeface="Wingdings" pitchFamily="2" charset="2"/>
              <a:buChar char="ü"/>
            </a:pPr>
            <a:r>
              <a:rPr lang="en-US" b="1" u="sng" dirty="0" smtClean="0">
                <a:solidFill>
                  <a:prstClr val="black"/>
                </a:solidFill>
                <a:latin typeface="Times New Roman" pitchFamily="18" charset="0"/>
                <a:cs typeface="Times New Roman" pitchFamily="18" charset="0"/>
              </a:rPr>
              <a:t>Class D</a:t>
            </a:r>
            <a:endParaRPr lang="en-IN" dirty="0" smtClean="0">
              <a:solidFill>
                <a:prstClr val="black"/>
              </a:solidFill>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class is used for multicasting. Class D, in first its first octet has first bit as 1, second bit as 1, third too is 1 and the 4th bit is 0. The addresses start with 224 and ends with 239.  </a:t>
            </a: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pic>
        <p:nvPicPr>
          <p:cNvPr id="5" name="Picture 4"/>
          <p:cNvPicPr>
            <a:picLocks noChangeAspect="1"/>
          </p:cNvPicPr>
          <p:nvPr/>
        </p:nvPicPr>
        <p:blipFill>
          <a:blip r:embed="rId2"/>
          <a:stretch>
            <a:fillRect/>
          </a:stretch>
        </p:blipFill>
        <p:spPr>
          <a:xfrm>
            <a:off x="6305266" y="1695734"/>
            <a:ext cx="5345318" cy="3450635"/>
          </a:xfrm>
          <a:prstGeom prst="rect">
            <a:avLst/>
          </a:prstGeom>
          <a:noFill/>
          <a:ln>
            <a:noFill/>
          </a:ln>
        </p:spPr>
      </p:pic>
      <p:pic>
        <p:nvPicPr>
          <p:cNvPr id="4" name="Picture 2">
            <a:extLst>
              <a:ext uri="{FF2B5EF4-FFF2-40B4-BE49-F238E27FC236}">
                <a16:creationId xmlns:a16="http://schemas.microsoft.com/office/drawing/2014/main" id="{05709426-7ED2-4365-8FE9-3BB57ED1A5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8151" y="0"/>
            <a:ext cx="2773849" cy="77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8375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802" y="243362"/>
            <a:ext cx="5773156" cy="3345999"/>
          </a:xfrm>
        </p:spPr>
        <p:txBody>
          <a:bodyPr>
            <a:noAutofit/>
          </a:bodyPr>
          <a:lstStyle/>
          <a:p>
            <a:pPr marL="0" lvl="0" indent="0" algn="just">
              <a:lnSpc>
                <a:spcPct val="100000"/>
              </a:lnSpc>
              <a:spcBef>
                <a:spcPts val="0"/>
              </a:spcBef>
              <a:buFont typeface="Wingdings" pitchFamily="2" charset="2"/>
              <a:buChar char="ü"/>
            </a:pPr>
            <a:r>
              <a:rPr lang="en-US" b="1" u="sng" dirty="0" smtClean="0">
                <a:solidFill>
                  <a:prstClr val="black"/>
                </a:solidFill>
                <a:latin typeface="Times New Roman" pitchFamily="18" charset="0"/>
                <a:cs typeface="Times New Roman" pitchFamily="18" charset="0"/>
              </a:rPr>
              <a:t>Class E</a:t>
            </a:r>
            <a:endParaRPr lang="en-IN" dirty="0" smtClean="0">
              <a:solidFill>
                <a:prstClr val="black"/>
              </a:solidFill>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Class </a:t>
            </a:r>
            <a:r>
              <a:rPr lang="en-US" dirty="0">
                <a:latin typeface="Times New Roman" pitchFamily="18" charset="0"/>
                <a:cs typeface="Times New Roman" pitchFamily="18" charset="0"/>
              </a:rPr>
              <a:t>E IP addresses are used for experimental purposes only. Like Class D, it is different from the first three classes. It has a first bit value of 1, second bit value of 1, third bit value of 1 and fourth bit value of 1.</a:t>
            </a: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6810232" y="1941130"/>
            <a:ext cx="5120987" cy="3450635"/>
          </a:xfrm>
          <a:prstGeom prst="rect">
            <a:avLst/>
          </a:prstGeom>
          <a:noFill/>
          <a:ln>
            <a:noFill/>
          </a:ln>
        </p:spPr>
      </p:pic>
      <p:pic>
        <p:nvPicPr>
          <p:cNvPr id="5" name="Picture 2">
            <a:extLst>
              <a:ext uri="{FF2B5EF4-FFF2-40B4-BE49-F238E27FC236}">
                <a16:creationId xmlns:a16="http://schemas.microsoft.com/office/drawing/2014/main" id="{05709426-7ED2-4365-8FE9-3BB57ED1A5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8151" y="0"/>
            <a:ext cx="2773849" cy="77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44513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60" y="0"/>
            <a:ext cx="7391400" cy="1325563"/>
          </a:xfrm>
        </p:spPr>
        <p:txBody>
          <a:bodyPr/>
          <a:lstStyle/>
          <a:p>
            <a:pPr>
              <a:lnSpc>
                <a:spcPct val="100000"/>
              </a:lnSpc>
              <a:buFont typeface="Wingdings" pitchFamily="2" charset="2"/>
              <a:buChar char="Ø"/>
            </a:pPr>
            <a:r>
              <a:rPr lang="en-IN" sz="2800" b="1" dirty="0" smtClean="0">
                <a:latin typeface="Times New Roman" pitchFamily="18" charset="0"/>
                <a:cs typeface="Times New Roman" pitchFamily="18" charset="0"/>
              </a:rPr>
              <a:t>Internet Protocol IPv4 </a:t>
            </a:r>
            <a:r>
              <a:rPr lang="en-IN" sz="2800" b="1" dirty="0">
                <a:latin typeface="Times New Roman" pitchFamily="18" charset="0"/>
                <a:cs typeface="Times New Roman" pitchFamily="18" charset="0"/>
              </a:rPr>
              <a:t>Format</a:t>
            </a:r>
          </a:p>
        </p:txBody>
      </p:sp>
      <p:sp>
        <p:nvSpPr>
          <p:cNvPr id="5" name="Content Placeholder 4"/>
          <p:cNvSpPr>
            <a:spLocks noGrp="1"/>
          </p:cNvSpPr>
          <p:nvPr>
            <p:ph idx="1"/>
          </p:nvPr>
        </p:nvSpPr>
        <p:spPr>
          <a:xfrm>
            <a:off x="264994" y="1184180"/>
            <a:ext cx="7391400" cy="4351338"/>
          </a:xfrm>
        </p:spPr>
        <p:txBody>
          <a:bodyPr>
            <a:normAutofit fontScale="92500" lnSpcReduction="20000"/>
          </a:bodyPr>
          <a:lstStyle/>
          <a:p>
            <a:pPr algn="just">
              <a:lnSpc>
                <a:spcPct val="110000"/>
              </a:lnSpc>
            </a:pPr>
            <a:r>
              <a:rPr lang="en-US" b="1" i="1" dirty="0">
                <a:solidFill>
                  <a:srgbClr val="FF0000"/>
                </a:solidFill>
                <a:latin typeface="Times New Roman" pitchFamily="18" charset="0"/>
                <a:cs typeface="Times New Roman" pitchFamily="18" charset="0"/>
              </a:rPr>
              <a:t>IP Version Number</a:t>
            </a:r>
            <a:r>
              <a:rPr lang="en-US" i="1" dirty="0">
                <a:solidFill>
                  <a:srgbClr val="FF0000"/>
                </a:solidFill>
                <a:latin typeface="Times New Roman" pitchFamily="18" charset="0"/>
                <a:cs typeface="Times New Roman" pitchFamily="18" charset="0"/>
              </a:rPr>
              <a:t>: </a:t>
            </a:r>
            <a:r>
              <a:rPr lang="en-US" dirty="0">
                <a:latin typeface="Times New Roman" pitchFamily="18" charset="0"/>
                <a:cs typeface="Times New Roman" pitchFamily="18" charset="0"/>
              </a:rPr>
              <a:t>It is half a byte field (4 bits) which indicates which version of IP is being utilized. Here the discussion is fully on Version 4. So this field has the value 4 in binary (0100). The basic idea of using this version field is to ensure the compatibility between the versions of IP that might be used in network. </a:t>
            </a:r>
          </a:p>
          <a:p>
            <a:pPr algn="just">
              <a:lnSpc>
                <a:spcPct val="110000"/>
              </a:lnSpc>
            </a:pPr>
            <a:r>
              <a:rPr lang="en-US" b="1" i="1" dirty="0">
                <a:solidFill>
                  <a:srgbClr val="FF0000"/>
                </a:solidFill>
                <a:latin typeface="Times New Roman" pitchFamily="18" charset="0"/>
                <a:cs typeface="Times New Roman" pitchFamily="18" charset="0"/>
              </a:rPr>
              <a:t>Internet Header Length: </a:t>
            </a:r>
            <a:r>
              <a:rPr lang="en-US" dirty="0">
                <a:latin typeface="Times New Roman" pitchFamily="18" charset="0"/>
                <a:cs typeface="Times New Roman" pitchFamily="18" charset="0"/>
              </a:rPr>
              <a:t>This length specifies internet header length in 32 bit words, and points to the beginning of the data. Minimum value for a correct header is 5. (0101)</a:t>
            </a:r>
            <a:endParaRPr lang="en-IN" dirty="0">
              <a:latin typeface="Times New Roman" pitchFamily="18" charset="0"/>
              <a:cs typeface="Times New Roman" pitchFamily="18" charset="0"/>
            </a:endParaRPr>
          </a:p>
          <a:p>
            <a:pPr algn="just">
              <a:lnSpc>
                <a:spcPct val="110000"/>
              </a:lnSpc>
            </a:pPr>
            <a:endParaRPr lang="en-IN" dirty="0">
              <a:latin typeface="Times New Roman" pitchFamily="18" charset="0"/>
              <a:cs typeface="Times New Roman" pitchFamily="18" charset="0"/>
            </a:endParaRPr>
          </a:p>
          <a:p>
            <a:pPr algn="just">
              <a:lnSpc>
                <a:spcPct val="110000"/>
              </a:lnSpc>
            </a:pPr>
            <a:endParaRPr lang="en-IN" dirty="0">
              <a:latin typeface="Times New Roman" pitchFamily="18" charset="0"/>
              <a:cs typeface="Times New Roman" pitchFamily="18" charset="0"/>
            </a:endParaRPr>
          </a:p>
        </p:txBody>
      </p:sp>
      <p:pic>
        <p:nvPicPr>
          <p:cNvPr id="4" name="Picture 2">
            <a:extLst>
              <a:ext uri="{FF2B5EF4-FFF2-40B4-BE49-F238E27FC236}">
                <a16:creationId xmlns:a16="http://schemas.microsoft.com/office/drawing/2014/main" id="{05709426-7ED2-4365-8FE9-3BB57ED1A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8151" y="0"/>
            <a:ext cx="2773849" cy="77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51617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Pv4 Header Format Diagram - Webeduclick.com"/>
          <p:cNvPicPr>
            <a:picLocks noGrp="1" noChangeAspect="1" noChangeArrowheads="1"/>
          </p:cNvPicPr>
          <p:nvPr>
            <p:ph idx="1"/>
          </p:nvPr>
        </p:nvPicPr>
        <p:blipFill>
          <a:blip r:embed="rId2"/>
          <a:srcRect/>
          <a:stretch>
            <a:fillRect/>
          </a:stretch>
        </p:blipFill>
        <p:spPr bwMode="auto">
          <a:xfrm>
            <a:off x="1542197" y="982640"/>
            <a:ext cx="8884693" cy="5024478"/>
          </a:xfrm>
          <a:prstGeom prst="rect">
            <a:avLst/>
          </a:prstGeom>
          <a:noFill/>
        </p:spPr>
      </p:pic>
      <p:pic>
        <p:nvPicPr>
          <p:cNvPr id="3" name="Picture 2">
            <a:extLst>
              <a:ext uri="{FF2B5EF4-FFF2-40B4-BE49-F238E27FC236}">
                <a16:creationId xmlns:a16="http://schemas.microsoft.com/office/drawing/2014/main" id="{05709426-7ED2-4365-8FE9-3BB57ED1A5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8151" y="0"/>
            <a:ext cx="2773849" cy="77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0554574" cy="1179281"/>
          </a:xfrm>
        </p:spPr>
        <p:txBody>
          <a:bodyPr/>
          <a:lstStyle/>
          <a:p>
            <a:r>
              <a:rPr lang="en-US" b="1" i="1" dirty="0">
                <a:solidFill>
                  <a:srgbClr val="FF0000"/>
                </a:solidFill>
                <a:latin typeface="Times New Roman" pitchFamily="18" charset="0"/>
                <a:cs typeface="Times New Roman" pitchFamily="18" charset="0"/>
              </a:rPr>
              <a:t>Type of service</a:t>
            </a:r>
            <a:r>
              <a:rPr lang="en-US" i="1" dirty="0">
                <a:solidFill>
                  <a:srgbClr val="FF0000"/>
                </a:solidFill>
                <a:latin typeface="Times New Roman" pitchFamily="18" charset="0"/>
                <a:cs typeface="Times New Roman" pitchFamily="18" charset="0"/>
              </a:rPr>
              <a:t>: </a:t>
            </a:r>
            <a:r>
              <a:rPr lang="en-US" dirty="0">
                <a:latin typeface="Times New Roman" pitchFamily="18" charset="0"/>
                <a:cs typeface="Times New Roman" pitchFamily="18" charset="0"/>
              </a:rPr>
              <a:t>This is an eight bit field which indicates on the quality of service. </a:t>
            </a:r>
            <a:r>
              <a:rPr lang="en-US" dirty="0" err="1">
                <a:latin typeface="Times New Roman" pitchFamily="18" charset="0"/>
                <a:cs typeface="Times New Roman" pitchFamily="18" charset="0"/>
              </a:rPr>
              <a:t>QoS</a:t>
            </a:r>
            <a:r>
              <a:rPr lang="en-US" dirty="0">
                <a:latin typeface="Times New Roman" pitchFamily="18" charset="0"/>
                <a:cs typeface="Times New Roman" pitchFamily="18" charset="0"/>
              </a:rPr>
              <a:t> can be precedence, delay and reliability</a:t>
            </a:r>
            <a:endParaRPr lang="en-IN" dirty="0">
              <a:latin typeface="Times New Roman" pitchFamily="18" charset="0"/>
              <a:cs typeface="Times New Roman" pitchFamily="18" charset="0"/>
            </a:endParaRPr>
          </a:p>
        </p:txBody>
      </p:sp>
      <p:pic>
        <p:nvPicPr>
          <p:cNvPr id="307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3898"/>
            <a:ext cx="5684837" cy="309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2"/>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055617" y="1122609"/>
            <a:ext cx="2163763"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Arrow Connector 4"/>
          <p:cNvCxnSpPr/>
          <p:nvPr/>
        </p:nvCxnSpPr>
        <p:spPr>
          <a:xfrm flipV="1">
            <a:off x="715143" y="1496886"/>
            <a:ext cx="5782183" cy="23042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 name="Rectangle 5"/>
          <p:cNvSpPr/>
          <p:nvPr/>
        </p:nvSpPr>
        <p:spPr>
          <a:xfrm>
            <a:off x="8493017" y="1014533"/>
            <a:ext cx="3307080" cy="3108543"/>
          </a:xfrm>
          <a:prstGeom prst="rect">
            <a:avLst/>
          </a:prstGeom>
        </p:spPr>
        <p:txBody>
          <a:bodyPr wrap="square">
            <a:spAutoFit/>
          </a:bodyPr>
          <a:lstStyle/>
          <a:p>
            <a:pPr lvl="0" algn="just"/>
            <a:r>
              <a:rPr lang="en-US" sz="2800" dirty="0">
                <a:solidFill>
                  <a:srgbClr val="FF0000"/>
                </a:solidFill>
                <a:effectLst/>
                <a:latin typeface="Times New Roman" pitchFamily="18" charset="0"/>
                <a:ea typeface="Times New Roman" panose="02020603050405020304" pitchFamily="18" charset="0"/>
                <a:cs typeface="Times New Roman" pitchFamily="18" charset="0"/>
              </a:rPr>
              <a:t>Delay </a:t>
            </a:r>
            <a:r>
              <a:rPr lang="en-US" sz="2800" dirty="0">
                <a:effectLst/>
                <a:latin typeface="Times New Roman" pitchFamily="18" charset="0"/>
                <a:ea typeface="Times New Roman" panose="02020603050405020304" pitchFamily="18" charset="0"/>
                <a:cs typeface="Times New Roman" pitchFamily="18" charset="0"/>
              </a:rPr>
              <a:t>- This is the 4</a:t>
            </a:r>
            <a:r>
              <a:rPr lang="en-US" sz="2800" baseline="30000" dirty="0">
                <a:effectLst/>
                <a:latin typeface="Times New Roman" pitchFamily="18" charset="0"/>
                <a:ea typeface="Times New Roman" panose="02020603050405020304" pitchFamily="18" charset="0"/>
                <a:cs typeface="Times New Roman" pitchFamily="18" charset="0"/>
              </a:rPr>
              <a:t>th</a:t>
            </a:r>
            <a:r>
              <a:rPr lang="en-US" sz="2800" dirty="0">
                <a:effectLst/>
                <a:latin typeface="Times New Roman" pitchFamily="18" charset="0"/>
                <a:ea typeface="Times New Roman" panose="02020603050405020304" pitchFamily="18" charset="0"/>
                <a:cs typeface="Times New Roman" pitchFamily="18" charset="0"/>
              </a:rPr>
              <a:t> bit and it indicates the delay. If it is ‘0’ then it indicates the normal delay and ‘1’ indicates a lower delay. </a:t>
            </a:r>
            <a:endParaRPr lang="en-IN" sz="2800" dirty="0">
              <a:effectLst/>
              <a:latin typeface="Times New Roman" pitchFamily="18" charset="0"/>
              <a:ea typeface="Times New Roman" panose="02020603050405020304" pitchFamily="18" charset="0"/>
              <a:cs typeface="Times New Roman" pitchFamily="18" charset="0"/>
            </a:endParaRPr>
          </a:p>
        </p:txBody>
      </p:sp>
      <p:sp>
        <p:nvSpPr>
          <p:cNvPr id="7" name="Rectangle 6"/>
          <p:cNvSpPr/>
          <p:nvPr/>
        </p:nvSpPr>
        <p:spPr>
          <a:xfrm>
            <a:off x="5605847" y="4304503"/>
            <a:ext cx="2843404" cy="2246769"/>
          </a:xfrm>
          <a:prstGeom prst="rect">
            <a:avLst/>
          </a:prstGeom>
        </p:spPr>
        <p:txBody>
          <a:bodyPr wrap="square">
            <a:spAutoFit/>
          </a:bodyPr>
          <a:lstStyle/>
          <a:p>
            <a:pPr lvl="0" algn="just"/>
            <a:r>
              <a:rPr lang="en-US" sz="2800" dirty="0">
                <a:solidFill>
                  <a:srgbClr val="FF0000"/>
                </a:solidFill>
                <a:effectLst/>
                <a:latin typeface="Times New Roman" pitchFamily="18" charset="0"/>
                <a:ea typeface="Times New Roman" panose="02020603050405020304" pitchFamily="18" charset="0"/>
                <a:cs typeface="Times New Roman" pitchFamily="18" charset="0"/>
              </a:rPr>
              <a:t>Throughput </a:t>
            </a:r>
            <a:r>
              <a:rPr lang="en-US" sz="2800" dirty="0">
                <a:effectLst/>
                <a:latin typeface="Times New Roman" pitchFamily="18" charset="0"/>
                <a:ea typeface="Times New Roman" panose="02020603050405020304" pitchFamily="18" charset="0"/>
                <a:cs typeface="Times New Roman" pitchFamily="18" charset="0"/>
              </a:rPr>
              <a:t>– ‘0’ indicates normal delay and ‘1’ indicates high throughput. </a:t>
            </a:r>
            <a:endParaRPr lang="en-IN" sz="2800" dirty="0">
              <a:effectLst/>
              <a:latin typeface="Times New Roman" pitchFamily="18" charset="0"/>
              <a:ea typeface="Times New Roman" panose="02020603050405020304" pitchFamily="18" charset="0"/>
              <a:cs typeface="Times New Roman" pitchFamily="18" charset="0"/>
            </a:endParaRPr>
          </a:p>
        </p:txBody>
      </p:sp>
      <p:sp>
        <p:nvSpPr>
          <p:cNvPr id="8" name="Rectangle 7"/>
          <p:cNvSpPr/>
          <p:nvPr/>
        </p:nvSpPr>
        <p:spPr>
          <a:xfrm>
            <a:off x="8784223" y="4446013"/>
            <a:ext cx="3143920" cy="2246769"/>
          </a:xfrm>
          <a:prstGeom prst="rect">
            <a:avLst/>
          </a:prstGeom>
        </p:spPr>
        <p:txBody>
          <a:bodyPr wrap="square">
            <a:spAutoFit/>
          </a:bodyPr>
          <a:lstStyle/>
          <a:p>
            <a:pPr lvl="0" algn="just"/>
            <a:r>
              <a:rPr lang="en-US" sz="2800" dirty="0">
                <a:solidFill>
                  <a:srgbClr val="FF0000"/>
                </a:solidFill>
                <a:effectLst/>
                <a:latin typeface="Times New Roman" pitchFamily="18" charset="0"/>
                <a:ea typeface="Times New Roman" panose="02020603050405020304" pitchFamily="18" charset="0"/>
                <a:cs typeface="Times New Roman" pitchFamily="18" charset="0"/>
              </a:rPr>
              <a:t>Reliability</a:t>
            </a:r>
            <a:r>
              <a:rPr lang="en-US" sz="2800" dirty="0">
                <a:effectLst/>
                <a:latin typeface="Times New Roman" pitchFamily="18" charset="0"/>
                <a:ea typeface="Times New Roman" panose="02020603050405020304" pitchFamily="18" charset="0"/>
                <a:cs typeface="Times New Roman" pitchFamily="18" charset="0"/>
              </a:rPr>
              <a:t> - ‘0’ indicates the normal reliability and ‘1’ indicates the high reliability. </a:t>
            </a:r>
            <a:endParaRPr lang="en-IN" sz="2800" dirty="0">
              <a:effectLst/>
              <a:latin typeface="Times New Roman" pitchFamily="18" charset="0"/>
              <a:ea typeface="Times New Roman" panose="02020603050405020304" pitchFamily="18" charset="0"/>
              <a:cs typeface="Times New Roman" pitchFamily="18" charset="0"/>
            </a:endParaRPr>
          </a:p>
        </p:txBody>
      </p:sp>
      <p:pic>
        <p:nvPicPr>
          <p:cNvPr id="9" name="Picture 2">
            <a:extLst>
              <a:ext uri="{FF2B5EF4-FFF2-40B4-BE49-F238E27FC236}">
                <a16:creationId xmlns:a16="http://schemas.microsoft.com/office/drawing/2014/main" id="{05709426-7ED2-4365-8FE9-3BB57ED1A5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1606" y="1"/>
            <a:ext cx="1560394" cy="437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8787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500" fill="hold"/>
                                        <p:tgtEl>
                                          <p:spTgt spid="3075"/>
                                        </p:tgtEl>
                                        <p:attrNameLst>
                                          <p:attrName>ppt_x</p:attrName>
                                        </p:attrNameLst>
                                      </p:cBhvr>
                                      <p:tavLst>
                                        <p:tav tm="0">
                                          <p:val>
                                            <p:strVal val="#ppt_x"/>
                                          </p:val>
                                        </p:tav>
                                        <p:tav tm="100000">
                                          <p:val>
                                            <p:strVal val="#ppt_x"/>
                                          </p:val>
                                        </p:tav>
                                      </p:tavLst>
                                    </p:anim>
                                    <p:anim calcmode="lin" valueType="num">
                                      <p:cBhvr additive="base">
                                        <p:cTn id="8"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barn(inVertical)">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barn(inVertical)">
                                      <p:cBhvr>
                                        <p:cTn id="18" dur="5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circle(in)">
                                      <p:cBhvr>
                                        <p:cTn id="23"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331" y="0"/>
            <a:ext cx="9394750" cy="5779941"/>
          </a:xfrm>
        </p:spPr>
        <p:txBody>
          <a:bodyPr>
            <a:noAutofit/>
          </a:bodyPr>
          <a:lstStyle/>
          <a:p>
            <a:pPr lvl="0"/>
            <a:r>
              <a:rPr lang="en-US" b="1" i="1" dirty="0">
                <a:solidFill>
                  <a:srgbClr val="FF0000"/>
                </a:solidFill>
                <a:latin typeface="Times New Roman" pitchFamily="18" charset="0"/>
                <a:cs typeface="Times New Roman" pitchFamily="18" charset="0"/>
              </a:rPr>
              <a:t>Total Length – </a:t>
            </a:r>
            <a:r>
              <a:rPr lang="en-US" dirty="0">
                <a:latin typeface="Times New Roman" pitchFamily="18" charset="0"/>
                <a:cs typeface="Times New Roman" pitchFamily="18" charset="0"/>
              </a:rPr>
              <a:t>This is a 16 bit field which defines the length of the IPV4 datagram. Thus length includes header and data. Minimum length of the IP datagram is 20 bytes and the maximum can be 65,535 bytes (2 ^ 16 = 65535). </a:t>
            </a:r>
            <a:endParaRPr lang="en-IN" dirty="0">
              <a:latin typeface="Times New Roman" pitchFamily="18" charset="0"/>
              <a:cs typeface="Times New Roman" pitchFamily="18" charset="0"/>
            </a:endParaRPr>
          </a:p>
          <a:p>
            <a:pPr lvl="0"/>
            <a:r>
              <a:rPr lang="en-US" b="1" i="1" dirty="0">
                <a:solidFill>
                  <a:srgbClr val="FF0000"/>
                </a:solidFill>
                <a:latin typeface="Times New Roman" pitchFamily="18" charset="0"/>
                <a:cs typeface="Times New Roman" pitchFamily="18" charset="0"/>
              </a:rPr>
              <a:t>Identification – </a:t>
            </a:r>
            <a:r>
              <a:rPr lang="en-US" dirty="0">
                <a:latin typeface="Times New Roman" pitchFamily="18" charset="0"/>
                <a:cs typeface="Times New Roman" pitchFamily="18" charset="0"/>
              </a:rPr>
              <a:t>This is an identification aid added by sender to help in assembling the fragments. </a:t>
            </a:r>
          </a:p>
          <a:p>
            <a:pPr lvl="1"/>
            <a:r>
              <a:rPr lang="en-US" sz="2800" dirty="0">
                <a:latin typeface="Times New Roman" pitchFamily="18" charset="0"/>
                <a:cs typeface="Times New Roman" pitchFamily="18" charset="0"/>
              </a:rPr>
              <a:t>This is a 16 bits field. </a:t>
            </a:r>
          </a:p>
          <a:p>
            <a:pPr lvl="1"/>
            <a:r>
              <a:rPr lang="en-US" sz="2800" dirty="0">
                <a:latin typeface="Times New Roman" pitchFamily="18" charset="0"/>
                <a:cs typeface="Times New Roman" pitchFamily="18" charset="0"/>
              </a:rPr>
              <a:t>Helps in organizing data. </a:t>
            </a:r>
          </a:p>
          <a:p>
            <a:pPr lvl="1"/>
            <a:r>
              <a:rPr lang="en-US" sz="2800" dirty="0">
                <a:latin typeface="Times New Roman" pitchFamily="18" charset="0"/>
                <a:cs typeface="Times New Roman" pitchFamily="18" charset="0"/>
              </a:rPr>
              <a:t>If the message sent is too large to fit in one packet, it will be then spilt to multiple child packets. </a:t>
            </a:r>
          </a:p>
          <a:p>
            <a:pPr lvl="1"/>
            <a:r>
              <a:rPr lang="en-US" sz="2800" dirty="0">
                <a:latin typeface="Times New Roman" pitchFamily="18" charset="0"/>
                <a:cs typeface="Times New Roman" pitchFamily="18" charset="0"/>
              </a:rPr>
              <a:t>To identify them all there will be a unique identifier for all the spilt packets. This makes the receiver’s job easier to rebuild the received data.</a:t>
            </a:r>
            <a:endParaRPr lang="en-IN" sz="2800"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pic>
        <p:nvPicPr>
          <p:cNvPr id="4" name="Picture 2">
            <a:extLst>
              <a:ext uri="{FF2B5EF4-FFF2-40B4-BE49-F238E27FC236}">
                <a16:creationId xmlns:a16="http://schemas.microsoft.com/office/drawing/2014/main" id="{05709426-7ED2-4365-8FE9-3BB57ED1A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8151" y="0"/>
            <a:ext cx="2773849" cy="77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7489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5F5F64-3C20-41DD-BD53-8959D9187609}"/>
              </a:ext>
            </a:extLst>
          </p:cNvPr>
          <p:cNvSpPr>
            <a:spLocks noGrp="1"/>
          </p:cNvSpPr>
          <p:nvPr>
            <p:ph sz="quarter" idx="13"/>
          </p:nvPr>
        </p:nvSpPr>
        <p:spPr>
          <a:xfrm>
            <a:off x="913774" y="326572"/>
            <a:ext cx="7341952" cy="5464628"/>
          </a:xfrm>
        </p:spPr>
        <p:txBody>
          <a:bodyPr/>
          <a:lstStyle/>
          <a:p>
            <a:pPr algn="just"/>
            <a:r>
              <a:rPr lang="en-US" dirty="0">
                <a:solidFill>
                  <a:srgbClr val="FF0000"/>
                </a:solidFill>
                <a:latin typeface="Times New Roman" panose="02020603050405020304" pitchFamily="18" charset="0"/>
                <a:cs typeface="Times New Roman" panose="02020603050405020304" pitchFamily="18" charset="0"/>
              </a:rPr>
              <a:t>Publish/</a:t>
            </a:r>
            <a:r>
              <a:rPr lang="en-US" dirty="0" err="1">
                <a:solidFill>
                  <a:srgbClr val="FF0000"/>
                </a:solidFill>
                <a:latin typeface="Times New Roman" panose="02020603050405020304" pitchFamily="18" charset="0"/>
                <a:cs typeface="Times New Roman" panose="02020603050405020304" pitchFamily="18" charset="0"/>
              </a:rPr>
              <a:t>Subcribe</a:t>
            </a:r>
            <a:r>
              <a:rPr lang="en-US" dirty="0">
                <a:solidFill>
                  <a:srgbClr val="FF0000"/>
                </a:solidFill>
                <a:latin typeface="Times New Roman" panose="02020603050405020304" pitchFamily="18" charset="0"/>
                <a:cs typeface="Times New Roman" panose="02020603050405020304" pitchFamily="18" charset="0"/>
              </a:rPr>
              <a:t> model:</a:t>
            </a:r>
          </a:p>
          <a:p>
            <a:pPr algn="just"/>
            <a:r>
              <a:rPr lang="en-US" dirty="0">
                <a:latin typeface="Times New Roman" panose="02020603050405020304" pitchFamily="18" charset="0"/>
                <a:cs typeface="Times New Roman" panose="02020603050405020304" pitchFamily="18" charset="0"/>
              </a:rPr>
              <a:t>MQTT users publish subscribe pattern </a:t>
            </a:r>
          </a:p>
          <a:p>
            <a:pPr algn="just"/>
            <a:r>
              <a:rPr lang="en-US" dirty="0">
                <a:latin typeface="Times New Roman" panose="02020603050405020304" pitchFamily="18" charset="0"/>
                <a:cs typeface="Times New Roman" panose="02020603050405020304" pitchFamily="18" charset="0"/>
              </a:rPr>
              <a:t>A component called central broker plays a key role in the entire system </a:t>
            </a:r>
          </a:p>
          <a:p>
            <a:pPr algn="just"/>
            <a:r>
              <a:rPr lang="en-US" dirty="0">
                <a:latin typeface="Times New Roman" panose="02020603050405020304" pitchFamily="18" charset="0"/>
                <a:cs typeface="Times New Roman" panose="02020603050405020304" pitchFamily="18" charset="0"/>
              </a:rPr>
              <a:t>This message broker helps to dispatch Message to the notes that have subscribed </a:t>
            </a:r>
          </a:p>
          <a:p>
            <a:pPr algn="just"/>
            <a:r>
              <a:rPr lang="en-US" dirty="0">
                <a:latin typeface="Times New Roman" panose="02020603050405020304" pitchFamily="18" charset="0"/>
                <a:cs typeface="Times New Roman" panose="02020603050405020304" pitchFamily="18" charset="0"/>
              </a:rPr>
              <a:t>The publisher Sends the messages to the broker and the broker takes the responsibility of dispatching the messages to the subscribed destinations .</a:t>
            </a:r>
          </a:p>
          <a:p>
            <a:pPr algn="just"/>
            <a:endParaRPr lang="en-IN"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7117DC8A-6B7F-4200-BA75-C8DA62211A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9336" y="0"/>
            <a:ext cx="1502664" cy="42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20293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279" y="461726"/>
            <a:ext cx="10554574" cy="3100340"/>
          </a:xfrm>
        </p:spPr>
        <p:txBody>
          <a:bodyPr>
            <a:noAutofit/>
          </a:bodyPr>
          <a:lstStyle/>
          <a:p>
            <a:r>
              <a:rPr lang="en-US" b="1" i="1" dirty="0">
                <a:latin typeface="Times New Roman" pitchFamily="18" charset="0"/>
                <a:cs typeface="Times New Roman" pitchFamily="18" charset="0"/>
              </a:rPr>
              <a:t>Flags</a:t>
            </a:r>
            <a:r>
              <a:rPr lang="en-US" dirty="0">
                <a:latin typeface="Times New Roman" pitchFamily="18" charset="0"/>
                <a:cs typeface="Times New Roman" pitchFamily="18" charset="0"/>
              </a:rPr>
              <a:t>– Flags field is composed of three bits. </a:t>
            </a:r>
          </a:p>
          <a:p>
            <a:pPr lvl="1"/>
            <a:r>
              <a:rPr lang="en-US" sz="2800" dirty="0">
                <a:latin typeface="Times New Roman" pitchFamily="18" charset="0"/>
                <a:cs typeface="Times New Roman" pitchFamily="18" charset="0"/>
              </a:rPr>
              <a:t>First bit of that will be always zero and it is kept unused. Second bit is called as DF (Don’t Fragment) flag, DF if set to ‘0’ IP datagram can be fragmented. </a:t>
            </a:r>
          </a:p>
          <a:p>
            <a:pPr lvl="1"/>
            <a:r>
              <a:rPr lang="en-US" sz="2800" dirty="0">
                <a:latin typeface="Times New Roman" pitchFamily="18" charset="0"/>
                <a:cs typeface="Times New Roman" pitchFamily="18" charset="0"/>
              </a:rPr>
              <a:t>And if set to ‘1’ it cannot be fragmented. Next bit is called as More Fragments (MF) which if set will indicate that more fragments are coming on the way</a:t>
            </a:r>
            <a:endParaRPr lang="en-IN" sz="2800" dirty="0">
              <a:latin typeface="Times New Roman" pitchFamily="18" charset="0"/>
              <a:cs typeface="Times New Roman" pitchFamily="18" charset="0"/>
            </a:endParaRPr>
          </a:p>
        </p:txBody>
      </p:sp>
      <p:pic>
        <p:nvPicPr>
          <p:cNvPr id="409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9476" y="3396352"/>
            <a:ext cx="9312757" cy="323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a:extLst>
              <a:ext uri="{FF2B5EF4-FFF2-40B4-BE49-F238E27FC236}">
                <a16:creationId xmlns:a16="http://schemas.microsoft.com/office/drawing/2014/main" id="{05709426-7ED2-4365-8FE9-3BB57ED1A5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8151" y="0"/>
            <a:ext cx="2773849" cy="77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40995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070" y="323747"/>
            <a:ext cx="7424382" cy="3636511"/>
          </a:xfrm>
        </p:spPr>
        <p:txBody>
          <a:bodyPr>
            <a:noAutofit/>
          </a:bodyPr>
          <a:lstStyle/>
          <a:p>
            <a:pPr lvl="0" algn="just"/>
            <a:r>
              <a:rPr lang="en-US" sz="2700" b="1" i="1" dirty="0">
                <a:solidFill>
                  <a:srgbClr val="FF0000"/>
                </a:solidFill>
                <a:latin typeface="Times New Roman" pitchFamily="18" charset="0"/>
                <a:cs typeface="Times New Roman" pitchFamily="18" charset="0"/>
              </a:rPr>
              <a:t>Fragment offset - </a:t>
            </a:r>
            <a:r>
              <a:rPr lang="en-US" sz="2700" dirty="0">
                <a:latin typeface="Times New Roman" pitchFamily="18" charset="0"/>
                <a:cs typeface="Times New Roman" pitchFamily="18" charset="0"/>
              </a:rPr>
              <a:t>When fragmentation of a message occurs, this field specifies the offset, or position, in the overall message where the data in this fragment goes. It is specified in units of 8 bytes (64 bits). The first fragment has an offset of 0.</a:t>
            </a:r>
            <a:endParaRPr lang="en-IN" sz="2700" dirty="0">
              <a:latin typeface="Times New Roman" pitchFamily="18" charset="0"/>
              <a:cs typeface="Times New Roman" pitchFamily="18" charset="0"/>
            </a:endParaRPr>
          </a:p>
          <a:p>
            <a:pPr algn="just"/>
            <a:r>
              <a:rPr lang="en-US" sz="2700" b="1" i="1" dirty="0">
                <a:solidFill>
                  <a:srgbClr val="FF0000"/>
                </a:solidFill>
                <a:latin typeface="Times New Roman" pitchFamily="18" charset="0"/>
                <a:cs typeface="Times New Roman" pitchFamily="18" charset="0"/>
              </a:rPr>
              <a:t>Time to Live- </a:t>
            </a:r>
            <a:r>
              <a:rPr lang="en-US" sz="2700" dirty="0">
                <a:latin typeface="Times New Roman" pitchFamily="18" charset="0"/>
                <a:cs typeface="Times New Roman" pitchFamily="18" charset="0"/>
              </a:rPr>
              <a:t>This is an 8 bit field and this indicates the time that IP datagram should survive. There will be a time set and that will be decremented by 1 and router will be having an eye on it. When it reaches zero the datagram can be discarded. </a:t>
            </a:r>
          </a:p>
          <a:p>
            <a:pPr algn="just"/>
            <a:r>
              <a:rPr lang="en-US" sz="2700" b="1" i="1" dirty="0">
                <a:solidFill>
                  <a:srgbClr val="FF0000"/>
                </a:solidFill>
                <a:latin typeface="Times New Roman" pitchFamily="18" charset="0"/>
                <a:cs typeface="Times New Roman" pitchFamily="18" charset="0"/>
              </a:rPr>
              <a:t>Protocol –</a:t>
            </a:r>
            <a:r>
              <a:rPr lang="en-US" sz="2700" b="1" i="1" dirty="0">
                <a:latin typeface="Times New Roman" pitchFamily="18" charset="0"/>
                <a:cs typeface="Times New Roman" pitchFamily="18" charset="0"/>
              </a:rPr>
              <a:t> </a:t>
            </a:r>
            <a:r>
              <a:rPr lang="en-US" sz="2700" dirty="0">
                <a:latin typeface="Times New Roman" pitchFamily="18" charset="0"/>
                <a:cs typeface="Times New Roman" pitchFamily="18" charset="0"/>
              </a:rPr>
              <a:t>This will serve as an identifier for the higher layer protocol carried in the IP datagram. The protocols can be ICMP, IGMP, TCP or UDP. Figure 5.8 reveals few of the protocols used for this field along with Hex code. </a:t>
            </a:r>
            <a:endParaRPr lang="en-IN" sz="2700" dirty="0">
              <a:latin typeface="Times New Roman" pitchFamily="18" charset="0"/>
              <a:cs typeface="Times New Roman" pitchFamily="18" charset="0"/>
            </a:endParaRPr>
          </a:p>
          <a:p>
            <a:pPr algn="just"/>
            <a:endParaRPr lang="en-IN" sz="2700" dirty="0">
              <a:latin typeface="Times New Roman" pitchFamily="18" charset="0"/>
              <a:cs typeface="Times New Roman" pitchFamily="18" charset="0"/>
            </a:endParaRPr>
          </a:p>
        </p:txBody>
      </p:sp>
      <p:pic>
        <p:nvPicPr>
          <p:cNvPr id="512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3082" y="1849930"/>
            <a:ext cx="4558918" cy="399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a:extLst>
              <a:ext uri="{FF2B5EF4-FFF2-40B4-BE49-F238E27FC236}">
                <a16:creationId xmlns:a16="http://schemas.microsoft.com/office/drawing/2014/main" id="{05709426-7ED2-4365-8FE9-3BB57ED1A5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8151" y="0"/>
            <a:ext cx="2773849" cy="77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91465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1472" y="365315"/>
            <a:ext cx="8851710" cy="4351338"/>
          </a:xfrm>
        </p:spPr>
        <p:txBody>
          <a:bodyPr>
            <a:noAutofit/>
          </a:bodyPr>
          <a:lstStyle/>
          <a:p>
            <a:pPr lvl="0"/>
            <a:r>
              <a:rPr lang="en-US" b="1" i="1" dirty="0">
                <a:solidFill>
                  <a:srgbClr val="FF0000"/>
                </a:solidFill>
                <a:latin typeface="Times New Roman" pitchFamily="18" charset="0"/>
                <a:cs typeface="Times New Roman" pitchFamily="18" charset="0"/>
              </a:rPr>
              <a:t>Header checksum - </a:t>
            </a:r>
            <a:r>
              <a:rPr lang="en-US" dirty="0">
                <a:latin typeface="Times New Roman" pitchFamily="18" charset="0"/>
                <a:cs typeface="Times New Roman" pitchFamily="18" charset="0"/>
              </a:rPr>
              <a:t>A checksum computed over the header to provide basic protection against corruption in transmission. It is just a 16-bit checksum. It is calculated by dividing the header bytes into words and then adding them together. The data is not check summed, only the header. At each hop the device receiving the datagram does the same checksum calculation and on a mismatch, discards the datagram as damaged.</a:t>
            </a:r>
            <a:endParaRPr lang="en-IN" dirty="0">
              <a:latin typeface="Times New Roman" pitchFamily="18" charset="0"/>
              <a:cs typeface="Times New Roman" pitchFamily="18" charset="0"/>
            </a:endParaRPr>
          </a:p>
          <a:p>
            <a:pPr lvl="0"/>
            <a:r>
              <a:rPr lang="en-US" b="1" i="1" dirty="0">
                <a:solidFill>
                  <a:srgbClr val="FF0000"/>
                </a:solidFill>
                <a:latin typeface="Times New Roman" pitchFamily="18" charset="0"/>
                <a:cs typeface="Times New Roman" pitchFamily="18" charset="0"/>
              </a:rPr>
              <a:t>Source address -</a:t>
            </a:r>
            <a:r>
              <a:rPr lang="en-US" dirty="0">
                <a:latin typeface="Times New Roman" pitchFamily="18" charset="0"/>
                <a:cs typeface="Times New Roman" pitchFamily="18" charset="0"/>
              </a:rPr>
              <a:t>The 32-bit IP address of the source (originator) of the datagram. </a:t>
            </a:r>
            <a:endParaRPr lang="en-IN" dirty="0">
              <a:latin typeface="Times New Roman" pitchFamily="18" charset="0"/>
              <a:cs typeface="Times New Roman" pitchFamily="18" charset="0"/>
            </a:endParaRPr>
          </a:p>
          <a:p>
            <a:pPr lvl="0"/>
            <a:r>
              <a:rPr lang="en-US" b="1" i="1" dirty="0">
                <a:solidFill>
                  <a:srgbClr val="FF0000"/>
                </a:solidFill>
                <a:latin typeface="Times New Roman" pitchFamily="18" charset="0"/>
                <a:cs typeface="Times New Roman" pitchFamily="18" charset="0"/>
              </a:rPr>
              <a:t>Destination address -</a:t>
            </a:r>
            <a:r>
              <a:rPr lang="en-US" b="1" i="1" dirty="0">
                <a:latin typeface="Times New Roman" pitchFamily="18" charset="0"/>
                <a:cs typeface="Times New Roman" pitchFamily="18" charset="0"/>
              </a:rPr>
              <a:t> </a:t>
            </a:r>
            <a:r>
              <a:rPr lang="en-US" dirty="0">
                <a:latin typeface="Times New Roman" pitchFamily="18" charset="0"/>
                <a:cs typeface="Times New Roman" pitchFamily="18" charset="0"/>
              </a:rPr>
              <a:t>The 32-bit IP address of the destination which will have to receive the IP datagram.</a:t>
            </a:r>
            <a:endParaRPr lang="en-IN" dirty="0">
              <a:latin typeface="Times New Roman" pitchFamily="18" charset="0"/>
              <a:cs typeface="Times New Roman" pitchFamily="18" charset="0"/>
            </a:endParaRPr>
          </a:p>
          <a:p>
            <a:pPr lvl="0"/>
            <a:r>
              <a:rPr lang="en-US" b="1" i="1" dirty="0">
                <a:solidFill>
                  <a:srgbClr val="FF0000"/>
                </a:solidFill>
                <a:latin typeface="Times New Roman" pitchFamily="18" charset="0"/>
                <a:cs typeface="Times New Roman" pitchFamily="18" charset="0"/>
              </a:rPr>
              <a:t>Options –</a:t>
            </a:r>
            <a:r>
              <a:rPr lang="en-US" dirty="0">
                <a:latin typeface="Times New Roman" pitchFamily="18" charset="0"/>
                <a:cs typeface="Times New Roman" pitchFamily="18" charset="0"/>
              </a:rPr>
              <a:t>There are lot of optional header settings available and they are used for the debugging/testing and security purposes.  </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pic>
        <p:nvPicPr>
          <p:cNvPr id="4" name="Picture 2">
            <a:extLst>
              <a:ext uri="{FF2B5EF4-FFF2-40B4-BE49-F238E27FC236}">
                <a16:creationId xmlns:a16="http://schemas.microsoft.com/office/drawing/2014/main" id="{05709426-7ED2-4365-8FE9-3BB57ED1A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8151" y="0"/>
            <a:ext cx="2773849" cy="77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39108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627" y="211835"/>
            <a:ext cx="9217328" cy="3636511"/>
          </a:xfrm>
        </p:spPr>
        <p:txBody>
          <a:bodyPr/>
          <a:lstStyle/>
          <a:p>
            <a:r>
              <a:rPr lang="en-US" b="1" i="1" dirty="0">
                <a:latin typeface="Times New Roman" pitchFamily="18" charset="0"/>
                <a:cs typeface="Times New Roman" pitchFamily="18" charset="0"/>
              </a:rPr>
              <a:t>Padding - </a:t>
            </a:r>
            <a:r>
              <a:rPr lang="en-US" dirty="0">
                <a:latin typeface="Times New Roman" pitchFamily="18" charset="0"/>
                <a:cs typeface="Times New Roman" pitchFamily="18" charset="0"/>
              </a:rPr>
              <a:t>Internet Protocol Options field may vary in length. So the Padding field provides additional zero bits so that the total header length is an exact multiple of 32 bits.</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pic>
        <p:nvPicPr>
          <p:cNvPr id="6" name="Picture 2">
            <a:extLst>
              <a:ext uri="{FF2B5EF4-FFF2-40B4-BE49-F238E27FC236}">
                <a16:creationId xmlns:a16="http://schemas.microsoft.com/office/drawing/2014/main" id="{05709426-7ED2-4365-8FE9-3BB57ED1A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8151" y="0"/>
            <a:ext cx="2773849" cy="77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71068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pPr>
              <a:buFont typeface="Wingdings" pitchFamily="2" charset="2"/>
              <a:buChar char="Ø"/>
            </a:pPr>
            <a:r>
              <a:rPr lang="en-IN" sz="3600" b="1" dirty="0">
                <a:solidFill>
                  <a:srgbClr val="FF0000"/>
                </a:solidFill>
                <a:latin typeface="Times New Roman" pitchFamily="18" charset="0"/>
                <a:cs typeface="Times New Roman" pitchFamily="18" charset="0"/>
              </a:rPr>
              <a:t>IP V6 </a:t>
            </a:r>
          </a:p>
        </p:txBody>
      </p:sp>
      <p:sp>
        <p:nvSpPr>
          <p:cNvPr id="3" name="Content Placeholder 2"/>
          <p:cNvSpPr>
            <a:spLocks noGrp="1"/>
          </p:cNvSpPr>
          <p:nvPr>
            <p:ph idx="1"/>
          </p:nvPr>
        </p:nvSpPr>
        <p:spPr>
          <a:xfrm>
            <a:off x="224050" y="1034054"/>
            <a:ext cx="10515600" cy="4351338"/>
          </a:xfrm>
        </p:spPr>
        <p:txBody>
          <a:bodyPr/>
          <a:lstStyle/>
          <a:p>
            <a:r>
              <a:rPr lang="en-IN" dirty="0" smtClean="0">
                <a:latin typeface="Times New Roman" pitchFamily="18" charset="0"/>
                <a:cs typeface="Times New Roman" pitchFamily="18" charset="0"/>
              </a:rPr>
              <a:t>It overcomes </a:t>
            </a:r>
            <a:r>
              <a:rPr lang="en-IN" dirty="0">
                <a:latin typeface="Times New Roman" pitchFamily="18" charset="0"/>
                <a:cs typeface="Times New Roman" pitchFamily="18" charset="0"/>
              </a:rPr>
              <a:t>the difficulties faced with IPV4. </a:t>
            </a:r>
          </a:p>
          <a:p>
            <a:r>
              <a:rPr lang="en-US" dirty="0">
                <a:latin typeface="Times New Roman" pitchFamily="18" charset="0"/>
                <a:cs typeface="Times New Roman" pitchFamily="18" charset="0"/>
              </a:rPr>
              <a:t>IP V6 - version 6, is also named as the next generation protocol for the internet</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It also works in </a:t>
            </a:r>
            <a:r>
              <a:rPr lang="en-IN" b="1" dirty="0">
                <a:latin typeface="Times New Roman" pitchFamily="18" charset="0"/>
                <a:cs typeface="Times New Roman" pitchFamily="18" charset="0"/>
              </a:rPr>
              <a:t>Layer </a:t>
            </a:r>
            <a:r>
              <a:rPr lang="en-IN" b="1" dirty="0" smtClean="0">
                <a:latin typeface="Times New Roman" pitchFamily="18" charset="0"/>
                <a:cs typeface="Times New Roman" pitchFamily="18" charset="0"/>
              </a:rPr>
              <a:t>3</a:t>
            </a:r>
            <a:endParaRPr lang="en-IN" b="1" dirty="0">
              <a:latin typeface="Times New Roman" pitchFamily="18" charset="0"/>
              <a:cs typeface="Times New Roman" pitchFamily="18" charset="0"/>
            </a:endParaRPr>
          </a:p>
          <a:p>
            <a:r>
              <a:rPr lang="en-IN" b="1" dirty="0">
                <a:latin typeface="Times New Roman" pitchFamily="18" charset="0"/>
                <a:cs typeface="Times New Roman" pitchFamily="18" charset="0"/>
              </a:rPr>
              <a:t>Has more addresses and multiple features to appreciate. </a:t>
            </a:r>
            <a:r>
              <a:rPr lang="en-IN" dirty="0">
                <a:latin typeface="Times New Roman" pitchFamily="18" charset="0"/>
                <a:cs typeface="Times New Roman" pitchFamily="18" charset="0"/>
              </a:rPr>
              <a:t> </a:t>
            </a:r>
          </a:p>
          <a:p>
            <a:r>
              <a:rPr lang="en-US" dirty="0" smtClean="0">
                <a:latin typeface="Times New Roman" pitchFamily="18" charset="0"/>
                <a:cs typeface="Times New Roman" pitchFamily="18" charset="0"/>
              </a:rPr>
              <a:t>IPV6 provides support for 2^128 unique IP addresses, a substantial increase in number of computers that can be addressed with the help this scheme. </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1947093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55547"/>
            <a:ext cx="10554574" cy="6929301"/>
          </a:xfrm>
        </p:spPr>
        <p:txBody>
          <a:bodyPr>
            <a:noAutofit/>
          </a:bodyPr>
          <a:lstStyle/>
          <a:p>
            <a:pPr marL="0" indent="0">
              <a:lnSpc>
                <a:spcPct val="120000"/>
              </a:lnSpc>
              <a:buNone/>
            </a:pPr>
            <a:endParaRPr lang="en-IN" sz="2400" dirty="0">
              <a:latin typeface="Times New Roman" pitchFamily="18" charset="0"/>
              <a:cs typeface="Times New Roman" pitchFamily="18" charset="0"/>
            </a:endParaRPr>
          </a:p>
          <a:p>
            <a:pPr>
              <a:lnSpc>
                <a:spcPct val="120000"/>
              </a:lnSpc>
              <a:buNone/>
            </a:pPr>
            <a:r>
              <a:rPr lang="en-US" sz="2400" dirty="0">
                <a:latin typeface="Times New Roman" pitchFamily="18" charset="0"/>
                <a:cs typeface="Times New Roman" pitchFamily="18" charset="0"/>
              </a:rPr>
              <a:t>1. More number of IP address is the primary benefit. </a:t>
            </a:r>
            <a:endParaRPr lang="en-IN" sz="2400" dirty="0">
              <a:latin typeface="Times New Roman" pitchFamily="18" charset="0"/>
              <a:cs typeface="Times New Roman" pitchFamily="18" charset="0"/>
            </a:endParaRPr>
          </a:p>
          <a:p>
            <a:pPr>
              <a:lnSpc>
                <a:spcPct val="120000"/>
              </a:lnSpc>
              <a:buNone/>
            </a:pPr>
            <a:r>
              <a:rPr lang="en-US" sz="2400" dirty="0">
                <a:latin typeface="Times New Roman" pitchFamily="18" charset="0"/>
                <a:cs typeface="Times New Roman" pitchFamily="18" charset="0"/>
              </a:rPr>
              <a:t>2. Much better and efficient routing. </a:t>
            </a:r>
            <a:endParaRPr lang="en-IN" sz="2400" dirty="0">
              <a:latin typeface="Times New Roman" pitchFamily="18" charset="0"/>
              <a:cs typeface="Times New Roman" pitchFamily="18" charset="0"/>
            </a:endParaRPr>
          </a:p>
          <a:p>
            <a:pPr>
              <a:lnSpc>
                <a:spcPct val="120000"/>
              </a:lnSpc>
              <a:buNone/>
            </a:pPr>
            <a:r>
              <a:rPr lang="en-US" sz="2400" dirty="0">
                <a:latin typeface="Times New Roman" pitchFamily="18" charset="0"/>
                <a:cs typeface="Times New Roman" pitchFamily="18" charset="0"/>
              </a:rPr>
              <a:t>3. IPsec framework is made mandatory in IPV6, which is not so in IPV4. This increases the security.(Now, this is optional)  </a:t>
            </a:r>
            <a:endParaRPr lang="en-IN" sz="2400" dirty="0">
              <a:latin typeface="Times New Roman" pitchFamily="18" charset="0"/>
              <a:cs typeface="Times New Roman" pitchFamily="18" charset="0"/>
            </a:endParaRPr>
          </a:p>
          <a:p>
            <a:pPr>
              <a:lnSpc>
                <a:spcPct val="120000"/>
              </a:lnSpc>
              <a:buNone/>
            </a:pPr>
            <a:r>
              <a:rPr lang="en-US" sz="2400" dirty="0">
                <a:latin typeface="Times New Roman" pitchFamily="18" charset="0"/>
                <a:cs typeface="Times New Roman" pitchFamily="18" charset="0"/>
              </a:rPr>
              <a:t>4. An additional flow label is added in header of IPV6, which can improve the Quality of Service. </a:t>
            </a:r>
            <a:endParaRPr lang="en-IN" sz="2400" dirty="0">
              <a:latin typeface="Times New Roman" pitchFamily="18" charset="0"/>
              <a:cs typeface="Times New Roman" pitchFamily="18" charset="0"/>
            </a:endParaRPr>
          </a:p>
          <a:p>
            <a:pPr>
              <a:lnSpc>
                <a:spcPct val="120000"/>
              </a:lnSpc>
              <a:buNone/>
            </a:pPr>
            <a:r>
              <a:rPr lang="en-US" sz="2400" dirty="0">
                <a:latin typeface="Times New Roman" pitchFamily="18" charset="0"/>
                <a:cs typeface="Times New Roman" pitchFamily="18" charset="0"/>
              </a:rPr>
              <a:t>5. IPV6 supports new applications such as IP telephony, video/audio, interactive games etc., with a ensured </a:t>
            </a:r>
            <a:r>
              <a:rPr lang="en-US" sz="2400" dirty="0" err="1">
                <a:latin typeface="Times New Roman" pitchFamily="18" charset="0"/>
                <a:cs typeface="Times New Roman" pitchFamily="18" charset="0"/>
              </a:rPr>
              <a:t>QoS</a:t>
            </a:r>
            <a:r>
              <a:rPr lang="en-US" sz="2400" dirty="0">
                <a:latin typeface="Times New Roman" pitchFamily="18" charset="0"/>
                <a:cs typeface="Times New Roman" pitchFamily="18" charset="0"/>
              </a:rPr>
              <a:t> where IPV4 is not so as it is a best effort service. So </a:t>
            </a:r>
            <a:r>
              <a:rPr lang="en-US" sz="2400" dirty="0" err="1">
                <a:latin typeface="Times New Roman" pitchFamily="18" charset="0"/>
                <a:cs typeface="Times New Roman" pitchFamily="18" charset="0"/>
              </a:rPr>
              <a:t>QoS</a:t>
            </a:r>
            <a:r>
              <a:rPr lang="en-US" sz="2400" dirty="0">
                <a:latin typeface="Times New Roman" pitchFamily="18" charset="0"/>
                <a:cs typeface="Times New Roman" pitchFamily="18" charset="0"/>
              </a:rPr>
              <a:t> is one of the most important benefits with IPV6. </a:t>
            </a:r>
            <a:endParaRPr lang="en-IN" sz="2400" dirty="0">
              <a:latin typeface="Times New Roman" pitchFamily="18" charset="0"/>
              <a:cs typeface="Times New Roman" pitchFamily="18" charset="0"/>
            </a:endParaRPr>
          </a:p>
          <a:p>
            <a:pPr>
              <a:lnSpc>
                <a:spcPct val="120000"/>
              </a:lnSpc>
              <a:buNone/>
            </a:pPr>
            <a:r>
              <a:rPr lang="en-US" sz="2400" dirty="0">
                <a:latin typeface="Times New Roman" pitchFamily="18" charset="0"/>
                <a:cs typeface="Times New Roman" pitchFamily="18" charset="0"/>
              </a:rPr>
              <a:t>6. Plug and play abilities have been improved in IPV6.</a:t>
            </a:r>
            <a:endParaRPr lang="en-IN" sz="2400" dirty="0">
              <a:latin typeface="Times New Roman" pitchFamily="18" charset="0"/>
              <a:cs typeface="Times New Roman" pitchFamily="18" charset="0"/>
            </a:endParaRPr>
          </a:p>
          <a:p>
            <a:pPr>
              <a:lnSpc>
                <a:spcPct val="120000"/>
              </a:lnSpc>
              <a:buNone/>
            </a:pPr>
            <a:r>
              <a:rPr lang="en-US" sz="2400" dirty="0">
                <a:latin typeface="Times New Roman" pitchFamily="18" charset="0"/>
                <a:cs typeface="Times New Roman" pitchFamily="18" charset="0"/>
              </a:rPr>
              <a:t>7. IPV6 has eliminated the need for Network Address Translation due to the huge availability of IP addresses. </a:t>
            </a:r>
            <a:endParaRPr lang="en-IN" sz="2400" dirty="0">
              <a:latin typeface="Times New Roman" pitchFamily="18" charset="0"/>
              <a:cs typeface="Times New Roman" pitchFamily="18" charset="0"/>
            </a:endParaRPr>
          </a:p>
          <a:p>
            <a:pPr>
              <a:lnSpc>
                <a:spcPct val="120000"/>
              </a:lnSpc>
              <a:buNone/>
            </a:pPr>
            <a:endParaRPr lang="en-IN" sz="2400" dirty="0">
              <a:latin typeface="Times New Roman" pitchFamily="18" charset="0"/>
              <a:cs typeface="Times New Roman" pitchFamily="18" charset="0"/>
            </a:endParaRPr>
          </a:p>
        </p:txBody>
      </p:sp>
      <p:pic>
        <p:nvPicPr>
          <p:cNvPr id="5" name="Picture 2">
            <a:extLst>
              <a:ext uri="{FF2B5EF4-FFF2-40B4-BE49-F238E27FC236}">
                <a16:creationId xmlns:a16="http://schemas.microsoft.com/office/drawing/2014/main" id="{05709426-7ED2-4365-8FE9-3BB57ED1A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8151" y="0"/>
            <a:ext cx="2773849" cy="77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9184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688" y="393487"/>
            <a:ext cx="9034972" cy="1682201"/>
          </a:xfrm>
        </p:spPr>
        <p:txBody>
          <a:bodyPr>
            <a:normAutofit fontScale="77500" lnSpcReduction="20000"/>
          </a:bodyPr>
          <a:lstStyle/>
          <a:p>
            <a:r>
              <a:rPr lang="en-US" dirty="0">
                <a:latin typeface="Times New Roman" pitchFamily="18" charset="0"/>
                <a:cs typeface="Times New Roman" pitchFamily="18" charset="0"/>
              </a:rPr>
              <a:t>IPv6 cuts down some IPv4 header fields or move them to IPv6 extension headers to reduce the load of basic IPv6 headers, thus making IPv6 packet handling simple and improving the forwarding efficiency. </a:t>
            </a:r>
          </a:p>
          <a:p>
            <a:r>
              <a:rPr lang="en-US" dirty="0">
                <a:latin typeface="Times New Roman" pitchFamily="18" charset="0"/>
                <a:cs typeface="Times New Roman" pitchFamily="18" charset="0"/>
              </a:rPr>
              <a:t>Although the IPv6 address size is four times that of IPv4 addresses, the size of basic IPv6 headers is 40 bytes and is only twice that of IPv4 headers (excluding the Options field)</a:t>
            </a: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pic>
        <p:nvPicPr>
          <p:cNvPr id="717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75229"/>
            <a:ext cx="10768084" cy="403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a:extLst>
              <a:ext uri="{FF2B5EF4-FFF2-40B4-BE49-F238E27FC236}">
                <a16:creationId xmlns:a16="http://schemas.microsoft.com/office/drawing/2014/main" id="{05709426-7ED2-4365-8FE9-3BB57ED1A5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8151" y="0"/>
            <a:ext cx="2773849" cy="77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66313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7" y="254890"/>
            <a:ext cx="9193125" cy="6186853"/>
          </a:xfrm>
        </p:spPr>
        <p:txBody>
          <a:bodyPr>
            <a:noAutofit/>
          </a:bodyPr>
          <a:lstStyle/>
          <a:p>
            <a:pPr algn="just">
              <a:buNone/>
            </a:pPr>
            <a:r>
              <a:rPr lang="en-US" dirty="0">
                <a:latin typeface="Times New Roman" pitchFamily="18" charset="0"/>
                <a:cs typeface="Times New Roman" pitchFamily="18" charset="0"/>
              </a:rPr>
              <a:t>1</a:t>
            </a:r>
            <a:r>
              <a:rPr lang="en-US" b="1" i="1" dirty="0">
                <a:latin typeface="Times New Roman" pitchFamily="18" charset="0"/>
                <a:cs typeface="Times New Roman" pitchFamily="18" charset="0"/>
              </a:rPr>
              <a:t>. </a:t>
            </a:r>
            <a:r>
              <a:rPr lang="en-US" b="1" i="1" u="sng" dirty="0">
                <a:latin typeface="Times New Roman" pitchFamily="18" charset="0"/>
                <a:cs typeface="Times New Roman" pitchFamily="18" charset="0"/>
              </a:rPr>
              <a:t>Version</a:t>
            </a:r>
            <a:r>
              <a:rPr lang="en-US" dirty="0">
                <a:latin typeface="Times New Roman" pitchFamily="18" charset="0"/>
                <a:cs typeface="Times New Roman" pitchFamily="18" charset="0"/>
              </a:rPr>
              <a:t> - 4 bits - It is used to represent the version of IP being used. In IPV4 it is 4 and </a:t>
            </a: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IPV6 it is 6. </a:t>
            </a:r>
            <a:endParaRPr lang="en-IN" dirty="0">
              <a:latin typeface="Times New Roman" pitchFamily="18" charset="0"/>
              <a:cs typeface="Times New Roman" pitchFamily="18" charset="0"/>
            </a:endParaRPr>
          </a:p>
          <a:p>
            <a:pPr marL="0" indent="0" algn="just">
              <a:buNone/>
            </a:pPr>
            <a:endParaRPr lang="en-IN" dirty="0">
              <a:latin typeface="Times New Roman" pitchFamily="18" charset="0"/>
              <a:cs typeface="Times New Roman" pitchFamily="18" charset="0"/>
            </a:endParaRPr>
          </a:p>
          <a:p>
            <a:pPr algn="just">
              <a:buNone/>
            </a:pPr>
            <a:r>
              <a:rPr lang="en-US" dirty="0">
                <a:latin typeface="Times New Roman" pitchFamily="18" charset="0"/>
                <a:cs typeface="Times New Roman" pitchFamily="18" charset="0"/>
              </a:rPr>
              <a:t>2. </a:t>
            </a:r>
            <a:r>
              <a:rPr lang="en-US" b="1" i="1" u="sng" dirty="0">
                <a:latin typeface="Times New Roman" pitchFamily="18" charset="0"/>
                <a:cs typeface="Times New Roman" pitchFamily="18" charset="0"/>
              </a:rPr>
              <a:t>Traffic Class </a:t>
            </a:r>
            <a:r>
              <a:rPr lang="en-US" dirty="0">
                <a:latin typeface="Times New Roman" pitchFamily="18" charset="0"/>
                <a:cs typeface="Times New Roman" pitchFamily="18" charset="0"/>
              </a:rPr>
              <a:t>- 8 bits - An 8-bit field that provides the means of identifying different classes or priorities of IPv6 packets. It replaces the TOS field of IPV4. </a:t>
            </a:r>
            <a:r>
              <a:rPr lang="en-IN" dirty="0">
                <a:latin typeface="Times New Roman" pitchFamily="18" charset="0"/>
                <a:cs typeface="Times New Roman" pitchFamily="18" charset="0"/>
              </a:rPr>
              <a:t> </a:t>
            </a:r>
            <a:r>
              <a:rPr lang="en-IN" sz="2800" dirty="0" smtClean="0">
                <a:latin typeface="Times New Roman" pitchFamily="18" charset="0"/>
                <a:cs typeface="Times New Roman" pitchFamily="18" charset="0"/>
              </a:rPr>
              <a:t>MSB </a:t>
            </a:r>
            <a:r>
              <a:rPr lang="en-IN" sz="2800" dirty="0">
                <a:latin typeface="Times New Roman" pitchFamily="18" charset="0"/>
                <a:cs typeface="Times New Roman" pitchFamily="18" charset="0"/>
              </a:rPr>
              <a:t>6 bits are used for Type of Service to let the Router Known what services should be provided to this packet. </a:t>
            </a:r>
          </a:p>
          <a:p>
            <a:pPr lvl="1" algn="just">
              <a:buNone/>
            </a:pPr>
            <a:r>
              <a:rPr lang="en-IN" sz="2800" dirty="0">
                <a:latin typeface="Times New Roman" pitchFamily="18" charset="0"/>
                <a:cs typeface="Times New Roman" pitchFamily="18" charset="0"/>
              </a:rPr>
              <a:t>LSB 2 bits are used for Explicit Congestion Notification </a:t>
            </a:r>
          </a:p>
          <a:p>
            <a:pPr algn="just">
              <a:buNone/>
            </a:pPr>
            <a:endParaRPr lang="en-IN" dirty="0">
              <a:latin typeface="Times New Roman" pitchFamily="18" charset="0"/>
              <a:cs typeface="Times New Roman" pitchFamily="18" charset="0"/>
            </a:endParaRPr>
          </a:p>
          <a:p>
            <a:pPr algn="just">
              <a:buNone/>
            </a:pPr>
            <a:r>
              <a:rPr lang="en-US" dirty="0">
                <a:latin typeface="Times New Roman" pitchFamily="18" charset="0"/>
                <a:cs typeface="Times New Roman" pitchFamily="18" charset="0"/>
              </a:rPr>
              <a:t>3. </a:t>
            </a:r>
            <a:r>
              <a:rPr lang="en-US" b="1" i="1" u="sng" dirty="0">
                <a:latin typeface="Times New Roman" pitchFamily="18" charset="0"/>
                <a:cs typeface="Times New Roman" pitchFamily="18" charset="0"/>
              </a:rPr>
              <a:t>Flow Label</a:t>
            </a:r>
            <a:r>
              <a:rPr lang="en-US" dirty="0">
                <a:latin typeface="Times New Roman" pitchFamily="18" charset="0"/>
                <a:cs typeface="Times New Roman" pitchFamily="18" charset="0"/>
              </a:rPr>
              <a:t> - 20 bits - Used to identify the sequence of packets. It helps in prioritizing the packet delivery. It helps in providing real time service. The vital packets can be delivered ahead of the lower priority packets.  </a:t>
            </a:r>
            <a:endParaRPr lang="en-IN" dirty="0">
              <a:latin typeface="Times New Roman" pitchFamily="18" charset="0"/>
              <a:cs typeface="Times New Roman" pitchFamily="18" charset="0"/>
            </a:endParaRPr>
          </a:p>
        </p:txBody>
      </p:sp>
      <p:pic>
        <p:nvPicPr>
          <p:cNvPr id="6" name="Picture 2">
            <a:extLst>
              <a:ext uri="{FF2B5EF4-FFF2-40B4-BE49-F238E27FC236}">
                <a16:creationId xmlns:a16="http://schemas.microsoft.com/office/drawing/2014/main" id="{05709426-7ED2-4365-8FE9-3BB57ED1A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8151" y="0"/>
            <a:ext cx="2773849" cy="77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69972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8809" y="276116"/>
            <a:ext cx="9230976" cy="3636511"/>
          </a:xfrm>
        </p:spPr>
        <p:txBody>
          <a:bodyPr>
            <a:noAutofit/>
          </a:bodyPr>
          <a:lstStyle/>
          <a:p>
            <a:pPr algn="just">
              <a:buNone/>
            </a:pPr>
            <a:r>
              <a:rPr lang="en-US" dirty="0">
                <a:latin typeface="Times New Roman" pitchFamily="18" charset="0"/>
                <a:cs typeface="Times New Roman" pitchFamily="18" charset="0"/>
              </a:rPr>
              <a:t>4. </a:t>
            </a:r>
            <a:r>
              <a:rPr lang="en-US" b="1" i="1" u="sng" dirty="0">
                <a:latin typeface="Times New Roman" pitchFamily="18" charset="0"/>
                <a:cs typeface="Times New Roman" pitchFamily="18" charset="0"/>
              </a:rPr>
              <a:t>Payload length</a:t>
            </a:r>
            <a:r>
              <a:rPr lang="en-US" dirty="0">
                <a:latin typeface="Times New Roman" pitchFamily="18" charset="0"/>
                <a:cs typeface="Times New Roman" pitchFamily="18" charset="0"/>
              </a:rPr>
              <a:t> -16 bits - Identifies the length of the IPv6 payload (the rest of the packet following the IPv6 header). It is used in the place of Total Length of IPV4. </a:t>
            </a:r>
          </a:p>
          <a:p>
            <a:pPr algn="just">
              <a:buNone/>
            </a:pPr>
            <a:r>
              <a:rPr lang="en-US" dirty="0">
                <a:latin typeface="Times New Roman" pitchFamily="18" charset="0"/>
                <a:cs typeface="Times New Roman" pitchFamily="18" charset="0"/>
              </a:rPr>
              <a:t>5.</a:t>
            </a:r>
            <a:r>
              <a:rPr lang="en-US" b="1" i="1" u="sng" dirty="0">
                <a:latin typeface="Times New Roman" pitchFamily="18" charset="0"/>
                <a:cs typeface="Times New Roman" pitchFamily="18" charset="0"/>
              </a:rPr>
              <a:t> Next header</a:t>
            </a:r>
            <a:r>
              <a:rPr lang="en-US" dirty="0">
                <a:latin typeface="Times New Roman" pitchFamily="18" charset="0"/>
                <a:cs typeface="Times New Roman" pitchFamily="18" charset="0"/>
              </a:rPr>
              <a:t> - 8 bits - This is similar to the protocol field in IPV4 header. It represents the type of extension header that follows the primary IPV6 header. </a:t>
            </a:r>
            <a:endParaRPr lang="en-IN" dirty="0">
              <a:latin typeface="Times New Roman" pitchFamily="18" charset="0"/>
              <a:cs typeface="Times New Roman" pitchFamily="18" charset="0"/>
            </a:endParaRPr>
          </a:p>
          <a:p>
            <a:pPr algn="just">
              <a:buNone/>
            </a:pPr>
            <a:r>
              <a:rPr lang="en-US" dirty="0">
                <a:latin typeface="Times New Roman" pitchFamily="18" charset="0"/>
                <a:cs typeface="Times New Roman" pitchFamily="18" charset="0"/>
              </a:rPr>
              <a:t>6. </a:t>
            </a:r>
            <a:r>
              <a:rPr lang="en-US" b="1" i="1" u="sng" dirty="0">
                <a:latin typeface="Times New Roman" pitchFamily="18" charset="0"/>
                <a:cs typeface="Times New Roman" pitchFamily="18" charset="0"/>
              </a:rPr>
              <a:t>Hop limit</a:t>
            </a:r>
            <a:r>
              <a:rPr lang="en-US" dirty="0">
                <a:latin typeface="Times New Roman" pitchFamily="18" charset="0"/>
                <a:cs typeface="Times New Roman" pitchFamily="18" charset="0"/>
              </a:rPr>
              <a:t> - 8 bits - TTL (Time To Live) is being replaced by Hop Limit in IPV6 header. The value in this field is decremented by one every time the packet passes through a host that    forwards the packet. When the value reaches zero, the packet will be discarded. </a:t>
            </a:r>
            <a:endParaRPr lang="en-IN" dirty="0">
              <a:latin typeface="Times New Roman" pitchFamily="18" charset="0"/>
              <a:cs typeface="Times New Roman" pitchFamily="18" charset="0"/>
            </a:endParaRPr>
          </a:p>
          <a:p>
            <a:pPr algn="just">
              <a:buNone/>
            </a:pPr>
            <a:r>
              <a:rPr lang="en-US" dirty="0">
                <a:latin typeface="Times New Roman" pitchFamily="18" charset="0"/>
                <a:cs typeface="Times New Roman" pitchFamily="18" charset="0"/>
              </a:rPr>
              <a:t>7. </a:t>
            </a:r>
            <a:r>
              <a:rPr lang="en-US" b="1" i="1" u="sng" dirty="0">
                <a:latin typeface="Times New Roman" pitchFamily="18" charset="0"/>
                <a:cs typeface="Times New Roman" pitchFamily="18" charset="0"/>
              </a:rPr>
              <a:t>Source Address</a:t>
            </a:r>
            <a:r>
              <a:rPr lang="en-US" dirty="0">
                <a:latin typeface="Times New Roman" pitchFamily="18" charset="0"/>
                <a:cs typeface="Times New Roman" pitchFamily="18" charset="0"/>
              </a:rPr>
              <a:t> - As in IPV4, this specifies the sender's IP 128 bit address.</a:t>
            </a:r>
            <a:endParaRPr lang="en-IN" dirty="0">
              <a:latin typeface="Times New Roman" pitchFamily="18" charset="0"/>
              <a:cs typeface="Times New Roman" pitchFamily="18" charset="0"/>
            </a:endParaRPr>
          </a:p>
          <a:p>
            <a:pPr algn="just">
              <a:buNone/>
            </a:pPr>
            <a:r>
              <a:rPr lang="en-US" dirty="0">
                <a:latin typeface="Times New Roman" pitchFamily="18" charset="0"/>
                <a:cs typeface="Times New Roman" pitchFamily="18" charset="0"/>
              </a:rPr>
              <a:t>8. </a:t>
            </a:r>
            <a:r>
              <a:rPr lang="en-US" b="1" i="1" u="sng" dirty="0">
                <a:latin typeface="Times New Roman" pitchFamily="18" charset="0"/>
                <a:cs typeface="Times New Roman" pitchFamily="18" charset="0"/>
              </a:rPr>
              <a:t>Destination Address</a:t>
            </a:r>
            <a:r>
              <a:rPr lang="en-US" dirty="0">
                <a:latin typeface="Times New Roman" pitchFamily="18" charset="0"/>
                <a:cs typeface="Times New Roman" pitchFamily="18" charset="0"/>
              </a:rPr>
              <a:t> - Again it is similar to IPV4. The destination's IP address is denoted here. </a:t>
            </a:r>
            <a:endParaRPr lang="en-IN" dirty="0">
              <a:latin typeface="Times New Roman" pitchFamily="18" charset="0"/>
              <a:cs typeface="Times New Roman" pitchFamily="18" charset="0"/>
            </a:endParaRPr>
          </a:p>
          <a:p>
            <a:pPr algn="just">
              <a:buNone/>
            </a:pPr>
            <a:endParaRPr lang="en-IN" dirty="0">
              <a:latin typeface="Times New Roman" pitchFamily="18" charset="0"/>
              <a:cs typeface="Times New Roman" pitchFamily="18" charset="0"/>
            </a:endParaRPr>
          </a:p>
        </p:txBody>
      </p:sp>
      <p:pic>
        <p:nvPicPr>
          <p:cNvPr id="6" name="Picture 2">
            <a:extLst>
              <a:ext uri="{FF2B5EF4-FFF2-40B4-BE49-F238E27FC236}">
                <a16:creationId xmlns:a16="http://schemas.microsoft.com/office/drawing/2014/main" id="{05709426-7ED2-4365-8FE9-3BB57ED1A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9785" y="0"/>
            <a:ext cx="2652215" cy="77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83993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9471546" cy="6371708"/>
          </a:xfrm>
        </p:spPr>
        <p:txBody>
          <a:bodyPr>
            <a:noAutofit/>
          </a:bodyPr>
          <a:lstStyle/>
          <a:p>
            <a:r>
              <a:rPr lang="en-US" sz="2400" dirty="0">
                <a:latin typeface="Times New Roman" pitchFamily="18" charset="0"/>
                <a:cs typeface="Times New Roman" pitchFamily="18" charset="0"/>
              </a:rPr>
              <a:t>IPv4 addresses are simple which are composed of 32 bits, and represented as 133.78.21.56 where decimal representation is used and period (.) is used as a separator. This is different with IPV6.  </a:t>
            </a:r>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IPv6 addresses are 128 bits long, written in hexadecimal, and separated by colons. An example would be: </a:t>
            </a:r>
            <a:r>
              <a:rPr lang="en-US" sz="2400" b="1" dirty="0">
                <a:latin typeface="Times New Roman" pitchFamily="18" charset="0"/>
                <a:cs typeface="Times New Roman" pitchFamily="18" charset="0"/>
              </a:rPr>
              <a:t>3ffe:1900:4545:3:200:f8ff:fe21:67cf</a:t>
            </a:r>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Colons separate 16-bit fields. Leading zeros can be omitted in each field as can be seen above where the field :0003: is written :3:.</a:t>
            </a:r>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In addition, a double colon (::) can be used once in an address to replace multiple fields of zeros. </a:t>
            </a:r>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For example:</a:t>
            </a:r>
            <a:endParaRPr lang="en-IN"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fe80:0:0:0:200:f8ff:fe21:67cf</a:t>
            </a:r>
            <a:r>
              <a:rPr lang="en-US" sz="2400" dirty="0">
                <a:latin typeface="Times New Roman" pitchFamily="18" charset="0"/>
                <a:cs typeface="Times New Roman" pitchFamily="18" charset="0"/>
              </a:rPr>
              <a:t> can be written as </a:t>
            </a:r>
            <a:r>
              <a:rPr lang="en-US" sz="2400" b="1" dirty="0">
                <a:latin typeface="Times New Roman" pitchFamily="18" charset="0"/>
                <a:cs typeface="Times New Roman" pitchFamily="18" charset="0"/>
              </a:rPr>
              <a:t>fe80::200:f8ff:fe21:67cf.</a:t>
            </a:r>
          </a:p>
          <a:p>
            <a:r>
              <a:rPr lang="en-IN" sz="2400" b="1" i="1" dirty="0">
                <a:latin typeface="Times New Roman" pitchFamily="18" charset="0"/>
                <a:cs typeface="Times New Roman" pitchFamily="18" charset="0"/>
              </a:rPr>
              <a:t>Rather than simply suppressing the leading zeros, you can get rid of all of the sequential zeros and replace them with two colons. The two colons tell the operating system that everything in between them is a zero. </a:t>
            </a:r>
          </a:p>
          <a:p>
            <a:r>
              <a:rPr lang="en-US" sz="2400" dirty="0">
                <a:latin typeface="Times New Roman" pitchFamily="18" charset="0"/>
                <a:cs typeface="Times New Roman" pitchFamily="18" charset="0"/>
              </a:rPr>
              <a:t>IPV6 can also be written in IPV4 format. An instance would be 10.122.132.10 can be represented as ::ffff:10.122.132.10.  </a:t>
            </a:r>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pic>
        <p:nvPicPr>
          <p:cNvPr id="5" name="Picture 2">
            <a:extLst>
              <a:ext uri="{FF2B5EF4-FFF2-40B4-BE49-F238E27FC236}">
                <a16:creationId xmlns:a16="http://schemas.microsoft.com/office/drawing/2014/main" id="{05709426-7ED2-4365-8FE9-3BB57ED1A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8151" y="0"/>
            <a:ext cx="2773849" cy="77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03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ain entities of the Message Queuing Telemetry Transport (MQTT) protocol. |  Download Scientific Diagram">
            <a:extLst>
              <a:ext uri="{FF2B5EF4-FFF2-40B4-BE49-F238E27FC236}">
                <a16:creationId xmlns:a16="http://schemas.microsoft.com/office/drawing/2014/main" id="{95BA231A-A0CD-4C74-88CC-C86C3065F0EF}"/>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685109" y="822960"/>
            <a:ext cx="9039497" cy="513370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40F60C0-029D-4A7E-871B-425A5FC894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9336" y="0"/>
            <a:ext cx="1502664" cy="42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60949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051" y="0"/>
            <a:ext cx="10515600" cy="1325563"/>
          </a:xfrm>
        </p:spPr>
        <p:txBody>
          <a:bodyPr>
            <a:normAutofit/>
          </a:bodyPr>
          <a:lstStyle/>
          <a:p>
            <a:pPr>
              <a:buFont typeface="Wingdings" pitchFamily="2" charset="2"/>
              <a:buChar char="Ø"/>
            </a:pPr>
            <a:r>
              <a:rPr lang="en-US" sz="3200" b="1" dirty="0">
                <a:solidFill>
                  <a:srgbClr val="FF0000"/>
                </a:solidFill>
                <a:latin typeface="Times New Roman" pitchFamily="18" charset="0"/>
                <a:cs typeface="Times New Roman" pitchFamily="18" charset="0"/>
              </a:rPr>
              <a:t>URI </a:t>
            </a:r>
            <a:r>
              <a:rPr lang="en-IN" sz="3200" b="1" dirty="0">
                <a:solidFill>
                  <a:srgbClr val="FF0000"/>
                </a:solidFill>
                <a:latin typeface="Times New Roman" pitchFamily="18" charset="0"/>
                <a:cs typeface="Times New Roman" pitchFamily="18" charset="0"/>
              </a:rPr>
              <a:t>(Universal Resource Identifier) / URL / URN </a:t>
            </a:r>
          </a:p>
        </p:txBody>
      </p:sp>
      <p:sp>
        <p:nvSpPr>
          <p:cNvPr id="3" name="Content Placeholder 2"/>
          <p:cNvSpPr>
            <a:spLocks noGrp="1"/>
          </p:cNvSpPr>
          <p:nvPr>
            <p:ph idx="1"/>
          </p:nvPr>
        </p:nvSpPr>
        <p:spPr>
          <a:xfrm>
            <a:off x="254218" y="909828"/>
            <a:ext cx="6856265" cy="5948172"/>
          </a:xfrm>
        </p:spPr>
        <p:txBody>
          <a:bodyPr>
            <a:noAutofit/>
          </a:bodyPr>
          <a:lstStyle/>
          <a:p>
            <a:pPr algn="just"/>
            <a:r>
              <a:rPr lang="en-US" sz="2400" dirty="0">
                <a:latin typeface="Times New Roman" pitchFamily="18" charset="0"/>
                <a:cs typeface="Times New Roman" pitchFamily="18" charset="0"/>
              </a:rPr>
              <a:t>URI – Sequence of characters – used to identify resources. </a:t>
            </a:r>
          </a:p>
          <a:p>
            <a:pPr lvl="1" algn="just"/>
            <a:r>
              <a:rPr lang="en-US" dirty="0">
                <a:latin typeface="Times New Roman" pitchFamily="18" charset="0"/>
                <a:cs typeface="Times New Roman" pitchFamily="18" charset="0"/>
              </a:rPr>
              <a:t>Resources can be Logical or Physical. </a:t>
            </a:r>
          </a:p>
          <a:p>
            <a:pPr lvl="1" algn="just"/>
            <a:r>
              <a:rPr lang="en-US" dirty="0">
                <a:latin typeface="Times New Roman" pitchFamily="18" charset="0"/>
                <a:cs typeface="Times New Roman" pitchFamily="18" charset="0"/>
              </a:rPr>
              <a:t>Guidelines </a:t>
            </a:r>
            <a:r>
              <a:rPr lang="en-US" dirty="0" smtClean="0">
                <a:latin typeface="Times New Roman" pitchFamily="18" charset="0"/>
                <a:cs typeface="Times New Roman" pitchFamily="18" charset="0"/>
              </a:rPr>
              <a:t>are issued </a:t>
            </a:r>
            <a:r>
              <a:rPr lang="en-US" dirty="0">
                <a:latin typeface="Times New Roman" pitchFamily="18" charset="0"/>
                <a:cs typeface="Times New Roman" pitchFamily="18" charset="0"/>
              </a:rPr>
              <a:t>by </a:t>
            </a:r>
            <a:r>
              <a:rPr lang="en-US" b="1" dirty="0">
                <a:latin typeface="Times New Roman" pitchFamily="18" charset="0"/>
                <a:cs typeface="Times New Roman" pitchFamily="18" charset="0"/>
              </a:rPr>
              <a:t>IETF – Internet Engineering Task Force. </a:t>
            </a:r>
            <a:endParaRPr lang="en-US" dirty="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URI </a:t>
            </a:r>
            <a:r>
              <a:rPr lang="en-IN" sz="2400" dirty="0">
                <a:latin typeface="Times New Roman" pitchFamily="18" charset="0"/>
                <a:cs typeface="Times New Roman" pitchFamily="18" charset="0"/>
              </a:rPr>
              <a:t>Has URN / URL in it </a:t>
            </a:r>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sym typeface="Wingdings" panose="05000000000000000000" pitchFamily="2" charset="2"/>
              </a:rPr>
              <a:t>Means</a:t>
            </a:r>
            <a:r>
              <a:rPr lang="en-IN" sz="2400" dirty="0">
                <a:latin typeface="Times New Roman" pitchFamily="18" charset="0"/>
                <a:cs typeface="Times New Roman" pitchFamily="18" charset="0"/>
                <a:sym typeface="Wingdings" panose="05000000000000000000" pitchFamily="2" charset="2"/>
              </a:rPr>
              <a:t>, URL / URN are babies of the mother URI. </a:t>
            </a:r>
          </a:p>
          <a:p>
            <a:pPr algn="just"/>
            <a:r>
              <a:rPr lang="en-IN" sz="2400" b="1" dirty="0">
                <a:latin typeface="Times New Roman" pitchFamily="18" charset="0"/>
                <a:cs typeface="Times New Roman" pitchFamily="18" charset="0"/>
                <a:sym typeface="Wingdings" panose="05000000000000000000" pitchFamily="2" charset="2"/>
              </a:rPr>
              <a:t>URIs tries </a:t>
            </a:r>
            <a:r>
              <a:rPr lang="en-IN" sz="2400" b="1" dirty="0" smtClean="0">
                <a:latin typeface="Times New Roman" pitchFamily="18" charset="0"/>
                <a:cs typeface="Times New Roman" pitchFamily="18" charset="0"/>
                <a:sym typeface="Wingdings" panose="05000000000000000000" pitchFamily="2" charset="2"/>
              </a:rPr>
              <a:t>to identify </a:t>
            </a:r>
            <a:r>
              <a:rPr lang="en-IN" sz="2400" b="1" dirty="0">
                <a:latin typeface="Times New Roman" pitchFamily="18" charset="0"/>
                <a:cs typeface="Times New Roman" pitchFamily="18" charset="0"/>
                <a:sym typeface="Wingdings" panose="05000000000000000000" pitchFamily="2" charset="2"/>
              </a:rPr>
              <a:t>a resource through a name and to provide a means of locating the resource by describing its primary access mechanism. </a:t>
            </a:r>
          </a:p>
          <a:p>
            <a:pPr algn="just"/>
            <a:r>
              <a:rPr lang="en-IN" sz="2400" dirty="0" smtClean="0">
                <a:latin typeface="Times New Roman" pitchFamily="18" charset="0"/>
                <a:cs typeface="Times New Roman" pitchFamily="18" charset="0"/>
              </a:rPr>
              <a:t>URN </a:t>
            </a:r>
            <a:r>
              <a:rPr lang="en-IN" sz="2400" dirty="0">
                <a:latin typeface="Times New Roman" pitchFamily="18" charset="0"/>
                <a:cs typeface="Times New Roman" pitchFamily="18" charset="0"/>
              </a:rPr>
              <a:t>defines an item’s identity, whereas URL </a:t>
            </a:r>
            <a:r>
              <a:rPr lang="en-IN" sz="2400" dirty="0" smtClean="0">
                <a:latin typeface="Times New Roman" pitchFamily="18" charset="0"/>
                <a:cs typeface="Times New Roman" pitchFamily="18" charset="0"/>
              </a:rPr>
              <a:t>renders(provides) </a:t>
            </a:r>
            <a:r>
              <a:rPr lang="en-IN" sz="2400" dirty="0">
                <a:latin typeface="Times New Roman" pitchFamily="18" charset="0"/>
                <a:cs typeface="Times New Roman" pitchFamily="18" charset="0"/>
              </a:rPr>
              <a:t>a method for finding it.</a:t>
            </a:r>
            <a:endParaRPr lang="en-IN" sz="2400" b="1" dirty="0">
              <a:latin typeface="Times New Roman" pitchFamily="18" charset="0"/>
              <a:cs typeface="Times New Roman" pitchFamily="18" charset="0"/>
              <a:sym typeface="Wingdings" panose="05000000000000000000" pitchFamily="2" charset="2"/>
            </a:endParaRPr>
          </a:p>
          <a:p>
            <a:pPr algn="just"/>
            <a:endParaRPr lang="en-IN" sz="2400" dirty="0">
              <a:latin typeface="Times New Roman" pitchFamily="18" charset="0"/>
              <a:cs typeface="Times New Roman" pitchFamily="18" charset="0"/>
            </a:endParaRPr>
          </a:p>
        </p:txBody>
      </p:sp>
      <p:pic>
        <p:nvPicPr>
          <p:cNvPr id="5" name="Picture 4"/>
          <p:cNvPicPr>
            <a:picLocks noChangeAspect="1"/>
          </p:cNvPicPr>
          <p:nvPr/>
        </p:nvPicPr>
        <p:blipFill>
          <a:blip r:embed="rId2"/>
          <a:stretch>
            <a:fillRect/>
          </a:stretch>
        </p:blipFill>
        <p:spPr>
          <a:xfrm>
            <a:off x="7206018" y="1937982"/>
            <a:ext cx="4529191" cy="3712191"/>
          </a:xfrm>
          <a:prstGeom prst="rect">
            <a:avLst/>
          </a:prstGeom>
        </p:spPr>
      </p:pic>
      <p:pic>
        <p:nvPicPr>
          <p:cNvPr id="6" name="Picture 2">
            <a:extLst>
              <a:ext uri="{FF2B5EF4-FFF2-40B4-BE49-F238E27FC236}">
                <a16:creationId xmlns:a16="http://schemas.microsoft.com/office/drawing/2014/main" id="{05709426-7ED2-4365-8FE9-3BB57ED1A5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8151" y="0"/>
            <a:ext cx="2773849" cy="77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79809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620" y="295393"/>
            <a:ext cx="9614473" cy="3636511"/>
          </a:xfrm>
        </p:spPr>
        <p:txBody>
          <a:bodyPr>
            <a:noAutofit/>
          </a:bodyPr>
          <a:lstStyle/>
          <a:p>
            <a:r>
              <a:rPr lang="en-IN" dirty="0" smtClean="0">
                <a:latin typeface="Times New Roman" pitchFamily="18" charset="0"/>
                <a:cs typeface="Times New Roman" pitchFamily="18" charset="0"/>
              </a:rPr>
              <a:t>URL </a:t>
            </a:r>
            <a:r>
              <a:rPr lang="en-IN" dirty="0">
                <a:latin typeface="Times New Roman" pitchFamily="18" charset="0"/>
                <a:cs typeface="Times New Roman" pitchFamily="18" charset="0"/>
              </a:rPr>
              <a:t>h</a:t>
            </a:r>
            <a:r>
              <a:rPr lang="en-IN" dirty="0" smtClean="0">
                <a:latin typeface="Times New Roman" pitchFamily="18" charset="0"/>
                <a:cs typeface="Times New Roman" pitchFamily="18" charset="0"/>
              </a:rPr>
              <a:t>as </a:t>
            </a:r>
            <a:r>
              <a:rPr lang="en-IN" dirty="0">
                <a:latin typeface="Times New Roman" pitchFamily="18" charset="0"/>
                <a:cs typeface="Times New Roman" pitchFamily="18" charset="0"/>
              </a:rPr>
              <a:t>information about how to fetch / acquire a resource from its location. </a:t>
            </a:r>
          </a:p>
          <a:p>
            <a:r>
              <a:rPr lang="en-IN" dirty="0" smtClean="0">
                <a:latin typeface="Times New Roman" pitchFamily="18" charset="0"/>
                <a:cs typeface="Times New Roman" pitchFamily="18" charset="0"/>
              </a:rPr>
              <a:t>URLs </a:t>
            </a:r>
            <a:r>
              <a:rPr lang="en-IN" dirty="0">
                <a:latin typeface="Times New Roman" pitchFamily="18" charset="0"/>
                <a:cs typeface="Times New Roman" pitchFamily="18" charset="0"/>
              </a:rPr>
              <a:t>always begin with a protocol. (Most obvious, HTTP) </a:t>
            </a:r>
          </a:p>
          <a:p>
            <a:r>
              <a:rPr lang="en-IN" dirty="0">
                <a:latin typeface="Times New Roman" pitchFamily="18" charset="0"/>
                <a:cs typeface="Times New Roman" pitchFamily="18" charset="0"/>
              </a:rPr>
              <a:t>It will have the details about the host name </a:t>
            </a:r>
          </a:p>
          <a:p>
            <a:r>
              <a:rPr lang="en-IN" dirty="0">
                <a:latin typeface="Times New Roman" pitchFamily="18" charset="0"/>
                <a:cs typeface="Times New Roman" pitchFamily="18" charset="0"/>
              </a:rPr>
              <a:t>It will have the path. </a:t>
            </a:r>
          </a:p>
          <a:p>
            <a:r>
              <a:rPr lang="en-IN" dirty="0">
                <a:latin typeface="Times New Roman" pitchFamily="18" charset="0"/>
                <a:cs typeface="Times New Roman" pitchFamily="18" charset="0"/>
              </a:rPr>
              <a:t>A URL is used when a client is raising a request to the server for the service.</a:t>
            </a:r>
          </a:p>
          <a:p>
            <a:r>
              <a:rPr lang="en-IN" dirty="0">
                <a:latin typeface="Times New Roman" pitchFamily="18" charset="0"/>
                <a:cs typeface="Times New Roman" pitchFamily="18" charset="0"/>
              </a:rPr>
              <a:t>An example follows: </a:t>
            </a:r>
          </a:p>
          <a:p>
            <a:pPr lvl="1"/>
            <a:endParaRPr lang="en-IN" sz="28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biLevel thresh="75000"/>
            <a:extLst>
              <a:ext uri="{28A0092B-C50C-407E-A947-70E740481C1C}">
                <a14:useLocalDpi xmlns:a14="http://schemas.microsoft.com/office/drawing/2010/main" val="0"/>
              </a:ext>
            </a:extLst>
          </a:blip>
          <a:srcRect/>
          <a:stretch>
            <a:fillRect/>
          </a:stretch>
        </p:blipFill>
        <p:spPr bwMode="auto">
          <a:xfrm>
            <a:off x="5704764" y="3966988"/>
            <a:ext cx="4595460" cy="228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id="{05709426-7ED2-4365-8FE9-3BB57ED1A5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8151" y="0"/>
            <a:ext cx="2773849" cy="77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65663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0403" y="310723"/>
            <a:ext cx="9356678" cy="4351338"/>
          </a:xfrm>
        </p:spPr>
        <p:txBody>
          <a:bodyPr>
            <a:noAutofit/>
          </a:bodyPr>
          <a:lstStyle/>
          <a:p>
            <a:pPr algn="just"/>
            <a:r>
              <a:rPr lang="en-IN" dirty="0" smtClean="0">
                <a:latin typeface="Times New Roman" pitchFamily="18" charset="0"/>
                <a:cs typeface="Times New Roman" pitchFamily="18" charset="0"/>
              </a:rPr>
              <a:t>URN resource name gives the name of a resource and its identification.</a:t>
            </a:r>
          </a:p>
          <a:p>
            <a:pPr algn="just"/>
            <a:r>
              <a:rPr lang="en-IN" dirty="0" smtClean="0">
                <a:latin typeface="Times New Roman" pitchFamily="18" charset="0"/>
                <a:cs typeface="Times New Roman" pitchFamily="18" charset="0"/>
              </a:rPr>
              <a:t>However, </a:t>
            </a:r>
            <a:r>
              <a:rPr lang="en-IN" dirty="0">
                <a:latin typeface="Times New Roman" pitchFamily="18" charset="0"/>
                <a:cs typeface="Times New Roman" pitchFamily="18" charset="0"/>
              </a:rPr>
              <a:t>it </a:t>
            </a:r>
            <a:r>
              <a:rPr lang="en-IN" dirty="0" smtClean="0">
                <a:latin typeface="Times New Roman" pitchFamily="18" charset="0"/>
                <a:cs typeface="Times New Roman" pitchFamily="18" charset="0"/>
              </a:rPr>
              <a:t>does not indicate </a:t>
            </a:r>
            <a:r>
              <a:rPr lang="en-IN" dirty="0">
                <a:latin typeface="Times New Roman" pitchFamily="18" charset="0"/>
                <a:cs typeface="Times New Roman" pitchFamily="18" charset="0"/>
              </a:rPr>
              <a:t>how to spot it / locate it on the internet. </a:t>
            </a:r>
          </a:p>
          <a:p>
            <a:pPr algn="just"/>
            <a:r>
              <a:rPr lang="en-IN" dirty="0">
                <a:latin typeface="Times New Roman" pitchFamily="18" charset="0"/>
                <a:cs typeface="Times New Roman" pitchFamily="18" charset="0"/>
              </a:rPr>
              <a:t>There is a prefix URN for all the URNs.  </a:t>
            </a:r>
          </a:p>
          <a:p>
            <a:pPr algn="just"/>
            <a:r>
              <a:rPr lang="en-IN" dirty="0">
                <a:latin typeface="Times New Roman" pitchFamily="18" charset="0"/>
                <a:cs typeface="Times New Roman" pitchFamily="18" charset="0"/>
              </a:rPr>
              <a:t>When you specify "access mechanism, location"  and URI becomes URL. </a:t>
            </a:r>
          </a:p>
          <a:p>
            <a:pPr algn="just"/>
            <a:r>
              <a:rPr lang="en-IN" dirty="0">
                <a:latin typeface="Times New Roman" pitchFamily="18" charset="0"/>
                <a:cs typeface="Times New Roman" pitchFamily="18" charset="0"/>
              </a:rPr>
              <a:t>urn:vehiclenumber:0451450523 </a:t>
            </a:r>
            <a:r>
              <a:rPr lang="en-IN" dirty="0" smtClean="0">
                <a:latin typeface="Times New Roman" pitchFamily="18" charset="0"/>
                <a:cs typeface="Times New Roman" pitchFamily="18" charset="0"/>
              </a:rPr>
              <a:t>identifies </a:t>
            </a:r>
            <a:r>
              <a:rPr lang="en-IN" dirty="0">
                <a:latin typeface="Times New Roman" pitchFamily="18" charset="0"/>
                <a:cs typeface="Times New Roman" pitchFamily="18" charset="0"/>
              </a:rPr>
              <a:t>a vehicle by its vehicle number.</a:t>
            </a:r>
          </a:p>
          <a:p>
            <a:pPr algn="just"/>
            <a:r>
              <a:rPr lang="en-IN" dirty="0" smtClean="0">
                <a:latin typeface="Times New Roman" pitchFamily="18" charset="0"/>
                <a:cs typeface="Times New Roman" pitchFamily="18" charset="0"/>
              </a:rPr>
              <a:t>URIs </a:t>
            </a:r>
            <a:r>
              <a:rPr lang="en-IN" dirty="0">
                <a:latin typeface="Times New Roman" pitchFamily="18" charset="0"/>
                <a:cs typeface="Times New Roman" pitchFamily="18" charset="0"/>
              </a:rPr>
              <a:t>are identifiers, </a:t>
            </a:r>
            <a:r>
              <a:rPr lang="en-IN" dirty="0" smtClean="0">
                <a:latin typeface="Times New Roman" pitchFamily="18" charset="0"/>
                <a:cs typeface="Times New Roman" pitchFamily="18" charset="0"/>
              </a:rPr>
              <a:t>i.e. name, location</a:t>
            </a:r>
            <a:r>
              <a:rPr lang="en-IN" dirty="0">
                <a:latin typeface="Times New Roman" pitchFamily="18" charset="0"/>
                <a:cs typeface="Times New Roman" pitchFamily="18" charset="0"/>
              </a:rPr>
              <a:t>, or both. </a:t>
            </a:r>
          </a:p>
          <a:p>
            <a:pPr algn="just"/>
            <a:r>
              <a:rPr lang="en-IN" dirty="0">
                <a:latin typeface="Times New Roman" pitchFamily="18" charset="0"/>
                <a:cs typeface="Times New Roman" pitchFamily="18" charset="0"/>
              </a:rPr>
              <a:t>URNs and URLs are URIs, Vice versa is not correct. </a:t>
            </a:r>
          </a:p>
          <a:p>
            <a:pPr algn="just"/>
            <a:r>
              <a:rPr lang="en-IN" dirty="0">
                <a:latin typeface="Times New Roman" pitchFamily="18" charset="0"/>
                <a:cs typeface="Times New Roman" pitchFamily="18" charset="0"/>
              </a:rPr>
              <a:t>URL is the combination of the name and an access method, such as https://, or mailto</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pic>
        <p:nvPicPr>
          <p:cNvPr id="5" name="Picture 2">
            <a:extLst>
              <a:ext uri="{FF2B5EF4-FFF2-40B4-BE49-F238E27FC236}">
                <a16:creationId xmlns:a16="http://schemas.microsoft.com/office/drawing/2014/main" id="{05709426-7ED2-4365-8FE9-3BB57ED1A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7081" y="0"/>
            <a:ext cx="2624919" cy="77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56568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529" y="515439"/>
            <a:ext cx="10515600" cy="4351338"/>
          </a:xfrm>
        </p:spPr>
        <p:txBody>
          <a:bodyPr>
            <a:normAutofit/>
          </a:bodyPr>
          <a:lstStyle/>
          <a:p>
            <a:r>
              <a:rPr lang="en-IN" b="1" dirty="0"/>
              <a:t>URL: ftp://ftp.is.co.za/rfc/rfc1808.txt</a:t>
            </a:r>
          </a:p>
          <a:p>
            <a:r>
              <a:rPr lang="en-IN" b="1" dirty="0"/>
              <a:t>URL: http://www.ietf.org/rfc/rfc2396.txt</a:t>
            </a:r>
          </a:p>
          <a:p>
            <a:r>
              <a:rPr lang="en-IN" b="1" dirty="0"/>
              <a:t>URL: ldap://[2001:db8::7]/c=GB?objectClass?one</a:t>
            </a:r>
          </a:p>
          <a:p>
            <a:r>
              <a:rPr lang="en-IN" b="1" dirty="0"/>
              <a:t>URL: mailto:John.Doe@example.com</a:t>
            </a:r>
          </a:p>
          <a:p>
            <a:r>
              <a:rPr lang="en-IN" b="1" dirty="0"/>
              <a:t>URL: news:comp.infosystems.www.servers.unix</a:t>
            </a:r>
          </a:p>
          <a:p>
            <a:r>
              <a:rPr lang="en-IN" b="1" dirty="0"/>
              <a:t>URL: telnet://192.0.2.16:80/</a:t>
            </a:r>
          </a:p>
          <a:p>
            <a:r>
              <a:rPr lang="en-IN" b="1" dirty="0"/>
              <a:t>URN (not URL): </a:t>
            </a:r>
            <a:r>
              <a:rPr lang="en-IN" b="1" dirty="0" smtClean="0"/>
              <a:t>urn:oasis:names:specification:docbook:dtd:xml:4.1.2</a:t>
            </a:r>
            <a:endParaRPr lang="en-IN" b="1" dirty="0"/>
          </a:p>
        </p:txBody>
      </p:sp>
      <p:pic>
        <p:nvPicPr>
          <p:cNvPr id="5" name="Picture 2">
            <a:extLst>
              <a:ext uri="{FF2B5EF4-FFF2-40B4-BE49-F238E27FC236}">
                <a16:creationId xmlns:a16="http://schemas.microsoft.com/office/drawing/2014/main" id="{05709426-7ED2-4365-8FE9-3BB57ED1A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8151" y="0"/>
            <a:ext cx="2773849" cy="77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9503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8168B6-FFED-4B73-8B33-92AB6156C583}"/>
              </a:ext>
            </a:extLst>
          </p:cNvPr>
          <p:cNvSpPr>
            <a:spLocks noGrp="1"/>
          </p:cNvSpPr>
          <p:nvPr>
            <p:ph sz="quarter" idx="13"/>
          </p:nvPr>
        </p:nvSpPr>
        <p:spPr>
          <a:xfrm>
            <a:off x="352697" y="104504"/>
            <a:ext cx="7942217" cy="5686696"/>
          </a:xfrm>
        </p:spPr>
        <p:txBody>
          <a:bodyPr>
            <a:normAutofit/>
          </a:bodyPr>
          <a:lstStyle/>
          <a:p>
            <a:pPr algn="just"/>
            <a:r>
              <a:rPr lang="en-US" dirty="0">
                <a:latin typeface="Times New Roman" panose="02020603050405020304" pitchFamily="18" charset="0"/>
                <a:cs typeface="Times New Roman" panose="02020603050405020304" pitchFamily="18" charset="0"/>
              </a:rPr>
              <a:t>From the figure, a publisher can send the data to the MQTT broker. </a:t>
            </a:r>
          </a:p>
          <a:p>
            <a:pPr algn="just"/>
            <a:r>
              <a:rPr lang="en-US" dirty="0">
                <a:latin typeface="Times New Roman" panose="02020603050405020304" pitchFamily="18" charset="0"/>
                <a:cs typeface="Times New Roman" panose="02020603050405020304" pitchFamily="18" charset="0"/>
              </a:rPr>
              <a:t>Based on the subscriptions from the nodes connected, the broker sends the messages .</a:t>
            </a:r>
          </a:p>
          <a:p>
            <a:pPr algn="just"/>
            <a:r>
              <a:rPr lang="en-US" dirty="0">
                <a:latin typeface="Times New Roman" panose="02020603050405020304" pitchFamily="18" charset="0"/>
                <a:cs typeface="Times New Roman" panose="02020603050405020304" pitchFamily="18" charset="0"/>
              </a:rPr>
              <a:t>The data is captured by the nodes that have expressed interest through subscription .</a:t>
            </a:r>
          </a:p>
          <a:p>
            <a:pPr algn="just"/>
            <a:r>
              <a:rPr lang="en-US" dirty="0">
                <a:latin typeface="Times New Roman" panose="02020603050405020304" pitchFamily="18" charset="0"/>
                <a:cs typeface="Times New Roman" panose="02020603050405020304" pitchFamily="18" charset="0"/>
              </a:rPr>
              <a:t>the messages are published as topics and publisher publishes the messages with the topic.</a:t>
            </a:r>
          </a:p>
          <a:p>
            <a:pPr algn="just"/>
            <a:r>
              <a:rPr lang="en-US" dirty="0">
                <a:latin typeface="Times New Roman" panose="02020603050405020304" pitchFamily="18" charset="0"/>
                <a:cs typeface="Times New Roman" panose="02020603050405020304" pitchFamily="18" charset="0"/>
              </a:rPr>
              <a:t>Client subscribe to the topic will get the messages based on the subscription.  </a:t>
            </a:r>
            <a:endParaRPr lang="en-IN"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E309412E-F5C2-4ACC-BC4D-76767A118B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9336" y="0"/>
            <a:ext cx="1502664" cy="42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3349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descr="An introduction to Message Queue Telemetry Transport (MQTT)">
            <a:extLst>
              <a:ext uri="{FF2B5EF4-FFF2-40B4-BE49-F238E27FC236}">
                <a16:creationId xmlns:a16="http://schemas.microsoft.com/office/drawing/2014/main" id="{E628C908-396D-4908-88E9-E4F9858911E9}"/>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tretch>
            <a:fillRect/>
          </a:stretch>
        </p:blipFill>
        <p:spPr bwMode="auto">
          <a:xfrm>
            <a:off x="1465503" y="643466"/>
            <a:ext cx="9731886" cy="621453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D2C84C1-65AE-4AE0-958C-0576D71946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9336" y="0"/>
            <a:ext cx="1502664" cy="42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0649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1245</TotalTime>
  <Words>5307</Words>
  <Application>Microsoft Office PowerPoint</Application>
  <PresentationFormat>Widescreen</PresentationFormat>
  <Paragraphs>422</Paragraphs>
  <Slides>73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73</vt:i4>
      </vt:variant>
    </vt:vector>
  </HeadingPairs>
  <TitlesOfParts>
    <vt:vector size="81" baseType="lpstr">
      <vt:lpstr>Arial</vt:lpstr>
      <vt:lpstr>Calibri</vt:lpstr>
      <vt:lpstr>Calibri Light</vt:lpstr>
      <vt:lpstr>Cambria</vt:lpstr>
      <vt:lpstr>Gautami</vt:lpstr>
      <vt:lpstr>Times New Roman</vt:lpstr>
      <vt:lpstr>Wingdings</vt:lpstr>
      <vt:lpstr>Office Theme</vt:lpstr>
      <vt:lpstr>PowerPoint Presentation</vt:lpstr>
      <vt:lpstr>Unit-2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MQTT subscribe implementation example  </vt:lpstr>
      <vt:lpstr>PowerPoint Presentation</vt:lpstr>
      <vt:lpstr>Constrained application protocol (CoAP)</vt:lpstr>
      <vt:lpstr>PowerPoint Presentation</vt:lpstr>
      <vt:lpstr>PowerPoint Presentation</vt:lpstr>
      <vt:lpstr>PowerPoint Presentation</vt:lpstr>
      <vt:lpstr>Layers of CoAP</vt:lpstr>
      <vt:lpstr>PowerPoint Presentation</vt:lpstr>
      <vt:lpstr>PowerPoint Presentation</vt:lpstr>
      <vt:lpstr>PowerPoint Presentation</vt:lpstr>
      <vt:lpstr>PowerPoint Presentation</vt:lpstr>
      <vt:lpstr>PowerPoint Presentation</vt:lpstr>
      <vt:lpstr>Message format </vt:lpstr>
      <vt:lpstr>Transport Protocols </vt:lpstr>
      <vt:lpstr>Bluetooth Low Energy – BLE</vt:lpstr>
      <vt:lpstr>PowerPoint Presentation</vt:lpstr>
      <vt:lpstr>PowerPoint Presentation</vt:lpstr>
      <vt:lpstr>Architectural representation of BLE Stack</vt:lpstr>
      <vt:lpstr>PowerPoint Presentation</vt:lpstr>
      <vt:lpstr>PowerPoint Presentation</vt:lpstr>
      <vt:lpstr>PowerPoint Presentation</vt:lpstr>
      <vt:lpstr>Broadcasting </vt:lpstr>
      <vt:lpstr>PowerPoint Presentation</vt:lpstr>
      <vt:lpstr>Connections</vt:lpstr>
      <vt:lpstr>Connections</vt:lpstr>
      <vt:lpstr>Bluetooth Vs. BLE</vt:lpstr>
      <vt:lpstr>Li-Fi – Light Fidelity </vt:lpstr>
      <vt:lpstr>PowerPoint Presentation</vt:lpstr>
      <vt:lpstr>PowerPoint Presentation</vt:lpstr>
      <vt:lpstr>PowerPoint Presentation</vt:lpstr>
      <vt:lpstr>Functioning of Li-Fi</vt:lpstr>
      <vt:lpstr>PowerPoint Presentation</vt:lpstr>
      <vt:lpstr>PowerPoint Presentation</vt:lpstr>
      <vt:lpstr>IP V4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Internet Protocol IPv4 Format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IP V6 </vt:lpstr>
      <vt:lpstr>PowerPoint Presentation</vt:lpstr>
      <vt:lpstr>PowerPoint Presentation</vt:lpstr>
      <vt:lpstr>PowerPoint Presentation</vt:lpstr>
      <vt:lpstr>PowerPoint Presentation</vt:lpstr>
      <vt:lpstr>PowerPoint Presentation</vt:lpstr>
      <vt:lpstr>URI (Universal Resource Identifier) / URL / URN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for the class:Protocols for IoT  Unit II : Protocols for IoT  Date &amp; Time:02.03.2022 @01:00 to 01:50AM</dc:title>
  <dc:creator>S Saradha Rani</dc:creator>
  <cp:lastModifiedBy>M S The Monarch</cp:lastModifiedBy>
  <cp:revision>57</cp:revision>
  <dcterms:created xsi:type="dcterms:W3CDTF">2022-03-02T03:05:37Z</dcterms:created>
  <dcterms:modified xsi:type="dcterms:W3CDTF">2022-03-31T03:58:10Z</dcterms:modified>
</cp:coreProperties>
</file>