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01F-5090-AD47-BEF4-EF3113AFCE42}"/>
              </a:ext>
            </a:extLst>
          </p:cNvPr>
          <p:cNvSpPr>
            <a:spLocks noGrp="1"/>
          </p:cNvSpPr>
          <p:nvPr>
            <p:ph type="title"/>
          </p:nvPr>
        </p:nvSpPr>
        <p:spPr>
          <a:xfrm>
            <a:off x="1065658" y="1265371"/>
            <a:ext cx="8761413" cy="706964"/>
          </a:xfrm>
        </p:spPr>
        <p:txBody>
          <a:bodyPr/>
          <a:lstStyle/>
          <a:p>
            <a:r>
              <a:rPr lang="en-US">
                <a:solidFill>
                  <a:schemeClr val="accent3"/>
                </a:solidFill>
              </a:rPr>
              <a:t>GROUP</a:t>
            </a:r>
            <a:r>
              <a:rPr lang="en-US"/>
              <a:t> 6</a:t>
            </a:r>
          </a:p>
        </p:txBody>
      </p:sp>
      <p:sp>
        <p:nvSpPr>
          <p:cNvPr id="3" name="Content Placeholder 2">
            <a:extLst>
              <a:ext uri="{FF2B5EF4-FFF2-40B4-BE49-F238E27FC236}">
                <a16:creationId xmlns:a16="http://schemas.microsoft.com/office/drawing/2014/main" id="{A1313DB1-991E-2148-B7E1-EC7C9E8DC15B}"/>
              </a:ext>
            </a:extLst>
          </p:cNvPr>
          <p:cNvSpPr>
            <a:spLocks noGrp="1"/>
          </p:cNvSpPr>
          <p:nvPr>
            <p:ph idx="1"/>
          </p:nvPr>
        </p:nvSpPr>
        <p:spPr/>
        <p:txBody>
          <a:bodyPr/>
          <a:lstStyle/>
          <a:p>
            <a:r>
              <a:rPr lang="en-US" b="1" i="1">
                <a:solidFill>
                  <a:schemeClr val="tx2"/>
                </a:solidFill>
              </a:rPr>
              <a:t>Manav raj kashyap-122010315002</a:t>
            </a:r>
          </a:p>
          <a:p>
            <a:r>
              <a:rPr lang="en-US" b="1" i="1">
                <a:solidFill>
                  <a:schemeClr val="tx2"/>
                </a:solidFill>
              </a:rPr>
              <a:t>Swethank rohan    -122010315005</a:t>
            </a:r>
          </a:p>
          <a:p>
            <a:r>
              <a:rPr lang="en-US" b="1" i="1">
                <a:solidFill>
                  <a:schemeClr val="tx2"/>
                </a:solidFill>
              </a:rPr>
              <a:t>Vishnun Vardhan   -122010315043</a:t>
            </a:r>
          </a:p>
          <a:p>
            <a:r>
              <a:rPr lang="en-US" b="1" i="1">
                <a:solidFill>
                  <a:schemeClr val="tx2"/>
                </a:solidFill>
              </a:rPr>
              <a:t>Krishna Tejesh       -122010315052</a:t>
            </a:r>
          </a:p>
          <a:p>
            <a:r>
              <a:rPr lang="en-US" b="1" i="1">
                <a:solidFill>
                  <a:schemeClr val="tx2"/>
                </a:solidFill>
              </a:rPr>
              <a:t>Praneeth                -122010315059</a:t>
            </a:r>
          </a:p>
          <a:p>
            <a:r>
              <a:rPr lang="en-US" b="1" i="1">
                <a:solidFill>
                  <a:schemeClr val="tx2"/>
                </a:solidFill>
              </a:rPr>
              <a:t>Akash                     -122010332002</a:t>
            </a:r>
          </a:p>
          <a:p>
            <a:r>
              <a:rPr lang="en-US" b="1" i="1">
                <a:solidFill>
                  <a:schemeClr val="tx2"/>
                </a:solidFill>
              </a:rPr>
              <a:t>Kiran Sahu              -122010332004</a:t>
            </a:r>
          </a:p>
          <a:p>
            <a:pPr marL="0" indent="0">
              <a:buNone/>
            </a:pPr>
            <a:endParaRPr lang="en-US" b="1" i="1">
              <a:solidFill>
                <a:schemeClr val="tx2"/>
              </a:solidFill>
            </a:endParaRPr>
          </a:p>
        </p:txBody>
      </p:sp>
    </p:spTree>
    <p:extLst>
      <p:ext uri="{BB962C8B-B14F-4D97-AF65-F5344CB8AC3E}">
        <p14:creationId xmlns:p14="http://schemas.microsoft.com/office/powerpoint/2010/main" val="352306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E622-6984-D841-839E-313231E407B7}"/>
              </a:ext>
            </a:extLst>
          </p:cNvPr>
          <p:cNvSpPr>
            <a:spLocks noGrp="1"/>
          </p:cNvSpPr>
          <p:nvPr>
            <p:ph type="title"/>
          </p:nvPr>
        </p:nvSpPr>
        <p:spPr>
          <a:xfrm>
            <a:off x="4643486" y="949855"/>
            <a:ext cx="8761413" cy="706964"/>
          </a:xfrm>
        </p:spPr>
        <p:txBody>
          <a:bodyPr/>
          <a:lstStyle/>
          <a:p>
            <a:r>
              <a:rPr lang="en-US" b="1"/>
              <a:t>TEST AND SET</a:t>
            </a:r>
          </a:p>
        </p:txBody>
      </p:sp>
      <p:sp>
        <p:nvSpPr>
          <p:cNvPr id="3" name="Content Placeholder 2">
            <a:extLst>
              <a:ext uri="{FF2B5EF4-FFF2-40B4-BE49-F238E27FC236}">
                <a16:creationId xmlns:a16="http://schemas.microsoft.com/office/drawing/2014/main" id="{B1958157-040E-4B41-97BB-037AD5FE6840}"/>
              </a:ext>
            </a:extLst>
          </p:cNvPr>
          <p:cNvSpPr>
            <a:spLocks noGrp="1"/>
          </p:cNvSpPr>
          <p:nvPr>
            <p:ph idx="1"/>
          </p:nvPr>
        </p:nvSpPr>
        <p:spPr>
          <a:xfrm>
            <a:off x="1143048" y="2805907"/>
            <a:ext cx="8825659" cy="3416300"/>
          </a:xfrm>
        </p:spPr>
        <p:txBody>
          <a:bodyPr>
            <a:noAutofit/>
          </a:bodyPr>
          <a:lstStyle/>
          <a:p>
            <a:r>
              <a:rPr lang="en-US" sz="2400"/>
              <a:t>Before entering into the critical section, a process inquires about the lock. </a:t>
            </a:r>
          </a:p>
          <a:p>
            <a:endParaRPr lang="en-US" sz="2400"/>
          </a:p>
          <a:p>
            <a:r>
              <a:rPr lang="en-US" sz="2400"/>
              <a:t>If it is locked, it keeps on waiting until it becomes free and if it is not locked, it takes the lock and executes the critical section.</a:t>
            </a:r>
            <a:br>
              <a:rPr lang="en-US" sz="2400"/>
            </a:br>
            <a:endParaRPr lang="en-US" sz="2400"/>
          </a:p>
          <a:p>
            <a:r>
              <a:rPr lang="en-US" sz="2400"/>
              <a:t>In Test And Set, Mutual exclusion and progress are preserved but bounded waiting cannot be preserved.</a:t>
            </a:r>
            <a:br>
              <a:rPr lang="en-US" sz="2400"/>
            </a:br>
            <a:r>
              <a:rPr lang="en-US" sz="2400"/>
              <a:t> </a:t>
            </a:r>
            <a:br>
              <a:rPr lang="en-US" sz="2400"/>
            </a:br>
            <a:endParaRPr lang="en-US" sz="2400"/>
          </a:p>
        </p:txBody>
      </p:sp>
    </p:spTree>
    <p:extLst>
      <p:ext uri="{BB962C8B-B14F-4D97-AF65-F5344CB8AC3E}">
        <p14:creationId xmlns:p14="http://schemas.microsoft.com/office/powerpoint/2010/main" val="333699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8281-B808-784B-AA1F-69FB9E5FE408}"/>
              </a:ext>
            </a:extLst>
          </p:cNvPr>
          <p:cNvSpPr>
            <a:spLocks noGrp="1"/>
          </p:cNvSpPr>
          <p:nvPr>
            <p:ph type="title"/>
          </p:nvPr>
        </p:nvSpPr>
        <p:spPr>
          <a:xfrm>
            <a:off x="2107454" y="1009387"/>
            <a:ext cx="8761413" cy="706964"/>
          </a:xfrm>
        </p:spPr>
        <p:txBody>
          <a:bodyPr/>
          <a:lstStyle/>
          <a:p>
            <a:r>
              <a:rPr lang="en-US" b="1"/>
              <a:t>INTER PROCESSING COMMUNICATION</a:t>
            </a:r>
          </a:p>
        </p:txBody>
      </p:sp>
      <p:sp>
        <p:nvSpPr>
          <p:cNvPr id="3" name="Content Placeholder 2">
            <a:extLst>
              <a:ext uri="{FF2B5EF4-FFF2-40B4-BE49-F238E27FC236}">
                <a16:creationId xmlns:a16="http://schemas.microsoft.com/office/drawing/2014/main" id="{EF4BE6D8-7DE0-D741-A5B2-AF014B6479A1}"/>
              </a:ext>
            </a:extLst>
          </p:cNvPr>
          <p:cNvSpPr>
            <a:spLocks noGrp="1"/>
          </p:cNvSpPr>
          <p:nvPr>
            <p:ph idx="1"/>
          </p:nvPr>
        </p:nvSpPr>
        <p:spPr>
          <a:xfrm>
            <a:off x="1154954" y="2603500"/>
            <a:ext cx="10501265" cy="3416300"/>
          </a:xfrm>
        </p:spPr>
        <p:txBody>
          <a:bodyPr>
            <a:noAutofit/>
          </a:bodyPr>
          <a:lstStyle/>
          <a:p>
            <a:r>
              <a:rPr lang="en-US" sz="2400"/>
              <a:t>Inter-process communication (IPC) is a mechanism that allows processes to communicate with each other and synchronize their actions. </a:t>
            </a:r>
          </a:p>
          <a:p>
            <a:r>
              <a:rPr lang="en-US" sz="2400"/>
              <a:t>The communication between these processes can be seen as a method of co-operation between them. </a:t>
            </a:r>
          </a:p>
          <a:p>
            <a:pPr indent="-285750"/>
            <a:r>
              <a:rPr lang="en-US" sz="2400"/>
              <a:t>Processes can communicate with each other through both:</a:t>
            </a:r>
            <a:br>
              <a:rPr lang="en-US" sz="2400"/>
            </a:br>
            <a:r>
              <a:rPr lang="en-US" sz="2400"/>
              <a:t> </a:t>
            </a:r>
          </a:p>
          <a:p>
            <a:pPr indent="-285750"/>
            <a:r>
              <a:rPr lang="en-US" sz="2400" b="1"/>
              <a:t>Shared Memory</a:t>
            </a:r>
          </a:p>
          <a:p>
            <a:pPr indent="-285750"/>
            <a:r>
              <a:rPr lang="en-US" sz="2400" b="1"/>
              <a:t>Message passing</a:t>
            </a:r>
            <a:br>
              <a:rPr lang="en-US" sz="2400"/>
            </a:br>
            <a:endParaRPr lang="en-US" sz="2400"/>
          </a:p>
          <a:p>
            <a:endParaRPr lang="en-US" sz="2400"/>
          </a:p>
        </p:txBody>
      </p:sp>
    </p:spTree>
    <p:extLst>
      <p:ext uri="{BB962C8B-B14F-4D97-AF65-F5344CB8AC3E}">
        <p14:creationId xmlns:p14="http://schemas.microsoft.com/office/powerpoint/2010/main" val="13156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9D45-2DDE-0E4D-8B16-4F55C921C5A0}"/>
              </a:ext>
            </a:extLst>
          </p:cNvPr>
          <p:cNvSpPr>
            <a:spLocks noGrp="1"/>
          </p:cNvSpPr>
          <p:nvPr>
            <p:ph type="title"/>
          </p:nvPr>
        </p:nvSpPr>
        <p:spPr>
          <a:xfrm>
            <a:off x="1809798" y="973668"/>
            <a:ext cx="8761413" cy="706964"/>
          </a:xfrm>
        </p:spPr>
        <p:txBody>
          <a:bodyPr/>
          <a:lstStyle/>
          <a:p>
            <a:r>
              <a:rPr lang="en-US" b="1"/>
              <a:t>INTER PROCESSING COMMUNICATION</a:t>
            </a:r>
          </a:p>
        </p:txBody>
      </p:sp>
      <p:sp>
        <p:nvSpPr>
          <p:cNvPr id="3" name="Content Placeholder 2">
            <a:extLst>
              <a:ext uri="{FF2B5EF4-FFF2-40B4-BE49-F238E27FC236}">
                <a16:creationId xmlns:a16="http://schemas.microsoft.com/office/drawing/2014/main" id="{FB7CFE9B-B7DF-8349-8411-D317A46905BF}"/>
              </a:ext>
            </a:extLst>
          </p:cNvPr>
          <p:cNvSpPr>
            <a:spLocks noGrp="1"/>
          </p:cNvSpPr>
          <p:nvPr>
            <p:ph idx="1"/>
          </p:nvPr>
        </p:nvSpPr>
        <p:spPr/>
        <p:txBody>
          <a:bodyPr/>
          <a:lstStyle/>
          <a:p>
            <a:r>
              <a:rPr lang="en-US" b="1"/>
              <a:t>Shared memory and message passing</a:t>
            </a:r>
          </a:p>
        </p:txBody>
      </p:sp>
      <p:pic>
        <p:nvPicPr>
          <p:cNvPr id="4" name="Picture 4">
            <a:extLst>
              <a:ext uri="{FF2B5EF4-FFF2-40B4-BE49-F238E27FC236}">
                <a16:creationId xmlns:a16="http://schemas.microsoft.com/office/drawing/2014/main" id="{79D78B93-190B-304E-B55C-4335E340B38C}"/>
              </a:ext>
            </a:extLst>
          </p:cNvPr>
          <p:cNvPicPr>
            <a:picLocks noChangeAspect="1"/>
          </p:cNvPicPr>
          <p:nvPr/>
        </p:nvPicPr>
        <p:blipFill>
          <a:blip r:embed="rId2"/>
          <a:stretch>
            <a:fillRect/>
          </a:stretch>
        </p:blipFill>
        <p:spPr>
          <a:xfrm>
            <a:off x="3855244" y="3595688"/>
            <a:ext cx="5124450" cy="2895600"/>
          </a:xfrm>
          <a:prstGeom prst="rect">
            <a:avLst/>
          </a:prstGeom>
        </p:spPr>
      </p:pic>
    </p:spTree>
    <p:extLst>
      <p:ext uri="{BB962C8B-B14F-4D97-AF65-F5344CB8AC3E}">
        <p14:creationId xmlns:p14="http://schemas.microsoft.com/office/powerpoint/2010/main" val="13662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41D8-CE1F-864E-88B7-A1BD5EF640D6}"/>
              </a:ext>
            </a:extLst>
          </p:cNvPr>
          <p:cNvSpPr>
            <a:spLocks noGrp="1"/>
          </p:cNvSpPr>
          <p:nvPr>
            <p:ph type="title"/>
          </p:nvPr>
        </p:nvSpPr>
        <p:spPr>
          <a:xfrm>
            <a:off x="2143173" y="997480"/>
            <a:ext cx="8761413" cy="706964"/>
          </a:xfrm>
        </p:spPr>
        <p:txBody>
          <a:bodyPr/>
          <a:lstStyle/>
          <a:p>
            <a:r>
              <a:rPr lang="en-US" b="1"/>
              <a:t>INTER</a:t>
            </a:r>
            <a:r>
              <a:rPr lang="en-US"/>
              <a:t> </a:t>
            </a:r>
            <a:r>
              <a:rPr lang="en-US" b="1"/>
              <a:t>PROCESS</a:t>
            </a:r>
            <a:r>
              <a:rPr lang="en-US"/>
              <a:t> </a:t>
            </a:r>
            <a:r>
              <a:rPr lang="en-US" b="1"/>
              <a:t>COMMUNICATION</a:t>
            </a:r>
          </a:p>
        </p:txBody>
      </p:sp>
      <p:sp>
        <p:nvSpPr>
          <p:cNvPr id="3" name="Content Placeholder 2">
            <a:extLst>
              <a:ext uri="{FF2B5EF4-FFF2-40B4-BE49-F238E27FC236}">
                <a16:creationId xmlns:a16="http://schemas.microsoft.com/office/drawing/2014/main" id="{3BA4388F-6B40-7143-8669-EFE29679EF7B}"/>
              </a:ext>
            </a:extLst>
          </p:cNvPr>
          <p:cNvSpPr>
            <a:spLocks noGrp="1"/>
          </p:cNvSpPr>
          <p:nvPr>
            <p:ph idx="1"/>
          </p:nvPr>
        </p:nvSpPr>
        <p:spPr>
          <a:xfrm>
            <a:off x="1250204" y="2805907"/>
            <a:ext cx="8825659" cy="3416300"/>
          </a:xfrm>
        </p:spPr>
        <p:txBody>
          <a:bodyPr>
            <a:noAutofit/>
          </a:bodyPr>
          <a:lstStyle/>
          <a:p>
            <a:r>
              <a:rPr lang="en-US" sz="2000"/>
              <a:t>An operating system can implement both methods of communication. </a:t>
            </a:r>
          </a:p>
          <a:p>
            <a:r>
              <a:rPr lang="en-US" sz="2000"/>
              <a:t>Communication between processes using shared memory requires processes to share some variable, and it completely depends on how the programmer will implement it. </a:t>
            </a:r>
          </a:p>
          <a:p>
            <a:r>
              <a:rPr lang="en-US" sz="2000"/>
              <a:t>One way of communication using shared memory can be imagined like this: </a:t>
            </a:r>
          </a:p>
          <a:p>
            <a:r>
              <a:rPr lang="en-US" sz="2000"/>
              <a:t>Suppose process1 and process2 are executing simultaneously, and they share some resources or use some information from another process. </a:t>
            </a:r>
          </a:p>
        </p:txBody>
      </p:sp>
    </p:spTree>
    <p:extLst>
      <p:ext uri="{BB962C8B-B14F-4D97-AF65-F5344CB8AC3E}">
        <p14:creationId xmlns:p14="http://schemas.microsoft.com/office/powerpoint/2010/main" val="401459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140D-AD25-954F-B879-3C1787E45541}"/>
              </a:ext>
            </a:extLst>
          </p:cNvPr>
          <p:cNvSpPr>
            <a:spLocks noGrp="1"/>
          </p:cNvSpPr>
          <p:nvPr>
            <p:ph type="title"/>
          </p:nvPr>
        </p:nvSpPr>
        <p:spPr>
          <a:xfrm>
            <a:off x="2333673" y="1009387"/>
            <a:ext cx="8761413" cy="706964"/>
          </a:xfrm>
        </p:spPr>
        <p:txBody>
          <a:bodyPr/>
          <a:lstStyle/>
          <a:p>
            <a:r>
              <a:rPr lang="en-US" b="1"/>
              <a:t>INTER</a:t>
            </a:r>
            <a:r>
              <a:rPr lang="en-US"/>
              <a:t> </a:t>
            </a:r>
            <a:r>
              <a:rPr lang="en-US" b="1"/>
              <a:t>PROCESS</a:t>
            </a:r>
            <a:r>
              <a:rPr lang="en-US"/>
              <a:t> </a:t>
            </a:r>
            <a:r>
              <a:rPr lang="en-US" b="1"/>
              <a:t>COMMUNICATION</a:t>
            </a:r>
          </a:p>
        </p:txBody>
      </p:sp>
      <p:sp>
        <p:nvSpPr>
          <p:cNvPr id="3" name="Content Placeholder 2">
            <a:extLst>
              <a:ext uri="{FF2B5EF4-FFF2-40B4-BE49-F238E27FC236}">
                <a16:creationId xmlns:a16="http://schemas.microsoft.com/office/drawing/2014/main" id="{EBB68987-2CFC-5245-A124-C58170D61109}"/>
              </a:ext>
            </a:extLst>
          </p:cNvPr>
          <p:cNvSpPr>
            <a:spLocks noGrp="1"/>
          </p:cNvSpPr>
          <p:nvPr>
            <p:ph idx="1"/>
          </p:nvPr>
        </p:nvSpPr>
        <p:spPr>
          <a:xfrm>
            <a:off x="869157" y="2809875"/>
            <a:ext cx="10060780" cy="3702843"/>
          </a:xfrm>
        </p:spPr>
        <p:txBody>
          <a:bodyPr/>
          <a:lstStyle/>
          <a:p>
            <a:r>
              <a:rPr lang="en-US"/>
              <a:t>Process1 generates information about certain computations or resources being used and keeps it as a record in shared memory. </a:t>
            </a:r>
          </a:p>
          <a:p>
            <a:pPr marL="0" indent="0">
              <a:buNone/>
            </a:pPr>
            <a:endParaRPr lang="en-US"/>
          </a:p>
          <a:p>
            <a:r>
              <a:rPr lang="en-US"/>
              <a:t>When process2 needs to use the shared information, it will check in the record stored in shared memory and take note of the information generated by process1 and act accordingly. </a:t>
            </a:r>
          </a:p>
          <a:p>
            <a:pPr marL="0" indent="0">
              <a:buNone/>
            </a:pPr>
            <a:endParaRPr lang="en-US"/>
          </a:p>
          <a:p>
            <a:r>
              <a:rPr lang="en-US"/>
              <a:t>Processes can use shared memory for extracting information as a record from another process as well as for delivering any specific information to other processes. </a:t>
            </a:r>
          </a:p>
        </p:txBody>
      </p:sp>
    </p:spTree>
    <p:extLst>
      <p:ext uri="{BB962C8B-B14F-4D97-AF65-F5344CB8AC3E}">
        <p14:creationId xmlns:p14="http://schemas.microsoft.com/office/powerpoint/2010/main" val="39687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B825-D05F-F843-A30A-20EA677264CD}"/>
              </a:ext>
            </a:extLst>
          </p:cNvPr>
          <p:cNvSpPr>
            <a:spLocks noGrp="1"/>
          </p:cNvSpPr>
          <p:nvPr>
            <p:ph type="title"/>
          </p:nvPr>
        </p:nvSpPr>
        <p:spPr>
          <a:xfrm>
            <a:off x="2762298" y="997480"/>
            <a:ext cx="8761413" cy="706964"/>
          </a:xfrm>
        </p:spPr>
        <p:txBody>
          <a:bodyPr/>
          <a:lstStyle/>
          <a:p>
            <a:r>
              <a:rPr lang="en-US" b="1"/>
              <a:t>SHARED MEMORY METHOD</a:t>
            </a:r>
          </a:p>
        </p:txBody>
      </p:sp>
      <p:sp>
        <p:nvSpPr>
          <p:cNvPr id="3" name="Content Placeholder 2">
            <a:extLst>
              <a:ext uri="{FF2B5EF4-FFF2-40B4-BE49-F238E27FC236}">
                <a16:creationId xmlns:a16="http://schemas.microsoft.com/office/drawing/2014/main" id="{18293111-8BC3-9347-A63B-E0CCB3D1EC45}"/>
              </a:ext>
            </a:extLst>
          </p:cNvPr>
          <p:cNvSpPr>
            <a:spLocks noGrp="1"/>
          </p:cNvSpPr>
          <p:nvPr>
            <p:ph idx="1"/>
          </p:nvPr>
        </p:nvSpPr>
        <p:spPr>
          <a:xfrm>
            <a:off x="381001" y="2833687"/>
            <a:ext cx="11275218" cy="5322093"/>
          </a:xfrm>
        </p:spPr>
        <p:txBody>
          <a:bodyPr>
            <a:normAutofit/>
          </a:bodyPr>
          <a:lstStyle/>
          <a:p>
            <a:r>
              <a:rPr lang="en-US" i="1"/>
              <a:t>Ex: Producer-Consumer problem </a:t>
            </a:r>
            <a:br>
              <a:rPr lang="en-US" i="1"/>
            </a:br>
            <a:r>
              <a:rPr lang="en-US" i="1"/>
              <a:t>There are two processes: Producer and Consumer. The producer produces some items and the Consumer consumes that item.</a:t>
            </a:r>
          </a:p>
          <a:p>
            <a:r>
              <a:rPr lang="en-US" i="1"/>
              <a:t> The two processes share a common space or memory location known as a buffer where the item produced by the Producer is stored and from which the Consumer consumes the item if needed. </a:t>
            </a:r>
          </a:p>
          <a:p>
            <a:r>
              <a:rPr lang="en-US" i="1"/>
              <a:t>There are two versions of this problem: the first one is known as the unbounded buffer problem in which the Producer can keep on producing items and there is no limit on the size of the buffer </a:t>
            </a:r>
          </a:p>
          <a:p>
            <a:r>
              <a:rPr lang="en-US" i="1"/>
              <a:t>The second one is known as the bounded buffer problem in which the Producer can produce up to a certain number of items before it starts waiting for Consumer to consume it. </a:t>
            </a:r>
          </a:p>
        </p:txBody>
      </p:sp>
    </p:spTree>
    <p:extLst>
      <p:ext uri="{BB962C8B-B14F-4D97-AF65-F5344CB8AC3E}">
        <p14:creationId xmlns:p14="http://schemas.microsoft.com/office/powerpoint/2010/main" val="193086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AB92-C868-414F-B976-D5214CE8AE73}"/>
              </a:ext>
            </a:extLst>
          </p:cNvPr>
          <p:cNvSpPr>
            <a:spLocks noGrp="1"/>
          </p:cNvSpPr>
          <p:nvPr>
            <p:ph type="title"/>
          </p:nvPr>
        </p:nvSpPr>
        <p:spPr>
          <a:xfrm>
            <a:off x="2738485" y="1021293"/>
            <a:ext cx="8761413" cy="706964"/>
          </a:xfrm>
        </p:spPr>
        <p:txBody>
          <a:bodyPr/>
          <a:lstStyle/>
          <a:p>
            <a:r>
              <a:rPr lang="en-US" b="1"/>
              <a:t>SHARED MEMORY METHOD</a:t>
            </a:r>
          </a:p>
        </p:txBody>
      </p:sp>
      <p:sp>
        <p:nvSpPr>
          <p:cNvPr id="3" name="Content Placeholder 2">
            <a:extLst>
              <a:ext uri="{FF2B5EF4-FFF2-40B4-BE49-F238E27FC236}">
                <a16:creationId xmlns:a16="http://schemas.microsoft.com/office/drawing/2014/main" id="{ADE5D9F6-8104-D54F-A6CF-EB44CC4D9930}"/>
              </a:ext>
            </a:extLst>
          </p:cNvPr>
          <p:cNvSpPr>
            <a:spLocks noGrp="1"/>
          </p:cNvSpPr>
          <p:nvPr>
            <p:ph idx="1"/>
          </p:nvPr>
        </p:nvSpPr>
        <p:spPr>
          <a:xfrm>
            <a:off x="428626" y="2984500"/>
            <a:ext cx="11656218" cy="7504906"/>
          </a:xfrm>
        </p:spPr>
        <p:txBody>
          <a:bodyPr/>
          <a:lstStyle/>
          <a:p>
            <a:r>
              <a:rPr lang="en-US"/>
              <a:t>We will discuss the bounded buffer problem. </a:t>
            </a:r>
          </a:p>
          <a:p>
            <a:r>
              <a:rPr lang="en-US"/>
              <a:t>First, the Producer and the Consumer will share some common memory, then the producer will start producing items.</a:t>
            </a:r>
          </a:p>
          <a:p>
            <a:r>
              <a:rPr lang="en-US"/>
              <a:t> If the total produced item is equal to the size of the buffer, the producer will wait to get it consumed by the Consumer.</a:t>
            </a:r>
          </a:p>
          <a:p>
            <a:r>
              <a:rPr lang="en-US"/>
              <a:t> Similarly, the consumer will first check for the availability of the item. </a:t>
            </a:r>
          </a:p>
          <a:p>
            <a:r>
              <a:rPr lang="en-US"/>
              <a:t>If no item is available, the Consumer will wait for the Producer to produce it. </a:t>
            </a:r>
          </a:p>
          <a:p>
            <a:r>
              <a:rPr lang="en-US"/>
              <a:t>If there are items available, Consumer will consume them</a:t>
            </a:r>
          </a:p>
        </p:txBody>
      </p:sp>
    </p:spTree>
    <p:extLst>
      <p:ext uri="{BB962C8B-B14F-4D97-AF65-F5344CB8AC3E}">
        <p14:creationId xmlns:p14="http://schemas.microsoft.com/office/powerpoint/2010/main" val="368556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5F63-9CE1-5247-9A14-4ADD39EDBCD3}"/>
              </a:ext>
            </a:extLst>
          </p:cNvPr>
          <p:cNvSpPr>
            <a:spLocks noGrp="1"/>
          </p:cNvSpPr>
          <p:nvPr>
            <p:ph type="title"/>
          </p:nvPr>
        </p:nvSpPr>
        <p:spPr>
          <a:xfrm>
            <a:off x="2405110" y="997480"/>
            <a:ext cx="8761413" cy="706964"/>
          </a:xfrm>
        </p:spPr>
        <p:txBody>
          <a:bodyPr/>
          <a:lstStyle/>
          <a:p>
            <a:r>
              <a:rPr lang="en-US" b="1"/>
              <a:t>MESSAGE PASSING METHOD</a:t>
            </a:r>
          </a:p>
        </p:txBody>
      </p:sp>
      <p:sp>
        <p:nvSpPr>
          <p:cNvPr id="3" name="Content Placeholder 2">
            <a:extLst>
              <a:ext uri="{FF2B5EF4-FFF2-40B4-BE49-F238E27FC236}">
                <a16:creationId xmlns:a16="http://schemas.microsoft.com/office/drawing/2014/main" id="{0181D649-FF35-F54E-8FC7-25332E4E5109}"/>
              </a:ext>
            </a:extLst>
          </p:cNvPr>
          <p:cNvSpPr>
            <a:spLocks noGrp="1"/>
          </p:cNvSpPr>
          <p:nvPr>
            <p:ph idx="1"/>
          </p:nvPr>
        </p:nvSpPr>
        <p:spPr/>
        <p:txBody>
          <a:bodyPr>
            <a:normAutofit fontScale="92500" lnSpcReduction="10000"/>
          </a:bodyPr>
          <a:lstStyle/>
          <a:p>
            <a:r>
              <a:rPr lang="en-US"/>
              <a:t> In this method, processes communicate with each other without using any kind of shared memory. If two processes p1 and p2 want to communicate with each other, they proceed as follows:</a:t>
            </a:r>
          </a:p>
          <a:p>
            <a:r>
              <a:rPr lang="en-US"/>
              <a:t>Establish a communication link (if a link already exists, no need to establish it again</a:t>
            </a:r>
          </a:p>
          <a:p>
            <a:r>
              <a:rPr lang="en-US"/>
              <a:t>Start exchanging messages using basic primitives.</a:t>
            </a:r>
            <a:br>
              <a:rPr lang="en-US"/>
            </a:br>
            <a:r>
              <a:rPr lang="en-US"/>
              <a:t>We need at least two primitives: </a:t>
            </a:r>
            <a:br>
              <a:rPr lang="en-US"/>
            </a:br>
            <a:endParaRPr lang="en-US"/>
          </a:p>
          <a:p>
            <a:r>
              <a:rPr lang="en-US"/>
              <a:t>– send(message, destination) or send(message) </a:t>
            </a:r>
          </a:p>
          <a:p>
            <a:r>
              <a:rPr lang="en-US"/>
              <a:t>– receive(message, host) or receive(message)</a:t>
            </a:r>
            <a:br>
              <a:rPr lang="en-US"/>
            </a:br>
            <a:endParaRPr lang="en-US"/>
          </a:p>
          <a:p>
            <a:endParaRPr lang="en-US"/>
          </a:p>
        </p:txBody>
      </p:sp>
    </p:spTree>
    <p:extLst>
      <p:ext uri="{BB962C8B-B14F-4D97-AF65-F5344CB8AC3E}">
        <p14:creationId xmlns:p14="http://schemas.microsoft.com/office/powerpoint/2010/main" val="44497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1FAA-D6E8-E34C-B5DC-C11185F272F1}"/>
              </a:ext>
            </a:extLst>
          </p:cNvPr>
          <p:cNvSpPr>
            <a:spLocks noGrp="1"/>
          </p:cNvSpPr>
          <p:nvPr>
            <p:ph type="title"/>
          </p:nvPr>
        </p:nvSpPr>
        <p:spPr>
          <a:xfrm>
            <a:off x="2369392" y="1021293"/>
            <a:ext cx="8761413" cy="706964"/>
          </a:xfrm>
        </p:spPr>
        <p:txBody>
          <a:bodyPr/>
          <a:lstStyle/>
          <a:p>
            <a:r>
              <a:rPr lang="en-US"/>
              <a:t>MESSAGING PASSING METHOD</a:t>
            </a:r>
          </a:p>
        </p:txBody>
      </p:sp>
      <p:sp>
        <p:nvSpPr>
          <p:cNvPr id="3" name="Content Placeholder 2">
            <a:extLst>
              <a:ext uri="{FF2B5EF4-FFF2-40B4-BE49-F238E27FC236}">
                <a16:creationId xmlns:a16="http://schemas.microsoft.com/office/drawing/2014/main" id="{E5F6AFFC-ED1F-C644-8F5C-C56F2F79EF11}"/>
              </a:ext>
            </a:extLst>
          </p:cNvPr>
          <p:cNvSpPr>
            <a:spLocks noGrp="1"/>
          </p:cNvSpPr>
          <p:nvPr>
            <p:ph idx="1"/>
          </p:nvPr>
        </p:nvSpPr>
        <p:spPr/>
        <p:txBody>
          <a:bodyPr/>
          <a:lstStyle/>
          <a:p>
            <a:r>
              <a:rPr lang="en-US" b="1" i="1"/>
              <a:t>Message passing method</a:t>
            </a:r>
          </a:p>
        </p:txBody>
      </p:sp>
      <p:pic>
        <p:nvPicPr>
          <p:cNvPr id="4" name="Picture 4">
            <a:extLst>
              <a:ext uri="{FF2B5EF4-FFF2-40B4-BE49-F238E27FC236}">
                <a16:creationId xmlns:a16="http://schemas.microsoft.com/office/drawing/2014/main" id="{08FC6EF5-7BFD-CB4A-8DEA-3CF94E646BF7}"/>
              </a:ext>
            </a:extLst>
          </p:cNvPr>
          <p:cNvPicPr>
            <a:picLocks noChangeAspect="1"/>
          </p:cNvPicPr>
          <p:nvPr/>
        </p:nvPicPr>
        <p:blipFill>
          <a:blip r:embed="rId2"/>
          <a:stretch>
            <a:fillRect/>
          </a:stretch>
        </p:blipFill>
        <p:spPr>
          <a:xfrm>
            <a:off x="3914776" y="3266201"/>
            <a:ext cx="4717256" cy="31671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6947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DBA2-8742-E444-A4E2-99A6B903BC88}"/>
              </a:ext>
            </a:extLst>
          </p:cNvPr>
          <p:cNvSpPr>
            <a:spLocks noGrp="1"/>
          </p:cNvSpPr>
          <p:nvPr>
            <p:ph type="title"/>
          </p:nvPr>
        </p:nvSpPr>
        <p:spPr>
          <a:xfrm>
            <a:off x="4452985" y="1009387"/>
            <a:ext cx="8761413" cy="706964"/>
          </a:xfrm>
        </p:spPr>
        <p:txBody>
          <a:bodyPr/>
          <a:lstStyle/>
          <a:p>
            <a:r>
              <a:rPr lang="en-US" b="1" i="1"/>
              <a:t>MUTEX LOCKS</a:t>
            </a:r>
          </a:p>
        </p:txBody>
      </p:sp>
      <p:sp>
        <p:nvSpPr>
          <p:cNvPr id="3" name="Content Placeholder 2">
            <a:extLst>
              <a:ext uri="{FF2B5EF4-FFF2-40B4-BE49-F238E27FC236}">
                <a16:creationId xmlns:a16="http://schemas.microsoft.com/office/drawing/2014/main" id="{BFB19184-8586-0F4F-A0CD-75210448C81B}"/>
              </a:ext>
            </a:extLst>
          </p:cNvPr>
          <p:cNvSpPr>
            <a:spLocks noGrp="1"/>
          </p:cNvSpPr>
          <p:nvPr>
            <p:ph idx="1"/>
          </p:nvPr>
        </p:nvSpPr>
        <p:spPr/>
        <p:txBody>
          <a:bodyPr/>
          <a:lstStyle/>
          <a:p>
            <a:r>
              <a:rPr lang="en-US"/>
              <a:t>A Mutex is a lock that we set before using a shared resource and release after using it. When the lock is set, no other thread can access the locked region of code</a:t>
            </a:r>
          </a:p>
          <a:p>
            <a:endParaRPr lang="en-US"/>
          </a:p>
          <a:p>
            <a:endParaRPr lang="en-US"/>
          </a:p>
        </p:txBody>
      </p:sp>
      <p:pic>
        <p:nvPicPr>
          <p:cNvPr id="4" name="Picture 4">
            <a:extLst>
              <a:ext uri="{FF2B5EF4-FFF2-40B4-BE49-F238E27FC236}">
                <a16:creationId xmlns:a16="http://schemas.microsoft.com/office/drawing/2014/main" id="{9FDC8FA8-5AE6-B549-AA70-5413DC2EFB63}"/>
              </a:ext>
            </a:extLst>
          </p:cNvPr>
          <p:cNvPicPr>
            <a:picLocks noChangeAspect="1"/>
          </p:cNvPicPr>
          <p:nvPr/>
        </p:nvPicPr>
        <p:blipFill>
          <a:blip r:embed="rId2"/>
          <a:stretch>
            <a:fillRect/>
          </a:stretch>
        </p:blipFill>
        <p:spPr>
          <a:xfrm>
            <a:off x="2769395" y="3655219"/>
            <a:ext cx="6850855" cy="29623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4241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FC67-91A6-0847-ABE2-82D844342AD5}"/>
              </a:ext>
            </a:extLst>
          </p:cNvPr>
          <p:cNvSpPr>
            <a:spLocks noGrp="1"/>
          </p:cNvSpPr>
          <p:nvPr>
            <p:ph type="title"/>
          </p:nvPr>
        </p:nvSpPr>
        <p:spPr/>
        <p:txBody>
          <a:bodyPr/>
          <a:lstStyle/>
          <a:p>
            <a:r>
              <a:rPr lang="en-US"/>
              <a:t>              CRITICAL SECTION PROBLEM</a:t>
            </a:r>
          </a:p>
        </p:txBody>
      </p:sp>
      <p:sp>
        <p:nvSpPr>
          <p:cNvPr id="3" name="Content Placeholder 2">
            <a:extLst>
              <a:ext uri="{FF2B5EF4-FFF2-40B4-BE49-F238E27FC236}">
                <a16:creationId xmlns:a16="http://schemas.microsoft.com/office/drawing/2014/main" id="{0202D0BB-AAE5-E849-9B0B-44AA1A9CB424}"/>
              </a:ext>
            </a:extLst>
          </p:cNvPr>
          <p:cNvSpPr>
            <a:spLocks noGrp="1"/>
          </p:cNvSpPr>
          <p:nvPr>
            <p:ph idx="1"/>
          </p:nvPr>
        </p:nvSpPr>
        <p:spPr/>
        <p:txBody>
          <a:bodyPr/>
          <a:lstStyle/>
          <a:p>
            <a:r>
              <a:rPr lang="en-US"/>
              <a:t>Critical section is a code segment that can be accessed by only one process at a time.</a:t>
            </a:r>
          </a:p>
          <a:p>
            <a:r>
              <a:rPr lang="en-US"/>
              <a:t>Critical section contains shared variables which need to be synchronized to maintain consistency of data variables. </a:t>
            </a:r>
          </a:p>
          <a:p>
            <a:endParaRPr lang="en-US"/>
          </a:p>
        </p:txBody>
      </p:sp>
      <p:pic>
        <p:nvPicPr>
          <p:cNvPr id="4" name="Picture 4">
            <a:extLst>
              <a:ext uri="{FF2B5EF4-FFF2-40B4-BE49-F238E27FC236}">
                <a16:creationId xmlns:a16="http://schemas.microsoft.com/office/drawing/2014/main" id="{1BA66D05-9CD0-E74A-B0BA-9AD5AE3D7FFB}"/>
              </a:ext>
            </a:extLst>
          </p:cNvPr>
          <p:cNvPicPr>
            <a:picLocks noChangeAspect="1"/>
          </p:cNvPicPr>
          <p:nvPr/>
        </p:nvPicPr>
        <p:blipFill>
          <a:blip r:embed="rId2"/>
          <a:stretch>
            <a:fillRect/>
          </a:stretch>
        </p:blipFill>
        <p:spPr>
          <a:xfrm>
            <a:off x="4452937" y="4071938"/>
            <a:ext cx="3286125" cy="26193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26489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63AA-EFD3-B146-BD7A-FE92CA74DCC7}"/>
              </a:ext>
            </a:extLst>
          </p:cNvPr>
          <p:cNvSpPr>
            <a:spLocks noGrp="1"/>
          </p:cNvSpPr>
          <p:nvPr>
            <p:ph type="title"/>
          </p:nvPr>
        </p:nvSpPr>
        <p:spPr>
          <a:xfrm>
            <a:off x="4512517" y="973667"/>
            <a:ext cx="8761413" cy="776551"/>
          </a:xfrm>
        </p:spPr>
        <p:txBody>
          <a:bodyPr/>
          <a:lstStyle/>
          <a:p>
            <a:r>
              <a:rPr lang="en-US" b="1" i="1"/>
              <a:t>SEMAPHORES</a:t>
            </a:r>
          </a:p>
        </p:txBody>
      </p:sp>
      <p:sp>
        <p:nvSpPr>
          <p:cNvPr id="3" name="Content Placeholder 2">
            <a:extLst>
              <a:ext uri="{FF2B5EF4-FFF2-40B4-BE49-F238E27FC236}">
                <a16:creationId xmlns:a16="http://schemas.microsoft.com/office/drawing/2014/main" id="{FA6113D9-E084-A649-9832-4401EC04F4A5}"/>
              </a:ext>
            </a:extLst>
          </p:cNvPr>
          <p:cNvSpPr>
            <a:spLocks noGrp="1"/>
          </p:cNvSpPr>
          <p:nvPr>
            <p:ph idx="1"/>
          </p:nvPr>
        </p:nvSpPr>
        <p:spPr>
          <a:xfrm>
            <a:off x="1154954" y="2603500"/>
            <a:ext cx="10298859" cy="3563938"/>
          </a:xfrm>
        </p:spPr>
        <p:txBody>
          <a:bodyPr>
            <a:normAutofit/>
          </a:bodyPr>
          <a:lstStyle/>
          <a:p>
            <a:r>
              <a:rPr lang="en-US"/>
              <a:t>Semaphore is simply an integer variable that is shared between threads. </a:t>
            </a:r>
          </a:p>
          <a:p>
            <a:r>
              <a:rPr lang="en-US"/>
              <a:t>This variable is used to solve the critical section problem and to achieve process synchronization in the multiprocessing environment. </a:t>
            </a:r>
            <a:br>
              <a:rPr lang="en-US"/>
            </a:br>
            <a:r>
              <a:rPr lang="en-US"/>
              <a:t>Semaphores are of two types:</a:t>
            </a:r>
          </a:p>
          <a:p>
            <a:r>
              <a:rPr lang="en-US" b="1" i="1"/>
              <a:t>Binary Semaphore</a:t>
            </a:r>
            <a:r>
              <a:rPr lang="en-US"/>
              <a:t> – </a:t>
            </a:r>
            <a:br>
              <a:rPr lang="en-US"/>
            </a:br>
            <a:r>
              <a:rPr lang="en-US"/>
              <a:t>This is also known as mutex lock. It can have only two values – 0 and 1. Its value is initialized to 1. It is used to implement the solution of critical section problems with multiple processes.</a:t>
            </a:r>
          </a:p>
          <a:p>
            <a:r>
              <a:rPr lang="en-US" b="1" i="1"/>
              <a:t>Counting Semaphore</a:t>
            </a:r>
            <a:r>
              <a:rPr lang="en-US"/>
              <a:t> – </a:t>
            </a:r>
            <a:br>
              <a:rPr lang="en-US"/>
            </a:br>
            <a:r>
              <a:rPr lang="en-US"/>
              <a:t>Its value can range over an unrestricted domain. It is used to control access to a resource that has multiple instances.</a:t>
            </a:r>
          </a:p>
          <a:p>
            <a:endParaRPr lang="en-US"/>
          </a:p>
          <a:p>
            <a:endParaRPr lang="en-US"/>
          </a:p>
        </p:txBody>
      </p:sp>
    </p:spTree>
    <p:extLst>
      <p:ext uri="{BB962C8B-B14F-4D97-AF65-F5344CB8AC3E}">
        <p14:creationId xmlns:p14="http://schemas.microsoft.com/office/powerpoint/2010/main" val="155834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9D22-7096-7C45-94CA-B00FE9A2BAB7}"/>
              </a:ext>
            </a:extLst>
          </p:cNvPr>
          <p:cNvSpPr>
            <a:spLocks noGrp="1"/>
          </p:cNvSpPr>
          <p:nvPr>
            <p:ph type="title"/>
          </p:nvPr>
        </p:nvSpPr>
        <p:spPr>
          <a:xfrm>
            <a:off x="3430587" y="1009387"/>
            <a:ext cx="8761413" cy="706964"/>
          </a:xfrm>
        </p:spPr>
        <p:txBody>
          <a:bodyPr/>
          <a:lstStyle/>
          <a:p>
            <a:r>
              <a:rPr lang="en-US" b="1" i="1"/>
              <a:t>MUTEX VS SEMAPHORE</a:t>
            </a:r>
          </a:p>
        </p:txBody>
      </p:sp>
      <p:sp>
        <p:nvSpPr>
          <p:cNvPr id="3" name="Content Placeholder 2">
            <a:extLst>
              <a:ext uri="{FF2B5EF4-FFF2-40B4-BE49-F238E27FC236}">
                <a16:creationId xmlns:a16="http://schemas.microsoft.com/office/drawing/2014/main" id="{B9CB6248-99F8-E541-9320-D5313E6ED95A}"/>
              </a:ext>
            </a:extLst>
          </p:cNvPr>
          <p:cNvSpPr>
            <a:spLocks noGrp="1"/>
          </p:cNvSpPr>
          <p:nvPr>
            <p:ph idx="1"/>
          </p:nvPr>
        </p:nvSpPr>
        <p:spPr>
          <a:xfrm>
            <a:off x="1095421" y="2844268"/>
            <a:ext cx="9620204" cy="4016376"/>
          </a:xfrm>
        </p:spPr>
        <p:txBody>
          <a:bodyPr>
            <a:noAutofit/>
          </a:bodyPr>
          <a:lstStyle/>
          <a:p>
            <a:r>
              <a:rPr lang="en-US" sz="2400"/>
              <a:t> Consider the standard producer-consumer problem. Assume, we have a buffer of 4096-byte length. </a:t>
            </a:r>
          </a:p>
          <a:p>
            <a:r>
              <a:rPr lang="en-US" sz="2400"/>
              <a:t>A producer thread collects the data and writes it to the buffer. </a:t>
            </a:r>
          </a:p>
          <a:p>
            <a:r>
              <a:rPr lang="en-US" sz="2400"/>
              <a:t>A consumer thread processes the collected data from the buffer.</a:t>
            </a:r>
          </a:p>
          <a:p>
            <a:r>
              <a:rPr lang="en-US" sz="2400"/>
              <a:t> The objective is, both the threads should not run at the same time. </a:t>
            </a:r>
          </a:p>
          <a:p>
            <a:endParaRPr lang="en-US" sz="2400"/>
          </a:p>
        </p:txBody>
      </p:sp>
    </p:spTree>
    <p:extLst>
      <p:ext uri="{BB962C8B-B14F-4D97-AF65-F5344CB8AC3E}">
        <p14:creationId xmlns:p14="http://schemas.microsoft.com/office/powerpoint/2010/main" val="66794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7B02-8EFA-AF43-96F8-1152F5EEE6BE}"/>
              </a:ext>
            </a:extLst>
          </p:cNvPr>
          <p:cNvSpPr>
            <a:spLocks noGrp="1"/>
          </p:cNvSpPr>
          <p:nvPr>
            <p:ph type="title"/>
          </p:nvPr>
        </p:nvSpPr>
        <p:spPr>
          <a:xfrm>
            <a:off x="3071860" y="937949"/>
            <a:ext cx="8761413" cy="706964"/>
          </a:xfrm>
        </p:spPr>
        <p:txBody>
          <a:bodyPr/>
          <a:lstStyle/>
          <a:p>
            <a:r>
              <a:rPr lang="en-US" b="1" i="1"/>
              <a:t>MUTEX VS SEMAPHORE</a:t>
            </a:r>
          </a:p>
        </p:txBody>
      </p:sp>
      <p:sp>
        <p:nvSpPr>
          <p:cNvPr id="3" name="Content Placeholder 2">
            <a:extLst>
              <a:ext uri="{FF2B5EF4-FFF2-40B4-BE49-F238E27FC236}">
                <a16:creationId xmlns:a16="http://schemas.microsoft.com/office/drawing/2014/main" id="{10386FAB-EB8F-874D-AE34-1F31A3041074}"/>
              </a:ext>
            </a:extLst>
          </p:cNvPr>
          <p:cNvSpPr>
            <a:spLocks noGrp="1"/>
          </p:cNvSpPr>
          <p:nvPr>
            <p:ph idx="1"/>
          </p:nvPr>
        </p:nvSpPr>
        <p:spPr>
          <a:xfrm>
            <a:off x="1154954" y="2603500"/>
            <a:ext cx="8825659" cy="3416300"/>
          </a:xfrm>
        </p:spPr>
        <p:txBody>
          <a:bodyPr>
            <a:normAutofit/>
          </a:bodyPr>
          <a:lstStyle/>
          <a:p>
            <a:r>
              <a:rPr lang="en-US" sz="2400" b="1"/>
              <a:t>Using Mutex: </a:t>
            </a:r>
          </a:p>
          <a:p>
            <a:r>
              <a:rPr lang="en-US" sz="2400"/>
              <a:t>      A mutex provides mutual exclusion, either producer or consumer can have the key (mutex) and proceed with their work. As long as the buffer is filled by the producer, the consumer needs to wait, and vice versa. </a:t>
            </a:r>
          </a:p>
          <a:p>
            <a:r>
              <a:rPr lang="en-US" sz="2400"/>
              <a:t>      At any point of time, only one thread can work with the entire buffer. The concept can be generalized using semaphore.</a:t>
            </a:r>
          </a:p>
        </p:txBody>
      </p:sp>
    </p:spTree>
    <p:extLst>
      <p:ext uri="{BB962C8B-B14F-4D97-AF65-F5344CB8AC3E}">
        <p14:creationId xmlns:p14="http://schemas.microsoft.com/office/powerpoint/2010/main" val="3152682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7062-D6B1-1142-B231-718FAA177534}"/>
              </a:ext>
            </a:extLst>
          </p:cNvPr>
          <p:cNvSpPr>
            <a:spLocks noGrp="1"/>
          </p:cNvSpPr>
          <p:nvPr>
            <p:ph type="title"/>
          </p:nvPr>
        </p:nvSpPr>
        <p:spPr>
          <a:xfrm>
            <a:off x="3430587" y="556948"/>
            <a:ext cx="8761413" cy="1729051"/>
          </a:xfrm>
        </p:spPr>
        <p:txBody>
          <a:bodyPr/>
          <a:lstStyle/>
          <a:p>
            <a:r>
              <a:rPr lang="en-US" b="1"/>
              <a:t>MUTEX VS SEMAPHORE</a:t>
            </a:r>
          </a:p>
        </p:txBody>
      </p:sp>
      <p:sp>
        <p:nvSpPr>
          <p:cNvPr id="3" name="Content Placeholder 2">
            <a:extLst>
              <a:ext uri="{FF2B5EF4-FFF2-40B4-BE49-F238E27FC236}">
                <a16:creationId xmlns:a16="http://schemas.microsoft.com/office/drawing/2014/main" id="{998560FE-7CBC-A14C-9CD4-F967A47D59AD}"/>
              </a:ext>
            </a:extLst>
          </p:cNvPr>
          <p:cNvSpPr>
            <a:spLocks noGrp="1"/>
          </p:cNvSpPr>
          <p:nvPr>
            <p:ph idx="1"/>
          </p:nvPr>
        </p:nvSpPr>
        <p:spPr>
          <a:xfrm>
            <a:off x="1381172" y="2706158"/>
            <a:ext cx="8825659" cy="3416300"/>
          </a:xfrm>
        </p:spPr>
        <p:txBody>
          <a:bodyPr/>
          <a:lstStyle/>
          <a:p>
            <a:pPr marL="0" indent="0">
              <a:buNone/>
            </a:pPr>
            <a:r>
              <a:rPr lang="en-US"/>
              <a:t>Using Semaphore: </a:t>
            </a:r>
          </a:p>
          <a:p>
            <a:r>
              <a:rPr lang="en-US"/>
              <a:t>      A semaphore is A generalized mutex. In lieu of a single buffer, we can split the 4 KB buffer into four 1 KB buffers (identical resources).</a:t>
            </a:r>
          </a:p>
          <a:p>
            <a:r>
              <a:rPr lang="en-US"/>
              <a:t> A semaphore can be associated with these four buffers. The consumer and producer can work on different buffers at the same time. </a:t>
            </a:r>
          </a:p>
          <a:p>
            <a:r>
              <a:rPr lang="en-US"/>
              <a:t>This is how we use mutex and semaphore in case of  Standard prouducer problem</a:t>
            </a:r>
          </a:p>
        </p:txBody>
      </p:sp>
    </p:spTree>
    <p:extLst>
      <p:ext uri="{BB962C8B-B14F-4D97-AF65-F5344CB8AC3E}">
        <p14:creationId xmlns:p14="http://schemas.microsoft.com/office/powerpoint/2010/main" val="359319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6B72-698C-554F-AB68-71FCFC3FC5AD}"/>
              </a:ext>
            </a:extLst>
          </p:cNvPr>
          <p:cNvSpPr>
            <a:spLocks noGrp="1"/>
          </p:cNvSpPr>
          <p:nvPr>
            <p:ph type="ctrTitle"/>
          </p:nvPr>
        </p:nvSpPr>
        <p:spPr/>
        <p:txBody>
          <a:bodyPr/>
          <a:lstStyle/>
          <a:p>
            <a:r>
              <a:rPr lang="en-US"/>
              <a:t> </a:t>
            </a:r>
          </a:p>
        </p:txBody>
      </p:sp>
      <p:sp>
        <p:nvSpPr>
          <p:cNvPr id="3" name="Content Placeholder 2">
            <a:extLst>
              <a:ext uri="{FF2B5EF4-FFF2-40B4-BE49-F238E27FC236}">
                <a16:creationId xmlns:a16="http://schemas.microsoft.com/office/drawing/2014/main" id="{27B2E4DC-D13C-9047-A708-3307B32B5628}"/>
              </a:ext>
            </a:extLst>
          </p:cNvPr>
          <p:cNvSpPr>
            <a:spLocks noGrp="1"/>
          </p:cNvSpPr>
          <p:nvPr>
            <p:ph type="subTitle" idx="1"/>
          </p:nvPr>
        </p:nvSpPr>
        <p:spPr>
          <a:xfrm>
            <a:off x="2616199" y="2577137"/>
            <a:ext cx="8825658" cy="861420"/>
          </a:xfrm>
        </p:spPr>
        <p:txBody>
          <a:bodyPr>
            <a:noAutofit/>
          </a:bodyPr>
          <a:lstStyle/>
          <a:p>
            <a:r>
              <a:rPr lang="en-US" sz="9600" b="1" i="1"/>
              <a:t>THANKYOU</a:t>
            </a:r>
          </a:p>
        </p:txBody>
      </p:sp>
    </p:spTree>
    <p:extLst>
      <p:ext uri="{BB962C8B-B14F-4D97-AF65-F5344CB8AC3E}">
        <p14:creationId xmlns:p14="http://schemas.microsoft.com/office/powerpoint/2010/main" val="409124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B26F-EDA7-2743-87A3-E487CB3F1CC2}"/>
              </a:ext>
            </a:extLst>
          </p:cNvPr>
          <p:cNvSpPr>
            <a:spLocks noGrp="1"/>
          </p:cNvSpPr>
          <p:nvPr>
            <p:ph type="title"/>
          </p:nvPr>
        </p:nvSpPr>
        <p:spPr>
          <a:xfrm>
            <a:off x="2964657" y="642938"/>
            <a:ext cx="10249742" cy="1597287"/>
          </a:xfrm>
        </p:spPr>
        <p:txBody>
          <a:bodyPr/>
          <a:lstStyle/>
          <a:p>
            <a:r>
              <a:rPr lang="en-US"/>
              <a:t>PROCESS SYNCHRONIZATION</a:t>
            </a:r>
          </a:p>
        </p:txBody>
      </p:sp>
      <p:sp>
        <p:nvSpPr>
          <p:cNvPr id="3" name="Content Placeholder 2">
            <a:extLst>
              <a:ext uri="{FF2B5EF4-FFF2-40B4-BE49-F238E27FC236}">
                <a16:creationId xmlns:a16="http://schemas.microsoft.com/office/drawing/2014/main" id="{66128BEC-0CF3-1448-BF7F-7A5C726F6571}"/>
              </a:ext>
            </a:extLst>
          </p:cNvPr>
          <p:cNvSpPr>
            <a:spLocks noGrp="1"/>
          </p:cNvSpPr>
          <p:nvPr>
            <p:ph idx="1"/>
          </p:nvPr>
        </p:nvSpPr>
        <p:spPr/>
        <p:txBody>
          <a:bodyPr/>
          <a:lstStyle/>
          <a:p>
            <a:r>
              <a:rPr lang="en-US"/>
              <a:t>It is a procedure that is involved in order to preserve the appropriate order of execution of cooperative processes.</a:t>
            </a:r>
          </a:p>
          <a:p>
            <a:r>
              <a:rPr lang="en-US"/>
              <a:t>On the basis of synchronization, processes are categorized as one of the following two types:</a:t>
            </a:r>
          </a:p>
          <a:p>
            <a:r>
              <a:rPr lang="en-US"/>
              <a:t>Independent Process : Execution of one process does not affects the execution of other processes.</a:t>
            </a:r>
          </a:p>
          <a:p>
            <a:r>
              <a:rPr lang="en-US"/>
              <a:t>Cooperative Process : Execution of one process affects the execution of other processes.</a:t>
            </a:r>
          </a:p>
          <a:p>
            <a:r>
              <a:rPr lang="en-US"/>
              <a:t>Process synchronization problem arises in the case of Cooperative process also because resources are shared in Cooperative processes.</a:t>
            </a:r>
          </a:p>
          <a:p>
            <a:endParaRPr lang="en-US"/>
          </a:p>
          <a:p>
            <a:endParaRPr lang="en-US"/>
          </a:p>
          <a:p>
            <a:endParaRPr lang="en-US"/>
          </a:p>
        </p:txBody>
      </p:sp>
    </p:spTree>
    <p:extLst>
      <p:ext uri="{BB962C8B-B14F-4D97-AF65-F5344CB8AC3E}">
        <p14:creationId xmlns:p14="http://schemas.microsoft.com/office/powerpoint/2010/main" val="135640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AAEA-2009-4546-A3ED-4A31AE53522C}"/>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5CFB1F9D-5084-4A45-9393-A36C64530313}"/>
              </a:ext>
            </a:extLst>
          </p:cNvPr>
          <p:cNvSpPr>
            <a:spLocks noGrp="1"/>
          </p:cNvSpPr>
          <p:nvPr>
            <p:ph idx="1"/>
          </p:nvPr>
        </p:nvSpPr>
        <p:spPr/>
        <p:txBody>
          <a:bodyPr>
            <a:normAutofit fontScale="85000" lnSpcReduction="10000"/>
          </a:bodyPr>
          <a:lstStyle/>
          <a:p>
            <a:r>
              <a:rPr lang="en-US"/>
              <a:t>Any solution to the critical section problem must satisfy three requirements:</a:t>
            </a:r>
            <a:br>
              <a:rPr lang="en-US"/>
            </a:br>
            <a:endParaRPr lang="en-US"/>
          </a:p>
          <a:p>
            <a:r>
              <a:rPr lang="en-US"/>
              <a:t>Mutual Exclusion : If a process is executing in its critical section, then no other process is allowed to execute in the critical section.</a:t>
            </a:r>
            <a:br>
              <a:rPr lang="en-US"/>
            </a:br>
            <a:endParaRPr lang="en-US"/>
          </a:p>
          <a:p>
            <a:r>
              <a:rPr lang="en-US"/>
              <a:t>Progress : If no process is executing in the critical section and other processes are waiting outside the critical section, then only those processes that are not executing in their remainder section can participate in deciding which will enter in the critical section next, and the selection can not be postponed indefinitely.</a:t>
            </a:r>
            <a:br>
              <a:rPr lang="en-US"/>
            </a:br>
            <a:endParaRPr lang="en-US"/>
          </a:p>
          <a:p>
            <a:r>
              <a:rPr lang="en-US"/>
              <a:t>Bounded Waiting : A bound must exist on the number of times that other processes are allowed to enter their critical sections after a process has made a request to enter its critical section and before that request is granted.</a:t>
            </a:r>
            <a:br>
              <a:rPr lang="en-US"/>
            </a:br>
            <a:endParaRPr lang="en-US"/>
          </a:p>
          <a:p>
            <a:endParaRPr lang="en-US"/>
          </a:p>
        </p:txBody>
      </p:sp>
    </p:spTree>
    <p:extLst>
      <p:ext uri="{BB962C8B-B14F-4D97-AF65-F5344CB8AC3E}">
        <p14:creationId xmlns:p14="http://schemas.microsoft.com/office/powerpoint/2010/main" val="317845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F40-7250-3E45-9C0A-6A1B00AD9779}"/>
              </a:ext>
            </a:extLst>
          </p:cNvPr>
          <p:cNvSpPr>
            <a:spLocks noGrp="1"/>
          </p:cNvSpPr>
          <p:nvPr>
            <p:ph type="title"/>
          </p:nvPr>
        </p:nvSpPr>
        <p:spPr/>
        <p:txBody>
          <a:bodyPr/>
          <a:lstStyle/>
          <a:p>
            <a:r>
              <a:rPr lang="en-US"/>
              <a:t>                      RACE CONDITION</a:t>
            </a:r>
          </a:p>
        </p:txBody>
      </p:sp>
      <p:sp>
        <p:nvSpPr>
          <p:cNvPr id="3" name="Content Placeholder 2">
            <a:extLst>
              <a:ext uri="{FF2B5EF4-FFF2-40B4-BE49-F238E27FC236}">
                <a16:creationId xmlns:a16="http://schemas.microsoft.com/office/drawing/2014/main" id="{A7F5FED3-D48C-154C-BDCD-FA1E3A8DC443}"/>
              </a:ext>
            </a:extLst>
          </p:cNvPr>
          <p:cNvSpPr>
            <a:spLocks noGrp="1"/>
          </p:cNvSpPr>
          <p:nvPr>
            <p:ph idx="1"/>
          </p:nvPr>
        </p:nvSpPr>
        <p:spPr>
          <a:xfrm>
            <a:off x="949547" y="3309938"/>
            <a:ext cx="10292906" cy="3952875"/>
          </a:xfrm>
        </p:spPr>
        <p:txBody>
          <a:bodyPr/>
          <a:lstStyle/>
          <a:p>
            <a:r>
              <a:rPr lang="en-US"/>
              <a:t>A race condition is a situation that may occur inside a critical section. This happens when the result of multiple thread execution in the critical section differs according to the order in which the threads execute.</a:t>
            </a:r>
          </a:p>
          <a:p>
            <a:pPr marL="0" indent="0">
              <a:buNone/>
            </a:pPr>
            <a:endParaRPr lang="en-US"/>
          </a:p>
          <a:p>
            <a:r>
              <a:rPr lang="en-US"/>
              <a:t>Race conditions in critical sections can be avoided if the critical section is treated as an atomic instruction. Also, proper thread synchronization using locks or atomic variables can prevent race conditions.</a:t>
            </a:r>
            <a:br>
              <a:rPr lang="en-US"/>
            </a:br>
            <a:endParaRPr lang="en-US"/>
          </a:p>
          <a:p>
            <a:endParaRPr lang="en-US"/>
          </a:p>
        </p:txBody>
      </p:sp>
    </p:spTree>
    <p:extLst>
      <p:ext uri="{BB962C8B-B14F-4D97-AF65-F5344CB8AC3E}">
        <p14:creationId xmlns:p14="http://schemas.microsoft.com/office/powerpoint/2010/main" val="23636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49F5-392C-DA4D-818B-9311B639CD6B}"/>
              </a:ext>
            </a:extLst>
          </p:cNvPr>
          <p:cNvSpPr>
            <a:spLocks noGrp="1"/>
          </p:cNvSpPr>
          <p:nvPr>
            <p:ph type="title"/>
          </p:nvPr>
        </p:nvSpPr>
        <p:spPr/>
        <p:txBody>
          <a:bodyPr/>
          <a:lstStyle/>
          <a:p>
            <a:r>
              <a:rPr lang="en-US"/>
              <a:t>PETERSON’S SOLUTION</a:t>
            </a:r>
          </a:p>
        </p:txBody>
      </p:sp>
      <p:sp>
        <p:nvSpPr>
          <p:cNvPr id="3" name="Content Placeholder 2">
            <a:extLst>
              <a:ext uri="{FF2B5EF4-FFF2-40B4-BE49-F238E27FC236}">
                <a16:creationId xmlns:a16="http://schemas.microsoft.com/office/drawing/2014/main" id="{7C755ECD-0709-F34D-929B-C87CF99E2632}"/>
              </a:ext>
            </a:extLst>
          </p:cNvPr>
          <p:cNvSpPr>
            <a:spLocks noGrp="1"/>
          </p:cNvSpPr>
          <p:nvPr>
            <p:ph idx="1"/>
          </p:nvPr>
        </p:nvSpPr>
        <p:spPr/>
        <p:txBody>
          <a:bodyPr/>
          <a:lstStyle/>
          <a:p>
            <a:r>
              <a:rPr lang="en-US"/>
              <a:t>Peterson’s Solution is a classical software based solution to the critical section problem.</a:t>
            </a:r>
          </a:p>
          <a:p>
            <a:endParaRPr lang="en-US"/>
          </a:p>
        </p:txBody>
      </p:sp>
      <p:pic>
        <p:nvPicPr>
          <p:cNvPr id="4" name="Picture 4">
            <a:extLst>
              <a:ext uri="{FF2B5EF4-FFF2-40B4-BE49-F238E27FC236}">
                <a16:creationId xmlns:a16="http://schemas.microsoft.com/office/drawing/2014/main" id="{78C64F5F-18A9-9E44-84BD-E7D281E9E975}"/>
              </a:ext>
            </a:extLst>
          </p:cNvPr>
          <p:cNvPicPr>
            <a:picLocks noChangeAspect="1"/>
          </p:cNvPicPr>
          <p:nvPr/>
        </p:nvPicPr>
        <p:blipFill>
          <a:blip r:embed="rId2"/>
          <a:stretch>
            <a:fillRect/>
          </a:stretch>
        </p:blipFill>
        <p:spPr>
          <a:xfrm>
            <a:off x="4288631" y="3286126"/>
            <a:ext cx="4311744" cy="3143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8067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283-B4FA-244E-8571-30F6F49B253C}"/>
              </a:ext>
            </a:extLst>
          </p:cNvPr>
          <p:cNvSpPr>
            <a:spLocks noGrp="1"/>
          </p:cNvSpPr>
          <p:nvPr>
            <p:ph type="title"/>
          </p:nvPr>
        </p:nvSpPr>
        <p:spPr/>
        <p:txBody>
          <a:bodyPr/>
          <a:lstStyle/>
          <a:p>
            <a:r>
              <a:rPr lang="en-US"/>
              <a:t>PETERSON’S SOLUTION</a:t>
            </a:r>
          </a:p>
        </p:txBody>
      </p:sp>
      <p:sp>
        <p:nvSpPr>
          <p:cNvPr id="3" name="Content Placeholder 2">
            <a:extLst>
              <a:ext uri="{FF2B5EF4-FFF2-40B4-BE49-F238E27FC236}">
                <a16:creationId xmlns:a16="http://schemas.microsoft.com/office/drawing/2014/main" id="{66C1C656-16C4-DD49-BB0B-FA322AB69CCF}"/>
              </a:ext>
            </a:extLst>
          </p:cNvPr>
          <p:cNvSpPr>
            <a:spLocks noGrp="1"/>
          </p:cNvSpPr>
          <p:nvPr>
            <p:ph idx="1"/>
          </p:nvPr>
        </p:nvSpPr>
        <p:spPr>
          <a:xfrm>
            <a:off x="803695" y="2877344"/>
            <a:ext cx="10584609" cy="3416300"/>
          </a:xfrm>
        </p:spPr>
        <p:txBody>
          <a:bodyPr>
            <a:noAutofit/>
          </a:bodyPr>
          <a:lstStyle/>
          <a:p>
            <a:r>
              <a:rPr lang="en-US" sz="2400"/>
              <a:t>In Peterson’s solution, we have two shared variables:</a:t>
            </a:r>
          </a:p>
          <a:p>
            <a:r>
              <a:rPr lang="en-US" sz="2400"/>
              <a:t>Boolean flag[i] :Initialized to FALSE, initially no one is interested in entering the critical section</a:t>
            </a:r>
          </a:p>
          <a:p>
            <a:r>
              <a:rPr lang="en-US" sz="2400"/>
              <a:t>Int turn : The process whose turn is to enter the critical section.</a:t>
            </a:r>
          </a:p>
          <a:p>
            <a:r>
              <a:rPr lang="en-US" sz="2400"/>
              <a:t>Peterson’s Solution preserves all three conditions :</a:t>
            </a:r>
          </a:p>
          <a:p>
            <a:r>
              <a:rPr lang="en-US" sz="2400"/>
              <a:t>Mutual Exclusion is assured as only one process can access the critical section at any time.</a:t>
            </a:r>
          </a:p>
          <a:p>
            <a:endParaRPr lang="en-US" sz="2400"/>
          </a:p>
          <a:p>
            <a:endParaRPr lang="en-US" sz="2400"/>
          </a:p>
        </p:txBody>
      </p:sp>
    </p:spTree>
    <p:extLst>
      <p:ext uri="{BB962C8B-B14F-4D97-AF65-F5344CB8AC3E}">
        <p14:creationId xmlns:p14="http://schemas.microsoft.com/office/powerpoint/2010/main" val="15939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8455-2B02-8344-AEEC-1DFBFB6AD60E}"/>
              </a:ext>
            </a:extLst>
          </p:cNvPr>
          <p:cNvSpPr>
            <a:spLocks noGrp="1"/>
          </p:cNvSpPr>
          <p:nvPr>
            <p:ph type="title"/>
          </p:nvPr>
        </p:nvSpPr>
        <p:spPr/>
        <p:txBody>
          <a:bodyPr/>
          <a:lstStyle/>
          <a:p>
            <a:r>
              <a:rPr lang="en-US"/>
              <a:t>PETERSON’S SOLUTION</a:t>
            </a:r>
          </a:p>
        </p:txBody>
      </p:sp>
      <p:sp>
        <p:nvSpPr>
          <p:cNvPr id="3" name="Content Placeholder 2">
            <a:extLst>
              <a:ext uri="{FF2B5EF4-FFF2-40B4-BE49-F238E27FC236}">
                <a16:creationId xmlns:a16="http://schemas.microsoft.com/office/drawing/2014/main" id="{100E2372-BCAB-B74E-8449-D3570320D611}"/>
              </a:ext>
            </a:extLst>
          </p:cNvPr>
          <p:cNvSpPr>
            <a:spLocks noGrp="1"/>
          </p:cNvSpPr>
          <p:nvPr>
            <p:ph idx="1"/>
          </p:nvPr>
        </p:nvSpPr>
        <p:spPr>
          <a:xfrm>
            <a:off x="1154954" y="2603500"/>
            <a:ext cx="9274921" cy="4433094"/>
          </a:xfrm>
        </p:spPr>
        <p:txBody>
          <a:bodyPr>
            <a:noAutofit/>
          </a:bodyPr>
          <a:lstStyle/>
          <a:p>
            <a:r>
              <a:rPr lang="en-US" sz="2400"/>
              <a:t>In Peterson’s solution, we have two shared variables:</a:t>
            </a:r>
          </a:p>
          <a:p>
            <a:r>
              <a:rPr lang="en-US" sz="2400"/>
              <a:t>Boolean flag[i] :Initialized to FALSE, initially no one is interested in entering the critical section</a:t>
            </a:r>
          </a:p>
          <a:p>
            <a:r>
              <a:rPr lang="en-US" sz="2400"/>
              <a:t>Int turn : The process whose turn is to enter the critical section.</a:t>
            </a:r>
          </a:p>
          <a:p>
            <a:r>
              <a:rPr lang="en-US" sz="2400"/>
              <a:t>Peterson’s Solution preserves all three conditions :</a:t>
            </a:r>
          </a:p>
          <a:p>
            <a:r>
              <a:rPr lang="en-US" sz="2400"/>
              <a:t>Mutual Exclusion is assured as only one process can access the critical section at any time.</a:t>
            </a:r>
          </a:p>
          <a:p>
            <a:endParaRPr lang="en-US" sz="2400"/>
          </a:p>
        </p:txBody>
      </p:sp>
    </p:spTree>
    <p:extLst>
      <p:ext uri="{BB962C8B-B14F-4D97-AF65-F5344CB8AC3E}">
        <p14:creationId xmlns:p14="http://schemas.microsoft.com/office/powerpoint/2010/main" val="407758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CC13-AC98-DE43-B45A-5EDA894BF564}"/>
              </a:ext>
            </a:extLst>
          </p:cNvPr>
          <p:cNvSpPr>
            <a:spLocks noGrp="1"/>
          </p:cNvSpPr>
          <p:nvPr>
            <p:ph type="title"/>
          </p:nvPr>
        </p:nvSpPr>
        <p:spPr>
          <a:xfrm>
            <a:off x="1262110" y="1021293"/>
            <a:ext cx="9227296" cy="1014675"/>
          </a:xfrm>
        </p:spPr>
        <p:txBody>
          <a:bodyPr/>
          <a:lstStyle/>
          <a:p>
            <a:r>
              <a:rPr lang="en-US" b="1">
                <a:solidFill>
                  <a:schemeClr val="bg1"/>
                </a:solidFill>
              </a:rPr>
              <a:t>                           Test And Set</a:t>
            </a:r>
            <a:br>
              <a:rPr lang="en-US" b="1">
                <a:solidFill>
                  <a:schemeClr val="bg1"/>
                </a:solidFill>
              </a:rPr>
            </a:br>
            <a:endParaRPr lang="en-US" b="1">
              <a:solidFill>
                <a:schemeClr val="bg1"/>
              </a:solidFill>
            </a:endParaRPr>
          </a:p>
        </p:txBody>
      </p:sp>
      <p:sp>
        <p:nvSpPr>
          <p:cNvPr id="3" name="Content Placeholder 2">
            <a:extLst>
              <a:ext uri="{FF2B5EF4-FFF2-40B4-BE49-F238E27FC236}">
                <a16:creationId xmlns:a16="http://schemas.microsoft.com/office/drawing/2014/main" id="{282A7B85-83E0-1240-A618-84F9F2899B20}"/>
              </a:ext>
            </a:extLst>
          </p:cNvPr>
          <p:cNvSpPr>
            <a:spLocks noGrp="1"/>
          </p:cNvSpPr>
          <p:nvPr>
            <p:ph idx="1"/>
          </p:nvPr>
        </p:nvSpPr>
        <p:spPr>
          <a:xfrm>
            <a:off x="1462928" y="2127252"/>
            <a:ext cx="8825659" cy="3416300"/>
          </a:xfrm>
        </p:spPr>
        <p:txBody>
          <a:bodyPr>
            <a:noAutofit/>
          </a:bodyPr>
          <a:lstStyle/>
          <a:p>
            <a:pPr marL="0" indent="0">
              <a:buNone/>
            </a:pPr>
            <a:endParaRPr lang="en-US" sz="2400"/>
          </a:p>
          <a:p>
            <a:r>
              <a:rPr lang="en-US" sz="2400"/>
              <a:t>Test And Set is a hardware solution to the synchronization problem.</a:t>
            </a:r>
          </a:p>
          <a:p>
            <a:pPr marL="0" indent="0">
              <a:buNone/>
            </a:pPr>
            <a:endParaRPr lang="en-US" sz="2400"/>
          </a:p>
          <a:p>
            <a:r>
              <a:rPr lang="en-US" sz="2400"/>
              <a:t> In Test And Set, we have a shared lock variable which can take either of the two values, 0 or 1.</a:t>
            </a:r>
            <a:br>
              <a:rPr lang="en-US" sz="2400"/>
            </a:br>
            <a:endParaRPr lang="en-US" sz="2400"/>
          </a:p>
          <a:p>
            <a:pPr lvl="1"/>
            <a:r>
              <a:rPr lang="en-US" sz="2400" b="1"/>
              <a:t>0 Unlock</a:t>
            </a:r>
            <a:r>
              <a:rPr lang="en-US" sz="2400"/>
              <a:t> </a:t>
            </a:r>
          </a:p>
          <a:p>
            <a:pPr marL="0" indent="0">
              <a:buNone/>
            </a:pPr>
            <a:endParaRPr lang="en-US" sz="2400"/>
          </a:p>
          <a:p>
            <a:pPr lvl="1"/>
            <a:r>
              <a:rPr lang="en-US" sz="2400" b="1"/>
              <a:t>1 Lock</a:t>
            </a:r>
            <a:br>
              <a:rPr lang="en-US" sz="2400"/>
            </a:br>
            <a:r>
              <a:rPr lang="en-US" sz="2400"/>
              <a:t> </a:t>
            </a:r>
            <a:br>
              <a:rPr lang="en-US" sz="2400"/>
            </a:br>
            <a:endParaRPr lang="en-US" sz="2400"/>
          </a:p>
        </p:txBody>
      </p:sp>
    </p:spTree>
    <p:extLst>
      <p:ext uri="{BB962C8B-B14F-4D97-AF65-F5344CB8AC3E}">
        <p14:creationId xmlns:p14="http://schemas.microsoft.com/office/powerpoint/2010/main" val="2026685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GROUP 6</vt:lpstr>
      <vt:lpstr>              CRITICAL SECTION PROBLEM</vt:lpstr>
      <vt:lpstr>PROCESS SYNCHRONIZATION</vt:lpstr>
      <vt:lpstr>REQUIREMENTS</vt:lpstr>
      <vt:lpstr>                      RACE CONDITION</vt:lpstr>
      <vt:lpstr>PETERSON’S SOLUTION</vt:lpstr>
      <vt:lpstr>PETERSON’S SOLUTION</vt:lpstr>
      <vt:lpstr>PETERSON’S SOLUTION</vt:lpstr>
      <vt:lpstr>                           Test And Set </vt:lpstr>
      <vt:lpstr>TEST AND SET</vt:lpstr>
      <vt:lpstr>INTER PROCESSING COMMUNICATION</vt:lpstr>
      <vt:lpstr>INTER PROCESSING COMMUNICATION</vt:lpstr>
      <vt:lpstr>INTER PROCESS COMMUNICATION</vt:lpstr>
      <vt:lpstr>INTER PROCESS COMMUNICATION</vt:lpstr>
      <vt:lpstr>SHARED MEMORY METHOD</vt:lpstr>
      <vt:lpstr>SHARED MEMORY METHOD</vt:lpstr>
      <vt:lpstr>MESSAGE PASSING METHOD</vt:lpstr>
      <vt:lpstr>MESSAGING PASSING METHOD</vt:lpstr>
      <vt:lpstr>MUTEX LOCKS</vt:lpstr>
      <vt:lpstr>SEMAPHORES</vt:lpstr>
      <vt:lpstr>MUTEX VS SEMAPHORE</vt:lpstr>
      <vt:lpstr>MUTEX VS SEMAPHORE</vt:lpstr>
      <vt:lpstr>MUTEX VS SEMAPHORE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2</cp:revision>
  <dcterms:created xsi:type="dcterms:W3CDTF">2022-02-15T10:34:48Z</dcterms:created>
  <dcterms:modified xsi:type="dcterms:W3CDTF">2022-02-15T11:45:50Z</dcterms:modified>
</cp:coreProperties>
</file>