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16" r:id="rId1"/>
  </p:sldMasterIdLst>
  <p:notesMasterIdLst>
    <p:notesMasterId r:id="rId12"/>
  </p:notesMasterIdLst>
  <p:sldIdLst>
    <p:sldId id="256" r:id="rId2"/>
    <p:sldId id="257" r:id="rId3"/>
    <p:sldId id="263" r:id="rId4"/>
    <p:sldId id="260" r:id="rId5"/>
    <p:sldId id="265" r:id="rId6"/>
    <p:sldId id="262" r:id="rId7"/>
    <p:sldId id="264" r:id="rId8"/>
    <p:sldId id="271" r:id="rId9"/>
    <p:sldId id="258" r:id="rId10"/>
    <p:sldId id="27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C616FE-2096-4EEC-BD72-78B4EBEE9242}" type="datetimeFigureOut">
              <a:rPr lang="en-US" smtClean="0"/>
              <a:t>5/3/2022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724F7C-8ED3-432C-A6F9-FE4FC24B9534}" type="slidenum">
              <a:rPr lang="en-US" smtClean="0"/>
              <a:t>‹#›</a:t>
            </a:fld>
            <a:endParaRPr lang="en-US"/>
          </a:p>
        </p:txBody>
      </p:sp>
    </p:spTree>
    <p:extLst>
      <p:ext uri="{BB962C8B-B14F-4D97-AF65-F5344CB8AC3E}">
        <p14:creationId xmlns:p14="http://schemas.microsoft.com/office/powerpoint/2010/main" val="2434641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5/3/2022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971046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5/3/2022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785623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5/3/2022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5504298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6C94E-566A-497D-8E69-0550FD132A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3B82A9-B5C7-4FDC-B926-E7A804BBFE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0F9FD1B-A033-44CF-91A5-41BCB7450B54}"/>
              </a:ext>
            </a:extLst>
          </p:cNvPr>
          <p:cNvSpPr>
            <a:spLocks noGrp="1"/>
          </p:cNvSpPr>
          <p:nvPr>
            <p:ph type="dt" sz="half" idx="10"/>
          </p:nvPr>
        </p:nvSpPr>
        <p:spPr/>
        <p:txBody>
          <a:bodyPr/>
          <a:lstStyle/>
          <a:p>
            <a:fld id="{77F787BD-8512-442A-9E3B-F2FDDA475B76}" type="datetime1">
              <a:rPr lang="en-US" smtClean="0"/>
              <a:t>5/3/2022</a:t>
            </a:fld>
            <a:endParaRPr lang="en-US"/>
          </a:p>
        </p:txBody>
      </p:sp>
      <p:sp>
        <p:nvSpPr>
          <p:cNvPr id="5" name="Footer Placeholder 4">
            <a:extLst>
              <a:ext uri="{FF2B5EF4-FFF2-40B4-BE49-F238E27FC236}">
                <a16:creationId xmlns:a16="http://schemas.microsoft.com/office/drawing/2014/main" id="{FE9BE4B8-383C-4C36-88FE-DE708E8FED21}"/>
              </a:ext>
            </a:extLst>
          </p:cNvPr>
          <p:cNvSpPr>
            <a:spLocks noGrp="1"/>
          </p:cNvSpPr>
          <p:nvPr>
            <p:ph type="ftr" sz="quarter" idx="11"/>
          </p:nvPr>
        </p:nvSpPr>
        <p:spPr/>
        <p:txBody>
          <a:bodyPr/>
          <a:lstStyle/>
          <a:p>
            <a:r>
              <a:rPr lang="en-US" dirty="0"/>
              <a:t>PPT Presentation Unit 5</a:t>
            </a:r>
          </a:p>
        </p:txBody>
      </p:sp>
      <p:sp>
        <p:nvSpPr>
          <p:cNvPr id="6" name="Slide Number Placeholder 5">
            <a:extLst>
              <a:ext uri="{FF2B5EF4-FFF2-40B4-BE49-F238E27FC236}">
                <a16:creationId xmlns:a16="http://schemas.microsoft.com/office/drawing/2014/main" id="{E7966DA0-0C9D-49E1-A81D-D27EE0E185F0}"/>
              </a:ext>
            </a:extLst>
          </p:cNvPr>
          <p:cNvSpPr>
            <a:spLocks noGrp="1"/>
          </p:cNvSpPr>
          <p:nvPr>
            <p:ph type="sldNum" sz="quarter" idx="12"/>
          </p:nvPr>
        </p:nvSpPr>
        <p:spPr/>
        <p:txBody>
          <a:bodyPr/>
          <a:lstStyle/>
          <a:p>
            <a:fld id="{C6CE349A-7CBF-43C3-AAE4-AE7BD5B376D1}" type="slidenum">
              <a:rPr lang="en-US" smtClean="0"/>
              <a:t>‹#›</a:t>
            </a:fld>
            <a:endParaRPr lang="en-US" dirty="0"/>
          </a:p>
        </p:txBody>
      </p:sp>
      <p:sp>
        <p:nvSpPr>
          <p:cNvPr id="10" name="Picture Placeholder 9">
            <a:extLst>
              <a:ext uri="{FF2B5EF4-FFF2-40B4-BE49-F238E27FC236}">
                <a16:creationId xmlns:a16="http://schemas.microsoft.com/office/drawing/2014/main" id="{CDC3068C-C0E3-8973-0127-0933F8DA2CC2}"/>
              </a:ext>
            </a:extLst>
          </p:cNvPr>
          <p:cNvSpPr>
            <a:spLocks noGrp="1"/>
          </p:cNvSpPr>
          <p:nvPr>
            <p:ph type="pic" sz="quarter" idx="13"/>
          </p:nvPr>
        </p:nvSpPr>
        <p:spPr>
          <a:xfrm>
            <a:off x="9220198" y="23814"/>
            <a:ext cx="2971801" cy="1082497"/>
          </a:xfrm>
        </p:spPr>
        <p:txBody>
          <a:bodyPr/>
          <a:lstStyle/>
          <a:p>
            <a:endParaRPr lang="en-US" dirty="0"/>
          </a:p>
        </p:txBody>
      </p:sp>
      <p:pic>
        <p:nvPicPr>
          <p:cNvPr id="12" name="Picture 11" descr="A picture containing text, clipart&#10;&#10;Description automatically generated">
            <a:extLst>
              <a:ext uri="{FF2B5EF4-FFF2-40B4-BE49-F238E27FC236}">
                <a16:creationId xmlns:a16="http://schemas.microsoft.com/office/drawing/2014/main" id="{BCD2E9C9-7324-F866-2540-B1C8E03A0E3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20200" y="23813"/>
            <a:ext cx="2971800" cy="923925"/>
          </a:xfrm>
          <a:prstGeom prst="rect">
            <a:avLst/>
          </a:prstGeom>
        </p:spPr>
      </p:pic>
    </p:spTree>
    <p:extLst>
      <p:ext uri="{BB962C8B-B14F-4D97-AF65-F5344CB8AC3E}">
        <p14:creationId xmlns:p14="http://schemas.microsoft.com/office/powerpoint/2010/main" val="39019532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6E55D-3CE5-43AC-9312-FCC697E5AB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547601-6629-43C6-A6D6-B80D61689A26}"/>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5917E69-BB89-457E-8353-289E465A9105}"/>
              </a:ext>
            </a:extLst>
          </p:cNvPr>
          <p:cNvSpPr>
            <a:spLocks noGrp="1"/>
          </p:cNvSpPr>
          <p:nvPr>
            <p:ph type="dt" sz="half" idx="10"/>
          </p:nvPr>
        </p:nvSpPr>
        <p:spPr/>
        <p:txBody>
          <a:bodyPr/>
          <a:lstStyle/>
          <a:p>
            <a:fld id="{5DB7BE0C-28C3-4600-90FE-3EFF6C0CCC31}" type="datetime1">
              <a:rPr lang="en-US" smtClean="0"/>
              <a:t>5/3/2022</a:t>
            </a:fld>
            <a:endParaRPr lang="en-US"/>
          </a:p>
        </p:txBody>
      </p:sp>
      <p:sp>
        <p:nvSpPr>
          <p:cNvPr id="5" name="Footer Placeholder 4">
            <a:extLst>
              <a:ext uri="{FF2B5EF4-FFF2-40B4-BE49-F238E27FC236}">
                <a16:creationId xmlns:a16="http://schemas.microsoft.com/office/drawing/2014/main" id="{336E58F0-CC94-4662-B67B-041C36BE0D2D}"/>
              </a:ext>
            </a:extLst>
          </p:cNvPr>
          <p:cNvSpPr>
            <a:spLocks noGrp="1"/>
          </p:cNvSpPr>
          <p:nvPr>
            <p:ph type="ftr" sz="quarter" idx="11"/>
          </p:nvPr>
        </p:nvSpPr>
        <p:spPr/>
        <p:txBody>
          <a:bodyPr/>
          <a:lstStyle/>
          <a:p>
            <a:r>
              <a:rPr lang="en-US"/>
              <a:t>PPT Presentation Unit 5</a:t>
            </a:r>
            <a:endParaRPr lang="en-US" dirty="0"/>
          </a:p>
        </p:txBody>
      </p:sp>
      <p:sp>
        <p:nvSpPr>
          <p:cNvPr id="6" name="Slide Number Placeholder 5">
            <a:extLst>
              <a:ext uri="{FF2B5EF4-FFF2-40B4-BE49-F238E27FC236}">
                <a16:creationId xmlns:a16="http://schemas.microsoft.com/office/drawing/2014/main" id="{BB883FBF-004A-4DFF-B23B-8E7482436EDE}"/>
              </a:ext>
            </a:extLst>
          </p:cNvPr>
          <p:cNvSpPr>
            <a:spLocks noGrp="1"/>
          </p:cNvSpPr>
          <p:nvPr>
            <p:ph type="sldNum" sz="quarter" idx="12"/>
          </p:nvPr>
        </p:nvSpPr>
        <p:spPr/>
        <p:txBody>
          <a:bodyPr/>
          <a:lstStyle/>
          <a:p>
            <a:fld id="{C6CE349A-7CBF-43C3-AAE4-AE7BD5B376D1}" type="slidenum">
              <a:rPr lang="en-US" smtClean="0"/>
              <a:t>‹#›</a:t>
            </a:fld>
            <a:endParaRPr lang="en-US" dirty="0"/>
          </a:p>
        </p:txBody>
      </p:sp>
      <p:sp>
        <p:nvSpPr>
          <p:cNvPr id="8" name="Picture Placeholder 7">
            <a:extLst>
              <a:ext uri="{FF2B5EF4-FFF2-40B4-BE49-F238E27FC236}">
                <a16:creationId xmlns:a16="http://schemas.microsoft.com/office/drawing/2014/main" id="{2CFED107-5D83-05CD-B495-E2C25D9DFE3A}"/>
              </a:ext>
            </a:extLst>
          </p:cNvPr>
          <p:cNvSpPr>
            <a:spLocks noGrp="1"/>
          </p:cNvSpPr>
          <p:nvPr>
            <p:ph type="pic" sz="quarter" idx="13"/>
          </p:nvPr>
        </p:nvSpPr>
        <p:spPr>
          <a:xfrm>
            <a:off x="9220199" y="-1"/>
            <a:ext cx="2971801" cy="1049868"/>
          </a:xfrm>
        </p:spPr>
        <p:txBody>
          <a:bodyPr/>
          <a:lstStyle/>
          <a:p>
            <a:endParaRPr lang="en-US"/>
          </a:p>
        </p:txBody>
      </p:sp>
      <p:pic>
        <p:nvPicPr>
          <p:cNvPr id="10" name="Picture 9" descr="A picture containing text, clipart&#10;&#10;Description automatically generated">
            <a:extLst>
              <a:ext uri="{FF2B5EF4-FFF2-40B4-BE49-F238E27FC236}">
                <a16:creationId xmlns:a16="http://schemas.microsoft.com/office/drawing/2014/main" id="{DC46924E-568A-600E-EFDC-7874D756895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20200" y="0"/>
            <a:ext cx="2971800" cy="923925"/>
          </a:xfrm>
          <a:prstGeom prst="rect">
            <a:avLst/>
          </a:prstGeom>
        </p:spPr>
      </p:pic>
    </p:spTree>
    <p:extLst>
      <p:ext uri="{BB962C8B-B14F-4D97-AF65-F5344CB8AC3E}">
        <p14:creationId xmlns:p14="http://schemas.microsoft.com/office/powerpoint/2010/main" val="638264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5/3/2022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456985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87DE6118-2437-4B30-8E3C-4D2BE6020583}" type="datetimeFigureOut">
              <a:rPr lang="en-US" smtClean="0"/>
              <a:pPr/>
              <a:t>5/3/2022</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55102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pPr/>
              <a:t>5/3/2022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55487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pPr/>
              <a:t>5/3/2022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180541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5/3/2022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02068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5/3/2022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707023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5/3/2022</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36645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5/3/2022</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95425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7DE6118-2437-4B30-8E3C-4D2BE6020583}" type="datetimeFigureOut">
              <a:rPr lang="en-US" smtClean="0"/>
              <a:pPr/>
              <a:t>5/3/2022</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5">
                <a:duotone>
                  <a:schemeClr val="accent1">
                    <a:shade val="45000"/>
                    <a:satMod val="135000"/>
                  </a:schemeClr>
                  <a:prstClr val="white"/>
                </a:duotone>
                <a:extLst>
                  <a:ext uri="{BEBA8EAE-BF5A-486C-A8C5-ECC9F3942E4B}">
                    <a14:imgProps xmlns:a14="http://schemas.microsoft.com/office/drawing/2010/main">
                      <a14:imgLayer r:embed="rId1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0232084"/>
      </p:ext>
    </p:extLst>
  </p:cSld>
  <p:clrMap bg1="lt1" tx1="dk1" bg2="lt2" tx2="dk2" accent1="accent1" accent2="accent2" accent3="accent3" accent4="accent4" accent5="accent5" accent6="accent6" hlink="hlink" folHlink="folHlink"/>
  <p:sldLayoutIdLst>
    <p:sldLayoutId id="2147484017" r:id="rId1"/>
    <p:sldLayoutId id="2147484018" r:id="rId2"/>
    <p:sldLayoutId id="2147484019" r:id="rId3"/>
    <p:sldLayoutId id="2147484020" r:id="rId4"/>
    <p:sldLayoutId id="2147484021" r:id="rId5"/>
    <p:sldLayoutId id="2147484022" r:id="rId6"/>
    <p:sldLayoutId id="2147484023" r:id="rId7"/>
    <p:sldLayoutId id="2147484024" r:id="rId8"/>
    <p:sldLayoutId id="2147484025" r:id="rId9"/>
    <p:sldLayoutId id="2147484026" r:id="rId10"/>
    <p:sldLayoutId id="2147484027" r:id="rId11"/>
    <p:sldLayoutId id="2147484028" r:id="rId12"/>
    <p:sldLayoutId id="2147484029" r:id="rId13"/>
  </p:sldLayoutIdLst>
  <p:txStyles>
    <p:titleStyle>
      <a:lvl1pPr algn="l" defTabSz="914400" rtl="0" eaLnBrk="1" latinLnBrk="0" hangingPunct="1">
        <a:lnSpc>
          <a:spcPct val="90000"/>
        </a:lnSpc>
        <a:spcBef>
          <a:spcPct val="0"/>
        </a:spcBef>
        <a:buNone/>
        <a:defRPr sz="5400" kern="1200" cap="all" baseline="0">
          <a:blipFill>
            <a:blip r:embed="rId17">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https://www.analyticssteps.com/blogs/7-types-regression-technique-you-should-know-machine-learning" TargetMode="External"/><Relationship Id="rId2" Type="http://schemas.openxmlformats.org/officeDocument/2006/relationships/hyperlink" Target="https://www.quora.com/What-are-the-best-applications-of-linear-regression" TargetMode="External"/><Relationship Id="rId1" Type="http://schemas.openxmlformats.org/officeDocument/2006/relationships/slideLayout" Target="../slideLayouts/slideLayout13.xml"/><Relationship Id="rId5" Type="http://schemas.openxmlformats.org/officeDocument/2006/relationships/hyperlink" Target="https://www.analyticsvidhya.com/blog/2021/05/all-you-need-to-know-about-your-first-machine-learning-model-linear-regression/#:~:text=In%20the%20most%20simple%20words,the%20dependent%20and%20independent%20variable" TargetMode="External"/><Relationship Id="rId4" Type="http://schemas.openxmlformats.org/officeDocument/2006/relationships/hyperlink" Target="https://www.analyticssteps.com/blogs/simple-linear-regression-applications-limitations-exampl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2A374-58C8-4CF9-8306-0E3C9A522DDB}"/>
              </a:ext>
            </a:extLst>
          </p:cNvPr>
          <p:cNvSpPr>
            <a:spLocks noGrp="1"/>
          </p:cNvSpPr>
          <p:nvPr>
            <p:ph type="ctrTitle"/>
          </p:nvPr>
        </p:nvSpPr>
        <p:spPr>
          <a:xfrm>
            <a:off x="1011549" y="1243173"/>
            <a:ext cx="10168898" cy="626386"/>
          </a:xfrm>
        </p:spPr>
        <p:txBody>
          <a:bodyPr anchor="b">
            <a:normAutofit fontScale="90000"/>
          </a:bodyPr>
          <a:lstStyle/>
          <a:p>
            <a:pPr>
              <a:lnSpc>
                <a:spcPct val="150000"/>
              </a:lnSpc>
            </a:pP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4400" b="1" dirty="0"/>
              <a:t>Linear Regression and classification</a:t>
            </a: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ABD65CB-20D8-484B-B690-8287A55815A5}"/>
              </a:ext>
            </a:extLst>
          </p:cNvPr>
          <p:cNvSpPr>
            <a:spLocks noGrp="1"/>
          </p:cNvSpPr>
          <p:nvPr>
            <p:ph type="subTitle" idx="1"/>
          </p:nvPr>
        </p:nvSpPr>
        <p:spPr>
          <a:xfrm>
            <a:off x="1383792" y="3464442"/>
            <a:ext cx="9424415" cy="3048000"/>
          </a:xfrm>
        </p:spPr>
        <p:txBody>
          <a:bodyPr>
            <a:normAutofit/>
          </a:bodyPr>
          <a:lstStyle/>
          <a:p>
            <a:endParaRPr lang="en-US" dirty="0">
              <a:latin typeface="Times New Roman" panose="02020603050405020304" pitchFamily="18" charset="0"/>
              <a:cs typeface="Times New Roman" panose="02020603050405020304" pitchFamily="18" charset="0"/>
            </a:endParaRPr>
          </a:p>
          <a:p>
            <a:pPr algn="l"/>
            <a:r>
              <a:rPr lang="en-US" b="1" dirty="0">
                <a:latin typeface="Times New Roman" panose="02020603050405020304" pitchFamily="18" charset="0"/>
                <a:cs typeface="Times New Roman" panose="02020603050405020304" pitchFamily="18" charset="0"/>
              </a:rPr>
              <a:t>Registration Number: </a:t>
            </a:r>
            <a:r>
              <a:rPr lang="en-US" dirty="0">
                <a:latin typeface="Calibri" panose="020F0502020204030204" pitchFamily="34" charset="0"/>
                <a:cs typeface="Calibri" panose="020F0502020204030204" pitchFamily="34" charset="0"/>
              </a:rPr>
              <a:t>12201032</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Name: </a:t>
            </a:r>
            <a:r>
              <a:rPr lang="en-US" dirty="0">
                <a:latin typeface="Calibri" panose="020F0502020204030204" pitchFamily="34" charset="0"/>
                <a:cs typeface="Calibri" panose="020F0502020204030204" pitchFamily="34" charset="0"/>
              </a:rPr>
              <a:t>Saran</a:t>
            </a:r>
          </a:p>
          <a:p>
            <a:pPr algn="l"/>
            <a:r>
              <a:rPr lang="en-US" b="1" dirty="0">
                <a:latin typeface="Times New Roman" panose="02020603050405020304" pitchFamily="18" charset="0"/>
                <a:cs typeface="Times New Roman" panose="02020603050405020304" pitchFamily="18" charset="0"/>
              </a:rPr>
              <a:t>Registration Number: </a:t>
            </a:r>
            <a:r>
              <a:rPr lang="en-US" dirty="0">
                <a:latin typeface="Calibri" panose="020F0502020204030204" pitchFamily="34" charset="0"/>
                <a:cs typeface="Calibri" panose="020F0502020204030204" pitchFamily="34" charset="0"/>
              </a:rPr>
              <a:t>122010325012</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Name: </a:t>
            </a:r>
            <a:r>
              <a:rPr lang="en-US" dirty="0" err="1">
                <a:latin typeface="Calibri" panose="020F0502020204030204" pitchFamily="34" charset="0"/>
                <a:cs typeface="Calibri" panose="020F0502020204030204" pitchFamily="34" charset="0"/>
              </a:rPr>
              <a:t>Jaswanth</a:t>
            </a:r>
            <a:r>
              <a:rPr lang="en-US" dirty="0">
                <a:latin typeface="Calibri" panose="020F0502020204030204" pitchFamily="34" charset="0"/>
                <a:cs typeface="Calibri" panose="020F0502020204030204" pitchFamily="34" charset="0"/>
              </a:rPr>
              <a:t> Sunkara</a:t>
            </a:r>
          </a:p>
          <a:p>
            <a:endParaRPr lang="en-US" dirty="0"/>
          </a:p>
          <a:p>
            <a:endParaRPr lang="en-US" dirty="0"/>
          </a:p>
          <a:p>
            <a:pPr algn="l"/>
            <a:r>
              <a:rPr lang="en-US" b="1" dirty="0">
                <a:latin typeface="Times New Roman" panose="02020603050405020304" pitchFamily="18" charset="0"/>
                <a:ea typeface="Microsoft YaHei UI" panose="020B0503020204020204" pitchFamily="34" charset="-122"/>
                <a:cs typeface="Times New Roman" panose="02020603050405020304" pitchFamily="18" charset="0"/>
              </a:rPr>
              <a:t>Semester: </a:t>
            </a:r>
            <a:r>
              <a:rPr lang="en-US" sz="1800" dirty="0">
                <a:latin typeface="Microsoft YaHei UI" panose="020B0503020204020204" pitchFamily="34" charset="-122"/>
                <a:ea typeface="Microsoft YaHei UI" panose="020B0503020204020204" pitchFamily="34" charset="-122"/>
                <a:cs typeface="Times New Roman" panose="02020603050405020304" pitchFamily="18" charset="0"/>
              </a:rPr>
              <a:t>IV - Session April 2022</a:t>
            </a:r>
          </a:p>
        </p:txBody>
      </p:sp>
      <p:sp>
        <p:nvSpPr>
          <p:cNvPr id="5" name="TextBox 4">
            <a:extLst>
              <a:ext uri="{FF2B5EF4-FFF2-40B4-BE49-F238E27FC236}">
                <a16:creationId xmlns:a16="http://schemas.microsoft.com/office/drawing/2014/main" id="{96DDF088-E9C4-3A4C-81DC-A896C578E7F0}"/>
              </a:ext>
            </a:extLst>
          </p:cNvPr>
          <p:cNvSpPr txBox="1"/>
          <p:nvPr/>
        </p:nvSpPr>
        <p:spPr>
          <a:xfrm>
            <a:off x="1681321" y="2251502"/>
            <a:ext cx="8829355" cy="830997"/>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Subject: </a:t>
            </a:r>
            <a:r>
              <a:rPr lang="en-US" sz="2400" dirty="0">
                <a:latin typeface="Calibri" panose="020F0502020204030204" pitchFamily="34" charset="0"/>
                <a:cs typeface="Calibri" panose="020F0502020204030204" pitchFamily="34" charset="0"/>
              </a:rPr>
              <a:t>Introduction to Artificial Intelligence and its Applications</a:t>
            </a:r>
            <a:br>
              <a:rPr lang="en-US" sz="24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Code: </a:t>
            </a:r>
            <a:r>
              <a:rPr lang="en-US" sz="2400" dirty="0">
                <a:latin typeface="Calibri" panose="020F0502020204030204" pitchFamily="34" charset="0"/>
                <a:cs typeface="Calibri" panose="020F0502020204030204" pitchFamily="34" charset="0"/>
              </a:rPr>
              <a:t>19EAI232</a:t>
            </a:r>
            <a:r>
              <a:rPr lang="en-US" sz="2400" dirty="0">
                <a:latin typeface="Times New Roman" panose="02020603050405020304" pitchFamily="18" charset="0"/>
                <a:cs typeface="Times New Roman" panose="02020603050405020304" pitchFamily="18" charset="0"/>
              </a:rPr>
              <a:t> </a:t>
            </a:r>
            <a:endParaRPr lang="en-IN" sz="2400" dirty="0"/>
          </a:p>
        </p:txBody>
      </p:sp>
    </p:spTree>
    <p:extLst>
      <p:ext uri="{BB962C8B-B14F-4D97-AF65-F5344CB8AC3E}">
        <p14:creationId xmlns:p14="http://schemas.microsoft.com/office/powerpoint/2010/main" val="2430810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43E38F-B454-4727-BA83-748117FE8FAB}"/>
              </a:ext>
            </a:extLst>
          </p:cNvPr>
          <p:cNvSpPr>
            <a:spLocks noGrp="1"/>
          </p:cNvSpPr>
          <p:nvPr>
            <p:ph idx="1"/>
          </p:nvPr>
        </p:nvSpPr>
        <p:spPr>
          <a:xfrm>
            <a:off x="838200" y="2761092"/>
            <a:ext cx="10515600" cy="1335815"/>
          </a:xfrm>
        </p:spPr>
        <p:txBody>
          <a:bodyPr>
            <a:normAutofit/>
          </a:bodyPr>
          <a:lstStyle/>
          <a:p>
            <a:pPr marL="0" indent="0" algn="ctr">
              <a:buNone/>
            </a:pPr>
            <a:r>
              <a:rPr lang="en-IN" sz="6000" dirty="0"/>
              <a:t>THANK YOU</a:t>
            </a:r>
            <a:endParaRPr lang="en-US" sz="6000" dirty="0"/>
          </a:p>
        </p:txBody>
      </p:sp>
      <p:sp>
        <p:nvSpPr>
          <p:cNvPr id="6" name="Slide Number Placeholder 5">
            <a:extLst>
              <a:ext uri="{FF2B5EF4-FFF2-40B4-BE49-F238E27FC236}">
                <a16:creationId xmlns:a16="http://schemas.microsoft.com/office/drawing/2014/main" id="{5FE4239D-BAD3-45D8-E489-218D5DC4357A}"/>
              </a:ext>
            </a:extLst>
          </p:cNvPr>
          <p:cNvSpPr>
            <a:spLocks noGrp="1"/>
          </p:cNvSpPr>
          <p:nvPr>
            <p:ph type="sldNum" sz="quarter" idx="12"/>
          </p:nvPr>
        </p:nvSpPr>
        <p:spPr/>
        <p:txBody>
          <a:bodyPr>
            <a:normAutofit/>
          </a:bodyPr>
          <a:lstStyle/>
          <a:p>
            <a:fld id="{C6CE349A-7CBF-43C3-AAE4-AE7BD5B376D1}" type="slidenum">
              <a:rPr lang="en-US" smtClean="0"/>
              <a:t>10</a:t>
            </a:fld>
            <a:endParaRPr lang="en-US" dirty="0"/>
          </a:p>
        </p:txBody>
      </p:sp>
    </p:spTree>
    <p:extLst>
      <p:ext uri="{BB962C8B-B14F-4D97-AF65-F5344CB8AC3E}">
        <p14:creationId xmlns:p14="http://schemas.microsoft.com/office/powerpoint/2010/main" val="3259639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0181C-9AC9-4FB7-BD8D-62237FC1C339}"/>
              </a:ext>
            </a:extLst>
          </p:cNvPr>
          <p:cNvSpPr>
            <a:spLocks noGrp="1"/>
          </p:cNvSpPr>
          <p:nvPr>
            <p:ph type="ctrTitle"/>
          </p:nvPr>
        </p:nvSpPr>
        <p:spPr>
          <a:xfrm>
            <a:off x="1075039" y="984316"/>
            <a:ext cx="10169610" cy="607582"/>
          </a:xfrm>
        </p:spPr>
        <p:txBody>
          <a:bodyPr>
            <a:noAutofit/>
          </a:bodyPr>
          <a:lstStyle/>
          <a:p>
            <a:pPr marL="0" marR="0" algn="l">
              <a:lnSpc>
                <a:spcPct val="107000"/>
              </a:lnSpc>
              <a:spcBef>
                <a:spcPts val="0"/>
              </a:spcBef>
              <a:spcAft>
                <a:spcPts val="800"/>
              </a:spcAft>
            </a:pPr>
            <a:r>
              <a:rPr lang="en-US" sz="4000" dirty="0">
                <a:cs typeface="Amasis MT Pro Black" panose="020F0502020204030204" pitchFamily="34" charset="0"/>
              </a:rPr>
              <a:t>What is </a:t>
            </a:r>
            <a:r>
              <a:rPr lang="en-US" sz="4000" dirty="0">
                <a:solidFill>
                  <a:schemeClr val="tx1"/>
                </a:solidFill>
                <a:cs typeface="Amasis MT Pro Black" panose="020F0502020204030204" pitchFamily="34" charset="0"/>
              </a:rPr>
              <a:t>Linear Regression ?</a:t>
            </a:r>
            <a:endParaRPr lang="en-US" sz="4000" dirty="0">
              <a:solidFill>
                <a:srgbClr val="FF0000"/>
              </a:solidFill>
              <a:effectLst/>
              <a:ea typeface="Calibri" panose="020F0502020204030204" pitchFamily="34" charset="0"/>
              <a:cs typeface="Amasis MT Pro Black" panose="020F0502020204030204" pitchFamily="34" charset="0"/>
            </a:endParaRPr>
          </a:p>
        </p:txBody>
      </p:sp>
      <p:sp>
        <p:nvSpPr>
          <p:cNvPr id="3" name="Subtitle 2">
            <a:extLst>
              <a:ext uri="{FF2B5EF4-FFF2-40B4-BE49-F238E27FC236}">
                <a16:creationId xmlns:a16="http://schemas.microsoft.com/office/drawing/2014/main" id="{66631D28-5C85-4232-BF7D-9DAB8230A0B3}"/>
              </a:ext>
            </a:extLst>
          </p:cNvPr>
          <p:cNvSpPr>
            <a:spLocks noGrp="1"/>
          </p:cNvSpPr>
          <p:nvPr>
            <p:ph type="subTitle" idx="1"/>
          </p:nvPr>
        </p:nvSpPr>
        <p:spPr>
          <a:xfrm>
            <a:off x="1075039" y="1834196"/>
            <a:ext cx="10169610" cy="3857688"/>
          </a:xfrm>
        </p:spPr>
        <p:txBody>
          <a:bodyPr>
            <a:normAutofit/>
          </a:bodyPr>
          <a:lstStyle/>
          <a:p>
            <a:pPr marL="342900" indent="-342900" algn="l">
              <a:lnSpc>
                <a:spcPct val="100000"/>
              </a:lnSpc>
              <a:spcBef>
                <a:spcPts val="0"/>
              </a:spcBef>
              <a:spcAft>
                <a:spcPts val="800"/>
              </a:spcAft>
              <a:buFont typeface="Arial" panose="020B0604020202020204" pitchFamily="34" charset="0"/>
              <a:buChar char="•"/>
            </a:pPr>
            <a:r>
              <a:rPr lang="en-US" dirty="0">
                <a:latin typeface="Calibri" panose="020F0502020204030204" pitchFamily="34" charset="0"/>
                <a:cs typeface="Calibri" panose="020F0502020204030204" pitchFamily="34" charset="0"/>
              </a:rPr>
              <a:t>Linear Regression is a </a:t>
            </a:r>
            <a:r>
              <a:rPr lang="en-US" dirty="0">
                <a:solidFill>
                  <a:srgbClr val="FF0000"/>
                </a:solidFill>
                <a:latin typeface="Calibri" panose="020F0502020204030204" pitchFamily="34" charset="0"/>
                <a:cs typeface="Calibri" panose="020F0502020204030204" pitchFamily="34" charset="0"/>
              </a:rPr>
              <a:t>machine learning algorithm based on supervised learning</a:t>
            </a:r>
            <a:r>
              <a:rPr lang="en-US" dirty="0">
                <a:latin typeface="Calibri" panose="020F0502020204030204" pitchFamily="34" charset="0"/>
                <a:cs typeface="Calibri" panose="020F0502020204030204" pitchFamily="34" charset="0"/>
              </a:rPr>
              <a:t>. It performs a regression task. </a:t>
            </a:r>
          </a:p>
          <a:p>
            <a:pPr marL="342900" indent="-342900" algn="l">
              <a:lnSpc>
                <a:spcPct val="100000"/>
              </a:lnSpc>
              <a:spcBef>
                <a:spcPts val="0"/>
              </a:spcBef>
              <a:spcAft>
                <a:spcPts val="800"/>
              </a:spcAft>
              <a:buFont typeface="Arial" panose="020B0604020202020204" pitchFamily="34" charset="0"/>
              <a:buChar char="•"/>
            </a:pPr>
            <a:r>
              <a:rPr lang="en-US" dirty="0">
                <a:latin typeface="Calibri" panose="020F0502020204030204" pitchFamily="34" charset="0"/>
                <a:cs typeface="Calibri" panose="020F0502020204030204" pitchFamily="34" charset="0"/>
              </a:rPr>
              <a:t>Regression models a target prediction value based on independent variables.</a:t>
            </a:r>
          </a:p>
          <a:p>
            <a:pPr marL="342900" indent="-342900" algn="l">
              <a:lnSpc>
                <a:spcPct val="100000"/>
              </a:lnSpc>
              <a:spcBef>
                <a:spcPts val="0"/>
              </a:spcBef>
              <a:spcAft>
                <a:spcPts val="800"/>
              </a:spcAft>
              <a:buFont typeface="Arial" panose="020B0604020202020204" pitchFamily="34" charset="0"/>
              <a:buChar char="•"/>
            </a:pPr>
            <a:r>
              <a:rPr lang="en-US" dirty="0">
                <a:latin typeface="Calibri" panose="020F0502020204030204" pitchFamily="34" charset="0"/>
                <a:cs typeface="Calibri" panose="020F0502020204030204" pitchFamily="34" charset="0"/>
              </a:rPr>
              <a:t>It is mostly used for finding out the relationship between variables and forecasting. </a:t>
            </a:r>
          </a:p>
          <a:p>
            <a:pPr marL="342900" indent="-342900" algn="l">
              <a:lnSpc>
                <a:spcPct val="100000"/>
              </a:lnSpc>
              <a:spcBef>
                <a:spcPts val="0"/>
              </a:spcBef>
              <a:spcAft>
                <a:spcPts val="800"/>
              </a:spcAft>
              <a:buFont typeface="Arial" panose="020B0604020202020204" pitchFamily="34" charset="0"/>
              <a:buChar char="•"/>
            </a:pPr>
            <a:r>
              <a:rPr lang="en-US" dirty="0">
                <a:latin typeface="Calibri" panose="020F0502020204030204" pitchFamily="34" charset="0"/>
                <a:cs typeface="Calibri" panose="020F0502020204030204" pitchFamily="34" charset="0"/>
              </a:rPr>
              <a:t>Different regression models differ based on – the kind of relationship between dependent and independent variables they are considering, and the number of independent variables getting used.</a:t>
            </a:r>
          </a:p>
          <a:p>
            <a:pPr marL="0" marR="0" algn="l">
              <a:lnSpc>
                <a:spcPct val="100000"/>
              </a:lnSpc>
              <a:spcBef>
                <a:spcPts val="0"/>
              </a:spcBef>
              <a:spcAft>
                <a:spcPts val="800"/>
              </a:spcAft>
            </a:pPr>
            <a:endParaRPr lang="en-US"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88934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0181C-9AC9-4FB7-BD8D-62237FC1C339}"/>
              </a:ext>
            </a:extLst>
          </p:cNvPr>
          <p:cNvSpPr>
            <a:spLocks noGrp="1"/>
          </p:cNvSpPr>
          <p:nvPr>
            <p:ph type="ctrTitle"/>
          </p:nvPr>
        </p:nvSpPr>
        <p:spPr>
          <a:xfrm>
            <a:off x="1011195" y="669094"/>
            <a:ext cx="10169610" cy="607582"/>
          </a:xfrm>
        </p:spPr>
        <p:txBody>
          <a:bodyPr>
            <a:noAutofit/>
          </a:bodyPr>
          <a:lstStyle/>
          <a:p>
            <a:pPr marL="0" marR="0" algn="l">
              <a:lnSpc>
                <a:spcPct val="107000"/>
              </a:lnSpc>
              <a:spcBef>
                <a:spcPts val="0"/>
              </a:spcBef>
              <a:spcAft>
                <a:spcPts val="800"/>
              </a:spcAft>
            </a:pPr>
            <a:r>
              <a:rPr lang="en-US" sz="4000" dirty="0">
                <a:cs typeface="Amasis MT Pro Black" panose="020F0502020204030204" pitchFamily="34" charset="0"/>
              </a:rPr>
              <a:t>What is </a:t>
            </a:r>
            <a:r>
              <a:rPr lang="en-US" sz="4000" dirty="0">
                <a:solidFill>
                  <a:schemeClr val="tx1"/>
                </a:solidFill>
                <a:cs typeface="Amasis MT Pro Black" panose="020F0502020204030204" pitchFamily="34" charset="0"/>
              </a:rPr>
              <a:t>Linear Regression ?</a:t>
            </a:r>
            <a:endParaRPr lang="en-US" sz="4000" dirty="0">
              <a:solidFill>
                <a:srgbClr val="FF0000"/>
              </a:solidFill>
              <a:effectLst/>
              <a:ea typeface="Calibri" panose="020F0502020204030204" pitchFamily="34" charset="0"/>
              <a:cs typeface="Amasis MT Pro Black" panose="020F0502020204030204" pitchFamily="34" charset="0"/>
            </a:endParaRPr>
          </a:p>
        </p:txBody>
      </p:sp>
      <p:sp>
        <p:nvSpPr>
          <p:cNvPr id="3" name="Subtitle 2">
            <a:extLst>
              <a:ext uri="{FF2B5EF4-FFF2-40B4-BE49-F238E27FC236}">
                <a16:creationId xmlns:a16="http://schemas.microsoft.com/office/drawing/2014/main" id="{66631D28-5C85-4232-BF7D-9DAB8230A0B3}"/>
              </a:ext>
            </a:extLst>
          </p:cNvPr>
          <p:cNvSpPr>
            <a:spLocks noGrp="1"/>
          </p:cNvSpPr>
          <p:nvPr>
            <p:ph type="subTitle" idx="1"/>
          </p:nvPr>
        </p:nvSpPr>
        <p:spPr>
          <a:xfrm>
            <a:off x="947351" y="1443001"/>
            <a:ext cx="10169610" cy="4934135"/>
          </a:xfrm>
        </p:spPr>
        <p:txBody>
          <a:bodyPr>
            <a:normAutofit/>
          </a:bodyPr>
          <a:lstStyle/>
          <a:p>
            <a:pPr algn="l"/>
            <a:r>
              <a:rPr lang="en-US" b="0" i="0" dirty="0">
                <a:effectLst/>
                <a:latin typeface="urw-din"/>
              </a:rPr>
              <a:t>Linear regression performs the task to predict a dependent variable value (y) based on a given independent variable (x). So, this regression technique finds out a linear relationship between x (input) and y(output). Hence, the name is Linear Regression. In the figure above, X (input) is the work experience and Y (output) is the salary of a person. The regression line is the best fit line for our model.</a:t>
            </a:r>
            <a:endParaRPr lang="en-IN" dirty="0"/>
          </a:p>
          <a:p>
            <a:pPr marL="0" marR="0" algn="l">
              <a:lnSpc>
                <a:spcPct val="107000"/>
              </a:lnSpc>
              <a:spcBef>
                <a:spcPts val="0"/>
              </a:spcBef>
              <a:spcAft>
                <a:spcPts val="800"/>
              </a:spcAft>
            </a:pPr>
            <a:endParaRPr lang="en-US" sz="2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E39ACE3E-7323-4628-95C5-FB62D6DD4C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7865" y="3275724"/>
            <a:ext cx="5300230" cy="3267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8379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0181C-9AC9-4FB7-BD8D-62237FC1C339}"/>
              </a:ext>
            </a:extLst>
          </p:cNvPr>
          <p:cNvSpPr>
            <a:spLocks noGrp="1"/>
          </p:cNvSpPr>
          <p:nvPr>
            <p:ph type="ctrTitle"/>
          </p:nvPr>
        </p:nvSpPr>
        <p:spPr>
          <a:xfrm>
            <a:off x="1011195" y="482712"/>
            <a:ext cx="10169610" cy="698157"/>
          </a:xfrm>
        </p:spPr>
        <p:txBody>
          <a:bodyPr>
            <a:normAutofit/>
          </a:bodyPr>
          <a:lstStyle/>
          <a:p>
            <a:pPr algn="l"/>
            <a:r>
              <a:rPr lang="en-US" sz="3200" b="1" dirty="0">
                <a:cs typeface="Amasis MT Pro Black" panose="020F0502020204030204" pitchFamily="34" charset="0"/>
              </a:rPr>
              <a:t>Applications</a:t>
            </a:r>
            <a:endParaRPr lang="en-US" sz="3200" b="1" dirty="0">
              <a:solidFill>
                <a:srgbClr val="00B0F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6631D28-5C85-4232-BF7D-9DAB8230A0B3}"/>
              </a:ext>
            </a:extLst>
          </p:cNvPr>
          <p:cNvSpPr>
            <a:spLocks noGrp="1"/>
          </p:cNvSpPr>
          <p:nvPr>
            <p:ph type="subTitle" idx="1"/>
          </p:nvPr>
        </p:nvSpPr>
        <p:spPr>
          <a:xfrm>
            <a:off x="750970" y="1511738"/>
            <a:ext cx="10169610" cy="4757351"/>
          </a:xfrm>
        </p:spPr>
        <p:txBody>
          <a:bodyPr>
            <a:normAutofit/>
          </a:bodyPr>
          <a:lstStyle/>
          <a:p>
            <a:pPr algn="l">
              <a:lnSpc>
                <a:spcPct val="107000"/>
              </a:lnSpc>
              <a:spcBef>
                <a:spcPts val="0"/>
              </a:spcBef>
              <a:spcAft>
                <a:spcPts val="800"/>
              </a:spcAft>
            </a:pPr>
            <a:r>
              <a:rPr lang="en-US" dirty="0">
                <a:latin typeface="Calibri" panose="020F0502020204030204" pitchFamily="34" charset="0"/>
                <a:cs typeface="Calibri" panose="020F0502020204030204" pitchFamily="34" charset="0"/>
              </a:rPr>
              <a:t>Linear regression is widely used in biological, behavioral and social sciences to describe possible relationships between variables. It ranks as one of the most important tools used in these disciplines.</a:t>
            </a:r>
          </a:p>
          <a:p>
            <a:pPr algn="l">
              <a:lnSpc>
                <a:spcPct val="107000"/>
              </a:lnSpc>
              <a:spcBef>
                <a:spcPts val="0"/>
              </a:spcBef>
              <a:spcAft>
                <a:spcPts val="800"/>
              </a:spcAft>
            </a:pPr>
            <a:endParaRPr lang="en-US" dirty="0">
              <a:latin typeface="Calibri" panose="020F0502020204030204" pitchFamily="34" charset="0"/>
              <a:cs typeface="Calibri" panose="020F0502020204030204" pitchFamily="34" charset="0"/>
            </a:endParaRPr>
          </a:p>
          <a:p>
            <a:pPr algn="l">
              <a:lnSpc>
                <a:spcPct val="107000"/>
              </a:lnSpc>
              <a:spcBef>
                <a:spcPts val="0"/>
              </a:spcBef>
              <a:spcAft>
                <a:spcPts val="800"/>
              </a:spcAft>
            </a:pPr>
            <a:r>
              <a:rPr kumimoji="0" lang="en-US" altLang="en-US" b="0" i="0" u="none" strike="noStrike" cap="none" normalizeH="0" baseline="0" dirty="0">
                <a:ln>
                  <a:noFill/>
                </a:ln>
                <a:effectLst/>
                <a:latin typeface="Calibri" panose="020F0502020204030204" pitchFamily="34" charset="0"/>
                <a:cs typeface="Calibri" panose="020F0502020204030204" pitchFamily="34" charset="0"/>
              </a:rPr>
              <a:t>Implementing linear regression for small data is very straightforward we can use many existing Java classes, such as Simple Regression from Apache Commons. However, these classes and packages can not handle a huge amount of data due to the limited memory and CPU resources in a single server. </a:t>
            </a:r>
          </a:p>
          <a:p>
            <a:pPr algn="l">
              <a:lnSpc>
                <a:spcPct val="107000"/>
              </a:lnSpc>
              <a:spcBef>
                <a:spcPts val="0"/>
              </a:spcBef>
              <a:spcAft>
                <a:spcPts val="800"/>
              </a:spcAft>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33296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73E05-5161-4AAD-8675-62EB86A2DFA3}"/>
              </a:ext>
            </a:extLst>
          </p:cNvPr>
          <p:cNvSpPr>
            <a:spLocks noGrp="1"/>
          </p:cNvSpPr>
          <p:nvPr>
            <p:ph type="title"/>
          </p:nvPr>
        </p:nvSpPr>
        <p:spPr>
          <a:xfrm>
            <a:off x="1066800" y="58324"/>
            <a:ext cx="10058400" cy="1609344"/>
          </a:xfrm>
        </p:spPr>
        <p:txBody>
          <a:bodyPr>
            <a:normAutofit/>
          </a:bodyPr>
          <a:lstStyle/>
          <a:p>
            <a:r>
              <a:rPr lang="en-US" sz="3200" b="1" dirty="0">
                <a:cs typeface="Amasis MT Pro Black" panose="020F0502020204030204" pitchFamily="34" charset="0"/>
              </a:rPr>
              <a:t>Applications</a:t>
            </a:r>
            <a:endParaRPr lang="en-IN" sz="3200" dirty="0"/>
          </a:p>
        </p:txBody>
      </p:sp>
      <p:sp>
        <p:nvSpPr>
          <p:cNvPr id="3" name="Content Placeholder 2">
            <a:extLst>
              <a:ext uri="{FF2B5EF4-FFF2-40B4-BE49-F238E27FC236}">
                <a16:creationId xmlns:a16="http://schemas.microsoft.com/office/drawing/2014/main" id="{6BDA8ED8-47AF-44DC-B10B-9CC844E21FFD}"/>
              </a:ext>
            </a:extLst>
          </p:cNvPr>
          <p:cNvSpPr>
            <a:spLocks noGrp="1"/>
          </p:cNvSpPr>
          <p:nvPr>
            <p:ph idx="1"/>
          </p:nvPr>
        </p:nvSpPr>
        <p:spPr>
          <a:xfrm>
            <a:off x="1295400" y="1369718"/>
            <a:ext cx="9601200" cy="1686792"/>
          </a:xfrm>
        </p:spPr>
        <p:txBody>
          <a:bodyPr/>
          <a:lstStyle/>
          <a:p>
            <a:pPr>
              <a:lnSpc>
                <a:spcPct val="100000"/>
              </a:lnSpc>
            </a:pPr>
            <a:r>
              <a:rPr lang="en-US" sz="2400" b="0" i="0" dirty="0">
                <a:solidFill>
                  <a:srgbClr val="282829"/>
                </a:solidFill>
                <a:effectLst/>
                <a:latin typeface="-apple-system"/>
              </a:rPr>
              <a:t>If a company, wants to know if the funds that they have invested in marketing a particular brand has given them substantial return on investment, they can use linear regression.</a:t>
            </a:r>
          </a:p>
          <a:p>
            <a:endParaRPr lang="en-IN" dirty="0"/>
          </a:p>
        </p:txBody>
      </p:sp>
      <p:sp>
        <p:nvSpPr>
          <p:cNvPr id="6" name="Slide Number Placeholder 5">
            <a:extLst>
              <a:ext uri="{FF2B5EF4-FFF2-40B4-BE49-F238E27FC236}">
                <a16:creationId xmlns:a16="http://schemas.microsoft.com/office/drawing/2014/main" id="{F0575BED-09BC-4872-968A-062FAF8000AE}"/>
              </a:ext>
            </a:extLst>
          </p:cNvPr>
          <p:cNvSpPr>
            <a:spLocks noGrp="1"/>
          </p:cNvSpPr>
          <p:nvPr>
            <p:ph type="sldNum" sz="quarter" idx="12"/>
          </p:nvPr>
        </p:nvSpPr>
        <p:spPr/>
        <p:txBody>
          <a:bodyPr>
            <a:normAutofit/>
          </a:bodyPr>
          <a:lstStyle/>
          <a:p>
            <a:fld id="{C6CE349A-7CBF-43C3-AAE4-AE7BD5B376D1}" type="slidenum">
              <a:rPr lang="en-US" smtClean="0"/>
              <a:t>5</a:t>
            </a:fld>
            <a:endParaRPr lang="en-US" dirty="0"/>
          </a:p>
        </p:txBody>
      </p:sp>
      <p:pic>
        <p:nvPicPr>
          <p:cNvPr id="8" name="Picture 7" descr="Chart, line chart&#10;&#10;Description automatically generated">
            <a:extLst>
              <a:ext uri="{FF2B5EF4-FFF2-40B4-BE49-F238E27FC236}">
                <a16:creationId xmlns:a16="http://schemas.microsoft.com/office/drawing/2014/main" id="{839DA1C0-56E3-4E28-867A-6217C09848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2162" y="3056510"/>
            <a:ext cx="5298966" cy="3581399"/>
          </a:xfrm>
          <a:prstGeom prst="rect">
            <a:avLst/>
          </a:prstGeom>
        </p:spPr>
      </p:pic>
    </p:spTree>
    <p:extLst>
      <p:ext uri="{BB962C8B-B14F-4D97-AF65-F5344CB8AC3E}">
        <p14:creationId xmlns:p14="http://schemas.microsoft.com/office/powerpoint/2010/main" val="2911597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0181C-9AC9-4FB7-BD8D-62237FC1C339}"/>
              </a:ext>
            </a:extLst>
          </p:cNvPr>
          <p:cNvSpPr>
            <a:spLocks noGrp="1"/>
          </p:cNvSpPr>
          <p:nvPr>
            <p:ph type="ctrTitle"/>
          </p:nvPr>
        </p:nvSpPr>
        <p:spPr>
          <a:xfrm>
            <a:off x="1075039" y="379970"/>
            <a:ext cx="10169610" cy="698157"/>
          </a:xfrm>
        </p:spPr>
        <p:txBody>
          <a:bodyPr>
            <a:normAutofit/>
          </a:bodyPr>
          <a:lstStyle/>
          <a:p>
            <a:pPr algn="l"/>
            <a:r>
              <a:rPr lang="en-US" sz="3200" b="1" dirty="0">
                <a:cs typeface="Amasis MT Pro Black" panose="020F0502020204030204" pitchFamily="34" charset="0"/>
              </a:rPr>
              <a:t>Applications</a:t>
            </a:r>
            <a:endParaRPr lang="en-US" sz="3200" dirty="0">
              <a:solidFill>
                <a:srgbClr val="00B0F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6631D28-5C85-4232-BF7D-9DAB8230A0B3}"/>
              </a:ext>
            </a:extLst>
          </p:cNvPr>
          <p:cNvSpPr>
            <a:spLocks noGrp="1"/>
          </p:cNvSpPr>
          <p:nvPr>
            <p:ph type="subTitle" idx="1"/>
          </p:nvPr>
        </p:nvSpPr>
        <p:spPr>
          <a:xfrm>
            <a:off x="1075039" y="1371600"/>
            <a:ext cx="10169610" cy="4757351"/>
          </a:xfrm>
        </p:spPr>
        <p:txBody>
          <a:bodyPr>
            <a:normAutofit/>
          </a:bodyPr>
          <a:lstStyle/>
          <a:p>
            <a:pPr marL="457200" indent="-457200" algn="l">
              <a:lnSpc>
                <a:spcPct val="107000"/>
              </a:lnSpc>
              <a:spcBef>
                <a:spcPts val="0"/>
              </a:spcBef>
              <a:spcAft>
                <a:spcPts val="800"/>
              </a:spcAft>
              <a:buFont typeface="Arial" panose="020B0604020202020204" pitchFamily="34" charset="0"/>
              <a:buChar char="•"/>
            </a:pPr>
            <a:r>
              <a:rPr kumimoji="0" lang="en-US" altLang="en-US" b="0" i="0" u="none" strike="noStrike" cap="none" normalizeH="0" baseline="0" dirty="0">
                <a:ln>
                  <a:noFill/>
                </a:ln>
                <a:effectLst/>
                <a:latin typeface="Calibri" panose="020F0502020204030204" pitchFamily="34" charset="0"/>
                <a:cs typeface="Calibri" panose="020F0502020204030204" pitchFamily="34" charset="0"/>
              </a:rPr>
              <a:t>Linear Regression isn’t always about business, its also important in sports. For instance, you </a:t>
            </a:r>
            <a:r>
              <a:rPr lang="en-US" altLang="en-US" dirty="0">
                <a:latin typeface="Calibri" panose="020F0502020204030204" pitchFamily="34" charset="0"/>
                <a:cs typeface="Calibri" panose="020F0502020204030204" pitchFamily="34" charset="0"/>
              </a:rPr>
              <a:t>might wonder if the number of games won by a basketball team is related to the average number of points the team scores per game.</a:t>
            </a:r>
            <a:endParaRPr kumimoji="0" lang="en-US" altLang="en-US" b="0" i="0" u="none" strike="noStrike" cap="none" normalizeH="0" baseline="0" dirty="0">
              <a:ln>
                <a:noFill/>
              </a:ln>
              <a:effectLst/>
              <a:latin typeface="Calibri" panose="020F0502020204030204" pitchFamily="34" charset="0"/>
              <a:cs typeface="Calibri" panose="020F0502020204030204" pitchFamily="34" charset="0"/>
            </a:endParaRPr>
          </a:p>
          <a:p>
            <a:pPr marL="457200" indent="-457200" algn="l">
              <a:lnSpc>
                <a:spcPct val="107000"/>
              </a:lnSpc>
              <a:spcBef>
                <a:spcPts val="0"/>
              </a:spcBef>
              <a:spcAft>
                <a:spcPts val="800"/>
              </a:spcAft>
              <a:buFont typeface="Arial" panose="020B0604020202020204" pitchFamily="34" charset="0"/>
              <a:buChar char="•"/>
            </a:pPr>
            <a:r>
              <a:rPr lang="en-US" altLang="en-US" dirty="0">
                <a:latin typeface="Calibri" panose="020F0502020204030204" pitchFamily="34" charset="0"/>
                <a:cs typeface="Calibri" panose="020F0502020204030204" pitchFamily="34" charset="0"/>
              </a:rPr>
              <a:t>With linear regression, you can model the relationship of these variables. A good model can be used to predict how many games teams will win.</a:t>
            </a:r>
            <a:r>
              <a:rPr kumimoji="0" lang="en-US" altLang="en-US" b="0" i="0" u="none" strike="noStrike" cap="none" normalizeH="0" baseline="0" dirty="0">
                <a:ln>
                  <a:noFill/>
                </a:ln>
                <a:effectLst/>
                <a:latin typeface="Calibri" panose="020F0502020204030204" pitchFamily="34" charset="0"/>
                <a:cs typeface="Calibri" panose="020F0502020204030204" pitchFamily="34" charset="0"/>
              </a:rPr>
              <a:t> </a:t>
            </a:r>
          </a:p>
          <a:p>
            <a:pPr marL="457200" indent="-457200" algn="l">
              <a:lnSpc>
                <a:spcPct val="107000"/>
              </a:lnSpc>
              <a:spcBef>
                <a:spcPts val="0"/>
              </a:spcBef>
              <a:spcAft>
                <a:spcPts val="800"/>
              </a:spcAft>
              <a:buFont typeface="Arial" panose="020B0604020202020204" pitchFamily="34" charset="0"/>
              <a:buChar char="•"/>
            </a:pPr>
            <a:r>
              <a:rPr lang="en-US" b="0" i="0" dirty="0">
                <a:solidFill>
                  <a:srgbClr val="282829"/>
                </a:solidFill>
                <a:effectLst/>
                <a:latin typeface="Calibri" panose="020F0502020204030204" pitchFamily="34" charset="0"/>
                <a:cs typeface="Calibri" panose="020F0502020204030204" pitchFamily="34" charset="0"/>
              </a:rPr>
              <a:t>Linear regression can also be used to analyze the marketing effectiveness, pricing and promotions on sales of a product.</a:t>
            </a:r>
            <a:endParaRPr lang="en-US" dirty="0">
              <a:solidFill>
                <a:srgbClr val="282829"/>
              </a:solidFill>
              <a:latin typeface="Calibri" panose="020F0502020204030204" pitchFamily="34" charset="0"/>
              <a:cs typeface="Calibri" panose="020F0502020204030204" pitchFamily="34" charset="0"/>
            </a:endParaRPr>
          </a:p>
          <a:p>
            <a:pPr marL="457200" indent="-457200" algn="l">
              <a:lnSpc>
                <a:spcPct val="107000"/>
              </a:lnSpc>
              <a:spcBef>
                <a:spcPts val="0"/>
              </a:spcBef>
              <a:spcAft>
                <a:spcPts val="800"/>
              </a:spcAft>
              <a:buFont typeface="Arial" panose="020B0604020202020204" pitchFamily="34" charset="0"/>
              <a:buChar char="•"/>
            </a:pPr>
            <a:r>
              <a:rPr lang="en-US" b="0" i="0" dirty="0">
                <a:solidFill>
                  <a:srgbClr val="282829"/>
                </a:solidFill>
                <a:effectLst/>
                <a:latin typeface="Calibri" panose="020F0502020204030204" pitchFamily="34" charset="0"/>
                <a:cs typeface="Calibri" panose="020F0502020204030204" pitchFamily="34" charset="0"/>
              </a:rPr>
              <a:t>The trend can be examined using linear regression, they can be closely watched while promoting or setting the pricing or even checking the effectiveness of the sales of a product</a:t>
            </a:r>
          </a:p>
          <a:p>
            <a:pPr marL="457200" indent="-457200" algn="l">
              <a:lnSpc>
                <a:spcPct val="107000"/>
              </a:lnSpc>
              <a:spcBef>
                <a:spcPts val="0"/>
              </a:spcBef>
              <a:spcAft>
                <a:spcPts val="800"/>
              </a:spcAft>
              <a:buFont typeface="Arial" panose="020B0604020202020204" pitchFamily="34" charset="0"/>
              <a:buChar char="•"/>
            </a:pPr>
            <a:endParaRPr lang="en-US" dirty="0"/>
          </a:p>
        </p:txBody>
      </p:sp>
    </p:spTree>
    <p:extLst>
      <p:ext uri="{BB962C8B-B14F-4D97-AF65-F5344CB8AC3E}">
        <p14:creationId xmlns:p14="http://schemas.microsoft.com/office/powerpoint/2010/main" val="3617051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AA452-26C9-4165-9C63-A4E9D0268D26}"/>
              </a:ext>
            </a:extLst>
          </p:cNvPr>
          <p:cNvSpPr>
            <a:spLocks noGrp="1"/>
          </p:cNvSpPr>
          <p:nvPr>
            <p:ph type="title"/>
          </p:nvPr>
        </p:nvSpPr>
        <p:spPr>
          <a:xfrm>
            <a:off x="1069848" y="484632"/>
            <a:ext cx="10058400" cy="861283"/>
          </a:xfrm>
        </p:spPr>
        <p:txBody>
          <a:bodyPr>
            <a:normAutofit/>
          </a:bodyPr>
          <a:lstStyle/>
          <a:p>
            <a:r>
              <a:rPr lang="en-US" sz="3200" b="1" dirty="0">
                <a:cs typeface="Amasis MT Pro Black" panose="020F0502020204030204" pitchFamily="34" charset="0"/>
              </a:rPr>
              <a:t>Applications</a:t>
            </a:r>
            <a:endParaRPr lang="en-IN" sz="3200" dirty="0"/>
          </a:p>
        </p:txBody>
      </p:sp>
      <p:sp>
        <p:nvSpPr>
          <p:cNvPr id="3" name="Content Placeholder 2">
            <a:extLst>
              <a:ext uri="{FF2B5EF4-FFF2-40B4-BE49-F238E27FC236}">
                <a16:creationId xmlns:a16="http://schemas.microsoft.com/office/drawing/2014/main" id="{B0985DE9-045C-43CF-9D6A-2DEC34259BA5}"/>
              </a:ext>
            </a:extLst>
          </p:cNvPr>
          <p:cNvSpPr>
            <a:spLocks noGrp="1"/>
          </p:cNvSpPr>
          <p:nvPr>
            <p:ph idx="1"/>
          </p:nvPr>
        </p:nvSpPr>
        <p:spPr>
          <a:xfrm>
            <a:off x="1066800" y="1484411"/>
            <a:ext cx="10058400" cy="4700632"/>
          </a:xfrm>
        </p:spPr>
        <p:txBody>
          <a:bodyPr>
            <a:noAutofit/>
          </a:bodyPr>
          <a:lstStyle/>
          <a:p>
            <a:pPr>
              <a:lnSpc>
                <a:spcPct val="100000"/>
              </a:lnSpc>
            </a:pPr>
            <a:r>
              <a:rPr lang="en-US" sz="2400" b="0" i="0" dirty="0">
                <a:solidFill>
                  <a:srgbClr val="282829"/>
                </a:solidFill>
                <a:effectLst/>
                <a:latin typeface="Calibri" panose="020F0502020204030204" pitchFamily="34" charset="0"/>
                <a:cs typeface="Calibri" panose="020F0502020204030204" pitchFamily="34" charset="0"/>
              </a:rPr>
              <a:t>Linear regressions can be used in business to evaluate trends and make estimates or forecasts.</a:t>
            </a:r>
            <a:endParaRPr lang="en-US" sz="2400" b="0" i="0" dirty="0">
              <a:solidFill>
                <a:schemeClr val="tx1"/>
              </a:solidFill>
              <a:effectLst/>
              <a:latin typeface="Calibri" panose="020F0502020204030204" pitchFamily="34" charset="0"/>
              <a:cs typeface="Calibri" panose="020F0502020204030204" pitchFamily="34" charset="0"/>
            </a:endParaRPr>
          </a:p>
          <a:p>
            <a:pPr marL="0" indent="0">
              <a:lnSpc>
                <a:spcPct val="100000"/>
              </a:lnSpc>
              <a:buNone/>
            </a:pPr>
            <a:r>
              <a:rPr lang="en-IN" sz="2400" b="0" i="0" dirty="0">
                <a:solidFill>
                  <a:schemeClr val="tx1"/>
                </a:solidFill>
                <a:effectLst/>
                <a:latin typeface="Calibri" panose="020F0502020204030204" pitchFamily="34" charset="0"/>
                <a:cs typeface="Calibri" panose="020F0502020204030204" pitchFamily="34" charset="0"/>
              </a:rPr>
              <a:t>For example, if a company's sales have increased steadily every month for the past few years, by conducting a linear analysis on the sales data with monthly sales, the company could forecast sales in future months</a:t>
            </a:r>
          </a:p>
          <a:p>
            <a:pPr>
              <a:lnSpc>
                <a:spcPct val="100000"/>
              </a:lnSpc>
            </a:pPr>
            <a:r>
              <a:rPr lang="en-US" sz="2400" b="0" i="0" dirty="0">
                <a:solidFill>
                  <a:srgbClr val="282829"/>
                </a:solidFill>
                <a:effectLst/>
                <a:latin typeface="Calibri" panose="020F0502020204030204" pitchFamily="34" charset="0"/>
                <a:cs typeface="Calibri" panose="020F0502020204030204" pitchFamily="34" charset="0"/>
              </a:rPr>
              <a:t>Supposing two campaigns are run on TV and Radio in parallel, a linear regression can capture the isolated as well as the combined impact of running this ads together.</a:t>
            </a:r>
          </a:p>
          <a:p>
            <a:pPr>
              <a:lnSpc>
                <a:spcPct val="100000"/>
              </a:lnSpc>
            </a:pPr>
            <a:r>
              <a:rPr lang="en-IN" sz="2400" i="0" dirty="0">
                <a:solidFill>
                  <a:srgbClr val="000000"/>
                </a:solidFill>
                <a:effectLst/>
                <a:latin typeface="Calibri" panose="020F0502020204030204" pitchFamily="34" charset="0"/>
                <a:cs typeface="Calibri" panose="020F0502020204030204" pitchFamily="34" charset="0"/>
              </a:rPr>
              <a:t>Predicting the Salary of a person based on years of experience- Therefore, Experience becomes the independent while Salary turns into the dependent variable.</a:t>
            </a:r>
          </a:p>
          <a:p>
            <a:pPr marL="0" indent="0">
              <a:lnSpc>
                <a:spcPct val="100000"/>
              </a:lnSpc>
              <a:buNone/>
            </a:pPr>
            <a:endParaRPr lang="en-IN" sz="2400" dirty="0"/>
          </a:p>
        </p:txBody>
      </p:sp>
      <p:sp>
        <p:nvSpPr>
          <p:cNvPr id="6" name="Slide Number Placeholder 5">
            <a:extLst>
              <a:ext uri="{FF2B5EF4-FFF2-40B4-BE49-F238E27FC236}">
                <a16:creationId xmlns:a16="http://schemas.microsoft.com/office/drawing/2014/main" id="{5F9C6801-73EB-414F-85AA-7F6697D64F45}"/>
              </a:ext>
            </a:extLst>
          </p:cNvPr>
          <p:cNvSpPr>
            <a:spLocks noGrp="1"/>
          </p:cNvSpPr>
          <p:nvPr>
            <p:ph type="sldNum" sz="quarter" idx="12"/>
          </p:nvPr>
        </p:nvSpPr>
        <p:spPr/>
        <p:txBody>
          <a:bodyPr>
            <a:normAutofit/>
          </a:bodyPr>
          <a:lstStyle/>
          <a:p>
            <a:fld id="{C6CE349A-7CBF-43C3-AAE4-AE7BD5B376D1}" type="slidenum">
              <a:rPr lang="en-US" smtClean="0"/>
              <a:t>7</a:t>
            </a:fld>
            <a:endParaRPr lang="en-US" dirty="0"/>
          </a:p>
        </p:txBody>
      </p:sp>
    </p:spTree>
    <p:extLst>
      <p:ext uri="{BB962C8B-B14F-4D97-AF65-F5344CB8AC3E}">
        <p14:creationId xmlns:p14="http://schemas.microsoft.com/office/powerpoint/2010/main" val="773177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6D0427-186A-0081-F354-FB109493C23C}"/>
              </a:ext>
            </a:extLst>
          </p:cNvPr>
          <p:cNvSpPr>
            <a:spLocks noGrp="1"/>
          </p:cNvSpPr>
          <p:nvPr>
            <p:ph idx="1"/>
          </p:nvPr>
        </p:nvSpPr>
        <p:spPr>
          <a:xfrm>
            <a:off x="1066800" y="1152609"/>
            <a:ext cx="10058400" cy="4050792"/>
          </a:xfrm>
        </p:spPr>
        <p:txBody>
          <a:bodyPr>
            <a:normAutofit/>
          </a:bodyPr>
          <a:lstStyle/>
          <a:p>
            <a:pPr>
              <a:lnSpc>
                <a:spcPct val="100000"/>
              </a:lnSpc>
            </a:pPr>
            <a:r>
              <a:rPr lang="en-IN" sz="2400" i="0" dirty="0">
                <a:solidFill>
                  <a:srgbClr val="000000"/>
                </a:solidFill>
                <a:effectLst/>
                <a:latin typeface="Calibri" panose="020F0502020204030204" pitchFamily="34" charset="0"/>
                <a:cs typeface="Calibri" panose="020F0502020204030204" pitchFamily="34" charset="0"/>
              </a:rPr>
              <a:t>Predicting crop yields based on the amount of rainfall-Yield is a dependent variable while the measure of precipitation is an independent variable. </a:t>
            </a:r>
            <a:endParaRPr lang="en-US" sz="2400" i="0" dirty="0">
              <a:solidFill>
                <a:srgbClr val="000000"/>
              </a:solidFill>
              <a:effectLst/>
              <a:latin typeface="Calibri" panose="020F0502020204030204" pitchFamily="34" charset="0"/>
              <a:cs typeface="Calibri" panose="020F0502020204030204" pitchFamily="34" charset="0"/>
            </a:endParaRPr>
          </a:p>
          <a:p>
            <a:pPr marL="0" indent="0">
              <a:lnSpc>
                <a:spcPct val="100000"/>
              </a:lnSpc>
              <a:buNone/>
            </a:pPr>
            <a:endParaRPr lang="en-US" sz="2400" b="0" i="0" dirty="0">
              <a:solidFill>
                <a:schemeClr val="tx1"/>
              </a:solidFill>
              <a:effectLst/>
              <a:latin typeface="Calibri" panose="020F0502020204030204" pitchFamily="34" charset="0"/>
              <a:cs typeface="Calibri" panose="020F0502020204030204" pitchFamily="34" charset="0"/>
            </a:endParaRPr>
          </a:p>
          <a:p>
            <a:endParaRPr lang="en-IN" sz="2400" dirty="0"/>
          </a:p>
        </p:txBody>
      </p:sp>
      <p:sp>
        <p:nvSpPr>
          <p:cNvPr id="4" name="Picture Placeholder 3">
            <a:extLst>
              <a:ext uri="{FF2B5EF4-FFF2-40B4-BE49-F238E27FC236}">
                <a16:creationId xmlns:a16="http://schemas.microsoft.com/office/drawing/2014/main" id="{31FE2F81-C53E-4F0F-0924-44726694A236}"/>
              </a:ext>
            </a:extLst>
          </p:cNvPr>
          <p:cNvSpPr>
            <a:spLocks noGrp="1"/>
          </p:cNvSpPr>
          <p:nvPr>
            <p:ph type="pic" sz="quarter" idx="13"/>
          </p:nvPr>
        </p:nvSpPr>
        <p:spPr/>
      </p:sp>
    </p:spTree>
    <p:extLst>
      <p:ext uri="{BB962C8B-B14F-4D97-AF65-F5344CB8AC3E}">
        <p14:creationId xmlns:p14="http://schemas.microsoft.com/office/powerpoint/2010/main" val="1290088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04A5-E1E1-49A9-A3AB-FEBA2E4F710B}"/>
              </a:ext>
            </a:extLst>
          </p:cNvPr>
          <p:cNvSpPr>
            <a:spLocks noGrp="1"/>
          </p:cNvSpPr>
          <p:nvPr>
            <p:ph type="title"/>
          </p:nvPr>
        </p:nvSpPr>
        <p:spPr>
          <a:xfrm>
            <a:off x="838200" y="365126"/>
            <a:ext cx="10515600" cy="858194"/>
          </a:xfrm>
        </p:spPr>
        <p:txBody>
          <a:bodyPr>
            <a:normAutofit/>
          </a:bodyPr>
          <a:lstStyle/>
          <a:p>
            <a:r>
              <a:rPr lang="en-US" sz="3200" b="1" dirty="0">
                <a:cs typeface="Amasis MT Pro Black" panose="020F0502020204030204" pitchFamily="34" charset="0"/>
              </a:rPr>
              <a:t>References</a:t>
            </a:r>
            <a:endParaRPr lang="en-US" sz="3200" b="1" dirty="0">
              <a:solidFill>
                <a:srgbClr val="00B0F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643E38F-B454-4727-BA83-748117FE8FAB}"/>
              </a:ext>
            </a:extLst>
          </p:cNvPr>
          <p:cNvSpPr>
            <a:spLocks noGrp="1"/>
          </p:cNvSpPr>
          <p:nvPr>
            <p:ph idx="1"/>
          </p:nvPr>
        </p:nvSpPr>
        <p:spPr>
          <a:xfrm>
            <a:off x="838200" y="1507524"/>
            <a:ext cx="10515600" cy="4669439"/>
          </a:xfrm>
        </p:spPr>
        <p:txBody>
          <a:bodyPr/>
          <a:lstStyle/>
          <a:p>
            <a:r>
              <a:rPr lang="en-US" dirty="0">
                <a:hlinkClick r:id="rId2"/>
              </a:rPr>
              <a:t>https://www.quora.com/What-are-the-best-applications-of-linear-regression</a:t>
            </a:r>
            <a:endParaRPr lang="en-US" dirty="0"/>
          </a:p>
          <a:p>
            <a:r>
              <a:rPr lang="en-US" dirty="0">
                <a:hlinkClick r:id="rId3"/>
              </a:rPr>
              <a:t>https://www.analyticssteps.com/blogs/7-types-regression-technique-you-should-know-machine-learning</a:t>
            </a:r>
            <a:endParaRPr lang="en-US" dirty="0"/>
          </a:p>
          <a:p>
            <a:r>
              <a:rPr lang="en-US" dirty="0">
                <a:hlinkClick r:id="rId4"/>
              </a:rPr>
              <a:t>https://www.analyticssteps.com/blogs/simple-linear-regression-applications-limitations-examples</a:t>
            </a:r>
            <a:endParaRPr lang="en-US" dirty="0"/>
          </a:p>
          <a:p>
            <a:r>
              <a:rPr lang="en-US" dirty="0">
                <a:hlinkClick r:id="rId5"/>
              </a:rPr>
              <a:t>https://www.analyticsvidhya.com/blog/2021/05/all-you-need-to-know-about-your-first-machine-learning-model-linear-regression</a:t>
            </a:r>
            <a:endParaRPr lang="en-US" dirty="0"/>
          </a:p>
        </p:txBody>
      </p:sp>
      <p:sp>
        <p:nvSpPr>
          <p:cNvPr id="6" name="Slide Number Placeholder 5">
            <a:extLst>
              <a:ext uri="{FF2B5EF4-FFF2-40B4-BE49-F238E27FC236}">
                <a16:creationId xmlns:a16="http://schemas.microsoft.com/office/drawing/2014/main" id="{5FE4239D-BAD3-45D8-E489-218D5DC4357A}"/>
              </a:ext>
            </a:extLst>
          </p:cNvPr>
          <p:cNvSpPr>
            <a:spLocks noGrp="1"/>
          </p:cNvSpPr>
          <p:nvPr>
            <p:ph type="sldNum" sz="quarter" idx="12"/>
          </p:nvPr>
        </p:nvSpPr>
        <p:spPr/>
        <p:txBody>
          <a:bodyPr>
            <a:normAutofit/>
          </a:bodyPr>
          <a:lstStyle/>
          <a:p>
            <a:fld id="{C6CE349A-7CBF-43C3-AAE4-AE7BD5B376D1}" type="slidenum">
              <a:rPr lang="en-US" smtClean="0"/>
              <a:t>9</a:t>
            </a:fld>
            <a:endParaRPr lang="en-US" dirty="0"/>
          </a:p>
        </p:txBody>
      </p:sp>
    </p:spTree>
    <p:extLst>
      <p:ext uri="{BB962C8B-B14F-4D97-AF65-F5344CB8AC3E}">
        <p14:creationId xmlns:p14="http://schemas.microsoft.com/office/powerpoint/2010/main" val="18506664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373</TotalTime>
  <Words>667</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Microsoft YaHei UI</vt:lpstr>
      <vt:lpstr>-apple-system</vt:lpstr>
      <vt:lpstr>Arial</vt:lpstr>
      <vt:lpstr>Calibri</vt:lpstr>
      <vt:lpstr>Rockwell</vt:lpstr>
      <vt:lpstr>Rockwell Condensed</vt:lpstr>
      <vt:lpstr>Times New Roman</vt:lpstr>
      <vt:lpstr>urw-din</vt:lpstr>
      <vt:lpstr>Wingdings</vt:lpstr>
      <vt:lpstr>Wood Type</vt:lpstr>
      <vt:lpstr>                        Linear Regression and classification</vt:lpstr>
      <vt:lpstr>What is Linear Regression ?</vt:lpstr>
      <vt:lpstr>What is Linear Regression ?</vt:lpstr>
      <vt:lpstr>Applications</vt:lpstr>
      <vt:lpstr>Applications</vt:lpstr>
      <vt:lpstr>Applications</vt:lpstr>
      <vt:lpstr>Applications</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Subject :AI TOOLS Code: 19EID134 </dc:title>
  <dc:creator>Dr. Praveen Gupta</dc:creator>
  <cp:lastModifiedBy>Anonymous Everywhere</cp:lastModifiedBy>
  <cp:revision>33</cp:revision>
  <dcterms:created xsi:type="dcterms:W3CDTF">2021-09-07T03:38:03Z</dcterms:created>
  <dcterms:modified xsi:type="dcterms:W3CDTF">2022-05-03T14:58:36Z</dcterms:modified>
</cp:coreProperties>
</file>