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A27FB561-5926-4F45-9B4F-70210E987639}" type="datetime1">
              <a:rPr lang="en-US" smtClean="0"/>
              <a:pPr/>
              <a:t>4/29/2022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3D73A8C-23AE-44F9-94C3-1CC297D800B6}"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7FB561-5926-4F45-9B4F-70210E987639}" type="datetime1">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73A8C-23AE-44F9-94C3-1CC297D800B6}"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7FB561-5926-4F45-9B4F-70210E987639}" type="datetime1">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73A8C-23AE-44F9-94C3-1CC297D800B6}" type="slidenum">
              <a:rPr lang="en-US" smtClean="0"/>
              <a:pPr/>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28650" y="1825625"/>
            <a:ext cx="3886200" cy="2098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28650" y="4076700"/>
            <a:ext cx="3886200" cy="21002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lvl="0"/>
            <a:fld id="{BB962C8B-B14F-4D97-AF65-F5344CB8AC3E}" type="datetime1">
              <a:rPr lang="zh-CN" altLang="en-US"/>
              <a:pPr lvl="0"/>
              <a:t>2022/4/29</a:t>
            </a:fld>
            <a:endParaRPr lang="zh-CN" altLang="en-US"/>
          </a:p>
        </p:txBody>
      </p:sp>
      <p:sp>
        <p:nvSpPr>
          <p:cNvPr id="7" name="页脚占位符 6"/>
          <p:cNvSpPr>
            <a:spLocks noGrp="1"/>
          </p:cNvSpPr>
          <p:nvPr>
            <p:ph type="ftr" sz="quarter" idx="11"/>
          </p:nvPr>
        </p:nvSpPr>
        <p:spPr/>
        <p:txBody>
          <a:bodyPr/>
          <a:lstStyle/>
          <a:p>
            <a:pPr lvl="0"/>
            <a:endParaRPr lang="zh-CN"/>
          </a:p>
        </p:txBody>
      </p:sp>
      <p:sp>
        <p:nvSpPr>
          <p:cNvPr id="8" name="灯片编号占位符 7"/>
          <p:cNvSpPr>
            <a:spLocks noGrp="1"/>
          </p:cNvSpPr>
          <p:nvPr>
            <p:ph type="sldNum" sz="quarter" idx="12"/>
          </p:nvPr>
        </p:nvSpPr>
        <p:spPr/>
        <p:txBody>
          <a:bodyPr/>
          <a:lstStyle/>
          <a:p>
            <a:pPr lvl="0"/>
            <a:fld id="{9A0DB2DC-4C9A-4742-B13C-FB6460FD3503}" type="slidenum">
              <a:rPr lang="en-US" altLang="zh-CN"/>
              <a:pPr lvl="0"/>
              <a:t>‹#›</a:t>
            </a:fld>
            <a:endParaRPr lang="zh-C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7FB561-5926-4F45-9B4F-70210E987639}" type="datetime1">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73A8C-23AE-44F9-94C3-1CC297D800B6}"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27FB561-5926-4F45-9B4F-70210E987639}" type="datetime1">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73A8C-23AE-44F9-94C3-1CC297D800B6}"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27FB561-5926-4F45-9B4F-70210E987639}" type="datetime1">
              <a:rPr lang="en-US" smtClean="0"/>
              <a:pPr/>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73A8C-23AE-44F9-94C3-1CC297D800B6}"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A27FB561-5926-4F45-9B4F-70210E987639}" type="datetime1">
              <a:rPr lang="en-US" smtClean="0"/>
              <a:pPr/>
              <a:t>4/29/2022</a:t>
            </a:fld>
            <a:endParaRPr lang="en-US"/>
          </a:p>
        </p:txBody>
      </p:sp>
      <p:sp>
        <p:nvSpPr>
          <p:cNvPr id="27" name="Slide Number Placeholder 26"/>
          <p:cNvSpPr>
            <a:spLocks noGrp="1"/>
          </p:cNvSpPr>
          <p:nvPr>
            <p:ph type="sldNum" sz="quarter" idx="11"/>
          </p:nvPr>
        </p:nvSpPr>
        <p:spPr/>
        <p:txBody>
          <a:bodyPr rtlCol="0"/>
          <a:lstStyle/>
          <a:p>
            <a:fld id="{D3D73A8C-23AE-44F9-94C3-1CC297D800B6}"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A27FB561-5926-4F45-9B4F-70210E987639}" type="datetime1">
              <a:rPr lang="en-US" smtClean="0"/>
              <a:pPr/>
              <a:t>4/29/2022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D3D73A8C-23AE-44F9-94C3-1CC297D800B6}"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7FB561-5926-4F45-9B4F-70210E987639}" type="datetime1">
              <a:rPr lang="en-US" smtClean="0"/>
              <a:pPr/>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73A8C-23AE-44F9-94C3-1CC297D800B6}"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889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27FB561-5926-4F45-9B4F-70210E987639}" type="datetime1">
              <a:rPr lang="en-US" smtClean="0"/>
              <a:pPr/>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73A8C-23AE-44F9-94C3-1CC297D800B6}"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27FB561-5926-4F45-9B4F-70210E987639}" type="datetime1">
              <a:rPr lang="en-US" smtClean="0"/>
              <a:pPr/>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73A8C-23AE-44F9-94C3-1CC297D800B6}"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27FB561-5926-4F45-9B4F-70210E987639}" type="datetime1">
              <a:rPr lang="en-US" smtClean="0"/>
              <a:pPr/>
              <a:t>4/29/2022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3D73A8C-23AE-44F9-94C3-1CC297D800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5905"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495" indent="-247015"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290" indent="-219710"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830" indent="-201295"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90015"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090"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LINEAR REGRESSION AND CLASSIFICATION </a:t>
            </a:r>
            <a:endParaRPr lang="en-US" dirty="0"/>
          </a:p>
        </p:txBody>
      </p:sp>
      <p:sp>
        <p:nvSpPr>
          <p:cNvPr id="3" name="Content Placeholder 2"/>
          <p:cNvSpPr>
            <a:spLocks noGrp="1"/>
          </p:cNvSpPr>
          <p:nvPr>
            <p:ph idx="1"/>
          </p:nvPr>
        </p:nvSpPr>
        <p:spPr/>
        <p:txBody>
          <a:bodyPr/>
          <a:lstStyle/>
          <a:p>
            <a:r>
              <a:rPr lang="en-US" dirty="0" smtClean="0"/>
              <a:t>TEAM 11</a:t>
            </a:r>
          </a:p>
          <a:p>
            <a:r>
              <a:rPr lang="en-US" dirty="0" smtClean="0"/>
              <a:t>122010324018- SALEEM</a:t>
            </a:r>
          </a:p>
          <a:p>
            <a:r>
              <a:rPr lang="en-US" dirty="0" smtClean="0"/>
              <a:t>122010324055-MOURYA</a:t>
            </a:r>
          </a:p>
          <a:p>
            <a:r>
              <a:rPr lang="en-US" dirty="0" smtClean="0"/>
              <a:t>122010324056-NITHIN</a:t>
            </a:r>
            <a:endParaRPr lang="en-US" dirty="0"/>
          </a:p>
        </p:txBody>
      </p:sp>
      <p:sp>
        <p:nvSpPr>
          <p:cNvPr id="88066" name="AutoShape 2" descr="Linear Regression, Clearly Explained!!! - YouTube"/>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88067" name="Picture 3"/>
          <p:cNvPicPr>
            <a:picLocks noChangeAspect="1" noChangeArrowheads="1"/>
          </p:cNvPicPr>
          <p:nvPr/>
        </p:nvPicPr>
        <p:blipFill>
          <a:blip r:embed="rId2"/>
          <a:srcRect/>
          <a:stretch>
            <a:fillRect/>
          </a:stretch>
        </p:blipFill>
        <p:spPr bwMode="auto">
          <a:xfrm>
            <a:off x="5040768" y="4286256"/>
            <a:ext cx="4103232" cy="2571744"/>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32"/>
            <a:ext cx="8229600" cy="1352568"/>
          </a:xfrm>
        </p:spPr>
        <p:txBody>
          <a:bodyPr>
            <a:normAutofit fontScale="90000"/>
          </a:bodyPr>
          <a:lstStyle/>
          <a:p>
            <a:r>
              <a:rPr lang="en-IN" dirty="0" smtClean="0"/>
              <a:t>Regression vs. Classification in Machine Learning</a:t>
            </a:r>
            <a:br>
              <a:rPr lang="en-IN" dirty="0" smtClean="0"/>
            </a:br>
            <a:endParaRPr lang="en-IN" dirty="0"/>
          </a:p>
        </p:txBody>
      </p:sp>
      <p:sp>
        <p:nvSpPr>
          <p:cNvPr id="3" name="Content Placeholder 2"/>
          <p:cNvSpPr>
            <a:spLocks noGrp="1"/>
          </p:cNvSpPr>
          <p:nvPr>
            <p:ph idx="1"/>
          </p:nvPr>
        </p:nvSpPr>
        <p:spPr/>
        <p:txBody>
          <a:bodyPr>
            <a:normAutofit/>
          </a:bodyPr>
          <a:lstStyle/>
          <a:p>
            <a:r>
              <a:rPr lang="en-IN" sz="2200" dirty="0" smtClean="0"/>
              <a:t>Regression and Classification algorithms are Supervised Learning algorithms. Both the algorithms are used for prediction in Machine learning and work with the </a:t>
            </a:r>
            <a:r>
              <a:rPr lang="en-IN" sz="2200" dirty="0" err="1" smtClean="0"/>
              <a:t>labeled</a:t>
            </a:r>
            <a:r>
              <a:rPr lang="en-IN" sz="2200" dirty="0" smtClean="0"/>
              <a:t> datasets. But the difference between both is how they are used for different machine learning problems.</a:t>
            </a:r>
          </a:p>
          <a:p>
            <a:r>
              <a:rPr lang="en-IN" sz="2200" dirty="0" smtClean="0"/>
              <a:t>The main difference between Regression and Classification algorithms that Regression algorithms are used to </a:t>
            </a:r>
            <a:r>
              <a:rPr lang="en-IN" sz="2200" b="1" dirty="0" smtClean="0"/>
              <a:t>predict the continuous</a:t>
            </a:r>
            <a:r>
              <a:rPr lang="en-IN" sz="2200" dirty="0" smtClean="0"/>
              <a:t> values such as price, salary, age, etc. and Classification algorithms are used to </a:t>
            </a:r>
            <a:r>
              <a:rPr lang="en-IN" sz="2200" b="1" dirty="0" smtClean="0"/>
              <a:t>predict/Classify the discrete values</a:t>
            </a:r>
            <a:r>
              <a:rPr lang="en-IN" sz="2200" dirty="0" smtClean="0"/>
              <a:t> such as Male or Female, True or False, Spam or Not Spam, etc.</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Regression vs. Classification"/>
          <p:cNvPicPr>
            <a:picLocks noChangeAspect="1" noChangeArrowheads="1"/>
          </p:cNvPicPr>
          <p:nvPr/>
        </p:nvPicPr>
        <p:blipFill>
          <a:blip r:embed="rId2"/>
          <a:srcRect/>
          <a:stretch>
            <a:fillRect/>
          </a:stretch>
        </p:blipFill>
        <p:spPr bwMode="auto">
          <a:xfrm>
            <a:off x="1357290" y="1857364"/>
            <a:ext cx="5953125" cy="33147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Thank you</a:t>
            </a:r>
            <a:endParaRPr lang="en-IN" dirty="0"/>
          </a:p>
        </p:txBody>
      </p:sp>
      <p:sp>
        <p:nvSpPr>
          <p:cNvPr id="3" name="Subtitle 2"/>
          <p:cNvSpPr>
            <a:spLocks noGrp="1"/>
          </p:cNvSpPr>
          <p:nvPr>
            <p:ph type="subTitle" idx="1"/>
          </p:nvPr>
        </p:nvSpPr>
        <p:spPr/>
        <p:txBody>
          <a:bodyPr/>
          <a:lstStyle/>
          <a:p>
            <a:r>
              <a:rPr lang="en-IN" smtClean="0"/>
              <a:t>By team 11</a:t>
            </a:r>
            <a:endParaRPr lang="en-IN" dirty="0" smtClean="0"/>
          </a:p>
          <a:p>
            <a:r>
              <a:rPr lang="en-IN" dirty="0" smtClean="0"/>
              <a:t>122010324018</a:t>
            </a:r>
          </a:p>
          <a:p>
            <a:r>
              <a:rPr lang="en-IN" dirty="0" smtClean="0"/>
              <a:t>122010324055</a:t>
            </a:r>
          </a:p>
          <a:p>
            <a:r>
              <a:rPr lang="en-IN" dirty="0" smtClean="0"/>
              <a:t>122010324056</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Linear regression is one of the easiest and most popular Machine Learning algorithms. It is a statistical method that is used for predictive analysis. Linear regression makes predictions for continuous/real or numeric variables such as </a:t>
            </a:r>
            <a:r>
              <a:rPr lang="en-US" dirty="0" err="1" smtClean="0"/>
              <a:t>sales,salary,age</a:t>
            </a:r>
            <a:r>
              <a:rPr lang="en-US" dirty="0" smtClean="0"/>
              <a:t> etc.</a:t>
            </a:r>
          </a:p>
          <a:p>
            <a:r>
              <a:rPr lang="en-US" dirty="0" smtClean="0"/>
              <a:t>Linear regression algorithm shows a linear relationship between a dependent (y) and one or more independent (y) variables, hence called as linear regression. Since linear regression shows the linear relationship, which means it finds how the value of the dependent variable is changing according to the value of the independent variable.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58204" cy="857240"/>
          </a:xfrm>
        </p:spPr>
        <p:txBody>
          <a:bodyPr>
            <a:noAutofit/>
          </a:bodyPr>
          <a:lstStyle/>
          <a:p>
            <a:r>
              <a:rPr lang="en-US" sz="2800" dirty="0" smtClean="0"/>
              <a:t>The linear regression model provides a sloped straight line representing the relationship between the variables</a:t>
            </a:r>
            <a:endParaRPr lang="en-US" sz="2800" dirty="0"/>
          </a:p>
        </p:txBody>
      </p:sp>
      <p:pic>
        <p:nvPicPr>
          <p:cNvPr id="102402" name="Picture 2"/>
          <p:cNvPicPr>
            <a:picLocks noGrp="1" noChangeAspect="1" noChangeArrowheads="1"/>
          </p:cNvPicPr>
          <p:nvPr>
            <p:ph idx="1"/>
          </p:nvPr>
        </p:nvPicPr>
        <p:blipFill>
          <a:blip r:embed="rId2"/>
          <a:srcRect/>
          <a:stretch>
            <a:fillRect/>
          </a:stretch>
        </p:blipFill>
        <p:spPr bwMode="auto">
          <a:xfrm>
            <a:off x="2071670" y="2571744"/>
            <a:ext cx="4054498" cy="405449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066800"/>
          </a:xfrm>
        </p:spPr>
        <p:txBody>
          <a:bodyPr/>
          <a:lstStyle/>
          <a:p>
            <a:endParaRPr lang="en-US" dirty="0"/>
          </a:p>
        </p:txBody>
      </p:sp>
      <p:sp>
        <p:nvSpPr>
          <p:cNvPr id="3" name="Content Placeholder 2"/>
          <p:cNvSpPr>
            <a:spLocks noGrp="1"/>
          </p:cNvSpPr>
          <p:nvPr>
            <p:ph idx="1"/>
          </p:nvPr>
        </p:nvSpPr>
        <p:spPr>
          <a:xfrm>
            <a:off x="457200" y="928670"/>
            <a:ext cx="8229600" cy="5645866"/>
          </a:xfrm>
        </p:spPr>
        <p:txBody>
          <a:bodyPr/>
          <a:lstStyle/>
          <a:p>
            <a:r>
              <a:rPr lang="en-US" dirty="0" smtClean="0"/>
              <a:t>Mathematically, we can represent a linear regression as:</a:t>
            </a:r>
          </a:p>
          <a:p>
            <a:r>
              <a:rPr lang="en-US" dirty="0" smtClean="0"/>
              <a:t>          y= a</a:t>
            </a:r>
            <a:r>
              <a:rPr lang="en-US" baseline="-25000" dirty="0" smtClean="0"/>
              <a:t>0</a:t>
            </a:r>
            <a:r>
              <a:rPr lang="en-US" dirty="0" smtClean="0"/>
              <a:t>+a</a:t>
            </a:r>
            <a:r>
              <a:rPr lang="en-US" baseline="-25000" dirty="0" smtClean="0"/>
              <a:t>1</a:t>
            </a:r>
            <a:r>
              <a:rPr lang="en-US" dirty="0" smtClean="0"/>
              <a:t>x+ </a:t>
            </a:r>
            <a:r>
              <a:rPr lang="el-GR" dirty="0" smtClean="0"/>
              <a:t>ε</a:t>
            </a:r>
            <a:endParaRPr lang="en-US" dirty="0" smtClean="0"/>
          </a:p>
          <a:p>
            <a:r>
              <a:rPr lang="en-US" sz="2400" b="1" dirty="0" smtClean="0"/>
              <a:t>Here,</a:t>
            </a:r>
            <a:endParaRPr lang="en-US" sz="2400" dirty="0" smtClean="0"/>
          </a:p>
          <a:p>
            <a:r>
              <a:rPr lang="en-US" sz="2400" dirty="0" smtClean="0"/>
              <a:t>Y= Dependent Variable (Target Variable)</a:t>
            </a:r>
            <a:br>
              <a:rPr lang="en-US" sz="2400" dirty="0" smtClean="0"/>
            </a:br>
            <a:r>
              <a:rPr lang="en-US" sz="2400" dirty="0" smtClean="0"/>
              <a:t>X= Independent Variable (predictor Variable)</a:t>
            </a:r>
            <a:br>
              <a:rPr lang="en-US" sz="2400" dirty="0" smtClean="0"/>
            </a:br>
            <a:r>
              <a:rPr lang="en-US" sz="2400" dirty="0" smtClean="0"/>
              <a:t>a0= intercept of the line (Gives an additional degree of freedom)</a:t>
            </a:r>
            <a:br>
              <a:rPr lang="en-US" sz="2400" dirty="0" smtClean="0"/>
            </a:br>
            <a:r>
              <a:rPr lang="en-US" sz="2400" dirty="0" smtClean="0"/>
              <a:t>a1 = Linear regression coefficient (scale factor to each input value).</a:t>
            </a:r>
            <a:br>
              <a:rPr lang="en-US" sz="2400" dirty="0" smtClean="0"/>
            </a:br>
            <a:r>
              <a:rPr lang="en-US" sz="2400" dirty="0" smtClean="0"/>
              <a:t>ε = random error</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Linear Regression</a:t>
            </a:r>
            <a:br>
              <a:rPr lang="en-US" dirty="0" smtClean="0"/>
            </a:br>
            <a:endParaRPr lang="en-US" dirty="0"/>
          </a:p>
        </p:txBody>
      </p:sp>
      <p:sp>
        <p:nvSpPr>
          <p:cNvPr id="3" name="Content Placeholder 2"/>
          <p:cNvSpPr>
            <a:spLocks noGrp="1"/>
          </p:cNvSpPr>
          <p:nvPr>
            <p:ph idx="1"/>
          </p:nvPr>
        </p:nvSpPr>
        <p:spPr/>
        <p:txBody>
          <a:bodyPr>
            <a:normAutofit/>
          </a:bodyPr>
          <a:lstStyle/>
          <a:p>
            <a:r>
              <a:rPr lang="en-US" sz="2200" dirty="0" smtClean="0"/>
              <a:t>Linear regression can be further divided into two types of the algorithm:</a:t>
            </a:r>
          </a:p>
          <a:p>
            <a:r>
              <a:rPr lang="en-US" sz="2200" b="1" dirty="0" smtClean="0"/>
              <a:t>Simple Linear Regression:</a:t>
            </a:r>
            <a:r>
              <a:rPr lang="en-US" sz="2200" dirty="0" smtClean="0"/>
              <a:t/>
            </a:r>
            <a:br>
              <a:rPr lang="en-US" sz="2200" dirty="0" smtClean="0"/>
            </a:br>
            <a:r>
              <a:rPr lang="en-US" sz="2200" dirty="0" smtClean="0"/>
              <a:t>If a single independent variable is used to predict the value of a numerical dependent variable, then such a Linear Regression algorithm is called Simple Linear Regression.</a:t>
            </a:r>
          </a:p>
          <a:p>
            <a:r>
              <a:rPr lang="en-US" sz="2200" b="1" dirty="0" smtClean="0"/>
              <a:t>Multiple Linear regression:</a:t>
            </a:r>
            <a:r>
              <a:rPr lang="en-US" sz="2200" dirty="0" smtClean="0"/>
              <a:t/>
            </a:r>
            <a:br>
              <a:rPr lang="en-US" sz="2200" dirty="0" smtClean="0"/>
            </a:br>
            <a:r>
              <a:rPr lang="en-US" sz="2200" dirty="0" smtClean="0"/>
              <a:t>If more than one independent variable is used to predict the value of a numerical dependent variable, then such a Linear Regression algorithm is called Multiple Linear Regression.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Positive Linear Relationship:</a:t>
            </a:r>
          </a:p>
        </p:txBody>
      </p:sp>
      <p:sp>
        <p:nvSpPr>
          <p:cNvPr id="3" name="Content Placeholder 2"/>
          <p:cNvSpPr>
            <a:spLocks noGrp="1"/>
          </p:cNvSpPr>
          <p:nvPr>
            <p:ph idx="1"/>
          </p:nvPr>
        </p:nvSpPr>
        <p:spPr/>
        <p:txBody>
          <a:bodyPr/>
          <a:lstStyle/>
          <a:p>
            <a:endParaRPr lang="en-US"/>
          </a:p>
          <a:p>
            <a:r>
              <a:rPr lang="en-US"/>
              <a:t>If the dependent variable increases on the Y-axis and independent variable increases on X-axis, then such a relationship is termed as a Positive linear relationship</a:t>
            </a:r>
          </a:p>
        </p:txBody>
      </p:sp>
      <p:pic>
        <p:nvPicPr>
          <p:cNvPr id="4" name="Picture 3" descr="2022-04-29 09:13:42.716000"/>
          <p:cNvPicPr>
            <a:picLocks noChangeAspect="1"/>
          </p:cNvPicPr>
          <p:nvPr/>
        </p:nvPicPr>
        <p:blipFill>
          <a:blip r:embed="rId2"/>
          <a:stretch>
            <a:fillRect/>
          </a:stretch>
        </p:blipFill>
        <p:spPr>
          <a:xfrm>
            <a:off x="3883025" y="4700905"/>
            <a:ext cx="3124835" cy="21621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Negative Linear Relationship:</a:t>
            </a:r>
            <a:endParaRPr lang="en-IN" dirty="0"/>
          </a:p>
        </p:txBody>
      </p:sp>
      <p:sp>
        <p:nvSpPr>
          <p:cNvPr id="3" name="Content Placeholder 2"/>
          <p:cNvSpPr>
            <a:spLocks noGrp="1"/>
          </p:cNvSpPr>
          <p:nvPr>
            <p:ph idx="1"/>
          </p:nvPr>
        </p:nvSpPr>
        <p:spPr/>
        <p:txBody>
          <a:bodyPr/>
          <a:lstStyle/>
          <a:p>
            <a:r>
              <a:rPr lang="en-IN" dirty="0" smtClean="0"/>
              <a:t>If the dependent variable decreases on the Y-axis and independent variable increases on the X-axis, then such a relationship is called a negative linear relationship.</a:t>
            </a:r>
            <a:endParaRPr lang="en-IN" dirty="0"/>
          </a:p>
        </p:txBody>
      </p:sp>
      <p:pic>
        <p:nvPicPr>
          <p:cNvPr id="1026" name="Picture 2" descr="Linear Regression in Machine Learning"/>
          <p:cNvPicPr>
            <a:picLocks noChangeAspect="1" noChangeArrowheads="1"/>
          </p:cNvPicPr>
          <p:nvPr/>
        </p:nvPicPr>
        <p:blipFill>
          <a:blip r:embed="rId2"/>
          <a:srcRect/>
          <a:stretch>
            <a:fillRect/>
          </a:stretch>
        </p:blipFill>
        <p:spPr bwMode="auto">
          <a:xfrm>
            <a:off x="3857620" y="4143380"/>
            <a:ext cx="3352800" cy="246697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Classification:</a:t>
            </a:r>
            <a:br>
              <a:rPr lang="en-IN" dirty="0" smtClean="0"/>
            </a:br>
            <a:endParaRPr lang="en-IN" dirty="0"/>
          </a:p>
        </p:txBody>
      </p:sp>
      <p:sp>
        <p:nvSpPr>
          <p:cNvPr id="3" name="Content Placeholder 2"/>
          <p:cNvSpPr>
            <a:spLocks noGrp="1"/>
          </p:cNvSpPr>
          <p:nvPr>
            <p:ph idx="1"/>
          </p:nvPr>
        </p:nvSpPr>
        <p:spPr/>
        <p:txBody>
          <a:bodyPr/>
          <a:lstStyle/>
          <a:p>
            <a:r>
              <a:rPr lang="en-IN" dirty="0" smtClean="0"/>
              <a:t>Classification is a process of finding a function which helps in dividing the dataset into classes based on different parameters. In Classification, a computer program is trained on the training dataset and based on that training, it categorizes the data into different classes.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Types of ML Classification Algorithms:</a:t>
            </a:r>
            <a:endParaRPr lang="en-IN" dirty="0"/>
          </a:p>
        </p:txBody>
      </p:sp>
      <p:sp>
        <p:nvSpPr>
          <p:cNvPr id="3" name="Content Placeholder 2"/>
          <p:cNvSpPr>
            <a:spLocks noGrp="1"/>
          </p:cNvSpPr>
          <p:nvPr>
            <p:ph idx="1"/>
          </p:nvPr>
        </p:nvSpPr>
        <p:spPr/>
        <p:txBody>
          <a:bodyPr/>
          <a:lstStyle/>
          <a:p>
            <a:r>
              <a:rPr lang="en-IN" dirty="0" smtClean="0"/>
              <a:t>Classification Algorithms can be further divided into the following types:</a:t>
            </a:r>
          </a:p>
          <a:p>
            <a:r>
              <a:rPr lang="en-IN" dirty="0" smtClean="0"/>
              <a:t>Logistic Regression</a:t>
            </a:r>
          </a:p>
          <a:p>
            <a:r>
              <a:rPr lang="en-IN" dirty="0" smtClean="0"/>
              <a:t>K-Nearest Neighbours</a:t>
            </a:r>
          </a:p>
          <a:p>
            <a:r>
              <a:rPr lang="en-IN" dirty="0" smtClean="0"/>
              <a:t>Support Vector Machines</a:t>
            </a:r>
          </a:p>
          <a:p>
            <a:r>
              <a:rPr lang="en-IN" dirty="0" smtClean="0"/>
              <a:t>Kernel SVM</a:t>
            </a:r>
          </a:p>
          <a:p>
            <a:r>
              <a:rPr lang="en-IN" dirty="0" smtClean="0"/>
              <a:t>Naïve </a:t>
            </a:r>
            <a:r>
              <a:rPr lang="en-IN" dirty="0" err="1" smtClean="0"/>
              <a:t>Bayes</a:t>
            </a:r>
            <a:endParaRPr lang="en-IN" dirty="0" smtClean="0"/>
          </a:p>
          <a:p>
            <a:r>
              <a:rPr lang="en-IN" dirty="0" smtClean="0"/>
              <a:t>Decision Tree Classification</a:t>
            </a:r>
          </a:p>
          <a:p>
            <a:r>
              <a:rPr lang="en-IN" dirty="0" smtClean="0"/>
              <a:t>Random Forest </a:t>
            </a:r>
            <a:r>
              <a:rPr lang="en-IN" dirty="0" smtClean="0"/>
              <a:t>Classification</a:t>
            </a:r>
            <a:endParaRPr lang="en-IN"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9</TotalTime>
  <Words>326</Words>
  <Application/>
  <PresentationFormat>On-screen Show (4:3)</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Urban</vt:lpstr>
      <vt:lpstr>LINEAR REGRESSION AND CLASSIFICATION </vt:lpstr>
      <vt:lpstr>Linear regression</vt:lpstr>
      <vt:lpstr>The linear regression model provides a sloped straight line representing the relationship between the variables</vt:lpstr>
      <vt:lpstr>Slide 4</vt:lpstr>
      <vt:lpstr>Types of Linear Regression </vt:lpstr>
      <vt:lpstr>Positive Linear Relationship:</vt:lpstr>
      <vt:lpstr>Negative Linear Relationship:</vt:lpstr>
      <vt:lpstr>Classification: </vt:lpstr>
      <vt:lpstr>Types of ML Classification Algorithms:</vt:lpstr>
      <vt:lpstr>Regression vs. Classification in Machine Learning </vt:lpstr>
      <vt:lpstr>Slide 11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AND CLASSIFICATION</dc:title>
  <dc:creator>CSE513</dc:creator>
  <cp:lastModifiedBy>Admin</cp:lastModifiedBy>
  <cp:revision>7</cp:revision>
  <dcterms:created xsi:type="dcterms:W3CDTF">1900-01-01T00:00:00Z</dcterms:created>
  <dcterms:modified xsi:type="dcterms:W3CDTF">2022-04-29T04:12:57Z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8CC820E1D3727398AE626B62E185A17D</vt:lpwstr>
  </property>
  <property fmtid="{D5CDD505-2E9C-101B-9397-08002B2CF9AE}" pid="3" name="KSOProductBuildVer">
    <vt:lpwstr>3081-11.20.2</vt:lpwstr>
  </property>
</Properties>
</file>