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9" r:id="rId7"/>
    <p:sldId id="267" r:id="rId8"/>
    <p:sldId id="263" r:id="rId9"/>
    <p:sldId id="268" r:id="rId10"/>
    <p:sldId id="264" r:id="rId11"/>
    <p:sldId id="265" r:id="rId12"/>
    <p:sldId id="266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底层命令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git命令数量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高级命令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git命令数量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168896"/>
        <c:axId val="41162240"/>
        <c:axId val="0"/>
      </c:bar3DChart>
      <c:valAx>
        <c:axId val="41162240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168896"/>
        <c:crosses val="autoZero"/>
        <c:crossBetween val="between"/>
      </c:valAx>
      <c:catAx>
        <c:axId val="41168896"/>
        <c:scaling>
          <c:orientation val="minMax"/>
        </c:scaling>
        <c:delete val="0"/>
        <c:axPos val="b"/>
        <c:majorTickMark val="out"/>
        <c:minorTickMark val="none"/>
        <c:tickLblPos val="nextTo"/>
        <c:crossAx val="4116224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9A8-39D3-41FD-8EE9-DF5A6AB35244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73A1-5D34-47A0-98EC-B8F4C9037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9A8-39D3-41FD-8EE9-DF5A6AB35244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73A1-5D34-47A0-98EC-B8F4C9037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9A8-39D3-41FD-8EE9-DF5A6AB35244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73A1-5D34-47A0-98EC-B8F4C9037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9A8-39D3-41FD-8EE9-DF5A6AB35244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73A1-5D34-47A0-98EC-B8F4C9037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9A8-39D3-41FD-8EE9-DF5A6AB35244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73A1-5D34-47A0-98EC-B8F4C9037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9A8-39D3-41FD-8EE9-DF5A6AB35244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73A1-5D34-47A0-98EC-B8F4C9037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9A8-39D3-41FD-8EE9-DF5A6AB35244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73A1-5D34-47A0-98EC-B8F4C9037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9A8-39D3-41FD-8EE9-DF5A6AB35244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73A1-5D34-47A0-98EC-B8F4C9037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9A8-39D3-41FD-8EE9-DF5A6AB35244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73A1-5D34-47A0-98EC-B8F4C9037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9A8-39D3-41FD-8EE9-DF5A6AB35244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73A1-5D34-47A0-98EC-B8F4C90371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D9A8-39D3-41FD-8EE9-DF5A6AB35244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73A1-5D34-47A0-98EC-B8F4C9037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ED9A8-39D3-41FD-8EE9-DF5A6AB35244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273A1-5D34-47A0-98EC-B8F4C9037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b="1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6000" b="1" dirty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zh-CN" altLang="en-US" sz="6000" b="1" dirty="0">
                <a:latin typeface="微软雅黑" pitchFamily="34" charset="-122"/>
                <a:ea typeface="微软雅黑" pitchFamily="34" charset="-122"/>
              </a:rPr>
              <a:t>简</a:t>
            </a:r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</a:rPr>
              <a:t>易入门</a:t>
            </a:r>
            <a:r>
              <a:rPr lang="en-US" altLang="zh-CN" sz="60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6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6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6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044524" cy="1145858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助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你开始使用 </a:t>
            </a:r>
            <a:r>
              <a:rPr lang="en-US" altLang="zh-CN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的简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易入门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 descr="http://blogs.codecommunity.org/mindbending/files/2011/09/git-logo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67444"/>
            <a:ext cx="1962150" cy="1343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321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424936" cy="6336704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添加文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件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add *.txt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加所有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文件</a:t>
            </a:r>
            <a:br>
              <a:rPr lang="zh-CN" altLang="en-US" sz="2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add README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#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加单个文件</a:t>
            </a:r>
            <a:br>
              <a:rPr lang="zh-CN" altLang="en-US" sz="2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add .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#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加所有文件包括子目录，但不包括空目录</a:t>
            </a: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命令是个多功能命令，根据目标文件的状态不同，此命令的效果也不同：可以用它开始跟踪新文件，或者把已跟踪的文件放到暂存区，还能用于合并时把有冲突的文件标记为已解决状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态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意每次修改后都要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重新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不然就会提交之前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时的版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这是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基本工作流程的第一步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05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424936" cy="6336704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提交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/>
          </a:p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commit –m ‘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提交说明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	</a:t>
            </a:r>
          </a:p>
          <a:p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commit –m ‘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README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#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交指定文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add .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#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加所有文件包括子目录，但不包括空目录</a:t>
            </a: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提交说明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所有已经跟踪过的文件暂存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并提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交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工作目录中修改过的文件都提交到版本库，不需一个一个手动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amend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增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补提交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复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用指定提交的提交留言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打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开编辑器在已有的提交基础上编辑修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现在，你的改动已经提交到了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，但是还没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到远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端仓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16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424936" cy="6336704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忽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略提交的文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过滤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把需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要忽略的文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件写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gitignore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里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此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为注释 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被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忽略</a:t>
            </a:r>
          </a:p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.a       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略所有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.a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结尾的文件</a:t>
            </a:r>
          </a:p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lib.a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但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lib.a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除外</a:t>
            </a:r>
          </a:p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.[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]  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略以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.o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.a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结尾的文件</a:t>
            </a:r>
          </a:p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~    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略以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结尾的文件</a:t>
            </a:r>
          </a:p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/TODO   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仅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忽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略根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目录下的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TODO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文件，不包括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subdir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/TODO</a:t>
            </a:r>
          </a:p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build/  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略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build/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目录下的所有文件</a:t>
            </a:r>
          </a:p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doc/*.txt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忽略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doc/notes.txt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但不包括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doc/server/arch.txt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5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424936" cy="6336704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推送（上传本地文件至服务器）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/>
          </a:p>
          <a:p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push origin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master</a:t>
            </a: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执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行以上命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令以将这些改动提交到远端仓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可以把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master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换成你想要推送的任何分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如果你还没有克隆现有仓库，并欲将你的仓库连接到某个远程服务器，你可以使用如下命令添加：</a:t>
            </a:r>
          </a:p>
          <a:p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remote add origin &lt;server&gt;</a:t>
            </a: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如此你就能够将你的改动推送到所添加的服务器上去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clone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命令已经添加了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origin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04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424936" cy="6336704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更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新本地仓库至最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新（下载服务器文件）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/>
          </a:p>
          <a:p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pull</a:t>
            </a: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更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新你的本地仓库至最新改动，执行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pull</a:t>
            </a: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你的工作目录中 获取（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fetch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并合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并（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merge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 远端的改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要合并其他分支到你的当前分支（例如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），执行：</a:t>
            </a:r>
          </a:p>
          <a:p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merge &lt;branch&gt;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79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424936" cy="6336704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077954"/>
              </p:ext>
            </p:extLst>
          </p:nvPr>
        </p:nvGraphicFramePr>
        <p:xfrm>
          <a:off x="107504" y="1381555"/>
          <a:ext cx="3971924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39952" y="332656"/>
            <a:ext cx="22145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/>
          </a:p>
          <a:p>
            <a:pPr lvl="1"/>
            <a:r>
              <a:rPr lang="zh-CN" altLang="en-US" sz="1600" b="1" dirty="0" smtClean="0"/>
              <a:t>高级命令（</a:t>
            </a:r>
            <a:r>
              <a:rPr lang="en-US" altLang="zh-CN" sz="1600" b="1" dirty="0" smtClean="0"/>
              <a:t>~30</a:t>
            </a:r>
            <a:r>
              <a:rPr lang="zh-CN" altLang="en-US" sz="1600" b="1" dirty="0" smtClean="0"/>
              <a:t>）</a:t>
            </a:r>
            <a:endParaRPr lang="en-US" sz="1600" b="1" dirty="0" smtClean="0"/>
          </a:p>
          <a:p>
            <a:pPr lvl="1"/>
            <a:r>
              <a:rPr lang="en-US" sz="1600" dirty="0" smtClean="0"/>
              <a:t>init</a:t>
            </a:r>
          </a:p>
          <a:p>
            <a:pPr lvl="1"/>
            <a:r>
              <a:rPr lang="en-US" sz="1600" dirty="0"/>
              <a:t>clone</a:t>
            </a:r>
            <a:endParaRPr lang="en-US" sz="1600" dirty="0" smtClean="0"/>
          </a:p>
          <a:p>
            <a:pPr lvl="1"/>
            <a:r>
              <a:rPr lang="en-US" sz="1600" dirty="0" smtClean="0"/>
              <a:t>status</a:t>
            </a:r>
            <a:endParaRPr lang="zh-CN" altLang="en-US" sz="1600" dirty="0" smtClean="0"/>
          </a:p>
          <a:p>
            <a:pPr lvl="1"/>
            <a:r>
              <a:rPr lang="en-US" sz="1600" dirty="0"/>
              <a:t>add</a:t>
            </a:r>
            <a:endParaRPr lang="en-US" sz="1600" dirty="0" smtClean="0"/>
          </a:p>
          <a:p>
            <a:pPr lvl="1"/>
            <a:r>
              <a:rPr lang="en-US" sz="1600" dirty="0" smtClean="0"/>
              <a:t>diff</a:t>
            </a:r>
            <a:endParaRPr lang="en-US" sz="1600" dirty="0" smtClean="0"/>
          </a:p>
          <a:p>
            <a:pPr lvl="1"/>
            <a:r>
              <a:rPr lang="en-US" sz="1600" dirty="0" smtClean="0"/>
              <a:t>commit</a:t>
            </a:r>
            <a:endParaRPr lang="en-US" sz="1600" dirty="0" smtClean="0"/>
          </a:p>
          <a:p>
            <a:pPr lvl="1"/>
            <a:r>
              <a:rPr lang="en-US" sz="1600" dirty="0" err="1" smtClean="0"/>
              <a:t>rm</a:t>
            </a:r>
            <a:endParaRPr lang="en-US" sz="1600" dirty="0" smtClean="0"/>
          </a:p>
          <a:p>
            <a:pPr lvl="1"/>
            <a:r>
              <a:rPr lang="en-US" sz="1600" dirty="0" err="1"/>
              <a:t>mv</a:t>
            </a:r>
            <a:endParaRPr lang="en-US" sz="1600" dirty="0" smtClean="0"/>
          </a:p>
          <a:p>
            <a:pPr lvl="1"/>
            <a:r>
              <a:rPr lang="en-US" sz="1600" dirty="0"/>
              <a:t>log</a:t>
            </a:r>
            <a:endParaRPr lang="en-US" sz="1600" dirty="0" smtClean="0"/>
          </a:p>
          <a:p>
            <a:pPr lvl="1"/>
            <a:r>
              <a:rPr lang="en-US" sz="1600" dirty="0" smtClean="0"/>
              <a:t>reset</a:t>
            </a:r>
          </a:p>
          <a:p>
            <a:pPr lvl="1"/>
            <a:r>
              <a:rPr lang="en-US" sz="1600" dirty="0"/>
              <a:t>checkout</a:t>
            </a:r>
            <a:endParaRPr lang="en-US" sz="1600" dirty="0" smtClean="0"/>
          </a:p>
          <a:p>
            <a:pPr lvl="1"/>
            <a:r>
              <a:rPr lang="en-US" sz="1600" dirty="0" smtClean="0"/>
              <a:t>tag</a:t>
            </a:r>
            <a:endParaRPr lang="en-US" sz="1600" dirty="0" smtClean="0"/>
          </a:p>
          <a:p>
            <a:pPr lvl="1"/>
            <a:r>
              <a:rPr lang="en-US" sz="1600" dirty="0" smtClean="0"/>
              <a:t>remote</a:t>
            </a:r>
          </a:p>
          <a:p>
            <a:pPr lvl="1"/>
            <a:r>
              <a:rPr lang="en-US" sz="1600" dirty="0"/>
              <a:t>fetch</a:t>
            </a:r>
            <a:endParaRPr lang="en-US" sz="1600" dirty="0" smtClean="0"/>
          </a:p>
          <a:p>
            <a:pPr lvl="1"/>
            <a:r>
              <a:rPr lang="en-US" sz="1600" dirty="0"/>
              <a:t>push</a:t>
            </a:r>
            <a:endParaRPr lang="en-US" sz="1600" dirty="0" smtClean="0"/>
          </a:p>
          <a:p>
            <a:pPr lvl="1"/>
            <a:r>
              <a:rPr lang="en-US" sz="1600" dirty="0" smtClean="0"/>
              <a:t>pull</a:t>
            </a:r>
            <a:endParaRPr lang="en-US" sz="1600" dirty="0" smtClean="0"/>
          </a:p>
          <a:p>
            <a:pPr lvl="1"/>
            <a:r>
              <a:rPr lang="en-US" sz="1600" dirty="0" smtClean="0"/>
              <a:t>branch</a:t>
            </a:r>
          </a:p>
          <a:p>
            <a:pPr lvl="1"/>
            <a:r>
              <a:rPr lang="en-US" sz="1600" dirty="0"/>
              <a:t>checkout</a:t>
            </a:r>
            <a:endParaRPr lang="en-US" sz="1600" dirty="0" smtClean="0"/>
          </a:p>
          <a:p>
            <a:pPr lvl="1"/>
            <a:r>
              <a:rPr lang="en-US" sz="1600" dirty="0" smtClean="0"/>
              <a:t>merge</a:t>
            </a:r>
            <a:endParaRPr lang="en-US" sz="1600" dirty="0" smtClean="0"/>
          </a:p>
          <a:p>
            <a:pPr lvl="1"/>
            <a:r>
              <a:rPr lang="en-US" sz="1600" dirty="0" smtClean="0"/>
              <a:t>…</a:t>
            </a:r>
          </a:p>
          <a:p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332656"/>
            <a:ext cx="2286016" cy="553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 smtClean="0"/>
          </a:p>
          <a:p>
            <a:pPr lvl="1"/>
            <a:r>
              <a:rPr lang="zh-CN" altLang="en-US" sz="1600" b="1" dirty="0" smtClean="0"/>
              <a:t>全部命令（</a:t>
            </a:r>
            <a:r>
              <a:rPr lang="en-US" altLang="zh-CN" sz="1600" b="1" dirty="0" smtClean="0"/>
              <a:t>~139</a:t>
            </a:r>
            <a:r>
              <a:rPr lang="zh-CN" altLang="en-US" sz="1600" b="1" dirty="0" smtClean="0"/>
              <a:t>）</a:t>
            </a:r>
            <a:endParaRPr lang="en-US" altLang="zh-CN" sz="1600" b="1" dirty="0" smtClean="0"/>
          </a:p>
          <a:p>
            <a:r>
              <a:rPr lang="en-US" altLang="zh-CN" sz="900" dirty="0" err="1" smtClean="0"/>
              <a:t>git</a:t>
            </a:r>
            <a:r>
              <a:rPr lang="en-US" altLang="zh-CN" sz="900" dirty="0" smtClean="0"/>
              <a:t> </a:t>
            </a:r>
            <a:r>
              <a:rPr lang="en-US" altLang="zh-CN" sz="900" dirty="0"/>
              <a:t>cherry-pick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</a:t>
            </a:r>
            <a:r>
              <a:rPr lang="en-US" altLang="zh-CN" sz="900" dirty="0" err="1"/>
              <a:t>citool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clean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clone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commit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commit-tree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</a:t>
            </a:r>
            <a:r>
              <a:rPr lang="en-US" altLang="zh-CN" sz="900" dirty="0" err="1"/>
              <a:t>config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count-objects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</a:t>
            </a:r>
            <a:r>
              <a:rPr lang="en-US" altLang="zh-CN" sz="900" dirty="0" err="1"/>
              <a:t>cvsexportcommit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</a:t>
            </a:r>
            <a:r>
              <a:rPr lang="en-US" altLang="zh-CN" sz="900" dirty="0" err="1"/>
              <a:t>cvsimport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daemon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describe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diff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diff-files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diff-index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diff-tree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</a:t>
            </a:r>
            <a:r>
              <a:rPr lang="en-US" altLang="zh-CN" sz="900" dirty="0" err="1"/>
              <a:t>difftool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fast-export 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fetch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fetch-pack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filter-branch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</a:t>
            </a:r>
            <a:r>
              <a:rPr lang="en-US" altLang="zh-CN" sz="900" dirty="0" err="1"/>
              <a:t>fmt</a:t>
            </a:r>
            <a:r>
              <a:rPr lang="en-US" altLang="zh-CN" sz="900" dirty="0"/>
              <a:t>-merge-</a:t>
            </a:r>
            <a:r>
              <a:rPr lang="en-US" altLang="zh-CN" sz="900" dirty="0" err="1"/>
              <a:t>msg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for-each-ref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format-patch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</a:t>
            </a:r>
            <a:r>
              <a:rPr lang="en-US" altLang="zh-CN" sz="900" dirty="0" err="1"/>
              <a:t>fsck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</a:t>
            </a:r>
            <a:r>
              <a:rPr lang="en-US" altLang="zh-CN" sz="900" dirty="0" err="1"/>
              <a:t>fsck</a:t>
            </a:r>
            <a:r>
              <a:rPr lang="en-US" altLang="zh-CN" sz="900" dirty="0"/>
              <a:t>-objects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</a:t>
            </a:r>
            <a:r>
              <a:rPr lang="en-US" altLang="zh-CN" sz="900" dirty="0" err="1"/>
              <a:t>gc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get-tar-commit-id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</a:t>
            </a:r>
            <a:r>
              <a:rPr lang="en-US" altLang="zh-CN" sz="900" dirty="0" err="1"/>
              <a:t>grep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</a:t>
            </a:r>
            <a:r>
              <a:rPr lang="en-US" altLang="zh-CN" sz="900" dirty="0" err="1"/>
              <a:t>gui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hash-object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help</a:t>
            </a:r>
            <a:endParaRPr lang="zh-CN" altLang="en-US" sz="900" dirty="0"/>
          </a:p>
          <a:p>
            <a:r>
              <a:rPr lang="en-US" altLang="zh-CN" sz="900" dirty="0" err="1"/>
              <a:t>git</a:t>
            </a:r>
            <a:r>
              <a:rPr lang="en-US" altLang="zh-CN" sz="900" dirty="0"/>
              <a:t> http-backend</a:t>
            </a:r>
            <a:endParaRPr lang="zh-CN" altLang="en-US" sz="900" dirty="0"/>
          </a:p>
          <a:p>
            <a:r>
              <a:rPr lang="en-US" altLang="zh-CN" sz="900" dirty="0" smtClean="0"/>
              <a:t>………………………………………………………..</a:t>
            </a:r>
            <a:endParaRPr lang="zh-CN" altLang="en-US" sz="900" dirty="0"/>
          </a:p>
          <a:p>
            <a:pPr lvl="1"/>
            <a:endParaRPr lang="en-US" sz="900" b="1" dirty="0" smtClean="0"/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6578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424936" cy="633670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提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示：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下回继续讲解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git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更多的命令功能</a:t>
            </a:r>
            <a:endParaRPr lang="en-US" altLang="zh-CN" sz="2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 descr="http://fc00.deviantart.net/fs71/i/2011/050/8/d/dr__sheldon_cooper_by_mcelsouza-d39vsp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72816"/>
            <a:ext cx="2413497" cy="3632892"/>
          </a:xfrm>
          <a:prstGeom prst="rect">
            <a:avLst/>
          </a:prstGeom>
          <a:noFill/>
        </p:spPr>
      </p:pic>
      <p:sp>
        <p:nvSpPr>
          <p:cNvPr id="8" name="椭圆形标注 7"/>
          <p:cNvSpPr/>
          <p:nvPr/>
        </p:nvSpPr>
        <p:spPr>
          <a:xfrm>
            <a:off x="5004048" y="1536249"/>
            <a:ext cx="2786082" cy="1071570"/>
          </a:xfrm>
          <a:prstGeom prst="wedgeEllipseCallout">
            <a:avLst>
              <a:gd name="adj1" fmla="val -60771"/>
              <a:gd name="adj2" fmla="val 92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谢谢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539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424936" cy="6336704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是一个开源的分布式版本控制系统，用以有效、高速的处理从很小到非常大的项目版本管理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aseline="30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Linus Torvalds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为了帮助管理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内核开发而开发的一个开放源码的版本控制软件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Torvalds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开始着手开发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是为了作为一种过渡方案来替代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BitKeeper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，后者之前一直是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内核开发人员在全球使用的主要源代码工具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。开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放源码社区中的有些人觉得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BitKeeper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的许可证并不适合开放源码社区的工作，因此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Torvalds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决定着手研究许可证更为灵活的版本控制系统。尽管最初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的开发是为了辅助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内核开发的过程，但是我们已经发现在很多其他自由软件项目中也使用了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65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424936" cy="6336704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的优势在于易于本地增加分支和分布式的特性，可离线提交，解决了异地团队协同开发等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不能解决的问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离线工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作：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可以让你在本地做所有操作，提交代码，查看历史，合并，创建分支等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93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424936" cy="6336704"/>
          </a:xfrm>
        </p:spPr>
        <p:txBody>
          <a:bodyPr>
            <a:normAutofit/>
          </a:bodyPr>
          <a:lstStyle/>
          <a:p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SVN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支更快、更容易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支持离线工作；本地提交可以稍后提交到服务器上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提交都是原子的，且是整个项目范围的，而不像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SVN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中一样是对每个文件的。 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中的每个工作树都包含一个具有完整项目历史的仓库。 </a:t>
            </a: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没有哪一个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仓库会天生比其他仓库更重要。 </a:t>
            </a:r>
          </a:p>
        </p:txBody>
      </p:sp>
    </p:spTree>
    <p:extLst>
      <p:ext uri="{BB962C8B-B14F-4D97-AF65-F5344CB8AC3E}">
        <p14:creationId xmlns:p14="http://schemas.microsoft.com/office/powerpoint/2010/main" val="53072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424936" cy="6336704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 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Windows 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://code.google.com/p/msysgit/downloads/list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和平时安装软件一样，点击</a:t>
            </a:r>
            <a:r>
              <a:rPr lang="en-US" altLang="zh-CN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下一步</a:t>
            </a:r>
            <a:r>
              <a:rPr lang="en-US" altLang="zh-CN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sz="2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37433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15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424936" cy="6336704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作流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你的本地仓库由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维护的三棵“树”组成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一个是你的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工作目录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，它持有实际文件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二个是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缓存区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），它像个缓存区域，临时保存你的改动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后是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，指向你最近一次提交后的结果。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44" y="3406477"/>
            <a:ext cx="71247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42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424936" cy="6336704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—global user.name </a:t>
            </a:r>
            <a:r>
              <a:rPr lang="en-US" altLang="zh-CN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户名</a:t>
            </a:r>
            <a:r>
              <a:rPr lang="en-US" altLang="zh-CN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—global 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user.email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邮</a:t>
            </a:r>
            <a:r>
              <a:rPr lang="zh-CN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箱</a:t>
            </a:r>
            <a:r>
              <a:rPr lang="en-US" altLang="zh-CN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实最后这些设置都保存在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C:\Documents and Settings\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用户名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\.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gitconfig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文件下（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endParaRPr lang="en-US" altLang="zh-CN" sz="2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看帮助： </a:t>
            </a:r>
            <a:r>
              <a:rPr lang="en-US" altLang="zh-CN" sz="2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help </a:t>
            </a:r>
            <a:r>
              <a:rPr lang="en-US" altLang="zh-CN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&lt;command&gt;</a:t>
            </a:r>
          </a:p>
          <a:p>
            <a:r>
              <a:rPr lang="zh-CN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help </a:t>
            </a:r>
            <a:r>
              <a:rPr lang="en-US" altLang="zh-CN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70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424936" cy="6336704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仓库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/>
          </a:p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创建新文件夹，打开，然后执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以创建新的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仓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件夹命名习惯用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作为后缀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test.git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4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424936" cy="6336704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检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出（克隆）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仓库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/>
          </a:p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clone</a:t>
            </a: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执行如下命令以创建一个本地仓库的克隆版本：</a:t>
            </a:r>
          </a:p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clone /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path/to/repository</a:t>
            </a: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如果是远端服务器上的仓库，你的命令会是这个样子：</a:t>
            </a:r>
          </a:p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clone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议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://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username@host:port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/path/to/repository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638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129</TotalTime>
  <Words>1099</Words>
  <Application>Microsoft Office PowerPoint</Application>
  <PresentationFormat>全屏显示(4:3)</PresentationFormat>
  <Paragraphs>179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龙腾四海</vt:lpstr>
      <vt:lpstr>git - 简易入门(1)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Git入门</dc:title>
  <dc:creator>zhuxh</dc:creator>
  <cp:lastModifiedBy>zhuxh</cp:lastModifiedBy>
  <cp:revision>81</cp:revision>
  <dcterms:created xsi:type="dcterms:W3CDTF">2013-03-11T06:01:25Z</dcterms:created>
  <dcterms:modified xsi:type="dcterms:W3CDTF">2013-03-11T08:43:57Z</dcterms:modified>
</cp:coreProperties>
</file>