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7" r:id="rId3"/>
    <p:sldId id="288" r:id="rId4"/>
    <p:sldId id="298" r:id="rId5"/>
    <p:sldId id="289" r:id="rId6"/>
    <p:sldId id="293" r:id="rId7"/>
    <p:sldId id="290" r:id="rId8"/>
    <p:sldId id="29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249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19B5-A6F8-A54A-A4FB-5D5EFEA47C7D}" type="datetimeFigureOut">
              <a:rPr lang="en-US" smtClean="0"/>
              <a:t>4/2/20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3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Digital Computers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68942" y="661272"/>
            <a:ext cx="8367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Digital computers </a:t>
            </a:r>
            <a:r>
              <a:rPr lang="en-US" sz="2400" dirty="0" smtClean="0"/>
              <a:t>– numbers are represented by several voltages in “binary code”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73044"/>
              </p:ext>
            </p:extLst>
          </p:nvPr>
        </p:nvGraphicFramePr>
        <p:xfrm>
          <a:off x="74705" y="1572863"/>
          <a:ext cx="696258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474"/>
                <a:gridCol w="650768"/>
                <a:gridCol w="773621"/>
                <a:gridCol w="773621"/>
                <a:gridCol w="773621"/>
                <a:gridCol w="773621"/>
                <a:gridCol w="773621"/>
                <a:gridCol w="773621"/>
                <a:gridCol w="77362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128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0V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0V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3V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3V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0V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0V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3V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3V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41886" y="1757810"/>
            <a:ext cx="2076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51 in 8-bit binary code is 00110011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82706" y="2971765"/>
            <a:ext cx="7948706" cy="3650709"/>
            <a:chOff x="582706" y="2971765"/>
            <a:chExt cx="7948706" cy="3650709"/>
          </a:xfrm>
        </p:grpSpPr>
        <p:grpSp>
          <p:nvGrpSpPr>
            <p:cNvPr id="11" name="Group 10"/>
            <p:cNvGrpSpPr/>
            <p:nvPr/>
          </p:nvGrpSpPr>
          <p:grpSpPr>
            <a:xfrm>
              <a:off x="582706" y="2971765"/>
              <a:ext cx="7948706" cy="3650709"/>
              <a:chOff x="582706" y="2971765"/>
              <a:chExt cx="7948706" cy="365070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6353" y="5084234"/>
                <a:ext cx="7605059" cy="153824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582706" y="4693451"/>
                <a:ext cx="70738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Double precision floating-point variable </a:t>
                </a:r>
                <a:r>
                  <a:rPr lang="en-US" sz="2200" dirty="0" smtClean="0"/>
                  <a:t>– 64 bits or 8 bytes</a:t>
                </a:r>
                <a:endParaRPr lang="en-US" sz="2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35106" y="2971765"/>
                <a:ext cx="69293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b="1" dirty="0" smtClean="0"/>
                  <a:t>Single precision floating-point variable </a:t>
                </a:r>
                <a:r>
                  <a:rPr lang="en-US" sz="2200" dirty="0" smtClean="0"/>
                  <a:t>– 32 bits or 4 bytes</a:t>
                </a:r>
                <a:endParaRPr lang="en-US" sz="2200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934" y="3507241"/>
                <a:ext cx="6947648" cy="883176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676197" y="6253142"/>
              <a:ext cx="2557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en.wikipedia.org</a:t>
              </a:r>
              <a:r>
                <a:rPr lang="en-US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17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6" y="0"/>
            <a:ext cx="449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Digital Data </a:t>
            </a:r>
            <a:r>
              <a:rPr lang="en-US" sz="3600" b="1" dirty="0" err="1" smtClean="0"/>
              <a:t>Aquisition</a:t>
            </a:r>
            <a:endParaRPr lang="en-US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61272"/>
            <a:ext cx="9144000" cy="2725585"/>
            <a:chOff x="0" y="661272"/>
            <a:chExt cx="9144000" cy="2725585"/>
          </a:xfrm>
        </p:grpSpPr>
        <p:sp>
          <p:nvSpPr>
            <p:cNvPr id="10" name="TextBox 9"/>
            <p:cNvSpPr txBox="1"/>
            <p:nvPr/>
          </p:nvSpPr>
          <p:spPr>
            <a:xfrm>
              <a:off x="268942" y="661272"/>
              <a:ext cx="83670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A/D </a:t>
              </a:r>
              <a:r>
                <a:rPr lang="en-US" sz="2600" dirty="0" smtClean="0"/>
                <a:t>– analog to digital converter (i.e. LabQuest)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37390" t="2744" b="71877"/>
            <a:stretch/>
          </p:blipFill>
          <p:spPr>
            <a:xfrm>
              <a:off x="0" y="1646387"/>
              <a:ext cx="4922344" cy="174047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37389" t="27730" r="6462" b="49178"/>
            <a:stretch/>
          </p:blipFill>
          <p:spPr>
            <a:xfrm>
              <a:off x="4729656" y="1803186"/>
              <a:ext cx="4414344" cy="1583671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35674" y="1207350"/>
              <a:ext cx="24007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Continuous Analog</a:t>
              </a:r>
              <a:endParaRPr lang="en-US" sz="2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1375" y="1218631"/>
              <a:ext cx="19649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Discrete Digital</a:t>
              </a:r>
              <a:endParaRPr lang="en-US" sz="2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1112" y="3026217"/>
              <a:ext cx="1340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https:/</a:t>
              </a:r>
              <a:r>
                <a:rPr lang="en-US" sz="1200" dirty="0" smtClean="0"/>
                <a:t>/</a:t>
              </a:r>
              <a:r>
                <a:rPr lang="en-US" sz="1200" dirty="0" err="1" smtClean="0"/>
                <a:t>nutaq.com</a:t>
              </a:r>
              <a:endParaRPr lang="en-US" sz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0" y="3873965"/>
            <a:ext cx="8949092" cy="2691515"/>
            <a:chOff x="0" y="3873965"/>
            <a:chExt cx="8949092" cy="269151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/>
            <a:srcRect l="37389" t="27730" r="6462" b="49178"/>
            <a:stretch/>
          </p:blipFill>
          <p:spPr>
            <a:xfrm>
              <a:off x="0" y="4981809"/>
              <a:ext cx="4414344" cy="158367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1719" y="4397254"/>
              <a:ext cx="19649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Discrete Digital</a:t>
              </a:r>
              <a:endParaRPr lang="en-US" sz="2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3590" y="3873965"/>
              <a:ext cx="83670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 smtClean="0"/>
                <a:t>D/A </a:t>
              </a:r>
              <a:r>
                <a:rPr lang="en-US" sz="2600" dirty="0" smtClean="0"/>
                <a:t>– digital to analog converter (i.e. an iPod)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2"/>
            <a:srcRect l="37389" t="49603" r="6462" b="25921"/>
            <a:stretch/>
          </p:blipFill>
          <p:spPr>
            <a:xfrm>
              <a:off x="4534748" y="4886887"/>
              <a:ext cx="4414344" cy="167859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365579" y="4408534"/>
              <a:ext cx="2646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“Continuous” Analog</a:t>
              </a:r>
              <a:endParaRPr lang="en-US" sz="2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0330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6" y="0"/>
            <a:ext cx="82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Sampling Frequency and </a:t>
            </a:r>
            <a:r>
              <a:rPr lang="en-US" sz="3600" b="1" dirty="0" err="1" smtClean="0"/>
              <a:t>Nyquist</a:t>
            </a:r>
            <a:r>
              <a:rPr lang="en-US" sz="3600" b="1" dirty="0" smtClean="0"/>
              <a:t> Criterion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907493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Quality of a digital signal depends on the </a:t>
            </a:r>
            <a:r>
              <a:rPr lang="en-US" sz="2600" b="1" dirty="0" smtClean="0"/>
              <a:t>Sampling Frequency </a:t>
            </a:r>
            <a:r>
              <a:rPr lang="en-US" sz="2600" b="1" i="1" dirty="0" err="1" smtClean="0"/>
              <a:t>f</a:t>
            </a:r>
            <a:r>
              <a:rPr lang="en-US" sz="2600" b="1" i="1" baseline="-25000" dirty="0" err="1" smtClean="0"/>
              <a:t>S</a:t>
            </a:r>
            <a:r>
              <a:rPr lang="en-US" sz="2600" dirty="0" smtClean="0"/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6638" y="1735318"/>
            <a:ext cx="8949092" cy="2168226"/>
            <a:chOff x="0" y="4397254"/>
            <a:chExt cx="8949092" cy="216822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37389" t="27730" r="6462" b="49178"/>
            <a:stretch/>
          </p:blipFill>
          <p:spPr>
            <a:xfrm>
              <a:off x="0" y="4981809"/>
              <a:ext cx="4414344" cy="158367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1719" y="4397254"/>
              <a:ext cx="19649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Discrete Digital</a:t>
              </a:r>
              <a:endParaRPr lang="en-US" sz="2200" b="1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l="37389" t="49603" r="6462" b="25921"/>
            <a:stretch/>
          </p:blipFill>
          <p:spPr>
            <a:xfrm>
              <a:off x="4534748" y="4886887"/>
              <a:ext cx="4414344" cy="167859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365579" y="4408534"/>
              <a:ext cx="2646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“Continuous” Analog</a:t>
              </a:r>
              <a:endParaRPr lang="en-US" sz="22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436" y="4897934"/>
            <a:ext cx="744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Nyquist</a:t>
            </a:r>
            <a:r>
              <a:rPr lang="en-US" sz="2200" b="1" dirty="0" smtClean="0"/>
              <a:t> Criterion</a:t>
            </a:r>
            <a:r>
              <a:rPr lang="en-US" sz="2200" dirty="0" smtClean="0"/>
              <a:t> – The maximum frequency component that can be resolved is half the sampling frequency</a:t>
            </a:r>
            <a:endParaRPr lang="en-US" sz="22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51898"/>
              </p:ext>
            </p:extLst>
          </p:nvPr>
        </p:nvGraphicFramePr>
        <p:xfrm>
          <a:off x="7305675" y="4709041"/>
          <a:ext cx="1607528" cy="95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660400" imgH="393700" progId="Equation.3">
                  <p:embed/>
                </p:oleObj>
              </mc:Choice>
              <mc:Fallback>
                <p:oleObj name="Equation" r:id="rId4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5675" y="4709041"/>
                        <a:ext cx="1607528" cy="95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67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6" y="0"/>
            <a:ext cx="4047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Sampling Frequency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907493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Engineering Trade-off: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7471" y="2025279"/>
            <a:ext cx="130517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Large </a:t>
            </a:r>
            <a:r>
              <a:rPr lang="en-US" sz="2600" b="1" i="1" dirty="0" err="1" smtClean="0"/>
              <a:t>f</a:t>
            </a:r>
            <a:r>
              <a:rPr lang="en-US" sz="2600" b="1" i="1" baseline="-25000" dirty="0" err="1" smtClean="0"/>
              <a:t>s</a:t>
            </a:r>
            <a:endParaRPr lang="en-US" sz="2600" b="1" i="1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V="1">
            <a:off x="2342641" y="1800032"/>
            <a:ext cx="1380923" cy="471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2641" y="2271502"/>
            <a:ext cx="1380923" cy="440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3564" y="1553810"/>
            <a:ext cx="274952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8000"/>
                </a:solidFill>
              </a:rPr>
              <a:t>high quality data</a:t>
            </a:r>
            <a:endParaRPr lang="en-US" sz="2600" b="1" i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3564" y="2466156"/>
            <a:ext cx="274952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large data files</a:t>
            </a:r>
            <a:endParaRPr lang="en-US" sz="2600" b="1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7471" y="4514385"/>
            <a:ext cx="130517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Small </a:t>
            </a:r>
            <a:r>
              <a:rPr lang="en-US" sz="2600" b="1" i="1" dirty="0" err="1" smtClean="0"/>
              <a:t>f</a:t>
            </a:r>
            <a:r>
              <a:rPr lang="en-US" sz="2600" b="1" i="1" baseline="-25000" dirty="0" err="1" smtClean="0"/>
              <a:t>s</a:t>
            </a:r>
            <a:endParaRPr lang="en-US" sz="2600" b="1" i="1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2342641" y="4289138"/>
            <a:ext cx="1380923" cy="471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42641" y="4760608"/>
            <a:ext cx="1380923" cy="440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3564" y="4042916"/>
            <a:ext cx="274952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low quality data</a:t>
            </a:r>
            <a:endParaRPr lang="en-US" sz="2600" b="1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3564" y="4955262"/>
            <a:ext cx="274952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8000"/>
                </a:solidFill>
              </a:rPr>
              <a:t>small data files</a:t>
            </a:r>
            <a:endParaRPr lang="en-US" sz="2600" b="1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6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A10 - Thermocouple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6349" y="6079487"/>
            <a:ext cx="97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4.18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08451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Two </a:t>
            </a:r>
            <a:r>
              <a:rPr lang="en-US" sz="2400" i="1" dirty="0" smtClean="0"/>
              <a:t>different</a:t>
            </a:r>
            <a:r>
              <a:rPr lang="en-US" sz="2400" dirty="0" smtClean="0"/>
              <a:t> metals form a junction – </a:t>
            </a:r>
            <a:r>
              <a:rPr lang="en-US" sz="2400" b="1" dirty="0" err="1" smtClean="0"/>
              <a:t>Seebeck</a:t>
            </a:r>
            <a:r>
              <a:rPr lang="en-US" sz="2400" dirty="0" smtClean="0"/>
              <a:t> or </a:t>
            </a:r>
            <a:r>
              <a:rPr lang="en-US" sz="2400" b="1" dirty="0" smtClean="0"/>
              <a:t>Thermoelectric</a:t>
            </a:r>
            <a:r>
              <a:rPr lang="en-US" sz="2400" dirty="0" smtClean="0"/>
              <a:t> </a:t>
            </a:r>
            <a:r>
              <a:rPr lang="en-US" sz="2400" b="1" dirty="0" smtClean="0"/>
              <a:t>effect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Thermocouple “type” refers to what metals it uses (Type K, Type J, etc.)</a:t>
            </a:r>
            <a:endParaRPr lang="en-US" sz="2400" i="1" dirty="0" smtClean="0"/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1% accuracy over a wide a temperature range!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2605220"/>
            <a:ext cx="2710661" cy="3274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2038" y="3550087"/>
            <a:ext cx="131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Omega.com</a:t>
            </a:r>
            <a:endParaRPr lang="en-US" dirty="0"/>
          </a:p>
        </p:txBody>
      </p:sp>
      <p:pic>
        <p:nvPicPr>
          <p:cNvPr id="8" name="Picture 7" descr="Thermocouples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5884" y="3321034"/>
            <a:ext cx="4648200" cy="2650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148" y="5820299"/>
            <a:ext cx="726971" cy="7269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3008284" y="5774592"/>
            <a:ext cx="483860" cy="1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2270" y="5953874"/>
            <a:ext cx="380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IC chip to amplify and </a:t>
            </a:r>
            <a:r>
              <a:rPr lang="en-US" sz="2000" i="1" dirty="0" err="1" smtClean="0"/>
              <a:t>linearize</a:t>
            </a:r>
            <a:r>
              <a:rPr lang="en-US" sz="2000" i="1" dirty="0" smtClean="0"/>
              <a:t> </a:t>
            </a:r>
            <a:r>
              <a:rPr lang="en-US" sz="2000" dirty="0" smtClean="0"/>
              <a:t>the output such that </a:t>
            </a:r>
            <a:r>
              <a:rPr lang="en-US" sz="2000" i="1" dirty="0" smtClean="0"/>
              <a:t>V</a:t>
            </a:r>
            <a:r>
              <a:rPr lang="en-US" sz="2000" dirty="0" smtClean="0"/>
              <a:t> = (10 mV/C)*</a:t>
            </a:r>
            <a:r>
              <a:rPr lang="en-US" sz="2000" i="1" dirty="0" smtClean="0"/>
              <a:t>T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57" y="3190919"/>
            <a:ext cx="1815558" cy="2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6" y="0"/>
            <a:ext cx="4911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A10 - 1</a:t>
            </a:r>
            <a:r>
              <a:rPr lang="en-US" sz="3600" b="1" baseline="30000" dirty="0" smtClean="0"/>
              <a:t>st</a:t>
            </a:r>
            <a:r>
              <a:rPr lang="en-US" sz="3600" b="1" dirty="0" smtClean="0"/>
              <a:t> Order Response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0440" y="1018865"/>
            <a:ext cx="29818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Thermocouple (TC) </a:t>
            </a:r>
          </a:p>
          <a:p>
            <a:pPr algn="ctr"/>
            <a:r>
              <a:rPr lang="en-US" sz="2600" b="1" dirty="0" smtClean="0"/>
              <a:t>“1</a:t>
            </a:r>
            <a:r>
              <a:rPr lang="en-US" sz="2600" b="1" baseline="30000" dirty="0" smtClean="0"/>
              <a:t>st</a:t>
            </a:r>
            <a:r>
              <a:rPr lang="en-US" sz="2600" b="1" dirty="0" smtClean="0"/>
              <a:t> order response”</a:t>
            </a:r>
            <a:endParaRPr lang="en-US" sz="26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6486" y="2424973"/>
            <a:ext cx="2605772" cy="3555609"/>
            <a:chOff x="131763" y="1238713"/>
            <a:chExt cx="3084456" cy="4208780"/>
          </a:xfrm>
        </p:grpSpPr>
        <p:sp>
          <p:nvSpPr>
            <p:cNvPr id="6" name="Chord 5"/>
            <p:cNvSpPr/>
            <p:nvPr/>
          </p:nvSpPr>
          <p:spPr>
            <a:xfrm rot="16921945">
              <a:off x="642785" y="2399027"/>
              <a:ext cx="1928353" cy="1928353"/>
            </a:xfrm>
            <a:prstGeom prst="chord">
              <a:avLst>
                <a:gd name="adj1" fmla="val 4361002"/>
                <a:gd name="adj2" fmla="val 155820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2785" y="1238713"/>
              <a:ext cx="1928353" cy="210110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964229"/>
                </p:ext>
              </p:extLst>
            </p:nvPr>
          </p:nvGraphicFramePr>
          <p:xfrm>
            <a:off x="1187202" y="2671576"/>
            <a:ext cx="703416" cy="668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9" name="Equation" r:id="rId3" imgW="254000" imgH="241300" progId="Equation.3">
                    <p:embed/>
                  </p:oleObj>
                </mc:Choice>
                <mc:Fallback>
                  <p:oleObj name="Equation" r:id="rId3" imgW="254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7202" y="2671576"/>
                          <a:ext cx="703416" cy="6682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637205"/>
                </p:ext>
              </p:extLst>
            </p:nvPr>
          </p:nvGraphicFramePr>
          <p:xfrm>
            <a:off x="2300232" y="4747282"/>
            <a:ext cx="915987" cy="66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0" name="Equation" r:id="rId5" imgW="330200" imgH="241300" progId="Equation.3">
                    <p:embed/>
                  </p:oleObj>
                </mc:Choice>
                <mc:Fallback>
                  <p:oleObj name="Equation" r:id="rId5" imgW="3302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0232" y="4747282"/>
                          <a:ext cx="915987" cy="668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762298"/>
                </p:ext>
              </p:extLst>
            </p:nvPr>
          </p:nvGraphicFramePr>
          <p:xfrm>
            <a:off x="131763" y="4779155"/>
            <a:ext cx="704850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1" name="Equation" r:id="rId7" imgW="254000" imgH="241300" progId="Equation.3">
                    <p:embed/>
                  </p:oleObj>
                </mc:Choice>
                <mc:Fallback>
                  <p:oleObj name="Equation" r:id="rId7" imgW="254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1763" y="4779155"/>
                          <a:ext cx="704850" cy="668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V="1">
              <a:off x="642785" y="3872937"/>
              <a:ext cx="544417" cy="968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026721" y="3879998"/>
              <a:ext cx="724231" cy="9143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1st_order_impulse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37497" r="29883" b="37558"/>
          <a:stretch/>
        </p:blipFill>
        <p:spPr>
          <a:xfrm>
            <a:off x="4146940" y="728031"/>
            <a:ext cx="4709039" cy="347197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10983" y="494324"/>
            <a:ext cx="3169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Response to an </a:t>
            </a:r>
            <a:r>
              <a:rPr lang="en-US" sz="2200" b="1" dirty="0" smtClean="0"/>
              <a:t>“impulse”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4993" y="4218851"/>
            <a:ext cx="4266314" cy="239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740"/>
            <a:ext cx="531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A10 - Cantilever Vibrations</a:t>
            </a:r>
            <a:endParaRPr lang="en-US" sz="3600" b="1" dirty="0"/>
          </a:p>
        </p:txBody>
      </p:sp>
      <p:pic>
        <p:nvPicPr>
          <p:cNvPr id="3" name="Picture 2" descr="Beam_mode_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96" y="638591"/>
            <a:ext cx="4849104" cy="28844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1931"/>
            <a:ext cx="4179497" cy="3222625"/>
          </a:xfrm>
          <a:prstGeom prst="rect">
            <a:avLst/>
          </a:prstGeom>
        </p:spPr>
      </p:pic>
      <p:pic>
        <p:nvPicPr>
          <p:cNvPr id="5" name="Picture 4" descr="Fig3_ringing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24989" r="10890" b="22697"/>
          <a:stretch/>
        </p:blipFill>
        <p:spPr>
          <a:xfrm>
            <a:off x="4400671" y="3359273"/>
            <a:ext cx="4431548" cy="3562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110" y="1040515"/>
            <a:ext cx="38726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Baseball bat undergoes cantilever vibrations after striking a ball.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257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740"/>
            <a:ext cx="3657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Fourier Transform</a:t>
            </a:r>
            <a:endParaRPr lang="en-US" sz="3600" b="1" dirty="0"/>
          </a:p>
        </p:txBody>
      </p:sp>
      <p:pic>
        <p:nvPicPr>
          <p:cNvPr id="6" name="Picture 5" descr="V_vs_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1961"/>
            <a:ext cx="4469155" cy="3351866"/>
          </a:xfrm>
          <a:prstGeom prst="rect">
            <a:avLst/>
          </a:prstGeom>
        </p:spPr>
      </p:pic>
      <p:pic>
        <p:nvPicPr>
          <p:cNvPr id="8" name="Picture 7" descr="phase_FF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39" y="3828807"/>
            <a:ext cx="4038924" cy="3029193"/>
          </a:xfrm>
          <a:prstGeom prst="rect">
            <a:avLst/>
          </a:prstGeom>
        </p:spPr>
      </p:pic>
      <p:pic>
        <p:nvPicPr>
          <p:cNvPr id="9" name="Picture 8" descr="amplitude_FF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39" y="504092"/>
            <a:ext cx="4038924" cy="3029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32758" y="319426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AMPLITUDE vs. FREQUENCY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93849" y="3644141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PHASE vs. FREQUENCY</a:t>
            </a:r>
            <a:endParaRPr lang="en-US" b="1" dirty="0"/>
          </a:p>
        </p:txBody>
      </p: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4469155" y="3312261"/>
            <a:ext cx="797784" cy="4856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69155" y="3797894"/>
            <a:ext cx="797784" cy="42337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40283" y="3127595"/>
            <a:ext cx="61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FFT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4596" y="1937295"/>
            <a:ext cx="218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AMPLITUDE vs. TIME</a:t>
            </a:r>
            <a:endParaRPr lang="en-US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480343"/>
              </p:ext>
            </p:extLst>
          </p:nvPr>
        </p:nvGraphicFramePr>
        <p:xfrm>
          <a:off x="43794" y="1028731"/>
          <a:ext cx="3989663" cy="58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6" imgW="1638300" imgH="241300" progId="Equation.3">
                  <p:embed/>
                </p:oleObj>
              </mc:Choice>
              <mc:Fallback>
                <p:oleObj name="Equation" r:id="rId6" imgW="1638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94" y="1028731"/>
                        <a:ext cx="3989663" cy="587624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273470" y="64140"/>
            <a:ext cx="189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“Spectral Density”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96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308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Rumbach</dc:creator>
  <cp:lastModifiedBy>Paul Rumbach</cp:lastModifiedBy>
  <cp:revision>79</cp:revision>
  <dcterms:created xsi:type="dcterms:W3CDTF">2015-02-16T18:00:21Z</dcterms:created>
  <dcterms:modified xsi:type="dcterms:W3CDTF">2020-04-02T19:16:53Z</dcterms:modified>
</cp:coreProperties>
</file>