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vml" ContentType="application/vnd.openxmlformats-officedocument.vmlDrawing"/>
  <Default Extension="png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0" r:id="rId2"/>
    <p:sldId id="288" r:id="rId3"/>
    <p:sldId id="298" r:id="rId4"/>
    <p:sldId id="289" r:id="rId5"/>
    <p:sldId id="293" r:id="rId6"/>
    <p:sldId id="301" r:id="rId7"/>
    <p:sldId id="304" r:id="rId8"/>
    <p:sldId id="30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249" autoAdjust="0"/>
  </p:normalViewPr>
  <p:slideViewPr>
    <p:cSldViewPr snapToGrid="0" snapToObjects="1" showGuides="1">
      <p:cViewPr varScale="1">
        <p:scale>
          <a:sx n="93" d="100"/>
          <a:sy n="93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19B5-A6F8-A54A-A4FB-5D5EFEA47C7D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11D-DA4A-3844-AA14-A8BBF55B2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19B5-A6F8-A54A-A4FB-5D5EFEA47C7D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11D-DA4A-3844-AA14-A8BBF55B2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19B5-A6F8-A54A-A4FB-5D5EFEA47C7D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11D-DA4A-3844-AA14-A8BBF55B2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19B5-A6F8-A54A-A4FB-5D5EFEA47C7D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11D-DA4A-3844-AA14-A8BBF55B2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19B5-A6F8-A54A-A4FB-5D5EFEA47C7D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11D-DA4A-3844-AA14-A8BBF55B2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19B5-A6F8-A54A-A4FB-5D5EFEA47C7D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11D-DA4A-3844-AA14-A8BBF55B2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19B5-A6F8-A54A-A4FB-5D5EFEA47C7D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11D-DA4A-3844-AA14-A8BBF55B2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19B5-A6F8-A54A-A4FB-5D5EFEA47C7D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11D-DA4A-3844-AA14-A8BBF55B2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19B5-A6F8-A54A-A4FB-5D5EFEA47C7D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11D-DA4A-3844-AA14-A8BBF55B2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19B5-A6F8-A54A-A4FB-5D5EFEA47C7D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11D-DA4A-3844-AA14-A8BBF55B2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19B5-A6F8-A54A-A4FB-5D5EFEA47C7D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11D-DA4A-3844-AA14-A8BBF55B24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B19B5-A6F8-A54A-A4FB-5D5EFEA47C7D}" type="datetimeFigureOut">
              <a:rPr lang="en-US" smtClean="0"/>
              <a:t>10/29/20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E311D-DA4A-3844-AA14-A8BBF55B24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9.emf"/><Relationship Id="rId9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15.emf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0049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Avenir Medium"/>
                <a:cs typeface="Avenir Medium"/>
              </a:rPr>
              <a:t>AME20216 - Lab I</a:t>
            </a:r>
            <a:br>
              <a:rPr lang="en-US" sz="5400" b="1" dirty="0" smtClean="0">
                <a:latin typeface="Avenir Medium"/>
                <a:cs typeface="Avenir Medium"/>
              </a:rPr>
            </a:br>
            <a:r>
              <a:rPr lang="en-US" sz="5400" b="1" dirty="0" smtClean="0">
                <a:latin typeface="Avenir Medium"/>
                <a:cs typeface="Avenir Medium"/>
              </a:rPr>
              <a:t>L12 – Transient Signals</a:t>
            </a:r>
            <a:endParaRPr lang="en-US" sz="5400" b="1" dirty="0">
              <a:latin typeface="Avenir Medium"/>
              <a:cs typeface="Avenir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AME20216 - Rumbach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E311D-DA4A-3844-AA14-A8BBF55B24F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83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6" y="0"/>
            <a:ext cx="8247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Sampling Frequency and </a:t>
            </a:r>
            <a:r>
              <a:rPr lang="en-US" sz="3600" b="1" dirty="0" err="1" smtClean="0"/>
              <a:t>Nyquist</a:t>
            </a:r>
            <a:r>
              <a:rPr lang="en-US" sz="3600" b="1" dirty="0" smtClean="0"/>
              <a:t> Criterion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907493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Quality of a digital signal depends on the </a:t>
            </a:r>
            <a:r>
              <a:rPr lang="en-US" sz="2600" b="1" dirty="0" smtClean="0"/>
              <a:t>Sampling Frequency </a:t>
            </a:r>
            <a:r>
              <a:rPr lang="en-US" sz="2600" b="1" i="1" dirty="0" err="1" smtClean="0"/>
              <a:t>f</a:t>
            </a:r>
            <a:r>
              <a:rPr lang="en-US" sz="2600" b="1" i="1" baseline="-25000" dirty="0" err="1" smtClean="0"/>
              <a:t>S</a:t>
            </a:r>
            <a:r>
              <a:rPr lang="en-US" sz="2600" dirty="0" smtClean="0"/>
              <a:t>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6638" y="1735318"/>
            <a:ext cx="8949092" cy="2168226"/>
            <a:chOff x="0" y="4397254"/>
            <a:chExt cx="8949092" cy="216822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/>
            <a:srcRect l="37389" t="27730" r="6462" b="49178"/>
            <a:stretch/>
          </p:blipFill>
          <p:spPr>
            <a:xfrm>
              <a:off x="0" y="4981809"/>
              <a:ext cx="4414344" cy="1583671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861719" y="4397254"/>
              <a:ext cx="19649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Discrete Digital</a:t>
              </a:r>
              <a:endParaRPr lang="en-US" sz="2200" b="1" dirty="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 rotWithShape="1">
            <a:blip r:embed="rId3"/>
            <a:srcRect l="37389" t="49603" r="6462" b="25921"/>
            <a:stretch/>
          </p:blipFill>
          <p:spPr>
            <a:xfrm>
              <a:off x="4534748" y="4886887"/>
              <a:ext cx="4414344" cy="1678593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5365579" y="4408534"/>
              <a:ext cx="26468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“Continuous” Analog</a:t>
              </a:r>
              <a:endParaRPr lang="en-US" sz="22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436" y="4897934"/>
            <a:ext cx="7445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 smtClean="0"/>
              <a:t>Nyquist</a:t>
            </a:r>
            <a:r>
              <a:rPr lang="en-US" sz="2200" b="1" dirty="0" smtClean="0"/>
              <a:t> Criterion</a:t>
            </a:r>
            <a:r>
              <a:rPr lang="en-US" sz="2200" dirty="0" smtClean="0"/>
              <a:t> – The maximum frequency component that can be resolved is half the sampling frequency</a:t>
            </a:r>
            <a:endParaRPr lang="en-US" sz="2200" b="1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651898"/>
              </p:ext>
            </p:extLst>
          </p:nvPr>
        </p:nvGraphicFramePr>
        <p:xfrm>
          <a:off x="7305675" y="4709041"/>
          <a:ext cx="1607528" cy="958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4" imgW="660400" imgH="393700" progId="Equation.3">
                  <p:embed/>
                </p:oleObj>
              </mc:Choice>
              <mc:Fallback>
                <p:oleObj name="Equation" r:id="rId4" imgW="6604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05675" y="4709041"/>
                        <a:ext cx="1607528" cy="958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867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6" y="0"/>
            <a:ext cx="4047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Sampling Frequency</a:t>
            </a:r>
            <a:endParaRPr lang="en-US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907493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Engineering Trade-off: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7471" y="2025279"/>
            <a:ext cx="130517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Large </a:t>
            </a:r>
            <a:r>
              <a:rPr lang="en-US" sz="2600" b="1" i="1" dirty="0" err="1" smtClean="0"/>
              <a:t>f</a:t>
            </a:r>
            <a:r>
              <a:rPr lang="en-US" sz="2600" b="1" i="1" baseline="-25000" dirty="0" err="1" smtClean="0"/>
              <a:t>s</a:t>
            </a:r>
            <a:endParaRPr lang="en-US" sz="2600" b="1" i="1" dirty="0"/>
          </a:p>
        </p:txBody>
      </p:sp>
      <p:cxnSp>
        <p:nvCxnSpPr>
          <p:cNvPr id="6" name="Straight Arrow Connector 5"/>
          <p:cNvCxnSpPr>
            <a:stCxn id="2" idx="3"/>
          </p:cNvCxnSpPr>
          <p:nvPr/>
        </p:nvCxnSpPr>
        <p:spPr>
          <a:xfrm flipV="1">
            <a:off x="2342641" y="1800032"/>
            <a:ext cx="1380923" cy="4714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42641" y="2271502"/>
            <a:ext cx="1380923" cy="4408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23564" y="1553810"/>
            <a:ext cx="274952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008000"/>
                </a:solidFill>
              </a:rPr>
              <a:t>high quality data</a:t>
            </a:r>
            <a:endParaRPr lang="en-US" sz="2600" b="1" i="1" dirty="0">
              <a:solidFill>
                <a:srgbClr val="008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23564" y="2466156"/>
            <a:ext cx="274952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FF0000"/>
                </a:solidFill>
              </a:rPr>
              <a:t>large data files</a:t>
            </a:r>
            <a:endParaRPr lang="en-US" sz="2600" b="1" i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7471" y="4514385"/>
            <a:ext cx="130517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Small </a:t>
            </a:r>
            <a:r>
              <a:rPr lang="en-US" sz="2600" b="1" i="1" dirty="0" err="1" smtClean="0"/>
              <a:t>f</a:t>
            </a:r>
            <a:r>
              <a:rPr lang="en-US" sz="2600" b="1" i="1" baseline="-25000" dirty="0" err="1" smtClean="0"/>
              <a:t>s</a:t>
            </a:r>
            <a:endParaRPr lang="en-US" sz="2600" b="1" i="1" dirty="0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2342641" y="4289138"/>
            <a:ext cx="1380923" cy="4714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342641" y="4760608"/>
            <a:ext cx="1380923" cy="44087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23564" y="4042916"/>
            <a:ext cx="274952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FF0000"/>
                </a:solidFill>
              </a:rPr>
              <a:t>low quality data</a:t>
            </a:r>
            <a:endParaRPr lang="en-US" sz="2600" b="1" i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3564" y="4955262"/>
            <a:ext cx="274952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008000"/>
                </a:solidFill>
              </a:rPr>
              <a:t>small data files</a:t>
            </a:r>
            <a:endParaRPr lang="en-US" sz="2600" b="1" i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61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A10 - Thermocouple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86349" y="6079487"/>
            <a:ext cx="97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Fig. 4.18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08451"/>
            <a:ext cx="914400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Two </a:t>
            </a:r>
            <a:r>
              <a:rPr lang="en-US" sz="2400" i="1" dirty="0" smtClean="0"/>
              <a:t>different</a:t>
            </a:r>
            <a:r>
              <a:rPr lang="en-US" sz="2400" dirty="0" smtClean="0"/>
              <a:t> metals form a junction – </a:t>
            </a:r>
            <a:r>
              <a:rPr lang="en-US" sz="2400" b="1" dirty="0" err="1" smtClean="0"/>
              <a:t>Seebeck</a:t>
            </a:r>
            <a:r>
              <a:rPr lang="en-US" sz="2400" dirty="0" smtClean="0"/>
              <a:t> or </a:t>
            </a:r>
            <a:r>
              <a:rPr lang="en-US" sz="2400" b="1" dirty="0" smtClean="0"/>
              <a:t>Thermoelectric</a:t>
            </a:r>
            <a:r>
              <a:rPr lang="en-US" sz="2400" dirty="0" smtClean="0"/>
              <a:t> </a:t>
            </a:r>
            <a:r>
              <a:rPr lang="en-US" sz="2400" b="1" dirty="0" smtClean="0"/>
              <a:t>effect</a:t>
            </a:r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Thermocouple “type” refers to what metals it uses (Type K, Type J, etc.)</a:t>
            </a:r>
            <a:endParaRPr lang="en-US" sz="2400" i="1" dirty="0" smtClean="0"/>
          </a:p>
          <a:p>
            <a:pPr>
              <a:spcAft>
                <a:spcPts val="600"/>
              </a:spcAft>
              <a:buFont typeface="Arial"/>
              <a:buChar char="•"/>
            </a:pPr>
            <a:r>
              <a:rPr lang="en-US" sz="2400" dirty="0" smtClean="0"/>
              <a:t>1% accuracy over a wide a temperature range! 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2605220"/>
            <a:ext cx="2710661" cy="32740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12038" y="3550087"/>
            <a:ext cx="131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Omega.com</a:t>
            </a:r>
            <a:endParaRPr lang="en-US" dirty="0"/>
          </a:p>
        </p:txBody>
      </p:sp>
      <p:pic>
        <p:nvPicPr>
          <p:cNvPr id="8" name="Picture 7" descr="Thermocouples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45884" y="3321034"/>
            <a:ext cx="4648200" cy="2650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4148" y="5820299"/>
            <a:ext cx="726971" cy="72697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rot="16200000" flipV="1">
            <a:off x="3008284" y="5774592"/>
            <a:ext cx="483860" cy="148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12270" y="5953874"/>
            <a:ext cx="3806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IC chip to amplify and </a:t>
            </a:r>
            <a:r>
              <a:rPr lang="en-US" sz="2000" i="1" dirty="0" err="1" smtClean="0"/>
              <a:t>linearize</a:t>
            </a:r>
            <a:r>
              <a:rPr lang="en-US" sz="2000" i="1" dirty="0" smtClean="0"/>
              <a:t> </a:t>
            </a:r>
            <a:r>
              <a:rPr lang="en-US" sz="2000" dirty="0" smtClean="0"/>
              <a:t>the output such that </a:t>
            </a:r>
            <a:r>
              <a:rPr lang="en-US" sz="2000" i="1" dirty="0" smtClean="0"/>
              <a:t>V</a:t>
            </a:r>
            <a:r>
              <a:rPr lang="en-US" sz="2000" dirty="0" smtClean="0"/>
              <a:t> = (10 mV/C)*</a:t>
            </a:r>
            <a:r>
              <a:rPr lang="en-US" sz="2000" i="1" dirty="0" smtClean="0"/>
              <a:t>T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257" y="3190919"/>
            <a:ext cx="1815558" cy="2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6" y="0"/>
            <a:ext cx="4911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A10 - 1</a:t>
            </a:r>
            <a:r>
              <a:rPr lang="en-US" sz="3600" b="1" baseline="30000" dirty="0" smtClean="0"/>
              <a:t>st</a:t>
            </a:r>
            <a:r>
              <a:rPr lang="en-US" sz="3600" b="1" dirty="0" smtClean="0"/>
              <a:t> Order Response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0440" y="1018865"/>
            <a:ext cx="298181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 dirty="0" smtClean="0"/>
              <a:t>Thermocouple (TC) </a:t>
            </a:r>
          </a:p>
          <a:p>
            <a:pPr algn="ctr"/>
            <a:r>
              <a:rPr lang="en-US" sz="2600" b="1" dirty="0" smtClean="0"/>
              <a:t>“1</a:t>
            </a:r>
            <a:r>
              <a:rPr lang="en-US" sz="2600" b="1" baseline="30000" dirty="0" smtClean="0"/>
              <a:t>st</a:t>
            </a:r>
            <a:r>
              <a:rPr lang="en-US" sz="2600" b="1" dirty="0" smtClean="0"/>
              <a:t> order response”</a:t>
            </a:r>
            <a:endParaRPr lang="en-US" sz="2600" b="1" dirty="0"/>
          </a:p>
        </p:txBody>
      </p:sp>
      <p:grpSp>
        <p:nvGrpSpPr>
          <p:cNvPr id="21" name="Group 20"/>
          <p:cNvGrpSpPr/>
          <p:nvPr/>
        </p:nvGrpSpPr>
        <p:grpSpPr>
          <a:xfrm>
            <a:off x="746486" y="2424973"/>
            <a:ext cx="2605772" cy="3555609"/>
            <a:chOff x="131763" y="1238713"/>
            <a:chExt cx="3084456" cy="4208780"/>
          </a:xfrm>
        </p:grpSpPr>
        <p:sp>
          <p:nvSpPr>
            <p:cNvPr id="6" name="Chord 5"/>
            <p:cNvSpPr/>
            <p:nvPr/>
          </p:nvSpPr>
          <p:spPr>
            <a:xfrm rot="16921945">
              <a:off x="642785" y="2399027"/>
              <a:ext cx="1928353" cy="1928353"/>
            </a:xfrm>
            <a:prstGeom prst="chord">
              <a:avLst>
                <a:gd name="adj1" fmla="val 4361002"/>
                <a:gd name="adj2" fmla="val 1558206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2785" y="1238713"/>
              <a:ext cx="1928353" cy="210110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2964229"/>
                </p:ext>
              </p:extLst>
            </p:nvPr>
          </p:nvGraphicFramePr>
          <p:xfrm>
            <a:off x="1187202" y="2671576"/>
            <a:ext cx="703416" cy="668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1" name="Equation" r:id="rId3" imgW="254000" imgH="241300" progId="Equation.3">
                    <p:embed/>
                  </p:oleObj>
                </mc:Choice>
                <mc:Fallback>
                  <p:oleObj name="Equation" r:id="rId3" imgW="2540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87202" y="2671576"/>
                          <a:ext cx="703416" cy="6682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6637205"/>
                </p:ext>
              </p:extLst>
            </p:nvPr>
          </p:nvGraphicFramePr>
          <p:xfrm>
            <a:off x="2300232" y="4747282"/>
            <a:ext cx="915987" cy="668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2" name="Equation" r:id="rId5" imgW="330200" imgH="241300" progId="Equation.3">
                    <p:embed/>
                  </p:oleObj>
                </mc:Choice>
                <mc:Fallback>
                  <p:oleObj name="Equation" r:id="rId5" imgW="3302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00232" y="4747282"/>
                          <a:ext cx="915987" cy="668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8762298"/>
                </p:ext>
              </p:extLst>
            </p:nvPr>
          </p:nvGraphicFramePr>
          <p:xfrm>
            <a:off x="131763" y="4779155"/>
            <a:ext cx="704850" cy="668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03" name="Equation" r:id="rId7" imgW="254000" imgH="241300" progId="Equation.3">
                    <p:embed/>
                  </p:oleObj>
                </mc:Choice>
                <mc:Fallback>
                  <p:oleObj name="Equation" r:id="rId7" imgW="254000" imgH="241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1763" y="4779155"/>
                          <a:ext cx="704850" cy="6683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" name="Straight Arrow Connector 15"/>
            <p:cNvCxnSpPr/>
            <p:nvPr/>
          </p:nvCxnSpPr>
          <p:spPr>
            <a:xfrm flipV="1">
              <a:off x="642785" y="3872937"/>
              <a:ext cx="544417" cy="9684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026721" y="3879998"/>
              <a:ext cx="724231" cy="9143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 descr="1st_order_impulse.pdf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3" t="37497" r="29883" b="37558"/>
          <a:stretch/>
        </p:blipFill>
        <p:spPr>
          <a:xfrm>
            <a:off x="4146940" y="1899479"/>
            <a:ext cx="4709039" cy="347197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010983" y="1665772"/>
            <a:ext cx="31697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Response to an </a:t>
            </a:r>
            <a:r>
              <a:rPr lang="en-US" sz="2200" b="1" dirty="0" smtClean="0"/>
              <a:t>“impulse”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8517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0" y="1223302"/>
            <a:ext cx="4938135" cy="31705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23719" y="0"/>
            <a:ext cx="7709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A10 - Piezoelectric Pressure Transducer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8713" y="4393808"/>
            <a:ext cx="3310802" cy="23519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8713" y="6222570"/>
            <a:ext cx="23675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/>
              <a:t>Kulite</a:t>
            </a:r>
            <a:r>
              <a:rPr lang="en-US" sz="2200" b="1" dirty="0" smtClean="0"/>
              <a:t> Sensors - DC</a:t>
            </a:r>
            <a:endParaRPr lang="en-US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45885" y="808451"/>
            <a:ext cx="84434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Piezoelectric crystals produce a voltage when deformed</a:t>
            </a:r>
            <a:endParaRPr lang="en-US" sz="2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633" y="3596484"/>
            <a:ext cx="2971800" cy="27749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65928" y="1811195"/>
            <a:ext cx="99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Pressure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365928" y="2442477"/>
            <a:ext cx="116500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14633" y="6376464"/>
            <a:ext cx="168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Ultrasound - AC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7000533" y="1811195"/>
            <a:ext cx="1457751" cy="132475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65434" y="1811195"/>
            <a:ext cx="1692851" cy="132475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72623" y="1884701"/>
            <a:ext cx="300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</a:p>
          <a:p>
            <a:r>
              <a:rPr lang="en-US" dirty="0" smtClean="0"/>
              <a:t>+</a:t>
            </a:r>
          </a:p>
          <a:p>
            <a:r>
              <a:rPr lang="en-US" dirty="0" smtClean="0"/>
              <a:t>+</a:t>
            </a:r>
          </a:p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58202" y="1879796"/>
            <a:ext cx="2553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</a:p>
          <a:p>
            <a:r>
              <a:rPr lang="en-US" dirty="0" smtClean="0"/>
              <a:t>-</a:t>
            </a:r>
          </a:p>
          <a:p>
            <a:r>
              <a:rPr lang="en-US" dirty="0" smtClean="0"/>
              <a:t>-</a:t>
            </a:r>
          </a:p>
          <a:p>
            <a:r>
              <a:rPr lang="en-US" dirty="0" smtClean="0"/>
              <a:t>-</a:t>
            </a:r>
          </a:p>
          <a:p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7215219" y="1445567"/>
            <a:ext cx="86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voltage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522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3719" y="0"/>
            <a:ext cx="7709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A10 - Piezoelectric Pressure Transducer</a:t>
            </a:r>
            <a:endParaRPr lang="en-US" sz="3600" b="1" dirty="0"/>
          </a:p>
        </p:txBody>
      </p:sp>
      <p:sp>
        <p:nvSpPr>
          <p:cNvPr id="2" name="Rectangle 1"/>
          <p:cNvSpPr/>
          <p:nvPr/>
        </p:nvSpPr>
        <p:spPr>
          <a:xfrm>
            <a:off x="1937736" y="4222679"/>
            <a:ext cx="1273248" cy="13931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86722" y="1865002"/>
            <a:ext cx="2612115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Function generator</a:t>
            </a:r>
            <a:endParaRPr lang="en-US" sz="2600" b="1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5073202" y="1865001"/>
            <a:ext cx="2612115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/>
              <a:t>Oscilloscope</a:t>
            </a:r>
          </a:p>
          <a:p>
            <a:pPr algn="ctr"/>
            <a:endParaRPr lang="en-US" sz="2600" b="1" i="1" dirty="0"/>
          </a:p>
        </p:txBody>
      </p:sp>
      <p:sp>
        <p:nvSpPr>
          <p:cNvPr id="23" name="Rectangle 22"/>
          <p:cNvSpPr/>
          <p:nvPr/>
        </p:nvSpPr>
        <p:spPr>
          <a:xfrm>
            <a:off x="4657174" y="4222679"/>
            <a:ext cx="1290175" cy="139317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346752" y="3345667"/>
            <a:ext cx="2161713" cy="985484"/>
          </a:xfrm>
          <a:prstGeom prst="bentConnector3">
            <a:avLst>
              <a:gd name="adj1" fmla="val 100189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 rot="5400000">
            <a:off x="5359236" y="3339502"/>
            <a:ext cx="2161713" cy="985484"/>
          </a:xfrm>
          <a:prstGeom prst="bentConnector3">
            <a:avLst>
              <a:gd name="adj1" fmla="val 100189"/>
            </a:avLst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52873" y="3576348"/>
            <a:ext cx="1278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Piezo</a:t>
            </a:r>
            <a:endParaRPr lang="en-US" dirty="0" smtClean="0"/>
          </a:p>
          <a:p>
            <a:pPr algn="ctr"/>
            <a:r>
              <a:rPr lang="en-US" dirty="0" smtClean="0"/>
              <a:t>Transmitter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805135" y="3576348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Piezo</a:t>
            </a:r>
            <a:endParaRPr lang="en-US" dirty="0" smtClean="0"/>
          </a:p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897733"/>
              </p:ext>
            </p:extLst>
          </p:nvPr>
        </p:nvGraphicFramePr>
        <p:xfrm>
          <a:off x="-23719" y="5042556"/>
          <a:ext cx="1961455" cy="39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3" imgW="1193800" imgH="241300" progId="Equation.3">
                  <p:embed/>
                </p:oleObj>
              </mc:Choice>
              <mc:Fallback>
                <p:oleObj name="Equation" r:id="rId3" imgW="11938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3719" y="5042556"/>
                        <a:ext cx="1961455" cy="396362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529540"/>
              </p:ext>
            </p:extLst>
          </p:nvPr>
        </p:nvGraphicFramePr>
        <p:xfrm>
          <a:off x="6555977" y="5048024"/>
          <a:ext cx="2444343" cy="390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5" imgW="1511300" imgH="241300" progId="Equation.3">
                  <p:embed/>
                </p:oleObj>
              </mc:Choice>
              <mc:Fallback>
                <p:oleObj name="Equation" r:id="rId5" imgW="15113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5977" y="5048024"/>
                        <a:ext cx="2444343" cy="39089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ight Arrow 35"/>
          <p:cNvSpPr/>
          <p:nvPr/>
        </p:nvSpPr>
        <p:spPr>
          <a:xfrm>
            <a:off x="3399294" y="4722003"/>
            <a:ext cx="952438" cy="319897"/>
          </a:xfrm>
          <a:prstGeom prst="rightArrow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390664" y="5088622"/>
            <a:ext cx="97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Acoustic</a:t>
            </a:r>
          </a:p>
          <a:p>
            <a:pPr algn="ctr"/>
            <a:r>
              <a:rPr lang="en-US" dirty="0" smtClean="0"/>
              <a:t>waves</a:t>
            </a:r>
            <a:endParaRPr lang="en-US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1344" y="4222679"/>
            <a:ext cx="1177735" cy="3962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7736" y="4327026"/>
            <a:ext cx="1196598" cy="11057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8"/>
          <a:srcRect t="14944"/>
          <a:stretch/>
        </p:blipFill>
        <p:spPr>
          <a:xfrm flipH="1">
            <a:off x="4669505" y="4456213"/>
            <a:ext cx="1253185" cy="98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15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36" y="0"/>
            <a:ext cx="5012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A10 - 2</a:t>
            </a:r>
            <a:r>
              <a:rPr lang="en-US" sz="3600" b="1" baseline="30000" dirty="0" smtClean="0"/>
              <a:t>nd</a:t>
            </a:r>
            <a:r>
              <a:rPr lang="en-US" sz="3600" b="1" dirty="0" smtClean="0"/>
              <a:t> Order </a:t>
            </a:r>
            <a:r>
              <a:rPr lang="en-US" sz="3600" b="1" dirty="0"/>
              <a:t>R</a:t>
            </a:r>
            <a:r>
              <a:rPr lang="en-US" sz="3600" b="1" dirty="0" smtClean="0"/>
              <a:t>esponse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001" y="2585804"/>
            <a:ext cx="5011271" cy="33408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97146" y="4910356"/>
            <a:ext cx="67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ω</a:t>
            </a:r>
            <a:r>
              <a:rPr lang="en-US" dirty="0" smtClean="0"/>
              <a:t>/ω</a:t>
            </a:r>
            <a:r>
              <a:rPr lang="en-US" baseline="-25000" dirty="0" smtClean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6887" y="3285995"/>
            <a:ext cx="2936296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 smtClean="0"/>
              <a:t>Damping ratio</a:t>
            </a:r>
          </a:p>
          <a:p>
            <a:r>
              <a:rPr lang="en-US" sz="2000" b="1" dirty="0" err="1" smtClean="0">
                <a:latin typeface="Times New Roman"/>
                <a:cs typeface="Times New Roman"/>
              </a:rPr>
              <a:t>ζ</a:t>
            </a:r>
            <a:r>
              <a:rPr lang="en-US" sz="2000" b="1" dirty="0" smtClean="0">
                <a:latin typeface="Times New Roman"/>
                <a:cs typeface="Times New Roman"/>
              </a:rPr>
              <a:t> &lt; 1	</a:t>
            </a:r>
            <a:r>
              <a:rPr lang="en-US" sz="2000" b="1" dirty="0" err="1" smtClean="0">
                <a:latin typeface="Calibri"/>
                <a:cs typeface="Calibri"/>
              </a:rPr>
              <a:t>underdamped</a:t>
            </a:r>
            <a:r>
              <a:rPr lang="en-US" sz="2000" b="1" dirty="0" smtClean="0">
                <a:latin typeface="Calibri"/>
                <a:cs typeface="Calibri"/>
              </a:rPr>
              <a:t> </a:t>
            </a:r>
            <a:endParaRPr lang="en-US" sz="2000" b="1" dirty="0" smtClean="0">
              <a:latin typeface="Calibri"/>
              <a:cs typeface="Calibri"/>
            </a:endParaRPr>
          </a:p>
          <a:p>
            <a:r>
              <a:rPr lang="en-US" sz="2000" b="1" dirty="0" err="1" smtClean="0">
                <a:latin typeface="Times New Roman"/>
                <a:cs typeface="Times New Roman"/>
              </a:rPr>
              <a:t>ζ</a:t>
            </a:r>
            <a:r>
              <a:rPr lang="en-US" sz="2000" b="1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= 1	</a:t>
            </a:r>
            <a:r>
              <a:rPr lang="en-US" sz="2000" b="1" dirty="0" smtClean="0">
                <a:latin typeface="Calibri"/>
                <a:cs typeface="Calibri"/>
              </a:rPr>
              <a:t>critically damped </a:t>
            </a:r>
            <a:endParaRPr lang="en-US" sz="2000" b="1" dirty="0" smtClean="0">
              <a:latin typeface="Calibri"/>
              <a:cs typeface="Calibri"/>
            </a:endParaRPr>
          </a:p>
          <a:p>
            <a:r>
              <a:rPr lang="el-GR" sz="2000" b="1" dirty="0" smtClean="0">
                <a:latin typeface="Times New Roman"/>
                <a:cs typeface="Times New Roman"/>
              </a:rPr>
              <a:t>ζ</a:t>
            </a:r>
            <a:r>
              <a:rPr lang="en-US" sz="2000" b="1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&gt; </a:t>
            </a:r>
            <a:r>
              <a:rPr lang="en-US" sz="2000" b="1" dirty="0">
                <a:latin typeface="Times New Roman"/>
                <a:cs typeface="Times New Roman"/>
              </a:rPr>
              <a:t>1	</a:t>
            </a:r>
            <a:r>
              <a:rPr lang="en-US" sz="2000" b="1" dirty="0" err="1" smtClean="0">
                <a:latin typeface="Calibri"/>
                <a:cs typeface="Calibri"/>
              </a:rPr>
              <a:t>overdamped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599291"/>
            <a:ext cx="8465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2 important parameters: </a:t>
            </a:r>
            <a:r>
              <a:rPr lang="en-US" sz="2600" b="1" dirty="0" smtClean="0"/>
              <a:t>resonance frequency </a:t>
            </a:r>
            <a:r>
              <a:rPr lang="en-US" sz="2600" b="1" i="1" dirty="0" smtClean="0"/>
              <a:t>ω</a:t>
            </a:r>
            <a:r>
              <a:rPr lang="en-US" sz="2600" b="1" i="1" baseline="-25000" dirty="0" smtClean="0"/>
              <a:t>0</a:t>
            </a:r>
            <a:r>
              <a:rPr lang="en-US" sz="2600" b="1" dirty="0" smtClean="0"/>
              <a:t> </a:t>
            </a:r>
            <a:r>
              <a:rPr lang="en-US" sz="2600" dirty="0" smtClean="0"/>
              <a:t>and</a:t>
            </a:r>
            <a:r>
              <a:rPr lang="en-US" sz="2600" b="1" dirty="0" smtClean="0"/>
              <a:t> damping ratio </a:t>
            </a:r>
            <a:r>
              <a:rPr lang="en-US" sz="2800" b="1" dirty="0" err="1">
                <a:latin typeface="Times New Roman"/>
                <a:cs typeface="Times New Roman"/>
              </a:rPr>
              <a:t>ζ</a:t>
            </a:r>
            <a:r>
              <a:rPr lang="en-US" sz="2600" dirty="0" smtClean="0"/>
              <a:t> </a:t>
            </a:r>
            <a:endParaRPr lang="en-US" sz="2600" dirty="0"/>
          </a:p>
        </p:txBody>
      </p:sp>
      <p:sp>
        <p:nvSpPr>
          <p:cNvPr id="14" name="TextBox 13"/>
          <p:cNvSpPr txBox="1"/>
          <p:nvPr/>
        </p:nvSpPr>
        <p:spPr>
          <a:xfrm>
            <a:off x="4793031" y="2144625"/>
            <a:ext cx="40457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Driven response, amplitude vs. freq.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06507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232</Words>
  <Application>Microsoft Macintosh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Equation</vt:lpstr>
      <vt:lpstr>AME20216 - Lab I L12 – Transient Signals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Rumbach</dc:creator>
  <cp:lastModifiedBy>Paul Rumbach</cp:lastModifiedBy>
  <cp:revision>86</cp:revision>
  <dcterms:created xsi:type="dcterms:W3CDTF">2015-02-16T18:00:21Z</dcterms:created>
  <dcterms:modified xsi:type="dcterms:W3CDTF">2020-10-29T19:22:39Z</dcterms:modified>
</cp:coreProperties>
</file>