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4" r:id="rId3"/>
    <p:sldId id="267" r:id="rId4"/>
    <p:sldId id="265" r:id="rId5"/>
    <p:sldId id="279" r:id="rId6"/>
    <p:sldId id="278" r:id="rId7"/>
    <p:sldId id="276" r:id="rId8"/>
    <p:sldId id="280" r:id="rId9"/>
    <p:sldId id="281" r:id="rId10"/>
    <p:sldId id="285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5" autoAdjust="0"/>
  </p:normalViewPr>
  <p:slideViewPr>
    <p:cSldViewPr snapToGrid="0" snapToObjects="1">
      <p:cViewPr>
        <p:scale>
          <a:sx n="80" d="100"/>
          <a:sy n="80" d="100"/>
        </p:scale>
        <p:origin x="-118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9DC0-B436-6D4C-B42F-42AFC8B7608E}" type="datetime1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FAF2-329F-524C-8473-40AA67AF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8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DB57E-B807-CF44-AF51-420227FAC8EC}" type="datetime1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0645-1B24-0A47-901D-3611599E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AME20213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5.emf"/><Relationship Id="rId5" Type="http://schemas.openxmlformats.org/officeDocument/2006/relationships/image" Target="../media/image7.emf"/><Relationship Id="rId6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1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5.emf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emf"/><Relationship Id="rId5" Type="http://schemas.openxmlformats.org/officeDocument/2006/relationships/image" Target="../media/image9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8" Type="http://schemas.openxmlformats.org/officeDocument/2006/relationships/image" Target="../media/image8.png"/><Relationship Id="rId9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5830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Discrete Probability Distributions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396" y="643011"/>
            <a:ext cx="9004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P(n)</a:t>
            </a:r>
            <a:r>
              <a:rPr lang="en-US" sz="2600" dirty="0" smtClean="0"/>
              <a:t> – Probability of observing the </a:t>
            </a:r>
            <a:r>
              <a:rPr lang="en-US" sz="2600" i="1" dirty="0" smtClean="0"/>
              <a:t>n</a:t>
            </a:r>
            <a:r>
              <a:rPr lang="en-US" sz="2600" dirty="0" smtClean="0"/>
              <a:t>th discrete value  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35229" y="3771725"/>
            <a:ext cx="6807478" cy="2296702"/>
            <a:chOff x="546487" y="4121580"/>
            <a:chExt cx="6807478" cy="229670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155589"/>
                </p:ext>
              </p:extLst>
            </p:nvPr>
          </p:nvGraphicFramePr>
          <p:xfrm>
            <a:off x="1073149" y="4121580"/>
            <a:ext cx="1889513" cy="909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3" imgW="711200" imgH="342900" progId="Equation.3">
                    <p:embed/>
                  </p:oleObj>
                </mc:Choice>
                <mc:Fallback>
                  <p:oleObj name="Equation" r:id="rId3" imgW="711200" imgH="342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3149" y="4121580"/>
                          <a:ext cx="1889513" cy="909621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168775" y="4169205"/>
              <a:ext cx="20992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Normalization</a:t>
              </a:r>
              <a:endParaRPr lang="en-US" sz="2600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849830"/>
                </p:ext>
              </p:extLst>
            </p:nvPr>
          </p:nvGraphicFramePr>
          <p:xfrm>
            <a:off x="546487" y="5464175"/>
            <a:ext cx="2663825" cy="909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5" imgW="1003300" imgH="342900" progId="Equation.3">
                    <p:embed/>
                  </p:oleObj>
                </mc:Choice>
                <mc:Fallback>
                  <p:oleObj name="Equation" r:id="rId5" imgW="1003300" imgH="342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6487" y="5464175"/>
                          <a:ext cx="2663825" cy="909638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3613150" y="5464175"/>
              <a:ext cx="3740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 smtClean="0"/>
                <a:t>Mean or “expected value”   </a:t>
              </a:r>
            </a:p>
            <a:p>
              <a:pPr algn="ctr"/>
              <a:r>
                <a:rPr lang="en-US" sz="3000" dirty="0" smtClean="0"/>
                <a:t>&lt;</a:t>
              </a:r>
              <a:r>
                <a:rPr lang="en-US" sz="3000" i="1" dirty="0" smtClean="0"/>
                <a:t>n</a:t>
              </a:r>
              <a:r>
                <a:rPr lang="en-US" sz="3000" dirty="0" smtClean="0"/>
                <a:t>&gt; = 3.5</a:t>
              </a:r>
              <a:endParaRPr lang="en-US" sz="3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550" y="1397000"/>
            <a:ext cx="4235450" cy="1845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62" y="1397000"/>
            <a:ext cx="1907035" cy="1920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8659" y="1454666"/>
            <a:ext cx="1086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 smtClean="0">
                <a:latin typeface="Times New Roman"/>
                <a:cs typeface="Times New Roman"/>
              </a:rPr>
              <a:t>P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i="1" dirty="0" smtClean="0">
                <a:latin typeface="Times New Roman"/>
                <a:cs typeface="Times New Roman"/>
              </a:rPr>
              <a:t>n</a:t>
            </a:r>
            <a:r>
              <a:rPr lang="en-US" sz="2600" dirty="0" smtClean="0">
                <a:latin typeface="Times New Roman"/>
                <a:cs typeface="Times New Roman"/>
              </a:rPr>
              <a:t>) = 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8968" y="2785972"/>
            <a:ext cx="648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 smtClean="0">
                <a:latin typeface="Times New Roman"/>
                <a:cs typeface="Times New Roman"/>
              </a:rPr>
              <a:t>n</a:t>
            </a:r>
            <a:r>
              <a:rPr lang="en-US" sz="2600" dirty="0" smtClean="0">
                <a:latin typeface="Times New Roman"/>
                <a:cs typeface="Times New Roman"/>
              </a:rPr>
              <a:t> = 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52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55549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Ethical Handling of Data</a:t>
            </a:r>
            <a:endParaRPr lang="en-US" sz="4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952" y="779193"/>
            <a:ext cx="8419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is it OK to throw out data?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Value is physically impossible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Equipment incorrectly set up or malfunctions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True statistical outlier -&gt; Grubbs’ Test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4276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Ethical Handling of Data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471" y="733712"/>
            <a:ext cx="693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might it be unethical to throw out data?</a:t>
            </a:r>
            <a:endParaRPr lang="en-US" sz="28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471" y="1513391"/>
            <a:ext cx="809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are some legitimate reasons to disregard data?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6808" y="2412582"/>
            <a:ext cx="8313439" cy="3809570"/>
            <a:chOff x="96808" y="2412582"/>
            <a:chExt cx="8313439" cy="3809570"/>
          </a:xfrm>
        </p:grpSpPr>
        <p:sp>
          <p:nvSpPr>
            <p:cNvPr id="12" name="TextBox 11"/>
            <p:cNvSpPr txBox="1"/>
            <p:nvPr/>
          </p:nvSpPr>
          <p:spPr>
            <a:xfrm>
              <a:off x="213366" y="2412582"/>
              <a:ext cx="35381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Outliers </a:t>
              </a:r>
              <a:r>
                <a:rPr lang="en-US" sz="2600" b="1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2600" b="1" dirty="0" smtClean="0"/>
                <a:t> Grubbs’ Test</a:t>
              </a:r>
              <a:endParaRPr lang="en-US" sz="2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08" y="3059474"/>
              <a:ext cx="4648200" cy="2870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6011" y="5914375"/>
              <a:ext cx="3456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</a:t>
              </a:r>
              <a:r>
                <a:rPr lang="en-US" sz="1400" dirty="0" err="1"/>
                <a:t>mathworld.wolfram.com</a:t>
              </a:r>
              <a:r>
                <a:rPr lang="en-US" sz="1400" dirty="0"/>
                <a:t>/</a:t>
              </a:r>
              <a:r>
                <a:rPr lang="en-US" sz="1400" dirty="0" err="1"/>
                <a:t>Outlier.html</a:t>
              </a:r>
              <a:endParaRPr lang="en-US" sz="1400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580473"/>
                </p:ext>
              </p:extLst>
            </p:nvPr>
          </p:nvGraphicFramePr>
          <p:xfrm>
            <a:off x="5526691" y="4183565"/>
            <a:ext cx="2883556" cy="74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4" imgW="939800" imgH="241300" progId="Equation.3">
                    <p:embed/>
                  </p:oleObj>
                </mc:Choice>
                <mc:Fallback>
                  <p:oleObj name="Equation" r:id="rId4" imgW="939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26691" y="4183565"/>
                          <a:ext cx="2883556" cy="7403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495415" y="2627366"/>
              <a:ext cx="28651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True outlier if:</a:t>
              </a:r>
            </a:p>
            <a:p>
              <a:pPr algn="ctr"/>
              <a:r>
                <a:rPr lang="en-US" sz="3600" b="1" dirty="0" smtClean="0"/>
                <a:t>For </a:t>
              </a:r>
              <a:r>
                <a:rPr lang="en-US" sz="3600" b="1" i="1" dirty="0" smtClean="0"/>
                <a:t>N</a:t>
              </a:r>
              <a:r>
                <a:rPr lang="en-US" sz="3600" b="1" dirty="0" smtClean="0"/>
                <a:t> &gt; 50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6917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Probability and Statistics in Engineering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898725"/>
            <a:ext cx="7891548" cy="52219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49812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Other Courses in Probability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5983" y="504143"/>
            <a:ext cx="8340745" cy="598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 AME50561 – Reliability in Engineering (</a:t>
            </a:r>
            <a:r>
              <a:rPr lang="en-US" sz="3200" dirty="0" err="1" smtClean="0"/>
              <a:t>Ovaert</a:t>
            </a:r>
            <a:r>
              <a:rPr lang="en-US" sz="3200" dirty="0" smtClean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ACMS10145 – Stats for </a:t>
            </a:r>
            <a:r>
              <a:rPr lang="en-US" sz="3200" dirty="0"/>
              <a:t>Business I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ACMS20340 – Statistics for </a:t>
            </a:r>
            <a:r>
              <a:rPr lang="en-US" sz="3200" dirty="0"/>
              <a:t>Life Sciences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ACMS30530 – Intro to Probability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ACMS30540 – Mathematical Statistics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ACMS30600 – Stat Methods &amp; Data Analysis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ACMS37020 – Projects in Actuarial Science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ACMS40875 – Stat Methods in Data Mining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MATH40210 – Basic </a:t>
            </a:r>
            <a:r>
              <a:rPr lang="en-US" sz="3200" dirty="0" err="1" smtClean="0"/>
              <a:t>Combinatorics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PHYS70152 - Intro to Network </a:t>
            </a:r>
            <a:r>
              <a:rPr lang="en-US" sz="3200" dirty="0" smtClean="0"/>
              <a:t>Science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1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8206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Binomial Distribution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84663"/>
              </p:ext>
            </p:extLst>
          </p:nvPr>
        </p:nvGraphicFramePr>
        <p:xfrm>
          <a:off x="1143000" y="33401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34010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981412"/>
              </p:ext>
            </p:extLst>
          </p:nvPr>
        </p:nvGraphicFramePr>
        <p:xfrm>
          <a:off x="123521" y="1512160"/>
          <a:ext cx="6806642" cy="93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Equation" r:id="rId5" imgW="3149600" imgH="431800" progId="Equation.3">
                  <p:embed/>
                </p:oleObj>
              </mc:Choice>
              <mc:Fallback>
                <p:oleObj name="Equation" r:id="rId5" imgW="314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521" y="1512160"/>
                        <a:ext cx="6806642" cy="93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2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396" y="622813"/>
            <a:ext cx="900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Probability an event A occurs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</a:t>
            </a:r>
            <a:r>
              <a:rPr lang="en-US" sz="2200" i="1" baseline="-25000" dirty="0" err="1" smtClean="0"/>
              <a:t>A</a:t>
            </a:r>
            <a:r>
              <a:rPr lang="en-US" sz="2200" dirty="0" smtClean="0"/>
              <a:t> times out of </a:t>
            </a:r>
            <a:r>
              <a:rPr lang="en-US" sz="2200" i="1" dirty="0" smtClean="0"/>
              <a:t>N</a:t>
            </a:r>
            <a:r>
              <a:rPr lang="en-US" sz="2200" dirty="0" smtClean="0"/>
              <a:t> trials, given the prob. of seeing it once is P(A).   </a:t>
            </a:r>
            <a:endParaRPr lang="en-US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905124"/>
            <a:ext cx="4556126" cy="3587751"/>
            <a:chOff x="0" y="2905124"/>
            <a:chExt cx="4556126" cy="3587751"/>
          </a:xfrm>
        </p:grpSpPr>
        <p:pic>
          <p:nvPicPr>
            <p:cNvPr id="17" name="Picture 16" descr="Bino_dist_60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25232" r="9858" b="22453"/>
            <a:stretch/>
          </p:blipFill>
          <p:spPr>
            <a:xfrm>
              <a:off x="0" y="2905124"/>
              <a:ext cx="4556126" cy="35877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133600" y="3101459"/>
              <a:ext cx="73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N= 60</a:t>
              </a:r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3600" y="4048125"/>
              <a:ext cx="952499" cy="95249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133600" y="3470791"/>
              <a:ext cx="10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P(A)=1/6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2624" y="2889249"/>
            <a:ext cx="4683126" cy="3556000"/>
            <a:chOff x="4492624" y="2889249"/>
            <a:chExt cx="4683126" cy="3556000"/>
          </a:xfrm>
        </p:grpSpPr>
        <p:pic>
          <p:nvPicPr>
            <p:cNvPr id="18" name="Picture 17" descr="bino_dist_600.pdf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1" t="25000" r="8388" b="23148"/>
            <a:stretch/>
          </p:blipFill>
          <p:spPr>
            <a:xfrm>
              <a:off x="4492624" y="2889249"/>
              <a:ext cx="4683126" cy="3556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292975" y="3155434"/>
              <a:ext cx="851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N= 600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56475" y="3541673"/>
              <a:ext cx="10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P(A)=1/6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26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7266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Measuring Probability – Poisson Statistics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42696"/>
              </p:ext>
            </p:extLst>
          </p:nvPr>
        </p:nvGraphicFramePr>
        <p:xfrm>
          <a:off x="1143000" y="318135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18135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4525" y="6445250"/>
            <a:ext cx="2133600" cy="365125"/>
          </a:xfrm>
        </p:spPr>
        <p:txBody>
          <a:bodyPr/>
          <a:lstStyle/>
          <a:p>
            <a:fld id="{61269143-916B-674A-9A7E-446C981D12BE}" type="slidenum">
              <a:rPr lang="en-US" smtClean="0"/>
              <a:t>3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0" y="6445250"/>
            <a:ext cx="2133600" cy="365125"/>
          </a:xfrm>
        </p:spPr>
        <p:txBody>
          <a:bodyPr/>
          <a:lstStyle/>
          <a:p>
            <a:r>
              <a:rPr lang="en-US" dirty="0" smtClean="0"/>
              <a:t>AME20213</a:t>
            </a:r>
            <a:endParaRPr lang="en-US" dirty="0"/>
          </a:p>
        </p:txBody>
      </p:sp>
      <p:pic>
        <p:nvPicPr>
          <p:cNvPr id="17" name="Picture 16" descr="Bino_dist_60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25232" r="9858" b="22453"/>
          <a:stretch/>
        </p:blipFill>
        <p:spPr>
          <a:xfrm>
            <a:off x="0" y="2746374"/>
            <a:ext cx="4556126" cy="3587751"/>
          </a:xfrm>
          <a:prstGeom prst="rect">
            <a:avLst/>
          </a:prstGeom>
        </p:spPr>
      </p:pic>
      <p:pic>
        <p:nvPicPr>
          <p:cNvPr id="18" name="Picture 17" descr="bino_dist_600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25000" r="8388" b="23148"/>
          <a:stretch/>
        </p:blipFill>
        <p:spPr>
          <a:xfrm>
            <a:off x="4492624" y="2730499"/>
            <a:ext cx="4683126" cy="3556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33600" y="2942709"/>
            <a:ext cx="73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 60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92975" y="2996684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 600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88525"/>
              </p:ext>
            </p:extLst>
          </p:nvPr>
        </p:nvGraphicFramePr>
        <p:xfrm>
          <a:off x="372415" y="1228291"/>
          <a:ext cx="1985669" cy="111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7" imgW="698500" imgH="393700" progId="Equation.3">
                  <p:embed/>
                </p:oleObj>
              </mc:Choice>
              <mc:Fallback>
                <p:oleObj name="Equation" r:id="rId7" imgW="69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415" y="1228291"/>
                        <a:ext cx="1985669" cy="111919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85394"/>
              </p:ext>
            </p:extLst>
          </p:nvPr>
        </p:nvGraphicFramePr>
        <p:xfrm>
          <a:off x="4521200" y="1193544"/>
          <a:ext cx="2632385" cy="123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9" imgW="977900" imgH="457200" progId="Equation.3">
                  <p:embed/>
                </p:oleObj>
              </mc:Choice>
              <mc:Fallback>
                <p:oleObj name="Equation" r:id="rId9" imgW="97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1200" y="1193544"/>
                        <a:ext cx="2632385" cy="123032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68575" y="1360239"/>
            <a:ext cx="150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Measured Probability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75500" y="1180666"/>
            <a:ext cx="200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Uncertainty in Measured Probability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9769" y="602934"/>
            <a:ext cx="3280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“Counting” experiments.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62" y="3932255"/>
            <a:ext cx="1084246" cy="10842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36875" y="6244709"/>
            <a:ext cx="334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“Statistical Convergence”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43100" y="3248541"/>
            <a:ext cx="10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P(A)=1/6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5975" y="3319423"/>
            <a:ext cx="10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P(A)=1/6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7266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Measuring Probability – Poisson Statistics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49186"/>
              </p:ext>
            </p:extLst>
          </p:nvPr>
        </p:nvGraphicFramePr>
        <p:xfrm>
          <a:off x="1143000" y="33401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34010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4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306593"/>
            <a:ext cx="2021269" cy="1832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97" y="878734"/>
            <a:ext cx="3583828" cy="2239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769" y="650559"/>
            <a:ext cx="3280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“Counting” experiments.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529" y="3334046"/>
            <a:ext cx="3903095" cy="32614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3334840"/>
            <a:ext cx="4714876" cy="2958108"/>
            <a:chOff x="0" y="3461840"/>
            <a:chExt cx="4714876" cy="29581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" y="3461840"/>
              <a:ext cx="4714874" cy="26503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0" y="6112171"/>
              <a:ext cx="4250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</a:t>
              </a:r>
              <a:r>
                <a:rPr lang="en-US" sz="1400" dirty="0" err="1"/>
                <a:t>www.bbc.com</a:t>
              </a:r>
              <a:r>
                <a:rPr lang="en-US" sz="1400" dirty="0"/>
                <a:t>/news/world-us-canada-43818752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68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721"/>
          <a:stretch/>
        </p:blipFill>
        <p:spPr>
          <a:xfrm>
            <a:off x="0" y="1837530"/>
            <a:ext cx="5683250" cy="4669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037"/>
            <a:ext cx="6377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Continuous Probability Distributions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396" y="622813"/>
            <a:ext cx="900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/>
              <a:t>ρ</a:t>
            </a:r>
            <a:r>
              <a:rPr lang="en-US" sz="2800" b="1" dirty="0" smtClean="0"/>
              <a:t>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</a:t>
            </a:r>
            <a:r>
              <a:rPr lang="en-US" sz="2800" dirty="0" smtClean="0"/>
              <a:t> – </a:t>
            </a:r>
            <a:r>
              <a:rPr lang="en-US" sz="2800" b="1" dirty="0" smtClean="0"/>
              <a:t>Probability Density Function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06950" y="1837530"/>
            <a:ext cx="3913188" cy="2364583"/>
            <a:chOff x="-730548" y="1678052"/>
            <a:chExt cx="3913188" cy="236458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385287"/>
                </p:ext>
              </p:extLst>
            </p:nvPr>
          </p:nvGraphicFramePr>
          <p:xfrm>
            <a:off x="-730548" y="2794860"/>
            <a:ext cx="3913188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4" imgW="1473200" imgH="469900" progId="Equation.3">
                    <p:embed/>
                  </p:oleObj>
                </mc:Choice>
                <mc:Fallback>
                  <p:oleObj name="Equation" r:id="rId4" imgW="14732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730548" y="2794860"/>
                          <a:ext cx="3913188" cy="1247775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-569287" y="1678052"/>
              <a:ext cx="36126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Probability </a:t>
              </a:r>
              <a:r>
                <a:rPr lang="en-US" sz="2600" i="1" dirty="0" smtClean="0"/>
                <a:t>x</a:t>
              </a:r>
              <a:r>
                <a:rPr lang="en-US" sz="2600" dirty="0" smtClean="0"/>
                <a:t> is between </a:t>
              </a:r>
              <a:r>
                <a:rPr lang="en-US" sz="2600" i="1" dirty="0" smtClean="0"/>
                <a:t>a</a:t>
              </a:r>
              <a:r>
                <a:rPr lang="en-US" sz="2600" dirty="0" smtClean="0"/>
                <a:t> and </a:t>
              </a:r>
              <a:r>
                <a:rPr lang="en-US" sz="2600" i="1" dirty="0" smtClean="0"/>
                <a:t>b</a:t>
              </a:r>
              <a:r>
                <a:rPr lang="en-US" sz="2600" dirty="0" smtClean="0"/>
                <a:t>: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63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993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Central Limit Theorem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15899" y="1057274"/>
            <a:ext cx="8237308" cy="5620267"/>
            <a:chOff x="215899" y="1057274"/>
            <a:chExt cx="8237308" cy="56202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4" y="1057274"/>
              <a:ext cx="8094433" cy="53244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5899" y="6308209"/>
              <a:ext cx="4145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</a:t>
              </a:r>
              <a:r>
                <a:rPr lang="en-US" dirty="0" err="1"/>
                <a:t>mathworld.wolfram.com</a:t>
              </a:r>
              <a:r>
                <a:rPr lang="en-US" dirty="0"/>
                <a:t>/</a:t>
              </a:r>
              <a:r>
                <a:rPr lang="en-US" dirty="0" err="1"/>
                <a:t>Dice.html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94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8463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Gaussian Distribution</a:t>
            </a:r>
            <a:endParaRPr lang="en-US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621660"/>
            <a:ext cx="4017205" cy="4815472"/>
            <a:chOff x="196950" y="806142"/>
            <a:chExt cx="3287265" cy="39404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806142"/>
              <a:ext cx="2794000" cy="35814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96950" y="4377294"/>
              <a:ext cx="3287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Carl Friedrich Gauss (1777-1855)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25" y="790436"/>
            <a:ext cx="4204586" cy="2686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21019" y="46925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Gaussian PDF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25" y="3775396"/>
            <a:ext cx="4267428" cy="27264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3861" y="346881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Gaussian CDF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90436"/>
            <a:ext cx="401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Central Limit Theorem </a:t>
            </a:r>
            <a:r>
              <a:rPr lang="en-US" sz="2000" dirty="0" smtClean="0"/>
              <a:t>– For large N, most distributions become Gaussian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7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9575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Measuring </a:t>
            </a:r>
            <a:r>
              <a:rPr lang="en-US" sz="3200" b="1" dirty="0" smtClean="0"/>
              <a:t>Probability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58721"/>
              </p:ext>
            </p:extLst>
          </p:nvPr>
        </p:nvGraphicFramePr>
        <p:xfrm>
          <a:off x="1143000" y="318135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18135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4525" y="6445250"/>
            <a:ext cx="2133600" cy="365125"/>
          </a:xfrm>
        </p:spPr>
        <p:txBody>
          <a:bodyPr/>
          <a:lstStyle/>
          <a:p>
            <a:fld id="{61269143-916B-674A-9A7E-446C981D12BE}" type="slidenum">
              <a:rPr lang="en-US" smtClean="0"/>
              <a:t>8</a:t>
            </a:fld>
            <a:endParaRPr lang="en-US"/>
          </a:p>
        </p:txBody>
      </p:sp>
      <p:pic>
        <p:nvPicPr>
          <p:cNvPr id="18" name="Picture 17" descr="bino_dist_600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25000" r="8388" b="23148"/>
          <a:stretch/>
        </p:blipFill>
        <p:spPr>
          <a:xfrm>
            <a:off x="127012" y="3319423"/>
            <a:ext cx="4035016" cy="306387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9769" y="2005289"/>
            <a:ext cx="3647765" cy="1119195"/>
            <a:chOff x="309769" y="1729064"/>
            <a:chExt cx="3647765" cy="111919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13865"/>
                </p:ext>
              </p:extLst>
            </p:nvPr>
          </p:nvGraphicFramePr>
          <p:xfrm>
            <a:off x="309769" y="1729064"/>
            <a:ext cx="1985669" cy="1119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6" imgW="698500" imgH="393700" progId="Equation.3">
                    <p:embed/>
                  </p:oleObj>
                </mc:Choice>
                <mc:Fallback>
                  <p:oleObj name="Equation" r:id="rId6" imgW="698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9769" y="1729064"/>
                          <a:ext cx="1985669" cy="111919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457358" y="1903941"/>
              <a:ext cx="1500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Measured Probability</a:t>
              </a:r>
              <a:endParaRPr lang="en-US" sz="2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" y="602934"/>
            <a:ext cx="43021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Poisson Statistics</a:t>
            </a:r>
          </a:p>
          <a:p>
            <a:pPr algn="ctr"/>
            <a:r>
              <a:rPr lang="en-US" sz="2400" dirty="0" smtClean="0"/>
              <a:t>Discrete “Counting” experiments.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9475" y="4154505"/>
            <a:ext cx="1084246" cy="10842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43462" y="639723"/>
            <a:ext cx="430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Continuous Distributions</a:t>
            </a:r>
          </a:p>
          <a:p>
            <a:pPr algn="ctr"/>
            <a:r>
              <a:rPr lang="en-US" sz="2400" dirty="0" smtClean="0"/>
              <a:t>Determine and standard deviation to “curve fit” histogram with PDF </a:t>
            </a:r>
            <a:endParaRPr lang="en-US" sz="2400" dirty="0"/>
          </a:p>
        </p:txBody>
      </p:sp>
      <p:pic>
        <p:nvPicPr>
          <p:cNvPr id="27" name="Picture 26" descr="HW5_transmission_lifetime_distribution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3397" r="6653" b="20078"/>
          <a:stretch/>
        </p:blipFill>
        <p:spPr>
          <a:xfrm>
            <a:off x="4572729" y="2306914"/>
            <a:ext cx="4652233" cy="39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3468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Product Safety</a:t>
            </a:r>
            <a:endParaRPr lang="en-US" sz="4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952" y="779193"/>
            <a:ext cx="84199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eople’s lives are in your hands!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86342" y="1446283"/>
            <a:ext cx="3065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United Airlines Flight 811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205752" y="1446283"/>
            <a:ext cx="2951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Aloha Airlines Flight 243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" y="2100644"/>
            <a:ext cx="4294800" cy="3034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719" y="5171191"/>
            <a:ext cx="42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Insufficient locking mechanism on cargo bay door of Boeing 747.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90" y="2213641"/>
            <a:ext cx="4191286" cy="2782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72603" y="5387310"/>
            <a:ext cx="386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Rupture in fuselage roof of Boeing 737.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426</Words>
  <Application>Microsoft Macintosh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Rumbach</dc:creator>
  <cp:lastModifiedBy>Paul Rumbach</cp:lastModifiedBy>
  <cp:revision>114</cp:revision>
  <dcterms:created xsi:type="dcterms:W3CDTF">2015-12-02T22:16:05Z</dcterms:created>
  <dcterms:modified xsi:type="dcterms:W3CDTF">2020-04-24T19:15:28Z</dcterms:modified>
</cp:coreProperties>
</file>