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2" r:id="rId2"/>
    <p:sldId id="268" r:id="rId3"/>
    <p:sldId id="301" r:id="rId4"/>
    <p:sldId id="267" r:id="rId5"/>
    <p:sldId id="280" r:id="rId6"/>
    <p:sldId id="300" r:id="rId7"/>
    <p:sldId id="282" r:id="rId8"/>
    <p:sldId id="29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65" autoAdjust="0"/>
  </p:normalViewPr>
  <p:slideViewPr>
    <p:cSldViewPr snapToGrid="0" snapToObjects="1">
      <p:cViewPr>
        <p:scale>
          <a:sx n="80" d="100"/>
          <a:sy n="80" d="100"/>
        </p:scale>
        <p:origin x="-1920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39DC0-B436-6D4C-B42F-42AFC8B7608E}" type="datetime1">
              <a:rPr lang="en-US" smtClean="0"/>
              <a:t>12/8/19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6FAF2-329F-524C-8473-40AA67AF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484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DB57E-B807-CF44-AF51-420227FAC8EC}" type="datetime1">
              <a:rPr lang="en-US" smtClean="0"/>
              <a:t>12/8/19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90645-1B24-0A47-901D-3611599EE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78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AME20216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s-IS" dirty="0" smtClean="0"/>
              <a:t>AME20216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1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AME20216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AME20213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8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AME20216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AME20213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2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AME20216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71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AME20216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s-IS" dirty="0" smtClean="0"/>
              <a:t>AME20216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5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AME20216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AME20213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66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AME20216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AME20213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AME20216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s-IS" dirty="0" smtClean="0"/>
              <a:t>AME20216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3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AME20216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s-IS" dirty="0" smtClean="0"/>
              <a:t>AME20216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2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AME20216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AME20213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9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AME20216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AME20213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AME20216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8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1.emf"/><Relationship Id="rId5" Type="http://schemas.openxmlformats.org/officeDocument/2006/relationships/image" Target="../media/image13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2.emf"/><Relationship Id="rId8" Type="http://schemas.openxmlformats.org/officeDocument/2006/relationships/image" Target="../media/image14.png"/><Relationship Id="rId9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oleObject" Target="../embeddings/oleObject6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8037"/>
            <a:ext cx="63776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Continuous Probability Distributions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9396" y="622813"/>
            <a:ext cx="900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/>
              <a:t>ρ</a:t>
            </a:r>
            <a:r>
              <a:rPr lang="en-US" sz="2800" b="1" dirty="0" smtClean="0"/>
              <a:t>(</a:t>
            </a:r>
            <a:r>
              <a:rPr lang="en-US" sz="2800" b="1" i="1" dirty="0" smtClean="0"/>
              <a:t>x</a:t>
            </a:r>
            <a:r>
              <a:rPr lang="en-US" sz="2800" b="1" dirty="0" smtClean="0"/>
              <a:t>)</a:t>
            </a:r>
            <a:r>
              <a:rPr lang="en-US" sz="2800" dirty="0" smtClean="0"/>
              <a:t> – </a:t>
            </a:r>
            <a:r>
              <a:rPr lang="en-US" sz="2800" b="1" dirty="0" smtClean="0"/>
              <a:t>Probability Density Function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84863" y="1440656"/>
            <a:ext cx="2192337" cy="1740218"/>
            <a:chOff x="1129289" y="1678052"/>
            <a:chExt cx="2192337" cy="1740218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2932935"/>
                </p:ext>
              </p:extLst>
            </p:nvPr>
          </p:nvGraphicFramePr>
          <p:xfrm>
            <a:off x="1129289" y="2170495"/>
            <a:ext cx="2192337" cy="1247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7" name="Equation" r:id="rId3" imgW="825500" imgH="469900" progId="Equation.3">
                    <p:embed/>
                  </p:oleObj>
                </mc:Choice>
                <mc:Fallback>
                  <p:oleObj name="Equation" r:id="rId3" imgW="825500" imgH="469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29289" y="2170495"/>
                          <a:ext cx="2192337" cy="1247775"/>
                        </a:xfrm>
                        <a:prstGeom prst="rect">
                          <a:avLst/>
                        </a:prstGeom>
                        <a:ln>
                          <a:solidFill>
                            <a:srgbClr val="00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1203711" y="1678052"/>
              <a:ext cx="209925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Normalization</a:t>
              </a:r>
              <a:endParaRPr lang="en-US" sz="26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18125" y="3987800"/>
            <a:ext cx="3740815" cy="1802606"/>
            <a:chOff x="342900" y="3511232"/>
            <a:chExt cx="3740815" cy="1802606"/>
          </a:xfrm>
        </p:grpSpPr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799438"/>
                </p:ext>
              </p:extLst>
            </p:nvPr>
          </p:nvGraphicFramePr>
          <p:xfrm>
            <a:off x="444500" y="4067650"/>
            <a:ext cx="3438525" cy="1246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8" name="Equation" r:id="rId5" imgW="1295400" imgH="469900" progId="Equation.3">
                    <p:embed/>
                  </p:oleObj>
                </mc:Choice>
                <mc:Fallback>
                  <p:oleObj name="Equation" r:id="rId5" imgW="1295400" imgH="469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4500" y="4067650"/>
                          <a:ext cx="3438525" cy="1246188"/>
                        </a:xfrm>
                        <a:prstGeom prst="rect">
                          <a:avLst/>
                        </a:prstGeom>
                        <a:ln>
                          <a:solidFill>
                            <a:srgbClr val="00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342900" y="3511232"/>
              <a:ext cx="374081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Mean or “expected value”</a:t>
              </a:r>
              <a:endParaRPr lang="en-US" sz="26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42875" y="1837531"/>
            <a:ext cx="54610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1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8037"/>
            <a:ext cx="38463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Gaussian Distribution</a:t>
            </a:r>
            <a:endParaRPr lang="en-US" sz="32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4693900" y="1470597"/>
            <a:ext cx="4267428" cy="3223496"/>
            <a:chOff x="4424025" y="3357686"/>
            <a:chExt cx="4267428" cy="322349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4025" y="3854771"/>
              <a:ext cx="4267428" cy="272641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583861" y="3357686"/>
              <a:ext cx="176202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Gaussian CDF</a:t>
              </a:r>
              <a:endParaRPr lang="en-US" sz="22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790436"/>
            <a:ext cx="89613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Central Limit Theorem </a:t>
            </a:r>
            <a:r>
              <a:rPr lang="en-US" sz="2200" dirty="0" smtClean="0"/>
              <a:t>– For large N, most distributions become Gaussian</a:t>
            </a:r>
            <a:endParaRPr lang="en-US" sz="2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2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1518222"/>
            <a:ext cx="4204586" cy="4028733"/>
            <a:chOff x="0" y="1788097"/>
            <a:chExt cx="4204586" cy="402873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268554"/>
              <a:ext cx="4204586" cy="268626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49986" y="1788097"/>
              <a:ext cx="176202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Gaussian PDF</a:t>
              </a:r>
              <a:endParaRPr lang="en-US" sz="2200" b="1" dirty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5325643"/>
                </p:ext>
              </p:extLst>
            </p:nvPr>
          </p:nvGraphicFramePr>
          <p:xfrm>
            <a:off x="488950" y="5065942"/>
            <a:ext cx="3003550" cy="750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1" name="Equation" r:id="rId5" imgW="1879600" imgH="469900" progId="Equation.3">
                    <p:embed/>
                  </p:oleObj>
                </mc:Choice>
                <mc:Fallback>
                  <p:oleObj name="Equation" r:id="rId5" imgW="1879600" imgH="469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8950" y="5065942"/>
                          <a:ext cx="3003550" cy="7508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148874"/>
              </p:ext>
            </p:extLst>
          </p:nvPr>
        </p:nvGraphicFramePr>
        <p:xfrm>
          <a:off x="5183981" y="4837113"/>
          <a:ext cx="365283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Equation" r:id="rId7" imgW="2286000" imgH="457200" progId="Equation.3">
                  <p:embed/>
                </p:oleObj>
              </mc:Choice>
              <mc:Fallback>
                <p:oleObj name="Equation" r:id="rId7" imgW="2286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83981" y="4837113"/>
                        <a:ext cx="3652837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1927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8037"/>
            <a:ext cx="51690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Probability Density Functions</a:t>
            </a:r>
            <a:endParaRPr lang="en-US" sz="32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 descr="HW5_transmission_lifetime_distribution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23397" r="6653" b="20078"/>
          <a:stretch/>
        </p:blipFill>
        <p:spPr>
          <a:xfrm>
            <a:off x="1533524" y="1515364"/>
            <a:ext cx="5476876" cy="4630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7931" y="622813"/>
            <a:ext cx="630629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Calculate </a:t>
            </a:r>
            <a:r>
              <a:rPr lang="en-US" sz="2600" b="1" dirty="0" smtClean="0"/>
              <a:t>mean</a:t>
            </a:r>
            <a:r>
              <a:rPr lang="en-US" sz="2600" dirty="0" smtClean="0"/>
              <a:t> and </a:t>
            </a:r>
            <a:r>
              <a:rPr lang="en-US" sz="2600" b="1" dirty="0" smtClean="0"/>
              <a:t>standard deviation</a:t>
            </a:r>
            <a:r>
              <a:rPr lang="en-US" sz="2600" dirty="0" smtClean="0"/>
              <a:t>. </a:t>
            </a:r>
          </a:p>
          <a:p>
            <a:r>
              <a:rPr lang="en-US" sz="26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600" dirty="0" smtClean="0"/>
              <a:t>Use </a:t>
            </a:r>
            <a:r>
              <a:rPr lang="en-US" sz="2600" b="1" dirty="0" smtClean="0"/>
              <a:t>CDF</a:t>
            </a:r>
            <a:r>
              <a:rPr lang="en-US" sz="2600" dirty="0" smtClean="0"/>
              <a:t> or </a:t>
            </a:r>
            <a:r>
              <a:rPr lang="en-US" sz="2600" b="1" dirty="0" smtClean="0"/>
              <a:t>z</a:t>
            </a:r>
            <a:r>
              <a:rPr lang="en-US" sz="2600" dirty="0" smtClean="0"/>
              <a:t>-</a:t>
            </a:r>
            <a:r>
              <a:rPr lang="en-US" sz="2600" b="1" dirty="0" smtClean="0"/>
              <a:t>table</a:t>
            </a:r>
            <a:r>
              <a:rPr lang="en-US" sz="2600" dirty="0" smtClean="0"/>
              <a:t> to compute probability.</a:t>
            </a:r>
            <a:endParaRPr lang="en-US" sz="2600" dirty="0"/>
          </a:p>
        </p:txBody>
      </p:sp>
      <p:sp>
        <p:nvSpPr>
          <p:cNvPr id="11" name="TextBox 10"/>
          <p:cNvSpPr txBox="1"/>
          <p:nvPr/>
        </p:nvSpPr>
        <p:spPr>
          <a:xfrm>
            <a:off x="-1" y="5930001"/>
            <a:ext cx="92917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We are essentially “curve fitting” the discrete histogram with a continuous PDF. </a:t>
            </a:r>
            <a:endParaRPr lang="en-US" sz="22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AME20216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18063"/>
              </p:ext>
            </p:extLst>
          </p:nvPr>
        </p:nvGraphicFramePr>
        <p:xfrm>
          <a:off x="5538549" y="2369951"/>
          <a:ext cx="482839" cy="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139700" imgH="165100" progId="Equation.3">
                  <p:embed/>
                </p:oleObj>
              </mc:Choice>
              <mc:Fallback>
                <p:oleObj name="Equation" r:id="rId4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38549" y="2369951"/>
                        <a:ext cx="482839" cy="56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93862"/>
              </p:ext>
            </p:extLst>
          </p:nvPr>
        </p:nvGraphicFramePr>
        <p:xfrm>
          <a:off x="5538549" y="3360738"/>
          <a:ext cx="482839" cy="44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6" imgW="152400" imgH="139700" progId="Equation.3">
                  <p:embed/>
                </p:oleObj>
              </mc:Choice>
              <mc:Fallback>
                <p:oleObj name="Equation" r:id="rId6" imgW="1524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38549" y="3360738"/>
                        <a:ext cx="482839" cy="4449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0952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8037"/>
            <a:ext cx="39575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Measuring </a:t>
            </a:r>
            <a:r>
              <a:rPr lang="en-US" sz="3200" b="1" dirty="0" smtClean="0"/>
              <a:t>Probability</a:t>
            </a:r>
            <a:endParaRPr lang="en-US" sz="3200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542696"/>
              </p:ext>
            </p:extLst>
          </p:nvPr>
        </p:nvGraphicFramePr>
        <p:xfrm>
          <a:off x="1143000" y="3181350"/>
          <a:ext cx="6858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5" name="Document" r:id="rId3" imgW="6858000" imgH="177800" progId="Word.Document.12">
                  <p:embed/>
                </p:oleObj>
              </mc:Choice>
              <mc:Fallback>
                <p:oleObj name="Document" r:id="rId3" imgW="68580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3181350"/>
                        <a:ext cx="6858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4525" y="6445250"/>
            <a:ext cx="2133600" cy="365125"/>
          </a:xfrm>
        </p:spPr>
        <p:txBody>
          <a:bodyPr/>
          <a:lstStyle/>
          <a:p>
            <a:fld id="{61269143-916B-674A-9A7E-446C981D12BE}" type="slidenum">
              <a:rPr lang="en-US" smtClean="0"/>
              <a:t>4</a:t>
            </a:fld>
            <a:endParaRPr lang="en-US"/>
          </a:p>
        </p:txBody>
      </p:sp>
      <p:pic>
        <p:nvPicPr>
          <p:cNvPr id="18" name="Picture 17" descr="bino_dist_600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t="25000" r="8388" b="23148"/>
          <a:stretch/>
        </p:blipFill>
        <p:spPr>
          <a:xfrm>
            <a:off x="127012" y="3319423"/>
            <a:ext cx="4035016" cy="306387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09769" y="2005289"/>
            <a:ext cx="3647765" cy="1119195"/>
            <a:chOff x="309769" y="1729064"/>
            <a:chExt cx="3647765" cy="1119195"/>
          </a:xfrm>
        </p:grpSpPr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3677735"/>
                </p:ext>
              </p:extLst>
            </p:nvPr>
          </p:nvGraphicFramePr>
          <p:xfrm>
            <a:off x="309769" y="1729064"/>
            <a:ext cx="1985669" cy="1119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6" name="Equation" r:id="rId6" imgW="698500" imgH="393700" progId="Equation.3">
                    <p:embed/>
                  </p:oleObj>
                </mc:Choice>
                <mc:Fallback>
                  <p:oleObj name="Equation" r:id="rId6" imgW="6985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09769" y="1729064"/>
                          <a:ext cx="1985669" cy="1119195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2457358" y="1903941"/>
              <a:ext cx="150017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Measured Probability</a:t>
              </a:r>
              <a:endParaRPr lang="en-US" sz="22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-1" y="602934"/>
            <a:ext cx="430212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Poisson Statistics</a:t>
            </a:r>
          </a:p>
          <a:p>
            <a:pPr algn="ctr"/>
            <a:r>
              <a:rPr lang="en-US" sz="2400" dirty="0" smtClean="0"/>
              <a:t>Discrete “Counting” experiments.</a:t>
            </a:r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9475" y="4154505"/>
            <a:ext cx="1084246" cy="108424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43462" y="639723"/>
            <a:ext cx="4302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Continuous Distributions</a:t>
            </a:r>
          </a:p>
          <a:p>
            <a:pPr algn="ctr"/>
            <a:r>
              <a:rPr lang="en-US" sz="2400" dirty="0" smtClean="0"/>
              <a:t>Determine and standard deviation to “curve fit” histogram with PDF </a:t>
            </a:r>
            <a:endParaRPr lang="en-US" sz="2400" dirty="0"/>
          </a:p>
        </p:txBody>
      </p:sp>
      <p:pic>
        <p:nvPicPr>
          <p:cNvPr id="27" name="Picture 26" descr="HW5_transmission_lifetime_distribution.pdf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23397" r="6653" b="20078"/>
          <a:stretch/>
        </p:blipFill>
        <p:spPr>
          <a:xfrm>
            <a:off x="4572729" y="2306914"/>
            <a:ext cx="4652233" cy="393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43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33" y="40529"/>
            <a:ext cx="34681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 smtClean="0"/>
              <a:t>Product Safety</a:t>
            </a:r>
            <a:endParaRPr lang="en-US" sz="4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3952" y="779193"/>
            <a:ext cx="84199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</a:t>
            </a:r>
            <a:r>
              <a:rPr lang="en-US" sz="3200" dirty="0" smtClean="0"/>
              <a:t>eople’s lives are in your hands!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86342" y="1446283"/>
            <a:ext cx="30658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United Airlines Flight 811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5205752" y="1446283"/>
            <a:ext cx="29519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Aloha Airlines Flight 243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4" y="2100644"/>
            <a:ext cx="4294800" cy="30349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6719" y="5171191"/>
            <a:ext cx="420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Insufficient locking mechanism on cargo bay door of Boeing 747.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790" y="2213641"/>
            <a:ext cx="4191286" cy="27828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72603" y="5387310"/>
            <a:ext cx="386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Rupture in fuselage roof of Boeing 737.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7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8037"/>
            <a:ext cx="42763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Ethical Handling of Data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7471" y="733712"/>
            <a:ext cx="6934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Why might it be unethical to throw out data?</a:t>
            </a:r>
            <a:endParaRPr lang="en-US" sz="28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471" y="1513391"/>
            <a:ext cx="8093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What are some legitimate reasons to disregard data?</a:t>
            </a:r>
            <a:endParaRPr lang="en-US" sz="28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96808" y="2412582"/>
            <a:ext cx="8313439" cy="3809570"/>
            <a:chOff x="96808" y="2412582"/>
            <a:chExt cx="8313439" cy="3809570"/>
          </a:xfrm>
        </p:grpSpPr>
        <p:sp>
          <p:nvSpPr>
            <p:cNvPr id="12" name="TextBox 11"/>
            <p:cNvSpPr txBox="1"/>
            <p:nvPr/>
          </p:nvSpPr>
          <p:spPr>
            <a:xfrm>
              <a:off x="213366" y="2412582"/>
              <a:ext cx="353812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 smtClean="0"/>
                <a:t>Outliers </a:t>
              </a:r>
              <a:r>
                <a:rPr lang="en-US" sz="2600" b="1" dirty="0" smtClean="0"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2600" b="1" dirty="0" smtClean="0"/>
                <a:t> Grubbs’ Test</a:t>
              </a:r>
              <a:endParaRPr lang="en-US" sz="26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808" y="3059474"/>
              <a:ext cx="4648200" cy="28702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06011" y="5914375"/>
              <a:ext cx="3456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http://</a:t>
              </a:r>
              <a:r>
                <a:rPr lang="en-US" sz="1400" dirty="0" err="1"/>
                <a:t>mathworld.wolfram.com</a:t>
              </a:r>
              <a:r>
                <a:rPr lang="en-US" sz="1400" dirty="0"/>
                <a:t>/</a:t>
              </a:r>
              <a:r>
                <a:rPr lang="en-US" sz="1400" dirty="0" err="1"/>
                <a:t>Outlier.html</a:t>
              </a:r>
              <a:endParaRPr lang="en-US" sz="1400" dirty="0"/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2254929"/>
                </p:ext>
              </p:extLst>
            </p:nvPr>
          </p:nvGraphicFramePr>
          <p:xfrm>
            <a:off x="5526691" y="4183565"/>
            <a:ext cx="2883556" cy="740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2" name="Equation" r:id="rId4" imgW="939800" imgH="241300" progId="Equation.3">
                    <p:embed/>
                  </p:oleObj>
                </mc:Choice>
                <mc:Fallback>
                  <p:oleObj name="Equation" r:id="rId4" imgW="9398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526691" y="4183565"/>
                          <a:ext cx="2883556" cy="74037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5793248" y="3227531"/>
              <a:ext cx="22694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True outlier if:</a:t>
              </a:r>
            </a:p>
            <a:p>
              <a:pPr algn="ctr"/>
              <a:r>
                <a:rPr lang="en-US" sz="2800" dirty="0" smtClean="0"/>
                <a:t>For </a:t>
              </a:r>
              <a:r>
                <a:rPr lang="en-US" sz="2800" i="1" dirty="0" smtClean="0"/>
                <a:t>N</a:t>
              </a:r>
              <a:r>
                <a:rPr lang="en-US" sz="2800" dirty="0" smtClean="0"/>
                <a:t> &gt; 50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252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8037"/>
            <a:ext cx="69172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Probability and Statistics in Engineering</a:t>
            </a:r>
            <a:endParaRPr lang="en-US" sz="3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77" y="898725"/>
            <a:ext cx="7891548" cy="522191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9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8037"/>
            <a:ext cx="49812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Other Courses in Probability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45983" y="504143"/>
            <a:ext cx="8340745" cy="5985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/>
              <a:t> AME50561 – Reliability in Engineering (</a:t>
            </a:r>
            <a:r>
              <a:rPr lang="en-US" sz="3200" dirty="0" err="1" smtClean="0"/>
              <a:t>Ovaert</a:t>
            </a:r>
            <a:r>
              <a:rPr lang="en-US" sz="3200" dirty="0" smtClean="0"/>
              <a:t>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/>
              <a:t>ACMS10145 – Stats for </a:t>
            </a:r>
            <a:r>
              <a:rPr lang="en-US" sz="3200" dirty="0"/>
              <a:t>Business I</a:t>
            </a:r>
            <a:endParaRPr lang="en-US" sz="3200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/>
              <a:t>ACMS20340 – Statistics for </a:t>
            </a:r>
            <a:r>
              <a:rPr lang="en-US" sz="3200" dirty="0"/>
              <a:t>Life Sciences</a:t>
            </a:r>
            <a:endParaRPr lang="en-US" sz="3200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/>
              <a:t>ACMS30530 – Intro to Probability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/>
              <a:t>ACMS30540 – Mathematical Statistics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/>
              <a:t>ACMS30600 – Stat Methods &amp; Data Analysis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/>
              <a:t>ACMS37020 – Projects in Actuarial Science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/>
              <a:t>ACMS40875 – Stat Methods in Data Mining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 smtClean="0"/>
              <a:t>MATH40210 – Basic </a:t>
            </a:r>
            <a:r>
              <a:rPr lang="en-US" sz="3200" dirty="0" err="1" smtClean="0"/>
              <a:t>Combinatorics</a:t>
            </a:r>
            <a:endParaRPr lang="en-US" sz="3200" dirty="0" smtClean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dirty="0"/>
              <a:t>PHYS70152 - Intro to Network </a:t>
            </a:r>
            <a:r>
              <a:rPr lang="en-US" sz="3200" dirty="0" smtClean="0"/>
              <a:t>Science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AME20216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36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254</Words>
  <Application>Microsoft Macintosh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Office Theme</vt:lpstr>
      <vt:lpstr>Equation</vt:lpstr>
      <vt:lpstr>Document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Notre Dame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Rumbach</dc:creator>
  <cp:lastModifiedBy>Paul Rumbach</cp:lastModifiedBy>
  <cp:revision>112</cp:revision>
  <dcterms:created xsi:type="dcterms:W3CDTF">2015-12-02T22:16:05Z</dcterms:created>
  <dcterms:modified xsi:type="dcterms:W3CDTF">2019-12-09T03:51:20Z</dcterms:modified>
</cp:coreProperties>
</file>