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85" r:id="rId3"/>
    <p:sldId id="265" r:id="rId4"/>
    <p:sldId id="284" r:id="rId5"/>
    <p:sldId id="264" r:id="rId6"/>
    <p:sldId id="269" r:id="rId7"/>
    <p:sldId id="278" r:id="rId8"/>
    <p:sldId id="280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74" autoAdjust="0"/>
  </p:normalViewPr>
  <p:slideViewPr>
    <p:cSldViewPr snapToGrid="0" snapToObjects="1" showGuides="1">
      <p:cViewPr varScale="1">
        <p:scale>
          <a:sx n="95" d="100"/>
          <a:sy n="95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5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4325-2BC2-644F-B636-29D99C5EF3B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203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AME20216 - Rumbach</a:t>
            </a:r>
            <a:endParaRPr lang="en-US" sz="16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90839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9FD30A-897A-DE48-8A66-351A36209B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MgmFnjW4tBY" TargetMode="External"/><Relationship Id="rId5" Type="http://schemas.openxmlformats.org/officeDocument/2006/relationships/hyperlink" Target="https://www.youtube.com/watch?v=5C5_dOEyAf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1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0049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venir Medium"/>
                <a:cs typeface="Avenir Medium"/>
              </a:rPr>
              <a:t>AME20216 - Lab I</a:t>
            </a:r>
            <a:br>
              <a:rPr lang="en-US" b="1" dirty="0" smtClean="0">
                <a:latin typeface="Avenir Medium"/>
                <a:cs typeface="Avenir Medium"/>
              </a:rPr>
            </a:br>
            <a:r>
              <a:rPr lang="en-US" b="1" dirty="0" smtClean="0">
                <a:latin typeface="Avenir Medium"/>
                <a:cs typeface="Avenir Medium"/>
              </a:rPr>
              <a:t>A2 – Galileo’s Inclined Plane</a:t>
            </a:r>
            <a:endParaRPr lang="en-US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05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73" y="10293"/>
            <a:ext cx="7197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A1 – </a:t>
            </a:r>
            <a:r>
              <a:rPr lang="en-US" sz="4200" b="1" dirty="0" err="1" smtClean="0"/>
              <a:t>Meterstick</a:t>
            </a:r>
            <a:r>
              <a:rPr lang="en-US" sz="4200" b="1" dirty="0" smtClean="0"/>
              <a:t> Measurements</a:t>
            </a:r>
            <a:endParaRPr lang="en-US" sz="4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873626"/>
            <a:ext cx="8255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6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18141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Gravity</a:t>
            </a:r>
            <a:endParaRPr lang="en-US" sz="4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0" y="1215359"/>
            <a:ext cx="5461043" cy="4902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841926"/>
            <a:ext cx="2794000" cy="354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1610" y="994278"/>
            <a:ext cx="27023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Galileo </a:t>
            </a:r>
            <a:r>
              <a:rPr lang="en-US" sz="2600" dirty="0" err="1" smtClean="0"/>
              <a:t>Galilei</a:t>
            </a:r>
            <a:r>
              <a:rPr lang="en-US" sz="2600" dirty="0" smtClean="0"/>
              <a:t>  1564 - 1642 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8776" y="5925164"/>
            <a:ext cx="149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Inclined 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9520" y="5555832"/>
            <a:ext cx="302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Apollo 15 Feather vs. Hammer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64765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A2 – Galileo’s Inclined Plane</a:t>
            </a:r>
            <a:endParaRPr lang="en-US" sz="4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2117" y="948330"/>
            <a:ext cx="5057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Galileo empirically found that</a:t>
            </a:r>
            <a:endParaRPr lang="en-US" sz="2600" b="1" i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73163"/>
              </p:ext>
            </p:extLst>
          </p:nvPr>
        </p:nvGraphicFramePr>
        <p:xfrm>
          <a:off x="2420938" y="1655763"/>
          <a:ext cx="13700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457200" imgH="215900" progId="Equation.3">
                  <p:embed/>
                </p:oleObj>
              </mc:Choice>
              <mc:Fallback>
                <p:oleObj name="Equation" r:id="rId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0938" y="1655763"/>
                        <a:ext cx="1370012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 flipH="1">
            <a:off x="2004663" y="2989918"/>
            <a:ext cx="5016137" cy="3074835"/>
            <a:chOff x="1800664" y="1795892"/>
            <a:chExt cx="5016137" cy="3074835"/>
          </a:xfrm>
        </p:grpSpPr>
        <p:sp>
          <p:nvSpPr>
            <p:cNvPr id="13" name="Right Triangle 12"/>
            <p:cNvSpPr/>
            <p:nvPr/>
          </p:nvSpPr>
          <p:spPr>
            <a:xfrm flipH="1">
              <a:off x="1800664" y="2186201"/>
              <a:ext cx="5016137" cy="2298726"/>
            </a:xfrm>
            <a:prstGeom prst="rtTriangl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52156" y="1795892"/>
              <a:ext cx="643094" cy="64309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408843" y="2266863"/>
              <a:ext cx="2468215" cy="119768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104733" y="2160928"/>
              <a:ext cx="6987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latin typeface="Times New Roman"/>
                  <a:cs typeface="Times New Roman"/>
                </a:rPr>
                <a:t>x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12609" y="3932099"/>
              <a:ext cx="436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Times New Roman"/>
                  <a:cs typeface="Times New Roman"/>
                </a:rPr>
                <a:t>θ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403232" y="4012474"/>
              <a:ext cx="434081" cy="858253"/>
            </a:xfrm>
            <a:prstGeom prst="arc">
              <a:avLst>
                <a:gd name="adj1" fmla="val 17135693"/>
                <a:gd name="adj2" fmla="val 524726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75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4057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Interpreting Data</a:t>
            </a:r>
            <a:endParaRPr lang="en-US" sz="4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3" y="1995671"/>
            <a:ext cx="2794000" cy="383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468" y="1141446"/>
            <a:ext cx="30752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Sir Isaac Newton 1642 - 1747 </a:t>
            </a:r>
            <a:endParaRPr lang="en-US" sz="2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764355"/>
              </p:ext>
            </p:extLst>
          </p:nvPr>
        </p:nvGraphicFramePr>
        <p:xfrm>
          <a:off x="4382489" y="3265786"/>
          <a:ext cx="4159174" cy="95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1879600" imgH="431800" progId="Equation.3">
                  <p:embed/>
                </p:oleObj>
              </mc:Choice>
              <mc:Fallback>
                <p:oleObj name="Equation" r:id="rId4" imgW="187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2489" y="3265786"/>
                        <a:ext cx="4159174" cy="955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45930" y="1842913"/>
            <a:ext cx="459456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According to Newtonian physics for a ball rolling down an inclined plane: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64765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A2 – Galileo’s Inclined Plane</a:t>
            </a:r>
            <a:endParaRPr lang="en-US" sz="4200" b="1" dirty="0"/>
          </a:p>
        </p:txBody>
      </p:sp>
      <p:pic>
        <p:nvPicPr>
          <p:cNvPr id="2" name="Picture 1" descr="Fig1_inclined_pla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5" y="1876610"/>
            <a:ext cx="5948725" cy="4391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2884" y="957199"/>
            <a:ext cx="6437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Measure time </a:t>
            </a:r>
            <a:r>
              <a:rPr lang="en-US" sz="2600" b="1" i="1" dirty="0" smtClean="0"/>
              <a:t>t</a:t>
            </a:r>
            <a:r>
              <a:rPr lang="en-US" sz="2600" b="1" dirty="0" smtClean="0"/>
              <a:t> to roll distance </a:t>
            </a:r>
            <a:r>
              <a:rPr lang="en-US" sz="2600" b="1" i="1" dirty="0" smtClean="0"/>
              <a:t>x</a:t>
            </a:r>
            <a:r>
              <a:rPr lang="en-US" sz="2600" b="1" dirty="0" smtClean="0"/>
              <a:t>.</a:t>
            </a:r>
            <a:endParaRPr lang="en-US" sz="2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0124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64765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A2 – Galileo’s Inclined Plane</a:t>
            </a:r>
            <a:endParaRPr lang="en-US" sz="4200" b="1" dirty="0"/>
          </a:p>
        </p:txBody>
      </p:sp>
      <p:pic>
        <p:nvPicPr>
          <p:cNvPr id="7" name="Picture 6" descr="A2_lecture_example_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5" y="641317"/>
            <a:ext cx="73279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4692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A2 – Extrapolating </a:t>
            </a:r>
            <a:r>
              <a:rPr lang="en-US" sz="4200" b="1" i="1" dirty="0" smtClean="0"/>
              <a:t>g</a:t>
            </a:r>
            <a:endParaRPr lang="en-US" sz="4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098497"/>
              </p:ext>
            </p:extLst>
          </p:nvPr>
        </p:nvGraphicFramePr>
        <p:xfrm>
          <a:off x="791206" y="957903"/>
          <a:ext cx="3458719" cy="79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3" imgW="1879600" imgH="431800" progId="Equation.3">
                  <p:embed/>
                </p:oleObj>
              </mc:Choice>
              <mc:Fallback>
                <p:oleObj name="Equation" r:id="rId3" imgW="187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206" y="957903"/>
                        <a:ext cx="3458719" cy="79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945273" y="1871636"/>
            <a:ext cx="2803525" cy="888020"/>
            <a:chOff x="5441950" y="2331430"/>
            <a:chExt cx="2803525" cy="88802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713635"/>
                </p:ext>
              </p:extLst>
            </p:nvPr>
          </p:nvGraphicFramePr>
          <p:xfrm>
            <a:off x="5441950" y="2751138"/>
            <a:ext cx="2803525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" name="Equation" r:id="rId5" imgW="1524000" imgH="254000" progId="Equation.3">
                    <p:embed/>
                  </p:oleObj>
                </mc:Choice>
                <mc:Fallback>
                  <p:oleObj name="Equation" r:id="rId5" imgW="15240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41950" y="2751138"/>
                          <a:ext cx="2803525" cy="468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Down Arrow 3"/>
            <p:cNvSpPr/>
            <p:nvPr/>
          </p:nvSpPr>
          <p:spPr>
            <a:xfrm>
              <a:off x="6691015" y="2331430"/>
              <a:ext cx="402700" cy="38673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54848" y="2883359"/>
            <a:ext cx="2008188" cy="1314096"/>
            <a:chOff x="5851525" y="3446817"/>
            <a:chExt cx="2008188" cy="1314096"/>
          </a:xfrm>
        </p:grpSpPr>
        <p:sp>
          <p:nvSpPr>
            <p:cNvPr id="8" name="Down Arrow 7"/>
            <p:cNvSpPr/>
            <p:nvPr/>
          </p:nvSpPr>
          <p:spPr>
            <a:xfrm>
              <a:off x="6706504" y="3446817"/>
              <a:ext cx="402700" cy="35220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4850594"/>
                </p:ext>
              </p:extLst>
            </p:nvPr>
          </p:nvGraphicFramePr>
          <p:xfrm>
            <a:off x="5851525" y="3963988"/>
            <a:ext cx="2008188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" name="Equation" r:id="rId7" imgW="1092200" imgH="431800" progId="Equation.3">
                    <p:embed/>
                  </p:oleObj>
                </mc:Choice>
                <mc:Fallback>
                  <p:oleObj name="Equation" r:id="rId7" imgW="10922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51525" y="3963988"/>
                          <a:ext cx="2008188" cy="796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1623136" y="4433107"/>
            <a:ext cx="1471612" cy="1458210"/>
            <a:chOff x="6119813" y="4996565"/>
            <a:chExt cx="1471612" cy="1458210"/>
          </a:xfrm>
        </p:grpSpPr>
        <p:sp>
          <p:nvSpPr>
            <p:cNvPr id="10" name="Down Arrow 9"/>
            <p:cNvSpPr/>
            <p:nvPr/>
          </p:nvSpPr>
          <p:spPr>
            <a:xfrm>
              <a:off x="6706504" y="4996565"/>
              <a:ext cx="402700" cy="533101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9692144"/>
                </p:ext>
              </p:extLst>
            </p:nvPr>
          </p:nvGraphicFramePr>
          <p:xfrm>
            <a:off x="6119813" y="5729288"/>
            <a:ext cx="1471612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" name="Equation" r:id="rId9" imgW="800100" imgH="393700" progId="Equation.3">
                    <p:embed/>
                  </p:oleObj>
                </mc:Choice>
                <mc:Fallback>
                  <p:oleObj name="Equation" r:id="rId9" imgW="8001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119813" y="5729288"/>
                          <a:ext cx="1471612" cy="725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Picture 14" descr="A2_lecture_example_plot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90" y="1871636"/>
            <a:ext cx="4897851" cy="35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7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6307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A2 – Using “fit()” command</a:t>
            </a:r>
            <a:endParaRPr lang="en-US" sz="4200" b="1" dirty="0"/>
          </a:p>
        </p:txBody>
      </p:sp>
      <p:pic>
        <p:nvPicPr>
          <p:cNvPr id="18" name="Picture 17" descr="fit_comm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47" y="779193"/>
            <a:ext cx="5628119" cy="2245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3215" y="965071"/>
            <a:ext cx="11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θ</a:t>
            </a:r>
            <a:r>
              <a:rPr lang="en-US" sz="2400" dirty="0" smtClean="0"/>
              <a:t> = 8.1°</a:t>
            </a:r>
            <a:endParaRPr lang="en-US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21026"/>
              </p:ext>
            </p:extLst>
          </p:nvPr>
        </p:nvGraphicFramePr>
        <p:xfrm>
          <a:off x="712469" y="1710163"/>
          <a:ext cx="1719427" cy="84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800100" imgH="393700" progId="Equation.3">
                  <p:embed/>
                </p:oleObj>
              </mc:Choice>
              <mc:Fallback>
                <p:oleObj name="Equation" r:id="rId4" imgW="800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2469" y="1710163"/>
                        <a:ext cx="1719427" cy="847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4364" y="2044621"/>
            <a:ext cx="7596908" cy="4459379"/>
            <a:chOff x="718443" y="2044621"/>
            <a:chExt cx="7596908" cy="4459379"/>
          </a:xfrm>
        </p:grpSpPr>
        <p:sp>
          <p:nvSpPr>
            <p:cNvPr id="22" name="TextBox 21"/>
            <p:cNvSpPr txBox="1"/>
            <p:nvPr/>
          </p:nvSpPr>
          <p:spPr>
            <a:xfrm>
              <a:off x="718443" y="3119308"/>
              <a:ext cx="25782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Uncertainty in </a:t>
              </a:r>
              <a:r>
                <a:rPr lang="en-US" sz="2600" b="1" i="1" dirty="0" smtClean="0"/>
                <a:t>p1</a:t>
              </a:r>
              <a:endParaRPr lang="en-US" sz="26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84191" y="3841410"/>
              <a:ext cx="557585" cy="2462839"/>
              <a:chOff x="1084191" y="3841410"/>
              <a:chExt cx="557585" cy="246283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347496" y="3841410"/>
                <a:ext cx="0" cy="246283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084191" y="3841410"/>
                <a:ext cx="557585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84191" y="6304249"/>
                <a:ext cx="557585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1223579" y="4894699"/>
                <a:ext cx="247833" cy="2478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691047" y="3635210"/>
              <a:ext cx="15746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0.5324 m/s</a:t>
              </a:r>
              <a:r>
                <a:rPr lang="en-US" sz="2200" baseline="30000" dirty="0" smtClean="0"/>
                <a:t>2</a:t>
              </a:r>
              <a:endParaRPr lang="en-US" sz="2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6535" y="4786271"/>
              <a:ext cx="15746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0.5114 </a:t>
              </a:r>
              <a:r>
                <a:rPr lang="en-US" sz="2200" dirty="0"/>
                <a:t>m/s</a:t>
              </a:r>
              <a:r>
                <a:rPr lang="en-US" sz="2200" baseline="30000" dirty="0"/>
                <a:t>2</a:t>
              </a:r>
              <a:endParaRPr lang="en-US" sz="2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2023" y="6073113"/>
              <a:ext cx="15746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0.4904 </a:t>
              </a:r>
              <a:r>
                <a:rPr lang="en-US" sz="2200" dirty="0"/>
                <a:t>m/s</a:t>
              </a:r>
              <a:r>
                <a:rPr lang="en-US" sz="2200" baseline="30000" dirty="0"/>
                <a:t>2</a:t>
              </a:r>
              <a:endParaRPr lang="en-US" sz="2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17978" y="2044621"/>
              <a:ext cx="4197373" cy="2478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902415" y="3138053"/>
            <a:ext cx="3557648" cy="3384692"/>
            <a:chOff x="2902415" y="3138053"/>
            <a:chExt cx="3557648" cy="3384692"/>
          </a:xfrm>
        </p:grpSpPr>
        <p:grpSp>
          <p:nvGrpSpPr>
            <p:cNvPr id="33" name="Group 32"/>
            <p:cNvGrpSpPr/>
            <p:nvPr/>
          </p:nvGrpSpPr>
          <p:grpSpPr>
            <a:xfrm>
              <a:off x="3754334" y="3138053"/>
              <a:ext cx="2705729" cy="3384692"/>
              <a:chOff x="718443" y="3119308"/>
              <a:chExt cx="2705729" cy="338469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18443" y="3119308"/>
                <a:ext cx="24160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/>
                  <a:t>Uncertainty in </a:t>
                </a:r>
                <a:r>
                  <a:rPr lang="en-US" sz="2600" b="1" i="1" dirty="0" smtClean="0"/>
                  <a:t>g</a:t>
                </a:r>
                <a:endParaRPr lang="en-US" sz="2600" b="1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084191" y="3841410"/>
                <a:ext cx="557585" cy="2462839"/>
                <a:chOff x="1084191" y="3841410"/>
                <a:chExt cx="557585" cy="2462839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1347496" y="3841410"/>
                  <a:ext cx="0" cy="2462839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084191" y="3841410"/>
                  <a:ext cx="557585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084191" y="6304249"/>
                  <a:ext cx="557585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1223579" y="4894699"/>
                  <a:ext cx="247833" cy="2478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691047" y="3635210"/>
                <a:ext cx="17176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10.6320 m/s</a:t>
                </a:r>
                <a:r>
                  <a:rPr lang="en-US" sz="2200" baseline="30000" dirty="0" smtClean="0"/>
                  <a:t>2</a:t>
                </a:r>
                <a:endParaRPr lang="en-US" sz="2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706535" y="4786271"/>
                <a:ext cx="17176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10.2121 </a:t>
                </a:r>
                <a:r>
                  <a:rPr lang="en-US" sz="2200" dirty="0"/>
                  <a:t>m/s</a:t>
                </a:r>
                <a:r>
                  <a:rPr lang="en-US" sz="2200" baseline="30000" dirty="0"/>
                  <a:t>2</a:t>
                </a:r>
                <a:endParaRPr lang="en-US" sz="22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22023" y="6073113"/>
                <a:ext cx="157464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9.7933 </a:t>
                </a:r>
                <a:r>
                  <a:rPr lang="en-US" sz="2200" dirty="0"/>
                  <a:t>m/s</a:t>
                </a:r>
                <a:r>
                  <a:rPr lang="en-US" sz="2200" baseline="30000" dirty="0"/>
                  <a:t>2</a:t>
                </a:r>
                <a:endParaRPr lang="en-US" sz="2200" dirty="0"/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2902415" y="4805016"/>
              <a:ext cx="682843" cy="35626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520923" y="4786704"/>
            <a:ext cx="2576613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g</a:t>
            </a:r>
            <a:r>
              <a:rPr lang="en-US" sz="2400" dirty="0" smtClean="0"/>
              <a:t> = 10.2 ± 0.4 m/s</a:t>
            </a:r>
            <a:r>
              <a:rPr lang="en-US" sz="2400" baseline="30000" dirty="0" smtClean="0"/>
              <a:t>2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60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127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Microsoft Equation</vt:lpstr>
      <vt:lpstr>Equation</vt:lpstr>
      <vt:lpstr>AME20216 - Lab I A2 – Galileo’s Inclined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20213 Measurments and Data Analysis</dc:title>
  <dc:creator>Paul Rumbach</dc:creator>
  <cp:lastModifiedBy>Paul Rumbach</cp:lastModifiedBy>
  <cp:revision>134</cp:revision>
  <dcterms:created xsi:type="dcterms:W3CDTF">2015-01-13T15:45:12Z</dcterms:created>
  <dcterms:modified xsi:type="dcterms:W3CDTF">2021-02-11T21:30:55Z</dcterms:modified>
</cp:coreProperties>
</file>