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78" r:id="rId3"/>
    <p:sldId id="275" r:id="rId4"/>
    <p:sldId id="276" r:id="rId5"/>
    <p:sldId id="279" r:id="rId6"/>
    <p:sldId id="28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1" autoAdjust="0"/>
  </p:normalViewPr>
  <p:slideViewPr>
    <p:cSldViewPr snapToGrid="0" snapToObjects="1" showGuides="1">
      <p:cViewPr varScale="1">
        <p:scale>
          <a:sx n="79" d="100"/>
          <a:sy n="79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image" Target="../media/image7.emf"/><Relationship Id="rId2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4325-2BC2-644F-B636-29D99C5EF3B5}" type="datetimeFigureOut">
              <a:rPr lang="en-US" smtClean="0"/>
              <a:pPr/>
              <a:t>9/21/17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203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AME20213 - Rumbach</a:t>
            </a:r>
            <a:endParaRPr lang="en-US" sz="16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90839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9FD30A-897A-DE48-8A66-351A36209B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image" Target="../media/image6.png"/><Relationship Id="rId7" Type="http://schemas.openxmlformats.org/officeDocument/2006/relationships/oleObject" Target="../embeddings/oleObject3.bin"/><Relationship Id="rId8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7.bin"/><Relationship Id="rId12" Type="http://schemas.openxmlformats.org/officeDocument/2006/relationships/image" Target="../media/image10.emf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1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7.emf"/><Relationship Id="rId5" Type="http://schemas.openxmlformats.org/officeDocument/2006/relationships/image" Target="../media/image12.png"/><Relationship Id="rId6" Type="http://schemas.openxmlformats.org/officeDocument/2006/relationships/oleObject" Target="../embeddings/oleObject5.bin"/><Relationship Id="rId7" Type="http://schemas.openxmlformats.org/officeDocument/2006/relationships/image" Target="../media/image8.emf"/><Relationship Id="rId8" Type="http://schemas.openxmlformats.org/officeDocument/2006/relationships/image" Target="../media/image13.png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oleObject" Target="../embeddings/oleObject9.bin"/><Relationship Id="rId5" Type="http://schemas.openxmlformats.org/officeDocument/2006/relationships/image" Target="../media/image14.emf"/><Relationship Id="rId6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7.e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6.png"/><Relationship Id="rId5" Type="http://schemas.openxmlformats.org/officeDocument/2006/relationships/image" Target="../media/image22.emf"/><Relationship Id="rId6" Type="http://schemas.openxmlformats.org/officeDocument/2006/relationships/oleObject" Target="../embeddings/oleObject12.bin"/><Relationship Id="rId7" Type="http://schemas.openxmlformats.org/officeDocument/2006/relationships/image" Target="../media/image21.emf"/><Relationship Id="rId8" Type="http://schemas.openxmlformats.org/officeDocument/2006/relationships/image" Target="../media/image23.gi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884" y="162120"/>
            <a:ext cx="2467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Manometer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38133"/>
            <a:ext cx="3737863" cy="3931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6867" y="851128"/>
            <a:ext cx="30444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Measures pressure</a:t>
            </a:r>
          </a:p>
          <a:p>
            <a:pPr>
              <a:buFont typeface="Arial"/>
              <a:buChar char="•"/>
            </a:pPr>
            <a:endParaRPr lang="en-US" sz="2800" dirty="0" smtClean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47562" y="1555417"/>
          <a:ext cx="1816858" cy="499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508000" imgH="139700" progId="Equation.3">
                  <p:embed/>
                </p:oleObj>
              </mc:Choice>
              <mc:Fallback>
                <p:oleObj name="Equation" r:id="rId4" imgW="5080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7562" y="1555417"/>
                        <a:ext cx="1816858" cy="4996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740" y="1148348"/>
            <a:ext cx="2895130" cy="49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86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127"/>
            <a:ext cx="2161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Sensitivity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29" y="3247514"/>
            <a:ext cx="3281675" cy="3451951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140157"/>
              </p:ext>
            </p:extLst>
          </p:nvPr>
        </p:nvGraphicFramePr>
        <p:xfrm>
          <a:off x="981075" y="2061803"/>
          <a:ext cx="14573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4" imgW="622300" imgH="431800" progId="Equation.3">
                  <p:embed/>
                </p:oleObj>
              </mc:Choice>
              <mc:Fallback>
                <p:oleObj name="Equation" r:id="rId4" imgW="622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2061803"/>
                        <a:ext cx="1457325" cy="1008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570" y="2540233"/>
            <a:ext cx="4009973" cy="4009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58510" y="689927"/>
            <a:ext cx="279460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Inclined Manometer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More sensitive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Less range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982570" y="5821842"/>
            <a:ext cx="2240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www.dwyer-inst.com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49029" y="674809"/>
            <a:ext cx="266927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U-tube Manometer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Less sensitive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Greater range</a:t>
            </a:r>
            <a:endParaRPr lang="en-US" sz="2400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707890"/>
              </p:ext>
            </p:extLst>
          </p:nvPr>
        </p:nvGraphicFramePr>
        <p:xfrm>
          <a:off x="5419725" y="2061803"/>
          <a:ext cx="22018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7" imgW="939800" imgH="431800" progId="Equation.3">
                  <p:embed/>
                </p:oleObj>
              </mc:Choice>
              <mc:Fallback>
                <p:oleObj name="Equation" r:id="rId7" imgW="93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2061803"/>
                        <a:ext cx="2201863" cy="10080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83989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033" y="40529"/>
            <a:ext cx="374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Capacitive Sensors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969426"/>
              </p:ext>
            </p:extLst>
          </p:nvPr>
        </p:nvGraphicFramePr>
        <p:xfrm>
          <a:off x="5885978" y="979957"/>
          <a:ext cx="1175242" cy="75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4" name="Equation" r:id="rId3" imgW="609600" imgH="393700" progId="Equation.3">
                  <p:embed/>
                </p:oleObj>
              </mc:Choice>
              <mc:Fallback>
                <p:oleObj name="Equation" r:id="rId3" imgW="609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5978" y="979957"/>
                        <a:ext cx="1175242" cy="759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22666" y="889000"/>
            <a:ext cx="3296317" cy="2540000"/>
            <a:chOff x="622666" y="889000"/>
            <a:chExt cx="3296317" cy="2540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2666" y="889000"/>
              <a:ext cx="3175000" cy="254000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55394" y="1671902"/>
              <a:ext cx="463589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600" i="1" dirty="0" smtClean="0">
                  <a:latin typeface="Times New Roman"/>
                  <a:cs typeface="Times New Roman"/>
                </a:rPr>
                <a:t>h</a:t>
              </a:r>
              <a:endParaRPr lang="en-US" sz="2600" i="1" dirty="0">
                <a:latin typeface="Times New Roman"/>
                <a:cs typeface="Times New Roman"/>
              </a:endParaRPr>
            </a:p>
          </p:txBody>
        </p:sp>
      </p:grp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877827"/>
              </p:ext>
            </p:extLst>
          </p:nvPr>
        </p:nvGraphicFramePr>
        <p:xfrm>
          <a:off x="5229944" y="1994755"/>
          <a:ext cx="2646363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5" name="Equation" r:id="rId6" imgW="1371600" imgH="393700" progId="Equation.3">
                  <p:embed/>
                </p:oleObj>
              </mc:Choice>
              <mc:Fallback>
                <p:oleObj name="Equation" r:id="rId6" imgW="13716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29944" y="1994755"/>
                        <a:ext cx="2646363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763258" y="3597779"/>
            <a:ext cx="7360928" cy="2821259"/>
            <a:chOff x="763258" y="3597779"/>
            <a:chExt cx="7360928" cy="282125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3258" y="3788173"/>
              <a:ext cx="2946400" cy="24511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158263" y="6142039"/>
              <a:ext cx="1565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/>
                <a:t>www.mathworks.com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47574" y="3597779"/>
              <a:ext cx="463589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600" i="1" dirty="0" smtClean="0">
                  <a:latin typeface="Times New Roman"/>
                  <a:cs typeface="Times New Roman"/>
                </a:rPr>
                <a:t>h</a:t>
              </a:r>
              <a:endParaRPr lang="en-US" sz="2600" i="1" dirty="0">
                <a:latin typeface="Times New Roman"/>
                <a:cs typeface="Times New Roman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39883" y="4494075"/>
              <a:ext cx="209325" cy="99092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D0D0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42442" y="3893933"/>
              <a:ext cx="26817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Spring mass system</a:t>
              </a:r>
              <a:endParaRPr lang="en-US" sz="2400" b="1" dirty="0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0054722"/>
                </p:ext>
              </p:extLst>
            </p:nvPr>
          </p:nvGraphicFramePr>
          <p:xfrm>
            <a:off x="6906105" y="4494075"/>
            <a:ext cx="1201738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6" name="Equation" r:id="rId9" imgW="622300" imgH="177800" progId="Equation.3">
                    <p:embed/>
                  </p:oleObj>
                </mc:Choice>
                <mc:Fallback>
                  <p:oleObj name="Equation" r:id="rId9" imgW="622300" imgH="177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906105" y="4494075"/>
                          <a:ext cx="1201738" cy="342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/>
            <p:cNvSpPr txBox="1"/>
            <p:nvPr/>
          </p:nvSpPr>
          <p:spPr>
            <a:xfrm>
              <a:off x="5163342" y="4494075"/>
              <a:ext cx="1205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Hook’s law</a:t>
              </a:r>
              <a:endParaRPr lang="en-US" dirty="0"/>
            </a:p>
          </p:txBody>
        </p:sp>
        <p:graphicFrame>
          <p:nvGraphicFramePr>
            <p:cNvPr id="2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8138577"/>
                </p:ext>
              </p:extLst>
            </p:nvPr>
          </p:nvGraphicFramePr>
          <p:xfrm>
            <a:off x="7038975" y="5149850"/>
            <a:ext cx="93345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7" name="Equation" r:id="rId11" imgW="482600" imgH="165100" progId="Equation.3">
                    <p:embed/>
                  </p:oleObj>
                </mc:Choice>
                <mc:Fallback>
                  <p:oleObj name="Equation" r:id="rId11" imgW="4826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038975" y="5149850"/>
                          <a:ext cx="933450" cy="317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5163342" y="5137567"/>
              <a:ext cx="1570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Accelerometer</a:t>
              </a:r>
              <a:endParaRPr lang="en-US" dirty="0"/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295758"/>
                </p:ext>
              </p:extLst>
            </p:nvPr>
          </p:nvGraphicFramePr>
          <p:xfrm>
            <a:off x="7107238" y="5675313"/>
            <a:ext cx="931862" cy="29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48" name="Equation" r:id="rId13" imgW="482600" imgH="152400" progId="Equation.3">
                    <p:embed/>
                  </p:oleObj>
                </mc:Choice>
                <mc:Fallback>
                  <p:oleObj name="Equation" r:id="rId13" imgW="4826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107238" y="5675313"/>
                          <a:ext cx="931862" cy="2952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5229944" y="5651362"/>
              <a:ext cx="99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Pressure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4377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113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Capacitive Pressure Transducer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012996"/>
            <a:ext cx="4967972" cy="3360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23586" y="1381327"/>
            <a:ext cx="3550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Pressure pushes capacitor plates closer together</a:t>
            </a:r>
            <a:endParaRPr lang="en-US" sz="2400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5329579" y="2715505"/>
          <a:ext cx="3544189" cy="966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7" name="Equation" r:id="rId4" imgW="1447800" imgH="393700" progId="Equation.3">
                  <p:embed/>
                </p:oleObj>
              </mc:Choice>
              <mc:Fallback>
                <p:oleObj name="Equation" r:id="rId4" imgW="1447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9579" y="2715505"/>
                        <a:ext cx="3544189" cy="9667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953364" y="4885839"/>
            <a:ext cx="6045999" cy="1337736"/>
            <a:chOff x="1113578" y="2302932"/>
            <a:chExt cx="6045999" cy="1337736"/>
          </a:xfrm>
        </p:grpSpPr>
        <p:sp>
          <p:nvSpPr>
            <p:cNvPr id="9" name="Rectangle 8"/>
            <p:cNvSpPr/>
            <p:nvPr/>
          </p:nvSpPr>
          <p:spPr>
            <a:xfrm>
              <a:off x="3403600" y="2302934"/>
              <a:ext cx="2455333" cy="13377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09395" y="2595546"/>
              <a:ext cx="20446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 smtClean="0"/>
                <a:t>Capacitance-to-voltage IC chip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3579" y="2302932"/>
              <a:ext cx="1337735" cy="13377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13578" y="2504080"/>
              <a:ext cx="13377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Capacitive </a:t>
              </a:r>
              <a:r>
                <a:rPr lang="en-US" dirty="0" err="1"/>
                <a:t>p</a:t>
              </a:r>
              <a:r>
                <a:rPr lang="en-US" dirty="0" err="1" smtClean="0"/>
                <a:t>resssure</a:t>
              </a:r>
              <a:r>
                <a:rPr lang="en-US" dirty="0" smtClean="0"/>
                <a:t> sensor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>
              <a:off x="2451314" y="2971800"/>
              <a:ext cx="952286" cy="8467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21176" y="2753268"/>
              <a:ext cx="638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/>
                <a:t>V</a:t>
              </a:r>
              <a:r>
                <a:rPr lang="en-US" i="1" baseline="-25000" dirty="0" smtClean="0"/>
                <a:t>OUT</a:t>
              </a:r>
              <a:endParaRPr lang="en-US" i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858933" y="2937934"/>
              <a:ext cx="64928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416845" y="5086987"/>
            <a:ext cx="63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C</a:t>
            </a:r>
            <a:r>
              <a:rPr lang="en-US" i="1" baseline="-25000" dirty="0" smtClean="0"/>
              <a:t>OUT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82" y="4373076"/>
            <a:ext cx="1862417" cy="21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884" y="162120"/>
            <a:ext cx="3513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Pitot</a:t>
            </a:r>
            <a:r>
              <a:rPr lang="en-US" sz="3600" b="1" dirty="0" smtClean="0"/>
              <a:t> Static Probe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90" y="972154"/>
            <a:ext cx="3813722" cy="2627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545" y="3888385"/>
            <a:ext cx="6570446" cy="26534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43375" y="851128"/>
            <a:ext cx="5000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/>
              <a:t>Measures fluid velocity </a:t>
            </a:r>
            <a:r>
              <a:rPr lang="en-US" sz="2800" i="1" dirty="0" smtClean="0"/>
              <a:t>u</a:t>
            </a:r>
            <a:r>
              <a:rPr lang="en-US" sz="2800" dirty="0" smtClean="0"/>
              <a:t> using </a:t>
            </a:r>
            <a:r>
              <a:rPr lang="en-US" sz="2800" b="1" dirty="0" smtClean="0"/>
              <a:t>Bernoulli’s law</a:t>
            </a:r>
          </a:p>
          <a:p>
            <a:endParaRPr lang="en-US" sz="2800" dirty="0" smtClean="0"/>
          </a:p>
          <a:p>
            <a:pPr>
              <a:buFont typeface="Arial"/>
              <a:buChar char="•"/>
            </a:pPr>
            <a:endParaRPr lang="en-US" sz="2800" dirty="0" smtClean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15666"/>
              </p:ext>
            </p:extLst>
          </p:nvPr>
        </p:nvGraphicFramePr>
        <p:xfrm>
          <a:off x="3989345" y="2271323"/>
          <a:ext cx="2104460" cy="1162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5" imgW="711200" imgH="393700" progId="Equation.3">
                  <p:embed/>
                </p:oleObj>
              </mc:Choice>
              <mc:Fallback>
                <p:oleObj name="Equation" r:id="rId5" imgW="711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45" y="2271323"/>
                        <a:ext cx="2104460" cy="116257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73001"/>
              </p:ext>
            </p:extLst>
          </p:nvPr>
        </p:nvGraphicFramePr>
        <p:xfrm>
          <a:off x="7078268" y="2161563"/>
          <a:ext cx="1950639" cy="135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7" imgW="673100" imgH="469900" progId="Equation.3">
                  <p:embed/>
                </p:oleObj>
              </mc:Choice>
              <mc:Fallback>
                <p:oleObj name="Equation" r:id="rId7" imgW="6731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8268" y="2161563"/>
                        <a:ext cx="1950639" cy="135942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>
          <a:xfrm>
            <a:off x="6187873" y="2698370"/>
            <a:ext cx="741656" cy="359212"/>
          </a:xfrm>
          <a:prstGeom prst="rightArrow">
            <a:avLst/>
          </a:prstGeom>
          <a:solidFill>
            <a:srgbClr val="C0504D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4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289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Calibration</a:t>
            </a:r>
            <a:endParaRPr lang="en-US" sz="36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71" y="4002855"/>
            <a:ext cx="1862417" cy="21664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9295"/>
          <a:stretch/>
        </p:blipFill>
        <p:spPr>
          <a:xfrm>
            <a:off x="0" y="1069539"/>
            <a:ext cx="4009973" cy="3236247"/>
          </a:xfrm>
          <a:prstGeom prst="rect">
            <a:avLst/>
          </a:prstGeom>
        </p:spPr>
      </p:pic>
      <p:pic>
        <p:nvPicPr>
          <p:cNvPr id="6" name="Picture 5" descr="LinearFitPPCalibration.pdf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8" t="33572" r="19037" b="29554"/>
          <a:stretch/>
        </p:blipFill>
        <p:spPr>
          <a:xfrm>
            <a:off x="4137180" y="2840965"/>
            <a:ext cx="4855364" cy="3671790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65735"/>
              </p:ext>
            </p:extLst>
          </p:nvPr>
        </p:nvGraphicFramePr>
        <p:xfrm>
          <a:off x="5017759" y="4975496"/>
          <a:ext cx="2722424" cy="723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6" imgW="812800" imgH="215900" progId="Equation.3">
                  <p:embed/>
                </p:oleObj>
              </mc:Choice>
              <mc:Fallback>
                <p:oleObj name="Equation" r:id="rId6" imgW="812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17759" y="4975496"/>
                        <a:ext cx="2722424" cy="723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f16-fighter-jet-animated-gif-10.gi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80" y="650525"/>
            <a:ext cx="4920064" cy="222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14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69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 20213 Measurments and Data Analysis</dc:title>
  <dc:creator>Paul Rumbach</dc:creator>
  <cp:lastModifiedBy>Paul Rumbach</cp:lastModifiedBy>
  <cp:revision>93</cp:revision>
  <cp:lastPrinted>2016-08-31T20:57:26Z</cp:lastPrinted>
  <dcterms:created xsi:type="dcterms:W3CDTF">2015-01-15T17:41:25Z</dcterms:created>
  <dcterms:modified xsi:type="dcterms:W3CDTF">2017-09-21T21:54:58Z</dcterms:modified>
</cp:coreProperties>
</file>