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3" r:id="rId2"/>
    <p:sldId id="293" r:id="rId3"/>
    <p:sldId id="307" r:id="rId4"/>
    <p:sldId id="308" r:id="rId5"/>
    <p:sldId id="309" r:id="rId6"/>
    <p:sldId id="312" r:id="rId7"/>
    <p:sldId id="31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51" autoAdjust="0"/>
  </p:normalViewPr>
  <p:slideViewPr>
    <p:cSldViewPr snapToGrid="0" snapToObjects="1" showGuides="1"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Relationship Id="rId2" Type="http://schemas.openxmlformats.org/officeDocument/2006/relationships/image" Target="../media/image1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F4325-2BC2-644F-B636-29D99C5EF3B5}" type="datetimeFigureOut">
              <a:rPr lang="en-US" smtClean="0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9B5F8-BC66-9245-8474-0972CB4069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519446"/>
            <a:ext cx="2038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AME20216 - Rumbach</a:t>
            </a:r>
            <a:endParaRPr lang="en-US" sz="16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90839" y="6488668"/>
            <a:ext cx="45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9FD30A-897A-DE48-8A66-351A36209B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emf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7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oleObject" Target="../embeddings/oleObject2.bin"/><Relationship Id="rId6" Type="http://schemas.openxmlformats.org/officeDocument/2006/relationships/image" Target="../media/image12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3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0049"/>
            <a:ext cx="7772400" cy="1470025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latin typeface="Avenir Medium"/>
                <a:cs typeface="Avenir Medium"/>
              </a:rPr>
              <a:t>AME20216 - Lab I</a:t>
            </a:r>
            <a:r>
              <a:rPr lang="en-US" sz="5400" b="1" smtClean="0">
                <a:latin typeface="Avenir Medium"/>
                <a:cs typeface="Avenir Medium"/>
              </a:rPr>
              <a:t/>
            </a:r>
            <a:br>
              <a:rPr lang="en-US" sz="5400" b="1" smtClean="0">
                <a:latin typeface="Avenir Medium"/>
                <a:cs typeface="Avenir Medium"/>
              </a:rPr>
            </a:br>
            <a:r>
              <a:rPr lang="en-US" sz="5400" b="1" smtClean="0">
                <a:latin typeface="Avenir Medium"/>
                <a:cs typeface="Avenir Medium"/>
              </a:rPr>
              <a:t>Continuous </a:t>
            </a:r>
            <a:r>
              <a:rPr lang="en-US" sz="5400" b="1" dirty="0" smtClean="0">
                <a:latin typeface="Avenir Medium"/>
                <a:cs typeface="Avenir Medium"/>
              </a:rPr>
              <a:t>Probability Distributions</a:t>
            </a:r>
            <a:endParaRPr lang="en-US" sz="5400" b="1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99947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452199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A12 – Monte Carlo Night!</a:t>
            </a:r>
            <a:endParaRPr lang="en-US" sz="3200" b="1" dirty="0"/>
          </a:p>
        </p:txBody>
      </p:sp>
      <p:pic>
        <p:nvPicPr>
          <p:cNvPr id="7" name="Picture 6" descr="plink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6" y="622814"/>
            <a:ext cx="3344725" cy="298044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4811414" y="394670"/>
            <a:ext cx="3561801" cy="1745826"/>
            <a:chOff x="4811414" y="458170"/>
            <a:chExt cx="3561801" cy="174582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922797" y="889057"/>
              <a:ext cx="1450418" cy="1314939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811414" y="458170"/>
              <a:ext cx="151940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Pair of Dice</a:t>
              </a:r>
              <a:endParaRPr lang="en-US" sz="22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39810" y="2785211"/>
            <a:ext cx="4476750" cy="3829151"/>
            <a:chOff x="4239810" y="2785211"/>
            <a:chExt cx="4476750" cy="3829151"/>
          </a:xfrm>
        </p:grpSpPr>
        <p:grpSp>
          <p:nvGrpSpPr>
            <p:cNvPr id="4" name="Group 3"/>
            <p:cNvGrpSpPr/>
            <p:nvPr/>
          </p:nvGrpSpPr>
          <p:grpSpPr>
            <a:xfrm>
              <a:off x="4239810" y="3010736"/>
              <a:ext cx="4476750" cy="3603626"/>
              <a:chOff x="4239810" y="2934536"/>
              <a:chExt cx="4476750" cy="3603626"/>
            </a:xfrm>
          </p:grpSpPr>
          <p:pic>
            <p:nvPicPr>
              <p:cNvPr id="2" name="Picture 1" descr="Distribution_resistors.pd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35" t="24525" r="8387" b="22929"/>
              <a:stretch/>
            </p:blipFill>
            <p:spPr>
              <a:xfrm>
                <a:off x="4239810" y="2934536"/>
                <a:ext cx="4476750" cy="3603626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31645" y="3329703"/>
                <a:ext cx="1541570" cy="800894"/>
              </a:xfrm>
              <a:prstGeom prst="rect">
                <a:avLst/>
              </a:prstGeom>
            </p:spPr>
          </p:pic>
        </p:grpSp>
        <p:sp>
          <p:nvSpPr>
            <p:cNvPr id="11" name="TextBox 10"/>
            <p:cNvSpPr txBox="1"/>
            <p:nvPr/>
          </p:nvSpPr>
          <p:spPr>
            <a:xfrm>
              <a:off x="4709814" y="2785211"/>
              <a:ext cx="29841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Manufactured Resistors</a:t>
              </a:r>
              <a:endParaRPr lang="en-US" sz="2200" b="1" dirty="0"/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49448" b="54055"/>
          <a:stretch/>
        </p:blipFill>
        <p:spPr>
          <a:xfrm>
            <a:off x="4430050" y="934753"/>
            <a:ext cx="3095154" cy="1850458"/>
          </a:xfrm>
          <a:prstGeom prst="rect">
            <a:avLst/>
          </a:prstGeom>
        </p:spPr>
      </p:pic>
      <p:pic>
        <p:nvPicPr>
          <p:cNvPr id="6" name="Picture 5" descr="10_row_plinko_distribution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4" y="3809999"/>
            <a:ext cx="4157206" cy="26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1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721"/>
          <a:stretch/>
        </p:blipFill>
        <p:spPr>
          <a:xfrm>
            <a:off x="0" y="1837530"/>
            <a:ext cx="5683250" cy="46696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38037"/>
            <a:ext cx="63776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Continuous Probability Distributions</a:t>
            </a:r>
            <a:endParaRPr lang="en-US" sz="3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9396" y="622813"/>
            <a:ext cx="900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/>
              <a:t>ρ</a:t>
            </a:r>
            <a:r>
              <a:rPr lang="en-US" sz="2800" b="1" dirty="0" smtClean="0"/>
              <a:t>(</a:t>
            </a:r>
            <a:r>
              <a:rPr lang="en-US" sz="2800" b="1" i="1" dirty="0" smtClean="0"/>
              <a:t>x</a:t>
            </a:r>
            <a:r>
              <a:rPr lang="en-US" sz="2800" b="1" dirty="0" smtClean="0"/>
              <a:t>)</a:t>
            </a:r>
            <a:r>
              <a:rPr lang="en-US" sz="2800" dirty="0" smtClean="0"/>
              <a:t> – </a:t>
            </a:r>
            <a:r>
              <a:rPr lang="en-US" sz="2800" b="1" dirty="0" smtClean="0"/>
              <a:t>Probability Density Function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06950" y="1837530"/>
            <a:ext cx="3913188" cy="2364583"/>
            <a:chOff x="-730548" y="1678052"/>
            <a:chExt cx="3913188" cy="2364583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880095"/>
                </p:ext>
              </p:extLst>
            </p:nvPr>
          </p:nvGraphicFramePr>
          <p:xfrm>
            <a:off x="-730548" y="2794860"/>
            <a:ext cx="3913188" cy="1247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" name="Equation" r:id="rId4" imgW="1473200" imgH="469900" progId="Equation.3">
                    <p:embed/>
                  </p:oleObj>
                </mc:Choice>
                <mc:Fallback>
                  <p:oleObj name="Equation" r:id="rId4" imgW="1473200" imgH="469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-730548" y="2794860"/>
                          <a:ext cx="3913188" cy="1247775"/>
                        </a:xfrm>
                        <a:prstGeom prst="rect">
                          <a:avLst/>
                        </a:prstGeom>
                        <a:ln>
                          <a:solidFill>
                            <a:srgbClr val="00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-569287" y="1678052"/>
              <a:ext cx="361266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/>
                <a:t>Probability </a:t>
              </a:r>
              <a:r>
                <a:rPr lang="en-US" sz="2600" i="1" dirty="0" smtClean="0"/>
                <a:t>x</a:t>
              </a:r>
              <a:r>
                <a:rPr lang="en-US" sz="2600" dirty="0" smtClean="0"/>
                <a:t> is between </a:t>
              </a:r>
              <a:r>
                <a:rPr lang="en-US" sz="2600" i="1" dirty="0" smtClean="0"/>
                <a:t>a</a:t>
              </a:r>
              <a:r>
                <a:rPr lang="en-US" sz="2600" dirty="0" smtClean="0"/>
                <a:t> and </a:t>
              </a:r>
              <a:r>
                <a:rPr lang="en-US" sz="2600" i="1" dirty="0" smtClean="0"/>
                <a:t>b</a:t>
              </a:r>
              <a:r>
                <a:rPr lang="en-US" sz="2600" dirty="0" smtClean="0"/>
                <a:t>:</a:t>
              </a:r>
              <a:endParaRPr lang="en-US" sz="2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0967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399380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Central Limit Theorem</a:t>
            </a:r>
            <a:endParaRPr lang="en-US" sz="3200" b="1" dirty="0"/>
          </a:p>
        </p:txBody>
      </p:sp>
      <p:grpSp>
        <p:nvGrpSpPr>
          <p:cNvPr id="9" name="Group 8"/>
          <p:cNvGrpSpPr/>
          <p:nvPr/>
        </p:nvGrpSpPr>
        <p:grpSpPr>
          <a:xfrm>
            <a:off x="215899" y="1057274"/>
            <a:ext cx="8237308" cy="5620267"/>
            <a:chOff x="215899" y="1057274"/>
            <a:chExt cx="8237308" cy="562026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8774" y="1057274"/>
              <a:ext cx="8094433" cy="532447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15899" y="6308209"/>
              <a:ext cx="4145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</a:t>
              </a:r>
              <a:r>
                <a:rPr lang="en-US" dirty="0" err="1"/>
                <a:t>mathworld.wolfram.com</a:t>
              </a:r>
              <a:r>
                <a:rPr lang="en-US" dirty="0"/>
                <a:t>/</a:t>
              </a:r>
              <a:r>
                <a:rPr lang="en-US" dirty="0" err="1"/>
                <a:t>Dice.html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5636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38463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Gaussian Distribution</a:t>
            </a:r>
            <a:endParaRPr lang="en-US" sz="3200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1621660"/>
            <a:ext cx="4017205" cy="4815472"/>
            <a:chOff x="196950" y="806142"/>
            <a:chExt cx="3287265" cy="394048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1000" y="806142"/>
              <a:ext cx="2794000" cy="35814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196950" y="4377294"/>
              <a:ext cx="3287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Carl Friedrich Gauss (1777-1855)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25" y="790436"/>
            <a:ext cx="4204586" cy="268626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21019" y="469253"/>
            <a:ext cx="1587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Gaussian PDF</a:t>
            </a:r>
            <a:endParaRPr lang="en-US" sz="20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025" y="3775396"/>
            <a:ext cx="4267428" cy="27264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83861" y="346881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Gaussian CDF</a:t>
            </a: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" y="790436"/>
            <a:ext cx="4017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Central Limit Theorem </a:t>
            </a:r>
            <a:r>
              <a:rPr lang="en-US" sz="2000" dirty="0" smtClean="0"/>
              <a:t>– For large N, most distributions become Gaussian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5</a:t>
            </a:fld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AME20213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75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384632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Gaussian Distribution</a:t>
            </a:r>
            <a:endParaRPr lang="en-US" sz="32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93900" y="1470597"/>
            <a:ext cx="4267428" cy="3223496"/>
            <a:chOff x="4424025" y="3357686"/>
            <a:chExt cx="4267428" cy="32234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4025" y="3854771"/>
              <a:ext cx="4267428" cy="2726411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583861" y="3357686"/>
              <a:ext cx="17620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Gaussian CDF</a:t>
              </a:r>
              <a:endParaRPr lang="en-US" sz="2200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0" y="790436"/>
            <a:ext cx="89613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Central Limit Theorem </a:t>
            </a:r>
            <a:r>
              <a:rPr lang="en-US" sz="2200" dirty="0" smtClean="0"/>
              <a:t>– For large N, most distributions become Gaussian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9143-916B-674A-9A7E-446C981D12BE}" type="slidenum">
              <a:rPr lang="en-US" smtClean="0"/>
              <a:t>6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0" y="1518222"/>
            <a:ext cx="4204586" cy="4117189"/>
            <a:chOff x="0" y="1788097"/>
            <a:chExt cx="4204586" cy="411718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2268554"/>
              <a:ext cx="4204586" cy="26862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249986" y="1788097"/>
              <a:ext cx="176202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smtClean="0"/>
                <a:t>Gaussian PDF</a:t>
              </a:r>
              <a:endParaRPr lang="en-US" sz="2200" b="1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35846650"/>
                </p:ext>
              </p:extLst>
            </p:nvPr>
          </p:nvGraphicFramePr>
          <p:xfrm>
            <a:off x="488950" y="5065941"/>
            <a:ext cx="3357376" cy="839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Equation" r:id="rId5" imgW="1879600" imgH="469900" progId="Equation.3">
                    <p:embed/>
                  </p:oleObj>
                </mc:Choice>
                <mc:Fallback>
                  <p:oleObj name="Equation" r:id="rId5" imgW="1879600" imgH="4699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8950" y="5065941"/>
                          <a:ext cx="3357376" cy="8393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729410"/>
              </p:ext>
            </p:extLst>
          </p:nvPr>
        </p:nvGraphicFramePr>
        <p:xfrm>
          <a:off x="4937169" y="4837113"/>
          <a:ext cx="3993225" cy="798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7" imgW="2286000" imgH="457200" progId="Equation.3">
                  <p:embed/>
                </p:oleObj>
              </mc:Choice>
              <mc:Fallback>
                <p:oleObj name="Equation" r:id="rId7" imgW="22860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7169" y="4837113"/>
                        <a:ext cx="3993225" cy="798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511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38037"/>
            <a:ext cx="137890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Z-table</a:t>
            </a:r>
            <a:endParaRPr lang="en-US" sz="3200" b="1" dirty="0"/>
          </a:p>
        </p:txBody>
      </p:sp>
      <p:pic>
        <p:nvPicPr>
          <p:cNvPr id="8" name="Picture 7" descr="ztabl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8" t="11891" r="9638" b="31211"/>
          <a:stretch/>
        </p:blipFill>
        <p:spPr>
          <a:xfrm>
            <a:off x="1674207" y="38037"/>
            <a:ext cx="7154224" cy="67145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48311" y="5830495"/>
            <a:ext cx="2949567" cy="177509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0696" y="2689947"/>
            <a:ext cx="587182" cy="3318057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4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94</Words>
  <Application>Microsoft Macintosh PowerPoint</Application>
  <PresentationFormat>On-screen Show (4:3)</PresentationFormat>
  <Paragraphs>22</Paragraphs>
  <Slides>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Equation</vt:lpstr>
      <vt:lpstr>AME20216 - Lab I Continuous Probability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Notre Dame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 20213 Measurments and Data Analysis</dc:title>
  <dc:creator>Paul Rumbach</dc:creator>
  <cp:lastModifiedBy>Paul Rumbach</cp:lastModifiedBy>
  <cp:revision>142</cp:revision>
  <cp:lastPrinted>2016-08-31T20:57:26Z</cp:lastPrinted>
  <dcterms:created xsi:type="dcterms:W3CDTF">2015-01-15T17:41:25Z</dcterms:created>
  <dcterms:modified xsi:type="dcterms:W3CDTF">2020-10-29T03:32:11Z</dcterms:modified>
</cp:coreProperties>
</file>