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85" r:id="rId3"/>
    <p:sldId id="262" r:id="rId4"/>
    <p:sldId id="297" r:id="rId5"/>
    <p:sldId id="263" r:id="rId6"/>
    <p:sldId id="264" r:id="rId7"/>
    <p:sldId id="265" r:id="rId8"/>
    <p:sldId id="266" r:id="rId9"/>
    <p:sldId id="267" r:id="rId10"/>
    <p:sldId id="269" r:id="rId11"/>
    <p:sldId id="278" r:id="rId12"/>
    <p:sldId id="292" r:id="rId13"/>
    <p:sldId id="290" r:id="rId14"/>
    <p:sldId id="273" r:id="rId15"/>
    <p:sldId id="279" r:id="rId16"/>
    <p:sldId id="282" r:id="rId17"/>
    <p:sldId id="295" r:id="rId18"/>
    <p:sldId id="283" r:id="rId19"/>
    <p:sldId id="296" r:id="rId20"/>
    <p:sldId id="29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94660"/>
  </p:normalViewPr>
  <p:slideViewPr>
    <p:cSldViewPr snapToGrid="0">
      <p:cViewPr varScale="1">
        <p:scale>
          <a:sx n="77" d="100"/>
          <a:sy n="77" d="100"/>
        </p:scale>
        <p:origin x="-896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84B11-7F50-4EB6-B40A-A17872A7AD6B}" type="datetimeFigureOut">
              <a:rPr lang="en-US" smtClean="0"/>
              <a:t>8/29/17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DC832-7DD3-48AF-BAA9-F50380FE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19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0744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2830" tIns="46415" rIns="92830" bIns="46415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2371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2830" tIns="46415" rIns="92830" bIns="46415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6877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2830" tIns="46415" rIns="92830" bIns="46415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4221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2830" tIns="46415" rIns="92830" bIns="46415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1603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2830" tIns="46415" rIns="92830" bIns="46415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2978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2830" tIns="46415" rIns="92830" bIns="46415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5493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2830" tIns="46415" rIns="92830" bIns="46415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4229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2830" tIns="46415" rIns="92830" bIns="46415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4229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2830" tIns="46415" rIns="92830" bIns="46415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8817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2830" tIns="46415" rIns="92830" bIns="46415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8655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2830" tIns="46415" rIns="92830" bIns="46415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4423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2830" tIns="46415" rIns="92830" bIns="46415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3148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 lIns="92830" tIns="46415" rIns="92830" bIns="46415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0052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2CF31-5DFF-45F7-B890-5D8692728117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54BB-FA85-4B72-BBB5-11CDCCAA8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16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2CF31-5DFF-45F7-B890-5D8692728117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54BB-FA85-4B72-BBB5-11CDCCAA8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63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2CF31-5DFF-45F7-B890-5D8692728117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54BB-FA85-4B72-BBB5-11CDCCAA8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31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1" y="3840480"/>
            <a:ext cx="853439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8/29/17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967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2B5C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F0000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8/29/17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397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2B5C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09787" y="1656000"/>
            <a:ext cx="531537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96663" y="2014177"/>
            <a:ext cx="5051212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002B5C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8/29/17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609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2B5C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8/29/17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56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8/29/17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79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2CF31-5DFF-45F7-B890-5D8692728117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54BB-FA85-4B72-BBB5-11CDCCAA8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4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2CF31-5DFF-45F7-B890-5D8692728117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54BB-FA85-4B72-BBB5-11CDCCAA8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9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2CF31-5DFF-45F7-B890-5D8692728117}" type="datetimeFigureOut">
              <a:rPr lang="en-US" smtClean="0"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54BB-FA85-4B72-BBB5-11CDCCAA8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6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2CF31-5DFF-45F7-B890-5D8692728117}" type="datetimeFigureOut">
              <a:rPr lang="en-US" smtClean="0"/>
              <a:t>8/29/17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54BB-FA85-4B72-BBB5-11CDCCAA8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4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2CF31-5DFF-45F7-B890-5D8692728117}" type="datetimeFigureOut">
              <a:rPr lang="en-US" smtClean="0"/>
              <a:t>8/29/17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54BB-FA85-4B72-BBB5-11CDCCAA8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3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2CF31-5DFF-45F7-B890-5D8692728117}" type="datetimeFigureOut">
              <a:rPr lang="en-US" smtClean="0"/>
              <a:t>8/29/17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54BB-FA85-4B72-BBB5-11CDCCAA8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2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2CF31-5DFF-45F7-B890-5D8692728117}" type="datetimeFigureOut">
              <a:rPr lang="en-US" smtClean="0"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54BB-FA85-4B72-BBB5-11CDCCAA8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2CF31-5DFF-45F7-B890-5D8692728117}" type="datetimeFigureOut">
              <a:rPr lang="en-US" smtClean="0"/>
              <a:t>8/29/17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54BB-FA85-4B72-BBB5-11CDCCAA8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71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2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2CF31-5DFF-45F7-B890-5D8692728117}" type="datetimeFigureOut">
              <a:rPr lang="en-US" smtClean="0"/>
              <a:t>8/29/17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354BB-FA85-4B72-BBB5-11CDCCAA8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2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"/>
            <a:ext cx="12191997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9788" y="474258"/>
            <a:ext cx="1137242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02B5C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7271" y="1902968"/>
            <a:ext cx="1163745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FF0000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1" y="6377940"/>
            <a:ext cx="390143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8/29/17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49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7.emf"/><Relationship Id="rId3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freelance-writing-articles.knoji.com/technical-writing-basics-using-the-active-voice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jp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jpg"/><Relationship Id="rId9" Type="http://schemas.openxmlformats.org/officeDocument/2006/relationships/image" Target="../media/image11.png"/><Relationship Id="rId10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88539" y="1823968"/>
            <a:ext cx="6775450" cy="822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6400"/>
              </a:lnSpc>
            </a:pPr>
            <a:r>
              <a:rPr lang="en-US" sz="54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AME20216 – Lab I</a:t>
            </a:r>
            <a:endParaRPr sz="5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8540" y="3684936"/>
            <a:ext cx="4591231" cy="796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55"/>
              </a:lnSpc>
              <a:spcBef>
                <a:spcPts val="495"/>
              </a:spcBef>
            </a:pPr>
            <a:r>
              <a:rPr lang="en-US" sz="2400" dirty="0" smtClean="0">
                <a:solidFill>
                  <a:srgbClr val="F1E48E"/>
                </a:solidFill>
                <a:latin typeface="Arial"/>
                <a:cs typeface="Arial"/>
              </a:rPr>
              <a:t>Lab Overview</a:t>
            </a:r>
          </a:p>
          <a:p>
            <a:pPr marL="12700">
              <a:lnSpc>
                <a:spcPts val="2855"/>
              </a:lnSpc>
              <a:spcBef>
                <a:spcPts val="495"/>
              </a:spcBef>
            </a:pPr>
            <a:r>
              <a:rPr lang="en-US" sz="2400" dirty="0" smtClean="0">
                <a:solidFill>
                  <a:srgbClr val="F1E48E"/>
                </a:solidFill>
                <a:latin typeface="Arial"/>
                <a:cs typeface="Arial"/>
              </a:rPr>
              <a:t>Fall 2017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856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196" y="429436"/>
            <a:ext cx="11372425" cy="76944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/>
            <a:r>
              <a:rPr lang="en-US" dirty="0" smtClean="0"/>
              <a:t>Lab Calendar</a:t>
            </a:r>
            <a:endParaRPr dirty="0"/>
          </a:p>
        </p:txBody>
      </p:sp>
      <p:pic>
        <p:nvPicPr>
          <p:cNvPr id="4" name="Picture 3" descr="F2017_AME20216_Lab_Schedule (1)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967" y="-209174"/>
            <a:ext cx="6733717" cy="871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8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</a:t>
            </a:r>
            <a:r>
              <a:rPr lang="en-US" dirty="0"/>
              <a:t>Notebooks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001" y="1486410"/>
            <a:ext cx="4216666" cy="537159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88514" y="1485039"/>
            <a:ext cx="3824093" cy="4948826"/>
            <a:chOff x="1357560" y="1485039"/>
            <a:chExt cx="3824093" cy="494882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7560" y="1485039"/>
              <a:ext cx="3824093" cy="4948826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 flipV="1">
              <a:off x="3221079" y="2665562"/>
              <a:ext cx="34094" cy="138721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788683" y="4052780"/>
              <a:ext cx="29329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This Notebook is the official one, and is the only one you should use.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385383" y="1875939"/>
            <a:ext cx="38066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dirty="0" smtClean="0">
                <a:latin typeface="Georgia"/>
                <a:cs typeface="Georgia"/>
              </a:rPr>
              <a:t>Lab notebooks must be signed by the TA or instructor before the end of lab.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dirty="0" smtClean="0">
                <a:latin typeface="Georgia"/>
                <a:cs typeface="Georgia"/>
              </a:rPr>
              <a:t>Guidelines can be found on the course website.</a:t>
            </a:r>
            <a:endParaRPr lang="en-US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346048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Reports and Deliverables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81026"/>
            <a:ext cx="11637456" cy="4760278"/>
          </a:xfrm>
        </p:spPr>
        <p:txBody>
          <a:bodyPr/>
          <a:lstStyle/>
          <a:p>
            <a:pPr marL="1670050" lvl="3" indent="-285750">
              <a:spcBef>
                <a:spcPts val="1720"/>
              </a:spcBef>
              <a:buClr>
                <a:srgbClr val="002B5C"/>
              </a:buClr>
              <a:buFont typeface="Arial"/>
              <a:buChar char="–"/>
              <a:tabLst>
                <a:tab pos="755650" algn="l"/>
              </a:tabLst>
            </a:pPr>
            <a:r>
              <a:rPr lang="en-US" sz="2800" dirty="0" smtClean="0">
                <a:solidFill>
                  <a:srgbClr val="002B5C"/>
                </a:solidFill>
                <a:latin typeface="Georgia"/>
                <a:cs typeface="Georgia"/>
              </a:rPr>
              <a:t>Deliverables can be found at the end of every lab handout.</a:t>
            </a:r>
          </a:p>
          <a:p>
            <a:pPr marL="1670050" lvl="3" indent="-285750">
              <a:spcBef>
                <a:spcPts val="1720"/>
              </a:spcBef>
              <a:buClr>
                <a:srgbClr val="002B5C"/>
              </a:buClr>
              <a:buFont typeface="Arial"/>
              <a:buChar char="–"/>
              <a:tabLst>
                <a:tab pos="755650" algn="l"/>
              </a:tabLst>
            </a:pPr>
            <a:r>
              <a:rPr lang="en-US" sz="2800" dirty="0" smtClean="0">
                <a:solidFill>
                  <a:srgbClr val="002B5C"/>
                </a:solidFill>
                <a:latin typeface="Georgia"/>
                <a:cs typeface="Georgia"/>
              </a:rPr>
              <a:t>Deliverables must be turned in the following week at the beginning of lab.</a:t>
            </a:r>
            <a:endParaRPr lang="en-US" sz="2800" dirty="0">
              <a:solidFill>
                <a:srgbClr val="002B5C"/>
              </a:solidFill>
              <a:latin typeface="Georgia"/>
              <a:cs typeface="Georgia"/>
            </a:endParaRPr>
          </a:p>
          <a:p>
            <a:pPr marL="1670050" lvl="3" indent="-285750">
              <a:spcBef>
                <a:spcPts val="1720"/>
              </a:spcBef>
              <a:buClr>
                <a:srgbClr val="002B5C"/>
              </a:buClr>
              <a:buFont typeface="Arial"/>
              <a:buChar char="–"/>
              <a:tabLst>
                <a:tab pos="755650" algn="l"/>
              </a:tabLst>
            </a:pPr>
            <a:r>
              <a:rPr lang="en-US" sz="2800" dirty="0">
                <a:solidFill>
                  <a:srgbClr val="002B5C"/>
                </a:solidFill>
                <a:latin typeface="Georgia"/>
                <a:cs typeface="Georgia"/>
              </a:rPr>
              <a:t>A </a:t>
            </a:r>
            <a:r>
              <a:rPr lang="en-US" sz="2800" b="1" dirty="0" smtClean="0">
                <a:solidFill>
                  <a:srgbClr val="002B5C"/>
                </a:solidFill>
                <a:latin typeface="Georgia"/>
                <a:cs typeface="Georgia"/>
              </a:rPr>
              <a:t>score sheet </a:t>
            </a:r>
            <a:r>
              <a:rPr lang="en-US" sz="2800" dirty="0" smtClean="0">
                <a:solidFill>
                  <a:srgbClr val="002B5C"/>
                </a:solidFill>
                <a:latin typeface="Georgia"/>
                <a:cs typeface="Georgia"/>
              </a:rPr>
              <a:t>for the particular lab </a:t>
            </a:r>
            <a:r>
              <a:rPr lang="en-US" sz="2800" dirty="0">
                <a:solidFill>
                  <a:srgbClr val="002B5C"/>
                </a:solidFill>
                <a:latin typeface="Georgia"/>
                <a:cs typeface="Georgia"/>
              </a:rPr>
              <a:t>must be attached to the </a:t>
            </a:r>
            <a:r>
              <a:rPr lang="en-US" sz="2800" dirty="0" smtClean="0">
                <a:solidFill>
                  <a:srgbClr val="002B5C"/>
                </a:solidFill>
                <a:latin typeface="Georgia"/>
                <a:cs typeface="Georgia"/>
              </a:rPr>
              <a:t>deliverables.  </a:t>
            </a:r>
            <a:r>
              <a:rPr lang="en-US" sz="2800" dirty="0">
                <a:solidFill>
                  <a:srgbClr val="002B5C"/>
                </a:solidFill>
                <a:latin typeface="Georgia"/>
                <a:cs typeface="Georgia"/>
              </a:rPr>
              <a:t>A one point deduction will be applied for failure to do so.</a:t>
            </a:r>
          </a:p>
          <a:p>
            <a:pPr marL="1670050" lvl="3" indent="-285750">
              <a:spcBef>
                <a:spcPts val="1720"/>
              </a:spcBef>
              <a:buClr>
                <a:srgbClr val="002B5C"/>
              </a:buClr>
              <a:buFont typeface="Arial"/>
              <a:buChar char="–"/>
              <a:tabLst>
                <a:tab pos="755650" algn="l"/>
              </a:tabLst>
            </a:pPr>
            <a:r>
              <a:rPr lang="en-US" sz="2800" dirty="0">
                <a:solidFill>
                  <a:srgbClr val="002B5C"/>
                </a:solidFill>
                <a:latin typeface="Georgia"/>
                <a:cs typeface="Georgia"/>
              </a:rPr>
              <a:t>Error analysis.  A </a:t>
            </a:r>
            <a:r>
              <a:rPr lang="en-US" sz="2800" dirty="0" smtClean="0">
                <a:solidFill>
                  <a:srgbClr val="002B5C"/>
                </a:solidFill>
                <a:latin typeface="Georgia"/>
                <a:cs typeface="Georgia"/>
              </a:rPr>
              <a:t>deduction </a:t>
            </a:r>
            <a:r>
              <a:rPr lang="en-US" sz="2800" dirty="0">
                <a:solidFill>
                  <a:srgbClr val="002B5C"/>
                </a:solidFill>
                <a:latin typeface="Georgia"/>
                <a:cs typeface="Georgia"/>
              </a:rPr>
              <a:t>will be applied for any use of the term “human error</a:t>
            </a:r>
            <a:r>
              <a:rPr lang="en-US" sz="2800" dirty="0" smtClean="0">
                <a:solidFill>
                  <a:srgbClr val="002B5C"/>
                </a:solidFill>
                <a:latin typeface="Georgia"/>
                <a:cs typeface="Georgia"/>
              </a:rPr>
              <a:t>”.  </a:t>
            </a:r>
            <a:endParaRPr lang="en-US" sz="2800" dirty="0">
              <a:solidFill>
                <a:srgbClr val="002B5C"/>
              </a:solidFill>
              <a:latin typeface="Georgia"/>
              <a:cs typeface="Georgia"/>
            </a:endParaRPr>
          </a:p>
          <a:p>
            <a:pPr>
              <a:spcBef>
                <a:spcPts val="1720"/>
              </a:spcBef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0866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3789" y="474259"/>
            <a:ext cx="11372425" cy="76944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/>
            <a:r>
              <a:rPr lang="en-US" dirty="0" smtClean="0"/>
              <a:t>Policies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07086" y="1603957"/>
            <a:ext cx="9896062" cy="53553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0" lvl="1" indent="-285750">
              <a:spcBef>
                <a:spcPts val="1200"/>
              </a:spcBef>
              <a:buClr>
                <a:srgbClr val="002B5C"/>
              </a:buClr>
              <a:buFont typeface="Arial"/>
              <a:buChar char="–"/>
              <a:tabLst>
                <a:tab pos="755650" algn="l"/>
              </a:tabLst>
            </a:pPr>
            <a:r>
              <a:rPr lang="en-US" sz="2400" dirty="0" smtClean="0">
                <a:solidFill>
                  <a:srgbClr val="002B5C"/>
                </a:solidFill>
                <a:latin typeface="Georgia"/>
                <a:cs typeface="Georgia"/>
              </a:rPr>
              <a:t>BOTH the Lab TA and Prof. Rumbach should be included on all emails to ensure an accurate and prompt response</a:t>
            </a:r>
          </a:p>
          <a:p>
            <a:pPr marL="755650" lvl="1" indent="-285750">
              <a:spcBef>
                <a:spcPts val="1200"/>
              </a:spcBef>
              <a:buClr>
                <a:srgbClr val="002B5C"/>
              </a:buClr>
              <a:buFont typeface="Arial"/>
              <a:buChar char="–"/>
              <a:tabLst>
                <a:tab pos="755650" algn="l"/>
              </a:tabLst>
            </a:pPr>
            <a:r>
              <a:rPr lang="en-US" sz="2400" dirty="0" err="1" smtClean="0">
                <a:solidFill>
                  <a:srgbClr val="002B5C"/>
                </a:solidFill>
                <a:latin typeface="Georgia"/>
                <a:cs typeface="Georgia"/>
              </a:rPr>
              <a:t>Regrade</a:t>
            </a:r>
            <a:r>
              <a:rPr lang="en-US" sz="2400" dirty="0" smtClean="0">
                <a:solidFill>
                  <a:srgbClr val="002B5C"/>
                </a:solidFill>
                <a:latin typeface="Georgia"/>
                <a:cs typeface="Georgia"/>
              </a:rPr>
              <a:t> requests must be made </a:t>
            </a:r>
            <a:r>
              <a:rPr lang="en-US" sz="2400" i="1" dirty="0" smtClean="0">
                <a:solidFill>
                  <a:srgbClr val="002B5C"/>
                </a:solidFill>
                <a:latin typeface="Georgia"/>
                <a:cs typeface="Georgia"/>
              </a:rPr>
              <a:t>within a week </a:t>
            </a:r>
            <a:r>
              <a:rPr lang="en-US" sz="2400" dirty="0" smtClean="0">
                <a:solidFill>
                  <a:srgbClr val="002B5C"/>
                </a:solidFill>
                <a:latin typeface="Georgia"/>
                <a:cs typeface="Georgia"/>
              </a:rPr>
              <a:t>of receiving the graded assignment.</a:t>
            </a:r>
          </a:p>
          <a:p>
            <a:pPr marL="755650" lvl="1" indent="-285750">
              <a:spcBef>
                <a:spcPts val="1200"/>
              </a:spcBef>
              <a:buClr>
                <a:srgbClr val="002B5C"/>
              </a:buClr>
              <a:buFont typeface="Arial"/>
              <a:buChar char="–"/>
              <a:tabLst>
                <a:tab pos="755650" algn="l"/>
              </a:tabLst>
            </a:pPr>
            <a:r>
              <a:rPr lang="en-US" sz="2400" dirty="0" err="1" smtClean="0">
                <a:solidFill>
                  <a:srgbClr val="002B5C"/>
                </a:solidFill>
                <a:latin typeface="Georgia"/>
                <a:cs typeface="Georgia"/>
              </a:rPr>
              <a:t>Regrade</a:t>
            </a:r>
            <a:r>
              <a:rPr lang="en-US" sz="2400" dirty="0" smtClean="0">
                <a:solidFill>
                  <a:srgbClr val="002B5C"/>
                </a:solidFill>
                <a:latin typeface="Georgia"/>
                <a:cs typeface="Georgia"/>
              </a:rPr>
              <a:t> requests should be made in office hours or at the end of lab.</a:t>
            </a:r>
          </a:p>
          <a:p>
            <a:pPr marL="755650" lvl="1" indent="-285750">
              <a:spcBef>
                <a:spcPts val="1200"/>
              </a:spcBef>
              <a:buClr>
                <a:srgbClr val="002B5C"/>
              </a:buClr>
              <a:buFont typeface="Arial"/>
              <a:buChar char="–"/>
              <a:tabLst>
                <a:tab pos="755650" algn="l"/>
              </a:tabLst>
            </a:pPr>
            <a:r>
              <a:rPr lang="en-US" sz="2400" dirty="0">
                <a:solidFill>
                  <a:srgbClr val="1F497D">
                    <a:lumMod val="75000"/>
                  </a:srgbClr>
                </a:solidFill>
                <a:latin typeface="Georgia" panose="02040502050405020303" pitchFamily="18" charset="0"/>
              </a:rPr>
              <a:t>Late assignments will receive a deduction of 30% off each working day that they are </a:t>
            </a:r>
            <a:r>
              <a:rPr lang="en-US" sz="2400" dirty="0" smtClean="0">
                <a:solidFill>
                  <a:srgbClr val="1F497D">
                    <a:lumMod val="75000"/>
                  </a:srgbClr>
                </a:solidFill>
                <a:latin typeface="Georgia" panose="02040502050405020303" pitchFamily="18" charset="0"/>
              </a:rPr>
              <a:t>late.</a:t>
            </a:r>
          </a:p>
          <a:p>
            <a:pPr marL="755650" lvl="1" indent="-285750">
              <a:spcBef>
                <a:spcPts val="1200"/>
              </a:spcBef>
              <a:buClr>
                <a:srgbClr val="002B5C"/>
              </a:buClr>
              <a:buFont typeface="Arial"/>
              <a:buChar char="–"/>
              <a:tabLst>
                <a:tab pos="755650" algn="l"/>
              </a:tabLst>
            </a:pPr>
            <a:r>
              <a:rPr lang="en-US" sz="2400" dirty="0">
                <a:solidFill>
                  <a:srgbClr val="1F497D">
                    <a:lumMod val="75000"/>
                  </a:srgbClr>
                </a:solidFill>
                <a:latin typeface="Georgia" panose="02040502050405020303" pitchFamily="18" charset="0"/>
              </a:rPr>
              <a:t>There will be no extensions or make-up quizzes for the lab </a:t>
            </a:r>
            <a:r>
              <a:rPr lang="en-US" sz="2400" dirty="0" smtClean="0">
                <a:solidFill>
                  <a:srgbClr val="1F497D">
                    <a:lumMod val="75000"/>
                  </a:srgbClr>
                </a:solidFill>
                <a:latin typeface="Georgia" panose="02040502050405020303" pitchFamily="18" charset="0"/>
              </a:rPr>
              <a:t>for </a:t>
            </a:r>
            <a:r>
              <a:rPr lang="en-US" sz="2400" dirty="0">
                <a:solidFill>
                  <a:srgbClr val="1F497D">
                    <a:lumMod val="75000"/>
                  </a:srgbClr>
                </a:solidFill>
                <a:latin typeface="Georgia" panose="02040502050405020303" pitchFamily="18" charset="0"/>
              </a:rPr>
              <a:t>computer malfunctions. It is the student’s responsibility to know how to use Sakai. </a:t>
            </a:r>
            <a:endParaRPr lang="en-US" sz="2400" dirty="0">
              <a:solidFill>
                <a:srgbClr val="002B5C"/>
              </a:solidFill>
              <a:latin typeface="Georgia"/>
              <a:cs typeface="Georgia"/>
            </a:endParaRPr>
          </a:p>
          <a:p>
            <a:pPr marL="2127250" lvl="4" indent="-285750">
              <a:spcBef>
                <a:spcPts val="1200"/>
              </a:spcBef>
              <a:buClr>
                <a:srgbClr val="002B5C"/>
              </a:buClr>
              <a:buFont typeface="Arial"/>
              <a:buChar char="–"/>
              <a:tabLst>
                <a:tab pos="755650" algn="l"/>
              </a:tabLst>
            </a:pPr>
            <a:endParaRPr lang="en-US" sz="1200" dirty="0">
              <a:solidFill>
                <a:srgbClr val="002B5C"/>
              </a:solidFill>
              <a:latin typeface="Georgia"/>
              <a:cs typeface="Georgia"/>
            </a:endParaRPr>
          </a:p>
          <a:p>
            <a:pPr marL="927100" lvl="2">
              <a:spcBef>
                <a:spcPts val="1200"/>
              </a:spcBef>
              <a:buClr>
                <a:srgbClr val="002B5C"/>
              </a:buClr>
              <a:tabLst>
                <a:tab pos="755650" algn="l"/>
              </a:tabLst>
            </a:pPr>
            <a:endParaRPr sz="1200" dirty="0">
              <a:solidFill>
                <a:prstClr val="black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219372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343" y="386336"/>
            <a:ext cx="11372425" cy="76944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/>
            <a:r>
              <a:rPr lang="en-US" dirty="0" smtClean="0"/>
              <a:t>Academic Honesty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831339" y="1513082"/>
            <a:ext cx="9310683" cy="5077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3300"/>
              </a:lnSpc>
              <a:buClr>
                <a:srgbClr val="002B5C"/>
              </a:buClr>
              <a:buFont typeface="Arial"/>
              <a:buChar char="•"/>
              <a:tabLst>
                <a:tab pos="355600" algn="l"/>
              </a:tabLst>
            </a:pPr>
            <a:r>
              <a:rPr sz="2800" b="1" dirty="0">
                <a:solidFill>
                  <a:srgbClr val="002B5C"/>
                </a:solidFill>
                <a:latin typeface="Georgia"/>
                <a:cs typeface="Georgia"/>
              </a:rPr>
              <a:t>Academic</a:t>
            </a:r>
            <a:r>
              <a:rPr sz="2800" b="1" spc="-5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800" b="1" dirty="0">
                <a:solidFill>
                  <a:srgbClr val="002B5C"/>
                </a:solidFill>
                <a:latin typeface="Georgia"/>
                <a:cs typeface="Georgia"/>
              </a:rPr>
              <a:t>Dishone</a:t>
            </a:r>
            <a:r>
              <a:rPr sz="2800" b="1" spc="-15" dirty="0">
                <a:solidFill>
                  <a:srgbClr val="002B5C"/>
                </a:solidFill>
                <a:latin typeface="Georgia"/>
                <a:cs typeface="Georgia"/>
              </a:rPr>
              <a:t>sty:</a:t>
            </a:r>
            <a:r>
              <a:rPr sz="2800" b="1" spc="-5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800" b="1" dirty="0">
                <a:solidFill>
                  <a:srgbClr val="002B5C"/>
                </a:solidFill>
                <a:latin typeface="Georgia"/>
                <a:cs typeface="Georgia"/>
              </a:rPr>
              <a:t>Claiming</a:t>
            </a:r>
            <a:r>
              <a:rPr sz="2800" b="1" spc="-5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800" b="1" dirty="0">
                <a:solidFill>
                  <a:srgbClr val="002B5C"/>
                </a:solidFill>
                <a:latin typeface="Georgia"/>
                <a:cs typeface="Georgia"/>
              </a:rPr>
              <a:t>work</a:t>
            </a:r>
            <a:r>
              <a:rPr sz="2800" b="1" spc="-5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800" b="1" dirty="0">
                <a:solidFill>
                  <a:srgbClr val="002B5C"/>
                </a:solidFill>
                <a:latin typeface="Georgia"/>
                <a:cs typeface="Georgia"/>
              </a:rPr>
              <a:t>as</a:t>
            </a:r>
            <a:r>
              <a:rPr sz="2800" b="1" spc="-5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800" b="1" dirty="0">
                <a:solidFill>
                  <a:srgbClr val="002B5C"/>
                </a:solidFill>
                <a:latin typeface="Georgia"/>
                <a:cs typeface="Georgia"/>
              </a:rPr>
              <a:t>your</a:t>
            </a:r>
            <a:r>
              <a:rPr sz="2800" b="1" spc="-5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800" b="1" dirty="0">
                <a:solidFill>
                  <a:srgbClr val="002B5C"/>
                </a:solidFill>
                <a:latin typeface="Georgia"/>
                <a:cs typeface="Georgia"/>
              </a:rPr>
              <a:t>own when</a:t>
            </a:r>
            <a:r>
              <a:rPr sz="2800" b="1" spc="-5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800" b="1" dirty="0">
                <a:solidFill>
                  <a:srgbClr val="002B5C"/>
                </a:solidFill>
                <a:latin typeface="Georgia"/>
                <a:cs typeface="Georgia"/>
              </a:rPr>
              <a:t>i</a:t>
            </a:r>
            <a:r>
              <a:rPr sz="2800" b="1" spc="-10" dirty="0">
                <a:solidFill>
                  <a:srgbClr val="002B5C"/>
                </a:solidFill>
                <a:latin typeface="Georgia"/>
                <a:cs typeface="Georgia"/>
              </a:rPr>
              <a:t>t</a:t>
            </a:r>
            <a:r>
              <a:rPr sz="2800" b="1" spc="-5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800" b="1" dirty="0">
                <a:solidFill>
                  <a:srgbClr val="002B5C"/>
                </a:solidFill>
                <a:latin typeface="Georgia"/>
                <a:cs typeface="Georgia"/>
              </a:rPr>
              <a:t>is</a:t>
            </a:r>
            <a:r>
              <a:rPr sz="2800" b="1" spc="-5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800" b="1" dirty="0">
                <a:solidFill>
                  <a:srgbClr val="002B5C"/>
                </a:solidFill>
                <a:latin typeface="Georgia"/>
                <a:cs typeface="Georgia"/>
              </a:rPr>
              <a:t>someone</a:t>
            </a:r>
            <a:r>
              <a:rPr sz="2800" b="1" spc="-5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800" b="1" dirty="0">
                <a:solidFill>
                  <a:srgbClr val="002B5C"/>
                </a:solidFill>
                <a:latin typeface="Georgia"/>
                <a:cs typeface="Georgia"/>
              </a:rPr>
              <a:t>else</a:t>
            </a:r>
            <a:r>
              <a:rPr sz="2800" b="1" spc="-55" dirty="0">
                <a:solidFill>
                  <a:srgbClr val="002B5C"/>
                </a:solidFill>
                <a:latin typeface="Georgia"/>
                <a:cs typeface="Georgia"/>
              </a:rPr>
              <a:t>’</a:t>
            </a:r>
            <a:r>
              <a:rPr sz="2800" b="1" spc="-15" dirty="0">
                <a:solidFill>
                  <a:srgbClr val="002B5C"/>
                </a:solidFill>
                <a:latin typeface="Georgia"/>
                <a:cs typeface="Georgia"/>
              </a:rPr>
              <a:t>s.</a:t>
            </a:r>
            <a:r>
              <a:rPr sz="2800" b="1" spc="-55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800" b="1" spc="-25" dirty="0">
                <a:solidFill>
                  <a:srgbClr val="002B5C"/>
                </a:solidFill>
                <a:latin typeface="Georgia"/>
                <a:cs typeface="Georgia"/>
              </a:rPr>
              <a:t>T</a:t>
            </a:r>
            <a:r>
              <a:rPr sz="2800" b="1" dirty="0">
                <a:solidFill>
                  <a:srgbClr val="002B5C"/>
                </a:solidFill>
                <a:latin typeface="Georgia"/>
                <a:cs typeface="Georgia"/>
              </a:rPr>
              <a:t>his</a:t>
            </a:r>
            <a:r>
              <a:rPr sz="2800" b="1" spc="-5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800" b="1" dirty="0">
                <a:solidFill>
                  <a:srgbClr val="002B5C"/>
                </a:solidFill>
                <a:latin typeface="Georgia"/>
                <a:cs typeface="Georgia"/>
              </a:rPr>
              <a:t>include</a:t>
            </a:r>
            <a:r>
              <a:rPr sz="2800" b="1" spc="-15" dirty="0">
                <a:solidFill>
                  <a:srgbClr val="002B5C"/>
                </a:solidFill>
                <a:latin typeface="Georgia"/>
                <a:cs typeface="Georgia"/>
              </a:rPr>
              <a:t>s:</a:t>
            </a:r>
            <a:endParaRPr sz="2800" b="1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755650" lvl="1" indent="-285750">
              <a:spcBef>
                <a:spcPts val="515"/>
              </a:spcBef>
              <a:buClr>
                <a:srgbClr val="002B5C"/>
              </a:buClr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solidFill>
                  <a:srgbClr val="002B5C"/>
                </a:solidFill>
                <a:latin typeface="Georgia"/>
                <a:cs typeface="Georgia"/>
              </a:rPr>
              <a:t>Copy</a:t>
            </a:r>
            <a:r>
              <a:rPr sz="2400" spc="-15" dirty="0">
                <a:solidFill>
                  <a:srgbClr val="002B5C"/>
                </a:solidFill>
                <a:latin typeface="Georgia"/>
                <a:cs typeface="Georgia"/>
              </a:rPr>
              <a:t>in</a:t>
            </a:r>
            <a:r>
              <a:rPr sz="2400" dirty="0">
                <a:solidFill>
                  <a:srgbClr val="002B5C"/>
                </a:solidFill>
                <a:latin typeface="Georgia"/>
                <a:cs typeface="Georgia"/>
              </a:rPr>
              <a:t>g e</a:t>
            </a:r>
            <a:r>
              <a:rPr sz="2400" spc="-20" dirty="0">
                <a:solidFill>
                  <a:srgbClr val="002B5C"/>
                </a:solidFill>
                <a:latin typeface="Georgia"/>
                <a:cs typeface="Georgia"/>
              </a:rPr>
              <a:t>xam</a:t>
            </a:r>
            <a:r>
              <a:rPr sz="2400" dirty="0">
                <a:solidFill>
                  <a:srgbClr val="002B5C"/>
                </a:solidFill>
                <a:latin typeface="Georgia"/>
                <a:cs typeface="Georgia"/>
              </a:rPr>
              <a:t>s</a:t>
            </a:r>
            <a:r>
              <a:rPr sz="2400" spc="-20" dirty="0">
                <a:solidFill>
                  <a:srgbClr val="002B5C"/>
                </a:solidFill>
                <a:latin typeface="Georgia"/>
                <a:cs typeface="Georgia"/>
              </a:rPr>
              <a:t>/</a:t>
            </a:r>
            <a:r>
              <a:rPr sz="2400" spc="-15" dirty="0">
                <a:solidFill>
                  <a:srgbClr val="002B5C"/>
                </a:solidFill>
                <a:latin typeface="Georgia"/>
                <a:cs typeface="Georgia"/>
              </a:rPr>
              <a:t>q</a:t>
            </a:r>
            <a:r>
              <a:rPr sz="2400" dirty="0">
                <a:solidFill>
                  <a:srgbClr val="002B5C"/>
                </a:solidFill>
                <a:latin typeface="Georgia"/>
                <a:cs typeface="Georgia"/>
              </a:rPr>
              <a:t>u</a:t>
            </a:r>
            <a:r>
              <a:rPr sz="2400" spc="-10" dirty="0">
                <a:solidFill>
                  <a:srgbClr val="002B5C"/>
                </a:solidFill>
                <a:latin typeface="Georgia"/>
                <a:cs typeface="Georgia"/>
              </a:rPr>
              <a:t>i</a:t>
            </a:r>
            <a:r>
              <a:rPr sz="2400" spc="-20" dirty="0">
                <a:solidFill>
                  <a:srgbClr val="002B5C"/>
                </a:solidFill>
                <a:latin typeface="Georgia"/>
                <a:cs typeface="Georgia"/>
              </a:rPr>
              <a:t>zz</a:t>
            </a:r>
            <a:r>
              <a:rPr sz="2400" dirty="0">
                <a:solidFill>
                  <a:srgbClr val="002B5C"/>
                </a:solidFill>
                <a:latin typeface="Georgia"/>
                <a:cs typeface="Georgia"/>
              </a:rPr>
              <a:t>es</a:t>
            </a:r>
            <a:endParaRPr sz="24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755650" lvl="1" indent="-285750">
              <a:spcBef>
                <a:spcPts val="520"/>
              </a:spcBef>
              <a:buClr>
                <a:srgbClr val="002B5C"/>
              </a:buClr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solidFill>
                  <a:srgbClr val="002B5C"/>
                </a:solidFill>
                <a:latin typeface="Georgia"/>
                <a:cs typeface="Georgia"/>
              </a:rPr>
              <a:t>Copy</a:t>
            </a:r>
            <a:r>
              <a:rPr sz="2400" spc="-15" dirty="0">
                <a:solidFill>
                  <a:srgbClr val="002B5C"/>
                </a:solidFill>
                <a:latin typeface="Georgia"/>
                <a:cs typeface="Georgia"/>
              </a:rPr>
              <a:t>in</a:t>
            </a:r>
            <a:r>
              <a:rPr sz="2400" dirty="0">
                <a:solidFill>
                  <a:srgbClr val="002B5C"/>
                </a:solidFill>
                <a:latin typeface="Georgia"/>
                <a:cs typeface="Georgia"/>
              </a:rPr>
              <a:t>g </a:t>
            </a:r>
            <a:r>
              <a:rPr sz="2400" b="1" u="heavy" dirty="0">
                <a:solidFill>
                  <a:srgbClr val="002B5C"/>
                </a:solidFill>
                <a:latin typeface="Georgia"/>
                <a:cs typeface="Georgia"/>
              </a:rPr>
              <a:t>t</a:t>
            </a:r>
            <a:r>
              <a:rPr sz="2400" b="1" u="heavy" spc="-5" dirty="0">
                <a:solidFill>
                  <a:srgbClr val="002B5C"/>
                </a:solidFill>
                <a:latin typeface="Georgia"/>
                <a:cs typeface="Georgia"/>
              </a:rPr>
              <a:t>e</a:t>
            </a:r>
            <a:r>
              <a:rPr sz="2400" b="1" u="heavy" spc="-20" dirty="0">
                <a:solidFill>
                  <a:srgbClr val="002B5C"/>
                </a:solidFill>
                <a:latin typeface="Georgia"/>
                <a:cs typeface="Georgia"/>
              </a:rPr>
              <a:t>x</a:t>
            </a:r>
            <a:r>
              <a:rPr sz="2400" b="1" u="heavy" dirty="0">
                <a:solidFill>
                  <a:srgbClr val="002B5C"/>
                </a:solidFill>
                <a:latin typeface="Georgia"/>
                <a:cs typeface="Georgia"/>
              </a:rPr>
              <a:t>t</a:t>
            </a:r>
            <a:r>
              <a:rPr sz="2400" b="1" spc="-30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002B5C"/>
                </a:solidFill>
                <a:latin typeface="Georgia"/>
                <a:cs typeface="Georgia"/>
              </a:rPr>
              <a:t>f</a:t>
            </a:r>
            <a:r>
              <a:rPr sz="2400" spc="-15" dirty="0">
                <a:solidFill>
                  <a:srgbClr val="002B5C"/>
                </a:solidFill>
                <a:latin typeface="Georgia"/>
                <a:cs typeface="Georgia"/>
              </a:rPr>
              <a:t>r</a:t>
            </a:r>
            <a:r>
              <a:rPr sz="2400" spc="-20" dirty="0">
                <a:solidFill>
                  <a:srgbClr val="002B5C"/>
                </a:solidFill>
                <a:latin typeface="Georgia"/>
                <a:cs typeface="Georgia"/>
              </a:rPr>
              <a:t>om</a:t>
            </a:r>
            <a:r>
              <a:rPr sz="2400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lang="en-US" sz="2400" spc="-20" dirty="0" smtClean="0">
                <a:solidFill>
                  <a:srgbClr val="002B5C"/>
                </a:solidFill>
                <a:latin typeface="Georgia"/>
                <a:cs typeface="Georgia"/>
              </a:rPr>
              <a:t>another student’s </a:t>
            </a:r>
            <a:r>
              <a:rPr sz="2400" spc="-15" dirty="0" smtClean="0">
                <a:solidFill>
                  <a:srgbClr val="002B5C"/>
                </a:solidFill>
                <a:latin typeface="Georgia"/>
                <a:cs typeface="Georgia"/>
              </a:rPr>
              <a:t>r</a:t>
            </a:r>
            <a:r>
              <a:rPr sz="2400" spc="-5" dirty="0" smtClean="0">
                <a:solidFill>
                  <a:srgbClr val="002B5C"/>
                </a:solidFill>
                <a:latin typeface="Georgia"/>
                <a:cs typeface="Georgia"/>
              </a:rPr>
              <a:t>epo</a:t>
            </a:r>
            <a:r>
              <a:rPr sz="2400" dirty="0" smtClean="0">
                <a:solidFill>
                  <a:srgbClr val="002B5C"/>
                </a:solidFill>
                <a:latin typeface="Georgia"/>
                <a:cs typeface="Georgia"/>
              </a:rPr>
              <a:t>rt</a:t>
            </a:r>
            <a:endParaRPr sz="24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755650" lvl="1" indent="-285750">
              <a:spcBef>
                <a:spcPts val="620"/>
              </a:spcBef>
              <a:buClr>
                <a:srgbClr val="002B5C"/>
              </a:buClr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solidFill>
                  <a:srgbClr val="002B5C"/>
                </a:solidFill>
                <a:latin typeface="Georgia"/>
                <a:cs typeface="Georgia"/>
              </a:rPr>
              <a:t>Copy</a:t>
            </a:r>
            <a:r>
              <a:rPr sz="2400" spc="-15" dirty="0">
                <a:solidFill>
                  <a:srgbClr val="002B5C"/>
                </a:solidFill>
                <a:latin typeface="Georgia"/>
                <a:cs typeface="Georgia"/>
              </a:rPr>
              <a:t>in</a:t>
            </a:r>
            <a:r>
              <a:rPr sz="2400" dirty="0">
                <a:solidFill>
                  <a:srgbClr val="002B5C"/>
                </a:solidFill>
                <a:latin typeface="Georgia"/>
                <a:cs typeface="Georgia"/>
              </a:rPr>
              <a:t>g </a:t>
            </a:r>
            <a:r>
              <a:rPr sz="2400" b="1" u="heavy" dirty="0">
                <a:solidFill>
                  <a:srgbClr val="002B5C"/>
                </a:solidFill>
                <a:latin typeface="Georgia"/>
                <a:cs typeface="Georgia"/>
              </a:rPr>
              <a:t>f</a:t>
            </a:r>
            <a:r>
              <a:rPr sz="2400" b="1" u="heavy" spc="-10" dirty="0">
                <a:solidFill>
                  <a:srgbClr val="002B5C"/>
                </a:solidFill>
                <a:latin typeface="Georgia"/>
                <a:cs typeface="Georgia"/>
              </a:rPr>
              <a:t>i</a:t>
            </a:r>
            <a:r>
              <a:rPr sz="2400" b="1" u="heavy" spc="-15" dirty="0">
                <a:solidFill>
                  <a:srgbClr val="002B5C"/>
                </a:solidFill>
                <a:latin typeface="Georgia"/>
                <a:cs typeface="Georgia"/>
              </a:rPr>
              <a:t>g</a:t>
            </a:r>
            <a:r>
              <a:rPr sz="2400" b="1" u="heavy" spc="-20" dirty="0">
                <a:solidFill>
                  <a:srgbClr val="002B5C"/>
                </a:solidFill>
                <a:latin typeface="Georgia"/>
                <a:cs typeface="Georgia"/>
              </a:rPr>
              <a:t>u</a:t>
            </a:r>
            <a:r>
              <a:rPr sz="2400" b="1" u="heavy" spc="-15" dirty="0">
                <a:solidFill>
                  <a:srgbClr val="002B5C"/>
                </a:solidFill>
                <a:latin typeface="Georgia"/>
                <a:cs typeface="Georgia"/>
              </a:rPr>
              <a:t>res</a:t>
            </a:r>
            <a:r>
              <a:rPr sz="2400" b="1" spc="-35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002B5C"/>
                </a:solidFill>
                <a:latin typeface="Georgia"/>
                <a:cs typeface="Georgia"/>
              </a:rPr>
              <a:t>f</a:t>
            </a:r>
            <a:r>
              <a:rPr sz="2400" spc="-15" dirty="0">
                <a:solidFill>
                  <a:srgbClr val="002B5C"/>
                </a:solidFill>
                <a:latin typeface="Georgia"/>
                <a:cs typeface="Georgia"/>
              </a:rPr>
              <a:t>r</a:t>
            </a:r>
            <a:r>
              <a:rPr sz="2400" spc="-20" dirty="0">
                <a:solidFill>
                  <a:srgbClr val="002B5C"/>
                </a:solidFill>
                <a:latin typeface="Georgia"/>
                <a:cs typeface="Georgia"/>
              </a:rPr>
              <a:t>om</a:t>
            </a:r>
            <a:r>
              <a:rPr sz="2400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lang="en-US" sz="2400" dirty="0" smtClean="0">
                <a:solidFill>
                  <a:srgbClr val="002B5C"/>
                </a:solidFill>
                <a:latin typeface="Georgia"/>
                <a:cs typeface="Georgia"/>
              </a:rPr>
              <a:t>another student’s </a:t>
            </a:r>
            <a:r>
              <a:rPr sz="2400" spc="-15" dirty="0" smtClean="0">
                <a:solidFill>
                  <a:srgbClr val="002B5C"/>
                </a:solidFill>
                <a:latin typeface="Georgia"/>
                <a:cs typeface="Georgia"/>
              </a:rPr>
              <a:t>r</a:t>
            </a:r>
            <a:r>
              <a:rPr sz="2400" spc="-5" dirty="0" smtClean="0">
                <a:solidFill>
                  <a:srgbClr val="002B5C"/>
                </a:solidFill>
                <a:latin typeface="Georgia"/>
                <a:cs typeface="Georgia"/>
              </a:rPr>
              <a:t>epo</a:t>
            </a:r>
            <a:r>
              <a:rPr sz="2400" dirty="0" smtClean="0">
                <a:solidFill>
                  <a:srgbClr val="002B5C"/>
                </a:solidFill>
                <a:latin typeface="Georgia"/>
                <a:cs typeface="Georgia"/>
              </a:rPr>
              <a:t>rt</a:t>
            </a:r>
            <a:endParaRPr lang="en-US" sz="2400" dirty="0" smtClean="0">
              <a:solidFill>
                <a:srgbClr val="002B5C"/>
              </a:solidFill>
              <a:latin typeface="Georgia"/>
              <a:cs typeface="Georgia"/>
            </a:endParaRPr>
          </a:p>
          <a:p>
            <a:pPr marL="755650" lvl="1" indent="-285750">
              <a:spcBef>
                <a:spcPts val="620"/>
              </a:spcBef>
              <a:buClr>
                <a:srgbClr val="002B5C"/>
              </a:buClr>
              <a:buFont typeface="Arial"/>
              <a:buChar char="–"/>
              <a:tabLst>
                <a:tab pos="755650" algn="l"/>
              </a:tabLst>
            </a:pPr>
            <a:r>
              <a:rPr lang="en-US" sz="2400" dirty="0" smtClean="0">
                <a:solidFill>
                  <a:srgbClr val="002B5C"/>
                </a:solidFill>
                <a:latin typeface="Georgia"/>
                <a:cs typeface="Georgia"/>
              </a:rPr>
              <a:t>Using another student’s </a:t>
            </a:r>
            <a:r>
              <a:rPr lang="en-US" sz="2400" dirty="0" err="1" smtClean="0">
                <a:solidFill>
                  <a:srgbClr val="002B5C"/>
                </a:solidFill>
                <a:latin typeface="Georgia"/>
                <a:cs typeface="Georgia"/>
              </a:rPr>
              <a:t>Matlab</a:t>
            </a:r>
            <a:r>
              <a:rPr lang="en-US" sz="2400" dirty="0" smtClean="0">
                <a:solidFill>
                  <a:srgbClr val="002B5C"/>
                </a:solidFill>
                <a:latin typeface="Georgia"/>
                <a:cs typeface="Georgia"/>
              </a:rPr>
              <a:t> code</a:t>
            </a:r>
          </a:p>
          <a:p>
            <a:pPr marL="755650" lvl="1" indent="-285750">
              <a:spcBef>
                <a:spcPts val="620"/>
              </a:spcBef>
              <a:buClr>
                <a:srgbClr val="002B5C"/>
              </a:buClr>
              <a:buFont typeface="Arial"/>
              <a:buChar char="–"/>
              <a:tabLst>
                <a:tab pos="755650" algn="l"/>
              </a:tabLst>
            </a:pPr>
            <a:r>
              <a:rPr lang="en-US" sz="2400" dirty="0" smtClean="0">
                <a:solidFill>
                  <a:srgbClr val="002B5C"/>
                </a:solidFill>
                <a:latin typeface="Georgia"/>
                <a:cs typeface="Georgia"/>
              </a:rPr>
              <a:t>Posting answers to websites like </a:t>
            </a:r>
            <a:r>
              <a:rPr lang="en-US" sz="2400" dirty="0" err="1" smtClean="0">
                <a:solidFill>
                  <a:srgbClr val="002B5C"/>
                </a:solidFill>
                <a:latin typeface="Georgia"/>
                <a:cs typeface="Georgia"/>
              </a:rPr>
              <a:t>chegg.com</a:t>
            </a:r>
            <a:r>
              <a:rPr lang="en-US" sz="2400" dirty="0" smtClean="0">
                <a:solidFill>
                  <a:srgbClr val="002B5C"/>
                </a:solidFill>
                <a:latin typeface="Georgia"/>
                <a:cs typeface="Georgia"/>
              </a:rPr>
              <a:t> or </a:t>
            </a:r>
            <a:r>
              <a:rPr lang="en-US" sz="2400" dirty="0" err="1" smtClean="0">
                <a:solidFill>
                  <a:srgbClr val="002B5C"/>
                </a:solidFill>
                <a:latin typeface="Georgia"/>
                <a:cs typeface="Georgia"/>
              </a:rPr>
              <a:t>scribd.com</a:t>
            </a:r>
            <a:endParaRPr sz="24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755650" lvl="1" indent="-285750">
              <a:spcBef>
                <a:spcPts val="520"/>
              </a:spcBef>
              <a:buClr>
                <a:srgbClr val="002B5C"/>
              </a:buClr>
              <a:buFont typeface="Arial"/>
              <a:buChar char="–"/>
              <a:tabLst>
                <a:tab pos="755650" algn="l"/>
              </a:tabLst>
            </a:pPr>
            <a:r>
              <a:rPr sz="2400" spc="-20" dirty="0">
                <a:solidFill>
                  <a:srgbClr val="002B5C"/>
                </a:solidFill>
                <a:latin typeface="Georgia"/>
                <a:cs typeface="Georgia"/>
              </a:rPr>
              <a:t>A</a:t>
            </a:r>
            <a:r>
              <a:rPr sz="2400" dirty="0">
                <a:solidFill>
                  <a:srgbClr val="002B5C"/>
                </a:solidFill>
                <a:latin typeface="Georgia"/>
                <a:cs typeface="Georgia"/>
              </a:rPr>
              <a:t>llow</a:t>
            </a:r>
            <a:r>
              <a:rPr sz="2400" spc="-15" dirty="0">
                <a:solidFill>
                  <a:srgbClr val="002B5C"/>
                </a:solidFill>
                <a:latin typeface="Georgia"/>
                <a:cs typeface="Georgia"/>
              </a:rPr>
              <a:t>in</a:t>
            </a:r>
            <a:r>
              <a:rPr sz="2400" dirty="0">
                <a:solidFill>
                  <a:srgbClr val="002B5C"/>
                </a:solidFill>
                <a:latin typeface="Georgia"/>
                <a:cs typeface="Georgia"/>
              </a:rPr>
              <a:t>g you</a:t>
            </a:r>
            <a:r>
              <a:rPr sz="2400" spc="-10" dirty="0">
                <a:solidFill>
                  <a:srgbClr val="002B5C"/>
                </a:solidFill>
                <a:latin typeface="Georgia"/>
                <a:cs typeface="Georgia"/>
              </a:rPr>
              <a:t>r</a:t>
            </a:r>
            <a:r>
              <a:rPr sz="2400" dirty="0">
                <a:solidFill>
                  <a:srgbClr val="002B5C"/>
                </a:solidFill>
                <a:latin typeface="Georgia"/>
                <a:cs typeface="Georgia"/>
              </a:rPr>
              <a:t> p</a:t>
            </a:r>
            <a:r>
              <a:rPr sz="2400" spc="-15" dirty="0">
                <a:solidFill>
                  <a:srgbClr val="002B5C"/>
                </a:solidFill>
                <a:latin typeface="Georgia"/>
                <a:cs typeface="Georgia"/>
              </a:rPr>
              <a:t>ar</a:t>
            </a:r>
            <a:r>
              <a:rPr sz="2400" dirty="0">
                <a:solidFill>
                  <a:srgbClr val="002B5C"/>
                </a:solidFill>
                <a:latin typeface="Georgia"/>
                <a:cs typeface="Georgia"/>
              </a:rPr>
              <a:t>t</a:t>
            </a:r>
            <a:r>
              <a:rPr sz="2400" spc="-15" dirty="0">
                <a:solidFill>
                  <a:srgbClr val="002B5C"/>
                </a:solidFill>
                <a:latin typeface="Georgia"/>
                <a:cs typeface="Georgia"/>
              </a:rPr>
              <a:t>n</a:t>
            </a:r>
            <a:r>
              <a:rPr sz="2400" dirty="0">
                <a:solidFill>
                  <a:srgbClr val="002B5C"/>
                </a:solidFill>
                <a:latin typeface="Georgia"/>
                <a:cs typeface="Georgia"/>
              </a:rPr>
              <a:t>e</a:t>
            </a:r>
            <a:r>
              <a:rPr sz="2400" spc="-10" dirty="0">
                <a:solidFill>
                  <a:srgbClr val="002B5C"/>
                </a:solidFill>
                <a:latin typeface="Georgia"/>
                <a:cs typeface="Georgia"/>
              </a:rPr>
              <a:t>r</a:t>
            </a:r>
            <a:r>
              <a:rPr sz="2400" dirty="0">
                <a:solidFill>
                  <a:srgbClr val="002B5C"/>
                </a:solidFill>
                <a:latin typeface="Georgia"/>
                <a:cs typeface="Georgia"/>
              </a:rPr>
              <a:t> to do </a:t>
            </a:r>
            <a:r>
              <a:rPr sz="2400" spc="-15" dirty="0">
                <a:solidFill>
                  <a:srgbClr val="002B5C"/>
                </a:solidFill>
                <a:latin typeface="Georgia"/>
                <a:cs typeface="Georgia"/>
              </a:rPr>
              <a:t>a</a:t>
            </a:r>
            <a:r>
              <a:rPr sz="2400" dirty="0">
                <a:solidFill>
                  <a:srgbClr val="002B5C"/>
                </a:solidFill>
                <a:latin typeface="Georgia"/>
                <a:cs typeface="Georgia"/>
              </a:rPr>
              <a:t>ll the l</a:t>
            </a:r>
            <a:r>
              <a:rPr sz="2400" spc="-15" dirty="0">
                <a:solidFill>
                  <a:srgbClr val="002B5C"/>
                </a:solidFill>
                <a:latin typeface="Georgia"/>
                <a:cs typeface="Georgia"/>
              </a:rPr>
              <a:t>a</a:t>
            </a:r>
            <a:r>
              <a:rPr sz="2400" dirty="0">
                <a:solidFill>
                  <a:srgbClr val="002B5C"/>
                </a:solidFill>
                <a:latin typeface="Georgia"/>
                <a:cs typeface="Georgia"/>
              </a:rPr>
              <a:t>bo</a:t>
            </a:r>
            <a:r>
              <a:rPr sz="2400" spc="-15" dirty="0">
                <a:solidFill>
                  <a:srgbClr val="002B5C"/>
                </a:solidFill>
                <a:latin typeface="Georgia"/>
                <a:cs typeface="Georgia"/>
              </a:rPr>
              <a:t>ra</a:t>
            </a:r>
            <a:r>
              <a:rPr sz="2400" dirty="0">
                <a:solidFill>
                  <a:srgbClr val="002B5C"/>
                </a:solidFill>
                <a:latin typeface="Georgia"/>
                <a:cs typeface="Georgia"/>
              </a:rPr>
              <a:t>to</a:t>
            </a:r>
            <a:r>
              <a:rPr sz="2400" spc="-10" dirty="0">
                <a:solidFill>
                  <a:srgbClr val="002B5C"/>
                </a:solidFill>
                <a:latin typeface="Georgia"/>
                <a:cs typeface="Georgia"/>
              </a:rPr>
              <a:t>r</a:t>
            </a:r>
            <a:r>
              <a:rPr sz="2400" dirty="0">
                <a:solidFill>
                  <a:srgbClr val="002B5C"/>
                </a:solidFill>
                <a:latin typeface="Georgia"/>
                <a:cs typeface="Georgia"/>
              </a:rPr>
              <a:t>y wo</a:t>
            </a:r>
            <a:r>
              <a:rPr sz="2400" spc="-15" dirty="0">
                <a:solidFill>
                  <a:srgbClr val="002B5C"/>
                </a:solidFill>
                <a:latin typeface="Georgia"/>
                <a:cs typeface="Georgia"/>
              </a:rPr>
              <a:t>rk</a:t>
            </a:r>
            <a:endParaRPr sz="2400" dirty="0">
              <a:solidFill>
                <a:prstClr val="black"/>
              </a:solidFill>
              <a:latin typeface="Georgia"/>
              <a:cs typeface="Georgia"/>
            </a:endParaRPr>
          </a:p>
          <a:p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23520" algn="ctr">
              <a:spcBef>
                <a:spcPts val="1955"/>
              </a:spcBef>
            </a:pPr>
            <a:r>
              <a:rPr sz="2800" b="1" spc="-25" dirty="0">
                <a:solidFill>
                  <a:srgbClr val="002B5C"/>
                </a:solidFill>
                <a:latin typeface="Arial"/>
                <a:cs typeface="Arial"/>
              </a:rPr>
              <a:t>Th</a:t>
            </a:r>
            <a:r>
              <a:rPr sz="2800" b="1" dirty="0">
                <a:solidFill>
                  <a:srgbClr val="002B5C"/>
                </a:solidFill>
                <a:latin typeface="Arial"/>
                <a:cs typeface="Arial"/>
              </a:rPr>
              <a:t>ese</a:t>
            </a:r>
            <a:r>
              <a:rPr sz="2800" b="1" spc="-5" dirty="0">
                <a:solidFill>
                  <a:srgbClr val="002B5C"/>
                </a:solidFill>
                <a:latin typeface="Arial"/>
                <a:cs typeface="Arial"/>
              </a:rPr>
              <a:t> </a:t>
            </a:r>
            <a:r>
              <a:rPr sz="2800" b="1" spc="-15" dirty="0">
                <a:solidFill>
                  <a:srgbClr val="002B5C"/>
                </a:solidFill>
                <a:latin typeface="Arial"/>
                <a:cs typeface="Arial"/>
              </a:rPr>
              <a:t>will</a:t>
            </a:r>
            <a:r>
              <a:rPr sz="2800" b="1" spc="-5" dirty="0">
                <a:solidFill>
                  <a:srgbClr val="002B5C"/>
                </a:solidFill>
                <a:latin typeface="Arial"/>
                <a:cs typeface="Arial"/>
              </a:rPr>
              <a:t> </a:t>
            </a:r>
            <a:r>
              <a:rPr sz="2800" b="1" spc="-25" dirty="0">
                <a:solidFill>
                  <a:srgbClr val="002B5C"/>
                </a:solidFill>
                <a:latin typeface="Arial"/>
                <a:cs typeface="Arial"/>
              </a:rPr>
              <a:t>no</a:t>
            </a:r>
            <a:r>
              <a:rPr sz="2800" b="1" dirty="0">
                <a:solidFill>
                  <a:srgbClr val="002B5C"/>
                </a:solidFill>
                <a:latin typeface="Arial"/>
                <a:cs typeface="Arial"/>
              </a:rPr>
              <a:t>t</a:t>
            </a:r>
            <a:r>
              <a:rPr sz="2800" b="1" spc="-5" dirty="0">
                <a:solidFill>
                  <a:srgbClr val="002B5C"/>
                </a:solidFill>
                <a:latin typeface="Arial"/>
                <a:cs typeface="Arial"/>
              </a:rPr>
              <a:t> </a:t>
            </a:r>
            <a:r>
              <a:rPr sz="2800" b="1" spc="-25" dirty="0">
                <a:solidFill>
                  <a:srgbClr val="002B5C"/>
                </a:solidFill>
                <a:latin typeface="Arial"/>
                <a:cs typeface="Arial"/>
              </a:rPr>
              <a:t>b</a:t>
            </a:r>
            <a:r>
              <a:rPr sz="2800" b="1" dirty="0">
                <a:solidFill>
                  <a:srgbClr val="002B5C"/>
                </a:solidFill>
                <a:latin typeface="Arial"/>
                <a:cs typeface="Arial"/>
              </a:rPr>
              <a:t>e</a:t>
            </a:r>
            <a:r>
              <a:rPr sz="2800" b="1" spc="-5" dirty="0">
                <a:solidFill>
                  <a:srgbClr val="002B5C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002B5C"/>
                </a:solidFill>
                <a:latin typeface="Arial"/>
                <a:cs typeface="Arial"/>
              </a:rPr>
              <a:t>t</a:t>
            </a:r>
            <a:r>
              <a:rPr sz="2800" b="1" spc="-25" dirty="0">
                <a:solidFill>
                  <a:srgbClr val="002B5C"/>
                </a:solidFill>
                <a:latin typeface="Arial"/>
                <a:cs typeface="Arial"/>
              </a:rPr>
              <a:t>o</a:t>
            </a:r>
            <a:r>
              <a:rPr sz="2800" b="1" spc="-10" dirty="0">
                <a:solidFill>
                  <a:srgbClr val="002B5C"/>
                </a:solidFill>
                <a:latin typeface="Arial"/>
                <a:cs typeface="Arial"/>
              </a:rPr>
              <a:t>l</a:t>
            </a:r>
            <a:r>
              <a:rPr sz="2800" b="1" dirty="0">
                <a:solidFill>
                  <a:srgbClr val="002B5C"/>
                </a:solidFill>
                <a:latin typeface="Arial"/>
                <a:cs typeface="Arial"/>
              </a:rPr>
              <a:t>erate</a:t>
            </a:r>
            <a:r>
              <a:rPr sz="2800" b="1" spc="-25" dirty="0">
                <a:solidFill>
                  <a:srgbClr val="002B5C"/>
                </a:solidFill>
                <a:latin typeface="Arial"/>
                <a:cs typeface="Arial"/>
              </a:rPr>
              <a:t>d</a:t>
            </a:r>
            <a:r>
              <a:rPr sz="2800" b="1" dirty="0">
                <a:solidFill>
                  <a:srgbClr val="002B5C"/>
                </a:solidFill>
                <a:latin typeface="Arial"/>
                <a:cs typeface="Arial"/>
              </a:rPr>
              <a:t>!</a:t>
            </a:r>
            <a:endParaRPr sz="28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223520" algn="ctr">
              <a:spcBef>
                <a:spcPts val="740"/>
              </a:spcBef>
            </a:pPr>
            <a:r>
              <a:rPr lang="en-US" sz="2800" b="1" dirty="0" smtClean="0">
                <a:solidFill>
                  <a:srgbClr val="002B5C"/>
                </a:solidFill>
                <a:latin typeface="Arial"/>
                <a:cs typeface="Arial"/>
              </a:rPr>
              <a:t>Violators will be handed over to the Dean!</a:t>
            </a:r>
            <a:endParaRPr sz="2800" b="1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3365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205" y="308726"/>
            <a:ext cx="11372425" cy="76944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/>
            <a:r>
              <a:rPr lang="en-US" spc="-25" smtClean="0"/>
              <a:t>2 Lab </a:t>
            </a:r>
            <a:r>
              <a:rPr lang="en-US" spc="-25" dirty="0" smtClean="0"/>
              <a:t>Reports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xfrm>
            <a:off x="260956" y="1695015"/>
            <a:ext cx="5454398" cy="41610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4090"/>
            <a:r>
              <a:rPr spc="-60" dirty="0"/>
              <a:t>W</a:t>
            </a:r>
            <a:r>
              <a:rPr dirty="0"/>
              <a:t>r</a:t>
            </a:r>
            <a:r>
              <a:rPr spc="-10" dirty="0"/>
              <a:t>iting</a:t>
            </a:r>
            <a:r>
              <a:rPr spc="-5" dirty="0"/>
              <a:t> </a:t>
            </a:r>
            <a:r>
              <a:rPr spc="-15" dirty="0"/>
              <a:t>Guid</a:t>
            </a:r>
            <a:r>
              <a:rPr dirty="0"/>
              <a:t>e</a:t>
            </a:r>
            <a:r>
              <a:rPr spc="-10" dirty="0"/>
              <a:t>lin</a:t>
            </a:r>
            <a:r>
              <a:rPr dirty="0"/>
              <a:t>es</a:t>
            </a:r>
          </a:p>
          <a:p>
            <a:pPr marL="12700" indent="1256030">
              <a:spcBef>
                <a:spcPts val="95"/>
              </a:spcBef>
            </a:pPr>
            <a:r>
              <a:rPr sz="1400" spc="-10" dirty="0"/>
              <a:t>(From</a:t>
            </a:r>
            <a:r>
              <a:rPr sz="1400" spc="-5" dirty="0"/>
              <a:t> </a:t>
            </a:r>
            <a:r>
              <a:rPr sz="1400" dirty="0"/>
              <a:t>D</a:t>
            </a:r>
            <a:r>
              <a:rPr sz="1400" spc="-10" dirty="0"/>
              <a:t>unn,</a:t>
            </a:r>
            <a:r>
              <a:rPr sz="1400" spc="-5" dirty="0"/>
              <a:t> </a:t>
            </a:r>
            <a:r>
              <a:rPr sz="1400" dirty="0"/>
              <a:t>C</a:t>
            </a:r>
            <a:r>
              <a:rPr sz="1400" spc="-10" dirty="0"/>
              <a:t>h</a:t>
            </a:r>
            <a:r>
              <a:rPr sz="1400" spc="-5" dirty="0"/>
              <a:t> </a:t>
            </a:r>
            <a:r>
              <a:rPr sz="1400" dirty="0"/>
              <a:t>12)</a:t>
            </a:r>
          </a:p>
          <a:p>
            <a:pPr>
              <a:spcBef>
                <a:spcPts val="3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12700"/>
            <a:r>
              <a:rPr sz="1600" spc="-10" dirty="0">
                <a:solidFill>
                  <a:srgbClr val="002B5C"/>
                </a:solidFill>
              </a:rPr>
              <a:t>Format</a:t>
            </a:r>
            <a:r>
              <a:rPr sz="1600" spc="-5" dirty="0">
                <a:solidFill>
                  <a:srgbClr val="002B5C"/>
                </a:solidFill>
              </a:rPr>
              <a:t> </a:t>
            </a:r>
            <a:r>
              <a:rPr sz="1600" spc="-10" dirty="0">
                <a:solidFill>
                  <a:srgbClr val="002B5C"/>
                </a:solidFill>
              </a:rPr>
              <a:t>fo</a:t>
            </a:r>
            <a:r>
              <a:rPr sz="1600" dirty="0">
                <a:solidFill>
                  <a:srgbClr val="002B5C"/>
                </a:solidFill>
              </a:rPr>
              <a:t>r</a:t>
            </a:r>
            <a:r>
              <a:rPr sz="1600" spc="-5" dirty="0">
                <a:solidFill>
                  <a:srgbClr val="002B5C"/>
                </a:solidFill>
              </a:rPr>
              <a:t> </a:t>
            </a:r>
            <a:r>
              <a:rPr sz="1600" spc="-10" dirty="0">
                <a:solidFill>
                  <a:srgbClr val="002B5C"/>
                </a:solidFill>
              </a:rPr>
              <a:t>Sub</a:t>
            </a:r>
            <a:r>
              <a:rPr sz="1600" dirty="0">
                <a:solidFill>
                  <a:srgbClr val="002B5C"/>
                </a:solidFill>
              </a:rPr>
              <a:t>m</a:t>
            </a:r>
            <a:r>
              <a:rPr sz="1600" spc="-5" dirty="0">
                <a:solidFill>
                  <a:srgbClr val="002B5C"/>
                </a:solidFill>
              </a:rPr>
              <a:t>i</a:t>
            </a:r>
            <a:r>
              <a:rPr sz="1600" dirty="0">
                <a:solidFill>
                  <a:srgbClr val="002B5C"/>
                </a:solidFill>
              </a:rPr>
              <a:t>ss</a:t>
            </a:r>
            <a:r>
              <a:rPr sz="1600" spc="-10" dirty="0">
                <a:solidFill>
                  <a:srgbClr val="002B5C"/>
                </a:solidFill>
              </a:rPr>
              <a:t>ion</a:t>
            </a:r>
            <a:endParaRPr sz="1600" dirty="0"/>
          </a:p>
          <a:p>
            <a:pPr marL="240665" algn="just">
              <a:spcBef>
                <a:spcPts val="150"/>
              </a:spcBef>
            </a:pPr>
            <a:r>
              <a:rPr sz="1400" b="0" spc="-5" dirty="0">
                <a:solidFill>
                  <a:srgbClr val="002B5C"/>
                </a:solidFill>
                <a:latin typeface="Georgia"/>
                <a:cs typeface="Georgia"/>
              </a:rPr>
              <a:t>Us</a:t>
            </a:r>
            <a:r>
              <a:rPr sz="1400" b="0" dirty="0">
                <a:solidFill>
                  <a:srgbClr val="002B5C"/>
                </a:solidFill>
                <a:latin typeface="Georgia"/>
                <a:cs typeface="Georgia"/>
              </a:rPr>
              <a:t>e </a:t>
            </a:r>
            <a:r>
              <a:rPr sz="1400" b="0" i="1" spc="-10" dirty="0">
                <a:solidFill>
                  <a:srgbClr val="002B5C"/>
                </a:solidFill>
                <a:latin typeface="Georgia"/>
                <a:cs typeface="Georgia"/>
              </a:rPr>
              <a:t>Technical</a:t>
            </a:r>
            <a:r>
              <a:rPr sz="1400" b="0" i="1" dirty="0">
                <a:solidFill>
                  <a:srgbClr val="002B5C"/>
                </a:solidFill>
                <a:latin typeface="Georgia"/>
                <a:cs typeface="Georgia"/>
              </a:rPr>
              <a:t> Memo</a:t>
            </a:r>
            <a:r>
              <a:rPr sz="1400" b="0" i="1" spc="-5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1400" b="0" dirty="0">
                <a:solidFill>
                  <a:srgbClr val="002B5C"/>
                </a:solidFill>
                <a:latin typeface="Georgia"/>
                <a:cs typeface="Georgia"/>
              </a:rPr>
              <a:t>te</a:t>
            </a:r>
            <a:r>
              <a:rPr sz="1400" b="0" spc="-15" dirty="0">
                <a:solidFill>
                  <a:srgbClr val="002B5C"/>
                </a:solidFill>
                <a:latin typeface="Georgia"/>
                <a:cs typeface="Georgia"/>
              </a:rPr>
              <a:t>m</a:t>
            </a:r>
            <a:r>
              <a:rPr sz="1400" b="0" dirty="0">
                <a:solidFill>
                  <a:srgbClr val="002B5C"/>
                </a:solidFill>
                <a:latin typeface="Georgia"/>
                <a:cs typeface="Georgia"/>
              </a:rPr>
              <a:t>pl</a:t>
            </a:r>
            <a:r>
              <a:rPr sz="1400" b="0" spc="-10" dirty="0">
                <a:solidFill>
                  <a:srgbClr val="002B5C"/>
                </a:solidFill>
                <a:latin typeface="Georgia"/>
                <a:cs typeface="Georgia"/>
              </a:rPr>
              <a:t>a</a:t>
            </a:r>
            <a:r>
              <a:rPr sz="1400" b="0" dirty="0">
                <a:solidFill>
                  <a:srgbClr val="002B5C"/>
                </a:solidFill>
                <a:latin typeface="Georgia"/>
                <a:cs typeface="Georgia"/>
              </a:rPr>
              <a:t>te - </a:t>
            </a:r>
            <a:r>
              <a:rPr sz="1400" b="0" i="1" dirty="0">
                <a:solidFill>
                  <a:srgbClr val="002B5C"/>
                </a:solidFill>
                <a:latin typeface="Georgia"/>
                <a:cs typeface="Georgia"/>
              </a:rPr>
              <a:t>Du</a:t>
            </a:r>
            <a:r>
              <a:rPr sz="1400" b="0" i="1" spc="-10" dirty="0">
                <a:solidFill>
                  <a:srgbClr val="002B5C"/>
                </a:solidFill>
                <a:latin typeface="Georgia"/>
                <a:cs typeface="Georgia"/>
              </a:rPr>
              <a:t>nn</a:t>
            </a:r>
            <a:r>
              <a:rPr sz="1400" b="0" i="1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1400" b="0" dirty="0">
                <a:solidFill>
                  <a:srgbClr val="002B5C"/>
                </a:solidFill>
                <a:latin typeface="Georgia"/>
                <a:cs typeface="Georgia"/>
              </a:rPr>
              <a:t>(pg</a:t>
            </a:r>
            <a:r>
              <a:rPr sz="1400" b="0" spc="-5" dirty="0">
                <a:solidFill>
                  <a:srgbClr val="002B5C"/>
                </a:solidFill>
                <a:latin typeface="Georgia"/>
                <a:cs typeface="Georgia"/>
              </a:rPr>
              <a:t>.</a:t>
            </a:r>
            <a:r>
              <a:rPr sz="1400" b="0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1400" b="0" spc="-10" dirty="0">
                <a:solidFill>
                  <a:srgbClr val="002B5C"/>
                </a:solidFill>
                <a:latin typeface="Georgia"/>
                <a:cs typeface="Georgia"/>
              </a:rPr>
              <a:t>44</a:t>
            </a:r>
            <a:r>
              <a:rPr sz="1400" b="0" dirty="0">
                <a:solidFill>
                  <a:srgbClr val="002B5C"/>
                </a:solidFill>
                <a:latin typeface="Georgia"/>
                <a:cs typeface="Georgia"/>
              </a:rPr>
              <a:t>7)</a:t>
            </a:r>
            <a:endParaRPr sz="1400" dirty="0">
              <a:latin typeface="Georgia"/>
              <a:cs typeface="Georgia"/>
            </a:endParaRPr>
          </a:p>
          <a:p>
            <a:pPr marL="283845" marR="41275" indent="-43180">
              <a:lnSpc>
                <a:spcPct val="107100"/>
              </a:lnSpc>
              <a:spcBef>
                <a:spcPts val="100"/>
              </a:spcBef>
            </a:pPr>
            <a:r>
              <a:rPr lang="en-US" sz="1400" b="0" dirty="0">
                <a:solidFill>
                  <a:srgbClr val="002B5C"/>
                </a:solidFill>
                <a:latin typeface="Georgia"/>
                <a:cs typeface="Georgia"/>
              </a:rPr>
              <a:t>6</a:t>
            </a:r>
            <a:r>
              <a:rPr sz="1400" b="0" dirty="0" smtClean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1400" b="0" spc="-10" dirty="0">
                <a:solidFill>
                  <a:srgbClr val="002B5C"/>
                </a:solidFill>
                <a:latin typeface="Georgia"/>
                <a:cs typeface="Georgia"/>
              </a:rPr>
              <a:t>Pages</a:t>
            </a:r>
            <a:r>
              <a:rPr sz="1400" b="0" spc="-5" dirty="0">
                <a:solidFill>
                  <a:srgbClr val="002B5C"/>
                </a:solidFill>
                <a:latin typeface="Georgia"/>
                <a:cs typeface="Georgia"/>
              </a:rPr>
              <a:t>, double-sp</a:t>
            </a:r>
            <a:r>
              <a:rPr sz="1400" b="0" spc="-10" dirty="0">
                <a:solidFill>
                  <a:srgbClr val="002B5C"/>
                </a:solidFill>
                <a:latin typeface="Georgia"/>
                <a:cs typeface="Georgia"/>
              </a:rPr>
              <a:t>aced (</a:t>
            </a:r>
            <a:r>
              <a:rPr lang="en-US" sz="1400" b="0" i="1" spc="-10" dirty="0">
                <a:solidFill>
                  <a:srgbClr val="002B5C"/>
                </a:solidFill>
                <a:latin typeface="Georgia"/>
                <a:cs typeface="Georgia"/>
              </a:rPr>
              <a:t>A</a:t>
            </a:r>
            <a:r>
              <a:rPr sz="1400" b="0" i="1" spc="-10" dirty="0">
                <a:solidFill>
                  <a:srgbClr val="002B5C"/>
                </a:solidFill>
                <a:latin typeface="Georgia"/>
                <a:cs typeface="Georgia"/>
              </a:rPr>
              <a:t>p</a:t>
            </a:r>
            <a:r>
              <a:rPr sz="1400" b="0" i="1" dirty="0">
                <a:solidFill>
                  <a:srgbClr val="002B5C"/>
                </a:solidFill>
                <a:latin typeface="Georgia"/>
                <a:cs typeface="Georgia"/>
              </a:rPr>
              <a:t>p</a:t>
            </a:r>
            <a:r>
              <a:rPr sz="1400" b="0" i="1" spc="-15" dirty="0">
                <a:solidFill>
                  <a:srgbClr val="002B5C"/>
                </a:solidFill>
                <a:latin typeface="Georgia"/>
                <a:cs typeface="Georgia"/>
              </a:rPr>
              <a:t>en</a:t>
            </a:r>
            <a:r>
              <a:rPr sz="1400" b="0" i="1" spc="-10" dirty="0">
                <a:solidFill>
                  <a:srgbClr val="002B5C"/>
                </a:solidFill>
                <a:latin typeface="Georgia"/>
                <a:cs typeface="Georgia"/>
              </a:rPr>
              <a:t>d</a:t>
            </a:r>
            <a:r>
              <a:rPr sz="1400" b="0" i="1" dirty="0">
                <a:solidFill>
                  <a:srgbClr val="002B5C"/>
                </a:solidFill>
                <a:latin typeface="Georgia"/>
                <a:cs typeface="Georgia"/>
              </a:rPr>
              <a:t>i</a:t>
            </a:r>
            <a:r>
              <a:rPr sz="1400" b="0" i="1" spc="-10" dirty="0">
                <a:solidFill>
                  <a:srgbClr val="002B5C"/>
                </a:solidFill>
                <a:latin typeface="Georgia"/>
                <a:cs typeface="Georgia"/>
              </a:rPr>
              <a:t>ce</a:t>
            </a:r>
            <a:r>
              <a:rPr sz="1400" b="0" i="1" spc="-15" dirty="0">
                <a:solidFill>
                  <a:srgbClr val="002B5C"/>
                </a:solidFill>
                <a:latin typeface="Georgia"/>
                <a:cs typeface="Georgia"/>
              </a:rPr>
              <a:t>s</a:t>
            </a:r>
            <a:r>
              <a:rPr lang="en-US" sz="1400" b="0" i="1" spc="-15" dirty="0">
                <a:solidFill>
                  <a:srgbClr val="002B5C"/>
                </a:solidFill>
                <a:latin typeface="Georgia"/>
                <a:cs typeface="Georgia"/>
              </a:rPr>
              <a:t> are typically not necessary</a:t>
            </a:r>
            <a:r>
              <a:rPr sz="1400" b="0" dirty="0">
                <a:solidFill>
                  <a:srgbClr val="002B5C"/>
                </a:solidFill>
                <a:latin typeface="Georgia"/>
                <a:cs typeface="Georgia"/>
              </a:rPr>
              <a:t>) </a:t>
            </a:r>
            <a:endParaRPr lang="en-US" sz="1400" b="0" dirty="0">
              <a:solidFill>
                <a:srgbClr val="002B5C"/>
              </a:solidFill>
              <a:latin typeface="Georgia"/>
              <a:cs typeface="Georgia"/>
            </a:endParaRPr>
          </a:p>
          <a:p>
            <a:pPr marL="283845" marR="41275" indent="-43180">
              <a:lnSpc>
                <a:spcPct val="107100"/>
              </a:lnSpc>
              <a:spcBef>
                <a:spcPts val="100"/>
              </a:spcBef>
            </a:pPr>
            <a:r>
              <a:rPr lang="en-US" sz="1400" b="0" spc="-10" dirty="0">
                <a:solidFill>
                  <a:srgbClr val="002B5C"/>
                </a:solidFill>
                <a:latin typeface="Georgia"/>
                <a:cs typeface="Georgia"/>
              </a:rPr>
              <a:t>References and footnotes single spaced              </a:t>
            </a:r>
            <a:r>
              <a:rPr sz="1400" b="0" spc="-10" dirty="0">
                <a:solidFill>
                  <a:srgbClr val="002B5C"/>
                </a:solidFill>
                <a:latin typeface="Georgia"/>
                <a:cs typeface="Georgia"/>
              </a:rPr>
              <a:t>1</a:t>
            </a:r>
            <a:r>
              <a:rPr sz="1400" b="0" dirty="0">
                <a:solidFill>
                  <a:srgbClr val="002B5C"/>
                </a:solidFill>
                <a:latin typeface="Georgia"/>
                <a:cs typeface="Georgia"/>
              </a:rPr>
              <a:t>” M</a:t>
            </a:r>
            <a:r>
              <a:rPr sz="1400" b="0" spc="-10" dirty="0">
                <a:solidFill>
                  <a:srgbClr val="002B5C"/>
                </a:solidFill>
                <a:latin typeface="Georgia"/>
                <a:cs typeface="Georgia"/>
              </a:rPr>
              <a:t>ar</a:t>
            </a:r>
            <a:r>
              <a:rPr sz="1400" b="0" dirty="0">
                <a:solidFill>
                  <a:srgbClr val="002B5C"/>
                </a:solidFill>
                <a:latin typeface="Georgia"/>
                <a:cs typeface="Georgia"/>
              </a:rPr>
              <a:t>g</a:t>
            </a:r>
            <a:r>
              <a:rPr sz="1400" b="0" spc="-10" dirty="0">
                <a:solidFill>
                  <a:srgbClr val="002B5C"/>
                </a:solidFill>
                <a:latin typeface="Georgia"/>
                <a:cs typeface="Georgia"/>
              </a:rPr>
              <a:t>in</a:t>
            </a:r>
            <a:r>
              <a:rPr sz="1400" b="0" dirty="0">
                <a:solidFill>
                  <a:srgbClr val="002B5C"/>
                </a:solidFill>
                <a:latin typeface="Georgia"/>
                <a:cs typeface="Georgia"/>
              </a:rPr>
              <a:t>s</a:t>
            </a:r>
            <a:endParaRPr lang="en-US" sz="1400" b="0" dirty="0">
              <a:solidFill>
                <a:srgbClr val="002B5C"/>
              </a:solidFill>
              <a:latin typeface="Georgia"/>
              <a:cs typeface="Georgia"/>
            </a:endParaRPr>
          </a:p>
          <a:p>
            <a:pPr marL="283845" marR="41275" indent="-43180">
              <a:lnSpc>
                <a:spcPct val="107100"/>
              </a:lnSpc>
              <a:spcBef>
                <a:spcPts val="100"/>
              </a:spcBef>
            </a:pPr>
            <a:r>
              <a:rPr lang="en-US" sz="1200" b="0" dirty="0">
                <a:solidFill>
                  <a:srgbClr val="002060"/>
                </a:solidFill>
                <a:latin typeface="Georgia" panose="02040502050405020303" pitchFamily="18" charset="0"/>
              </a:rPr>
              <a:t>All reports must be type written, including </a:t>
            </a:r>
            <a:r>
              <a:rPr lang="en-US" sz="1200" b="0" u="sng" dirty="0">
                <a:solidFill>
                  <a:srgbClr val="002060"/>
                </a:solidFill>
                <a:latin typeface="Georgia" panose="02040502050405020303" pitchFamily="18" charset="0"/>
              </a:rPr>
              <a:t>equations</a:t>
            </a:r>
            <a:r>
              <a:rPr lang="en-US" sz="1200" b="0" dirty="0">
                <a:solidFill>
                  <a:srgbClr val="002060"/>
                </a:solidFill>
                <a:latin typeface="Georgia" panose="02040502050405020303" pitchFamily="18" charset="0"/>
              </a:rPr>
              <a:t>.</a:t>
            </a:r>
            <a:endParaRPr sz="1200" b="0" dirty="0">
              <a:solidFill>
                <a:srgbClr val="002060"/>
              </a:solidFill>
              <a:latin typeface="Georgia" panose="02040502050405020303" pitchFamily="18" charset="0"/>
              <a:cs typeface="Georgia"/>
            </a:endParaRPr>
          </a:p>
          <a:p>
            <a:pPr marL="240665" algn="just">
              <a:spcBef>
                <a:spcPts val="219"/>
              </a:spcBef>
            </a:pPr>
            <a:r>
              <a:rPr sz="1400" dirty="0">
                <a:solidFill>
                  <a:srgbClr val="002B5C"/>
                </a:solidFill>
                <a:latin typeface="Georgia"/>
                <a:cs typeface="Georgia"/>
              </a:rPr>
              <a:t>N</a:t>
            </a:r>
            <a:r>
              <a:rPr sz="1400" spc="-15" dirty="0">
                <a:solidFill>
                  <a:srgbClr val="002B5C"/>
                </a:solidFill>
                <a:latin typeface="Georgia"/>
                <a:cs typeface="Georgia"/>
              </a:rPr>
              <a:t>O</a:t>
            </a:r>
            <a:r>
              <a:rPr sz="1400" spc="-5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002B5C"/>
                </a:solidFill>
                <a:latin typeface="Georgia"/>
                <a:cs typeface="Georgia"/>
              </a:rPr>
              <a:t>C</a:t>
            </a:r>
            <a:r>
              <a:rPr sz="1400" spc="-15" dirty="0">
                <a:solidFill>
                  <a:srgbClr val="002B5C"/>
                </a:solidFill>
                <a:latin typeface="Georgia"/>
                <a:cs typeface="Georgia"/>
              </a:rPr>
              <a:t>O</a:t>
            </a:r>
            <a:r>
              <a:rPr sz="1400" dirty="0">
                <a:solidFill>
                  <a:srgbClr val="002B5C"/>
                </a:solidFill>
                <a:latin typeface="Georgia"/>
                <a:cs typeface="Georgia"/>
              </a:rPr>
              <a:t>DE</a:t>
            </a:r>
            <a:r>
              <a:rPr sz="1400" spc="-5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002B5C"/>
                </a:solidFill>
                <a:latin typeface="Georgia"/>
                <a:cs typeface="Georgia"/>
              </a:rPr>
              <a:t>ATTACHE</a:t>
            </a:r>
            <a:r>
              <a:rPr sz="1400" spc="-15" dirty="0">
                <a:solidFill>
                  <a:srgbClr val="002B5C"/>
                </a:solidFill>
                <a:latin typeface="Georgia"/>
                <a:cs typeface="Georgia"/>
              </a:rPr>
              <a:t>D</a:t>
            </a:r>
            <a:endParaRPr sz="1950" dirty="0">
              <a:latin typeface="Times New Roman"/>
              <a:cs typeface="Times New Roman"/>
            </a:endParaRPr>
          </a:p>
          <a:p>
            <a:pPr marL="12700"/>
            <a:r>
              <a:rPr sz="1600" dirty="0">
                <a:solidFill>
                  <a:srgbClr val="002B5C"/>
                </a:solidFill>
              </a:rPr>
              <a:t>C</a:t>
            </a:r>
            <a:r>
              <a:rPr sz="1600" spc="-10" dirty="0">
                <a:solidFill>
                  <a:srgbClr val="002B5C"/>
                </a:solidFill>
              </a:rPr>
              <a:t>ontent</a:t>
            </a:r>
            <a:endParaRPr sz="1600" dirty="0"/>
          </a:p>
          <a:p>
            <a:pPr marL="240665" algn="just">
              <a:spcBef>
                <a:spcPts val="150"/>
              </a:spcBef>
            </a:pPr>
            <a:r>
              <a:rPr sz="1400" b="0" spc="-10" dirty="0">
                <a:solidFill>
                  <a:srgbClr val="002B5C"/>
                </a:solidFill>
                <a:latin typeface="Georgia"/>
                <a:cs typeface="Georgia"/>
              </a:rPr>
              <a:t>Write in 3</a:t>
            </a:r>
            <a:r>
              <a:rPr sz="1350" b="0" spc="15" baseline="24691" dirty="0">
                <a:solidFill>
                  <a:srgbClr val="003B6F"/>
                </a:solidFill>
                <a:latin typeface="Georgia"/>
                <a:cs typeface="Georgia"/>
              </a:rPr>
              <a:t>rd </a:t>
            </a:r>
            <a:r>
              <a:rPr sz="1350" b="0" spc="-150" baseline="24691" dirty="0">
                <a:solidFill>
                  <a:srgbClr val="003B6F"/>
                </a:solidFill>
                <a:latin typeface="Georgia"/>
                <a:cs typeface="Georgia"/>
              </a:rPr>
              <a:t> </a:t>
            </a:r>
            <a:r>
              <a:rPr sz="1400" b="0" spc="-5" dirty="0">
                <a:solidFill>
                  <a:srgbClr val="002B5C"/>
                </a:solidFill>
                <a:latin typeface="Georgia"/>
                <a:cs typeface="Georgia"/>
              </a:rPr>
              <a:t>per</a:t>
            </a:r>
            <a:r>
              <a:rPr sz="1400" b="0" spc="-10" dirty="0">
                <a:solidFill>
                  <a:srgbClr val="002B5C"/>
                </a:solidFill>
                <a:latin typeface="Georgia"/>
                <a:cs typeface="Georgia"/>
              </a:rPr>
              <a:t>son,</a:t>
            </a:r>
            <a:r>
              <a:rPr sz="1400" b="0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1400" b="0" spc="-5" dirty="0">
                <a:solidFill>
                  <a:srgbClr val="002B5C"/>
                </a:solidFill>
                <a:latin typeface="Georgia"/>
                <a:cs typeface="Georgia"/>
              </a:rPr>
              <a:t>pas</a:t>
            </a:r>
            <a:r>
              <a:rPr sz="1400" b="0" dirty="0">
                <a:solidFill>
                  <a:srgbClr val="002B5C"/>
                </a:solidFill>
                <a:latin typeface="Georgia"/>
                <a:cs typeface="Georgia"/>
              </a:rPr>
              <a:t>t </a:t>
            </a:r>
            <a:r>
              <a:rPr sz="1400" b="0" spc="-5" dirty="0">
                <a:solidFill>
                  <a:srgbClr val="002B5C"/>
                </a:solidFill>
                <a:latin typeface="Georgia"/>
                <a:cs typeface="Georgia"/>
              </a:rPr>
              <a:t>tense</a:t>
            </a:r>
            <a:endParaRPr sz="1400" dirty="0">
              <a:latin typeface="Georgia"/>
              <a:cs typeface="Georgia"/>
            </a:endParaRPr>
          </a:p>
          <a:p>
            <a:pPr marL="240665" marR="1491615">
              <a:lnSpc>
                <a:spcPct val="107100"/>
              </a:lnSpc>
              <a:spcBef>
                <a:spcPts val="100"/>
              </a:spcBef>
            </a:pPr>
            <a:r>
              <a:rPr sz="1400" b="0" spc="-10" dirty="0">
                <a:solidFill>
                  <a:srgbClr val="002B5C"/>
                </a:solidFill>
                <a:latin typeface="Georgia"/>
                <a:cs typeface="Georgia"/>
              </a:rPr>
              <a:t>Proper grammar is requ</a:t>
            </a:r>
            <a:r>
              <a:rPr sz="1400" b="0" spc="-5" dirty="0">
                <a:solidFill>
                  <a:srgbClr val="002B5C"/>
                </a:solidFill>
                <a:latin typeface="Georgia"/>
                <a:cs typeface="Georgia"/>
              </a:rPr>
              <a:t>ired. </a:t>
            </a:r>
            <a:endParaRPr lang="en-US" sz="1400" b="0" spc="-5" dirty="0">
              <a:solidFill>
                <a:srgbClr val="002B5C"/>
              </a:solidFill>
              <a:latin typeface="Georgia"/>
              <a:cs typeface="Georgia"/>
            </a:endParaRPr>
          </a:p>
          <a:p>
            <a:pPr marL="240665" marR="1491615">
              <a:lnSpc>
                <a:spcPct val="107100"/>
              </a:lnSpc>
              <a:spcBef>
                <a:spcPts val="100"/>
              </a:spcBef>
            </a:pPr>
            <a:r>
              <a:rPr sz="1400" b="0" u="heavy" spc="-10" dirty="0">
                <a:solidFill>
                  <a:schemeClr val="tx1"/>
                </a:solidFill>
                <a:latin typeface="Georgia"/>
                <a:cs typeface="Georgia"/>
              </a:rPr>
              <a:t>Active voice is bes</a:t>
            </a:r>
            <a:r>
              <a:rPr sz="1400" b="0" u="heavy" spc="-5" dirty="0">
                <a:solidFill>
                  <a:schemeClr val="tx1"/>
                </a:solidFill>
                <a:latin typeface="Georgia"/>
                <a:cs typeface="Georgia"/>
              </a:rPr>
              <a:t>t</a:t>
            </a:r>
            <a:r>
              <a:rPr sz="1400" b="0" spc="-5" dirty="0">
                <a:solidFill>
                  <a:schemeClr val="tx1"/>
                </a:solidFill>
                <a:latin typeface="Georgia"/>
                <a:cs typeface="Georgia"/>
              </a:rPr>
              <a:t>.</a:t>
            </a:r>
            <a:r>
              <a:rPr lang="en-US" sz="1400" b="0" spc="-5" dirty="0">
                <a:solidFill>
                  <a:schemeClr val="tx1"/>
                </a:solidFill>
                <a:latin typeface="Georgia"/>
                <a:cs typeface="Georgia"/>
              </a:rPr>
              <a:t> (</a:t>
            </a:r>
            <a:r>
              <a:rPr lang="en-US" sz="1400" b="0" spc="-5" dirty="0">
                <a:solidFill>
                  <a:schemeClr val="tx1"/>
                </a:solidFill>
                <a:latin typeface="Georgia"/>
                <a:cs typeface="Georgia"/>
                <a:hlinkClick r:id="rId3"/>
              </a:rPr>
              <a:t>link</a:t>
            </a:r>
            <a:r>
              <a:rPr lang="en-US" sz="1400" b="0" spc="-5" dirty="0">
                <a:solidFill>
                  <a:schemeClr val="tx1"/>
                </a:solidFill>
                <a:latin typeface="Georgia"/>
                <a:cs typeface="Georgia"/>
              </a:rPr>
              <a:t>) 	</a:t>
            </a:r>
            <a:endParaRPr sz="1400" dirty="0">
              <a:solidFill>
                <a:schemeClr val="tx1"/>
              </a:solidFill>
              <a:latin typeface="Georgia"/>
              <a:cs typeface="Georgia"/>
            </a:endParaRPr>
          </a:p>
          <a:p>
            <a:pPr marL="240665" algn="just">
              <a:spcBef>
                <a:spcPts val="219"/>
              </a:spcBef>
            </a:pPr>
            <a:r>
              <a:rPr sz="1400" b="0" i="1" dirty="0">
                <a:solidFill>
                  <a:srgbClr val="002B5C"/>
                </a:solidFill>
                <a:latin typeface="Georgia"/>
                <a:cs typeface="Georgia"/>
              </a:rPr>
              <a:t>Do </a:t>
            </a:r>
            <a:r>
              <a:rPr sz="1400" b="0" i="1" spc="-10" dirty="0">
                <a:solidFill>
                  <a:srgbClr val="002B5C"/>
                </a:solidFill>
                <a:latin typeface="Georgia"/>
                <a:cs typeface="Georgia"/>
              </a:rPr>
              <a:t>not </a:t>
            </a:r>
            <a:r>
              <a:rPr sz="1400" b="0" spc="-10" dirty="0">
                <a:solidFill>
                  <a:srgbClr val="002B5C"/>
                </a:solidFill>
                <a:latin typeface="Georgia"/>
                <a:cs typeface="Georgia"/>
              </a:rPr>
              <a:t>use contractions</a:t>
            </a:r>
            <a:endParaRPr sz="1400" dirty="0">
              <a:latin typeface="Georgia"/>
              <a:cs typeface="Georgia"/>
            </a:endParaRPr>
          </a:p>
          <a:p>
            <a:pPr marL="240665" algn="just">
              <a:spcBef>
                <a:spcPts val="120"/>
              </a:spcBef>
            </a:pPr>
            <a:r>
              <a:rPr sz="1400" b="0" dirty="0">
                <a:solidFill>
                  <a:srgbClr val="002B5C"/>
                </a:solidFill>
                <a:latin typeface="Georgia"/>
                <a:cs typeface="Georgia"/>
              </a:rPr>
              <a:t>No supe</a:t>
            </a:r>
            <a:r>
              <a:rPr sz="1400" b="0" spc="-10" dirty="0">
                <a:solidFill>
                  <a:srgbClr val="002B5C"/>
                </a:solidFill>
                <a:latin typeface="Georgia"/>
                <a:cs typeface="Georgia"/>
              </a:rPr>
              <a:t>rfluous tables or figures</a:t>
            </a:r>
            <a:endParaRPr sz="1400" dirty="0">
              <a:latin typeface="Georgia"/>
              <a:cs typeface="Georgia"/>
            </a:endParaRPr>
          </a:p>
          <a:p>
            <a:pPr marL="240665" marR="208915" algn="just">
              <a:lnSpc>
                <a:spcPct val="110100"/>
              </a:lnSpc>
              <a:spcBef>
                <a:spcPts val="50"/>
              </a:spcBef>
            </a:pPr>
            <a:r>
              <a:rPr sz="1400" b="0" i="1" u="heavy" dirty="0">
                <a:solidFill>
                  <a:srgbClr val="002B5C"/>
                </a:solidFill>
                <a:latin typeface="Georgia"/>
                <a:cs typeface="Georgia"/>
              </a:rPr>
              <a:t>Do </a:t>
            </a:r>
            <a:r>
              <a:rPr sz="1400" b="0" i="1" u="heavy" spc="-10" dirty="0">
                <a:solidFill>
                  <a:srgbClr val="002B5C"/>
                </a:solidFill>
                <a:latin typeface="Georgia"/>
                <a:cs typeface="Georgia"/>
              </a:rPr>
              <a:t>not</a:t>
            </a:r>
            <a:r>
              <a:rPr sz="1400" b="0" i="1" spc="-10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1400" b="0" spc="-10" dirty="0">
                <a:solidFill>
                  <a:srgbClr val="002B5C"/>
                </a:solidFill>
                <a:latin typeface="Georgia"/>
                <a:cs typeface="Georgia"/>
              </a:rPr>
              <a:t>re-iterate the experimental procedure Abbreviations </a:t>
            </a:r>
            <a:r>
              <a:rPr sz="1400" b="0" spc="-15" dirty="0">
                <a:solidFill>
                  <a:srgbClr val="002B5C"/>
                </a:solidFill>
                <a:latin typeface="Georgia"/>
                <a:cs typeface="Georgia"/>
              </a:rPr>
              <a:t>must be </a:t>
            </a:r>
            <a:r>
              <a:rPr sz="1400" b="0" spc="-15" dirty="0">
                <a:solidFill>
                  <a:srgbClr val="558ED5"/>
                </a:solidFill>
                <a:latin typeface="Georgia"/>
                <a:cs typeface="Georgia"/>
              </a:rPr>
              <a:t>Def</a:t>
            </a:r>
            <a:r>
              <a:rPr sz="1400" b="0" spc="-10" dirty="0">
                <a:solidFill>
                  <a:srgbClr val="558ED5"/>
                </a:solidFill>
                <a:latin typeface="Georgia"/>
                <a:cs typeface="Georgia"/>
              </a:rPr>
              <a:t>ined in Text (D</a:t>
            </a:r>
            <a:r>
              <a:rPr sz="1400" b="0" spc="-15" dirty="0">
                <a:solidFill>
                  <a:srgbClr val="558ED5"/>
                </a:solidFill>
                <a:latin typeface="Georgia"/>
                <a:cs typeface="Georgia"/>
              </a:rPr>
              <a:t>I</a:t>
            </a:r>
            <a:r>
              <a:rPr sz="1400" b="0" spc="-10" dirty="0">
                <a:solidFill>
                  <a:srgbClr val="558ED5"/>
                </a:solidFill>
                <a:latin typeface="Georgia"/>
                <a:cs typeface="Georgia"/>
              </a:rPr>
              <a:t>T</a:t>
            </a:r>
            <a:r>
              <a:rPr sz="1400" b="0" dirty="0">
                <a:solidFill>
                  <a:srgbClr val="558ED5"/>
                </a:solidFill>
                <a:latin typeface="Georgia"/>
                <a:cs typeface="Georgia"/>
              </a:rPr>
              <a:t>) </a:t>
            </a:r>
            <a:r>
              <a:rPr sz="1400" b="0" dirty="0">
                <a:solidFill>
                  <a:srgbClr val="002B5C"/>
                </a:solidFill>
                <a:latin typeface="Georgia"/>
                <a:cs typeface="Georgia"/>
              </a:rPr>
              <a:t>Nu</a:t>
            </a:r>
            <a:r>
              <a:rPr sz="1400" b="0" spc="-15" dirty="0">
                <a:solidFill>
                  <a:srgbClr val="002B5C"/>
                </a:solidFill>
                <a:latin typeface="Georgia"/>
                <a:cs typeface="Georgia"/>
              </a:rPr>
              <a:t>m</a:t>
            </a:r>
            <a:r>
              <a:rPr sz="1400" b="0" dirty="0">
                <a:solidFill>
                  <a:srgbClr val="002B5C"/>
                </a:solidFill>
                <a:latin typeface="Georgia"/>
                <a:cs typeface="Georgia"/>
              </a:rPr>
              <a:t>be</a:t>
            </a:r>
            <a:r>
              <a:rPr sz="1400" b="0" spc="-10" dirty="0">
                <a:solidFill>
                  <a:srgbClr val="002B5C"/>
                </a:solidFill>
                <a:latin typeface="Georgia"/>
                <a:cs typeface="Georgia"/>
              </a:rPr>
              <a:t>r</a:t>
            </a:r>
            <a:r>
              <a:rPr sz="1400" b="0" dirty="0">
                <a:solidFill>
                  <a:srgbClr val="002B5C"/>
                </a:solidFill>
                <a:latin typeface="Georgia"/>
                <a:cs typeface="Georgia"/>
              </a:rPr>
              <a:t>s &amp; U</a:t>
            </a:r>
            <a:r>
              <a:rPr sz="1400" b="0" spc="-10" dirty="0">
                <a:solidFill>
                  <a:srgbClr val="002B5C"/>
                </a:solidFill>
                <a:latin typeface="Georgia"/>
                <a:cs typeface="Georgia"/>
              </a:rPr>
              <a:t>n</a:t>
            </a:r>
            <a:r>
              <a:rPr sz="1400" b="0" dirty="0">
                <a:solidFill>
                  <a:srgbClr val="002B5C"/>
                </a:solidFill>
                <a:latin typeface="Georgia"/>
                <a:cs typeface="Georgia"/>
              </a:rPr>
              <a:t>its</a:t>
            </a:r>
            <a:r>
              <a:rPr sz="1400" b="0" spc="-5" dirty="0">
                <a:solidFill>
                  <a:srgbClr val="002B5C"/>
                </a:solidFill>
                <a:latin typeface="Georgia"/>
                <a:cs typeface="Georgia"/>
              </a:rPr>
              <a:t>:</a:t>
            </a:r>
            <a:r>
              <a:rPr sz="1400" b="0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1400" b="0" i="1" dirty="0">
                <a:solidFill>
                  <a:srgbClr val="002B5C"/>
                </a:solidFill>
                <a:latin typeface="Georgia"/>
                <a:cs typeface="Georgia"/>
              </a:rPr>
              <a:t>Du</a:t>
            </a:r>
            <a:r>
              <a:rPr sz="1400" b="0" i="1" spc="-10" dirty="0">
                <a:solidFill>
                  <a:srgbClr val="002B5C"/>
                </a:solidFill>
                <a:latin typeface="Georgia"/>
                <a:cs typeface="Georgia"/>
              </a:rPr>
              <a:t>nn</a:t>
            </a:r>
            <a:r>
              <a:rPr sz="1400" b="0" i="1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1400" b="0" i="1" spc="-10" dirty="0">
                <a:solidFill>
                  <a:srgbClr val="002B5C"/>
                </a:solidFill>
                <a:latin typeface="Georgia"/>
                <a:cs typeface="Georgia"/>
              </a:rPr>
              <a:t>12.2.3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1497" y="1476002"/>
            <a:ext cx="36830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3669665" algn="l"/>
              </a:tabLst>
            </a:pPr>
            <a:r>
              <a:rPr sz="1400" b="1" u="heavy" dirty="0">
                <a:solidFill>
                  <a:srgbClr val="1F497D"/>
                </a:solidFill>
                <a:latin typeface="Arial"/>
                <a:cs typeface="Arial"/>
              </a:rPr>
              <a:t>Sam</a:t>
            </a:r>
            <a:r>
              <a:rPr sz="1400" b="1" u="heavy" spc="-10" dirty="0">
                <a:solidFill>
                  <a:srgbClr val="1F497D"/>
                </a:solidFill>
                <a:latin typeface="Arial"/>
                <a:cs typeface="Arial"/>
              </a:rPr>
              <a:t>ple</a:t>
            </a:r>
            <a:r>
              <a:rPr sz="1400" b="1" u="heavy" spc="-5" dirty="0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lang="en-US" sz="1400" b="1" u="heavy" spc="-114" dirty="0" smtClean="0">
                <a:solidFill>
                  <a:srgbClr val="1F497D"/>
                </a:solidFill>
                <a:latin typeface="Arial"/>
                <a:cs typeface="Arial"/>
              </a:rPr>
              <a:t>Lab Report</a:t>
            </a:r>
            <a:r>
              <a:rPr sz="1400" b="1" u="heavy" dirty="0">
                <a:solidFill>
                  <a:srgbClr val="1F497D"/>
                </a:solidFill>
                <a:latin typeface="Arial"/>
                <a:cs typeface="Arial"/>
              </a:rPr>
              <a:t>	</a:t>
            </a:r>
            <a:endParaRPr sz="14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sz="half" idx="3"/>
          </p:nvPr>
        </p:nvSpPr>
        <p:spPr>
          <a:xfrm>
            <a:off x="6711813" y="1765408"/>
            <a:ext cx="5051212" cy="4805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/>
            <a:r>
              <a:rPr sz="1000" spc="-10" dirty="0"/>
              <a:t>Date</a:t>
            </a:r>
            <a:r>
              <a:rPr sz="1000" spc="-5" dirty="0"/>
              <a:t>: </a:t>
            </a:r>
            <a:r>
              <a:rPr sz="1000" spc="-10" dirty="0"/>
              <a:t>05</a:t>
            </a:r>
            <a:r>
              <a:rPr sz="1000" spc="-5" dirty="0"/>
              <a:t>/01/1962</a:t>
            </a:r>
          </a:p>
          <a:p>
            <a:pPr marL="469900">
              <a:spcBef>
                <a:spcPts val="20"/>
              </a:spcBef>
            </a:pPr>
            <a:r>
              <a:rPr sz="1000" spc="-10" dirty="0"/>
              <a:t>To</a:t>
            </a:r>
            <a:r>
              <a:rPr sz="1000" spc="-5" dirty="0"/>
              <a:t>: U.S. D.O.D. Nuclear </a:t>
            </a:r>
            <a:r>
              <a:rPr sz="1000" spc="-10" dirty="0"/>
              <a:t>Rese</a:t>
            </a:r>
            <a:r>
              <a:rPr sz="1000" spc="-5" dirty="0"/>
              <a:t>arch Co</a:t>
            </a:r>
            <a:r>
              <a:rPr sz="1000" spc="-10" dirty="0"/>
              <a:t>mmittee</a:t>
            </a:r>
          </a:p>
          <a:p>
            <a:pPr marL="469900" marR="1761489">
              <a:lnSpc>
                <a:spcPct val="111100"/>
              </a:lnSpc>
            </a:pPr>
            <a:r>
              <a:rPr sz="1000" dirty="0"/>
              <a:t>F</a:t>
            </a:r>
            <a:r>
              <a:rPr sz="1000" spc="-5" dirty="0"/>
              <a:t>ro</a:t>
            </a:r>
            <a:r>
              <a:rPr sz="1000" spc="-10" dirty="0"/>
              <a:t>m: </a:t>
            </a:r>
            <a:r>
              <a:rPr sz="1000" spc="-5" dirty="0"/>
              <a:t>Dr. R. B. </a:t>
            </a:r>
            <a:r>
              <a:rPr sz="1000" spc="-10" dirty="0"/>
              <a:t>Banne</a:t>
            </a:r>
            <a:r>
              <a:rPr sz="1000" spc="-5" dirty="0"/>
              <a:t>r Subject: G</a:t>
            </a:r>
            <a:r>
              <a:rPr sz="1000" spc="-10" dirty="0"/>
              <a:t>amma Ray Rese</a:t>
            </a:r>
            <a:r>
              <a:rPr sz="1000" spc="-5" dirty="0"/>
              <a:t>arch</a:t>
            </a:r>
          </a:p>
          <a:p>
            <a:pPr>
              <a:spcBef>
                <a:spcPts val="11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2700"/>
            <a:r>
              <a:rPr sz="1000" b="1" spc="-10" dirty="0" smtClean="0">
                <a:latin typeface="Arial"/>
                <a:cs typeface="Arial"/>
              </a:rPr>
              <a:t>Summary</a:t>
            </a:r>
            <a:endParaRPr sz="1000" dirty="0" smtClean="0">
              <a:latin typeface="Arial"/>
              <a:cs typeface="Arial"/>
            </a:endParaRPr>
          </a:p>
          <a:p>
            <a:pPr marL="127000" marR="5080" indent="101600" algn="just">
              <a:lnSpc>
                <a:spcPct val="89000"/>
              </a:lnSpc>
              <a:spcBef>
                <a:spcPts val="204"/>
              </a:spcBef>
            </a:pPr>
            <a:r>
              <a:rPr sz="1000" spc="-10" dirty="0" smtClean="0"/>
              <a:t>This</a:t>
            </a:r>
            <a:r>
              <a:rPr sz="1000" spc="70" dirty="0" smtClean="0"/>
              <a:t> </a:t>
            </a:r>
            <a:r>
              <a:rPr sz="1000" dirty="0" smtClean="0"/>
              <a:t>should</a:t>
            </a:r>
            <a:r>
              <a:rPr sz="1000" spc="70" dirty="0" smtClean="0"/>
              <a:t> </a:t>
            </a:r>
            <a:r>
              <a:rPr sz="1000" dirty="0" smtClean="0"/>
              <a:t>be</a:t>
            </a:r>
            <a:r>
              <a:rPr sz="1000" spc="70" dirty="0" smtClean="0"/>
              <a:t> </a:t>
            </a:r>
            <a:r>
              <a:rPr sz="1000" dirty="0" smtClean="0"/>
              <a:t>o</a:t>
            </a:r>
            <a:r>
              <a:rPr sz="1000" spc="-10" dirty="0" smtClean="0"/>
              <a:t>n</a:t>
            </a:r>
            <a:r>
              <a:rPr sz="1000" dirty="0" smtClean="0"/>
              <a:t>e</a:t>
            </a:r>
            <a:r>
              <a:rPr sz="1000" spc="70" dirty="0" smtClean="0"/>
              <a:t> </a:t>
            </a:r>
            <a:r>
              <a:rPr sz="1000" dirty="0" smtClean="0"/>
              <a:t>p</a:t>
            </a:r>
            <a:r>
              <a:rPr sz="1000" spc="-5" dirty="0" smtClean="0"/>
              <a:t>ara</a:t>
            </a:r>
            <a:r>
              <a:rPr sz="1000" dirty="0" smtClean="0"/>
              <a:t>g</a:t>
            </a:r>
            <a:r>
              <a:rPr sz="1000" spc="-5" dirty="0" smtClean="0"/>
              <a:t>ra</a:t>
            </a:r>
            <a:r>
              <a:rPr sz="1000" dirty="0" smtClean="0"/>
              <a:t>ph</a:t>
            </a:r>
            <a:r>
              <a:rPr sz="1000" spc="70" dirty="0" smtClean="0"/>
              <a:t> </a:t>
            </a:r>
            <a:r>
              <a:rPr sz="1000" dirty="0" smtClean="0"/>
              <a:t>t</a:t>
            </a:r>
            <a:r>
              <a:rPr sz="1000" spc="-5" dirty="0" smtClean="0"/>
              <a:t>ha</a:t>
            </a:r>
            <a:r>
              <a:rPr sz="1000" dirty="0" smtClean="0"/>
              <a:t>t</a:t>
            </a:r>
            <a:r>
              <a:rPr sz="1000" spc="70" dirty="0" smtClean="0"/>
              <a:t> </a:t>
            </a:r>
            <a:r>
              <a:rPr sz="1000" dirty="0" smtClean="0"/>
              <a:t>su</a:t>
            </a:r>
            <a:r>
              <a:rPr sz="1000" spc="-10" dirty="0" smtClean="0"/>
              <a:t>mmariz</a:t>
            </a:r>
            <a:r>
              <a:rPr sz="1000" dirty="0" smtClean="0"/>
              <a:t>es</a:t>
            </a:r>
            <a:r>
              <a:rPr sz="1000" spc="70" dirty="0" smtClean="0"/>
              <a:t> </a:t>
            </a:r>
            <a:r>
              <a:rPr sz="1000" dirty="0" smtClean="0"/>
              <a:t>the</a:t>
            </a:r>
            <a:r>
              <a:rPr sz="1000" spc="70" dirty="0" smtClean="0"/>
              <a:t> </a:t>
            </a:r>
            <a:r>
              <a:rPr sz="1000" spc="-10" dirty="0" smtClean="0"/>
              <a:t>im</a:t>
            </a:r>
            <a:r>
              <a:rPr sz="1000" dirty="0" smtClean="0"/>
              <a:t>po</a:t>
            </a:r>
            <a:r>
              <a:rPr sz="1000" spc="-5" dirty="0" smtClean="0"/>
              <a:t>r</a:t>
            </a:r>
            <a:r>
              <a:rPr sz="1000" dirty="0" smtClean="0"/>
              <a:t>t</a:t>
            </a:r>
            <a:r>
              <a:rPr sz="1000" spc="-5" dirty="0" smtClean="0"/>
              <a:t>an</a:t>
            </a:r>
            <a:r>
              <a:rPr sz="1000" dirty="0" smtClean="0"/>
              <a:t>t</a:t>
            </a:r>
            <a:r>
              <a:rPr sz="1000" spc="70" dirty="0" smtClean="0"/>
              <a:t> </a:t>
            </a:r>
            <a:r>
              <a:rPr sz="1000" spc="-5" dirty="0" smtClean="0"/>
              <a:t>r</a:t>
            </a:r>
            <a:r>
              <a:rPr sz="1000" dirty="0" smtClean="0"/>
              <a:t>esults </a:t>
            </a:r>
            <a:r>
              <a:rPr sz="1000" spc="-5" dirty="0" smtClean="0"/>
              <a:t>an</a:t>
            </a:r>
            <a:r>
              <a:rPr sz="1000" dirty="0" smtClean="0"/>
              <a:t>d  </a:t>
            </a:r>
            <a:r>
              <a:rPr sz="1000" spc="-50" dirty="0" smtClean="0"/>
              <a:t> </a:t>
            </a:r>
            <a:r>
              <a:rPr sz="1000" dirty="0" smtClean="0"/>
              <a:t>st</a:t>
            </a:r>
            <a:r>
              <a:rPr sz="1000" spc="-5" dirty="0" smtClean="0"/>
              <a:t>a</a:t>
            </a:r>
            <a:r>
              <a:rPr sz="1000" dirty="0" smtClean="0"/>
              <a:t>tes  </a:t>
            </a:r>
            <a:r>
              <a:rPr sz="1000" spc="-50" dirty="0" smtClean="0"/>
              <a:t> </a:t>
            </a:r>
            <a:r>
              <a:rPr sz="1000" dirty="0" smtClean="0"/>
              <a:t>the  </a:t>
            </a:r>
            <a:r>
              <a:rPr sz="1000" spc="-50" dirty="0" smtClean="0"/>
              <a:t> </a:t>
            </a:r>
            <a:r>
              <a:rPr sz="1000" dirty="0" smtClean="0"/>
              <a:t>sig</a:t>
            </a:r>
            <a:r>
              <a:rPr sz="1000" spc="-10" dirty="0" smtClean="0"/>
              <a:t>n</a:t>
            </a:r>
            <a:r>
              <a:rPr sz="1000" dirty="0" smtClean="0"/>
              <a:t>ific</a:t>
            </a:r>
            <a:r>
              <a:rPr sz="1000" spc="-5" dirty="0" smtClean="0"/>
              <a:t>an</a:t>
            </a:r>
            <a:r>
              <a:rPr sz="1000" dirty="0" smtClean="0"/>
              <a:t>t  </a:t>
            </a:r>
            <a:r>
              <a:rPr sz="1000" spc="-50" dirty="0" smtClean="0"/>
              <a:t> </a:t>
            </a:r>
            <a:r>
              <a:rPr sz="1000" dirty="0" smtClean="0"/>
              <a:t>co</a:t>
            </a:r>
            <a:r>
              <a:rPr sz="1000" spc="-10" dirty="0" smtClean="0"/>
              <a:t>n</a:t>
            </a:r>
            <a:r>
              <a:rPr sz="1000" dirty="0" smtClean="0"/>
              <a:t>clusio</a:t>
            </a:r>
            <a:r>
              <a:rPr sz="1000" spc="-10" dirty="0" smtClean="0"/>
              <a:t>n</a:t>
            </a:r>
            <a:r>
              <a:rPr sz="1000" dirty="0" smtClean="0"/>
              <a:t>s</a:t>
            </a:r>
            <a:r>
              <a:rPr sz="1000" spc="-5" dirty="0" smtClean="0"/>
              <a:t>.</a:t>
            </a:r>
            <a:r>
              <a:rPr sz="1000" dirty="0" smtClean="0"/>
              <a:t>  </a:t>
            </a:r>
            <a:r>
              <a:rPr sz="1000" spc="-50" dirty="0" smtClean="0"/>
              <a:t> </a:t>
            </a:r>
            <a:r>
              <a:rPr sz="1000" spc="-10" dirty="0" smtClean="0"/>
              <a:t>W</a:t>
            </a:r>
            <a:r>
              <a:rPr sz="1000" dirty="0" smtClean="0"/>
              <a:t>he</a:t>
            </a:r>
            <a:r>
              <a:rPr sz="1000" spc="-10" dirty="0" smtClean="0"/>
              <a:t>n</a:t>
            </a:r>
            <a:r>
              <a:rPr sz="1000" dirty="0" smtClean="0"/>
              <a:t>  </a:t>
            </a:r>
            <a:r>
              <a:rPr sz="1000" spc="-50" dirty="0" smtClean="0"/>
              <a:t> </a:t>
            </a:r>
            <a:r>
              <a:rPr sz="1000" dirty="0" smtClean="0"/>
              <a:t>w</a:t>
            </a:r>
            <a:r>
              <a:rPr sz="1000" spc="-5" dirty="0" smtClean="0"/>
              <a:t>r</a:t>
            </a:r>
            <a:r>
              <a:rPr sz="1000" dirty="0" smtClean="0"/>
              <a:t>it</a:t>
            </a:r>
            <a:r>
              <a:rPr sz="1000" spc="-5" dirty="0" smtClean="0"/>
              <a:t>in</a:t>
            </a:r>
            <a:r>
              <a:rPr sz="1000" dirty="0" smtClean="0"/>
              <a:t>g  </a:t>
            </a:r>
            <a:r>
              <a:rPr sz="1000" spc="-50" dirty="0" smtClean="0"/>
              <a:t> </a:t>
            </a:r>
            <a:r>
              <a:rPr sz="1000" dirty="0" smtClean="0"/>
              <a:t>this  </a:t>
            </a:r>
            <a:r>
              <a:rPr sz="1000" spc="-50" dirty="0" smtClean="0"/>
              <a:t> </a:t>
            </a:r>
            <a:r>
              <a:rPr sz="1000" dirty="0" smtClean="0"/>
              <a:t>sectio</a:t>
            </a:r>
            <a:r>
              <a:rPr sz="1000" spc="-5" dirty="0" smtClean="0"/>
              <a:t>n, a</a:t>
            </a:r>
            <a:r>
              <a:rPr sz="1000" dirty="0" smtClean="0"/>
              <a:t>ssu</a:t>
            </a:r>
            <a:r>
              <a:rPr sz="1000" spc="-10" dirty="0" smtClean="0"/>
              <a:t>m</a:t>
            </a:r>
            <a:r>
              <a:rPr sz="1000" dirty="0" smtClean="0"/>
              <a:t>e </a:t>
            </a:r>
            <a:r>
              <a:rPr sz="1000" spc="35" dirty="0" smtClean="0"/>
              <a:t> </a:t>
            </a:r>
            <a:r>
              <a:rPr sz="1000" dirty="0" smtClean="0"/>
              <a:t>t</a:t>
            </a:r>
            <a:r>
              <a:rPr sz="1000" spc="-5" dirty="0" smtClean="0"/>
              <a:t>ha</a:t>
            </a:r>
            <a:r>
              <a:rPr sz="1000" dirty="0" smtClean="0"/>
              <a:t>t </a:t>
            </a:r>
            <a:r>
              <a:rPr sz="1000" spc="35" dirty="0" smtClean="0"/>
              <a:t> </a:t>
            </a:r>
            <a:r>
              <a:rPr sz="1000" dirty="0" smtClean="0"/>
              <a:t>this </a:t>
            </a:r>
            <a:r>
              <a:rPr sz="1000" spc="35" dirty="0" smtClean="0"/>
              <a:t> </a:t>
            </a:r>
            <a:r>
              <a:rPr sz="1000" spc="-10" dirty="0" smtClean="0"/>
              <a:t>ma</a:t>
            </a:r>
            <a:r>
              <a:rPr sz="1000" dirty="0" smtClean="0"/>
              <a:t>y </a:t>
            </a:r>
            <a:r>
              <a:rPr sz="1000" spc="35" dirty="0" smtClean="0"/>
              <a:t> </a:t>
            </a:r>
            <a:r>
              <a:rPr sz="1000" dirty="0" smtClean="0"/>
              <a:t>be </a:t>
            </a:r>
            <a:r>
              <a:rPr sz="1000" spc="35" dirty="0" smtClean="0"/>
              <a:t> </a:t>
            </a:r>
            <a:r>
              <a:rPr sz="1000" dirty="0" smtClean="0"/>
              <a:t>the </a:t>
            </a:r>
            <a:r>
              <a:rPr sz="1000" spc="35" dirty="0" smtClean="0"/>
              <a:t> </a:t>
            </a:r>
            <a:r>
              <a:rPr sz="1000" dirty="0" smtClean="0"/>
              <a:t>o</a:t>
            </a:r>
            <a:r>
              <a:rPr sz="1000" spc="-10" dirty="0" smtClean="0"/>
              <a:t>n</a:t>
            </a:r>
            <a:r>
              <a:rPr sz="1000" dirty="0" smtClean="0"/>
              <a:t>ly </a:t>
            </a:r>
            <a:r>
              <a:rPr sz="1000" spc="35" dirty="0" smtClean="0"/>
              <a:t> </a:t>
            </a:r>
            <a:r>
              <a:rPr sz="1000" dirty="0" smtClean="0"/>
              <a:t>p</a:t>
            </a:r>
            <a:r>
              <a:rPr sz="1000" spc="-5" dirty="0" smtClean="0"/>
              <a:t>ar</a:t>
            </a:r>
            <a:r>
              <a:rPr sz="1000" dirty="0" smtClean="0"/>
              <a:t>t </a:t>
            </a:r>
            <a:r>
              <a:rPr sz="1000" spc="35" dirty="0" smtClean="0"/>
              <a:t> </a:t>
            </a:r>
            <a:r>
              <a:rPr sz="1000" dirty="0" smtClean="0"/>
              <a:t>of </a:t>
            </a:r>
            <a:r>
              <a:rPr sz="1000" spc="35" dirty="0" smtClean="0"/>
              <a:t> </a:t>
            </a:r>
            <a:r>
              <a:rPr sz="1000" dirty="0" smtClean="0"/>
              <a:t>the </a:t>
            </a:r>
            <a:r>
              <a:rPr sz="1000" spc="35" dirty="0" smtClean="0"/>
              <a:t> </a:t>
            </a:r>
            <a:r>
              <a:rPr sz="1000" dirty="0" smtClean="0"/>
              <a:t>tec</a:t>
            </a:r>
            <a:r>
              <a:rPr sz="1000" spc="-10" dirty="0" smtClean="0"/>
              <a:t>hn</a:t>
            </a:r>
            <a:r>
              <a:rPr sz="1000" dirty="0" smtClean="0"/>
              <a:t>ic</a:t>
            </a:r>
            <a:r>
              <a:rPr sz="1000" spc="-5" dirty="0" smtClean="0"/>
              <a:t>a</a:t>
            </a:r>
            <a:r>
              <a:rPr sz="1000" dirty="0" smtClean="0"/>
              <a:t>l </a:t>
            </a:r>
            <a:r>
              <a:rPr sz="1000" spc="35" dirty="0" smtClean="0"/>
              <a:t> </a:t>
            </a:r>
            <a:r>
              <a:rPr sz="1000" spc="-10" dirty="0" smtClean="0"/>
              <a:t>m</a:t>
            </a:r>
            <a:r>
              <a:rPr sz="1000" dirty="0" smtClean="0"/>
              <a:t>e</a:t>
            </a:r>
            <a:r>
              <a:rPr sz="1000" spc="-10" dirty="0" smtClean="0"/>
              <a:t>m</a:t>
            </a:r>
            <a:r>
              <a:rPr sz="1000" dirty="0" smtClean="0"/>
              <a:t>o </a:t>
            </a:r>
            <a:r>
              <a:rPr sz="1000" spc="35" dirty="0" smtClean="0"/>
              <a:t> </a:t>
            </a:r>
            <a:r>
              <a:rPr sz="1000" dirty="0" smtClean="0"/>
              <a:t>t</a:t>
            </a:r>
            <a:r>
              <a:rPr sz="1000" spc="-5" dirty="0" smtClean="0"/>
              <a:t>ha</a:t>
            </a:r>
            <a:r>
              <a:rPr sz="1000" dirty="0" smtClean="0"/>
              <a:t>t </a:t>
            </a:r>
            <a:r>
              <a:rPr sz="1000" spc="-5" dirty="0" smtClean="0"/>
              <a:t>a</a:t>
            </a:r>
            <a:r>
              <a:rPr sz="1000" dirty="0" smtClean="0"/>
              <a:t>ctu</a:t>
            </a:r>
            <a:r>
              <a:rPr sz="1000" spc="-5" dirty="0" smtClean="0"/>
              <a:t>a</a:t>
            </a:r>
            <a:r>
              <a:rPr sz="1000" dirty="0" smtClean="0"/>
              <a:t>lly is </a:t>
            </a:r>
            <a:r>
              <a:rPr sz="1000" spc="-5" dirty="0" smtClean="0"/>
              <a:t>r</a:t>
            </a:r>
            <a:r>
              <a:rPr sz="1000" dirty="0" smtClean="0"/>
              <a:t>e</a:t>
            </a:r>
            <a:r>
              <a:rPr sz="1000" spc="-5" dirty="0" smtClean="0"/>
              <a:t>a</a:t>
            </a:r>
            <a:r>
              <a:rPr sz="1000" dirty="0" smtClean="0"/>
              <a:t>d</a:t>
            </a:r>
            <a:r>
              <a:rPr sz="1000" spc="-5" dirty="0" smtClean="0"/>
              <a:t>.</a:t>
            </a:r>
            <a:r>
              <a:rPr lang="en-US" sz="1000" spc="-5" dirty="0" smtClean="0"/>
              <a:t>  Include the most important numerical values you determined.</a:t>
            </a:r>
            <a:endParaRPr sz="1000" spc="-5" dirty="0" smtClean="0"/>
          </a:p>
          <a:p>
            <a:pPr>
              <a:spcBef>
                <a:spcPts val="27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2700"/>
            <a:r>
              <a:rPr sz="1000" b="1" spc="-10" dirty="0">
                <a:latin typeface="Arial"/>
                <a:cs typeface="Arial"/>
              </a:rPr>
              <a:t>Findings</a:t>
            </a:r>
            <a:endParaRPr sz="1000" dirty="0">
              <a:latin typeface="Arial"/>
              <a:cs typeface="Arial"/>
            </a:endParaRPr>
          </a:p>
          <a:p>
            <a:pPr marL="127000" marR="5080" indent="101600" algn="just">
              <a:lnSpc>
                <a:spcPct val="90400"/>
              </a:lnSpc>
              <a:spcBef>
                <a:spcPts val="190"/>
              </a:spcBef>
            </a:pPr>
            <a:r>
              <a:rPr sz="1000" spc="-10" dirty="0"/>
              <a:t>This</a:t>
            </a:r>
            <a:r>
              <a:rPr sz="1000" spc="60" dirty="0"/>
              <a:t> </a:t>
            </a:r>
            <a:r>
              <a:rPr sz="1000" dirty="0"/>
              <a:t>p</a:t>
            </a:r>
            <a:r>
              <a:rPr sz="1000" spc="-5" dirty="0"/>
              <a:t>ar</a:t>
            </a:r>
            <a:r>
              <a:rPr sz="1000" dirty="0"/>
              <a:t>t</a:t>
            </a:r>
            <a:r>
              <a:rPr sz="1000" spc="60" dirty="0"/>
              <a:t> </a:t>
            </a:r>
            <a:r>
              <a:rPr sz="1000" dirty="0"/>
              <a:t>co</a:t>
            </a:r>
            <a:r>
              <a:rPr sz="1000" spc="-5" dirty="0"/>
              <a:t>v</a:t>
            </a:r>
            <a:r>
              <a:rPr sz="1000" dirty="0"/>
              <a:t>e</a:t>
            </a:r>
            <a:r>
              <a:rPr sz="1000" spc="-5" dirty="0"/>
              <a:t>r</a:t>
            </a:r>
            <a:r>
              <a:rPr sz="1000" dirty="0"/>
              <a:t>s</a:t>
            </a:r>
            <a:r>
              <a:rPr sz="1000" spc="60" dirty="0"/>
              <a:t> </a:t>
            </a:r>
            <a:r>
              <a:rPr sz="1000" spc="-5" dirty="0"/>
              <a:t>in</a:t>
            </a:r>
            <a:r>
              <a:rPr sz="1000" spc="60" dirty="0"/>
              <a:t> </a:t>
            </a:r>
            <a:r>
              <a:rPr sz="1000" spc="-10" dirty="0"/>
              <a:t>m</a:t>
            </a:r>
            <a:r>
              <a:rPr sz="1000" dirty="0"/>
              <a:t>o</a:t>
            </a:r>
            <a:r>
              <a:rPr sz="1000" spc="-5" dirty="0"/>
              <a:t>r</a:t>
            </a:r>
            <a:r>
              <a:rPr sz="1000" dirty="0"/>
              <a:t>e</a:t>
            </a:r>
            <a:r>
              <a:rPr sz="1000" spc="60" dirty="0"/>
              <a:t> </a:t>
            </a:r>
            <a:r>
              <a:rPr sz="1000" dirty="0"/>
              <a:t>det</a:t>
            </a:r>
            <a:r>
              <a:rPr sz="1000" spc="-5" dirty="0"/>
              <a:t>a</a:t>
            </a:r>
            <a:r>
              <a:rPr sz="1000" dirty="0"/>
              <a:t>il</a:t>
            </a:r>
            <a:r>
              <a:rPr sz="1000" spc="60" dirty="0"/>
              <a:t> </a:t>
            </a:r>
            <a:r>
              <a:rPr sz="1000" dirty="0"/>
              <a:t>w</a:t>
            </a:r>
            <a:r>
              <a:rPr sz="1000" spc="-5" dirty="0"/>
              <a:t>ha</a:t>
            </a:r>
            <a:r>
              <a:rPr sz="1000" dirty="0"/>
              <a:t>t</a:t>
            </a:r>
            <a:r>
              <a:rPr sz="1000" spc="60" dirty="0"/>
              <a:t> </a:t>
            </a:r>
            <a:r>
              <a:rPr sz="1000" dirty="0"/>
              <a:t>w</a:t>
            </a:r>
            <a:r>
              <a:rPr sz="1000" spc="-5" dirty="0"/>
              <a:t>a</a:t>
            </a:r>
            <a:r>
              <a:rPr sz="1000" dirty="0"/>
              <a:t>s</a:t>
            </a:r>
            <a:r>
              <a:rPr sz="1000" spc="60" dirty="0"/>
              <a:t> </a:t>
            </a:r>
            <a:r>
              <a:rPr sz="1000" dirty="0"/>
              <a:t>su</a:t>
            </a:r>
            <a:r>
              <a:rPr sz="1000" spc="-10" dirty="0"/>
              <a:t>mmariz</a:t>
            </a:r>
            <a:r>
              <a:rPr sz="1000" dirty="0"/>
              <a:t>ed</a:t>
            </a:r>
            <a:r>
              <a:rPr sz="1000" spc="60" dirty="0"/>
              <a:t> </a:t>
            </a:r>
            <a:r>
              <a:rPr sz="1000" spc="-5" dirty="0"/>
              <a:t>a</a:t>
            </a:r>
            <a:r>
              <a:rPr sz="1000" dirty="0"/>
              <a:t>bo</a:t>
            </a:r>
            <a:r>
              <a:rPr sz="1000" spc="-5" dirty="0"/>
              <a:t>v</a:t>
            </a:r>
            <a:r>
              <a:rPr sz="1000" dirty="0"/>
              <a:t>e</a:t>
            </a:r>
            <a:r>
              <a:rPr sz="1000" spc="-5" dirty="0"/>
              <a:t>.</a:t>
            </a:r>
            <a:r>
              <a:rPr sz="1000" spc="60" dirty="0"/>
              <a:t> </a:t>
            </a:r>
            <a:r>
              <a:rPr sz="1000" dirty="0"/>
              <a:t>E</a:t>
            </a:r>
            <a:r>
              <a:rPr sz="1000" spc="-10" dirty="0"/>
              <a:t>n</a:t>
            </a:r>
            <a:r>
              <a:rPr sz="1000" dirty="0"/>
              <a:t>ough </a:t>
            </a:r>
            <a:r>
              <a:rPr sz="1000" spc="-5" dirty="0"/>
              <a:t>in</a:t>
            </a:r>
            <a:r>
              <a:rPr sz="1000" dirty="0"/>
              <a:t>fo</a:t>
            </a:r>
            <a:r>
              <a:rPr sz="1000" spc="-10" dirty="0"/>
              <a:t>rma</a:t>
            </a:r>
            <a:r>
              <a:rPr sz="1000" dirty="0"/>
              <a:t>tio</a:t>
            </a:r>
            <a:r>
              <a:rPr sz="1000" spc="-10" dirty="0"/>
              <a:t>n</a:t>
            </a:r>
            <a:r>
              <a:rPr sz="1000" spc="50" dirty="0"/>
              <a:t> </a:t>
            </a:r>
            <a:r>
              <a:rPr sz="1000" spc="-10" dirty="0"/>
              <a:t>m</a:t>
            </a:r>
            <a:r>
              <a:rPr sz="1000" dirty="0"/>
              <a:t>ust</a:t>
            </a:r>
            <a:r>
              <a:rPr sz="1000" spc="50" dirty="0"/>
              <a:t> </a:t>
            </a:r>
            <a:r>
              <a:rPr sz="1000" dirty="0"/>
              <a:t>be</a:t>
            </a:r>
            <a:r>
              <a:rPr sz="1000" spc="50" dirty="0"/>
              <a:t> </a:t>
            </a:r>
            <a:r>
              <a:rPr sz="1000" dirty="0"/>
              <a:t>p</a:t>
            </a:r>
            <a:r>
              <a:rPr sz="1000" spc="-5" dirty="0"/>
              <a:t>r</a:t>
            </a:r>
            <a:r>
              <a:rPr sz="1000" dirty="0"/>
              <a:t>o</a:t>
            </a:r>
            <a:r>
              <a:rPr sz="1000" spc="-5" dirty="0"/>
              <a:t>v</a:t>
            </a:r>
            <a:r>
              <a:rPr sz="1000" dirty="0"/>
              <a:t>ided</a:t>
            </a:r>
            <a:r>
              <a:rPr sz="1000" spc="50" dirty="0"/>
              <a:t> </a:t>
            </a:r>
            <a:r>
              <a:rPr sz="1000" dirty="0"/>
              <a:t>such</a:t>
            </a:r>
            <a:r>
              <a:rPr sz="1000" spc="50" dirty="0"/>
              <a:t> </a:t>
            </a:r>
            <a:r>
              <a:rPr sz="1000" dirty="0"/>
              <a:t>t</a:t>
            </a:r>
            <a:r>
              <a:rPr sz="1000" spc="-5" dirty="0"/>
              <a:t>ha</a:t>
            </a:r>
            <a:r>
              <a:rPr sz="1000" dirty="0"/>
              <a:t>t</a:t>
            </a:r>
            <a:r>
              <a:rPr sz="1000" spc="50" dirty="0"/>
              <a:t> </a:t>
            </a:r>
            <a:r>
              <a:rPr sz="1000" spc="-5" dirty="0"/>
              <a:t>an</a:t>
            </a:r>
            <a:r>
              <a:rPr sz="1000" spc="50" dirty="0"/>
              <a:t> </a:t>
            </a:r>
            <a:r>
              <a:rPr sz="1000" dirty="0"/>
              <a:t>e</a:t>
            </a:r>
            <a:r>
              <a:rPr sz="1000" spc="-10" dirty="0"/>
              <a:t>n</a:t>
            </a:r>
            <a:r>
              <a:rPr sz="1000" dirty="0"/>
              <a:t>g</a:t>
            </a:r>
            <a:r>
              <a:rPr sz="1000" spc="-5" dirty="0"/>
              <a:t>in</a:t>
            </a:r>
            <a:r>
              <a:rPr sz="1000" dirty="0"/>
              <a:t>ee</a:t>
            </a:r>
            <a:r>
              <a:rPr sz="1000" spc="-5" dirty="0"/>
              <a:t>r</a:t>
            </a:r>
            <a:r>
              <a:rPr sz="1000" spc="50" dirty="0"/>
              <a:t> </a:t>
            </a:r>
            <a:r>
              <a:rPr sz="1000" spc="-5" dirty="0"/>
              <a:t>a</a:t>
            </a:r>
            <a:r>
              <a:rPr sz="1000" dirty="0"/>
              <a:t>t</a:t>
            </a:r>
            <a:r>
              <a:rPr sz="1000" spc="50" dirty="0"/>
              <a:t> </a:t>
            </a:r>
            <a:r>
              <a:rPr sz="1000" dirty="0"/>
              <a:t>you</a:t>
            </a:r>
            <a:r>
              <a:rPr sz="1000" spc="-5" dirty="0"/>
              <a:t>r</a:t>
            </a:r>
            <a:r>
              <a:rPr sz="1000" spc="50" dirty="0"/>
              <a:t> </a:t>
            </a:r>
            <a:r>
              <a:rPr sz="1000" dirty="0"/>
              <a:t>le</a:t>
            </a:r>
            <a:r>
              <a:rPr sz="1000" spc="-5" dirty="0"/>
              <a:t>v</a:t>
            </a:r>
            <a:r>
              <a:rPr sz="1000" dirty="0"/>
              <a:t>el</a:t>
            </a:r>
            <a:r>
              <a:rPr sz="1000" spc="50" dirty="0"/>
              <a:t> </a:t>
            </a:r>
            <a:r>
              <a:rPr sz="1000" dirty="0"/>
              <a:t>could c</a:t>
            </a:r>
            <a:r>
              <a:rPr sz="1000" spc="-5" dirty="0"/>
              <a:t>r</a:t>
            </a:r>
            <a:r>
              <a:rPr sz="1000" dirty="0"/>
              <a:t>itic</a:t>
            </a:r>
            <a:r>
              <a:rPr sz="1000" spc="-5" dirty="0"/>
              <a:t>a</a:t>
            </a:r>
            <a:r>
              <a:rPr sz="1000" dirty="0"/>
              <a:t>lly</a:t>
            </a:r>
            <a:r>
              <a:rPr sz="1000" spc="95" dirty="0"/>
              <a:t> </a:t>
            </a:r>
            <a:r>
              <a:rPr sz="1000" dirty="0"/>
              <a:t>e</a:t>
            </a:r>
            <a:r>
              <a:rPr sz="1000" spc="-5" dirty="0"/>
              <a:t>va</a:t>
            </a:r>
            <a:r>
              <a:rPr sz="1000" dirty="0"/>
              <a:t>lu</a:t>
            </a:r>
            <a:r>
              <a:rPr sz="1000" spc="-5" dirty="0"/>
              <a:t>a</a:t>
            </a:r>
            <a:r>
              <a:rPr sz="1000" dirty="0"/>
              <a:t>te</a:t>
            </a:r>
            <a:r>
              <a:rPr sz="1000" spc="95" dirty="0"/>
              <a:t> </a:t>
            </a:r>
            <a:r>
              <a:rPr sz="1000" dirty="0"/>
              <a:t>the</a:t>
            </a:r>
            <a:r>
              <a:rPr sz="1000" spc="95" dirty="0"/>
              <a:t> </a:t>
            </a:r>
            <a:r>
              <a:rPr sz="1000" spc="-5" dirty="0"/>
              <a:t>a</a:t>
            </a:r>
            <a:r>
              <a:rPr sz="1000" dirty="0"/>
              <a:t>pp</a:t>
            </a:r>
            <a:r>
              <a:rPr sz="1000" spc="-5" dirty="0"/>
              <a:t>r</a:t>
            </a:r>
            <a:r>
              <a:rPr sz="1000" dirty="0"/>
              <a:t>o</a:t>
            </a:r>
            <a:r>
              <a:rPr sz="1000" spc="-5" dirty="0"/>
              <a:t>a</a:t>
            </a:r>
            <a:r>
              <a:rPr sz="1000" dirty="0"/>
              <a:t>ch</a:t>
            </a:r>
            <a:r>
              <a:rPr sz="1000" spc="95" dirty="0"/>
              <a:t> </a:t>
            </a:r>
            <a:r>
              <a:rPr sz="1000" spc="-5" dirty="0"/>
              <a:t>an</a:t>
            </a:r>
            <a:r>
              <a:rPr sz="1000" dirty="0"/>
              <a:t>d</a:t>
            </a:r>
            <a:r>
              <a:rPr sz="1000" spc="95" dirty="0"/>
              <a:t> </a:t>
            </a:r>
            <a:r>
              <a:rPr sz="1000" spc="-10" dirty="0"/>
              <a:t>m</a:t>
            </a:r>
            <a:r>
              <a:rPr sz="1000" dirty="0"/>
              <a:t>ethods</a:t>
            </a:r>
            <a:r>
              <a:rPr sz="1000" spc="95" dirty="0"/>
              <a:t> </a:t>
            </a:r>
            <a:r>
              <a:rPr sz="1000" spc="-5" dirty="0"/>
              <a:t>an</a:t>
            </a:r>
            <a:r>
              <a:rPr sz="1000" dirty="0"/>
              <a:t>d</a:t>
            </a:r>
            <a:r>
              <a:rPr sz="1000" spc="95" dirty="0"/>
              <a:t> </a:t>
            </a:r>
            <a:r>
              <a:rPr sz="1000" dirty="0"/>
              <a:t>u</a:t>
            </a:r>
            <a:r>
              <a:rPr sz="1000" spc="-10" dirty="0"/>
              <a:t>n</a:t>
            </a:r>
            <a:r>
              <a:rPr sz="1000" dirty="0"/>
              <a:t>de</a:t>
            </a:r>
            <a:r>
              <a:rPr sz="1000" spc="-5" dirty="0"/>
              <a:t>r</a:t>
            </a:r>
            <a:r>
              <a:rPr sz="1000" dirty="0"/>
              <a:t>st</a:t>
            </a:r>
            <a:r>
              <a:rPr sz="1000" spc="-5" dirty="0"/>
              <a:t>an</a:t>
            </a:r>
            <a:r>
              <a:rPr sz="1000" dirty="0"/>
              <a:t>d</a:t>
            </a:r>
            <a:r>
              <a:rPr sz="1000" spc="95" dirty="0"/>
              <a:t> </a:t>
            </a:r>
            <a:r>
              <a:rPr sz="1000" dirty="0"/>
              <a:t>how</a:t>
            </a:r>
            <a:r>
              <a:rPr sz="1000" spc="95" dirty="0"/>
              <a:t> </a:t>
            </a:r>
            <a:r>
              <a:rPr sz="1000" dirty="0"/>
              <a:t>you </a:t>
            </a:r>
            <a:r>
              <a:rPr sz="1000" spc="-5" dirty="0"/>
              <a:t>arriv</a:t>
            </a:r>
            <a:r>
              <a:rPr sz="1000" dirty="0"/>
              <a:t>ed </a:t>
            </a:r>
            <a:r>
              <a:rPr sz="1000" spc="75" dirty="0"/>
              <a:t> </a:t>
            </a:r>
            <a:r>
              <a:rPr sz="1000" spc="-5" dirty="0"/>
              <a:t>a</a:t>
            </a:r>
            <a:r>
              <a:rPr sz="1000" dirty="0"/>
              <a:t>t </a:t>
            </a:r>
            <a:r>
              <a:rPr sz="1000" spc="75" dirty="0"/>
              <a:t> </a:t>
            </a:r>
            <a:r>
              <a:rPr sz="1000" dirty="0"/>
              <a:t>the </a:t>
            </a:r>
            <a:r>
              <a:rPr sz="1000" spc="75" dirty="0"/>
              <a:t> </a:t>
            </a:r>
            <a:r>
              <a:rPr sz="1000" spc="-5" dirty="0"/>
              <a:t>r</a:t>
            </a:r>
            <a:r>
              <a:rPr sz="1000" dirty="0"/>
              <a:t>esults </a:t>
            </a:r>
            <a:r>
              <a:rPr sz="1000" spc="75" dirty="0"/>
              <a:t> </a:t>
            </a:r>
            <a:r>
              <a:rPr sz="1000" spc="-5" dirty="0"/>
              <a:t>an</a:t>
            </a:r>
            <a:r>
              <a:rPr sz="1000" dirty="0"/>
              <a:t>d </a:t>
            </a:r>
            <a:r>
              <a:rPr sz="1000" spc="75" dirty="0"/>
              <a:t> </a:t>
            </a:r>
            <a:r>
              <a:rPr sz="1000" dirty="0"/>
              <a:t>co</a:t>
            </a:r>
            <a:r>
              <a:rPr sz="1000" spc="-10" dirty="0"/>
              <a:t>n</a:t>
            </a:r>
            <a:r>
              <a:rPr sz="1000" dirty="0"/>
              <a:t>clusio</a:t>
            </a:r>
            <a:r>
              <a:rPr sz="1000" spc="-10" dirty="0"/>
              <a:t>n</a:t>
            </a:r>
            <a:r>
              <a:rPr sz="1000" dirty="0"/>
              <a:t>s</a:t>
            </a:r>
            <a:r>
              <a:rPr sz="1000" spc="-5" dirty="0"/>
              <a:t>,</a:t>
            </a:r>
            <a:r>
              <a:rPr sz="1000" dirty="0"/>
              <a:t> </a:t>
            </a:r>
            <a:r>
              <a:rPr sz="1000" spc="75" dirty="0"/>
              <a:t> </a:t>
            </a:r>
            <a:r>
              <a:rPr sz="1000" dirty="0"/>
              <a:t>without </a:t>
            </a:r>
            <a:r>
              <a:rPr sz="1000" spc="75" dirty="0"/>
              <a:t> </a:t>
            </a:r>
            <a:r>
              <a:rPr sz="1000" dirty="0"/>
              <a:t>you</a:t>
            </a:r>
            <a:r>
              <a:rPr sz="1000" spc="-5" dirty="0"/>
              <a:t>r</a:t>
            </a:r>
            <a:r>
              <a:rPr sz="1000" dirty="0"/>
              <a:t> </a:t>
            </a:r>
            <a:r>
              <a:rPr sz="1000" spc="75" dirty="0"/>
              <a:t> </a:t>
            </a:r>
            <a:r>
              <a:rPr sz="1000" dirty="0"/>
              <a:t>p</a:t>
            </a:r>
            <a:r>
              <a:rPr sz="1000" spc="-5" dirty="0"/>
              <a:t>r</a:t>
            </a:r>
            <a:r>
              <a:rPr sz="1000" dirty="0"/>
              <a:t>o</a:t>
            </a:r>
            <a:r>
              <a:rPr sz="1000" spc="-5" dirty="0"/>
              <a:t>v</a:t>
            </a:r>
            <a:r>
              <a:rPr sz="1000" dirty="0"/>
              <a:t>id</a:t>
            </a:r>
            <a:r>
              <a:rPr sz="1000" spc="-5" dirty="0"/>
              <a:t>in</a:t>
            </a:r>
            <a:r>
              <a:rPr sz="1000" dirty="0"/>
              <a:t>g </a:t>
            </a:r>
            <a:r>
              <a:rPr sz="1000" spc="75" dirty="0"/>
              <a:t> </a:t>
            </a:r>
            <a:r>
              <a:rPr sz="1000" spc="-5" dirty="0"/>
              <a:t>an</a:t>
            </a:r>
            <a:r>
              <a:rPr sz="1000" dirty="0"/>
              <a:t>y </a:t>
            </a:r>
            <a:r>
              <a:rPr sz="1000" spc="-5" dirty="0"/>
              <a:t>in</a:t>
            </a:r>
            <a:r>
              <a:rPr sz="1000" dirty="0"/>
              <a:t>fo</a:t>
            </a:r>
            <a:r>
              <a:rPr sz="1000" spc="-10" dirty="0"/>
              <a:t>rma</a:t>
            </a:r>
            <a:r>
              <a:rPr sz="1000" dirty="0"/>
              <a:t>tio</a:t>
            </a:r>
            <a:r>
              <a:rPr sz="1000" spc="-10" dirty="0"/>
              <a:t>n</a:t>
            </a:r>
            <a:r>
              <a:rPr sz="1000" dirty="0"/>
              <a:t> </a:t>
            </a:r>
            <a:r>
              <a:rPr sz="1000" spc="-60" dirty="0"/>
              <a:t> </a:t>
            </a:r>
            <a:r>
              <a:rPr sz="1000" dirty="0"/>
              <a:t>beyo</a:t>
            </a:r>
            <a:r>
              <a:rPr sz="1000" spc="-10" dirty="0"/>
              <a:t>n</a:t>
            </a:r>
            <a:r>
              <a:rPr sz="1000" dirty="0"/>
              <a:t>d </a:t>
            </a:r>
            <a:r>
              <a:rPr sz="1000" spc="-60" dirty="0"/>
              <a:t> </a:t>
            </a:r>
            <a:r>
              <a:rPr sz="1000" dirty="0"/>
              <a:t>w</a:t>
            </a:r>
            <a:r>
              <a:rPr sz="1000" spc="-5" dirty="0"/>
              <a:t>ha</a:t>
            </a:r>
            <a:r>
              <a:rPr sz="1000" dirty="0"/>
              <a:t>t </a:t>
            </a:r>
            <a:r>
              <a:rPr sz="1000" spc="-60" dirty="0"/>
              <a:t> </a:t>
            </a:r>
            <a:r>
              <a:rPr sz="1000" dirty="0"/>
              <a:t>is </a:t>
            </a:r>
            <a:r>
              <a:rPr sz="1000" spc="-60" dirty="0"/>
              <a:t> </a:t>
            </a:r>
            <a:r>
              <a:rPr sz="1000" dirty="0"/>
              <a:t>w</a:t>
            </a:r>
            <a:r>
              <a:rPr sz="1000" spc="-5" dirty="0"/>
              <a:t>r</a:t>
            </a:r>
            <a:r>
              <a:rPr sz="1000" dirty="0"/>
              <a:t>itte</a:t>
            </a:r>
            <a:r>
              <a:rPr sz="1000" spc="-5" dirty="0"/>
              <a:t>n.</a:t>
            </a:r>
            <a:r>
              <a:rPr sz="1000" dirty="0"/>
              <a:t> </a:t>
            </a:r>
            <a:r>
              <a:rPr sz="1000" spc="-60" dirty="0"/>
              <a:t> </a:t>
            </a:r>
            <a:r>
              <a:rPr sz="1000" dirty="0"/>
              <a:t>O</a:t>
            </a:r>
            <a:r>
              <a:rPr sz="1000" spc="-10" dirty="0"/>
              <a:t>n</a:t>
            </a:r>
            <a:r>
              <a:rPr sz="1000" dirty="0"/>
              <a:t>ly </a:t>
            </a:r>
            <a:r>
              <a:rPr sz="1000" spc="-60" dirty="0"/>
              <a:t> </a:t>
            </a:r>
            <a:r>
              <a:rPr sz="1000" dirty="0"/>
              <a:t>the </a:t>
            </a:r>
            <a:r>
              <a:rPr sz="1000" spc="-60" dirty="0"/>
              <a:t> </a:t>
            </a:r>
            <a:r>
              <a:rPr sz="1000" spc="-10" dirty="0"/>
              <a:t>m</a:t>
            </a:r>
            <a:r>
              <a:rPr sz="1000" dirty="0"/>
              <a:t>ost </a:t>
            </a:r>
            <a:r>
              <a:rPr sz="1000" spc="-60" dirty="0"/>
              <a:t> </a:t>
            </a:r>
            <a:r>
              <a:rPr sz="1000" spc="-10" dirty="0"/>
              <a:t>im</a:t>
            </a:r>
            <a:r>
              <a:rPr sz="1000" dirty="0"/>
              <a:t>po</a:t>
            </a:r>
            <a:r>
              <a:rPr sz="1000" spc="-5" dirty="0"/>
              <a:t>r</a:t>
            </a:r>
            <a:r>
              <a:rPr sz="1000" dirty="0"/>
              <a:t>t</a:t>
            </a:r>
            <a:r>
              <a:rPr sz="1000" spc="-5" dirty="0"/>
              <a:t>an</a:t>
            </a:r>
            <a:r>
              <a:rPr sz="1000" dirty="0"/>
              <a:t>t </a:t>
            </a:r>
            <a:r>
              <a:rPr sz="1000" spc="-60" dirty="0"/>
              <a:t> </a:t>
            </a:r>
            <a:r>
              <a:rPr sz="1000" dirty="0"/>
              <a:t>figu</a:t>
            </a:r>
            <a:r>
              <a:rPr sz="1000" spc="-5" dirty="0"/>
              <a:t>r</a:t>
            </a:r>
            <a:r>
              <a:rPr sz="1000" dirty="0"/>
              <a:t>es </a:t>
            </a:r>
            <a:r>
              <a:rPr sz="1000" spc="-5" dirty="0"/>
              <a:t>an</a:t>
            </a:r>
            <a:r>
              <a:rPr sz="1000" dirty="0"/>
              <a:t>d t</a:t>
            </a:r>
            <a:r>
              <a:rPr sz="1000" spc="-5" dirty="0"/>
              <a:t>a</a:t>
            </a:r>
            <a:r>
              <a:rPr sz="1000" dirty="0"/>
              <a:t>bles </a:t>
            </a:r>
            <a:r>
              <a:rPr sz="1000" spc="-10" dirty="0"/>
              <a:t>n</a:t>
            </a:r>
            <a:r>
              <a:rPr sz="1000" dirty="0"/>
              <a:t>eed to be </a:t>
            </a:r>
            <a:r>
              <a:rPr sz="1000" spc="-5" dirty="0"/>
              <a:t>in</a:t>
            </a:r>
            <a:r>
              <a:rPr sz="1000" dirty="0"/>
              <a:t>cluded he</a:t>
            </a:r>
            <a:r>
              <a:rPr sz="1000" spc="-5" dirty="0"/>
              <a:t>r</a:t>
            </a:r>
            <a:r>
              <a:rPr sz="1000" dirty="0"/>
              <a:t>e</a:t>
            </a:r>
            <a:r>
              <a:rPr sz="1000" spc="-5" dirty="0" smtClean="0"/>
              <a:t>.</a:t>
            </a:r>
            <a:endParaRPr lang="en-US" sz="1000" spc="-5" dirty="0" smtClean="0"/>
          </a:p>
          <a:p>
            <a:pPr marL="127000" marR="5080" indent="101600" algn="just">
              <a:lnSpc>
                <a:spcPct val="90400"/>
              </a:lnSpc>
              <a:spcBef>
                <a:spcPts val="190"/>
              </a:spcBef>
            </a:pPr>
            <a:endParaRPr sz="1000" spc="-5" dirty="0" smtClean="0"/>
          </a:p>
          <a:p>
            <a:pPr marL="12700"/>
            <a:r>
              <a:rPr lang="en-US" sz="1000" b="1" spc="-10" dirty="0" smtClean="0">
                <a:latin typeface="Arial"/>
                <a:cs typeface="Arial"/>
              </a:rPr>
              <a:t>Conclusions</a:t>
            </a:r>
            <a:endParaRPr lang="en-US" sz="1000" dirty="0">
              <a:latin typeface="Arial"/>
              <a:cs typeface="Arial"/>
            </a:endParaRPr>
          </a:p>
          <a:p>
            <a:pPr marL="127000" marR="5080" indent="101600" algn="just">
              <a:lnSpc>
                <a:spcPct val="89000"/>
              </a:lnSpc>
              <a:spcBef>
                <a:spcPts val="204"/>
              </a:spcBef>
            </a:pPr>
            <a:r>
              <a:rPr lang="en-US" sz="1000" spc="-10" dirty="0" smtClean="0"/>
              <a:t>This section needs to tie everything together and state what the big take-away should be.</a:t>
            </a:r>
            <a:endParaRPr lang="en-US" sz="1000" spc="-5" dirty="0" smtClean="0"/>
          </a:p>
          <a:p>
            <a:pPr>
              <a:spcBef>
                <a:spcPts val="27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2700"/>
            <a:r>
              <a:rPr sz="1000" b="1" dirty="0">
                <a:latin typeface="Arial"/>
                <a:cs typeface="Arial"/>
              </a:rPr>
              <a:t>Refere</a:t>
            </a:r>
            <a:r>
              <a:rPr sz="1000" b="1" spc="-10" dirty="0">
                <a:latin typeface="Arial"/>
                <a:cs typeface="Arial"/>
              </a:rPr>
              <a:t>nces</a:t>
            </a:r>
            <a:endParaRPr sz="1000" dirty="0">
              <a:latin typeface="Arial"/>
              <a:cs typeface="Arial"/>
            </a:endParaRPr>
          </a:p>
          <a:p>
            <a:pPr marL="127000" marR="9525" indent="101600" algn="just">
              <a:lnSpc>
                <a:spcPts val="980"/>
              </a:lnSpc>
              <a:spcBef>
                <a:spcPts val="200"/>
              </a:spcBef>
              <a:buClr>
                <a:srgbClr val="002B5C"/>
              </a:buClr>
              <a:buFont typeface="Georgia"/>
              <a:buAutoNum type="arabicPeriod"/>
              <a:tabLst>
                <a:tab pos="344170" algn="l"/>
              </a:tabLst>
            </a:pPr>
            <a:r>
              <a:rPr sz="1000" dirty="0"/>
              <a:t>Stude</a:t>
            </a:r>
            <a:r>
              <a:rPr sz="1000" spc="-10" dirty="0"/>
              <a:t>n</a:t>
            </a:r>
            <a:r>
              <a:rPr sz="1000" dirty="0"/>
              <a:t>t</a:t>
            </a:r>
            <a:r>
              <a:rPr sz="1000" spc="-5" dirty="0"/>
              <a:t>,</a:t>
            </a:r>
            <a:r>
              <a:rPr sz="1000" spc="60" dirty="0"/>
              <a:t> </a:t>
            </a:r>
            <a:r>
              <a:rPr sz="1000" dirty="0"/>
              <a:t>N</a:t>
            </a:r>
            <a:r>
              <a:rPr sz="1000" spc="-5" dirty="0"/>
              <a:t>.</a:t>
            </a:r>
            <a:r>
              <a:rPr sz="1000" dirty="0"/>
              <a:t>O</a:t>
            </a:r>
            <a:r>
              <a:rPr sz="1000" spc="-5" dirty="0"/>
              <a:t>.D.,</a:t>
            </a:r>
            <a:r>
              <a:rPr sz="1000" spc="60" dirty="0"/>
              <a:t> </a:t>
            </a:r>
            <a:r>
              <a:rPr sz="1000" spc="-5" dirty="0"/>
              <a:t>an</a:t>
            </a:r>
            <a:r>
              <a:rPr sz="1000" dirty="0"/>
              <a:t>d</a:t>
            </a:r>
            <a:r>
              <a:rPr sz="1000" spc="60" dirty="0"/>
              <a:t> </a:t>
            </a:r>
            <a:r>
              <a:rPr sz="1000" spc="-5" dirty="0"/>
              <a:t>S.A.</a:t>
            </a:r>
            <a:r>
              <a:rPr sz="1000" dirty="0"/>
              <a:t>M</a:t>
            </a:r>
            <a:r>
              <a:rPr sz="1000" spc="-5" dirty="0"/>
              <a:t>.</a:t>
            </a:r>
            <a:r>
              <a:rPr sz="1000" spc="60" dirty="0"/>
              <a:t> </a:t>
            </a:r>
            <a:r>
              <a:rPr sz="1000" dirty="0"/>
              <a:t>College</a:t>
            </a:r>
            <a:r>
              <a:rPr sz="1000" spc="-5" dirty="0"/>
              <a:t>.</a:t>
            </a:r>
            <a:r>
              <a:rPr sz="1000" spc="60" dirty="0"/>
              <a:t> </a:t>
            </a:r>
            <a:r>
              <a:rPr sz="1000" spc="-5" dirty="0"/>
              <a:t>2010.</a:t>
            </a:r>
            <a:r>
              <a:rPr sz="1000" spc="60" dirty="0"/>
              <a:t> </a:t>
            </a:r>
            <a:r>
              <a:rPr sz="1000" dirty="0"/>
              <a:t>Me</a:t>
            </a:r>
            <a:r>
              <a:rPr sz="1000" spc="-5" dirty="0"/>
              <a:t>a</a:t>
            </a:r>
            <a:r>
              <a:rPr sz="1000" dirty="0"/>
              <a:t>su</a:t>
            </a:r>
            <a:r>
              <a:rPr sz="1000" spc="-5" dirty="0"/>
              <a:t>r</a:t>
            </a:r>
            <a:r>
              <a:rPr sz="1000" dirty="0"/>
              <a:t>e</a:t>
            </a:r>
            <a:r>
              <a:rPr sz="1000" spc="-10" dirty="0"/>
              <a:t>m</a:t>
            </a:r>
            <a:r>
              <a:rPr sz="1000" dirty="0"/>
              <a:t>e</a:t>
            </a:r>
            <a:r>
              <a:rPr sz="1000" spc="-10" dirty="0"/>
              <a:t>n</a:t>
            </a:r>
            <a:r>
              <a:rPr sz="1000" dirty="0"/>
              <a:t>ts</a:t>
            </a:r>
            <a:r>
              <a:rPr sz="1000" spc="60" dirty="0"/>
              <a:t> </a:t>
            </a:r>
            <a:r>
              <a:rPr sz="1000" dirty="0"/>
              <a:t>t</a:t>
            </a:r>
            <a:r>
              <a:rPr sz="1000" spc="-5" dirty="0"/>
              <a:t>hr</a:t>
            </a:r>
            <a:r>
              <a:rPr sz="1000" dirty="0"/>
              <a:t>ough </a:t>
            </a:r>
            <a:r>
              <a:rPr sz="1000" spc="-5" dirty="0"/>
              <a:t>a</a:t>
            </a:r>
            <a:r>
              <a:rPr sz="1000" dirty="0"/>
              <a:t> </a:t>
            </a:r>
            <a:r>
              <a:rPr sz="1000" spc="-5" dirty="0"/>
              <a:t>har</a:t>
            </a:r>
            <a:r>
              <a:rPr sz="1000" dirty="0"/>
              <a:t>d se</a:t>
            </a:r>
            <a:r>
              <a:rPr sz="1000" spc="-10" dirty="0"/>
              <a:t>m</a:t>
            </a:r>
            <a:r>
              <a:rPr sz="1000" dirty="0"/>
              <a:t>este</a:t>
            </a:r>
            <a:r>
              <a:rPr sz="1000" spc="-5" dirty="0"/>
              <a:t>r.</a:t>
            </a:r>
            <a:r>
              <a:rPr sz="1000" dirty="0"/>
              <a:t> </a:t>
            </a:r>
            <a:r>
              <a:rPr sz="1000" i="1" spc="-5" dirty="0"/>
              <a:t>J</a:t>
            </a:r>
            <a:r>
              <a:rPr sz="1000" i="1" dirty="0"/>
              <a:t> </a:t>
            </a:r>
            <a:r>
              <a:rPr sz="1000" i="1" spc="-15" dirty="0"/>
              <a:t>Hea</a:t>
            </a:r>
            <a:r>
              <a:rPr sz="1000" i="1" spc="-5" dirty="0"/>
              <a:t>t</a:t>
            </a:r>
            <a:r>
              <a:rPr sz="1000" i="1" dirty="0"/>
              <a:t> M</a:t>
            </a:r>
            <a:r>
              <a:rPr sz="1000" i="1" spc="-15" dirty="0"/>
              <a:t>a</a:t>
            </a:r>
            <a:r>
              <a:rPr sz="1000" i="1" spc="-5" dirty="0"/>
              <a:t>s</a:t>
            </a:r>
            <a:r>
              <a:rPr sz="1000" i="1" dirty="0"/>
              <a:t>s Tr</a:t>
            </a:r>
            <a:r>
              <a:rPr sz="1000" i="1" spc="-15" dirty="0"/>
              <a:t>an</a:t>
            </a:r>
            <a:r>
              <a:rPr sz="1000" i="1" spc="-5" dirty="0"/>
              <a:t>sfer </a:t>
            </a:r>
            <a:r>
              <a:rPr sz="1000" spc="-5" dirty="0"/>
              <a:t>11:</a:t>
            </a:r>
            <a:r>
              <a:rPr sz="1000" dirty="0"/>
              <a:t>5</a:t>
            </a:r>
            <a:r>
              <a:rPr sz="1000" spc="-5" dirty="0"/>
              <a:t>4</a:t>
            </a:r>
            <a:r>
              <a:rPr sz="1000" dirty="0"/>
              <a:t>8-55</a:t>
            </a:r>
            <a:r>
              <a:rPr sz="1000" spc="-5" dirty="0"/>
              <a:t>6.</a:t>
            </a:r>
          </a:p>
          <a:p>
            <a:pPr marL="127000" marR="9525" indent="101600" algn="just">
              <a:lnSpc>
                <a:spcPts val="980"/>
              </a:lnSpc>
              <a:spcBef>
                <a:spcPts val="135"/>
              </a:spcBef>
              <a:buClr>
                <a:srgbClr val="002B5C"/>
              </a:buClr>
              <a:buFont typeface="Georgia"/>
              <a:buAutoNum type="arabicPeriod"/>
              <a:tabLst>
                <a:tab pos="479425" algn="l"/>
              </a:tabLst>
            </a:pPr>
            <a:r>
              <a:rPr sz="1000" spc="-10" dirty="0"/>
              <a:t>M.</a:t>
            </a:r>
            <a:r>
              <a:rPr sz="1000" spc="-5" dirty="0"/>
              <a:t>A.</a:t>
            </a:r>
            <a:r>
              <a:rPr sz="1000" spc="100" dirty="0"/>
              <a:t> </a:t>
            </a:r>
            <a:r>
              <a:rPr sz="1000" spc="-5" dirty="0"/>
              <a:t>Saa</a:t>
            </a:r>
            <a:r>
              <a:rPr sz="1000" dirty="0"/>
              <a:t>d</a:t>
            </a:r>
            <a:r>
              <a:rPr sz="1000" spc="-5" dirty="0"/>
              <a:t>.</a:t>
            </a:r>
            <a:r>
              <a:rPr sz="1000" spc="100" dirty="0"/>
              <a:t> </a:t>
            </a:r>
            <a:r>
              <a:rPr sz="1000" spc="-5" dirty="0"/>
              <a:t>1992.</a:t>
            </a:r>
            <a:r>
              <a:rPr sz="1000" spc="100" dirty="0"/>
              <a:t> </a:t>
            </a:r>
            <a:r>
              <a:rPr sz="1000" i="1" dirty="0"/>
              <a:t>Compressible</a:t>
            </a:r>
            <a:r>
              <a:rPr sz="1000" i="1" spc="100" dirty="0"/>
              <a:t> </a:t>
            </a:r>
            <a:r>
              <a:rPr sz="1000" i="1" spc="-5" dirty="0"/>
              <a:t>Flui</a:t>
            </a:r>
            <a:r>
              <a:rPr sz="1000" i="1" dirty="0"/>
              <a:t>d</a:t>
            </a:r>
            <a:r>
              <a:rPr sz="1000" i="1" spc="100" dirty="0"/>
              <a:t> </a:t>
            </a:r>
            <a:r>
              <a:rPr sz="1000" i="1" dirty="0"/>
              <a:t>Flow</a:t>
            </a:r>
            <a:r>
              <a:rPr sz="1000" spc="-5" dirty="0"/>
              <a:t>.</a:t>
            </a:r>
            <a:r>
              <a:rPr sz="1000" spc="100" dirty="0"/>
              <a:t> </a:t>
            </a:r>
            <a:r>
              <a:rPr sz="1000" spc="-10" dirty="0"/>
              <a:t>2</a:t>
            </a:r>
            <a:r>
              <a:rPr sz="1000" baseline="23148" dirty="0">
                <a:solidFill>
                  <a:srgbClr val="003B6F"/>
                </a:solidFill>
              </a:rPr>
              <a:t>nd </a:t>
            </a:r>
            <a:r>
              <a:rPr sz="1000" spc="37" baseline="23148" dirty="0">
                <a:solidFill>
                  <a:srgbClr val="003B6F"/>
                </a:solidFill>
              </a:rPr>
              <a:t> </a:t>
            </a:r>
            <a:r>
              <a:rPr sz="1000" dirty="0"/>
              <a:t>ed</a:t>
            </a:r>
            <a:r>
              <a:rPr sz="1000" spc="-5" dirty="0"/>
              <a:t>.</a:t>
            </a:r>
            <a:r>
              <a:rPr sz="1000" spc="100" dirty="0"/>
              <a:t> </a:t>
            </a:r>
            <a:r>
              <a:rPr sz="1000" dirty="0"/>
              <a:t>New</a:t>
            </a:r>
            <a:r>
              <a:rPr sz="1000" spc="100" dirty="0"/>
              <a:t> </a:t>
            </a:r>
            <a:r>
              <a:rPr sz="1000" spc="-10" dirty="0"/>
              <a:t>J</a:t>
            </a:r>
            <a:r>
              <a:rPr sz="1000" dirty="0"/>
              <a:t>e</a:t>
            </a:r>
            <a:r>
              <a:rPr sz="1000" spc="-10" dirty="0"/>
              <a:t>r</a:t>
            </a:r>
            <a:r>
              <a:rPr sz="1000" dirty="0"/>
              <a:t>sey</a:t>
            </a:r>
            <a:r>
              <a:rPr sz="1000" spc="-5" dirty="0"/>
              <a:t>: Pr</a:t>
            </a:r>
            <a:r>
              <a:rPr sz="1000" dirty="0"/>
              <a:t>e</a:t>
            </a:r>
            <a:r>
              <a:rPr sz="1000" spc="-10" dirty="0"/>
              <a:t>n</a:t>
            </a:r>
            <a:r>
              <a:rPr sz="1000" dirty="0"/>
              <a:t>tice </a:t>
            </a:r>
            <a:r>
              <a:rPr sz="1000" spc="-10" dirty="0"/>
              <a:t>Ha</a:t>
            </a:r>
            <a:r>
              <a:rPr sz="1000" dirty="0"/>
              <a:t>ll </a:t>
            </a:r>
            <a:r>
              <a:rPr sz="1000" spc="-5" dirty="0"/>
              <a:t>In</a:t>
            </a:r>
            <a:r>
              <a:rPr sz="1000" dirty="0"/>
              <a:t>c</a:t>
            </a:r>
            <a:r>
              <a:rPr sz="1000" spc="-5" dirty="0"/>
              <a:t>.</a:t>
            </a:r>
            <a:endParaRPr sz="1000" dirty="0"/>
          </a:p>
          <a:p>
            <a:pPr>
              <a:spcBef>
                <a:spcPts val="11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2700"/>
            <a:r>
              <a:rPr sz="1000" b="1" spc="-15" dirty="0">
                <a:latin typeface="Arial"/>
                <a:cs typeface="Arial"/>
              </a:rPr>
              <a:t>Appendices</a:t>
            </a:r>
            <a:endParaRPr sz="1000" dirty="0">
              <a:latin typeface="Arial"/>
              <a:cs typeface="Arial"/>
            </a:endParaRPr>
          </a:p>
          <a:p>
            <a:pPr marL="127000" marR="5080" indent="101600" algn="just">
              <a:lnSpc>
                <a:spcPct val="89900"/>
              </a:lnSpc>
              <a:spcBef>
                <a:spcPts val="195"/>
              </a:spcBef>
            </a:pPr>
            <a:r>
              <a:rPr sz="1000" spc="-10" dirty="0"/>
              <a:t>These </a:t>
            </a:r>
            <a:r>
              <a:rPr sz="1000" spc="95" dirty="0"/>
              <a:t> </a:t>
            </a:r>
            <a:r>
              <a:rPr sz="1000" spc="-5" dirty="0"/>
              <a:t>a</a:t>
            </a:r>
            <a:r>
              <a:rPr sz="1000" dirty="0"/>
              <a:t>dde</a:t>
            </a:r>
            <a:r>
              <a:rPr sz="1000" spc="-10" dirty="0"/>
              <a:t>n</a:t>
            </a:r>
            <a:r>
              <a:rPr sz="1000" dirty="0"/>
              <a:t>d</a:t>
            </a:r>
            <a:r>
              <a:rPr sz="1000" spc="-5" dirty="0"/>
              <a:t>a</a:t>
            </a:r>
            <a:r>
              <a:rPr sz="1000" dirty="0"/>
              <a:t> </a:t>
            </a:r>
            <a:r>
              <a:rPr sz="1000" spc="95" dirty="0"/>
              <a:t> </a:t>
            </a:r>
            <a:r>
              <a:rPr sz="1000" dirty="0"/>
              <a:t>co</a:t>
            </a:r>
            <a:r>
              <a:rPr sz="1000" spc="-10" dirty="0"/>
              <a:t>n</a:t>
            </a:r>
            <a:r>
              <a:rPr sz="1000" dirty="0"/>
              <a:t>t</a:t>
            </a:r>
            <a:r>
              <a:rPr sz="1000" spc="-5" dirty="0"/>
              <a:t>ain</a:t>
            </a:r>
            <a:r>
              <a:rPr sz="1000" dirty="0"/>
              <a:t> </a:t>
            </a:r>
            <a:r>
              <a:rPr sz="1000" spc="95" dirty="0"/>
              <a:t> </a:t>
            </a:r>
            <a:r>
              <a:rPr sz="1000" dirty="0"/>
              <a:t>supple</a:t>
            </a:r>
            <a:r>
              <a:rPr sz="1000" spc="-10" dirty="0"/>
              <a:t>m</a:t>
            </a:r>
            <a:r>
              <a:rPr sz="1000" dirty="0"/>
              <a:t>e</a:t>
            </a:r>
            <a:r>
              <a:rPr sz="1000" spc="-10" dirty="0"/>
              <a:t>n</a:t>
            </a:r>
            <a:r>
              <a:rPr sz="1000" dirty="0"/>
              <a:t>t</a:t>
            </a:r>
            <a:r>
              <a:rPr sz="1000" spc="-5" dirty="0"/>
              <a:t>ar</a:t>
            </a:r>
            <a:r>
              <a:rPr sz="1000" dirty="0"/>
              <a:t>y </a:t>
            </a:r>
            <a:r>
              <a:rPr sz="1000" spc="95" dirty="0"/>
              <a:t> </a:t>
            </a:r>
            <a:r>
              <a:rPr sz="1000" spc="-10" dirty="0"/>
              <a:t>ma</a:t>
            </a:r>
            <a:r>
              <a:rPr sz="1000" dirty="0"/>
              <a:t>te</a:t>
            </a:r>
            <a:r>
              <a:rPr sz="1000" spc="-5" dirty="0"/>
              <a:t>ria</a:t>
            </a:r>
            <a:r>
              <a:rPr sz="1000" dirty="0"/>
              <a:t>l</a:t>
            </a:r>
            <a:r>
              <a:rPr sz="1000" spc="-5" dirty="0"/>
              <a:t>,</a:t>
            </a:r>
            <a:r>
              <a:rPr sz="1000" dirty="0"/>
              <a:t> </a:t>
            </a:r>
            <a:r>
              <a:rPr sz="1000" spc="95" dirty="0"/>
              <a:t> </a:t>
            </a:r>
            <a:r>
              <a:rPr sz="1000" dirty="0"/>
              <a:t>such </a:t>
            </a:r>
            <a:r>
              <a:rPr sz="1000" spc="95" dirty="0"/>
              <a:t> </a:t>
            </a:r>
            <a:r>
              <a:rPr sz="1000" spc="-5" dirty="0"/>
              <a:t>a</a:t>
            </a:r>
            <a:r>
              <a:rPr sz="1000" dirty="0"/>
              <a:t>s </a:t>
            </a:r>
            <a:r>
              <a:rPr sz="1000" spc="95" dirty="0"/>
              <a:t> </a:t>
            </a:r>
            <a:r>
              <a:rPr sz="1000" dirty="0"/>
              <a:t>det</a:t>
            </a:r>
            <a:r>
              <a:rPr sz="1000" spc="-5" dirty="0"/>
              <a:t>a</a:t>
            </a:r>
            <a:r>
              <a:rPr sz="1000" dirty="0"/>
              <a:t>iled de</a:t>
            </a:r>
            <a:r>
              <a:rPr sz="1000" spc="-5" dirty="0"/>
              <a:t>riva</a:t>
            </a:r>
            <a:r>
              <a:rPr sz="1000" dirty="0"/>
              <a:t>tio</a:t>
            </a:r>
            <a:r>
              <a:rPr sz="1000" spc="-10" dirty="0"/>
              <a:t>n</a:t>
            </a:r>
            <a:r>
              <a:rPr sz="1000" dirty="0"/>
              <a:t>s </a:t>
            </a:r>
            <a:r>
              <a:rPr sz="1000" spc="-95" dirty="0"/>
              <a:t> </a:t>
            </a:r>
            <a:r>
              <a:rPr sz="1000" dirty="0"/>
              <a:t>o</a:t>
            </a:r>
            <a:r>
              <a:rPr sz="1000" spc="-5" dirty="0"/>
              <a:t>r</a:t>
            </a:r>
            <a:r>
              <a:rPr sz="1000" dirty="0"/>
              <a:t> </a:t>
            </a:r>
            <a:r>
              <a:rPr sz="1000" spc="-95" dirty="0"/>
              <a:t> </a:t>
            </a:r>
            <a:r>
              <a:rPr sz="1000" dirty="0"/>
              <a:t>c</a:t>
            </a:r>
            <a:r>
              <a:rPr sz="1000" spc="-5" dirty="0"/>
              <a:t>a</a:t>
            </a:r>
            <a:r>
              <a:rPr sz="1000" dirty="0"/>
              <a:t>lcul</a:t>
            </a:r>
            <a:r>
              <a:rPr sz="1000" spc="-5" dirty="0"/>
              <a:t>a</a:t>
            </a:r>
            <a:r>
              <a:rPr sz="1000" dirty="0"/>
              <a:t>tio</a:t>
            </a:r>
            <a:r>
              <a:rPr sz="1000" spc="-10" dirty="0"/>
              <a:t>n</a:t>
            </a:r>
            <a:r>
              <a:rPr sz="1000" dirty="0"/>
              <a:t>s</a:t>
            </a:r>
            <a:r>
              <a:rPr sz="1000" spc="-5" dirty="0"/>
              <a:t>.</a:t>
            </a:r>
            <a:r>
              <a:rPr sz="1000" dirty="0"/>
              <a:t> </a:t>
            </a:r>
            <a:r>
              <a:rPr sz="1000" spc="-95" dirty="0"/>
              <a:t> </a:t>
            </a:r>
            <a:r>
              <a:rPr sz="1000" spc="-10" dirty="0"/>
              <a:t>T</a:t>
            </a:r>
            <a:r>
              <a:rPr sz="1000" dirty="0"/>
              <a:t>hey </a:t>
            </a:r>
            <a:r>
              <a:rPr sz="1000" spc="-95" dirty="0"/>
              <a:t> </a:t>
            </a:r>
            <a:r>
              <a:rPr sz="1000" spc="-5" dirty="0"/>
              <a:t>ar</a:t>
            </a:r>
            <a:r>
              <a:rPr sz="1000" dirty="0"/>
              <a:t>e </a:t>
            </a:r>
            <a:r>
              <a:rPr sz="1000" spc="-95" dirty="0"/>
              <a:t> </a:t>
            </a:r>
            <a:r>
              <a:rPr sz="1000" spc="-10" dirty="0"/>
              <a:t>n</a:t>
            </a:r>
            <a:r>
              <a:rPr sz="1000" dirty="0"/>
              <a:t>ot </a:t>
            </a:r>
            <a:r>
              <a:rPr sz="1000" spc="-95" dirty="0"/>
              <a:t> </a:t>
            </a:r>
            <a:r>
              <a:rPr sz="1000" spc="-10" dirty="0"/>
              <a:t>m</a:t>
            </a:r>
            <a:r>
              <a:rPr sz="1000" dirty="0"/>
              <a:t>e</a:t>
            </a:r>
            <a:r>
              <a:rPr sz="1000" spc="-5" dirty="0"/>
              <a:t>an</a:t>
            </a:r>
            <a:r>
              <a:rPr sz="1000" dirty="0"/>
              <a:t>t </a:t>
            </a:r>
            <a:r>
              <a:rPr sz="1000" spc="-95" dirty="0"/>
              <a:t> </a:t>
            </a:r>
            <a:r>
              <a:rPr sz="1000" dirty="0"/>
              <a:t>to </a:t>
            </a:r>
            <a:r>
              <a:rPr sz="1000" spc="-95" dirty="0"/>
              <a:t> </a:t>
            </a:r>
            <a:r>
              <a:rPr sz="1000" dirty="0"/>
              <a:t>co</a:t>
            </a:r>
            <a:r>
              <a:rPr sz="1000" spc="-10" dirty="0"/>
              <a:t>n</a:t>
            </a:r>
            <a:r>
              <a:rPr sz="1000" dirty="0"/>
              <a:t>t</a:t>
            </a:r>
            <a:r>
              <a:rPr sz="1000" spc="-5" dirty="0"/>
              <a:t>ain</a:t>
            </a:r>
            <a:r>
              <a:rPr sz="1000" dirty="0"/>
              <a:t> </a:t>
            </a:r>
            <a:r>
              <a:rPr sz="1000" spc="-95" dirty="0"/>
              <a:t> </a:t>
            </a:r>
            <a:r>
              <a:rPr sz="1000" spc="-5" dirty="0"/>
              <a:t>a</a:t>
            </a:r>
            <a:r>
              <a:rPr sz="1000" dirty="0"/>
              <a:t> </a:t>
            </a:r>
            <a:r>
              <a:rPr sz="1000" spc="-95" dirty="0"/>
              <a:t> </a:t>
            </a:r>
            <a:r>
              <a:rPr sz="1000" spc="-5" dirty="0"/>
              <a:t>r</a:t>
            </a:r>
            <a:r>
              <a:rPr sz="1000" dirty="0"/>
              <a:t>eco</a:t>
            </a:r>
            <a:r>
              <a:rPr sz="1000" spc="-5" dirty="0"/>
              <a:t>r</a:t>
            </a:r>
            <a:r>
              <a:rPr sz="1000" dirty="0"/>
              <a:t>d </a:t>
            </a:r>
            <a:r>
              <a:rPr sz="1000" spc="-95" dirty="0"/>
              <a:t> </a:t>
            </a:r>
            <a:r>
              <a:rPr sz="1000" dirty="0"/>
              <a:t>of e</a:t>
            </a:r>
            <a:r>
              <a:rPr sz="1000" spc="-5" dirty="0"/>
              <a:t>v</a:t>
            </a:r>
            <a:r>
              <a:rPr sz="1000" dirty="0"/>
              <a:t>e</a:t>
            </a:r>
            <a:r>
              <a:rPr sz="1000" spc="-5" dirty="0"/>
              <a:t>r</a:t>
            </a:r>
            <a:r>
              <a:rPr sz="1000" dirty="0"/>
              <a:t>yt</a:t>
            </a:r>
            <a:r>
              <a:rPr sz="1000" spc="-5" dirty="0"/>
              <a:t>hin</a:t>
            </a:r>
            <a:r>
              <a:rPr sz="1000" dirty="0"/>
              <a:t>g </a:t>
            </a:r>
            <a:r>
              <a:rPr sz="1000" spc="-105" dirty="0"/>
              <a:t> </a:t>
            </a:r>
            <a:r>
              <a:rPr sz="1000" dirty="0"/>
              <a:t>t</a:t>
            </a:r>
            <a:r>
              <a:rPr sz="1000" spc="-5" dirty="0"/>
              <a:t>ha</a:t>
            </a:r>
            <a:r>
              <a:rPr sz="1000" dirty="0"/>
              <a:t>t </a:t>
            </a:r>
            <a:r>
              <a:rPr sz="1000" spc="-105" dirty="0"/>
              <a:t> </a:t>
            </a:r>
            <a:r>
              <a:rPr sz="1000" dirty="0"/>
              <a:t>w</a:t>
            </a:r>
            <a:r>
              <a:rPr sz="1000" spc="-5" dirty="0"/>
              <a:t>a</a:t>
            </a:r>
            <a:r>
              <a:rPr sz="1000" dirty="0"/>
              <a:t>s </a:t>
            </a:r>
            <a:r>
              <a:rPr sz="1000" spc="-105" dirty="0"/>
              <a:t> </a:t>
            </a:r>
            <a:r>
              <a:rPr sz="1000" dirty="0"/>
              <a:t>do</a:t>
            </a:r>
            <a:r>
              <a:rPr sz="1000" spc="-10" dirty="0"/>
              <a:t>n</a:t>
            </a:r>
            <a:r>
              <a:rPr sz="1000" dirty="0"/>
              <a:t>e </a:t>
            </a:r>
            <a:r>
              <a:rPr sz="1000" spc="-105" dirty="0"/>
              <a:t> </a:t>
            </a:r>
            <a:r>
              <a:rPr sz="1000" dirty="0"/>
              <a:t>o</a:t>
            </a:r>
            <a:r>
              <a:rPr sz="1000" spc="-10" dirty="0"/>
              <a:t>n</a:t>
            </a:r>
            <a:r>
              <a:rPr sz="1000" dirty="0"/>
              <a:t> </a:t>
            </a:r>
            <a:r>
              <a:rPr sz="1000" spc="-105" dirty="0"/>
              <a:t> </a:t>
            </a:r>
            <a:r>
              <a:rPr sz="1000" dirty="0"/>
              <a:t>the </a:t>
            </a:r>
            <a:r>
              <a:rPr sz="1000" spc="-105" dirty="0"/>
              <a:t> </a:t>
            </a:r>
            <a:r>
              <a:rPr sz="1000" spc="-10" dirty="0"/>
              <a:t>m</a:t>
            </a:r>
            <a:r>
              <a:rPr sz="1000" dirty="0"/>
              <a:t>e</a:t>
            </a:r>
            <a:r>
              <a:rPr sz="1000" spc="-10" dirty="0"/>
              <a:t>m</a:t>
            </a:r>
            <a:r>
              <a:rPr sz="1000" dirty="0"/>
              <a:t>o</a:t>
            </a:r>
            <a:r>
              <a:rPr sz="1000" spc="-5" dirty="0"/>
              <a:t>’</a:t>
            </a:r>
            <a:r>
              <a:rPr sz="1000" dirty="0"/>
              <a:t>s </a:t>
            </a:r>
            <a:r>
              <a:rPr sz="1000" spc="-105" dirty="0"/>
              <a:t> </a:t>
            </a:r>
            <a:r>
              <a:rPr sz="1000" dirty="0"/>
              <a:t>subject</a:t>
            </a:r>
            <a:r>
              <a:rPr sz="1000" spc="-5" dirty="0"/>
              <a:t>.</a:t>
            </a:r>
            <a:r>
              <a:rPr sz="1000" dirty="0"/>
              <a:t> </a:t>
            </a:r>
            <a:r>
              <a:rPr sz="1000" spc="-105" dirty="0"/>
              <a:t> </a:t>
            </a:r>
            <a:r>
              <a:rPr sz="1000" spc="-5" dirty="0"/>
              <a:t>In</a:t>
            </a:r>
            <a:r>
              <a:rPr sz="1000" dirty="0"/>
              <a:t>clude </a:t>
            </a:r>
            <a:r>
              <a:rPr sz="1000" spc="-105" dirty="0"/>
              <a:t> </a:t>
            </a:r>
            <a:r>
              <a:rPr sz="1000" dirty="0"/>
              <a:t>o</a:t>
            </a:r>
            <a:r>
              <a:rPr sz="1000" spc="-10" dirty="0"/>
              <a:t>n</a:t>
            </a:r>
            <a:r>
              <a:rPr sz="1000" dirty="0"/>
              <a:t>ly </a:t>
            </a:r>
            <a:r>
              <a:rPr sz="1000" spc="-105" dirty="0"/>
              <a:t> </a:t>
            </a:r>
            <a:r>
              <a:rPr sz="1000" dirty="0"/>
              <a:t>w</a:t>
            </a:r>
            <a:r>
              <a:rPr sz="1000" spc="-5" dirty="0"/>
              <a:t>ha</a:t>
            </a:r>
            <a:r>
              <a:rPr sz="1000" dirty="0"/>
              <a:t>t </a:t>
            </a:r>
            <a:r>
              <a:rPr sz="1000" spc="-105" dirty="0"/>
              <a:t> </a:t>
            </a:r>
            <a:r>
              <a:rPr sz="1000" dirty="0"/>
              <a:t>is </a:t>
            </a:r>
            <a:r>
              <a:rPr sz="1000" spc="-10" dirty="0"/>
              <a:t>n</a:t>
            </a:r>
            <a:r>
              <a:rPr sz="1000" dirty="0"/>
              <a:t>eeded</a:t>
            </a:r>
            <a:r>
              <a:rPr sz="1000" spc="65" dirty="0"/>
              <a:t> </a:t>
            </a:r>
            <a:r>
              <a:rPr sz="1000" dirty="0"/>
              <a:t>to</a:t>
            </a:r>
            <a:r>
              <a:rPr sz="1000" spc="65" dirty="0"/>
              <a:t> </a:t>
            </a:r>
            <a:r>
              <a:rPr sz="1000" dirty="0"/>
              <a:t>suppo</a:t>
            </a:r>
            <a:r>
              <a:rPr sz="1000" spc="-5" dirty="0"/>
              <a:t>r</a:t>
            </a:r>
            <a:r>
              <a:rPr sz="1000" dirty="0"/>
              <a:t>t</a:t>
            </a:r>
            <a:r>
              <a:rPr sz="1000" spc="65" dirty="0"/>
              <a:t> </a:t>
            </a:r>
            <a:r>
              <a:rPr sz="1000" spc="-10" dirty="0"/>
              <a:t>ma</a:t>
            </a:r>
            <a:r>
              <a:rPr sz="1000" dirty="0"/>
              <a:t>te</a:t>
            </a:r>
            <a:r>
              <a:rPr sz="1000" spc="-5" dirty="0"/>
              <a:t>ria</a:t>
            </a:r>
            <a:r>
              <a:rPr sz="1000" dirty="0"/>
              <a:t>l</a:t>
            </a:r>
            <a:r>
              <a:rPr sz="1000" spc="65" dirty="0"/>
              <a:t> </a:t>
            </a:r>
            <a:r>
              <a:rPr sz="1000" dirty="0"/>
              <a:t>p</a:t>
            </a:r>
            <a:r>
              <a:rPr sz="1000" spc="-5" dirty="0"/>
              <a:t>r</a:t>
            </a:r>
            <a:r>
              <a:rPr sz="1000" dirty="0"/>
              <a:t>ese</a:t>
            </a:r>
            <a:r>
              <a:rPr sz="1000" spc="-10" dirty="0"/>
              <a:t>n</a:t>
            </a:r>
            <a:r>
              <a:rPr sz="1000" dirty="0"/>
              <a:t>ted</a:t>
            </a:r>
            <a:r>
              <a:rPr sz="1000" spc="65" dirty="0"/>
              <a:t> </a:t>
            </a:r>
            <a:r>
              <a:rPr sz="1000" spc="-5" dirty="0"/>
              <a:t>in</a:t>
            </a:r>
            <a:r>
              <a:rPr sz="1000" spc="65" dirty="0"/>
              <a:t> </a:t>
            </a:r>
            <a:r>
              <a:rPr sz="1000" dirty="0"/>
              <a:t>the</a:t>
            </a:r>
            <a:r>
              <a:rPr sz="1000" spc="65" dirty="0"/>
              <a:t> </a:t>
            </a:r>
            <a:r>
              <a:rPr sz="1000" dirty="0"/>
              <a:t>body</a:t>
            </a:r>
            <a:r>
              <a:rPr sz="1000" spc="65" dirty="0"/>
              <a:t> </a:t>
            </a:r>
            <a:r>
              <a:rPr sz="1000" dirty="0"/>
              <a:t>of</a:t>
            </a:r>
            <a:r>
              <a:rPr sz="1000" spc="65" dirty="0"/>
              <a:t> </a:t>
            </a:r>
            <a:r>
              <a:rPr sz="1000" dirty="0"/>
              <a:t>the</a:t>
            </a:r>
            <a:r>
              <a:rPr sz="1000" spc="65" dirty="0"/>
              <a:t> </a:t>
            </a:r>
            <a:r>
              <a:rPr sz="1000" spc="-10" dirty="0"/>
              <a:t>m</a:t>
            </a:r>
            <a:r>
              <a:rPr sz="1000" dirty="0"/>
              <a:t>e</a:t>
            </a:r>
            <a:r>
              <a:rPr sz="1000" spc="-10" dirty="0"/>
              <a:t>m</a:t>
            </a:r>
            <a:r>
              <a:rPr sz="1000" dirty="0"/>
              <a:t>o</a:t>
            </a:r>
            <a:r>
              <a:rPr sz="1000" spc="-5" dirty="0"/>
              <a:t>.</a:t>
            </a:r>
            <a:r>
              <a:rPr sz="1000" spc="65" dirty="0"/>
              <a:t> </a:t>
            </a:r>
            <a:r>
              <a:rPr sz="1000" dirty="0"/>
              <a:t>Do</a:t>
            </a:r>
            <a:r>
              <a:rPr sz="1000" spc="65" dirty="0"/>
              <a:t> </a:t>
            </a:r>
            <a:r>
              <a:rPr sz="1000" spc="-10" dirty="0"/>
              <a:t>n</a:t>
            </a:r>
            <a:r>
              <a:rPr sz="1000" dirty="0"/>
              <a:t>ot pl</a:t>
            </a:r>
            <a:r>
              <a:rPr sz="1000" spc="-5" dirty="0"/>
              <a:t>a</a:t>
            </a:r>
            <a:r>
              <a:rPr sz="1000" dirty="0"/>
              <a:t>ce the </a:t>
            </a:r>
            <a:r>
              <a:rPr sz="1000" spc="-5" dirty="0"/>
              <a:t>r</a:t>
            </a:r>
            <a:r>
              <a:rPr sz="1000" dirty="0"/>
              <a:t>esults he</a:t>
            </a:r>
            <a:r>
              <a:rPr sz="1000" spc="-5" dirty="0"/>
              <a:t>r</a:t>
            </a:r>
            <a:r>
              <a:rPr sz="1000" dirty="0"/>
              <a:t>e </a:t>
            </a:r>
            <a:r>
              <a:rPr sz="1000" spc="-5" dirty="0"/>
              <a:t>an</a:t>
            </a:r>
            <a:r>
              <a:rPr sz="1000" dirty="0"/>
              <a:t>d the</a:t>
            </a:r>
            <a:r>
              <a:rPr sz="1000" spc="-10" dirty="0"/>
              <a:t>n</a:t>
            </a:r>
            <a:r>
              <a:rPr sz="1000" dirty="0"/>
              <a:t> </a:t>
            </a:r>
            <a:r>
              <a:rPr sz="1000" spc="-5" dirty="0"/>
              <a:t>r</a:t>
            </a:r>
            <a:r>
              <a:rPr sz="1000" dirty="0"/>
              <a:t>efe</a:t>
            </a:r>
            <a:r>
              <a:rPr sz="1000" spc="-5" dirty="0"/>
              <a:t>r</a:t>
            </a:r>
            <a:r>
              <a:rPr sz="1000" dirty="0"/>
              <a:t> to the</a:t>
            </a:r>
            <a:r>
              <a:rPr sz="1000" spc="-10" dirty="0"/>
              <a:t>m</a:t>
            </a:r>
            <a:r>
              <a:rPr sz="1000" dirty="0"/>
              <a:t> f</a:t>
            </a:r>
            <a:r>
              <a:rPr sz="1000" spc="-5" dirty="0"/>
              <a:t>r</a:t>
            </a:r>
            <a:r>
              <a:rPr sz="1000" dirty="0"/>
              <a:t>o</a:t>
            </a:r>
            <a:r>
              <a:rPr sz="1000" spc="-10" dirty="0"/>
              <a:t>m</a:t>
            </a:r>
            <a:r>
              <a:rPr sz="1000" dirty="0"/>
              <a:t> the </a:t>
            </a:r>
            <a:r>
              <a:rPr sz="1000" spc="-10" dirty="0"/>
              <a:t>m</a:t>
            </a:r>
            <a:r>
              <a:rPr sz="1000" dirty="0"/>
              <a:t>e</a:t>
            </a:r>
            <a:r>
              <a:rPr sz="1000" spc="-10" dirty="0"/>
              <a:t>m</a:t>
            </a:r>
            <a:r>
              <a:rPr sz="1000" dirty="0"/>
              <a:t>o</a:t>
            </a:r>
            <a:r>
              <a:rPr sz="1000" spc="-5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205" y="5766537"/>
            <a:ext cx="5408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rPr>
              <a:t>Acronyms/abbreviations must be spelled out on first use.</a:t>
            </a:r>
          </a:p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rPr>
              <a:t>Define all variables used in equations. (e.g. is V volume or volts)</a:t>
            </a:r>
          </a:p>
        </p:txBody>
      </p:sp>
    </p:spTree>
    <p:extLst>
      <p:ext uri="{BB962C8B-B14F-4D97-AF65-F5344CB8AC3E}">
        <p14:creationId xmlns:p14="http://schemas.microsoft.com/office/powerpoint/2010/main" val="1634603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Memos: Schematics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407" y="2313725"/>
            <a:ext cx="5494863" cy="30847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61485" y="5275366"/>
            <a:ext cx="27256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Sill TJ &amp; von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Recum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HA. Biomaterials (2008)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0" y="5521587"/>
            <a:ext cx="58439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x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Schematic of electrospinning. An electric field is applied to a polymer solution being ejected at a constant rate in the direction of a grounded target. The polymer solution is carried through air by an electric field to become fine fibers that are deposited on a rotating and/or translating mandrel to produce a fibrous mesh.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8865" y="1564242"/>
            <a:ext cx="5102989" cy="5293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/>
                <a:cs typeface="Georgia"/>
              </a:rPr>
              <a:t>Schematics…</a:t>
            </a:r>
          </a:p>
          <a:p>
            <a:endParaRPr lang="en-US" dirty="0">
              <a:latin typeface="Georgia"/>
              <a:cs typeface="Georgi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Georgia"/>
                <a:cs typeface="Georgia"/>
              </a:rPr>
              <a:t>Have </a:t>
            </a:r>
            <a:r>
              <a:rPr lang="en-US" b="1" dirty="0">
                <a:latin typeface="Georgia"/>
                <a:cs typeface="Georgia"/>
              </a:rPr>
              <a:t>descriptive captions BELOW </a:t>
            </a:r>
            <a:r>
              <a:rPr lang="en-US" dirty="0">
                <a:latin typeface="Georgia"/>
                <a:cs typeface="Georgia"/>
              </a:rPr>
              <a:t>the schematic with brief descriptions of what is being depicted</a:t>
            </a:r>
          </a:p>
          <a:p>
            <a:pPr algn="just"/>
            <a:endParaRPr lang="en-US" dirty="0">
              <a:latin typeface="Georgia"/>
              <a:cs typeface="Georgi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Georgia"/>
                <a:cs typeface="Georgia"/>
              </a:rPr>
              <a:t>A white or transparent background </a:t>
            </a:r>
            <a:r>
              <a:rPr lang="en-US" b="1" dirty="0">
                <a:latin typeface="Georgia"/>
                <a:cs typeface="Georgia"/>
              </a:rPr>
              <a:t>WITHOUT </a:t>
            </a:r>
            <a:r>
              <a:rPr lang="en-US" dirty="0">
                <a:latin typeface="Georgia"/>
                <a:cs typeface="Georgia"/>
              </a:rPr>
              <a:t>a border</a:t>
            </a:r>
          </a:p>
          <a:p>
            <a:pPr algn="just"/>
            <a:endParaRPr lang="en-US" dirty="0">
              <a:latin typeface="Georgia"/>
              <a:cs typeface="Georgi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Georgia"/>
                <a:cs typeface="Georgia"/>
              </a:rPr>
              <a:t>Parts should be labelled with what they represent</a:t>
            </a:r>
          </a:p>
          <a:p>
            <a:pPr algn="just"/>
            <a:endParaRPr lang="en-US" dirty="0">
              <a:latin typeface="Georgia"/>
              <a:cs typeface="Georgi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Georgia"/>
                <a:cs typeface="Georgia"/>
              </a:rPr>
              <a:t>Schematics can be made on any design software (</a:t>
            </a:r>
            <a:r>
              <a:rPr lang="en-US" dirty="0" err="1">
                <a:latin typeface="Georgia"/>
                <a:cs typeface="Georgia"/>
              </a:rPr>
              <a:t>creo</a:t>
            </a:r>
            <a:r>
              <a:rPr lang="en-US" dirty="0">
                <a:latin typeface="Georgia"/>
                <a:cs typeface="Georgia"/>
              </a:rPr>
              <a:t>, </a:t>
            </a:r>
            <a:r>
              <a:rPr lang="en-US" dirty="0" err="1">
                <a:latin typeface="Georgia"/>
                <a:cs typeface="Georgia"/>
              </a:rPr>
              <a:t>powerpoint</a:t>
            </a:r>
            <a:r>
              <a:rPr lang="en-US" dirty="0">
                <a:latin typeface="Georgia"/>
                <a:cs typeface="Georgia"/>
              </a:rPr>
              <a:t>, and other illustration software) but put some time into the design. </a:t>
            </a:r>
          </a:p>
          <a:p>
            <a:pPr algn="just"/>
            <a:endParaRPr lang="en-US" dirty="0">
              <a:latin typeface="Georgia"/>
              <a:cs typeface="Georgi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Georgia"/>
                <a:cs typeface="Georgia"/>
              </a:rPr>
              <a:t>Do not just take a screen shot of a </a:t>
            </a:r>
            <a:r>
              <a:rPr lang="en-US" dirty="0" err="1">
                <a:latin typeface="Georgia"/>
                <a:cs typeface="Georgia"/>
              </a:rPr>
              <a:t>creo</a:t>
            </a:r>
            <a:r>
              <a:rPr lang="en-US" dirty="0">
                <a:latin typeface="Georgia"/>
                <a:cs typeface="Georgia"/>
              </a:rPr>
              <a:t> model.</a:t>
            </a:r>
          </a:p>
          <a:p>
            <a:endParaRPr lang="en-US" sz="14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614118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6828" y="1496290"/>
            <a:ext cx="6155574" cy="39651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65543" y="1523358"/>
            <a:ext cx="6057900" cy="3864610"/>
          </a:xfrm>
          <a:custGeom>
            <a:avLst/>
            <a:gdLst/>
            <a:ahLst/>
            <a:cxnLst/>
            <a:rect l="l" t="t" r="r" b="b"/>
            <a:pathLst>
              <a:path w="6057900" h="3864610">
                <a:moveTo>
                  <a:pt x="0" y="0"/>
                </a:moveTo>
                <a:lnTo>
                  <a:pt x="6057306" y="0"/>
                </a:lnTo>
                <a:lnTo>
                  <a:pt x="6057306" y="3864035"/>
                </a:lnTo>
                <a:lnTo>
                  <a:pt x="0" y="38640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65543" y="1523358"/>
            <a:ext cx="6057900" cy="3864610"/>
          </a:xfrm>
          <a:custGeom>
            <a:avLst/>
            <a:gdLst/>
            <a:ahLst/>
            <a:cxnLst/>
            <a:rect l="l" t="t" r="r" b="b"/>
            <a:pathLst>
              <a:path w="6057900" h="3864610">
                <a:moveTo>
                  <a:pt x="0" y="0"/>
                </a:moveTo>
                <a:lnTo>
                  <a:pt x="6057306" y="0"/>
                </a:lnTo>
                <a:lnTo>
                  <a:pt x="6057306" y="3864035"/>
                </a:lnTo>
                <a:lnTo>
                  <a:pt x="0" y="386403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33789" y="474259"/>
            <a:ext cx="11372425" cy="76944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/>
            <a:r>
              <a:rPr spc="-25" dirty="0"/>
              <a:t>Tec</a:t>
            </a:r>
            <a:r>
              <a:rPr spc="-30" dirty="0"/>
              <a:t>h</a:t>
            </a:r>
            <a:r>
              <a:rPr spc="-25" dirty="0"/>
              <a:t>n</a:t>
            </a:r>
            <a:r>
              <a:rPr dirty="0"/>
              <a:t>ic</a:t>
            </a:r>
            <a:r>
              <a:rPr spc="-25" dirty="0"/>
              <a:t>a</a:t>
            </a:r>
            <a:r>
              <a:rPr dirty="0"/>
              <a:t>l </a:t>
            </a:r>
            <a:r>
              <a:rPr spc="-5" dirty="0"/>
              <a:t>M</a:t>
            </a:r>
            <a:r>
              <a:rPr dirty="0"/>
              <a:t>e</a:t>
            </a:r>
            <a:r>
              <a:rPr spc="-40" dirty="0"/>
              <a:t>m</a:t>
            </a:r>
            <a:r>
              <a:rPr dirty="0"/>
              <a:t>o</a:t>
            </a:r>
            <a:r>
              <a:rPr spc="-5" dirty="0"/>
              <a:t>s</a:t>
            </a:r>
            <a:r>
              <a:rPr spc="-15" dirty="0"/>
              <a:t>:</a:t>
            </a:r>
            <a:r>
              <a:rPr dirty="0"/>
              <a:t> Figu</a:t>
            </a:r>
            <a:r>
              <a:rPr spc="-20" dirty="0"/>
              <a:t>r</a:t>
            </a:r>
            <a:r>
              <a:rPr dirty="0"/>
              <a:t>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68669" y="4640560"/>
            <a:ext cx="244030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600"/>
              </a:lnSpc>
            </a:pPr>
            <a:r>
              <a:rPr sz="1400" dirty="0">
                <a:solidFill>
                  <a:prstClr val="black"/>
                </a:solidFill>
                <a:latin typeface="Times New Roman"/>
                <a:cs typeface="Times New Roman"/>
              </a:rPr>
              <a:t>F</a:t>
            </a:r>
            <a:r>
              <a:rPr sz="1400" spc="-10" dirty="0">
                <a:solidFill>
                  <a:prstClr val="black"/>
                </a:solidFill>
                <a:latin typeface="Times New Roman"/>
                <a:cs typeface="Times New Roman"/>
              </a:rPr>
              <a:t>igure. Comparison of theory and experiment.</a:t>
            </a:r>
            <a:endParaRPr sz="1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92511" y="4669034"/>
            <a:ext cx="2484120" cy="633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8200"/>
              </a:lnSpc>
            </a:pPr>
            <a:r>
              <a:rPr sz="1400" dirty="0">
                <a:solidFill>
                  <a:prstClr val="black"/>
                </a:solidFill>
                <a:latin typeface="Times New Roman"/>
                <a:cs typeface="Times New Roman"/>
              </a:rPr>
              <a:t>F</a:t>
            </a:r>
            <a:r>
              <a:rPr sz="1400" spc="-10" dirty="0">
                <a:solidFill>
                  <a:prstClr val="black"/>
                </a:solidFill>
                <a:latin typeface="Times New Roman"/>
                <a:cs typeface="Times New Roman"/>
              </a:rPr>
              <a:t>igure 1. Comparison of system output predicted from equation (3) and experimental measurement.</a:t>
            </a:r>
            <a:endParaRPr sz="1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10899" y="2266824"/>
            <a:ext cx="2973114" cy="22300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84014" y="2297348"/>
            <a:ext cx="2973116" cy="22300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19454" y="3732415"/>
            <a:ext cx="602672" cy="6109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70267" y="3761836"/>
            <a:ext cx="499745" cy="504825"/>
          </a:xfrm>
          <a:custGeom>
            <a:avLst/>
            <a:gdLst/>
            <a:ahLst/>
            <a:cxnLst/>
            <a:rect l="l" t="t" r="r" b="b"/>
            <a:pathLst>
              <a:path w="499745" h="504825">
                <a:moveTo>
                  <a:pt x="121980" y="0"/>
                </a:moveTo>
                <a:lnTo>
                  <a:pt x="0" y="119665"/>
                </a:lnTo>
                <a:lnTo>
                  <a:pt x="130069" y="252251"/>
                </a:lnTo>
                <a:lnTo>
                  <a:pt x="0" y="384836"/>
                </a:lnTo>
                <a:lnTo>
                  <a:pt x="121980" y="504502"/>
                </a:lnTo>
                <a:lnTo>
                  <a:pt x="249759" y="374253"/>
                </a:lnTo>
                <a:lnTo>
                  <a:pt x="489135" y="374253"/>
                </a:lnTo>
                <a:lnTo>
                  <a:pt x="369448" y="252251"/>
                </a:lnTo>
                <a:lnTo>
                  <a:pt x="489135" y="130248"/>
                </a:lnTo>
                <a:lnTo>
                  <a:pt x="249759" y="130248"/>
                </a:lnTo>
                <a:lnTo>
                  <a:pt x="121980" y="0"/>
                </a:lnTo>
                <a:close/>
              </a:path>
              <a:path w="499745" h="504825">
                <a:moveTo>
                  <a:pt x="489135" y="374253"/>
                </a:moveTo>
                <a:lnTo>
                  <a:pt x="249759" y="374253"/>
                </a:lnTo>
                <a:lnTo>
                  <a:pt x="377536" y="504502"/>
                </a:lnTo>
                <a:lnTo>
                  <a:pt x="499517" y="384836"/>
                </a:lnTo>
                <a:lnTo>
                  <a:pt x="489135" y="374253"/>
                </a:lnTo>
                <a:close/>
              </a:path>
              <a:path w="499745" h="504825">
                <a:moveTo>
                  <a:pt x="377536" y="0"/>
                </a:moveTo>
                <a:lnTo>
                  <a:pt x="249759" y="130248"/>
                </a:lnTo>
                <a:lnTo>
                  <a:pt x="489135" y="130248"/>
                </a:lnTo>
                <a:lnTo>
                  <a:pt x="499517" y="119665"/>
                </a:lnTo>
                <a:lnTo>
                  <a:pt x="37753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70268" y="3761836"/>
            <a:ext cx="499745" cy="504825"/>
          </a:xfrm>
          <a:custGeom>
            <a:avLst/>
            <a:gdLst/>
            <a:ahLst/>
            <a:cxnLst/>
            <a:rect l="l" t="t" r="r" b="b"/>
            <a:pathLst>
              <a:path w="499745" h="504825">
                <a:moveTo>
                  <a:pt x="0" y="119665"/>
                </a:moveTo>
                <a:lnTo>
                  <a:pt x="121980" y="0"/>
                </a:lnTo>
                <a:lnTo>
                  <a:pt x="249758" y="130248"/>
                </a:lnTo>
                <a:lnTo>
                  <a:pt x="377537" y="0"/>
                </a:lnTo>
                <a:lnTo>
                  <a:pt x="499517" y="119665"/>
                </a:lnTo>
                <a:lnTo>
                  <a:pt x="369447" y="252251"/>
                </a:lnTo>
                <a:lnTo>
                  <a:pt x="499517" y="384835"/>
                </a:lnTo>
                <a:lnTo>
                  <a:pt x="377537" y="504501"/>
                </a:lnTo>
                <a:lnTo>
                  <a:pt x="249758" y="374254"/>
                </a:lnTo>
                <a:lnTo>
                  <a:pt x="121980" y="504501"/>
                </a:lnTo>
                <a:lnTo>
                  <a:pt x="0" y="384835"/>
                </a:lnTo>
                <a:lnTo>
                  <a:pt x="130069" y="252251"/>
                </a:lnTo>
                <a:lnTo>
                  <a:pt x="0" y="119665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764276" y="3412397"/>
            <a:ext cx="863668" cy="9942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27926" y="5444136"/>
            <a:ext cx="9144000" cy="702669"/>
          </a:xfrm>
          <a:custGeom>
            <a:avLst/>
            <a:gdLst/>
            <a:ahLst/>
            <a:cxnLst/>
            <a:rect l="l" t="t" r="r" b="b"/>
            <a:pathLst>
              <a:path w="9144000" h="822959">
                <a:moveTo>
                  <a:pt x="0" y="0"/>
                </a:moveTo>
                <a:lnTo>
                  <a:pt x="9143998" y="0"/>
                </a:lnTo>
                <a:lnTo>
                  <a:pt x="9143998" y="822346"/>
                </a:lnTo>
                <a:lnTo>
                  <a:pt x="0" y="822346"/>
                </a:lnTo>
                <a:lnTo>
                  <a:pt x="0" y="0"/>
                </a:lnTo>
                <a:close/>
              </a:path>
            </a:pathLst>
          </a:custGeom>
          <a:solidFill>
            <a:srgbClr val="FFE593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33789" y="5518472"/>
            <a:ext cx="861568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15" dirty="0">
                <a:solidFill>
                  <a:srgbClr val="000066"/>
                </a:solidFill>
                <a:latin typeface="Arial"/>
                <a:cs typeface="Arial"/>
              </a:rPr>
              <a:t>Figure</a:t>
            </a:r>
            <a:r>
              <a:rPr spc="-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66"/>
                </a:solidFill>
                <a:latin typeface="Arial"/>
                <a:cs typeface="Arial"/>
              </a:rPr>
              <a:t>numbe</a:t>
            </a:r>
            <a:r>
              <a:rPr spc="-10" dirty="0">
                <a:solidFill>
                  <a:srgbClr val="000066"/>
                </a:solidFill>
                <a:latin typeface="Arial"/>
                <a:cs typeface="Arial"/>
              </a:rPr>
              <a:t>rs,</a:t>
            </a:r>
            <a:r>
              <a:rPr spc="-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66"/>
                </a:solidFill>
                <a:latin typeface="Arial"/>
                <a:cs typeface="Arial"/>
              </a:rPr>
              <a:t>cap</a:t>
            </a:r>
            <a:r>
              <a:rPr spc="-10" dirty="0">
                <a:solidFill>
                  <a:srgbClr val="000066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0066"/>
                </a:solidFill>
                <a:latin typeface="Arial"/>
                <a:cs typeface="Arial"/>
              </a:rPr>
              <a:t>ion</a:t>
            </a:r>
            <a:r>
              <a:rPr spc="-10" dirty="0">
                <a:solidFill>
                  <a:srgbClr val="000066"/>
                </a:solidFill>
                <a:latin typeface="Arial"/>
                <a:cs typeface="Arial"/>
              </a:rPr>
              <a:t>s,</a:t>
            </a:r>
            <a:r>
              <a:rPr spc="-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66"/>
                </a:solidFill>
                <a:latin typeface="Arial"/>
                <a:cs typeface="Arial"/>
              </a:rPr>
              <a:t>axis</a:t>
            </a:r>
            <a:r>
              <a:rPr spc="-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66"/>
                </a:solidFill>
                <a:latin typeface="Arial"/>
                <a:cs typeface="Arial"/>
              </a:rPr>
              <a:t>label</a:t>
            </a:r>
            <a:r>
              <a:rPr spc="-10" dirty="0">
                <a:solidFill>
                  <a:srgbClr val="000066"/>
                </a:solidFill>
                <a:latin typeface="Arial"/>
                <a:cs typeface="Arial"/>
              </a:rPr>
              <a:t>s,</a:t>
            </a:r>
            <a:r>
              <a:rPr spc="-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66"/>
                </a:solidFill>
                <a:latin typeface="Arial"/>
                <a:cs typeface="Arial"/>
              </a:rPr>
              <a:t>and</a:t>
            </a:r>
            <a:r>
              <a:rPr spc="-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66"/>
                </a:solidFill>
                <a:latin typeface="Arial"/>
                <a:cs typeface="Arial"/>
              </a:rPr>
              <a:t>uni</a:t>
            </a:r>
            <a:r>
              <a:rPr spc="-10" dirty="0">
                <a:solidFill>
                  <a:srgbClr val="000066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0066"/>
                </a:solidFill>
                <a:latin typeface="Arial"/>
                <a:cs typeface="Arial"/>
              </a:rPr>
              <a:t>s</a:t>
            </a:r>
            <a:r>
              <a:rPr spc="-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66"/>
                </a:solidFill>
                <a:latin typeface="Arial"/>
                <a:cs typeface="Arial"/>
              </a:rPr>
              <a:t>are</a:t>
            </a:r>
            <a:r>
              <a:rPr spc="-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66"/>
                </a:solidFill>
                <a:latin typeface="Arial"/>
                <a:cs typeface="Arial"/>
              </a:rPr>
              <a:t>required</a:t>
            </a:r>
            <a:r>
              <a:rPr spc="-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66"/>
                </a:solidFill>
                <a:latin typeface="Arial"/>
                <a:cs typeface="Arial"/>
              </a:rPr>
              <a:t>on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 marL="3383915"/>
            <a:r>
              <a:rPr i="1" dirty="0">
                <a:solidFill>
                  <a:srgbClr val="000066"/>
                </a:solidFill>
                <a:latin typeface="Arial"/>
                <a:cs typeface="Arial"/>
              </a:rPr>
              <a:t>all</a:t>
            </a:r>
            <a:r>
              <a:rPr i="1" spc="-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000066"/>
                </a:solidFill>
                <a:latin typeface="Arial"/>
                <a:cs typeface="Arial"/>
              </a:rPr>
              <a:t>f</a:t>
            </a:r>
            <a:r>
              <a:rPr dirty="0">
                <a:solidFill>
                  <a:srgbClr val="000066"/>
                </a:solidFill>
                <a:latin typeface="Arial"/>
                <a:cs typeface="Arial"/>
              </a:rPr>
              <a:t>igures</a:t>
            </a:r>
            <a:r>
              <a:rPr spc="-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66"/>
                </a:solidFill>
                <a:latin typeface="Arial"/>
                <a:cs typeface="Arial"/>
              </a:rPr>
              <a:t>included</a:t>
            </a:r>
            <a:r>
              <a:rPr spc="-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66"/>
                </a:solidFill>
                <a:latin typeface="Arial"/>
                <a:cs typeface="Arial"/>
              </a:rPr>
              <a:t>in</a:t>
            </a:r>
            <a:r>
              <a:rPr spc="-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rgbClr val="000066"/>
                </a:solidFill>
                <a:latin typeface="Arial"/>
                <a:cs typeface="Arial"/>
              </a:rPr>
              <a:t>t</a:t>
            </a:r>
            <a:r>
              <a:rPr dirty="0">
                <a:solidFill>
                  <a:srgbClr val="000066"/>
                </a:solidFill>
                <a:latin typeface="Arial"/>
                <a:cs typeface="Arial"/>
              </a:rPr>
              <a:t>echnical</a:t>
            </a:r>
            <a:r>
              <a:rPr spc="-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66"/>
                </a:solidFill>
                <a:latin typeface="Arial"/>
                <a:cs typeface="Arial"/>
              </a:rPr>
              <a:t>memos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12473" y="2169621"/>
            <a:ext cx="2959331" cy="19867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66570" y="2311240"/>
            <a:ext cx="2736850" cy="1770380"/>
          </a:xfrm>
          <a:custGeom>
            <a:avLst/>
            <a:gdLst/>
            <a:ahLst/>
            <a:cxnLst/>
            <a:rect l="l" t="t" r="r" b="b"/>
            <a:pathLst>
              <a:path w="2736850" h="1770379">
                <a:moveTo>
                  <a:pt x="0" y="1769867"/>
                </a:moveTo>
                <a:lnTo>
                  <a:pt x="2736323" y="0"/>
                </a:lnTo>
              </a:path>
            </a:pathLst>
          </a:custGeom>
          <a:ln w="25399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501762" y="2297552"/>
            <a:ext cx="122555" cy="107314"/>
          </a:xfrm>
          <a:custGeom>
            <a:avLst/>
            <a:gdLst/>
            <a:ahLst/>
            <a:cxnLst/>
            <a:rect l="l" t="t" r="r" b="b"/>
            <a:pathLst>
              <a:path w="122554" h="107314">
                <a:moveTo>
                  <a:pt x="108438" y="27377"/>
                </a:moveTo>
                <a:lnTo>
                  <a:pt x="79969" y="27377"/>
                </a:lnTo>
                <a:lnTo>
                  <a:pt x="46791" y="92918"/>
                </a:lnTo>
                <a:lnTo>
                  <a:pt x="49297" y="100559"/>
                </a:lnTo>
                <a:lnTo>
                  <a:pt x="61813" y="106894"/>
                </a:lnTo>
                <a:lnTo>
                  <a:pt x="69453" y="104390"/>
                </a:lnTo>
                <a:lnTo>
                  <a:pt x="108438" y="27377"/>
                </a:lnTo>
                <a:close/>
              </a:path>
              <a:path w="122554" h="107314">
                <a:moveTo>
                  <a:pt x="122297" y="0"/>
                </a:moveTo>
                <a:lnTo>
                  <a:pt x="5417" y="5386"/>
                </a:lnTo>
                <a:lnTo>
                  <a:pt x="0" y="11328"/>
                </a:lnTo>
                <a:lnTo>
                  <a:pt x="645" y="25341"/>
                </a:lnTo>
                <a:lnTo>
                  <a:pt x="6587" y="30759"/>
                </a:lnTo>
                <a:lnTo>
                  <a:pt x="79969" y="27377"/>
                </a:lnTo>
                <a:lnTo>
                  <a:pt x="108438" y="27377"/>
                </a:lnTo>
                <a:lnTo>
                  <a:pt x="122297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238105" y="4330930"/>
            <a:ext cx="835428" cy="48629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290785" y="4366229"/>
            <a:ext cx="612140" cy="276225"/>
          </a:xfrm>
          <a:custGeom>
            <a:avLst/>
            <a:gdLst/>
            <a:ahLst/>
            <a:cxnLst/>
            <a:rect l="l" t="t" r="r" b="b"/>
            <a:pathLst>
              <a:path w="612139" h="276225">
                <a:moveTo>
                  <a:pt x="0" y="0"/>
                </a:moveTo>
                <a:lnTo>
                  <a:pt x="612025" y="276176"/>
                </a:lnTo>
              </a:path>
            </a:pathLst>
          </a:custGeom>
          <a:ln w="25399">
            <a:solidFill>
              <a:srgbClr val="91919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801712" y="4556133"/>
            <a:ext cx="124460" cy="109220"/>
          </a:xfrm>
          <a:custGeom>
            <a:avLst/>
            <a:gdLst/>
            <a:ahLst/>
            <a:cxnLst/>
            <a:rect l="l" t="t" r="r" b="b"/>
            <a:pathLst>
              <a:path w="124460" h="109220">
                <a:moveTo>
                  <a:pt x="48272" y="0"/>
                </a:moveTo>
                <a:lnTo>
                  <a:pt x="36845" y="8136"/>
                </a:lnTo>
                <a:lnTo>
                  <a:pt x="35513" y="16066"/>
                </a:lnTo>
                <a:lnTo>
                  <a:pt x="78125" y="75904"/>
                </a:lnTo>
                <a:lnTo>
                  <a:pt x="5063" y="83543"/>
                </a:lnTo>
                <a:lnTo>
                  <a:pt x="0" y="89790"/>
                </a:lnTo>
                <a:lnTo>
                  <a:pt x="1459" y="103741"/>
                </a:lnTo>
                <a:lnTo>
                  <a:pt x="7705" y="108805"/>
                </a:lnTo>
                <a:lnTo>
                  <a:pt x="124072" y="96638"/>
                </a:lnTo>
                <a:lnTo>
                  <a:pt x="56202" y="1333"/>
                </a:lnTo>
                <a:lnTo>
                  <a:pt x="48272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05840" y="1608952"/>
            <a:ext cx="9445081" cy="3543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87925" marR="5080" indent="-1296670">
              <a:lnSpc>
                <a:spcPct val="134300"/>
              </a:lnSpc>
            </a:pPr>
            <a:r>
              <a:rPr b="1" spc="-10" dirty="0">
                <a:solidFill>
                  <a:srgbClr val="0000FF"/>
                </a:solidFill>
                <a:latin typeface="Arial"/>
                <a:cs typeface="Arial"/>
              </a:rPr>
              <a:t>Plot</a:t>
            </a:r>
            <a:r>
              <a:rPr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b="1" spc="-10" dirty="0">
                <a:solidFill>
                  <a:srgbClr val="0000FF"/>
                </a:solidFill>
                <a:latin typeface="Arial"/>
                <a:cs typeface="Arial"/>
              </a:rPr>
              <a:t>ontinuou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0000FF"/>
                </a:solidFill>
                <a:latin typeface="Arial"/>
                <a:cs typeface="Arial"/>
              </a:rPr>
              <a:t>fun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b="1" spc="-10" dirty="0">
                <a:solidFill>
                  <a:srgbClr val="0000FF"/>
                </a:solidFill>
                <a:latin typeface="Arial"/>
                <a:cs typeface="Arial"/>
              </a:rPr>
              <a:t>tion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as</a:t>
            </a:r>
            <a:r>
              <a:rPr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b="1" spc="-10" dirty="0">
                <a:solidFill>
                  <a:srgbClr val="0000FF"/>
                </a:solidFill>
                <a:latin typeface="Arial"/>
                <a:cs typeface="Arial"/>
              </a:rPr>
              <a:t>ontinuou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0000FF"/>
                </a:solidFill>
                <a:latin typeface="Arial"/>
                <a:cs typeface="Arial"/>
              </a:rPr>
              <a:t>lin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es 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Plo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di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screte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1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ata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poin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ts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as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poin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ts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23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2130"/>
              </a:lnSpc>
            </a:pPr>
            <a:r>
              <a:rPr b="1" spc="-10" dirty="0">
                <a:solidFill>
                  <a:prstClr val="black"/>
                </a:solidFill>
                <a:latin typeface="Times New Roman"/>
                <a:cs typeface="Times New Roman"/>
              </a:rPr>
              <a:t>Figu</a:t>
            </a:r>
            <a:r>
              <a:rPr b="1" spc="-45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b="1" spc="-10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b="1" dirty="0">
                <a:solidFill>
                  <a:prstClr val="black"/>
                </a:solidFill>
                <a:latin typeface="Times New Roman"/>
                <a:cs typeface="Times New Roman"/>
              </a:rPr>
              <a:t>s shou</a:t>
            </a:r>
            <a:r>
              <a:rPr b="1" spc="-5" dirty="0">
                <a:solidFill>
                  <a:prstClr val="black"/>
                </a:solidFill>
                <a:latin typeface="Times New Roman"/>
                <a:cs typeface="Times New Roman"/>
              </a:rPr>
              <a:t>l</a:t>
            </a:r>
            <a:r>
              <a:rPr b="1" dirty="0">
                <a:solidFill>
                  <a:prstClr val="black"/>
                </a:solidFill>
                <a:latin typeface="Times New Roman"/>
                <a:cs typeface="Times New Roman"/>
              </a:rPr>
              <a:t>d h</a:t>
            </a:r>
            <a:r>
              <a:rPr b="1" spc="-10" dirty="0">
                <a:solidFill>
                  <a:prstClr val="black"/>
                </a:solidFill>
                <a:latin typeface="Times New Roman"/>
                <a:cs typeface="Times New Roman"/>
              </a:rPr>
              <a:t>ave</a:t>
            </a:r>
            <a:r>
              <a:rPr b="1" dirty="0">
                <a:solidFill>
                  <a:prstClr val="black"/>
                </a:solidFill>
                <a:latin typeface="Times New Roman"/>
                <a:cs typeface="Times New Roman"/>
              </a:rPr>
              <a:t>…</a:t>
            </a:r>
            <a:endParaRPr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8450" indent="-285750">
              <a:lnSpc>
                <a:spcPts val="2130"/>
              </a:lnSpc>
              <a:buFont typeface="Arial"/>
              <a:buChar char="•"/>
              <a:tabLst>
                <a:tab pos="298450" algn="l"/>
              </a:tabLst>
            </a:pPr>
            <a:r>
              <a:rPr spc="-10" dirty="0">
                <a:solidFill>
                  <a:prstClr val="black"/>
                </a:solidFill>
                <a:latin typeface="Times New Roman"/>
                <a:cs typeface="Times New Roman"/>
              </a:rPr>
              <a:t>White/clear background</a:t>
            </a:r>
            <a:endParaRPr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8450" indent="-285750">
              <a:lnSpc>
                <a:spcPts val="2130"/>
              </a:lnSpc>
              <a:spcBef>
                <a:spcPts val="40"/>
              </a:spcBef>
              <a:buFont typeface="Arial"/>
              <a:buChar char="•"/>
              <a:tabLst>
                <a:tab pos="298450" algn="l"/>
              </a:tabLst>
            </a:pPr>
            <a:r>
              <a:rPr dirty="0">
                <a:solidFill>
                  <a:prstClr val="black"/>
                </a:solidFill>
                <a:latin typeface="Times New Roman"/>
                <a:cs typeface="Times New Roman"/>
              </a:rPr>
              <a:t>NO </a:t>
            </a:r>
            <a:r>
              <a:rPr spc="-10" dirty="0">
                <a:solidFill>
                  <a:prstClr val="black"/>
                </a:solidFill>
                <a:latin typeface="Times New Roman"/>
                <a:cs typeface="Times New Roman"/>
              </a:rPr>
              <a:t>Bord</a:t>
            </a:r>
            <a:r>
              <a:rPr spc="-15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lang="en-US" dirty="0">
                <a:solidFill>
                  <a:prstClr val="black"/>
                </a:solidFill>
                <a:latin typeface="Times New Roman"/>
                <a:cs typeface="Times New Roman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Times New Roman"/>
                <a:cs typeface="Times New Roman"/>
              </a:rPr>
              <a:t>ie</a:t>
            </a:r>
            <a:r>
              <a:rPr lang="en-US" dirty="0">
                <a:solidFill>
                  <a:prstClr val="black"/>
                </a:solidFill>
                <a:latin typeface="Times New Roman"/>
                <a:cs typeface="Times New Roman"/>
              </a:rPr>
              <a:t> excel default)</a:t>
            </a:r>
            <a:endParaRPr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8450" indent="-285750">
              <a:lnSpc>
                <a:spcPts val="2130"/>
              </a:lnSpc>
              <a:buFont typeface="Arial"/>
              <a:buChar char="•"/>
              <a:tabLst>
                <a:tab pos="298450" algn="l"/>
              </a:tabLst>
            </a:pPr>
            <a:r>
              <a:rPr spc="-10" dirty="0">
                <a:solidFill>
                  <a:prstClr val="black"/>
                </a:solidFill>
                <a:latin typeface="Times New Roman"/>
                <a:cs typeface="Times New Roman"/>
              </a:rPr>
              <a:t>Legends</a:t>
            </a:r>
            <a:endParaRPr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8450" indent="-285750">
              <a:lnSpc>
                <a:spcPts val="2130"/>
              </a:lnSpc>
              <a:spcBef>
                <a:spcPts val="40"/>
              </a:spcBef>
              <a:buFont typeface="Arial"/>
              <a:buChar char="•"/>
              <a:tabLst>
                <a:tab pos="298450" algn="l"/>
              </a:tabLst>
            </a:pPr>
            <a:r>
              <a:rPr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spc="-10" dirty="0">
                <a:solidFill>
                  <a:prstClr val="black"/>
                </a:solidFill>
                <a:latin typeface="Times New Roman"/>
                <a:cs typeface="Times New Roman"/>
              </a:rPr>
              <a:t>xis labels</a:t>
            </a:r>
            <a:endParaRPr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8450" indent="-285750">
              <a:lnSpc>
                <a:spcPts val="2130"/>
              </a:lnSpc>
              <a:buFont typeface="Arial"/>
              <a:buChar char="•"/>
              <a:tabLst>
                <a:tab pos="298450" algn="l"/>
              </a:tabLst>
            </a:pPr>
            <a:r>
              <a:rPr dirty="0">
                <a:solidFill>
                  <a:prstClr val="black"/>
                </a:solidFill>
                <a:latin typeface="Times New Roman"/>
                <a:cs typeface="Times New Roman"/>
              </a:rPr>
              <a:t>No</a:t>
            </a:r>
            <a:r>
              <a:rPr spc="-3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pc="-80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pc="-10" dirty="0">
                <a:solidFill>
                  <a:prstClr val="black"/>
                </a:solidFill>
                <a:latin typeface="Times New Roman"/>
                <a:cs typeface="Times New Roman"/>
              </a:rPr>
              <a:t>itle</a:t>
            </a:r>
            <a:endParaRPr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8450" indent="-285750">
              <a:spcBef>
                <a:spcPts val="40"/>
              </a:spcBef>
              <a:buFont typeface="Arial"/>
              <a:buChar char="•"/>
              <a:tabLst>
                <a:tab pos="298450" algn="l"/>
              </a:tabLst>
            </a:pPr>
            <a:r>
              <a:rPr dirty="0">
                <a:solidFill>
                  <a:prstClr val="black"/>
                </a:solidFill>
                <a:latin typeface="Times New Roman"/>
                <a:cs typeface="Times New Roman"/>
              </a:rPr>
              <a:t>F</a:t>
            </a:r>
            <a:r>
              <a:rPr spc="-10" dirty="0">
                <a:solidFill>
                  <a:prstClr val="black"/>
                </a:solidFill>
                <a:latin typeface="Times New Roman"/>
                <a:cs typeface="Times New Roman"/>
              </a:rPr>
              <a:t>igure captions (below)</a:t>
            </a:r>
            <a:endParaRPr lang="en-US" spc="-1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8450" indent="-285750">
              <a:spcBef>
                <a:spcPts val="40"/>
              </a:spcBef>
              <a:buFont typeface="Arial"/>
              <a:buChar char="•"/>
              <a:tabLst>
                <a:tab pos="298450" algn="l"/>
              </a:tabLst>
            </a:pPr>
            <a:r>
              <a:rPr lang="en-US" spc="-10" dirty="0">
                <a:solidFill>
                  <a:prstClr val="black"/>
                </a:solidFill>
                <a:latin typeface="Times New Roman"/>
                <a:cs typeface="Times New Roman"/>
              </a:rPr>
              <a:t>Should have large axis labels</a:t>
            </a:r>
          </a:p>
          <a:p>
            <a:pPr marL="298450" indent="-285750">
              <a:spcBef>
                <a:spcPts val="40"/>
              </a:spcBef>
              <a:buFont typeface="Arial"/>
              <a:buChar char="•"/>
              <a:tabLst>
                <a:tab pos="298450" algn="l"/>
              </a:tabLst>
            </a:pPr>
            <a:r>
              <a:rPr lang="en-US" spc="-10" dirty="0">
                <a:solidFill>
                  <a:prstClr val="black"/>
                </a:solidFill>
                <a:latin typeface="Times New Roman"/>
                <a:cs typeface="Times New Roman"/>
              </a:rPr>
              <a:t>Make legends and titles large</a:t>
            </a:r>
          </a:p>
        </p:txBody>
      </p:sp>
      <p:sp>
        <p:nvSpPr>
          <p:cNvPr id="26" name="object 14"/>
          <p:cNvSpPr/>
          <p:nvPr/>
        </p:nvSpPr>
        <p:spPr>
          <a:xfrm>
            <a:off x="1727926" y="6202973"/>
            <a:ext cx="9144000" cy="702669"/>
          </a:xfrm>
          <a:custGeom>
            <a:avLst/>
            <a:gdLst/>
            <a:ahLst/>
            <a:cxnLst/>
            <a:rect l="l" t="t" r="r" b="b"/>
            <a:pathLst>
              <a:path w="9144000" h="822959">
                <a:moveTo>
                  <a:pt x="0" y="0"/>
                </a:moveTo>
                <a:lnTo>
                  <a:pt x="9143998" y="0"/>
                </a:lnTo>
                <a:lnTo>
                  <a:pt x="9143998" y="822346"/>
                </a:lnTo>
                <a:lnTo>
                  <a:pt x="0" y="822346"/>
                </a:lnTo>
                <a:lnTo>
                  <a:pt x="0" y="0"/>
                </a:lnTo>
                <a:close/>
              </a:path>
            </a:pathLst>
          </a:custGeom>
          <a:solidFill>
            <a:srgbClr val="FFE593"/>
          </a:solidFill>
        </p:spPr>
        <p:txBody>
          <a:bodyPr wrap="square" lIns="0" tIns="0" rIns="0" bIns="0" rtlCol="0"/>
          <a:lstStyle/>
          <a:p>
            <a:r>
              <a:rPr lang="en-US" dirty="0">
                <a:solidFill>
                  <a:schemeClr val="tx2"/>
                </a:solidFill>
              </a:rPr>
              <a:t>    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MatLab is preferred over Excel.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Mathworks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exchange: </a:t>
            </a:r>
            <a:r>
              <a:rPr lang="en-U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ExportFig</a:t>
            </a: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Figures must be legible. May have two that are side-by-side. </a:t>
            </a:r>
          </a:p>
        </p:txBody>
      </p:sp>
      <p:sp>
        <p:nvSpPr>
          <p:cNvPr id="23" name="TextBox 22"/>
          <p:cNvSpPr txBox="1"/>
          <p:nvPr/>
        </p:nvSpPr>
        <p:spPr>
          <a:xfrm rot="16200000">
            <a:off x="6974630" y="3110427"/>
            <a:ext cx="12770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I(amps)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25415" y="4366229"/>
            <a:ext cx="87336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t(secs)</a:t>
            </a:r>
          </a:p>
        </p:txBody>
      </p:sp>
    </p:spTree>
    <p:extLst>
      <p:ext uri="{BB962C8B-B14F-4D97-AF65-F5344CB8AC3E}">
        <p14:creationId xmlns:p14="http://schemas.microsoft.com/office/powerpoint/2010/main" val="2338885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5" dirty="0"/>
              <a:t>Tec</a:t>
            </a:r>
            <a:r>
              <a:rPr lang="en-US" spc="-30" dirty="0"/>
              <a:t>h</a:t>
            </a:r>
            <a:r>
              <a:rPr lang="en-US" spc="-25" dirty="0"/>
              <a:t>n</a:t>
            </a:r>
            <a:r>
              <a:rPr lang="en-US" dirty="0"/>
              <a:t>ic</a:t>
            </a:r>
            <a:r>
              <a:rPr lang="en-US" spc="-25" dirty="0"/>
              <a:t>a</a:t>
            </a:r>
            <a:r>
              <a:rPr lang="en-US" dirty="0"/>
              <a:t>l </a:t>
            </a:r>
            <a:r>
              <a:rPr lang="en-US" spc="-5" dirty="0"/>
              <a:t>M</a:t>
            </a:r>
            <a:r>
              <a:rPr lang="en-US" dirty="0"/>
              <a:t>e</a:t>
            </a:r>
            <a:r>
              <a:rPr lang="en-US" spc="-40" dirty="0"/>
              <a:t>m</a:t>
            </a:r>
            <a:r>
              <a:rPr lang="en-US" dirty="0"/>
              <a:t>o</a:t>
            </a:r>
            <a:r>
              <a:rPr lang="en-US" spc="-5" dirty="0"/>
              <a:t>s</a:t>
            </a:r>
            <a:r>
              <a:rPr lang="en-US" spc="-15" dirty="0"/>
              <a:t>:</a:t>
            </a:r>
            <a:r>
              <a:rPr lang="en-US" dirty="0"/>
              <a:t> Tables &amp; Equations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9470" y="1480983"/>
            <a:ext cx="10478120" cy="204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600"/>
              </a:spcBef>
            </a:pPr>
            <a:r>
              <a:rPr lang="en-US" sz="2200" b="1" spc="-10" dirty="0">
                <a:solidFill>
                  <a:prstClr val="black"/>
                </a:solidFill>
                <a:latin typeface="Georgia"/>
                <a:cs typeface="Georgia"/>
              </a:rPr>
              <a:t>Equations should have…</a:t>
            </a:r>
            <a:endParaRPr lang="en-US" sz="22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298450" indent="-285750">
              <a:lnSpc>
                <a:spcPts val="2130"/>
              </a:lnSpc>
              <a:spcBef>
                <a:spcPts val="600"/>
              </a:spcBef>
              <a:buFont typeface="Arial"/>
              <a:buChar char="•"/>
              <a:tabLst>
                <a:tab pos="298450" algn="l"/>
              </a:tabLst>
            </a:pPr>
            <a:r>
              <a:rPr lang="en-US" sz="2200" spc="-10" dirty="0">
                <a:solidFill>
                  <a:prstClr val="black"/>
                </a:solidFill>
                <a:latin typeface="Georgia"/>
                <a:cs typeface="Georgia"/>
              </a:rPr>
              <a:t>An identifying number to the right that is referenced in </a:t>
            </a:r>
            <a:r>
              <a:rPr lang="en-US" sz="2200" spc="-10" dirty="0" smtClean="0">
                <a:solidFill>
                  <a:prstClr val="black"/>
                </a:solidFill>
                <a:latin typeface="Georgia"/>
                <a:cs typeface="Georgia"/>
              </a:rPr>
              <a:t>text, i.e. Eq. (2</a:t>
            </a:r>
            <a:r>
              <a:rPr lang="en-US" sz="2200" spc="-10" dirty="0">
                <a:solidFill>
                  <a:prstClr val="black"/>
                </a:solidFill>
                <a:latin typeface="Georgia"/>
                <a:cs typeface="Georgia"/>
              </a:rPr>
              <a:t>)</a:t>
            </a:r>
          </a:p>
          <a:p>
            <a:pPr marL="298450" indent="-285750">
              <a:lnSpc>
                <a:spcPts val="2130"/>
              </a:lnSpc>
              <a:spcBef>
                <a:spcPts val="600"/>
              </a:spcBef>
              <a:buFont typeface="Arial"/>
              <a:buChar char="•"/>
              <a:tabLst>
                <a:tab pos="298450" algn="l"/>
              </a:tabLst>
            </a:pPr>
            <a:r>
              <a:rPr lang="en-US" sz="2200" spc="-10" dirty="0">
                <a:solidFill>
                  <a:prstClr val="black"/>
                </a:solidFill>
                <a:latin typeface="Georgia"/>
                <a:cs typeface="Georgia"/>
              </a:rPr>
              <a:t>Variables should be defined in text</a:t>
            </a:r>
          </a:p>
          <a:p>
            <a:pPr marL="298450" indent="-285750">
              <a:lnSpc>
                <a:spcPts val="2130"/>
              </a:lnSpc>
              <a:spcBef>
                <a:spcPts val="600"/>
              </a:spcBef>
              <a:buFont typeface="Arial"/>
              <a:buChar char="•"/>
              <a:tabLst>
                <a:tab pos="298450" algn="l"/>
              </a:tabLst>
            </a:pPr>
            <a:r>
              <a:rPr lang="en-US" sz="2200" spc="-10" dirty="0">
                <a:solidFill>
                  <a:prstClr val="black"/>
                </a:solidFill>
                <a:latin typeface="Georgia"/>
                <a:cs typeface="Georgia"/>
              </a:rPr>
              <a:t>Include line fit equations in text and describe variables.</a:t>
            </a:r>
          </a:p>
          <a:p>
            <a:pPr marL="298450" indent="-285750">
              <a:lnSpc>
                <a:spcPts val="2130"/>
              </a:lnSpc>
              <a:spcBef>
                <a:spcPts val="600"/>
              </a:spcBef>
              <a:buFont typeface="Arial"/>
              <a:buChar char="•"/>
              <a:tabLst>
                <a:tab pos="298450" algn="l"/>
              </a:tabLst>
            </a:pPr>
            <a:r>
              <a:rPr lang="en-US" sz="2200" spc="-10" dirty="0">
                <a:solidFill>
                  <a:prstClr val="black"/>
                </a:solidFill>
                <a:latin typeface="Georgia"/>
                <a:cs typeface="Georgia"/>
              </a:rPr>
              <a:t>Make sure equations are separated from the body of Text by empty lines on the top and </a:t>
            </a:r>
            <a:r>
              <a:rPr lang="en-US" sz="2200" spc="-10" dirty="0" smtClean="0">
                <a:solidFill>
                  <a:prstClr val="black"/>
                </a:solidFill>
                <a:latin typeface="Georgia"/>
                <a:cs typeface="Georgia"/>
              </a:rPr>
              <a:t>bottom</a:t>
            </a:r>
            <a:endParaRPr lang="en-US" sz="2200" spc="-10" dirty="0">
              <a:solidFill>
                <a:prstClr val="black"/>
              </a:solidFill>
              <a:latin typeface="Georgia"/>
              <a:cs typeface="Georgia"/>
            </a:endParaRPr>
          </a:p>
        </p:txBody>
      </p:sp>
      <p:pic>
        <p:nvPicPr>
          <p:cNvPr id="3" name="Picture 2" descr="Screen Shot 2017-08-28 at 10.55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03" y="3844352"/>
            <a:ext cx="9853723" cy="234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228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5" dirty="0"/>
              <a:t>Tec</a:t>
            </a:r>
            <a:r>
              <a:rPr lang="en-US" spc="-30" dirty="0"/>
              <a:t>h</a:t>
            </a:r>
            <a:r>
              <a:rPr lang="en-US" spc="-25" dirty="0"/>
              <a:t>n</a:t>
            </a:r>
            <a:r>
              <a:rPr lang="en-US" dirty="0"/>
              <a:t>ic</a:t>
            </a:r>
            <a:r>
              <a:rPr lang="en-US" spc="-25" dirty="0"/>
              <a:t>a</a:t>
            </a:r>
            <a:r>
              <a:rPr lang="en-US" dirty="0"/>
              <a:t>l </a:t>
            </a:r>
            <a:r>
              <a:rPr lang="en-US" spc="-5" dirty="0"/>
              <a:t>M</a:t>
            </a:r>
            <a:r>
              <a:rPr lang="en-US" dirty="0"/>
              <a:t>e</a:t>
            </a:r>
            <a:r>
              <a:rPr lang="en-US" spc="-40" dirty="0"/>
              <a:t>m</a:t>
            </a:r>
            <a:r>
              <a:rPr lang="en-US" dirty="0"/>
              <a:t>o</a:t>
            </a:r>
            <a:r>
              <a:rPr lang="en-US" spc="-5" dirty="0"/>
              <a:t>s</a:t>
            </a:r>
            <a:r>
              <a:rPr lang="en-US" spc="-15" dirty="0"/>
              <a:t>:</a:t>
            </a:r>
            <a:r>
              <a:rPr lang="en-US" dirty="0"/>
              <a:t> </a:t>
            </a:r>
            <a:r>
              <a:rPr lang="en-US" dirty="0" smtClean="0"/>
              <a:t>Tables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729" y="3607575"/>
            <a:ext cx="9175945" cy="28608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5143" y="1515182"/>
            <a:ext cx="10882236" cy="177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600"/>
              </a:spcBef>
            </a:pPr>
            <a:r>
              <a:rPr lang="en-US" sz="2200" b="1" spc="-10" dirty="0">
                <a:solidFill>
                  <a:prstClr val="black"/>
                </a:solidFill>
                <a:latin typeface="Georgia"/>
                <a:cs typeface="Georgia"/>
              </a:rPr>
              <a:t>Tables should have…</a:t>
            </a:r>
            <a:endParaRPr lang="en-US" sz="22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298450" indent="-285750">
              <a:lnSpc>
                <a:spcPts val="2130"/>
              </a:lnSpc>
              <a:spcBef>
                <a:spcPts val="600"/>
              </a:spcBef>
              <a:buFont typeface="Arial"/>
              <a:buChar char="•"/>
              <a:tabLst>
                <a:tab pos="298450" algn="l"/>
              </a:tabLst>
            </a:pPr>
            <a:r>
              <a:rPr lang="en-US" sz="2200" spc="-10" dirty="0">
                <a:solidFill>
                  <a:prstClr val="black"/>
                </a:solidFill>
                <a:latin typeface="Georgia"/>
                <a:cs typeface="Georgia"/>
              </a:rPr>
              <a:t>Table captions </a:t>
            </a:r>
            <a:r>
              <a:rPr lang="en-US" sz="2200" b="1" u="sng" spc="-10" dirty="0">
                <a:solidFill>
                  <a:prstClr val="black"/>
                </a:solidFill>
                <a:latin typeface="Georgia"/>
                <a:cs typeface="Georgia"/>
              </a:rPr>
              <a:t>ABOVE</a:t>
            </a:r>
            <a:r>
              <a:rPr lang="en-US" sz="2200" spc="-10" dirty="0">
                <a:solidFill>
                  <a:prstClr val="black"/>
                </a:solidFill>
                <a:latin typeface="Georgia"/>
                <a:cs typeface="Georgia"/>
              </a:rPr>
              <a:t> the table</a:t>
            </a:r>
            <a:endParaRPr lang="en-US" sz="22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298450" indent="-285750">
              <a:lnSpc>
                <a:spcPts val="2130"/>
              </a:lnSpc>
              <a:spcBef>
                <a:spcPts val="600"/>
              </a:spcBef>
              <a:buFont typeface="Arial"/>
              <a:buChar char="•"/>
              <a:tabLst>
                <a:tab pos="298450" algn="l"/>
              </a:tabLst>
            </a:pPr>
            <a:r>
              <a:rPr lang="en-US" sz="2200" dirty="0">
                <a:solidFill>
                  <a:prstClr val="black"/>
                </a:solidFill>
                <a:latin typeface="Georgia"/>
                <a:cs typeface="Georgia"/>
              </a:rPr>
              <a:t>Both table and figure captions should be descriptive  </a:t>
            </a:r>
          </a:p>
          <a:p>
            <a:pPr marL="298450" indent="-285750">
              <a:lnSpc>
                <a:spcPts val="2130"/>
              </a:lnSpc>
              <a:spcBef>
                <a:spcPts val="600"/>
              </a:spcBef>
              <a:buFont typeface="Arial"/>
              <a:buChar char="•"/>
              <a:tabLst>
                <a:tab pos="298450" algn="l"/>
              </a:tabLst>
            </a:pPr>
            <a:r>
              <a:rPr lang="en-US" sz="2200" spc="-10" dirty="0">
                <a:solidFill>
                  <a:prstClr val="black"/>
                </a:solidFill>
                <a:latin typeface="Georgia"/>
                <a:cs typeface="Georgia"/>
              </a:rPr>
              <a:t>Units should be given if applicable</a:t>
            </a:r>
          </a:p>
          <a:p>
            <a:pPr marL="298450" indent="-285750">
              <a:lnSpc>
                <a:spcPts val="2130"/>
              </a:lnSpc>
              <a:spcBef>
                <a:spcPts val="600"/>
              </a:spcBef>
              <a:buFont typeface="Arial"/>
              <a:buChar char="•"/>
              <a:tabLst>
                <a:tab pos="298450" algn="l"/>
              </a:tabLst>
            </a:pPr>
            <a:r>
              <a:rPr lang="en-US" sz="2200" spc="-10" dirty="0">
                <a:solidFill>
                  <a:prstClr val="black"/>
                </a:solidFill>
                <a:latin typeface="Georgia"/>
                <a:cs typeface="Georgia"/>
              </a:rPr>
              <a:t>Tables and figures should contribute to understanding your results</a:t>
            </a:r>
            <a:endParaRPr lang="en-US" sz="2200" dirty="0">
              <a:solidFill>
                <a:prstClr val="black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307146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3789" y="474259"/>
            <a:ext cx="11372425" cy="76944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/>
            <a:r>
              <a:rPr spc="-25" dirty="0"/>
              <a:t>Ba</a:t>
            </a:r>
            <a:r>
              <a:rPr spc="-5" dirty="0"/>
              <a:t>s</a:t>
            </a:r>
            <a:r>
              <a:rPr dirty="0"/>
              <a:t>ic E</a:t>
            </a:r>
            <a:r>
              <a:rPr spc="-25" dirty="0"/>
              <a:t>x</a:t>
            </a:r>
            <a:r>
              <a:rPr dirty="0"/>
              <a:t>pect</a:t>
            </a:r>
            <a:r>
              <a:rPr spc="-25" dirty="0"/>
              <a:t>a</a:t>
            </a:r>
            <a:r>
              <a:rPr dirty="0"/>
              <a:t>tio</a:t>
            </a:r>
            <a:r>
              <a:rPr spc="-25" dirty="0"/>
              <a:t>n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1340" y="1662833"/>
            <a:ext cx="8096884" cy="13388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002B5C"/>
              </a:buClr>
              <a:buFont typeface="Arial"/>
              <a:buChar char="•"/>
              <a:tabLst>
                <a:tab pos="355600" algn="l"/>
              </a:tabLst>
            </a:pPr>
            <a:r>
              <a:rPr sz="2600" b="1" spc="-5" dirty="0">
                <a:solidFill>
                  <a:srgbClr val="002B5C"/>
                </a:solidFill>
                <a:latin typeface="Arial"/>
                <a:cs typeface="Arial"/>
              </a:rPr>
              <a:t>B</a:t>
            </a:r>
            <a:r>
              <a:rPr sz="2600" b="1" dirty="0">
                <a:solidFill>
                  <a:srgbClr val="002B5C"/>
                </a:solidFill>
                <a:latin typeface="Arial"/>
                <a:cs typeface="Arial"/>
              </a:rPr>
              <a:t>e </a:t>
            </a:r>
            <a:r>
              <a:rPr sz="2600" b="1" i="1" dirty="0">
                <a:solidFill>
                  <a:srgbClr val="003B6F"/>
                </a:solidFill>
                <a:latin typeface="Arial"/>
                <a:cs typeface="Arial"/>
              </a:rPr>
              <a:t>Prese</a:t>
            </a:r>
            <a:r>
              <a:rPr sz="2600" b="1" i="1" spc="-25" dirty="0">
                <a:solidFill>
                  <a:srgbClr val="003B6F"/>
                </a:solidFill>
                <a:latin typeface="Arial"/>
                <a:cs typeface="Arial"/>
              </a:rPr>
              <a:t>n</a:t>
            </a:r>
            <a:r>
              <a:rPr sz="2600" b="1" i="1" dirty="0">
                <a:solidFill>
                  <a:srgbClr val="003B6F"/>
                </a:solidFill>
                <a:latin typeface="Arial"/>
                <a:cs typeface="Arial"/>
              </a:rPr>
              <a:t>t</a:t>
            </a:r>
            <a:r>
              <a:rPr sz="2600" b="1" i="1" spc="-5" dirty="0">
                <a:solidFill>
                  <a:srgbClr val="003B6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2B5C"/>
                </a:solidFill>
                <a:latin typeface="Arial"/>
                <a:cs typeface="Arial"/>
              </a:rPr>
              <a:t>(</a:t>
            </a:r>
            <a:r>
              <a:rPr sz="2400" dirty="0">
                <a:solidFill>
                  <a:srgbClr val="002B5C"/>
                </a:solidFill>
                <a:latin typeface="Arial"/>
                <a:cs typeface="Arial"/>
              </a:rPr>
              <a:t>physically</a:t>
            </a:r>
            <a:r>
              <a:rPr sz="2400" spc="-5" dirty="0">
                <a:solidFill>
                  <a:srgbClr val="002B5C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03B6F"/>
                </a:solidFill>
                <a:latin typeface="Arial"/>
                <a:cs typeface="Arial"/>
              </a:rPr>
              <a:t>and</a:t>
            </a:r>
            <a:r>
              <a:rPr sz="2400" i="1" spc="-5" dirty="0">
                <a:solidFill>
                  <a:srgbClr val="003B6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2B5C"/>
                </a:solidFill>
                <a:latin typeface="Arial"/>
                <a:cs typeface="Arial"/>
              </a:rPr>
              <a:t>men</a:t>
            </a:r>
            <a:r>
              <a:rPr sz="2400" spc="-10" dirty="0">
                <a:solidFill>
                  <a:srgbClr val="002B5C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2B5C"/>
                </a:solidFill>
                <a:latin typeface="Arial"/>
                <a:cs typeface="Arial"/>
              </a:rPr>
              <a:t>all</a:t>
            </a:r>
            <a:r>
              <a:rPr sz="2400" spc="-5" dirty="0">
                <a:solidFill>
                  <a:srgbClr val="002B5C"/>
                </a:solidFill>
                <a:latin typeface="Arial"/>
                <a:cs typeface="Arial"/>
              </a:rPr>
              <a:t>y</a:t>
            </a:r>
            <a:r>
              <a:rPr sz="2600" dirty="0">
                <a:solidFill>
                  <a:srgbClr val="002B5C"/>
                </a:solidFill>
                <a:latin typeface="Arial"/>
                <a:cs typeface="Arial"/>
              </a:rPr>
              <a:t>)</a:t>
            </a:r>
            <a:endParaRPr sz="2600">
              <a:solidFill>
                <a:prstClr val="black"/>
              </a:solidFill>
              <a:latin typeface="Arial"/>
              <a:cs typeface="Arial"/>
            </a:endParaRPr>
          </a:p>
          <a:p>
            <a:pPr marL="755650" lvl="1" indent="-285750">
              <a:spcBef>
                <a:spcPts val="245"/>
              </a:spcBef>
              <a:buClr>
                <a:srgbClr val="FF0000"/>
              </a:buClr>
              <a:buFont typeface="Arial"/>
              <a:buChar char="–"/>
              <a:tabLst>
                <a:tab pos="755650" algn="l"/>
              </a:tabLst>
            </a:pPr>
            <a:r>
              <a:rPr sz="2200" b="1" dirty="0">
                <a:solidFill>
                  <a:srgbClr val="FF2600"/>
                </a:solidFill>
                <a:latin typeface="Georgia"/>
                <a:cs typeface="Georgia"/>
              </a:rPr>
              <a:t>Att</a:t>
            </a:r>
            <a:r>
              <a:rPr sz="2200" b="1" spc="-15" dirty="0">
                <a:solidFill>
                  <a:srgbClr val="FF2600"/>
                </a:solidFill>
                <a:latin typeface="Georgia"/>
                <a:cs typeface="Georgia"/>
              </a:rPr>
              <a:t>endance</a:t>
            </a:r>
            <a:r>
              <a:rPr sz="2200" b="1" spc="-5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200" b="1" spc="-10" dirty="0">
                <a:solidFill>
                  <a:srgbClr val="FF2600"/>
                </a:solidFill>
                <a:latin typeface="Georgia"/>
                <a:cs typeface="Georgia"/>
              </a:rPr>
              <a:t>is</a:t>
            </a:r>
            <a:r>
              <a:rPr sz="2200" b="1" spc="-5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200" b="1" dirty="0">
                <a:solidFill>
                  <a:srgbClr val="FF2600"/>
                </a:solidFill>
                <a:latin typeface="Georgia"/>
                <a:cs typeface="Georgia"/>
              </a:rPr>
              <a:t>M</a:t>
            </a:r>
            <a:r>
              <a:rPr sz="2200" b="1" spc="-15" dirty="0">
                <a:solidFill>
                  <a:srgbClr val="FF2600"/>
                </a:solidFill>
                <a:latin typeface="Georgia"/>
                <a:cs typeface="Georgia"/>
              </a:rPr>
              <a:t>an</a:t>
            </a:r>
            <a:r>
              <a:rPr sz="2200" b="1" dirty="0">
                <a:solidFill>
                  <a:srgbClr val="FF2600"/>
                </a:solidFill>
                <a:latin typeface="Georgia"/>
                <a:cs typeface="Georgia"/>
              </a:rPr>
              <a:t>d</a:t>
            </a:r>
            <a:r>
              <a:rPr sz="2200" b="1" spc="-15" dirty="0">
                <a:solidFill>
                  <a:srgbClr val="FF2600"/>
                </a:solidFill>
                <a:latin typeface="Georgia"/>
                <a:cs typeface="Georgia"/>
              </a:rPr>
              <a:t>a</a:t>
            </a:r>
            <a:r>
              <a:rPr sz="2200" b="1" dirty="0">
                <a:solidFill>
                  <a:srgbClr val="FF2600"/>
                </a:solidFill>
                <a:latin typeface="Georgia"/>
                <a:cs typeface="Georgia"/>
              </a:rPr>
              <a:t>t</a:t>
            </a:r>
            <a:r>
              <a:rPr sz="2200" b="1" spc="-15" dirty="0">
                <a:solidFill>
                  <a:srgbClr val="FF2600"/>
                </a:solidFill>
                <a:latin typeface="Georgia"/>
                <a:cs typeface="Georgia"/>
              </a:rPr>
              <a:t>o</a:t>
            </a:r>
            <a:r>
              <a:rPr sz="2200" b="1" dirty="0">
                <a:solidFill>
                  <a:srgbClr val="FF2600"/>
                </a:solidFill>
                <a:latin typeface="Georgia"/>
                <a:cs typeface="Georgia"/>
              </a:rPr>
              <a:t>ry</a:t>
            </a:r>
            <a:endParaRPr sz="2200">
              <a:solidFill>
                <a:prstClr val="black"/>
              </a:solidFill>
              <a:latin typeface="Georgia"/>
              <a:cs typeface="Georgia"/>
            </a:endParaRPr>
          </a:p>
          <a:p>
            <a:pPr marL="1155700" lvl="2" indent="-228600">
              <a:spcBef>
                <a:spcPts val="190"/>
              </a:spcBef>
              <a:buClr>
                <a:srgbClr val="FF0000"/>
              </a:buClr>
              <a:buFont typeface="Arial"/>
              <a:buChar char="•"/>
              <a:tabLst>
                <a:tab pos="1155700" algn="l"/>
              </a:tabLst>
            </a:pPr>
            <a:r>
              <a:rPr sz="1700" dirty="0">
                <a:solidFill>
                  <a:srgbClr val="FF2600"/>
                </a:solidFill>
                <a:latin typeface="Arial"/>
                <a:cs typeface="Arial"/>
              </a:rPr>
              <a:t>Un-excused</a:t>
            </a:r>
            <a:r>
              <a:rPr sz="1700" spc="-5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2600"/>
                </a:solidFill>
                <a:latin typeface="Arial"/>
                <a:cs typeface="Arial"/>
              </a:rPr>
              <a:t>absence</a:t>
            </a:r>
            <a:r>
              <a:rPr sz="1700" spc="-5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FF2600"/>
                </a:solidFill>
                <a:latin typeface="Arial"/>
                <a:cs typeface="Arial"/>
              </a:rPr>
              <a:t>=&gt;</a:t>
            </a:r>
            <a:r>
              <a:rPr sz="1700" spc="-5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2600"/>
                </a:solidFill>
                <a:latin typeface="Arial"/>
                <a:cs typeface="Arial"/>
              </a:rPr>
              <a:t>No</a:t>
            </a:r>
            <a:r>
              <a:rPr sz="1700" spc="-5" dirty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2600"/>
                </a:solidFill>
                <a:latin typeface="Arial"/>
                <a:cs typeface="Arial"/>
              </a:rPr>
              <a:t>credi</a:t>
            </a:r>
            <a:r>
              <a:rPr sz="1700" spc="-5" dirty="0">
                <a:solidFill>
                  <a:srgbClr val="FF2600"/>
                </a:solidFill>
                <a:latin typeface="Arial"/>
                <a:cs typeface="Arial"/>
              </a:rPr>
              <a:t>t</a:t>
            </a:r>
            <a:endParaRPr sz="1700">
              <a:solidFill>
                <a:prstClr val="black"/>
              </a:solidFill>
              <a:latin typeface="Arial"/>
              <a:cs typeface="Arial"/>
            </a:endParaRPr>
          </a:p>
          <a:p>
            <a:pPr marL="1155700" lvl="2" indent="-228600">
              <a:spcBef>
                <a:spcPts val="160"/>
              </a:spcBef>
              <a:buClr>
                <a:srgbClr val="FF0000"/>
              </a:buClr>
              <a:buFont typeface="Arial"/>
              <a:buChar char="•"/>
              <a:tabLst>
                <a:tab pos="1155700" algn="l"/>
              </a:tabLst>
            </a:pPr>
            <a:r>
              <a:rPr sz="1700" spc="-15" dirty="0">
                <a:solidFill>
                  <a:srgbClr val="1D4871"/>
                </a:solidFill>
                <a:latin typeface="Arial"/>
                <a:cs typeface="Arial"/>
              </a:rPr>
              <a:t>For</a:t>
            </a:r>
            <a:r>
              <a:rPr sz="1700" spc="-5" dirty="0">
                <a:solidFill>
                  <a:srgbClr val="1D4871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D4871"/>
                </a:solidFill>
                <a:latin typeface="Arial"/>
                <a:cs typeface="Arial"/>
              </a:rPr>
              <a:t>credi</a:t>
            </a:r>
            <a:r>
              <a:rPr sz="1700" spc="-5" dirty="0">
                <a:solidFill>
                  <a:srgbClr val="1D4871"/>
                </a:solidFill>
                <a:latin typeface="Arial"/>
                <a:cs typeface="Arial"/>
              </a:rPr>
              <a:t>t </a:t>
            </a:r>
            <a:r>
              <a:rPr sz="1700" spc="-10" dirty="0">
                <a:solidFill>
                  <a:srgbClr val="1D4871"/>
                </a:solidFill>
                <a:latin typeface="Arial"/>
                <a:cs typeface="Arial"/>
              </a:rPr>
              <a:t>=&gt;</a:t>
            </a:r>
            <a:r>
              <a:rPr sz="1700" spc="-5" dirty="0">
                <a:solidFill>
                  <a:srgbClr val="1D4871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D4871"/>
                </a:solidFill>
                <a:latin typeface="Arial"/>
                <a:cs typeface="Arial"/>
              </a:rPr>
              <a:t>Con</a:t>
            </a:r>
            <a:r>
              <a:rPr sz="1700" spc="-5" dirty="0">
                <a:solidFill>
                  <a:srgbClr val="1D4871"/>
                </a:solidFill>
                <a:latin typeface="Arial"/>
                <a:cs typeface="Arial"/>
              </a:rPr>
              <a:t>t</a:t>
            </a:r>
            <a:r>
              <a:rPr sz="1700" dirty="0">
                <a:solidFill>
                  <a:srgbClr val="1D4871"/>
                </a:solidFill>
                <a:latin typeface="Arial"/>
                <a:cs typeface="Arial"/>
              </a:rPr>
              <a:t>a</a:t>
            </a:r>
            <a:r>
              <a:rPr sz="1700" spc="-10" dirty="0">
                <a:solidFill>
                  <a:srgbClr val="1D4871"/>
                </a:solidFill>
                <a:latin typeface="Arial"/>
                <a:cs typeface="Arial"/>
              </a:rPr>
              <a:t>ct</a:t>
            </a:r>
            <a:r>
              <a:rPr sz="1700" spc="-35" dirty="0">
                <a:solidFill>
                  <a:srgbClr val="1D4871"/>
                </a:solidFill>
                <a:latin typeface="Arial"/>
                <a:cs typeface="Arial"/>
              </a:rPr>
              <a:t> </a:t>
            </a:r>
            <a:r>
              <a:rPr sz="1700" spc="-145" dirty="0">
                <a:solidFill>
                  <a:srgbClr val="1D4871"/>
                </a:solidFill>
                <a:latin typeface="Arial"/>
                <a:cs typeface="Arial"/>
              </a:rPr>
              <a:t>T</a:t>
            </a:r>
            <a:r>
              <a:rPr sz="1700" spc="-15" dirty="0">
                <a:solidFill>
                  <a:srgbClr val="1D4871"/>
                </a:solidFill>
                <a:latin typeface="Arial"/>
                <a:cs typeface="Arial"/>
              </a:rPr>
              <a:t>A</a:t>
            </a:r>
            <a:r>
              <a:rPr sz="1700" spc="-95" dirty="0">
                <a:solidFill>
                  <a:srgbClr val="1D4871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D4871"/>
                </a:solidFill>
                <a:latin typeface="Arial"/>
                <a:cs typeface="Arial"/>
              </a:rPr>
              <a:t>and</a:t>
            </a:r>
            <a:r>
              <a:rPr sz="1700" spc="-5" dirty="0">
                <a:solidFill>
                  <a:srgbClr val="1D4871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D4871"/>
                </a:solidFill>
                <a:latin typeface="Arial"/>
                <a:cs typeface="Arial"/>
              </a:rPr>
              <a:t>ob</a:t>
            </a:r>
            <a:r>
              <a:rPr sz="1700" spc="-5" dirty="0">
                <a:solidFill>
                  <a:srgbClr val="1D4871"/>
                </a:solidFill>
                <a:latin typeface="Arial"/>
                <a:cs typeface="Arial"/>
              </a:rPr>
              <a:t>t</a:t>
            </a:r>
            <a:r>
              <a:rPr sz="1700" dirty="0">
                <a:solidFill>
                  <a:srgbClr val="1D4871"/>
                </a:solidFill>
                <a:latin typeface="Arial"/>
                <a:cs typeface="Arial"/>
              </a:rPr>
              <a:t>ain</a:t>
            </a:r>
            <a:r>
              <a:rPr sz="1700" spc="-5" dirty="0">
                <a:solidFill>
                  <a:srgbClr val="1D4871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D4871"/>
                </a:solidFill>
                <a:latin typeface="Arial"/>
                <a:cs typeface="Arial"/>
              </a:rPr>
              <a:t>a</a:t>
            </a:r>
            <a:r>
              <a:rPr sz="1700" spc="-5" dirty="0">
                <a:solidFill>
                  <a:srgbClr val="1D4871"/>
                </a:solidFill>
                <a:latin typeface="Arial"/>
                <a:cs typeface="Arial"/>
              </a:rPr>
              <a:t> </a:t>
            </a:r>
            <a:r>
              <a:rPr sz="1700" u="heavy" dirty="0">
                <a:solidFill>
                  <a:srgbClr val="17375E"/>
                </a:solidFill>
                <a:latin typeface="Arial"/>
                <a:cs typeface="Arial"/>
              </a:rPr>
              <a:t>Universi</a:t>
            </a:r>
            <a:r>
              <a:rPr sz="1700" u="heavy" spc="-5" dirty="0">
                <a:solidFill>
                  <a:srgbClr val="17375E"/>
                </a:solidFill>
                <a:latin typeface="Arial"/>
                <a:cs typeface="Arial"/>
              </a:rPr>
              <a:t>t</a:t>
            </a:r>
            <a:r>
              <a:rPr sz="1700" u="heavy" dirty="0">
                <a:solidFill>
                  <a:srgbClr val="17375E"/>
                </a:solidFill>
                <a:latin typeface="Arial"/>
                <a:cs typeface="Arial"/>
              </a:rPr>
              <a:t>y</a:t>
            </a:r>
            <a:r>
              <a:rPr sz="1700" u="heavy" spc="-5" dirty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sz="1700" u="heavy" dirty="0">
                <a:solidFill>
                  <a:srgbClr val="17375E"/>
                </a:solidFill>
                <a:latin typeface="Arial"/>
                <a:cs typeface="Arial"/>
              </a:rPr>
              <a:t>Excused</a:t>
            </a:r>
            <a:r>
              <a:rPr sz="1700" u="heavy" spc="-100" dirty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sz="1700" u="heavy" dirty="0">
                <a:solidFill>
                  <a:srgbClr val="17375E"/>
                </a:solidFill>
                <a:latin typeface="Arial"/>
                <a:cs typeface="Arial"/>
              </a:rPr>
              <a:t>Absence</a:t>
            </a:r>
            <a:r>
              <a:rPr sz="1700" u="heavy" spc="-5" dirty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sz="1700" u="heavy" spc="-15" dirty="0">
                <a:solidFill>
                  <a:srgbClr val="17375E"/>
                </a:solidFill>
                <a:latin typeface="Arial"/>
                <a:cs typeface="Arial"/>
              </a:rPr>
              <a:t>F</a:t>
            </a:r>
            <a:r>
              <a:rPr sz="1700" u="heavy" dirty="0">
                <a:solidFill>
                  <a:srgbClr val="17375E"/>
                </a:solidFill>
                <a:latin typeface="Arial"/>
                <a:cs typeface="Arial"/>
              </a:rPr>
              <a:t>orm</a:t>
            </a:r>
            <a:endParaRPr sz="17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8540" y="3020734"/>
            <a:ext cx="2981325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297815" algn="l"/>
              </a:tabLst>
            </a:pPr>
            <a:r>
              <a:rPr sz="2200" dirty="0">
                <a:solidFill>
                  <a:srgbClr val="0000FF"/>
                </a:solidFill>
                <a:latin typeface="Arial"/>
                <a:cs typeface="Arial"/>
              </a:rPr>
              <a:t>–	</a:t>
            </a:r>
            <a:r>
              <a:rPr sz="2200" spc="-15" dirty="0">
                <a:solidFill>
                  <a:srgbClr val="0000FF"/>
                </a:solidFill>
                <a:latin typeface="Georgia"/>
                <a:cs typeface="Georgia"/>
              </a:rPr>
              <a:t>Late </a:t>
            </a:r>
            <a:r>
              <a:rPr sz="2200" spc="-10" dirty="0">
                <a:solidFill>
                  <a:srgbClr val="0000FF"/>
                </a:solidFill>
                <a:latin typeface="Georgia"/>
                <a:cs typeface="Georgia"/>
              </a:rPr>
              <a:t>arrivals (to </a:t>
            </a:r>
            <a:r>
              <a:rPr sz="2200" b="1" u="heavy" spc="-20" dirty="0">
                <a:solidFill>
                  <a:srgbClr val="0000FF"/>
                </a:solidFill>
                <a:latin typeface="Georgia"/>
                <a:cs typeface="Georgia"/>
              </a:rPr>
              <a:t>La</a:t>
            </a:r>
            <a:r>
              <a:rPr sz="2200" b="1" u="heavy" spc="-15" dirty="0">
                <a:solidFill>
                  <a:srgbClr val="0000FF"/>
                </a:solidFill>
                <a:latin typeface="Georgia"/>
                <a:cs typeface="Georgia"/>
              </a:rPr>
              <a:t>b</a:t>
            </a:r>
            <a:r>
              <a:rPr sz="2200" dirty="0" smtClean="0">
                <a:solidFill>
                  <a:srgbClr val="0000FF"/>
                </a:solidFill>
                <a:latin typeface="Georgia"/>
                <a:cs typeface="Georgia"/>
              </a:rPr>
              <a:t>)</a:t>
            </a:r>
            <a:endParaRPr lang="en-US" sz="2200" dirty="0" smtClean="0">
              <a:solidFill>
                <a:srgbClr val="0000FF"/>
              </a:solidFill>
              <a:latin typeface="Georgia"/>
              <a:cs typeface="Georgia"/>
            </a:endParaRPr>
          </a:p>
          <a:p>
            <a:pPr marL="12700">
              <a:tabLst>
                <a:tab pos="297815" algn="l"/>
              </a:tabLst>
            </a:pPr>
            <a:endParaRPr lang="en-US" sz="2200" dirty="0">
              <a:solidFill>
                <a:srgbClr val="0000FF"/>
              </a:solidFill>
              <a:latin typeface="Georgia"/>
              <a:cs typeface="Georgia"/>
            </a:endParaRPr>
          </a:p>
          <a:p>
            <a:pPr marL="12700">
              <a:tabLst>
                <a:tab pos="297815" algn="l"/>
              </a:tabLst>
            </a:pPr>
            <a:r>
              <a:rPr lang="en-US" sz="2200" dirty="0">
                <a:solidFill>
                  <a:srgbClr val="17375E"/>
                </a:solidFill>
                <a:latin typeface="Arial"/>
                <a:cs typeface="Arial"/>
              </a:rPr>
              <a:t>–	</a:t>
            </a:r>
            <a:r>
              <a:rPr lang="en-US" sz="2200" dirty="0">
                <a:solidFill>
                  <a:srgbClr val="1D4871"/>
                </a:solidFill>
                <a:latin typeface="Georgia"/>
                <a:cs typeface="Georgia"/>
              </a:rPr>
              <a:t>No outside wo</a:t>
            </a:r>
            <a:r>
              <a:rPr lang="en-US" sz="2200" spc="-15" dirty="0">
                <a:solidFill>
                  <a:srgbClr val="1D4871"/>
                </a:solidFill>
                <a:latin typeface="Georgia"/>
                <a:cs typeface="Georgia"/>
              </a:rPr>
              <a:t>rk</a:t>
            </a:r>
          </a:p>
          <a:p>
            <a:pPr marL="12700">
              <a:tabLst>
                <a:tab pos="297815" algn="l"/>
              </a:tabLst>
            </a:pPr>
            <a:r>
              <a:rPr lang="en-US" sz="2200" dirty="0">
                <a:solidFill>
                  <a:srgbClr val="17375E"/>
                </a:solidFill>
                <a:latin typeface="Arial"/>
                <a:cs typeface="Arial"/>
              </a:rPr>
              <a:t>–	</a:t>
            </a:r>
            <a:r>
              <a:rPr lang="en-US" sz="2200" dirty="0">
                <a:solidFill>
                  <a:srgbClr val="1D4871"/>
                </a:solidFill>
                <a:latin typeface="Georgia"/>
                <a:cs typeface="Georgia"/>
              </a:rPr>
              <a:t>No c</a:t>
            </a:r>
            <a:r>
              <a:rPr lang="en-US" sz="2200" dirty="0" smtClean="0">
                <a:solidFill>
                  <a:srgbClr val="1D4871"/>
                </a:solidFill>
                <a:latin typeface="Georgia"/>
                <a:cs typeface="Georgia"/>
              </a:rPr>
              <a:t>ell phones</a:t>
            </a:r>
            <a:endParaRPr lang="en-US" sz="2200" spc="-15" dirty="0">
              <a:solidFill>
                <a:srgbClr val="1D4871"/>
              </a:solidFill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45740" y="3368099"/>
            <a:ext cx="3466465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buClr>
                <a:srgbClr val="0000FF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z="1700" dirty="0">
                <a:solidFill>
                  <a:srgbClr val="0433FF"/>
                </a:solidFill>
                <a:latin typeface="Arial"/>
                <a:cs typeface="Arial"/>
              </a:rPr>
              <a:t>5</a:t>
            </a:r>
            <a:r>
              <a:rPr sz="1700" dirty="0" smtClean="0">
                <a:solidFill>
                  <a:srgbClr val="0433FF"/>
                </a:solidFill>
                <a:latin typeface="Arial"/>
                <a:cs typeface="Arial"/>
              </a:rPr>
              <a:t>0</a:t>
            </a:r>
            <a:r>
              <a:rPr sz="1700" dirty="0">
                <a:solidFill>
                  <a:srgbClr val="0433FF"/>
                </a:solidFill>
                <a:latin typeface="Arial"/>
                <a:cs typeface="Arial"/>
              </a:rPr>
              <a:t>%</a:t>
            </a:r>
            <a:r>
              <a:rPr sz="1700" spc="-5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433FF"/>
                </a:solidFill>
                <a:latin typeface="Arial"/>
                <a:cs typeface="Arial"/>
              </a:rPr>
              <a:t>penal</a:t>
            </a:r>
            <a:r>
              <a:rPr sz="1700" spc="-5" dirty="0">
                <a:solidFill>
                  <a:srgbClr val="0433FF"/>
                </a:solidFill>
                <a:latin typeface="Arial"/>
                <a:cs typeface="Arial"/>
              </a:rPr>
              <a:t>t</a:t>
            </a:r>
            <a:r>
              <a:rPr sz="1700" dirty="0">
                <a:solidFill>
                  <a:srgbClr val="0433FF"/>
                </a:solidFill>
                <a:latin typeface="Arial"/>
                <a:cs typeface="Arial"/>
              </a:rPr>
              <a:t>y</a:t>
            </a:r>
            <a:r>
              <a:rPr sz="1700" spc="-5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433FF"/>
                </a:solidFill>
                <a:latin typeface="Arial"/>
                <a:cs typeface="Arial"/>
              </a:rPr>
              <a:t>on</a:t>
            </a:r>
            <a:r>
              <a:rPr sz="1700" spc="-5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lang="en-US" sz="1700" b="1" u="heavy" spc="-145" dirty="0" smtClean="0">
                <a:solidFill>
                  <a:srgbClr val="0000FF"/>
                </a:solidFill>
                <a:latin typeface="Arial"/>
                <a:cs typeface="Arial"/>
              </a:rPr>
              <a:t>Lab Notebook</a:t>
            </a:r>
            <a:endParaRPr sz="17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31340" y="4616016"/>
            <a:ext cx="8333740" cy="1505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002B5C"/>
              </a:buClr>
              <a:buFont typeface="Arial"/>
              <a:buChar char="•"/>
              <a:tabLst>
                <a:tab pos="355600" algn="l"/>
              </a:tabLst>
            </a:pPr>
            <a:r>
              <a:rPr sz="2600" b="1" spc="-5" dirty="0">
                <a:solidFill>
                  <a:srgbClr val="002B5C"/>
                </a:solidFill>
                <a:latin typeface="Arial"/>
                <a:cs typeface="Arial"/>
              </a:rPr>
              <a:t>B</a:t>
            </a:r>
            <a:r>
              <a:rPr sz="2600" b="1" dirty="0">
                <a:solidFill>
                  <a:srgbClr val="002B5C"/>
                </a:solidFill>
                <a:latin typeface="Arial"/>
                <a:cs typeface="Arial"/>
              </a:rPr>
              <a:t>e </a:t>
            </a:r>
            <a:r>
              <a:rPr sz="2600" b="1" i="1" dirty="0">
                <a:solidFill>
                  <a:srgbClr val="003B6F"/>
                </a:solidFill>
                <a:latin typeface="Arial"/>
                <a:cs typeface="Arial"/>
              </a:rPr>
              <a:t>Pre</a:t>
            </a:r>
            <a:r>
              <a:rPr sz="2600" b="1" i="1" spc="-25" dirty="0">
                <a:solidFill>
                  <a:srgbClr val="003B6F"/>
                </a:solidFill>
                <a:latin typeface="Arial"/>
                <a:cs typeface="Arial"/>
              </a:rPr>
              <a:t>p</a:t>
            </a:r>
            <a:r>
              <a:rPr sz="2600" b="1" i="1" dirty="0">
                <a:solidFill>
                  <a:srgbClr val="003B6F"/>
                </a:solidFill>
                <a:latin typeface="Arial"/>
                <a:cs typeface="Arial"/>
              </a:rPr>
              <a:t>are</a:t>
            </a:r>
            <a:r>
              <a:rPr sz="2600" b="1" i="1" spc="-20" dirty="0">
                <a:solidFill>
                  <a:srgbClr val="003B6F"/>
                </a:solidFill>
                <a:latin typeface="Arial"/>
                <a:cs typeface="Arial"/>
              </a:rPr>
              <a:t>d</a:t>
            </a:r>
            <a:endParaRPr sz="26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755650" lvl="1" indent="-285750">
              <a:spcBef>
                <a:spcPts val="220"/>
              </a:spcBef>
              <a:buClr>
                <a:srgbClr val="17375E"/>
              </a:buClr>
              <a:buFont typeface="Arial"/>
              <a:buChar char="–"/>
              <a:tabLst>
                <a:tab pos="755650" algn="l"/>
              </a:tabLst>
            </a:pPr>
            <a:r>
              <a:rPr lang="en-US" sz="2200" dirty="0" smtClean="0">
                <a:solidFill>
                  <a:srgbClr val="1D4871"/>
                </a:solidFill>
                <a:latin typeface="Georgia"/>
                <a:cs typeface="Georgia"/>
              </a:rPr>
              <a:t>Complete the Pre-lab quizzes.</a:t>
            </a:r>
            <a:endParaRPr lang="en-US" sz="2200" spc="-10" dirty="0">
              <a:solidFill>
                <a:srgbClr val="1D4871"/>
              </a:solidFill>
              <a:latin typeface="Georgia"/>
              <a:cs typeface="Georgia"/>
            </a:endParaRPr>
          </a:p>
          <a:p>
            <a:pPr marL="755650" lvl="1" indent="-285750">
              <a:spcBef>
                <a:spcPts val="220"/>
              </a:spcBef>
              <a:buClr>
                <a:srgbClr val="17375E"/>
              </a:buClr>
              <a:buFont typeface="Arial"/>
              <a:buChar char="–"/>
              <a:tabLst>
                <a:tab pos="755650" algn="l"/>
              </a:tabLst>
            </a:pPr>
            <a:r>
              <a:rPr lang="en-US" sz="2200" spc="-10" dirty="0" smtClean="0">
                <a:solidFill>
                  <a:srgbClr val="1D4871"/>
                </a:solidFill>
                <a:latin typeface="Georgia"/>
                <a:cs typeface="Georgia"/>
              </a:rPr>
              <a:t>Try to bring a </a:t>
            </a:r>
            <a:r>
              <a:rPr lang="en-US" sz="2200" b="1" spc="-10" dirty="0" smtClean="0">
                <a:solidFill>
                  <a:srgbClr val="1D4871"/>
                </a:solidFill>
                <a:latin typeface="Georgia"/>
                <a:cs typeface="Georgia"/>
              </a:rPr>
              <a:t>flash drive.</a:t>
            </a:r>
            <a:endParaRPr sz="22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755650" lvl="1" indent="-285750">
              <a:spcBef>
                <a:spcPts val="259"/>
              </a:spcBef>
              <a:buClr>
                <a:srgbClr val="17375E"/>
              </a:buClr>
              <a:buFont typeface="Arial"/>
              <a:buChar char="–"/>
              <a:tabLst>
                <a:tab pos="755650" algn="l"/>
              </a:tabLst>
            </a:pPr>
            <a:r>
              <a:rPr sz="2200" spc="-15" dirty="0">
                <a:solidFill>
                  <a:srgbClr val="1D4871"/>
                </a:solidFill>
                <a:latin typeface="Georgia"/>
                <a:cs typeface="Georgia"/>
              </a:rPr>
              <a:t>Ask questions abou</a:t>
            </a:r>
            <a:r>
              <a:rPr lang="en-US" sz="2200" spc="-15" dirty="0">
                <a:solidFill>
                  <a:srgbClr val="1D4871"/>
                </a:solidFill>
                <a:latin typeface="Georgia"/>
                <a:cs typeface="Georgia"/>
              </a:rPr>
              <a:t>t the lab procedure if anything is unclear</a:t>
            </a:r>
            <a:r>
              <a:rPr sz="2200" spc="-10" dirty="0" smtClean="0">
                <a:solidFill>
                  <a:srgbClr val="1D4871"/>
                </a:solidFill>
                <a:latin typeface="Georgia"/>
                <a:cs typeface="Georgia"/>
              </a:rPr>
              <a:t>.</a:t>
            </a:r>
            <a:endParaRPr sz="2200" dirty="0">
              <a:solidFill>
                <a:prstClr val="black"/>
              </a:solidFill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67074" y="3068639"/>
            <a:ext cx="3184525" cy="743793"/>
          </a:xfrm>
          <a:prstGeom prst="rect">
            <a:avLst/>
          </a:prstGeom>
          <a:solidFill>
            <a:srgbClr val="000000"/>
          </a:solidFill>
          <a:ln w="57149">
            <a:solidFill>
              <a:srgbClr val="AA5B0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67970" marR="88265" indent="-167005">
              <a:lnSpc>
                <a:spcPts val="2900"/>
              </a:lnSpc>
            </a:pPr>
            <a:r>
              <a:rPr sz="2450" b="1" i="1" spc="1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b="1" i="1" spc="-1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b="1" i="1" spc="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50" b="1" i="1" spc="12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b="1" i="1" spc="-14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450" b="1" i="1" spc="3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b="1" i="1" spc="1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b="1" i="1" spc="-2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b="1" i="1" spc="3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b="1" i="1" spc="9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b="1" i="1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b="1" i="1" spc="3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b="1" i="1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b="1" i="1" spc="1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b="1" i="1" spc="-13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b="1" i="1" spc="-2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b="1" i="1" spc="-15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450" b="1" i="1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b="1" i="1" spc="9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50" b="1" i="1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50" b="1" i="1" spc="3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b="1" i="1" spc="-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b="1" i="1" spc="1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b="1" i="1" spc="-13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450" b="1" i="1" spc="-1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50" b="1" i="1" spc="3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b="1" i="1" spc="1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50" b="1" i="1" spc="-2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450" b="1" i="1" spc="3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50" b="1" i="1" spc="22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450" b="1" i="1" spc="-1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50" b="1" i="1" spc="-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50" b="1" i="1" spc="-1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450">
              <a:solidFill>
                <a:prstClr val="black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341320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294" y="414494"/>
            <a:ext cx="11372425" cy="76944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/>
            <a:r>
              <a:rPr lang="en-US" spc="-25" dirty="0" smtClean="0"/>
              <a:t>NO CELL PHONES IN LAB!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76" y="1481468"/>
            <a:ext cx="3768597" cy="53765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136" y="1687606"/>
            <a:ext cx="4841688" cy="484168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065059" y="3690471"/>
            <a:ext cx="2375647" cy="926353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15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3789" y="474259"/>
            <a:ext cx="11372425" cy="76944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/>
            <a:r>
              <a:rPr spc="-25" dirty="0"/>
              <a:t>Ba</a:t>
            </a:r>
            <a:r>
              <a:rPr spc="-5" dirty="0"/>
              <a:t>s</a:t>
            </a:r>
            <a:r>
              <a:rPr dirty="0"/>
              <a:t>ic E</a:t>
            </a:r>
            <a:r>
              <a:rPr spc="-25" dirty="0"/>
              <a:t>x</a:t>
            </a:r>
            <a:r>
              <a:rPr dirty="0"/>
              <a:t>pect</a:t>
            </a:r>
            <a:r>
              <a:rPr spc="-25" dirty="0"/>
              <a:t>a</a:t>
            </a:r>
            <a:r>
              <a:rPr dirty="0"/>
              <a:t>tio</a:t>
            </a:r>
            <a:r>
              <a:rPr spc="-25" dirty="0"/>
              <a:t>n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88335" y="1629813"/>
            <a:ext cx="8639175" cy="4674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8145" indent="-342900">
              <a:lnSpc>
                <a:spcPts val="3065"/>
              </a:lnSpc>
              <a:buClr>
                <a:srgbClr val="002B5C"/>
              </a:buClr>
              <a:buFont typeface="Arial"/>
              <a:buChar char="•"/>
              <a:tabLst>
                <a:tab pos="398780" algn="l"/>
              </a:tabLst>
            </a:pPr>
            <a:r>
              <a:rPr sz="2600" b="1" spc="-5" dirty="0">
                <a:solidFill>
                  <a:srgbClr val="002B5C"/>
                </a:solidFill>
                <a:latin typeface="Arial"/>
                <a:cs typeface="Arial"/>
              </a:rPr>
              <a:t>B</a:t>
            </a:r>
            <a:r>
              <a:rPr sz="2600" b="1" dirty="0">
                <a:solidFill>
                  <a:srgbClr val="002B5C"/>
                </a:solidFill>
                <a:latin typeface="Arial"/>
                <a:cs typeface="Arial"/>
              </a:rPr>
              <a:t>e </a:t>
            </a:r>
            <a:r>
              <a:rPr sz="2600" b="1" i="1" dirty="0">
                <a:solidFill>
                  <a:srgbClr val="003B6F"/>
                </a:solidFill>
                <a:latin typeface="Arial"/>
                <a:cs typeface="Arial"/>
              </a:rPr>
              <a:t>Res</a:t>
            </a:r>
            <a:r>
              <a:rPr sz="2600" b="1" i="1" spc="-25" dirty="0">
                <a:solidFill>
                  <a:srgbClr val="003B6F"/>
                </a:solidFill>
                <a:latin typeface="Arial"/>
                <a:cs typeface="Arial"/>
              </a:rPr>
              <a:t>p</a:t>
            </a:r>
            <a:r>
              <a:rPr sz="2600" b="1" i="1" dirty="0">
                <a:solidFill>
                  <a:srgbClr val="003B6F"/>
                </a:solidFill>
                <a:latin typeface="Arial"/>
                <a:cs typeface="Arial"/>
              </a:rPr>
              <a:t>ec</a:t>
            </a:r>
            <a:r>
              <a:rPr sz="2600" b="1" i="1" spc="-10" dirty="0">
                <a:solidFill>
                  <a:srgbClr val="003B6F"/>
                </a:solidFill>
                <a:latin typeface="Arial"/>
                <a:cs typeface="Arial"/>
              </a:rPr>
              <a:t>tf</a:t>
            </a:r>
            <a:r>
              <a:rPr sz="2600" b="1" i="1" spc="-25" dirty="0">
                <a:solidFill>
                  <a:srgbClr val="003B6F"/>
                </a:solidFill>
                <a:latin typeface="Arial"/>
                <a:cs typeface="Arial"/>
              </a:rPr>
              <a:t>u</a:t>
            </a:r>
            <a:r>
              <a:rPr sz="2600" b="1" i="1" spc="-10" dirty="0">
                <a:solidFill>
                  <a:srgbClr val="003B6F"/>
                </a:solidFill>
                <a:latin typeface="Arial"/>
                <a:cs typeface="Arial"/>
              </a:rPr>
              <a:t>l</a:t>
            </a:r>
            <a:endParaRPr sz="26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798195" lvl="1" indent="-285750">
              <a:lnSpc>
                <a:spcPts val="2585"/>
              </a:lnSpc>
              <a:buClr>
                <a:srgbClr val="3366FF"/>
              </a:buClr>
              <a:buFont typeface="Arial"/>
              <a:buChar char="–"/>
              <a:tabLst>
                <a:tab pos="798830" algn="l"/>
              </a:tabLst>
            </a:pPr>
            <a:r>
              <a:rPr sz="2200" b="1" dirty="0">
                <a:solidFill>
                  <a:srgbClr val="4180FF"/>
                </a:solidFill>
                <a:latin typeface="Georgia"/>
                <a:cs typeface="Georgia"/>
              </a:rPr>
              <a:t>P</a:t>
            </a:r>
            <a:r>
              <a:rPr sz="2200" b="1" spc="-15" dirty="0">
                <a:solidFill>
                  <a:srgbClr val="4180FF"/>
                </a:solidFill>
                <a:latin typeface="Georgia"/>
                <a:cs typeface="Georgia"/>
              </a:rPr>
              <a:t>ay</a:t>
            </a:r>
            <a:r>
              <a:rPr sz="2200" b="1" spc="-5" dirty="0">
                <a:solidFill>
                  <a:srgbClr val="4180FF"/>
                </a:solidFill>
                <a:latin typeface="Georgia"/>
                <a:cs typeface="Georgia"/>
              </a:rPr>
              <a:t> </a:t>
            </a:r>
            <a:r>
              <a:rPr sz="2200" b="1" spc="-15" dirty="0">
                <a:solidFill>
                  <a:srgbClr val="4180FF"/>
                </a:solidFill>
                <a:latin typeface="Georgia"/>
                <a:cs typeface="Georgia"/>
              </a:rPr>
              <a:t>a</a:t>
            </a:r>
            <a:r>
              <a:rPr sz="2200" b="1" dirty="0">
                <a:solidFill>
                  <a:srgbClr val="4180FF"/>
                </a:solidFill>
                <a:latin typeface="Georgia"/>
                <a:cs typeface="Georgia"/>
              </a:rPr>
              <a:t>tt</a:t>
            </a:r>
            <a:r>
              <a:rPr sz="2200" b="1" spc="-15" dirty="0">
                <a:solidFill>
                  <a:srgbClr val="4180FF"/>
                </a:solidFill>
                <a:latin typeface="Georgia"/>
                <a:cs typeface="Georgia"/>
              </a:rPr>
              <a:t>en</a:t>
            </a:r>
            <a:r>
              <a:rPr sz="2200" b="1" dirty="0">
                <a:solidFill>
                  <a:srgbClr val="4180FF"/>
                </a:solidFill>
                <a:latin typeface="Georgia"/>
                <a:cs typeface="Georgia"/>
              </a:rPr>
              <a:t>t</a:t>
            </a:r>
            <a:r>
              <a:rPr sz="2200" b="1" spc="-15" dirty="0">
                <a:solidFill>
                  <a:srgbClr val="4180FF"/>
                </a:solidFill>
                <a:latin typeface="Georgia"/>
                <a:cs typeface="Georgia"/>
              </a:rPr>
              <a:t>ion</a:t>
            </a:r>
            <a:r>
              <a:rPr sz="2200" b="1" spc="-30" dirty="0">
                <a:solidFill>
                  <a:srgbClr val="4180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002B5C"/>
                </a:solidFill>
                <a:latin typeface="Georgia"/>
                <a:cs typeface="Georgia"/>
              </a:rPr>
              <a:t>to d</a:t>
            </a:r>
            <a:r>
              <a:rPr sz="2200" spc="-10" dirty="0">
                <a:solidFill>
                  <a:srgbClr val="002B5C"/>
                </a:solidFill>
                <a:latin typeface="Georgia"/>
                <a:cs typeface="Georgia"/>
              </a:rPr>
              <a:t>ir</a:t>
            </a:r>
            <a:r>
              <a:rPr sz="2200" dirty="0">
                <a:solidFill>
                  <a:srgbClr val="002B5C"/>
                </a:solidFill>
                <a:latin typeface="Georgia"/>
                <a:cs typeface="Georgia"/>
              </a:rPr>
              <a:t>ectio</a:t>
            </a:r>
            <a:r>
              <a:rPr sz="2200" spc="-15" dirty="0">
                <a:solidFill>
                  <a:srgbClr val="002B5C"/>
                </a:solidFill>
                <a:latin typeface="Georgia"/>
                <a:cs typeface="Georgia"/>
              </a:rPr>
              <a:t>n</a:t>
            </a:r>
            <a:r>
              <a:rPr sz="2200" dirty="0">
                <a:solidFill>
                  <a:srgbClr val="002B5C"/>
                </a:solidFill>
                <a:latin typeface="Georgia"/>
                <a:cs typeface="Georgia"/>
              </a:rPr>
              <a:t>s f</a:t>
            </a:r>
            <a:r>
              <a:rPr sz="2200" spc="-10" dirty="0">
                <a:solidFill>
                  <a:srgbClr val="002B5C"/>
                </a:solidFill>
                <a:latin typeface="Georgia"/>
                <a:cs typeface="Georgia"/>
              </a:rPr>
              <a:t>r</a:t>
            </a:r>
            <a:r>
              <a:rPr sz="2200" dirty="0">
                <a:solidFill>
                  <a:srgbClr val="002B5C"/>
                </a:solidFill>
                <a:latin typeface="Georgia"/>
                <a:cs typeface="Georgia"/>
              </a:rPr>
              <a:t>o</a:t>
            </a:r>
            <a:r>
              <a:rPr sz="2200" spc="-20" dirty="0">
                <a:solidFill>
                  <a:srgbClr val="002B5C"/>
                </a:solidFill>
                <a:latin typeface="Georgia"/>
                <a:cs typeface="Georgia"/>
              </a:rPr>
              <a:t>m</a:t>
            </a:r>
            <a:r>
              <a:rPr sz="2200" dirty="0">
                <a:solidFill>
                  <a:srgbClr val="002B5C"/>
                </a:solidFill>
                <a:latin typeface="Georgia"/>
                <a:cs typeface="Georgia"/>
              </a:rPr>
              <a:t> the </a:t>
            </a:r>
            <a:r>
              <a:rPr sz="2200" spc="-15" dirty="0">
                <a:solidFill>
                  <a:srgbClr val="002B5C"/>
                </a:solidFill>
                <a:latin typeface="Georgia"/>
                <a:cs typeface="Georgia"/>
              </a:rPr>
              <a:t>In</a:t>
            </a:r>
            <a:r>
              <a:rPr sz="2200" dirty="0">
                <a:solidFill>
                  <a:srgbClr val="002B5C"/>
                </a:solidFill>
                <a:latin typeface="Georgia"/>
                <a:cs typeface="Georgia"/>
              </a:rPr>
              <a:t>st</a:t>
            </a:r>
            <a:r>
              <a:rPr sz="2200" spc="-10" dirty="0">
                <a:solidFill>
                  <a:srgbClr val="002B5C"/>
                </a:solidFill>
                <a:latin typeface="Georgia"/>
                <a:cs typeface="Georgia"/>
              </a:rPr>
              <a:t>r</a:t>
            </a:r>
            <a:r>
              <a:rPr sz="2200" dirty="0">
                <a:solidFill>
                  <a:srgbClr val="002B5C"/>
                </a:solidFill>
                <a:latin typeface="Georgia"/>
                <a:cs typeface="Georgia"/>
              </a:rPr>
              <a:t>ucto</a:t>
            </a:r>
            <a:r>
              <a:rPr sz="2200" spc="-10" dirty="0">
                <a:solidFill>
                  <a:srgbClr val="002B5C"/>
                </a:solidFill>
                <a:latin typeface="Georgia"/>
                <a:cs typeface="Georgia"/>
              </a:rPr>
              <a:t>r</a:t>
            </a:r>
            <a:r>
              <a:rPr sz="2200" dirty="0">
                <a:solidFill>
                  <a:srgbClr val="002B5C"/>
                </a:solidFill>
                <a:latin typeface="Georgia"/>
                <a:cs typeface="Georgia"/>
              </a:rPr>
              <a:t>s</a:t>
            </a:r>
            <a:endParaRPr sz="22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1198245" lvl="2" indent="-228600">
              <a:lnSpc>
                <a:spcPts val="2030"/>
              </a:lnSpc>
              <a:spcBef>
                <a:spcPts val="40"/>
              </a:spcBef>
              <a:buClr>
                <a:srgbClr val="002B5C"/>
              </a:buClr>
              <a:buFont typeface="Arial"/>
              <a:buChar char="•"/>
              <a:tabLst>
                <a:tab pos="1198880" algn="l"/>
              </a:tabLst>
            </a:pPr>
            <a:r>
              <a:rPr lang="en-US" sz="1700" b="1" dirty="0" smtClean="0">
                <a:solidFill>
                  <a:srgbClr val="002B5C"/>
                </a:solidFill>
                <a:latin typeface="Arial"/>
                <a:cs typeface="Arial"/>
              </a:rPr>
              <a:t>NO CELL PHONES</a:t>
            </a:r>
            <a:endParaRPr sz="1700" b="1" dirty="0">
              <a:solidFill>
                <a:prstClr val="black"/>
              </a:solidFill>
              <a:latin typeface="Arial"/>
              <a:cs typeface="Arial"/>
            </a:endParaRPr>
          </a:p>
          <a:p>
            <a:pPr marL="798195" lvl="1" indent="-285750">
              <a:lnSpc>
                <a:spcPts val="2630"/>
              </a:lnSpc>
              <a:buClr>
                <a:srgbClr val="3366FF"/>
              </a:buClr>
              <a:buFont typeface="Arial"/>
              <a:buChar char="–"/>
              <a:tabLst>
                <a:tab pos="798830" algn="l"/>
              </a:tabLst>
            </a:pPr>
            <a:r>
              <a:rPr sz="2200" b="1" dirty="0">
                <a:solidFill>
                  <a:srgbClr val="FF2600"/>
                </a:solidFill>
                <a:latin typeface="Georgia"/>
                <a:cs typeface="Georgia"/>
              </a:rPr>
              <a:t>F</a:t>
            </a:r>
            <a:r>
              <a:rPr sz="2200" b="1" spc="-15" dirty="0">
                <a:solidFill>
                  <a:srgbClr val="FF2600"/>
                </a:solidFill>
                <a:latin typeface="Georgia"/>
                <a:cs typeface="Georgia"/>
              </a:rPr>
              <a:t>ollow</a:t>
            </a:r>
            <a:r>
              <a:rPr sz="2200" b="1" spc="-5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200" b="1" dirty="0">
                <a:solidFill>
                  <a:srgbClr val="FF2600"/>
                </a:solidFill>
                <a:latin typeface="Georgia"/>
                <a:cs typeface="Georgia"/>
              </a:rPr>
              <a:t>d</a:t>
            </a:r>
            <a:r>
              <a:rPr sz="2200" b="1" spc="-15" dirty="0">
                <a:solidFill>
                  <a:srgbClr val="FF2600"/>
                </a:solidFill>
                <a:latin typeface="Georgia"/>
                <a:cs typeface="Georgia"/>
              </a:rPr>
              <a:t>ire</a:t>
            </a:r>
            <a:r>
              <a:rPr sz="2200" b="1" dirty="0">
                <a:solidFill>
                  <a:srgbClr val="FF2600"/>
                </a:solidFill>
                <a:latin typeface="Georgia"/>
                <a:cs typeface="Georgia"/>
              </a:rPr>
              <a:t>ct</a:t>
            </a:r>
            <a:r>
              <a:rPr sz="2200" b="1" spc="-15" dirty="0">
                <a:solidFill>
                  <a:srgbClr val="FF2600"/>
                </a:solidFill>
                <a:latin typeface="Georgia"/>
                <a:cs typeface="Georgia"/>
              </a:rPr>
              <a:t>ions</a:t>
            </a:r>
            <a:r>
              <a:rPr sz="2200" b="1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002B5C"/>
                </a:solidFill>
                <a:latin typeface="Georgia"/>
                <a:cs typeface="Georgia"/>
              </a:rPr>
              <a:t>whe</a:t>
            </a:r>
            <a:r>
              <a:rPr sz="2200" spc="-15" dirty="0">
                <a:solidFill>
                  <a:srgbClr val="002B5C"/>
                </a:solidFill>
                <a:latin typeface="Georgia"/>
                <a:cs typeface="Georgia"/>
              </a:rPr>
              <a:t>n</a:t>
            </a:r>
            <a:r>
              <a:rPr sz="2200" dirty="0">
                <a:solidFill>
                  <a:srgbClr val="002B5C"/>
                </a:solidFill>
                <a:latin typeface="Georgia"/>
                <a:cs typeface="Georgia"/>
              </a:rPr>
              <a:t> they </a:t>
            </a:r>
            <a:r>
              <a:rPr sz="2200" spc="-10" dirty="0">
                <a:solidFill>
                  <a:srgbClr val="002B5C"/>
                </a:solidFill>
                <a:latin typeface="Georgia"/>
                <a:cs typeface="Georgia"/>
              </a:rPr>
              <a:t>ar</a:t>
            </a:r>
            <a:r>
              <a:rPr sz="2200" dirty="0">
                <a:solidFill>
                  <a:srgbClr val="002B5C"/>
                </a:solidFill>
                <a:latin typeface="Georgia"/>
                <a:cs typeface="Georgia"/>
              </a:rPr>
              <a:t>e g</a:t>
            </a:r>
            <a:r>
              <a:rPr sz="2200" spc="-10" dirty="0">
                <a:solidFill>
                  <a:srgbClr val="002B5C"/>
                </a:solidFill>
                <a:latin typeface="Georgia"/>
                <a:cs typeface="Georgia"/>
              </a:rPr>
              <a:t>iv</a:t>
            </a:r>
            <a:r>
              <a:rPr sz="2200" dirty="0">
                <a:solidFill>
                  <a:srgbClr val="002B5C"/>
                </a:solidFill>
                <a:latin typeface="Georgia"/>
                <a:cs typeface="Georgia"/>
              </a:rPr>
              <a:t>e</a:t>
            </a:r>
            <a:r>
              <a:rPr sz="2200" spc="-15" dirty="0">
                <a:solidFill>
                  <a:srgbClr val="002B5C"/>
                </a:solidFill>
                <a:latin typeface="Georgia"/>
                <a:cs typeface="Georgia"/>
              </a:rPr>
              <a:t>n</a:t>
            </a:r>
            <a:endParaRPr sz="22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798195" lvl="1" indent="-285750">
              <a:lnSpc>
                <a:spcPts val="2610"/>
              </a:lnSpc>
              <a:buClr>
                <a:srgbClr val="3366FF"/>
              </a:buClr>
              <a:buFont typeface="Arial"/>
              <a:buChar char="–"/>
              <a:tabLst>
                <a:tab pos="798830" algn="l"/>
              </a:tabLst>
            </a:pPr>
            <a:r>
              <a:rPr sz="2200" b="1" dirty="0" smtClean="0">
                <a:solidFill>
                  <a:srgbClr val="002B5C"/>
                </a:solidFill>
                <a:latin typeface="Georgia"/>
                <a:cs typeface="Georgia"/>
              </a:rPr>
              <a:t>T</a:t>
            </a:r>
            <a:r>
              <a:rPr sz="2200" b="1" spc="-15" dirty="0" smtClean="0">
                <a:solidFill>
                  <a:srgbClr val="002B5C"/>
                </a:solidFill>
                <a:latin typeface="Georgia"/>
                <a:cs typeface="Georgia"/>
              </a:rPr>
              <a:t>reat</a:t>
            </a:r>
            <a:r>
              <a:rPr sz="2200" b="1" spc="-5" dirty="0" smtClean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200" b="1" spc="-15" dirty="0">
                <a:solidFill>
                  <a:srgbClr val="002B5C"/>
                </a:solidFill>
                <a:latin typeface="Georgia"/>
                <a:cs typeface="Georgia"/>
              </a:rPr>
              <a:t>e</a:t>
            </a:r>
            <a:r>
              <a:rPr sz="2200" b="1" dirty="0">
                <a:solidFill>
                  <a:srgbClr val="002B5C"/>
                </a:solidFill>
                <a:latin typeface="Georgia"/>
                <a:cs typeface="Georgia"/>
              </a:rPr>
              <a:t>q</a:t>
            </a:r>
            <a:r>
              <a:rPr sz="2200" b="1" spc="-15" dirty="0">
                <a:solidFill>
                  <a:srgbClr val="002B5C"/>
                </a:solidFill>
                <a:latin typeface="Georgia"/>
                <a:cs typeface="Georgia"/>
              </a:rPr>
              <a:t>uipmen</a:t>
            </a:r>
            <a:r>
              <a:rPr sz="2200" b="1" dirty="0">
                <a:solidFill>
                  <a:srgbClr val="002B5C"/>
                </a:solidFill>
                <a:latin typeface="Georgia"/>
                <a:cs typeface="Georgia"/>
              </a:rPr>
              <a:t>t</a:t>
            </a:r>
            <a:r>
              <a:rPr sz="2200" b="1" spc="-5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200" b="1" i="1" spc="-15" dirty="0">
                <a:solidFill>
                  <a:srgbClr val="FF0000"/>
                </a:solidFill>
                <a:latin typeface="Georgia"/>
                <a:cs typeface="Georgia"/>
              </a:rPr>
              <a:t>wi</a:t>
            </a:r>
            <a:r>
              <a:rPr sz="2200" b="1" i="1" dirty="0">
                <a:solidFill>
                  <a:srgbClr val="FF0000"/>
                </a:solidFill>
                <a:latin typeface="Georgia"/>
                <a:cs typeface="Georgia"/>
              </a:rPr>
              <a:t>th</a:t>
            </a:r>
            <a:r>
              <a:rPr sz="2200" b="1" i="1" spc="-5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2200" b="1" i="1" spc="-15" dirty="0">
                <a:solidFill>
                  <a:srgbClr val="FF0000"/>
                </a:solidFill>
                <a:latin typeface="Georgia"/>
                <a:cs typeface="Georgia"/>
              </a:rPr>
              <a:t>ca</a:t>
            </a:r>
            <a:r>
              <a:rPr sz="2200" b="1" i="1" spc="-20" dirty="0">
                <a:solidFill>
                  <a:srgbClr val="FF0000"/>
                </a:solidFill>
                <a:latin typeface="Georgia"/>
                <a:cs typeface="Georgia"/>
              </a:rPr>
              <a:t>r</a:t>
            </a:r>
            <a:r>
              <a:rPr sz="2200" b="1" i="1" spc="-15" dirty="0">
                <a:solidFill>
                  <a:srgbClr val="FF0000"/>
                </a:solidFill>
                <a:latin typeface="Georgia"/>
                <a:cs typeface="Georgia"/>
              </a:rPr>
              <a:t>e</a:t>
            </a:r>
            <a:r>
              <a:rPr sz="2200" b="1" i="1" dirty="0">
                <a:solidFill>
                  <a:srgbClr val="FF0000"/>
                </a:solidFill>
                <a:latin typeface="Georgia"/>
                <a:cs typeface="Georgia"/>
              </a:rPr>
              <a:t>!</a:t>
            </a:r>
            <a:endParaRPr sz="22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798195" lvl="1" indent="-285750">
              <a:lnSpc>
                <a:spcPts val="2620"/>
              </a:lnSpc>
              <a:buClr>
                <a:srgbClr val="3366FF"/>
              </a:buClr>
              <a:buFont typeface="Arial"/>
              <a:buChar char="–"/>
              <a:tabLst>
                <a:tab pos="798830" algn="l"/>
              </a:tabLst>
            </a:pPr>
            <a:r>
              <a:rPr sz="2200" b="1" dirty="0">
                <a:solidFill>
                  <a:srgbClr val="008F00"/>
                </a:solidFill>
                <a:latin typeface="Georgia"/>
                <a:cs typeface="Georgia"/>
              </a:rPr>
              <a:t>B</a:t>
            </a:r>
            <a:r>
              <a:rPr sz="2200" b="1" spc="-15" dirty="0">
                <a:solidFill>
                  <a:srgbClr val="008F00"/>
                </a:solidFill>
                <a:latin typeface="Georgia"/>
                <a:cs typeface="Georgia"/>
              </a:rPr>
              <a:t>e</a:t>
            </a:r>
            <a:r>
              <a:rPr sz="2200" b="1" spc="-5" dirty="0">
                <a:solidFill>
                  <a:srgbClr val="008F00"/>
                </a:solidFill>
                <a:latin typeface="Georgia"/>
                <a:cs typeface="Georgia"/>
              </a:rPr>
              <a:t> </a:t>
            </a:r>
            <a:r>
              <a:rPr sz="2200" b="1" spc="-15" dirty="0">
                <a:solidFill>
                  <a:srgbClr val="008F00"/>
                </a:solidFill>
                <a:latin typeface="Georgia"/>
                <a:cs typeface="Georgia"/>
              </a:rPr>
              <a:t>a</a:t>
            </a:r>
            <a:r>
              <a:rPr sz="2200" b="1" dirty="0">
                <a:solidFill>
                  <a:srgbClr val="008F00"/>
                </a:solidFill>
                <a:latin typeface="Georgia"/>
                <a:cs typeface="Georgia"/>
              </a:rPr>
              <a:t>w</a:t>
            </a:r>
            <a:r>
              <a:rPr sz="2200" b="1" spc="-15" dirty="0">
                <a:solidFill>
                  <a:srgbClr val="008F00"/>
                </a:solidFill>
                <a:latin typeface="Georgia"/>
                <a:cs typeface="Georgia"/>
              </a:rPr>
              <a:t>are</a:t>
            </a:r>
            <a:r>
              <a:rPr sz="2200" b="1" spc="-30" dirty="0">
                <a:solidFill>
                  <a:srgbClr val="008F00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002B5C"/>
                </a:solidFill>
                <a:latin typeface="Georgia"/>
                <a:cs typeface="Georgia"/>
              </a:rPr>
              <a:t>of w</a:t>
            </a:r>
            <a:r>
              <a:rPr sz="2200" spc="-15" dirty="0">
                <a:solidFill>
                  <a:srgbClr val="002B5C"/>
                </a:solidFill>
                <a:latin typeface="Georgia"/>
                <a:cs typeface="Georgia"/>
              </a:rPr>
              <a:t>ha</a:t>
            </a:r>
            <a:r>
              <a:rPr sz="2200" dirty="0">
                <a:solidFill>
                  <a:srgbClr val="002B5C"/>
                </a:solidFill>
                <a:latin typeface="Georgia"/>
                <a:cs typeface="Georgia"/>
              </a:rPr>
              <a:t>t you </a:t>
            </a:r>
            <a:r>
              <a:rPr sz="2200" spc="-10" dirty="0">
                <a:solidFill>
                  <a:srgbClr val="002B5C"/>
                </a:solidFill>
                <a:latin typeface="Georgia"/>
                <a:cs typeface="Georgia"/>
              </a:rPr>
              <a:t>ar</a:t>
            </a:r>
            <a:r>
              <a:rPr sz="2200" dirty="0">
                <a:solidFill>
                  <a:srgbClr val="002B5C"/>
                </a:solidFill>
                <a:latin typeface="Georgia"/>
                <a:cs typeface="Georgia"/>
              </a:rPr>
              <a:t>e do</a:t>
            </a:r>
            <a:r>
              <a:rPr sz="2200" spc="-10" dirty="0">
                <a:solidFill>
                  <a:srgbClr val="002B5C"/>
                </a:solidFill>
                <a:latin typeface="Georgia"/>
                <a:cs typeface="Georgia"/>
              </a:rPr>
              <a:t>in</a:t>
            </a:r>
            <a:r>
              <a:rPr sz="2200" dirty="0">
                <a:solidFill>
                  <a:srgbClr val="002B5C"/>
                </a:solidFill>
                <a:latin typeface="Georgia"/>
                <a:cs typeface="Georgia"/>
              </a:rPr>
              <a:t>g</a:t>
            </a:r>
            <a:endParaRPr sz="22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1198245" marR="296545" lvl="2" indent="-228600">
              <a:lnSpc>
                <a:spcPct val="78000"/>
              </a:lnSpc>
              <a:spcBef>
                <a:spcPts val="484"/>
              </a:spcBef>
              <a:buClr>
                <a:srgbClr val="002B5C"/>
              </a:buClr>
              <a:buFont typeface="Arial"/>
              <a:buChar char="•"/>
              <a:tabLst>
                <a:tab pos="1198880" algn="l"/>
              </a:tabLst>
            </a:pPr>
            <a:r>
              <a:rPr sz="1700" dirty="0">
                <a:solidFill>
                  <a:srgbClr val="002B5C"/>
                </a:solidFill>
                <a:latin typeface="Arial"/>
                <a:cs typeface="Arial"/>
              </a:rPr>
              <a:t>D</a:t>
            </a:r>
            <a:r>
              <a:rPr sz="1700" spc="-15" dirty="0">
                <a:solidFill>
                  <a:srgbClr val="002B5C"/>
                </a:solidFill>
                <a:latin typeface="Arial"/>
                <a:cs typeface="Arial"/>
              </a:rPr>
              <a:t>O</a:t>
            </a:r>
            <a:r>
              <a:rPr sz="1700" spc="-5" dirty="0">
                <a:solidFill>
                  <a:srgbClr val="002B5C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2B5C"/>
                </a:solidFill>
                <a:latin typeface="Arial"/>
                <a:cs typeface="Arial"/>
              </a:rPr>
              <a:t>N</a:t>
            </a:r>
            <a:r>
              <a:rPr sz="1700" spc="-15" dirty="0">
                <a:solidFill>
                  <a:srgbClr val="002B5C"/>
                </a:solidFill>
                <a:latin typeface="Arial"/>
                <a:cs typeface="Arial"/>
              </a:rPr>
              <a:t>OT</a:t>
            </a:r>
            <a:r>
              <a:rPr sz="1700" spc="-35" dirty="0">
                <a:solidFill>
                  <a:srgbClr val="002B5C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2B5C"/>
                </a:solidFill>
                <a:latin typeface="Arial"/>
                <a:cs typeface="Arial"/>
              </a:rPr>
              <a:t>pe</a:t>
            </a:r>
            <a:r>
              <a:rPr sz="1700" spc="-10" dirty="0">
                <a:solidFill>
                  <a:srgbClr val="002B5C"/>
                </a:solidFill>
                <a:latin typeface="Arial"/>
                <a:cs typeface="Arial"/>
              </a:rPr>
              <a:t>rf</a:t>
            </a:r>
            <a:r>
              <a:rPr sz="1700" dirty="0">
                <a:solidFill>
                  <a:srgbClr val="002B5C"/>
                </a:solidFill>
                <a:latin typeface="Arial"/>
                <a:cs typeface="Arial"/>
              </a:rPr>
              <a:t>orm</a:t>
            </a:r>
            <a:r>
              <a:rPr sz="1700" spc="-5" dirty="0">
                <a:solidFill>
                  <a:srgbClr val="002B5C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2B5C"/>
                </a:solidFill>
                <a:latin typeface="Arial"/>
                <a:cs typeface="Arial"/>
              </a:rPr>
              <a:t>an</a:t>
            </a:r>
            <a:r>
              <a:rPr sz="1700" spc="-5" dirty="0">
                <a:solidFill>
                  <a:srgbClr val="002B5C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2B5C"/>
                </a:solidFill>
                <a:latin typeface="Arial"/>
                <a:cs typeface="Arial"/>
              </a:rPr>
              <a:t>exercise</a:t>
            </a:r>
            <a:r>
              <a:rPr sz="1700" spc="-5" dirty="0">
                <a:solidFill>
                  <a:srgbClr val="002B5C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2B5C"/>
                </a:solidFill>
                <a:latin typeface="Arial"/>
                <a:cs typeface="Arial"/>
              </a:rPr>
              <a:t>un</a:t>
            </a:r>
            <a:r>
              <a:rPr sz="1700" spc="-5" dirty="0">
                <a:solidFill>
                  <a:srgbClr val="002B5C"/>
                </a:solidFill>
                <a:latin typeface="Arial"/>
                <a:cs typeface="Arial"/>
              </a:rPr>
              <a:t>t</a:t>
            </a:r>
            <a:r>
              <a:rPr sz="1700" dirty="0">
                <a:solidFill>
                  <a:srgbClr val="002B5C"/>
                </a:solidFill>
                <a:latin typeface="Arial"/>
                <a:cs typeface="Arial"/>
              </a:rPr>
              <a:t>il</a:t>
            </a:r>
            <a:r>
              <a:rPr sz="1700" spc="-5" dirty="0">
                <a:solidFill>
                  <a:srgbClr val="002B5C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2B5C"/>
                </a:solidFill>
                <a:latin typeface="Arial"/>
                <a:cs typeface="Arial"/>
              </a:rPr>
              <a:t>you</a:t>
            </a:r>
            <a:r>
              <a:rPr sz="1700" spc="-5" dirty="0">
                <a:solidFill>
                  <a:srgbClr val="002B5C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2B5C"/>
                </a:solidFill>
                <a:latin typeface="Arial"/>
                <a:cs typeface="Arial"/>
              </a:rPr>
              <a:t>are</a:t>
            </a:r>
            <a:r>
              <a:rPr sz="1700" spc="-5" dirty="0">
                <a:solidFill>
                  <a:srgbClr val="002B5C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2B5C"/>
                </a:solidFill>
                <a:latin typeface="Arial"/>
                <a:cs typeface="Arial"/>
              </a:rPr>
              <a:t>exa</a:t>
            </a:r>
            <a:r>
              <a:rPr sz="1700" spc="-10" dirty="0">
                <a:solidFill>
                  <a:srgbClr val="002B5C"/>
                </a:solidFill>
                <a:latin typeface="Arial"/>
                <a:cs typeface="Arial"/>
              </a:rPr>
              <a:t>ct</a:t>
            </a:r>
            <a:r>
              <a:rPr sz="1700" dirty="0">
                <a:solidFill>
                  <a:srgbClr val="002B5C"/>
                </a:solidFill>
                <a:latin typeface="Arial"/>
                <a:cs typeface="Arial"/>
              </a:rPr>
              <a:t>ly</a:t>
            </a:r>
            <a:r>
              <a:rPr sz="1700" spc="-5" dirty="0">
                <a:solidFill>
                  <a:srgbClr val="002B5C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2B5C"/>
                </a:solidFill>
                <a:latin typeface="Arial"/>
                <a:cs typeface="Arial"/>
              </a:rPr>
              <a:t>sure</a:t>
            </a:r>
            <a:r>
              <a:rPr sz="1700" spc="-5" dirty="0">
                <a:solidFill>
                  <a:srgbClr val="002B5C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2B5C"/>
                </a:solidFill>
                <a:latin typeface="Arial"/>
                <a:cs typeface="Arial"/>
              </a:rPr>
              <a:t>wha</a:t>
            </a:r>
            <a:r>
              <a:rPr sz="1700" spc="-5" dirty="0">
                <a:solidFill>
                  <a:srgbClr val="002B5C"/>
                </a:solidFill>
                <a:latin typeface="Arial"/>
                <a:cs typeface="Arial"/>
              </a:rPr>
              <a:t>t </a:t>
            </a:r>
            <a:r>
              <a:rPr sz="1700" dirty="0">
                <a:solidFill>
                  <a:srgbClr val="002B5C"/>
                </a:solidFill>
                <a:latin typeface="Arial"/>
                <a:cs typeface="Arial"/>
              </a:rPr>
              <a:t>you</a:t>
            </a:r>
            <a:r>
              <a:rPr sz="1700" spc="-5" dirty="0">
                <a:solidFill>
                  <a:srgbClr val="002B5C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2B5C"/>
                </a:solidFill>
                <a:latin typeface="Arial"/>
                <a:cs typeface="Arial"/>
              </a:rPr>
              <a:t>are</a:t>
            </a:r>
            <a:r>
              <a:rPr sz="1700" spc="-5" dirty="0">
                <a:solidFill>
                  <a:srgbClr val="002B5C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2B5C"/>
                </a:solidFill>
                <a:latin typeface="Arial"/>
                <a:cs typeface="Arial"/>
              </a:rPr>
              <a:t>doing (i</a:t>
            </a:r>
            <a:r>
              <a:rPr sz="1700" spc="-5" dirty="0">
                <a:solidFill>
                  <a:srgbClr val="002B5C"/>
                </a:solidFill>
                <a:latin typeface="Arial"/>
                <a:cs typeface="Arial"/>
              </a:rPr>
              <a:t>.</a:t>
            </a:r>
            <a:r>
              <a:rPr sz="1700" dirty="0">
                <a:solidFill>
                  <a:srgbClr val="002B5C"/>
                </a:solidFill>
                <a:latin typeface="Arial"/>
                <a:cs typeface="Arial"/>
              </a:rPr>
              <a:t>e</a:t>
            </a:r>
            <a:r>
              <a:rPr sz="1700" spc="-5" dirty="0">
                <a:solidFill>
                  <a:srgbClr val="002B5C"/>
                </a:solidFill>
                <a:latin typeface="Arial"/>
                <a:cs typeface="Arial"/>
              </a:rPr>
              <a:t>. </a:t>
            </a:r>
            <a:r>
              <a:rPr sz="1700" dirty="0">
                <a:solidFill>
                  <a:srgbClr val="002B5C"/>
                </a:solidFill>
                <a:latin typeface="Arial"/>
                <a:cs typeface="Arial"/>
              </a:rPr>
              <a:t>be</a:t>
            </a:r>
            <a:r>
              <a:rPr sz="1700" spc="-5" dirty="0">
                <a:solidFill>
                  <a:srgbClr val="002B5C"/>
                </a:solidFill>
                <a:latin typeface="Arial"/>
                <a:cs typeface="Arial"/>
              </a:rPr>
              <a:t> </a:t>
            </a:r>
            <a:r>
              <a:rPr sz="1700" b="1" i="1" spc="-15" dirty="0">
                <a:solidFill>
                  <a:srgbClr val="003B6F"/>
                </a:solidFill>
                <a:latin typeface="Arial"/>
                <a:cs typeface="Arial"/>
              </a:rPr>
              <a:t>d</a:t>
            </a:r>
            <a:r>
              <a:rPr sz="1700" b="1" i="1" dirty="0">
                <a:solidFill>
                  <a:srgbClr val="003B6F"/>
                </a:solidFill>
                <a:latin typeface="Arial"/>
                <a:cs typeface="Arial"/>
              </a:rPr>
              <a:t>e</a:t>
            </a:r>
            <a:r>
              <a:rPr sz="1700" b="1" i="1" spc="-10" dirty="0">
                <a:solidFill>
                  <a:srgbClr val="003B6F"/>
                </a:solidFill>
                <a:latin typeface="Arial"/>
                <a:cs typeface="Arial"/>
              </a:rPr>
              <a:t>lib</a:t>
            </a:r>
            <a:r>
              <a:rPr sz="1700" b="1" i="1" dirty="0">
                <a:solidFill>
                  <a:srgbClr val="003B6F"/>
                </a:solidFill>
                <a:latin typeface="Arial"/>
                <a:cs typeface="Arial"/>
              </a:rPr>
              <a:t>erate</a:t>
            </a:r>
            <a:r>
              <a:rPr sz="1700" dirty="0">
                <a:solidFill>
                  <a:srgbClr val="002B5C"/>
                </a:solidFill>
                <a:latin typeface="Arial"/>
                <a:cs typeface="Arial"/>
              </a:rPr>
              <a:t>)</a:t>
            </a:r>
            <a:endParaRPr sz="1700" dirty="0">
              <a:solidFill>
                <a:prstClr val="black"/>
              </a:solidFill>
              <a:latin typeface="Arial"/>
              <a:cs typeface="Arial"/>
            </a:endParaRPr>
          </a:p>
          <a:p>
            <a:pPr lvl="2">
              <a:spcBef>
                <a:spcPts val="34"/>
              </a:spcBef>
              <a:buClr>
                <a:srgbClr val="002B5C"/>
              </a:buClr>
              <a:buFont typeface="Arial"/>
              <a:buChar char="•"/>
            </a:pPr>
            <a:endParaRPr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98145" indent="-342900">
              <a:lnSpc>
                <a:spcPts val="3100"/>
              </a:lnSpc>
              <a:buClr>
                <a:srgbClr val="002B5C"/>
              </a:buClr>
              <a:buFont typeface="Arial"/>
              <a:buChar char="•"/>
              <a:tabLst>
                <a:tab pos="398780" algn="l"/>
              </a:tabLst>
            </a:pPr>
            <a:r>
              <a:rPr sz="2600" b="1" spc="-5" dirty="0">
                <a:solidFill>
                  <a:srgbClr val="002B5C"/>
                </a:solidFill>
                <a:latin typeface="Arial"/>
                <a:cs typeface="Arial"/>
              </a:rPr>
              <a:t>B</a:t>
            </a:r>
            <a:r>
              <a:rPr sz="2600" b="1" dirty="0">
                <a:solidFill>
                  <a:srgbClr val="002B5C"/>
                </a:solidFill>
                <a:latin typeface="Arial"/>
                <a:cs typeface="Arial"/>
              </a:rPr>
              <a:t>e </a:t>
            </a:r>
            <a:r>
              <a:rPr sz="2600" b="1" i="1" dirty="0">
                <a:solidFill>
                  <a:srgbClr val="003B6F"/>
                </a:solidFill>
                <a:latin typeface="Arial"/>
                <a:cs typeface="Arial"/>
              </a:rPr>
              <a:t>Safe</a:t>
            </a:r>
            <a:endParaRPr sz="26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2065" marR="23495" indent="-8255" algn="ctr">
              <a:spcBef>
                <a:spcPts val="1750"/>
              </a:spcBef>
            </a:pPr>
            <a:r>
              <a:rPr sz="3000" b="1" spc="-25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3000" b="1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000" b="1" spc="-10" dirty="0" smtClean="0">
                <a:solidFill>
                  <a:srgbClr val="FF0000"/>
                </a:solidFill>
                <a:latin typeface="Arial"/>
                <a:cs typeface="Arial"/>
              </a:rPr>
              <a:t>il</a:t>
            </a:r>
            <a:r>
              <a:rPr sz="3000" b="1" spc="-25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3000" b="1" dirty="0" smtClean="0">
                <a:solidFill>
                  <a:srgbClr val="FF0000"/>
                </a:solidFill>
                <a:latin typeface="Arial"/>
                <a:cs typeface="Arial"/>
              </a:rPr>
              <a:t>re</a:t>
            </a:r>
            <a:r>
              <a:rPr sz="3000" b="1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b="1" spc="-15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30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3000" b="1" spc="-2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000" b="1" spc="-10" dirty="0">
                <a:solidFill>
                  <a:srgbClr val="FF0000"/>
                </a:solidFill>
                <a:latin typeface="Arial"/>
                <a:cs typeface="Arial"/>
              </a:rPr>
              <a:t>ll</a:t>
            </a:r>
            <a:r>
              <a:rPr sz="3000" b="1" spc="-25" dirty="0">
                <a:solidFill>
                  <a:srgbClr val="FF0000"/>
                </a:solidFill>
                <a:latin typeface="Arial"/>
                <a:cs typeface="Arial"/>
              </a:rPr>
              <a:t>ow</a:t>
            </a:r>
            <a:r>
              <a:rPr sz="30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FF0000"/>
                </a:solidFill>
                <a:latin typeface="Arial"/>
                <a:cs typeface="Arial"/>
              </a:rPr>
              <a:t>safety</a:t>
            </a:r>
            <a:r>
              <a:rPr sz="30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b="1" spc="-25" dirty="0">
                <a:solidFill>
                  <a:srgbClr val="FF0000"/>
                </a:solidFill>
                <a:latin typeface="Arial"/>
                <a:cs typeface="Arial"/>
              </a:rPr>
              <a:t>gu</a:t>
            </a:r>
            <a:r>
              <a:rPr sz="3000" b="1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000" b="1" spc="-2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3000" b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000" b="1" spc="-10" dirty="0">
                <a:solidFill>
                  <a:srgbClr val="FF0000"/>
                </a:solidFill>
                <a:latin typeface="Arial"/>
                <a:cs typeface="Arial"/>
              </a:rPr>
              <a:t>li</a:t>
            </a:r>
            <a:r>
              <a:rPr sz="3000" b="1" spc="-2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3000" b="1" dirty="0">
                <a:solidFill>
                  <a:srgbClr val="FF0000"/>
                </a:solidFill>
                <a:latin typeface="Arial"/>
                <a:cs typeface="Arial"/>
              </a:rPr>
              <a:t>es</a:t>
            </a:r>
            <a:r>
              <a:rPr sz="30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FF0000"/>
                </a:solidFill>
                <a:latin typeface="Arial"/>
                <a:cs typeface="Arial"/>
              </a:rPr>
              <a:t>res</a:t>
            </a:r>
            <a:r>
              <a:rPr sz="3000" b="1" spc="-2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3000" b="1" spc="-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3000" b="1" dirty="0">
                <a:solidFill>
                  <a:srgbClr val="FF0000"/>
                </a:solidFill>
                <a:latin typeface="Arial"/>
                <a:cs typeface="Arial"/>
              </a:rPr>
              <a:t>ts</a:t>
            </a:r>
            <a:r>
              <a:rPr sz="30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b="1" spc="-15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30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000" b="1" spc="-10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3000" b="1" dirty="0">
                <a:solidFill>
                  <a:srgbClr val="FF0000"/>
                </a:solidFill>
                <a:latin typeface="Arial"/>
                <a:cs typeface="Arial"/>
              </a:rPr>
              <a:t>ec</a:t>
            </a:r>
            <a:r>
              <a:rPr sz="3000" b="1" spc="-10" dirty="0">
                <a:solidFill>
                  <a:srgbClr val="FF0000"/>
                </a:solidFill>
                <a:latin typeface="Arial"/>
                <a:cs typeface="Arial"/>
              </a:rPr>
              <a:t>ti</a:t>
            </a:r>
            <a:r>
              <a:rPr sz="3000" b="1" spc="-2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000" b="1" spc="-2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30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FF0000"/>
                </a:solidFill>
                <a:latin typeface="Arial"/>
                <a:cs typeface="Arial"/>
              </a:rPr>
              <a:t>fr</a:t>
            </a:r>
            <a:r>
              <a:rPr sz="3000" b="1" spc="-2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000" b="1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30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30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000" b="1" spc="-2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3000" b="1" spc="-10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30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000" b="1" spc="-2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3000" b="1" spc="-2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30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b="1" spc="-2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3000" b="1" spc="-2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0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FF0000"/>
                </a:solidFill>
                <a:latin typeface="Arial"/>
                <a:cs typeface="Arial"/>
              </a:rPr>
              <a:t>cre</a:t>
            </a:r>
            <a:r>
              <a:rPr sz="3000" b="1" spc="-2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3000" b="1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000" b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0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3000" b="1" spc="-2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000" b="1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30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FF0000"/>
                </a:solidFill>
                <a:latin typeface="Arial"/>
                <a:cs typeface="Arial"/>
              </a:rPr>
              <a:t>ass</a:t>
            </a:r>
            <a:r>
              <a:rPr sz="3000" b="1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000" b="1" spc="-25" dirty="0">
                <a:solidFill>
                  <a:srgbClr val="FF0000"/>
                </a:solidFill>
                <a:latin typeface="Arial"/>
                <a:cs typeface="Arial"/>
              </a:rPr>
              <a:t>gn</a:t>
            </a:r>
            <a:r>
              <a:rPr sz="3000" b="1" dirty="0">
                <a:solidFill>
                  <a:srgbClr val="FF0000"/>
                </a:solidFill>
                <a:latin typeface="Arial"/>
                <a:cs typeface="Arial"/>
              </a:rPr>
              <a:t>me</a:t>
            </a:r>
            <a:r>
              <a:rPr sz="3000" b="1" spc="-2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3000" b="1" spc="-10" dirty="0">
                <a:solidFill>
                  <a:srgbClr val="FF0000"/>
                </a:solidFill>
                <a:latin typeface="Arial"/>
                <a:cs typeface="Arial"/>
              </a:rPr>
              <a:t>t.</a:t>
            </a:r>
            <a:endParaRPr sz="3000" dirty="0">
              <a:solidFill>
                <a:prstClr val="black"/>
              </a:solidFill>
              <a:latin typeface="Arial"/>
              <a:cs typeface="Arial"/>
            </a:endParaRPr>
          </a:p>
          <a:p>
            <a:pPr marR="5080" algn="r">
              <a:spcBef>
                <a:spcPts val="480"/>
              </a:spcBef>
            </a:pPr>
            <a:r>
              <a:rPr sz="2050" b="1" i="1" spc="90" dirty="0">
                <a:solidFill>
                  <a:srgbClr val="1F497D"/>
                </a:solidFill>
                <a:latin typeface="Century Gothic"/>
                <a:cs typeface="Century Gothic"/>
              </a:rPr>
              <a:t>Why?</a:t>
            </a:r>
            <a:endParaRPr sz="2050" dirty="0">
              <a:solidFill>
                <a:prstClr val="black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27815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33789" y="474259"/>
            <a:ext cx="11372425" cy="76944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/>
            <a:r>
              <a:rPr spc="-25" dirty="0"/>
              <a:t>Lab </a:t>
            </a:r>
            <a:r>
              <a:rPr spc="-30" dirty="0"/>
              <a:t>S</a:t>
            </a:r>
            <a:r>
              <a:rPr spc="-25" dirty="0"/>
              <a:t>a</a:t>
            </a:r>
            <a:r>
              <a:rPr dirty="0"/>
              <a:t>fety</a:t>
            </a:r>
            <a:r>
              <a:rPr spc="-15" dirty="0"/>
              <a:t>:</a:t>
            </a:r>
            <a:r>
              <a:rPr dirty="0"/>
              <a:t> </a:t>
            </a:r>
            <a:r>
              <a:rPr spc="-5" dirty="0"/>
              <a:t>M</a:t>
            </a:r>
            <a:r>
              <a:rPr dirty="0"/>
              <a:t>ot</a:t>
            </a:r>
            <a:r>
              <a:rPr spc="-20" dirty="0"/>
              <a:t>iva</a:t>
            </a:r>
            <a:r>
              <a:rPr dirty="0"/>
              <a:t>tio</a:t>
            </a:r>
            <a:r>
              <a:rPr spc="-25" dirty="0"/>
              <a:t>n</a:t>
            </a:r>
          </a:p>
        </p:txBody>
      </p:sp>
      <p:sp>
        <p:nvSpPr>
          <p:cNvPr id="8" name="object 8"/>
          <p:cNvSpPr/>
          <p:nvPr/>
        </p:nvSpPr>
        <p:spPr>
          <a:xfrm>
            <a:off x="7030528" y="1150442"/>
            <a:ext cx="2946536" cy="25213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72192" y="1192860"/>
            <a:ext cx="2785363" cy="23563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67429" y="1188099"/>
            <a:ext cx="2796917" cy="2367900"/>
          </a:xfrm>
          <a:custGeom>
            <a:avLst/>
            <a:gdLst/>
            <a:ahLst/>
            <a:cxnLst/>
            <a:rect l="l" t="t" r="r" b="b"/>
            <a:pathLst>
              <a:path w="2351405" h="1990725">
                <a:moveTo>
                  <a:pt x="0" y="0"/>
                </a:moveTo>
                <a:lnTo>
                  <a:pt x="2351086" y="0"/>
                </a:lnTo>
                <a:lnTo>
                  <a:pt x="2351086" y="1990723"/>
                </a:lnTo>
                <a:lnTo>
                  <a:pt x="0" y="199072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pic>
        <p:nvPicPr>
          <p:cNvPr id="22" name="Picture 21" descr="Screen Shot 2017-08-27 at 10.44.3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941" y="3132046"/>
            <a:ext cx="4722532" cy="899079"/>
          </a:xfrm>
          <a:prstGeom prst="rect">
            <a:avLst/>
          </a:prstGeom>
        </p:spPr>
      </p:pic>
      <p:pic>
        <p:nvPicPr>
          <p:cNvPr id="23" name="Picture 22" descr="Screen Shot 2017-08-27 at 10.44.13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294" y="3934431"/>
            <a:ext cx="4945530" cy="2550039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2357663" y="1328290"/>
            <a:ext cx="2737277" cy="7500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25379" y="1302293"/>
            <a:ext cx="2602381" cy="6170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57663" y="1856147"/>
            <a:ext cx="2737277" cy="286148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25379" y="1830136"/>
            <a:ext cx="2602381" cy="27269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6017" y="3384869"/>
            <a:ext cx="3542529" cy="32817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5027" y="3442601"/>
            <a:ext cx="3333993" cy="307776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8868" y="3436470"/>
            <a:ext cx="3349345" cy="3092824"/>
          </a:xfrm>
          <a:custGeom>
            <a:avLst/>
            <a:gdLst/>
            <a:ahLst/>
            <a:cxnLst/>
            <a:rect l="l" t="t" r="r" b="b"/>
            <a:pathLst>
              <a:path w="2188845" h="2021204">
                <a:moveTo>
                  <a:pt x="0" y="0"/>
                </a:moveTo>
                <a:lnTo>
                  <a:pt x="2188367" y="0"/>
                </a:lnTo>
                <a:lnTo>
                  <a:pt x="2188367" y="2020886"/>
                </a:lnTo>
                <a:lnTo>
                  <a:pt x="0" y="202088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169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3789" y="474258"/>
            <a:ext cx="11372425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25" dirty="0"/>
              <a:t>Lab </a:t>
            </a:r>
            <a:r>
              <a:rPr spc="-30" dirty="0"/>
              <a:t>S</a:t>
            </a:r>
            <a:r>
              <a:rPr spc="-25" dirty="0"/>
              <a:t>a</a:t>
            </a:r>
            <a:r>
              <a:rPr dirty="0"/>
              <a:t>fety</a:t>
            </a:r>
            <a:r>
              <a:rPr spc="-15" dirty="0"/>
              <a:t>:</a:t>
            </a:r>
          </a:p>
          <a:p>
            <a:pPr marL="12700"/>
            <a:r>
              <a:rPr sz="2000" spc="-5" dirty="0"/>
              <a:t>Groun</a:t>
            </a:r>
            <a:r>
              <a:rPr sz="2000" dirty="0"/>
              <a:t>d Rules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1831341" y="1629813"/>
            <a:ext cx="8433435" cy="5001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" algn="ctr"/>
            <a:r>
              <a:rPr sz="2600" b="1" dirty="0">
                <a:solidFill>
                  <a:srgbClr val="002B5C"/>
                </a:solidFill>
                <a:latin typeface="Arial"/>
                <a:cs typeface="Arial"/>
              </a:rPr>
              <a:t>Safety</a:t>
            </a:r>
            <a:r>
              <a:rPr sz="2600" b="1" spc="-5" dirty="0">
                <a:solidFill>
                  <a:srgbClr val="002B5C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002B5C"/>
                </a:solidFill>
                <a:latin typeface="Arial"/>
                <a:cs typeface="Arial"/>
              </a:rPr>
              <a:t>i</a:t>
            </a:r>
            <a:r>
              <a:rPr sz="2600" b="1" dirty="0">
                <a:solidFill>
                  <a:srgbClr val="002B5C"/>
                </a:solidFill>
                <a:latin typeface="Arial"/>
                <a:cs typeface="Arial"/>
              </a:rPr>
              <a:t>s</a:t>
            </a:r>
            <a:r>
              <a:rPr sz="2600" b="1" spc="-5" dirty="0">
                <a:solidFill>
                  <a:srgbClr val="002B5C"/>
                </a:solidFill>
                <a:latin typeface="Arial"/>
                <a:cs typeface="Arial"/>
              </a:rPr>
              <a:t> </a:t>
            </a:r>
            <a:r>
              <a:rPr sz="2600" b="1" spc="-25" dirty="0">
                <a:solidFill>
                  <a:srgbClr val="002B5C"/>
                </a:solidFill>
                <a:latin typeface="Arial"/>
                <a:cs typeface="Arial"/>
              </a:rPr>
              <a:t>p</a:t>
            </a:r>
            <a:r>
              <a:rPr sz="2600" b="1" dirty="0">
                <a:solidFill>
                  <a:srgbClr val="002B5C"/>
                </a:solidFill>
                <a:latin typeface="Arial"/>
                <a:cs typeface="Arial"/>
              </a:rPr>
              <a:t>r</a:t>
            </a:r>
            <a:r>
              <a:rPr sz="2600" b="1" spc="-10" dirty="0">
                <a:solidFill>
                  <a:srgbClr val="002B5C"/>
                </a:solidFill>
                <a:latin typeface="Arial"/>
                <a:cs typeface="Arial"/>
              </a:rPr>
              <a:t>i</a:t>
            </a:r>
            <a:r>
              <a:rPr sz="2600" b="1" spc="-25" dirty="0">
                <a:solidFill>
                  <a:srgbClr val="002B5C"/>
                </a:solidFill>
                <a:latin typeface="Arial"/>
                <a:cs typeface="Arial"/>
              </a:rPr>
              <a:t>o</a:t>
            </a:r>
            <a:r>
              <a:rPr sz="2600" b="1" dirty="0">
                <a:solidFill>
                  <a:srgbClr val="002B5C"/>
                </a:solidFill>
                <a:latin typeface="Arial"/>
                <a:cs typeface="Arial"/>
              </a:rPr>
              <a:t>r</a:t>
            </a:r>
            <a:r>
              <a:rPr sz="2600" b="1" spc="-10" dirty="0">
                <a:solidFill>
                  <a:srgbClr val="002B5C"/>
                </a:solidFill>
                <a:latin typeface="Arial"/>
                <a:cs typeface="Arial"/>
              </a:rPr>
              <a:t>i</a:t>
            </a:r>
            <a:r>
              <a:rPr sz="2600" b="1" dirty="0">
                <a:solidFill>
                  <a:srgbClr val="002B5C"/>
                </a:solidFill>
                <a:latin typeface="Arial"/>
                <a:cs typeface="Arial"/>
              </a:rPr>
              <a:t>ty</a:t>
            </a:r>
            <a:r>
              <a:rPr sz="2600" b="1" spc="-5" dirty="0">
                <a:solidFill>
                  <a:srgbClr val="002B5C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2B5C"/>
                </a:solidFill>
                <a:latin typeface="Arial"/>
                <a:cs typeface="Arial"/>
              </a:rPr>
              <a:t>#1</a:t>
            </a:r>
            <a:r>
              <a:rPr sz="2600" b="1" spc="-5" dirty="0">
                <a:solidFill>
                  <a:srgbClr val="002B5C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002B5C"/>
                </a:solidFill>
                <a:latin typeface="Arial"/>
                <a:cs typeface="Arial"/>
              </a:rPr>
              <a:t>f</a:t>
            </a:r>
            <a:r>
              <a:rPr sz="2600" b="1" spc="-25" dirty="0">
                <a:solidFill>
                  <a:srgbClr val="002B5C"/>
                </a:solidFill>
                <a:latin typeface="Arial"/>
                <a:cs typeface="Arial"/>
              </a:rPr>
              <a:t>o</a:t>
            </a:r>
            <a:r>
              <a:rPr sz="2600" b="1" dirty="0">
                <a:solidFill>
                  <a:srgbClr val="002B5C"/>
                </a:solidFill>
                <a:latin typeface="Arial"/>
                <a:cs typeface="Arial"/>
              </a:rPr>
              <a:t>r</a:t>
            </a:r>
            <a:r>
              <a:rPr sz="2600" b="1" spc="-5" dirty="0">
                <a:solidFill>
                  <a:srgbClr val="002B5C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2B5C"/>
                </a:solidFill>
                <a:latin typeface="Arial"/>
                <a:cs typeface="Arial"/>
              </a:rPr>
              <a:t>every</a:t>
            </a:r>
            <a:r>
              <a:rPr sz="2600" b="1" spc="-25" dirty="0">
                <a:solidFill>
                  <a:srgbClr val="002B5C"/>
                </a:solidFill>
                <a:latin typeface="Arial"/>
                <a:cs typeface="Arial"/>
              </a:rPr>
              <a:t>on</a:t>
            </a:r>
            <a:r>
              <a:rPr sz="2600" b="1" dirty="0">
                <a:solidFill>
                  <a:srgbClr val="002B5C"/>
                </a:solidFill>
                <a:latin typeface="Arial"/>
                <a:cs typeface="Arial"/>
              </a:rPr>
              <a:t>e</a:t>
            </a:r>
            <a:r>
              <a:rPr sz="2600" b="1" spc="-5" dirty="0">
                <a:solidFill>
                  <a:srgbClr val="002B5C"/>
                </a:solidFill>
                <a:latin typeface="Arial"/>
                <a:cs typeface="Arial"/>
              </a:rPr>
              <a:t> </a:t>
            </a:r>
            <a:r>
              <a:rPr sz="2600" b="1" spc="-15" dirty="0">
                <a:solidFill>
                  <a:srgbClr val="002B5C"/>
                </a:solidFill>
                <a:latin typeface="Arial"/>
                <a:cs typeface="Arial"/>
              </a:rPr>
              <a:t>in</a:t>
            </a:r>
            <a:r>
              <a:rPr sz="2600" b="1" spc="-5" dirty="0">
                <a:solidFill>
                  <a:srgbClr val="002B5C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002B5C"/>
                </a:solidFill>
                <a:latin typeface="Arial"/>
                <a:cs typeface="Arial"/>
              </a:rPr>
              <a:t>t</a:t>
            </a:r>
            <a:r>
              <a:rPr sz="2600" b="1" spc="-25" dirty="0">
                <a:solidFill>
                  <a:srgbClr val="002B5C"/>
                </a:solidFill>
                <a:latin typeface="Arial"/>
                <a:cs typeface="Arial"/>
              </a:rPr>
              <a:t>h</a:t>
            </a:r>
            <a:r>
              <a:rPr sz="2600" b="1" dirty="0">
                <a:solidFill>
                  <a:srgbClr val="002B5C"/>
                </a:solidFill>
                <a:latin typeface="Arial"/>
                <a:cs typeface="Arial"/>
              </a:rPr>
              <a:t>e</a:t>
            </a:r>
            <a:r>
              <a:rPr sz="2600" b="1" spc="-5" dirty="0">
                <a:solidFill>
                  <a:srgbClr val="002B5C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002B5C"/>
                </a:solidFill>
                <a:latin typeface="Arial"/>
                <a:cs typeface="Arial"/>
              </a:rPr>
              <a:t>l</a:t>
            </a:r>
            <a:r>
              <a:rPr sz="2600" b="1" dirty="0">
                <a:solidFill>
                  <a:srgbClr val="002B5C"/>
                </a:solidFill>
                <a:latin typeface="Arial"/>
                <a:cs typeface="Arial"/>
              </a:rPr>
              <a:t>a</a:t>
            </a:r>
            <a:r>
              <a:rPr sz="2600" b="1" spc="-25" dirty="0">
                <a:solidFill>
                  <a:srgbClr val="002B5C"/>
                </a:solidFill>
                <a:latin typeface="Arial"/>
                <a:cs typeface="Arial"/>
              </a:rPr>
              <a:t>b</a:t>
            </a:r>
            <a:r>
              <a:rPr sz="2600" b="1" spc="-10" dirty="0">
                <a:solidFill>
                  <a:srgbClr val="002B5C"/>
                </a:solidFill>
                <a:latin typeface="Arial"/>
                <a:cs typeface="Arial"/>
              </a:rPr>
              <a:t>.</a:t>
            </a:r>
            <a:endParaRPr sz="2600" dirty="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56"/>
              </a:spcBef>
            </a:pPr>
            <a:endParaRPr sz="26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55600" indent="-342900">
              <a:lnSpc>
                <a:spcPts val="3110"/>
              </a:lnSpc>
              <a:buClr>
                <a:srgbClr val="002B5C"/>
              </a:buClr>
              <a:buFont typeface="Arial"/>
              <a:buChar char="•"/>
              <a:tabLst>
                <a:tab pos="355600" algn="l"/>
              </a:tabLst>
            </a:pPr>
            <a:r>
              <a:rPr sz="2600" dirty="0">
                <a:solidFill>
                  <a:srgbClr val="002B5C"/>
                </a:solidFill>
                <a:latin typeface="Arial"/>
                <a:cs typeface="Arial"/>
              </a:rPr>
              <a:t>No</a:t>
            </a:r>
            <a:r>
              <a:rPr sz="2600" spc="-5" dirty="0">
                <a:solidFill>
                  <a:srgbClr val="002B5C"/>
                </a:solidFill>
                <a:latin typeface="Arial"/>
                <a:cs typeface="Arial"/>
              </a:rPr>
              <a:t> </a:t>
            </a:r>
            <a:r>
              <a:rPr sz="2600" spc="-25" dirty="0">
                <a:solidFill>
                  <a:srgbClr val="002B5C"/>
                </a:solidFill>
                <a:latin typeface="Arial"/>
                <a:cs typeface="Arial"/>
              </a:rPr>
              <a:t>F</a:t>
            </a:r>
            <a:r>
              <a:rPr sz="2600" dirty="0">
                <a:solidFill>
                  <a:srgbClr val="002B5C"/>
                </a:solidFill>
                <a:latin typeface="Arial"/>
                <a:cs typeface="Arial"/>
              </a:rPr>
              <a:t>ood</a:t>
            </a:r>
            <a:r>
              <a:rPr sz="2600" spc="-10" dirty="0">
                <a:solidFill>
                  <a:srgbClr val="002B5C"/>
                </a:solidFill>
                <a:latin typeface="Arial"/>
                <a:cs typeface="Arial"/>
              </a:rPr>
              <a:t>/</a:t>
            </a:r>
            <a:r>
              <a:rPr sz="2600" dirty="0">
                <a:solidFill>
                  <a:srgbClr val="002B5C"/>
                </a:solidFill>
                <a:latin typeface="Arial"/>
                <a:cs typeface="Arial"/>
              </a:rPr>
              <a:t>Beverage</a:t>
            </a:r>
            <a:endParaRPr sz="26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55600" indent="-342900">
              <a:lnSpc>
                <a:spcPts val="3100"/>
              </a:lnSpc>
              <a:buClr>
                <a:srgbClr val="002B5C"/>
              </a:buClr>
              <a:buFont typeface="Arial"/>
              <a:buChar char="•"/>
              <a:tabLst>
                <a:tab pos="355600" algn="l"/>
              </a:tabLst>
            </a:pPr>
            <a:r>
              <a:rPr sz="2600" dirty="0">
                <a:solidFill>
                  <a:srgbClr val="002B5C"/>
                </a:solidFill>
                <a:latin typeface="Arial"/>
                <a:cs typeface="Arial"/>
              </a:rPr>
              <a:t>No</a:t>
            </a:r>
            <a:r>
              <a:rPr sz="2600" spc="-5" dirty="0">
                <a:solidFill>
                  <a:srgbClr val="002B5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2B5C"/>
                </a:solidFill>
                <a:latin typeface="Arial"/>
                <a:cs typeface="Arial"/>
              </a:rPr>
              <a:t>Horseplay</a:t>
            </a:r>
            <a:endParaRPr sz="26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55600" indent="-342900">
              <a:lnSpc>
                <a:spcPts val="3100"/>
              </a:lnSpc>
              <a:buClr>
                <a:srgbClr val="002B5C"/>
              </a:buClr>
              <a:buFont typeface="Arial"/>
              <a:buChar char="•"/>
              <a:tabLst>
                <a:tab pos="355600" algn="l"/>
              </a:tabLst>
            </a:pPr>
            <a:r>
              <a:rPr sz="2600" dirty="0">
                <a:solidFill>
                  <a:srgbClr val="002B5C"/>
                </a:solidFill>
                <a:latin typeface="Arial"/>
                <a:cs typeface="Arial"/>
              </a:rPr>
              <a:t>No</a:t>
            </a:r>
            <a:r>
              <a:rPr sz="2600" spc="-5" dirty="0">
                <a:solidFill>
                  <a:srgbClr val="002B5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2B5C"/>
                </a:solidFill>
                <a:latin typeface="Arial"/>
                <a:cs typeface="Arial"/>
              </a:rPr>
              <a:t>Headphones</a:t>
            </a:r>
            <a:endParaRPr sz="26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55600" indent="-342900">
              <a:lnSpc>
                <a:spcPts val="3100"/>
              </a:lnSpc>
              <a:buClr>
                <a:srgbClr val="002B5C"/>
              </a:buClr>
              <a:buFont typeface="Arial"/>
              <a:buChar char="•"/>
              <a:tabLst>
                <a:tab pos="355600" algn="l"/>
              </a:tabLst>
            </a:pPr>
            <a:r>
              <a:rPr sz="2600" dirty="0">
                <a:solidFill>
                  <a:srgbClr val="002B5C"/>
                </a:solidFill>
                <a:latin typeface="Arial"/>
                <a:cs typeface="Arial"/>
              </a:rPr>
              <a:t>No</a:t>
            </a:r>
            <a:r>
              <a:rPr sz="2600" spc="-5" dirty="0">
                <a:solidFill>
                  <a:srgbClr val="002B5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2B5C"/>
                </a:solidFill>
                <a:latin typeface="Arial"/>
                <a:cs typeface="Arial"/>
              </a:rPr>
              <a:t>Cell</a:t>
            </a:r>
            <a:r>
              <a:rPr sz="2600" spc="-5" dirty="0">
                <a:solidFill>
                  <a:srgbClr val="002B5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2B5C"/>
                </a:solidFill>
                <a:latin typeface="Arial"/>
                <a:cs typeface="Arial"/>
              </a:rPr>
              <a:t>Phones</a:t>
            </a:r>
            <a:endParaRPr sz="26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55600" indent="-342900">
              <a:lnSpc>
                <a:spcPts val="3110"/>
              </a:lnSpc>
              <a:buClr>
                <a:srgbClr val="002B5C"/>
              </a:buClr>
              <a:buFont typeface="Arial"/>
              <a:buChar char="•"/>
              <a:tabLst>
                <a:tab pos="355600" algn="l"/>
              </a:tabLst>
            </a:pPr>
            <a:r>
              <a:rPr sz="2600" dirty="0">
                <a:solidFill>
                  <a:srgbClr val="002B5C"/>
                </a:solidFill>
                <a:latin typeface="Arial"/>
                <a:cs typeface="Arial"/>
              </a:rPr>
              <a:t>Pay</a:t>
            </a:r>
            <a:r>
              <a:rPr sz="2600" spc="-5" dirty="0">
                <a:solidFill>
                  <a:srgbClr val="002B5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2B5C"/>
                </a:solidFill>
                <a:latin typeface="Arial"/>
                <a:cs typeface="Arial"/>
              </a:rPr>
              <a:t>a</a:t>
            </a:r>
            <a:r>
              <a:rPr sz="2600" spc="-10" dirty="0">
                <a:solidFill>
                  <a:srgbClr val="002B5C"/>
                </a:solidFill>
                <a:latin typeface="Arial"/>
                <a:cs typeface="Arial"/>
              </a:rPr>
              <a:t>tt</a:t>
            </a:r>
            <a:r>
              <a:rPr sz="2600" dirty="0">
                <a:solidFill>
                  <a:srgbClr val="002B5C"/>
                </a:solidFill>
                <a:latin typeface="Arial"/>
                <a:cs typeface="Arial"/>
              </a:rPr>
              <a:t>en</a:t>
            </a:r>
            <a:r>
              <a:rPr sz="2600" spc="-10" dirty="0">
                <a:solidFill>
                  <a:srgbClr val="002B5C"/>
                </a:solidFill>
                <a:latin typeface="Arial"/>
                <a:cs typeface="Arial"/>
              </a:rPr>
              <a:t>t</a:t>
            </a:r>
            <a:r>
              <a:rPr sz="2600" dirty="0">
                <a:solidFill>
                  <a:srgbClr val="002B5C"/>
                </a:solidFill>
                <a:latin typeface="Arial"/>
                <a:cs typeface="Arial"/>
              </a:rPr>
              <a:t>ion</a:t>
            </a:r>
            <a:r>
              <a:rPr sz="2600" spc="-10" dirty="0">
                <a:solidFill>
                  <a:srgbClr val="002B5C"/>
                </a:solidFill>
                <a:latin typeface="Arial"/>
                <a:cs typeface="Arial"/>
              </a:rPr>
              <a:t>:</a:t>
            </a:r>
            <a:r>
              <a:rPr sz="2600" spc="-5" dirty="0">
                <a:solidFill>
                  <a:srgbClr val="002B5C"/>
                </a:solidFill>
                <a:latin typeface="Arial"/>
                <a:cs typeface="Arial"/>
              </a:rPr>
              <a:t> </a:t>
            </a:r>
            <a:r>
              <a:rPr sz="2600" i="1" u="heavy" dirty="0">
                <a:solidFill>
                  <a:srgbClr val="002B5C"/>
                </a:solidFill>
                <a:latin typeface="Arial"/>
                <a:cs typeface="Arial"/>
              </a:rPr>
              <a:t>Do</a:t>
            </a:r>
            <a:r>
              <a:rPr sz="2600" i="1" u="heavy" spc="-10" dirty="0">
                <a:solidFill>
                  <a:srgbClr val="002B5C"/>
                </a:solidFill>
                <a:latin typeface="Arial"/>
                <a:cs typeface="Arial"/>
              </a:rPr>
              <a:t> </a:t>
            </a:r>
            <a:r>
              <a:rPr sz="2600" i="1" u="heavy" dirty="0">
                <a:solidFill>
                  <a:srgbClr val="002B5C"/>
                </a:solidFill>
                <a:latin typeface="Arial"/>
                <a:cs typeface="Arial"/>
              </a:rPr>
              <a:t>no</a:t>
            </a:r>
            <a:r>
              <a:rPr sz="2600" i="1" u="heavy" spc="-10" dirty="0">
                <a:solidFill>
                  <a:srgbClr val="002B5C"/>
                </a:solidFill>
                <a:latin typeface="Arial"/>
                <a:cs typeface="Arial"/>
              </a:rPr>
              <a:t>t</a:t>
            </a:r>
            <a:r>
              <a:rPr sz="2600" i="1" u="heavy" spc="-15" dirty="0">
                <a:solidFill>
                  <a:srgbClr val="002B5C"/>
                </a:solidFill>
                <a:latin typeface="Arial"/>
                <a:cs typeface="Arial"/>
              </a:rPr>
              <a:t> </a:t>
            </a:r>
            <a:r>
              <a:rPr sz="2600" i="1" u="heavy" dirty="0">
                <a:solidFill>
                  <a:srgbClr val="002B5C"/>
                </a:solidFill>
                <a:latin typeface="Arial"/>
                <a:cs typeface="Arial"/>
              </a:rPr>
              <a:t>be</a:t>
            </a:r>
            <a:r>
              <a:rPr sz="2600" i="1" u="heavy" spc="-10" dirty="0">
                <a:solidFill>
                  <a:srgbClr val="002B5C"/>
                </a:solidFill>
                <a:latin typeface="Arial"/>
                <a:cs typeface="Arial"/>
              </a:rPr>
              <a:t> </a:t>
            </a:r>
            <a:r>
              <a:rPr sz="2600" i="1" u="heavy" dirty="0">
                <a:solidFill>
                  <a:srgbClr val="002B5C"/>
                </a:solidFill>
                <a:latin typeface="Arial"/>
                <a:cs typeface="Arial"/>
              </a:rPr>
              <a:t>careless</a:t>
            </a:r>
            <a:endParaRPr lang="en-US" sz="2600" i="1" u="heavy" dirty="0">
              <a:solidFill>
                <a:srgbClr val="002B5C"/>
              </a:solidFill>
              <a:latin typeface="Arial"/>
              <a:cs typeface="Arial"/>
            </a:endParaRPr>
          </a:p>
          <a:p>
            <a:pPr marL="355600" indent="-342900">
              <a:lnSpc>
                <a:spcPts val="3110"/>
              </a:lnSpc>
              <a:buClr>
                <a:srgbClr val="002B5C"/>
              </a:buClr>
              <a:buFont typeface="Arial"/>
              <a:buChar char="•"/>
              <a:tabLst>
                <a:tab pos="355600" algn="l"/>
              </a:tabLst>
            </a:pPr>
            <a:r>
              <a:rPr lang="en-US" sz="2600" dirty="0">
                <a:solidFill>
                  <a:srgbClr val="002B5C"/>
                </a:solidFill>
                <a:latin typeface="Arial"/>
                <a:cs typeface="Arial"/>
              </a:rPr>
              <a:t>Only use areas of the lab designated for </a:t>
            </a:r>
            <a:r>
              <a:rPr lang="en-US" sz="2600" dirty="0" smtClean="0">
                <a:solidFill>
                  <a:srgbClr val="002B5C"/>
                </a:solidFill>
                <a:latin typeface="Arial"/>
                <a:cs typeface="Arial"/>
              </a:rPr>
              <a:t>AME20216</a:t>
            </a:r>
            <a:endParaRPr sz="26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55600" indent="-342900">
              <a:lnSpc>
                <a:spcPts val="3100"/>
              </a:lnSpc>
              <a:spcBef>
                <a:spcPts val="80"/>
              </a:spcBef>
              <a:buClr>
                <a:srgbClr val="002B5C"/>
              </a:buClr>
              <a:buFont typeface="Arial"/>
              <a:buChar char="•"/>
              <a:tabLst>
                <a:tab pos="355600" algn="l"/>
              </a:tabLst>
            </a:pPr>
            <a:r>
              <a:rPr sz="2600" dirty="0">
                <a:solidFill>
                  <a:srgbClr val="002B5C"/>
                </a:solidFill>
                <a:latin typeface="Arial"/>
                <a:cs typeface="Arial"/>
              </a:rPr>
              <a:t>Be</a:t>
            </a:r>
            <a:r>
              <a:rPr sz="2600" spc="-5" dirty="0">
                <a:solidFill>
                  <a:srgbClr val="002B5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2B5C"/>
                </a:solidFill>
                <a:latin typeface="Arial"/>
                <a:cs typeface="Arial"/>
              </a:rPr>
              <a:t>aware</a:t>
            </a:r>
            <a:r>
              <a:rPr sz="2600" spc="-5" dirty="0">
                <a:solidFill>
                  <a:srgbClr val="002B5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2B5C"/>
                </a:solidFill>
                <a:latin typeface="Arial"/>
                <a:cs typeface="Arial"/>
              </a:rPr>
              <a:t>o</a:t>
            </a:r>
            <a:r>
              <a:rPr sz="2600" spc="-10" dirty="0">
                <a:solidFill>
                  <a:srgbClr val="002B5C"/>
                </a:solidFill>
                <a:latin typeface="Arial"/>
                <a:cs typeface="Arial"/>
              </a:rPr>
              <a:t>f</a:t>
            </a:r>
            <a:r>
              <a:rPr sz="2600" spc="-5" dirty="0">
                <a:solidFill>
                  <a:srgbClr val="002B5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2B5C"/>
                </a:solidFill>
                <a:latin typeface="Arial"/>
                <a:cs typeface="Arial"/>
              </a:rPr>
              <a:t>your</a:t>
            </a:r>
            <a:r>
              <a:rPr sz="2600" spc="-5" dirty="0">
                <a:solidFill>
                  <a:srgbClr val="002B5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2B5C"/>
                </a:solidFill>
                <a:latin typeface="Arial"/>
                <a:cs typeface="Arial"/>
              </a:rPr>
              <a:t>surroundings</a:t>
            </a:r>
            <a:endParaRPr sz="26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346710" indent="122555">
              <a:lnSpc>
                <a:spcPts val="2620"/>
              </a:lnSpc>
              <a:tabLst>
                <a:tab pos="755015" algn="l"/>
              </a:tabLst>
            </a:pPr>
            <a:r>
              <a:rPr sz="2200" dirty="0">
                <a:solidFill>
                  <a:srgbClr val="002B5C"/>
                </a:solidFill>
                <a:latin typeface="Arial"/>
                <a:cs typeface="Arial"/>
              </a:rPr>
              <a:t>–	</a:t>
            </a:r>
            <a:r>
              <a:rPr sz="2200" dirty="0">
                <a:solidFill>
                  <a:srgbClr val="002B5C"/>
                </a:solidFill>
                <a:latin typeface="Georgia"/>
                <a:cs typeface="Georgia"/>
              </a:rPr>
              <a:t>C</a:t>
            </a:r>
            <a:r>
              <a:rPr sz="2200" spc="-10" dirty="0">
                <a:solidFill>
                  <a:srgbClr val="002B5C"/>
                </a:solidFill>
                <a:latin typeface="Georgia"/>
                <a:cs typeface="Georgia"/>
              </a:rPr>
              <a:t>areless</a:t>
            </a:r>
            <a:r>
              <a:rPr sz="2200" spc="-15" dirty="0">
                <a:solidFill>
                  <a:srgbClr val="002B5C"/>
                </a:solidFill>
                <a:latin typeface="Georgia"/>
                <a:cs typeface="Georgia"/>
              </a:rPr>
              <a:t>ness with equip</a:t>
            </a:r>
            <a:r>
              <a:rPr sz="2200" spc="-20" dirty="0">
                <a:solidFill>
                  <a:srgbClr val="002B5C"/>
                </a:solidFill>
                <a:latin typeface="Georgia"/>
                <a:cs typeface="Georgia"/>
              </a:rPr>
              <a:t>me</a:t>
            </a:r>
            <a:r>
              <a:rPr sz="2200" spc="-15" dirty="0">
                <a:solidFill>
                  <a:srgbClr val="002B5C"/>
                </a:solidFill>
                <a:latin typeface="Georgia"/>
                <a:cs typeface="Georgia"/>
              </a:rPr>
              <a:t>nt can hu</a:t>
            </a:r>
            <a:r>
              <a:rPr sz="2200" spc="-10" dirty="0">
                <a:solidFill>
                  <a:srgbClr val="002B5C"/>
                </a:solidFill>
                <a:latin typeface="Georgia"/>
                <a:cs typeface="Georgia"/>
              </a:rPr>
              <a:t>rt you </a:t>
            </a:r>
            <a:r>
              <a:rPr sz="2200" spc="-15" dirty="0">
                <a:solidFill>
                  <a:srgbClr val="002B5C"/>
                </a:solidFill>
                <a:latin typeface="Georgia"/>
                <a:cs typeface="Georgia"/>
              </a:rPr>
              <a:t>and you</a:t>
            </a:r>
            <a:r>
              <a:rPr sz="2200" spc="-10" dirty="0">
                <a:solidFill>
                  <a:srgbClr val="002B5C"/>
                </a:solidFill>
                <a:latin typeface="Georgia"/>
                <a:cs typeface="Georgia"/>
              </a:rPr>
              <a:t>r </a:t>
            </a:r>
            <a:r>
              <a:rPr sz="2200" spc="-15" dirty="0">
                <a:solidFill>
                  <a:srgbClr val="002B5C"/>
                </a:solidFill>
                <a:latin typeface="Georgia"/>
                <a:cs typeface="Georgia"/>
              </a:rPr>
              <a:t>neighbo</a:t>
            </a:r>
            <a:r>
              <a:rPr sz="2200" spc="-10" dirty="0">
                <a:solidFill>
                  <a:srgbClr val="002B5C"/>
                </a:solidFill>
                <a:latin typeface="Georgia"/>
                <a:cs typeface="Georgia"/>
              </a:rPr>
              <a:t>rs</a:t>
            </a:r>
            <a:endParaRPr sz="2200" dirty="0">
              <a:solidFill>
                <a:prstClr val="black"/>
              </a:solidFill>
              <a:latin typeface="Georgia"/>
              <a:cs typeface="Georgia"/>
            </a:endParaRPr>
          </a:p>
          <a:p>
            <a:pPr>
              <a:spcBef>
                <a:spcPts val="7"/>
              </a:spcBef>
            </a:pPr>
            <a:endParaRPr sz="2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6710" marR="313690" algn="ctr">
              <a:lnSpc>
                <a:spcPct val="78500"/>
              </a:lnSpc>
            </a:pPr>
            <a:r>
              <a:rPr sz="2600" b="1" spc="-10" dirty="0">
                <a:solidFill>
                  <a:srgbClr val="002B5C"/>
                </a:solidFill>
                <a:latin typeface="Georgia"/>
                <a:cs typeface="Georgia"/>
              </a:rPr>
              <a:t>If</a:t>
            </a:r>
            <a:r>
              <a:rPr sz="2600" b="1" spc="-5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600" b="1" spc="-15" dirty="0">
                <a:solidFill>
                  <a:srgbClr val="002B5C"/>
                </a:solidFill>
                <a:latin typeface="Georgia"/>
                <a:cs typeface="Georgia"/>
              </a:rPr>
              <a:t>you</a:t>
            </a:r>
            <a:r>
              <a:rPr sz="2600" b="1" spc="-5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600" b="1" spc="-15" dirty="0">
                <a:solidFill>
                  <a:srgbClr val="002B5C"/>
                </a:solidFill>
                <a:latin typeface="Georgia"/>
                <a:cs typeface="Georgia"/>
              </a:rPr>
              <a:t>are</a:t>
            </a:r>
            <a:r>
              <a:rPr sz="2600" b="1" spc="-5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600" b="1" spc="-15" dirty="0">
                <a:solidFill>
                  <a:srgbClr val="002B5C"/>
                </a:solidFill>
                <a:latin typeface="Georgia"/>
                <a:cs typeface="Georgia"/>
              </a:rPr>
              <a:t>no</a:t>
            </a:r>
            <a:r>
              <a:rPr sz="2600" b="1" dirty="0">
                <a:solidFill>
                  <a:srgbClr val="002B5C"/>
                </a:solidFill>
                <a:latin typeface="Georgia"/>
                <a:cs typeface="Georgia"/>
              </a:rPr>
              <a:t>t</a:t>
            </a:r>
            <a:r>
              <a:rPr sz="2600" b="1" spc="-5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600" b="1" spc="-20" dirty="0">
                <a:solidFill>
                  <a:srgbClr val="002B5C"/>
                </a:solidFill>
                <a:latin typeface="Georgia"/>
                <a:cs typeface="Georgia"/>
              </a:rPr>
              <a:t>1</a:t>
            </a:r>
            <a:r>
              <a:rPr sz="2600" b="1" dirty="0">
                <a:solidFill>
                  <a:srgbClr val="002B5C"/>
                </a:solidFill>
                <a:latin typeface="Georgia"/>
                <a:cs typeface="Georgia"/>
              </a:rPr>
              <a:t>00%</a:t>
            </a:r>
            <a:r>
              <a:rPr sz="2600" b="1" spc="-5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600" b="1" spc="-15" dirty="0">
                <a:solidFill>
                  <a:srgbClr val="002B5C"/>
                </a:solidFill>
                <a:latin typeface="Georgia"/>
                <a:cs typeface="Georgia"/>
              </a:rPr>
              <a:t>sure</a:t>
            </a:r>
            <a:r>
              <a:rPr sz="2600" b="1" spc="-5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600" b="1" dirty="0">
                <a:solidFill>
                  <a:srgbClr val="002B5C"/>
                </a:solidFill>
                <a:latin typeface="Georgia"/>
                <a:cs typeface="Georgia"/>
              </a:rPr>
              <a:t>w</a:t>
            </a:r>
            <a:r>
              <a:rPr sz="2600" b="1" spc="-15" dirty="0">
                <a:solidFill>
                  <a:srgbClr val="002B5C"/>
                </a:solidFill>
                <a:latin typeface="Georgia"/>
                <a:cs typeface="Georgia"/>
              </a:rPr>
              <a:t>ha</a:t>
            </a:r>
            <a:r>
              <a:rPr sz="2600" b="1" dirty="0">
                <a:solidFill>
                  <a:srgbClr val="002B5C"/>
                </a:solidFill>
                <a:latin typeface="Georgia"/>
                <a:cs typeface="Georgia"/>
              </a:rPr>
              <a:t>t</a:t>
            </a:r>
            <a:r>
              <a:rPr sz="2600" b="1" spc="-5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600" b="1" spc="-15" dirty="0">
                <a:solidFill>
                  <a:srgbClr val="002B5C"/>
                </a:solidFill>
                <a:latin typeface="Georgia"/>
                <a:cs typeface="Georgia"/>
              </a:rPr>
              <a:t>you</a:t>
            </a:r>
            <a:r>
              <a:rPr sz="2600" b="1" spc="-5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600" b="1" spc="-15" dirty="0">
                <a:solidFill>
                  <a:srgbClr val="002B5C"/>
                </a:solidFill>
                <a:latin typeface="Georgia"/>
                <a:cs typeface="Georgia"/>
              </a:rPr>
              <a:t>are</a:t>
            </a:r>
            <a:r>
              <a:rPr sz="2600" b="1" spc="-5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600" b="1" dirty="0">
                <a:solidFill>
                  <a:srgbClr val="002B5C"/>
                </a:solidFill>
                <a:latin typeface="Georgia"/>
                <a:cs typeface="Georgia"/>
              </a:rPr>
              <a:t>d</a:t>
            </a:r>
            <a:r>
              <a:rPr sz="2600" b="1" spc="-15" dirty="0">
                <a:solidFill>
                  <a:srgbClr val="002B5C"/>
                </a:solidFill>
                <a:latin typeface="Georgia"/>
                <a:cs typeface="Georgia"/>
              </a:rPr>
              <a:t>oing</a:t>
            </a:r>
            <a:r>
              <a:rPr sz="2600" b="1" spc="-5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600" b="1" spc="-10" dirty="0">
                <a:solidFill>
                  <a:srgbClr val="002B5C"/>
                </a:solidFill>
                <a:latin typeface="Georgia"/>
                <a:cs typeface="Georgia"/>
              </a:rPr>
              <a:t>is</a:t>
            </a:r>
            <a:r>
              <a:rPr sz="2600" b="1" spc="-5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600" b="1" spc="-15" dirty="0">
                <a:solidFill>
                  <a:srgbClr val="002B5C"/>
                </a:solidFill>
                <a:latin typeface="Georgia"/>
                <a:cs typeface="Georgia"/>
              </a:rPr>
              <a:t>righ</a:t>
            </a:r>
            <a:r>
              <a:rPr sz="2600" b="1" dirty="0">
                <a:solidFill>
                  <a:srgbClr val="002B5C"/>
                </a:solidFill>
                <a:latin typeface="Georgia"/>
                <a:cs typeface="Georgia"/>
              </a:rPr>
              <a:t>t</a:t>
            </a:r>
            <a:r>
              <a:rPr sz="2600" b="1" spc="-5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600" b="1" spc="-15" dirty="0">
                <a:solidFill>
                  <a:srgbClr val="002B5C"/>
                </a:solidFill>
                <a:latin typeface="Georgia"/>
                <a:cs typeface="Georgia"/>
              </a:rPr>
              <a:t>o</a:t>
            </a:r>
            <a:r>
              <a:rPr sz="2600" b="1" dirty="0">
                <a:solidFill>
                  <a:srgbClr val="002B5C"/>
                </a:solidFill>
                <a:latin typeface="Georgia"/>
                <a:cs typeface="Georgia"/>
              </a:rPr>
              <a:t>r </a:t>
            </a:r>
            <a:r>
              <a:rPr sz="2600" b="1" spc="-15" dirty="0">
                <a:solidFill>
                  <a:srgbClr val="002B5C"/>
                </a:solidFill>
                <a:latin typeface="Georgia"/>
                <a:cs typeface="Georgia"/>
              </a:rPr>
              <a:t>sa</a:t>
            </a:r>
            <a:r>
              <a:rPr sz="2600" b="1" dirty="0">
                <a:solidFill>
                  <a:srgbClr val="002B5C"/>
                </a:solidFill>
                <a:latin typeface="Georgia"/>
                <a:cs typeface="Georgia"/>
              </a:rPr>
              <a:t>f</a:t>
            </a:r>
            <a:r>
              <a:rPr sz="2600" b="1" spc="-15" dirty="0">
                <a:solidFill>
                  <a:srgbClr val="002B5C"/>
                </a:solidFill>
                <a:latin typeface="Georgia"/>
                <a:cs typeface="Georgia"/>
              </a:rPr>
              <a:t>e</a:t>
            </a:r>
            <a:r>
              <a:rPr sz="2600" b="1" dirty="0">
                <a:solidFill>
                  <a:srgbClr val="002B5C"/>
                </a:solidFill>
                <a:latin typeface="Georgia"/>
                <a:cs typeface="Georgia"/>
              </a:rPr>
              <a:t>,</a:t>
            </a:r>
            <a:r>
              <a:rPr sz="2600" b="1" spc="-5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600" b="1" spc="-15" dirty="0">
                <a:solidFill>
                  <a:srgbClr val="002B5C"/>
                </a:solidFill>
                <a:latin typeface="Georgia"/>
                <a:cs typeface="Georgia"/>
              </a:rPr>
              <a:t>S</a:t>
            </a:r>
            <a:r>
              <a:rPr sz="2600" b="1" dirty="0">
                <a:solidFill>
                  <a:srgbClr val="002B5C"/>
                </a:solidFill>
                <a:latin typeface="Georgia"/>
                <a:cs typeface="Georgia"/>
              </a:rPr>
              <a:t>T</a:t>
            </a:r>
            <a:r>
              <a:rPr sz="2600" b="1" spc="-20" dirty="0">
                <a:solidFill>
                  <a:srgbClr val="002B5C"/>
                </a:solidFill>
                <a:latin typeface="Georgia"/>
                <a:cs typeface="Georgia"/>
              </a:rPr>
              <a:t>O</a:t>
            </a:r>
            <a:r>
              <a:rPr sz="2600" b="1" dirty="0">
                <a:solidFill>
                  <a:srgbClr val="002B5C"/>
                </a:solidFill>
                <a:latin typeface="Georgia"/>
                <a:cs typeface="Georgia"/>
              </a:rPr>
              <a:t>P,</a:t>
            </a:r>
            <a:r>
              <a:rPr sz="2600" b="1" spc="-5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600" b="1" spc="-15" dirty="0">
                <a:solidFill>
                  <a:srgbClr val="002B5C"/>
                </a:solidFill>
                <a:latin typeface="Georgia"/>
                <a:cs typeface="Georgia"/>
              </a:rPr>
              <a:t>an</a:t>
            </a:r>
            <a:r>
              <a:rPr sz="2600" b="1" dirty="0">
                <a:solidFill>
                  <a:srgbClr val="002B5C"/>
                </a:solidFill>
                <a:latin typeface="Georgia"/>
                <a:cs typeface="Georgia"/>
              </a:rPr>
              <a:t>d</a:t>
            </a:r>
            <a:r>
              <a:rPr sz="2600" b="1" spc="-5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600" b="1" dirty="0">
                <a:solidFill>
                  <a:srgbClr val="002B5C"/>
                </a:solidFill>
                <a:latin typeface="Georgia"/>
                <a:cs typeface="Georgia"/>
              </a:rPr>
              <a:t>A</a:t>
            </a:r>
            <a:r>
              <a:rPr sz="2600" b="1" spc="-20" dirty="0">
                <a:solidFill>
                  <a:srgbClr val="002B5C"/>
                </a:solidFill>
                <a:latin typeface="Georgia"/>
                <a:cs typeface="Georgia"/>
              </a:rPr>
              <a:t>SK</a:t>
            </a:r>
            <a:r>
              <a:rPr sz="2600" b="1" spc="-5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600" b="1" dirty="0">
                <a:solidFill>
                  <a:srgbClr val="002B5C"/>
                </a:solidFill>
                <a:latin typeface="Georgia"/>
                <a:cs typeface="Georgia"/>
              </a:rPr>
              <a:t>f</a:t>
            </a:r>
            <a:r>
              <a:rPr sz="2600" b="1" spc="-15" dirty="0">
                <a:solidFill>
                  <a:srgbClr val="002B5C"/>
                </a:solidFill>
                <a:latin typeface="Georgia"/>
                <a:cs typeface="Georgia"/>
              </a:rPr>
              <a:t>o</a:t>
            </a:r>
            <a:r>
              <a:rPr sz="2600" b="1" dirty="0">
                <a:solidFill>
                  <a:srgbClr val="002B5C"/>
                </a:solidFill>
                <a:latin typeface="Georgia"/>
                <a:cs typeface="Georgia"/>
              </a:rPr>
              <a:t>r</a:t>
            </a:r>
            <a:r>
              <a:rPr sz="2600" b="1" spc="-5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600" b="1" spc="-15" dirty="0">
                <a:solidFill>
                  <a:srgbClr val="002B5C"/>
                </a:solidFill>
                <a:latin typeface="Georgia"/>
                <a:cs typeface="Georgia"/>
              </a:rPr>
              <a:t>he</a:t>
            </a:r>
            <a:r>
              <a:rPr sz="2600" b="1" dirty="0">
                <a:solidFill>
                  <a:srgbClr val="002B5C"/>
                </a:solidFill>
                <a:latin typeface="Georgia"/>
                <a:cs typeface="Georgia"/>
              </a:rPr>
              <a:t>l</a:t>
            </a:r>
            <a:r>
              <a:rPr sz="2600" b="1" spc="-15" dirty="0">
                <a:solidFill>
                  <a:srgbClr val="002B5C"/>
                </a:solidFill>
                <a:latin typeface="Georgia"/>
                <a:cs typeface="Georgia"/>
              </a:rPr>
              <a:t>p</a:t>
            </a:r>
            <a:r>
              <a:rPr sz="2600" b="1" dirty="0">
                <a:solidFill>
                  <a:srgbClr val="002B5C"/>
                </a:solidFill>
                <a:latin typeface="Georgia"/>
                <a:cs typeface="Georgia"/>
              </a:rPr>
              <a:t>!</a:t>
            </a:r>
            <a:endParaRPr sz="2600" dirty="0">
              <a:solidFill>
                <a:prstClr val="black"/>
              </a:solidFill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00293" y="2143694"/>
            <a:ext cx="2674319" cy="19321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296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3789" y="474258"/>
            <a:ext cx="11372425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25" dirty="0"/>
              <a:t>Lab </a:t>
            </a:r>
            <a:r>
              <a:rPr spc="-30" dirty="0"/>
              <a:t>S</a:t>
            </a:r>
            <a:r>
              <a:rPr spc="-25" dirty="0"/>
              <a:t>a</a:t>
            </a:r>
            <a:r>
              <a:rPr dirty="0"/>
              <a:t>fety</a:t>
            </a:r>
            <a:r>
              <a:rPr spc="-15" dirty="0"/>
              <a:t>:</a:t>
            </a:r>
          </a:p>
          <a:p>
            <a:pPr marL="12700"/>
            <a:r>
              <a:rPr sz="2000" spc="-15" dirty="0"/>
              <a:t>B14 Lab Safety and PPE Docu</a:t>
            </a:r>
            <a:r>
              <a:rPr sz="2000" spc="-20" dirty="0"/>
              <a:t>me</a:t>
            </a:r>
            <a:r>
              <a:rPr sz="2000" spc="-15" dirty="0"/>
              <a:t>nt</a:t>
            </a:r>
            <a:r>
              <a:rPr sz="2000" spc="-10" dirty="0"/>
              <a:t>atio</a:t>
            </a:r>
            <a:r>
              <a:rPr sz="2000" spc="-15" dirty="0"/>
              <a:t>n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1120587" y="1839778"/>
            <a:ext cx="9861177" cy="384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66010"/>
            <a:r>
              <a:rPr sz="2600" b="1" dirty="0">
                <a:solidFill>
                  <a:srgbClr val="002B5C"/>
                </a:solidFill>
                <a:latin typeface="Georgia"/>
                <a:cs typeface="Georgia"/>
              </a:rPr>
              <a:t>N</a:t>
            </a:r>
            <a:r>
              <a:rPr sz="2600" b="1" spc="-15" dirty="0">
                <a:solidFill>
                  <a:srgbClr val="002B5C"/>
                </a:solidFill>
                <a:latin typeface="Georgia"/>
                <a:cs typeface="Georgia"/>
              </a:rPr>
              <a:t>otebook</a:t>
            </a:r>
            <a:r>
              <a:rPr sz="2600" b="1" spc="-5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lang="en-US" sz="2600" b="1" spc="-10" dirty="0" smtClean="0">
                <a:solidFill>
                  <a:srgbClr val="002B5C"/>
                </a:solidFill>
                <a:latin typeface="Georgia"/>
                <a:cs typeface="Georgia"/>
              </a:rPr>
              <a:t>on Counter Top</a:t>
            </a:r>
            <a:endParaRPr sz="2600" dirty="0">
              <a:solidFill>
                <a:prstClr val="black"/>
              </a:solidFill>
              <a:latin typeface="Georgia"/>
              <a:cs typeface="Georgia"/>
            </a:endParaRPr>
          </a:p>
          <a:p>
            <a:pPr>
              <a:spcBef>
                <a:spcPts val="22"/>
              </a:spcBef>
            </a:pPr>
            <a:endParaRPr sz="26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355600" indent="-342900">
              <a:lnSpc>
                <a:spcPts val="2395"/>
              </a:lnSpc>
              <a:buClr>
                <a:srgbClr val="002B5C"/>
              </a:buClr>
              <a:buFont typeface="Arial"/>
              <a:buChar char="•"/>
              <a:tabLst>
                <a:tab pos="355600" algn="l"/>
              </a:tabLst>
            </a:pPr>
            <a:r>
              <a:rPr sz="2600" dirty="0">
                <a:solidFill>
                  <a:srgbClr val="002B5C"/>
                </a:solidFill>
                <a:latin typeface="Georgia"/>
                <a:cs typeface="Georgia"/>
              </a:rPr>
              <a:t>Personal</a:t>
            </a:r>
            <a:r>
              <a:rPr sz="2600" spc="-5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002B5C"/>
                </a:solidFill>
                <a:latin typeface="Georgia"/>
                <a:cs typeface="Georgia"/>
              </a:rPr>
              <a:t>Pro</a:t>
            </a:r>
            <a:r>
              <a:rPr sz="2600" spc="-10" dirty="0">
                <a:solidFill>
                  <a:srgbClr val="002B5C"/>
                </a:solidFill>
                <a:latin typeface="Georgia"/>
                <a:cs typeface="Georgia"/>
              </a:rPr>
              <a:t>t</a:t>
            </a:r>
            <a:r>
              <a:rPr sz="2600" dirty="0">
                <a:solidFill>
                  <a:srgbClr val="002B5C"/>
                </a:solidFill>
                <a:latin typeface="Georgia"/>
                <a:cs typeface="Georgia"/>
              </a:rPr>
              <a:t>e</a:t>
            </a:r>
            <a:r>
              <a:rPr sz="2600" spc="-10" dirty="0">
                <a:solidFill>
                  <a:srgbClr val="002B5C"/>
                </a:solidFill>
                <a:latin typeface="Georgia"/>
                <a:cs typeface="Georgia"/>
              </a:rPr>
              <a:t>ct</a:t>
            </a:r>
            <a:r>
              <a:rPr sz="2600" dirty="0">
                <a:solidFill>
                  <a:srgbClr val="002B5C"/>
                </a:solidFill>
                <a:latin typeface="Georgia"/>
                <a:cs typeface="Georgia"/>
              </a:rPr>
              <a:t>ive</a:t>
            </a:r>
            <a:r>
              <a:rPr sz="2600" spc="-5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002B5C"/>
                </a:solidFill>
                <a:latin typeface="Georgia"/>
                <a:cs typeface="Georgia"/>
              </a:rPr>
              <a:t>Equipmen</a:t>
            </a:r>
            <a:r>
              <a:rPr sz="2600" spc="-10" dirty="0">
                <a:solidFill>
                  <a:srgbClr val="002B5C"/>
                </a:solidFill>
                <a:latin typeface="Georgia"/>
                <a:cs typeface="Georgia"/>
              </a:rPr>
              <a:t>t</a:t>
            </a:r>
            <a:r>
              <a:rPr sz="2600" spc="-5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600" spc="-15" dirty="0">
                <a:solidFill>
                  <a:srgbClr val="002B5C"/>
                </a:solidFill>
                <a:latin typeface="Georgia"/>
                <a:cs typeface="Georgia"/>
              </a:rPr>
              <a:t>(PPE)</a:t>
            </a:r>
            <a:endParaRPr sz="26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755650" lvl="1" indent="-285750">
              <a:lnSpc>
                <a:spcPts val="2035"/>
              </a:lnSpc>
              <a:buClr>
                <a:srgbClr val="002B5C"/>
              </a:buClr>
              <a:buFont typeface="Arial"/>
              <a:buChar char="–"/>
              <a:tabLst>
                <a:tab pos="755650" algn="l"/>
              </a:tabLst>
            </a:pPr>
            <a:r>
              <a:rPr sz="2600" spc="-10" dirty="0">
                <a:solidFill>
                  <a:srgbClr val="002B5C"/>
                </a:solidFill>
                <a:latin typeface="Georgia"/>
                <a:cs typeface="Georgia"/>
              </a:rPr>
              <a:t>Safety Glasses</a:t>
            </a:r>
            <a:endParaRPr sz="2600" dirty="0">
              <a:solidFill>
                <a:prstClr val="black"/>
              </a:solidFill>
              <a:latin typeface="Georgia"/>
              <a:cs typeface="Georgia"/>
            </a:endParaRPr>
          </a:p>
          <a:p>
            <a:pPr lvl="1">
              <a:spcBef>
                <a:spcPts val="2"/>
              </a:spcBef>
              <a:buClr>
                <a:srgbClr val="002B5C"/>
              </a:buClr>
              <a:buFont typeface="Arial"/>
              <a:buChar char="–"/>
            </a:pPr>
            <a:endParaRPr sz="26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355600" indent="-342900">
              <a:lnSpc>
                <a:spcPts val="2395"/>
              </a:lnSpc>
              <a:buClr>
                <a:srgbClr val="002B5C"/>
              </a:buClr>
              <a:buFont typeface="Arial"/>
              <a:buChar char="•"/>
              <a:tabLst>
                <a:tab pos="355600" algn="l"/>
              </a:tabLst>
            </a:pPr>
            <a:r>
              <a:rPr sz="2600" dirty="0">
                <a:solidFill>
                  <a:srgbClr val="002B5C"/>
                </a:solidFill>
                <a:latin typeface="Georgia"/>
                <a:cs typeface="Georgia"/>
              </a:rPr>
              <a:t>Emergency</a:t>
            </a:r>
            <a:r>
              <a:rPr sz="2600" spc="-114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600" spc="-10" dirty="0">
                <a:solidFill>
                  <a:srgbClr val="002B5C"/>
                </a:solidFill>
                <a:latin typeface="Georgia"/>
                <a:cs typeface="Georgia"/>
              </a:rPr>
              <a:t>Act</a:t>
            </a:r>
            <a:r>
              <a:rPr sz="2600" dirty="0">
                <a:solidFill>
                  <a:srgbClr val="002B5C"/>
                </a:solidFill>
                <a:latin typeface="Georgia"/>
                <a:cs typeface="Georgia"/>
              </a:rPr>
              <a:t>ion</a:t>
            </a:r>
            <a:r>
              <a:rPr sz="2600" spc="-5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002B5C"/>
                </a:solidFill>
                <a:latin typeface="Georgia"/>
                <a:cs typeface="Georgia"/>
              </a:rPr>
              <a:t>Plan</a:t>
            </a:r>
            <a:endParaRPr sz="26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755650" lvl="1" indent="-285750">
              <a:lnSpc>
                <a:spcPts val="2014"/>
              </a:lnSpc>
              <a:buClr>
                <a:srgbClr val="002B5C"/>
              </a:buClr>
              <a:buFont typeface="Arial"/>
              <a:buChar char="–"/>
              <a:tabLst>
                <a:tab pos="755650" algn="l"/>
              </a:tabLst>
            </a:pPr>
            <a:r>
              <a:rPr sz="2600" dirty="0">
                <a:solidFill>
                  <a:srgbClr val="002B5C"/>
                </a:solidFill>
                <a:latin typeface="Georgia"/>
                <a:cs typeface="Georgia"/>
              </a:rPr>
              <a:t>F</a:t>
            </a:r>
            <a:r>
              <a:rPr sz="2600" spc="-10" dirty="0">
                <a:solidFill>
                  <a:srgbClr val="002B5C"/>
                </a:solidFill>
                <a:latin typeface="Georgia"/>
                <a:cs typeface="Georgia"/>
              </a:rPr>
              <a:t>ire</a:t>
            </a:r>
            <a:endParaRPr sz="26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755650" lvl="1" indent="-285750">
              <a:lnSpc>
                <a:spcPts val="2020"/>
              </a:lnSpc>
              <a:buClr>
                <a:srgbClr val="002B5C"/>
              </a:buClr>
              <a:buFont typeface="Arial"/>
              <a:buChar char="–"/>
              <a:tabLst>
                <a:tab pos="755650" algn="l"/>
              </a:tabLst>
            </a:pPr>
            <a:r>
              <a:rPr sz="2600" spc="-10" dirty="0">
                <a:solidFill>
                  <a:srgbClr val="002B5C"/>
                </a:solidFill>
                <a:latin typeface="Georgia"/>
                <a:cs typeface="Georgia"/>
              </a:rPr>
              <a:t>Torna</a:t>
            </a:r>
            <a:r>
              <a:rPr sz="2600" spc="-15" dirty="0">
                <a:solidFill>
                  <a:srgbClr val="002B5C"/>
                </a:solidFill>
                <a:latin typeface="Georgia"/>
                <a:cs typeface="Georgia"/>
              </a:rPr>
              <a:t>d</a:t>
            </a:r>
            <a:r>
              <a:rPr sz="2600" dirty="0">
                <a:solidFill>
                  <a:srgbClr val="002B5C"/>
                </a:solidFill>
                <a:latin typeface="Georgia"/>
                <a:cs typeface="Georgia"/>
              </a:rPr>
              <a:t>o</a:t>
            </a:r>
            <a:endParaRPr sz="2600" dirty="0">
              <a:solidFill>
                <a:prstClr val="black"/>
              </a:solidFill>
              <a:latin typeface="Georgia"/>
              <a:cs typeface="Georgia"/>
            </a:endParaRPr>
          </a:p>
          <a:p>
            <a:pPr lvl="1">
              <a:spcBef>
                <a:spcPts val="2"/>
              </a:spcBef>
              <a:buClr>
                <a:srgbClr val="002B5C"/>
              </a:buClr>
              <a:buFont typeface="Arial"/>
              <a:buChar char="–"/>
            </a:pPr>
            <a:endParaRPr sz="26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355600" indent="-342900">
              <a:lnSpc>
                <a:spcPts val="2395"/>
              </a:lnSpc>
              <a:buClr>
                <a:srgbClr val="002B5C"/>
              </a:buClr>
              <a:buFont typeface="Arial"/>
              <a:buChar char="•"/>
              <a:tabLst>
                <a:tab pos="355600" algn="l"/>
              </a:tabLst>
            </a:pPr>
            <a:r>
              <a:rPr sz="2600" dirty="0">
                <a:solidFill>
                  <a:srgbClr val="002B5C"/>
                </a:solidFill>
                <a:latin typeface="Georgia"/>
                <a:cs typeface="Georgia"/>
              </a:rPr>
              <a:t>Chemical</a:t>
            </a:r>
            <a:r>
              <a:rPr sz="2600" spc="-5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002B5C"/>
                </a:solidFill>
                <a:latin typeface="Georgia"/>
                <a:cs typeface="Georgia"/>
              </a:rPr>
              <a:t>Spill</a:t>
            </a:r>
            <a:r>
              <a:rPr sz="2600" spc="-5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002B5C"/>
                </a:solidFill>
                <a:latin typeface="Georgia"/>
                <a:cs typeface="Georgia"/>
              </a:rPr>
              <a:t>Ki</a:t>
            </a:r>
            <a:r>
              <a:rPr sz="2600" spc="-10" dirty="0">
                <a:solidFill>
                  <a:srgbClr val="002B5C"/>
                </a:solidFill>
                <a:latin typeface="Georgia"/>
                <a:cs typeface="Georgia"/>
              </a:rPr>
              <a:t>t</a:t>
            </a:r>
            <a:endParaRPr sz="26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755650" lvl="1" indent="-285750">
              <a:lnSpc>
                <a:spcPts val="2014"/>
              </a:lnSpc>
              <a:buClr>
                <a:srgbClr val="002B5C"/>
              </a:buClr>
              <a:buFont typeface="Arial"/>
              <a:buChar char="–"/>
              <a:tabLst>
                <a:tab pos="755650" algn="l"/>
              </a:tabLst>
            </a:pPr>
            <a:r>
              <a:rPr sz="2600" dirty="0">
                <a:solidFill>
                  <a:srgbClr val="002B5C"/>
                </a:solidFill>
                <a:latin typeface="Georgia"/>
                <a:cs typeface="Georgia"/>
              </a:rPr>
              <a:t>Floo</a:t>
            </a:r>
            <a:r>
              <a:rPr sz="2600" spc="-10" dirty="0">
                <a:solidFill>
                  <a:srgbClr val="002B5C"/>
                </a:solidFill>
                <a:latin typeface="Georgia"/>
                <a:cs typeface="Georgia"/>
              </a:rPr>
              <a:t>r-Dry</a:t>
            </a:r>
            <a:endParaRPr sz="26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755650" lvl="1" indent="-285750">
              <a:lnSpc>
                <a:spcPts val="2020"/>
              </a:lnSpc>
              <a:buClr>
                <a:srgbClr val="002B5C"/>
              </a:buClr>
              <a:buFont typeface="Arial"/>
              <a:buChar char="–"/>
              <a:tabLst>
                <a:tab pos="755650" algn="l"/>
              </a:tabLst>
            </a:pPr>
            <a:r>
              <a:rPr sz="2600" spc="-15" dirty="0">
                <a:solidFill>
                  <a:srgbClr val="002B5C"/>
                </a:solidFill>
                <a:latin typeface="Georgia"/>
                <a:cs typeface="Georgia"/>
              </a:rPr>
              <a:t>Abso</a:t>
            </a:r>
            <a:r>
              <a:rPr sz="2600" spc="-10" dirty="0">
                <a:solidFill>
                  <a:srgbClr val="002B5C"/>
                </a:solidFill>
                <a:latin typeface="Georgia"/>
                <a:cs typeface="Georgia"/>
              </a:rPr>
              <a:t>rbative Blan</a:t>
            </a:r>
            <a:r>
              <a:rPr sz="2600" spc="-15" dirty="0">
                <a:solidFill>
                  <a:srgbClr val="002B5C"/>
                </a:solidFill>
                <a:latin typeface="Georgia"/>
                <a:cs typeface="Georgia"/>
              </a:rPr>
              <a:t>k</a:t>
            </a:r>
            <a:r>
              <a:rPr sz="2600" spc="-5" dirty="0">
                <a:solidFill>
                  <a:srgbClr val="002B5C"/>
                </a:solidFill>
                <a:latin typeface="Georgia"/>
                <a:cs typeface="Georgia"/>
              </a:rPr>
              <a:t>et</a:t>
            </a:r>
            <a:endParaRPr sz="2600" dirty="0">
              <a:solidFill>
                <a:prstClr val="black"/>
              </a:solidFill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79587" y="2875811"/>
            <a:ext cx="2674319" cy="19321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01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3789" y="474259"/>
            <a:ext cx="11372425" cy="76944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/>
            <a:r>
              <a:rPr spc="-25" dirty="0"/>
              <a:t>Lab </a:t>
            </a:r>
            <a:r>
              <a:rPr spc="-30" dirty="0"/>
              <a:t>S</a:t>
            </a:r>
            <a:r>
              <a:rPr spc="-25" dirty="0"/>
              <a:t>a</a:t>
            </a:r>
            <a:r>
              <a:rPr dirty="0"/>
              <a:t>fety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0585" y="1630338"/>
            <a:ext cx="9666941" cy="5070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84145"/>
            <a:r>
              <a:rPr sz="2200" b="1" spc="-15" dirty="0">
                <a:solidFill>
                  <a:srgbClr val="002B5C"/>
                </a:solidFill>
                <a:latin typeface="Georgia"/>
                <a:cs typeface="Georgia"/>
              </a:rPr>
              <a:t>Laboratory</a:t>
            </a:r>
            <a:r>
              <a:rPr sz="2200" b="1" spc="-5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200" b="1" dirty="0">
                <a:solidFill>
                  <a:srgbClr val="002B5C"/>
                </a:solidFill>
                <a:latin typeface="Georgia"/>
                <a:cs typeface="Georgia"/>
              </a:rPr>
              <a:t>Dress</a:t>
            </a:r>
            <a:r>
              <a:rPr sz="2200" b="1" spc="-5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200" b="1" dirty="0">
                <a:solidFill>
                  <a:srgbClr val="002B5C"/>
                </a:solidFill>
                <a:latin typeface="Georgia"/>
                <a:cs typeface="Georgia"/>
              </a:rPr>
              <a:t>C</a:t>
            </a:r>
            <a:r>
              <a:rPr sz="2200" b="1" spc="-15" dirty="0">
                <a:solidFill>
                  <a:srgbClr val="002B5C"/>
                </a:solidFill>
                <a:latin typeface="Georgia"/>
                <a:cs typeface="Georgia"/>
              </a:rPr>
              <a:t>od</a:t>
            </a:r>
            <a:r>
              <a:rPr sz="2200" b="1" dirty="0">
                <a:solidFill>
                  <a:srgbClr val="002B5C"/>
                </a:solidFill>
                <a:latin typeface="Georgia"/>
                <a:cs typeface="Georgia"/>
              </a:rPr>
              <a:t>e</a:t>
            </a:r>
            <a:endParaRPr sz="22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355600" indent="-342900">
              <a:lnSpc>
                <a:spcPts val="2615"/>
              </a:lnSpc>
              <a:spcBef>
                <a:spcPts val="1785"/>
              </a:spcBef>
              <a:buClr>
                <a:srgbClr val="002B5C"/>
              </a:buClr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002B5C"/>
                </a:solidFill>
                <a:latin typeface="Georgia"/>
                <a:cs typeface="Georgia"/>
              </a:rPr>
              <a:t>Closed</a:t>
            </a:r>
            <a:r>
              <a:rPr sz="2200" spc="-5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002B5C"/>
                </a:solidFill>
                <a:latin typeface="Georgia"/>
                <a:cs typeface="Georgia"/>
              </a:rPr>
              <a:t>t</a:t>
            </a:r>
            <a:r>
              <a:rPr sz="2200" dirty="0">
                <a:solidFill>
                  <a:srgbClr val="002B5C"/>
                </a:solidFill>
                <a:latin typeface="Georgia"/>
                <a:cs typeface="Georgia"/>
              </a:rPr>
              <a:t>oed</a:t>
            </a:r>
            <a:r>
              <a:rPr sz="2200" spc="-5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002B5C"/>
                </a:solidFill>
                <a:latin typeface="Georgia"/>
                <a:cs typeface="Georgia"/>
              </a:rPr>
              <a:t>shoes</a:t>
            </a:r>
            <a:endParaRPr sz="22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755650" lvl="1" indent="-285750">
              <a:lnSpc>
                <a:spcPts val="2255"/>
              </a:lnSpc>
              <a:buClr>
                <a:srgbClr val="008000"/>
              </a:buClr>
              <a:buFont typeface="Arial"/>
              <a:buChar char="–"/>
              <a:tabLst>
                <a:tab pos="755650" algn="l"/>
              </a:tabLst>
            </a:pPr>
            <a:r>
              <a:rPr sz="2200" dirty="0">
                <a:solidFill>
                  <a:srgbClr val="008000"/>
                </a:solidFill>
                <a:latin typeface="Georgia"/>
                <a:cs typeface="Georgia"/>
              </a:rPr>
              <a:t>[</a:t>
            </a:r>
            <a:r>
              <a:rPr sz="2200" b="1" dirty="0">
                <a:solidFill>
                  <a:srgbClr val="008F00"/>
                </a:solidFill>
                <a:latin typeface="Georgia"/>
                <a:cs typeface="Georgia"/>
              </a:rPr>
              <a:t>No</a:t>
            </a:r>
            <a:r>
              <a:rPr sz="2200" b="1" spc="-5" dirty="0">
                <a:solidFill>
                  <a:srgbClr val="008F00"/>
                </a:solidFill>
                <a:latin typeface="Georgia"/>
                <a:cs typeface="Georgia"/>
              </a:rPr>
              <a:t> </a:t>
            </a:r>
            <a:r>
              <a:rPr sz="2200" b="1" dirty="0">
                <a:solidFill>
                  <a:srgbClr val="008F00"/>
                </a:solidFill>
                <a:latin typeface="Georgia"/>
                <a:cs typeface="Georgia"/>
              </a:rPr>
              <a:t>Fli</a:t>
            </a:r>
            <a:r>
              <a:rPr sz="2200" b="1" spc="-20" dirty="0">
                <a:solidFill>
                  <a:srgbClr val="008F00"/>
                </a:solidFill>
                <a:latin typeface="Georgia"/>
                <a:cs typeface="Georgia"/>
              </a:rPr>
              <a:t>p</a:t>
            </a:r>
            <a:r>
              <a:rPr sz="2200" b="1" spc="-15" dirty="0">
                <a:solidFill>
                  <a:srgbClr val="008F00"/>
                </a:solidFill>
                <a:latin typeface="Georgia"/>
                <a:cs typeface="Georgia"/>
              </a:rPr>
              <a:t>-</a:t>
            </a:r>
            <a:r>
              <a:rPr sz="2200" b="1" dirty="0">
                <a:solidFill>
                  <a:srgbClr val="008F00"/>
                </a:solidFill>
                <a:latin typeface="Georgia"/>
                <a:cs typeface="Georgia"/>
              </a:rPr>
              <a:t>fl</a:t>
            </a:r>
            <a:r>
              <a:rPr sz="2200" b="1" spc="-5" dirty="0">
                <a:solidFill>
                  <a:srgbClr val="008F00"/>
                </a:solidFill>
                <a:latin typeface="Georgia"/>
                <a:cs typeface="Georgia"/>
              </a:rPr>
              <a:t>o</a:t>
            </a:r>
            <a:r>
              <a:rPr sz="2200" b="1" spc="-20" dirty="0">
                <a:solidFill>
                  <a:srgbClr val="008F00"/>
                </a:solidFill>
                <a:latin typeface="Georgia"/>
                <a:cs typeface="Georgia"/>
              </a:rPr>
              <a:t>p</a:t>
            </a:r>
            <a:r>
              <a:rPr sz="2200" b="1" spc="-10" dirty="0">
                <a:solidFill>
                  <a:srgbClr val="008F00"/>
                </a:solidFill>
                <a:latin typeface="Georgia"/>
                <a:cs typeface="Georgia"/>
              </a:rPr>
              <a:t>s</a:t>
            </a:r>
            <a:r>
              <a:rPr sz="2200" dirty="0">
                <a:solidFill>
                  <a:srgbClr val="008000"/>
                </a:solidFill>
                <a:latin typeface="Georgia"/>
                <a:cs typeface="Georgia"/>
              </a:rPr>
              <a:t>]</a:t>
            </a:r>
            <a:r>
              <a:rPr lang="en-US" sz="2200" dirty="0">
                <a:solidFill>
                  <a:srgbClr val="008000"/>
                </a:solidFill>
                <a:latin typeface="Georgia"/>
                <a:cs typeface="Georgia"/>
              </a:rPr>
              <a:t>, you will be made to</a:t>
            </a:r>
          </a:p>
          <a:p>
            <a:pPr marL="469900" lvl="1">
              <a:lnSpc>
                <a:spcPts val="2255"/>
              </a:lnSpc>
              <a:buClr>
                <a:srgbClr val="008000"/>
              </a:buClr>
              <a:tabLst>
                <a:tab pos="755650" algn="l"/>
              </a:tabLst>
            </a:pPr>
            <a:r>
              <a:rPr lang="en-US" sz="2200" dirty="0">
                <a:solidFill>
                  <a:srgbClr val="008000"/>
                </a:solidFill>
                <a:latin typeface="Georgia"/>
                <a:cs typeface="Georgia"/>
              </a:rPr>
              <a:t>change prior to beginning a lab</a:t>
            </a:r>
            <a:endParaRPr sz="2200" dirty="0">
              <a:solidFill>
                <a:prstClr val="black"/>
              </a:solidFill>
              <a:latin typeface="Georgia"/>
              <a:cs typeface="Georgia"/>
            </a:endParaRPr>
          </a:p>
          <a:p>
            <a:pPr lvl="1">
              <a:spcBef>
                <a:spcPts val="32"/>
              </a:spcBef>
              <a:buClr>
                <a:srgbClr val="008000"/>
              </a:buClr>
              <a:buFont typeface="Arial"/>
              <a:buChar char="–"/>
            </a:pPr>
            <a:endParaRPr sz="22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355600" indent="-342900">
              <a:buClr>
                <a:srgbClr val="002B5C"/>
              </a:buClr>
              <a:buFont typeface="Arial"/>
              <a:buChar char="•"/>
              <a:tabLst>
                <a:tab pos="355600" algn="l"/>
              </a:tabLst>
            </a:pPr>
            <a:r>
              <a:rPr sz="2200" spc="-55" dirty="0">
                <a:solidFill>
                  <a:srgbClr val="002B5C"/>
                </a:solidFill>
                <a:latin typeface="Georgia"/>
                <a:cs typeface="Georgia"/>
              </a:rPr>
              <a:t>A</a:t>
            </a:r>
            <a:r>
              <a:rPr sz="2200" dirty="0">
                <a:solidFill>
                  <a:srgbClr val="002B5C"/>
                </a:solidFill>
                <a:latin typeface="Georgia"/>
                <a:cs typeface="Georgia"/>
              </a:rPr>
              <a:t>void</a:t>
            </a:r>
            <a:r>
              <a:rPr sz="2200" spc="-5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002B5C"/>
                </a:solidFill>
                <a:latin typeface="Georgia"/>
                <a:cs typeface="Georgia"/>
              </a:rPr>
              <a:t>excessively</a:t>
            </a:r>
            <a:r>
              <a:rPr sz="2200" spc="-5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002B5C"/>
                </a:solidFill>
                <a:latin typeface="Georgia"/>
                <a:cs typeface="Georgia"/>
              </a:rPr>
              <a:t>baggy</a:t>
            </a:r>
            <a:r>
              <a:rPr sz="2200" spc="-5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002B5C"/>
                </a:solidFill>
                <a:latin typeface="Georgia"/>
                <a:cs typeface="Georgia"/>
              </a:rPr>
              <a:t>clo</a:t>
            </a:r>
            <a:r>
              <a:rPr sz="2200" spc="-10" dirty="0">
                <a:solidFill>
                  <a:srgbClr val="002B5C"/>
                </a:solidFill>
                <a:latin typeface="Georgia"/>
                <a:cs typeface="Georgia"/>
              </a:rPr>
              <a:t>t</a:t>
            </a:r>
            <a:r>
              <a:rPr sz="2200" dirty="0">
                <a:solidFill>
                  <a:srgbClr val="002B5C"/>
                </a:solidFill>
                <a:latin typeface="Georgia"/>
                <a:cs typeface="Georgia"/>
              </a:rPr>
              <a:t>hing</a:t>
            </a:r>
            <a:endParaRPr sz="2200" dirty="0">
              <a:solidFill>
                <a:prstClr val="black"/>
              </a:solidFill>
              <a:latin typeface="Georgia"/>
              <a:cs typeface="Georgia"/>
            </a:endParaRPr>
          </a:p>
          <a:p>
            <a:pPr>
              <a:spcBef>
                <a:spcPts val="17"/>
              </a:spcBef>
              <a:buClr>
                <a:srgbClr val="002B5C"/>
              </a:buClr>
              <a:buFont typeface="Arial"/>
              <a:buChar char="•"/>
            </a:pPr>
            <a:endParaRPr sz="22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355600" indent="-342900">
              <a:lnSpc>
                <a:spcPts val="2615"/>
              </a:lnSpc>
              <a:buClr>
                <a:srgbClr val="002B5C"/>
              </a:buClr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002B5C"/>
                </a:solidFill>
                <a:latin typeface="Georgia"/>
                <a:cs typeface="Georgia"/>
              </a:rPr>
              <a:t>Use</a:t>
            </a:r>
            <a:r>
              <a:rPr sz="2200" spc="-5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002B5C"/>
                </a:solidFill>
                <a:latin typeface="Georgia"/>
                <a:cs typeface="Georgia"/>
              </a:rPr>
              <a:t>hair</a:t>
            </a:r>
            <a:r>
              <a:rPr sz="2200" spc="-5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002B5C"/>
                </a:solidFill>
                <a:latin typeface="Georgia"/>
                <a:cs typeface="Georgia"/>
              </a:rPr>
              <a:t>t</a:t>
            </a:r>
            <a:r>
              <a:rPr sz="2200" dirty="0">
                <a:solidFill>
                  <a:srgbClr val="002B5C"/>
                </a:solidFill>
                <a:latin typeface="Georgia"/>
                <a:cs typeface="Georgia"/>
              </a:rPr>
              <a:t>ies</a:t>
            </a:r>
            <a:endParaRPr sz="22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755650" lvl="1" indent="-285750">
              <a:lnSpc>
                <a:spcPts val="2255"/>
              </a:lnSpc>
              <a:buClr>
                <a:srgbClr val="008000"/>
              </a:buClr>
              <a:buFont typeface="Arial"/>
              <a:buChar char="–"/>
              <a:tabLst>
                <a:tab pos="755650" algn="l"/>
              </a:tabLst>
            </a:pPr>
            <a:r>
              <a:rPr sz="2200" dirty="0">
                <a:solidFill>
                  <a:srgbClr val="002B5C"/>
                </a:solidFill>
                <a:latin typeface="Georgia"/>
                <a:cs typeface="Georgia"/>
              </a:rPr>
              <a:t>Keep lo</a:t>
            </a:r>
            <a:r>
              <a:rPr sz="2200" spc="-15" dirty="0">
                <a:solidFill>
                  <a:srgbClr val="002B5C"/>
                </a:solidFill>
                <a:latin typeface="Georgia"/>
                <a:cs typeface="Georgia"/>
              </a:rPr>
              <a:t>ng </a:t>
            </a:r>
            <a:r>
              <a:rPr sz="2200" spc="-10" dirty="0">
                <a:solidFill>
                  <a:srgbClr val="002B5C"/>
                </a:solidFill>
                <a:latin typeface="Georgia"/>
                <a:cs typeface="Georgia"/>
              </a:rPr>
              <a:t>hair up/away fro</a:t>
            </a:r>
            <a:r>
              <a:rPr sz="2200" spc="-20" dirty="0">
                <a:solidFill>
                  <a:srgbClr val="002B5C"/>
                </a:solidFill>
                <a:latin typeface="Georgia"/>
                <a:cs typeface="Georgia"/>
              </a:rPr>
              <a:t>m f</a:t>
            </a:r>
            <a:r>
              <a:rPr sz="2200" spc="-10" dirty="0">
                <a:solidFill>
                  <a:srgbClr val="002B5C"/>
                </a:solidFill>
                <a:latin typeface="Georgia"/>
                <a:cs typeface="Georgia"/>
              </a:rPr>
              <a:t>ace &amp; e</a:t>
            </a:r>
            <a:r>
              <a:rPr sz="2200" spc="-15" dirty="0">
                <a:solidFill>
                  <a:srgbClr val="002B5C"/>
                </a:solidFill>
                <a:latin typeface="Georgia"/>
                <a:cs typeface="Georgia"/>
              </a:rPr>
              <a:t>quip</a:t>
            </a:r>
            <a:r>
              <a:rPr sz="2200" spc="-20" dirty="0">
                <a:solidFill>
                  <a:srgbClr val="002B5C"/>
                </a:solidFill>
                <a:latin typeface="Georgia"/>
                <a:cs typeface="Georgia"/>
              </a:rPr>
              <a:t>me</a:t>
            </a:r>
            <a:r>
              <a:rPr sz="2200" spc="-15" dirty="0">
                <a:solidFill>
                  <a:srgbClr val="002B5C"/>
                </a:solidFill>
                <a:latin typeface="Georgia"/>
                <a:cs typeface="Georgia"/>
              </a:rPr>
              <a:t>nt</a:t>
            </a:r>
            <a:endParaRPr sz="2200" dirty="0">
              <a:solidFill>
                <a:prstClr val="black"/>
              </a:solidFill>
              <a:latin typeface="Georgia"/>
              <a:cs typeface="Georgia"/>
            </a:endParaRPr>
          </a:p>
          <a:p>
            <a:pPr lvl="1">
              <a:spcBef>
                <a:spcPts val="32"/>
              </a:spcBef>
              <a:buClr>
                <a:srgbClr val="008000"/>
              </a:buClr>
              <a:buFont typeface="Arial"/>
              <a:buChar char="–"/>
            </a:pPr>
            <a:endParaRPr sz="22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355600" indent="-342900">
              <a:lnSpc>
                <a:spcPts val="2615"/>
              </a:lnSpc>
              <a:buClr>
                <a:srgbClr val="002B5C"/>
              </a:buClr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002B5C"/>
                </a:solidFill>
                <a:latin typeface="Georgia"/>
                <a:cs typeface="Georgia"/>
              </a:rPr>
              <a:t>Remove</a:t>
            </a:r>
            <a:r>
              <a:rPr sz="2200" spc="-5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002B5C"/>
                </a:solidFill>
                <a:latin typeface="Georgia"/>
                <a:cs typeface="Georgia"/>
              </a:rPr>
              <a:t>(or</a:t>
            </a:r>
            <a:r>
              <a:rPr sz="2200" spc="-5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002B5C"/>
                </a:solidFill>
                <a:latin typeface="Georgia"/>
                <a:cs typeface="Georgia"/>
              </a:rPr>
              <a:t>t</a:t>
            </a:r>
            <a:r>
              <a:rPr sz="2200" dirty="0">
                <a:solidFill>
                  <a:srgbClr val="002B5C"/>
                </a:solidFill>
                <a:latin typeface="Georgia"/>
                <a:cs typeface="Georgia"/>
              </a:rPr>
              <a:t>ape</a:t>
            </a:r>
            <a:r>
              <a:rPr sz="2200" spc="-5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002B5C"/>
                </a:solidFill>
                <a:latin typeface="Georgia"/>
                <a:cs typeface="Georgia"/>
              </a:rPr>
              <a:t>down)</a:t>
            </a:r>
            <a:r>
              <a:rPr sz="2200" spc="-5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002B5C"/>
                </a:solidFill>
                <a:latin typeface="Georgia"/>
                <a:cs typeface="Georgia"/>
              </a:rPr>
              <a:t>loose</a:t>
            </a:r>
            <a:r>
              <a:rPr sz="2200" spc="-5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002B5C"/>
                </a:solidFill>
                <a:latin typeface="Georgia"/>
                <a:cs typeface="Georgia"/>
              </a:rPr>
              <a:t>jewelry</a:t>
            </a:r>
            <a:endParaRPr sz="22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755650" lvl="1" indent="-285750">
              <a:lnSpc>
                <a:spcPts val="2255"/>
              </a:lnSpc>
              <a:buClr>
                <a:srgbClr val="008000"/>
              </a:buClr>
              <a:buFont typeface="Arial"/>
              <a:buChar char="–"/>
              <a:tabLst>
                <a:tab pos="755650" algn="l"/>
              </a:tabLst>
            </a:pPr>
            <a:r>
              <a:rPr sz="2200" spc="-15" dirty="0">
                <a:solidFill>
                  <a:srgbClr val="002B5C"/>
                </a:solidFill>
                <a:latin typeface="Georgia"/>
                <a:cs typeface="Georgia"/>
              </a:rPr>
              <a:t>Hazard fo</a:t>
            </a:r>
            <a:r>
              <a:rPr sz="2200" spc="-10" dirty="0">
                <a:solidFill>
                  <a:srgbClr val="002B5C"/>
                </a:solidFill>
                <a:latin typeface="Georgia"/>
                <a:cs typeface="Georgia"/>
              </a:rPr>
              <a:t>r lasers, </a:t>
            </a:r>
            <a:r>
              <a:rPr sz="2200" spc="-15" dirty="0">
                <a:solidFill>
                  <a:srgbClr val="002B5C"/>
                </a:solidFill>
                <a:latin typeface="Georgia"/>
                <a:cs typeface="Georgia"/>
              </a:rPr>
              <a:t>mac</a:t>
            </a:r>
            <a:r>
              <a:rPr sz="2200" spc="-10" dirty="0">
                <a:solidFill>
                  <a:srgbClr val="002B5C"/>
                </a:solidFill>
                <a:latin typeface="Georgia"/>
                <a:cs typeface="Georgia"/>
              </a:rPr>
              <a:t>hinery w/ </a:t>
            </a:r>
            <a:r>
              <a:rPr sz="2200" spc="-20" dirty="0">
                <a:solidFill>
                  <a:srgbClr val="002B5C"/>
                </a:solidFill>
                <a:latin typeface="Georgia"/>
                <a:cs typeface="Georgia"/>
              </a:rPr>
              <a:t>mo</a:t>
            </a:r>
            <a:r>
              <a:rPr sz="2200" spc="-10" dirty="0">
                <a:solidFill>
                  <a:srgbClr val="002B5C"/>
                </a:solidFill>
                <a:latin typeface="Georgia"/>
                <a:cs typeface="Georgia"/>
              </a:rPr>
              <a:t>ving parts, etc.</a:t>
            </a:r>
            <a:endParaRPr sz="2200" dirty="0">
              <a:solidFill>
                <a:prstClr val="black"/>
              </a:solidFill>
              <a:latin typeface="Georgia"/>
              <a:cs typeface="Georgia"/>
            </a:endParaRPr>
          </a:p>
          <a:p>
            <a:pPr lvl="1">
              <a:spcBef>
                <a:spcPts val="32"/>
              </a:spcBef>
              <a:buClr>
                <a:srgbClr val="008000"/>
              </a:buClr>
              <a:buFont typeface="Arial"/>
              <a:buChar char="–"/>
            </a:pPr>
            <a:endParaRPr sz="22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355600" indent="-342900">
              <a:lnSpc>
                <a:spcPts val="2615"/>
              </a:lnSpc>
              <a:buClr>
                <a:srgbClr val="002B5C"/>
              </a:buClr>
              <a:buFont typeface="Arial"/>
              <a:buChar char="•"/>
              <a:tabLst>
                <a:tab pos="355600" algn="l"/>
              </a:tabLst>
            </a:pPr>
            <a:r>
              <a:rPr sz="2200" spc="-55" dirty="0">
                <a:solidFill>
                  <a:srgbClr val="002B5C"/>
                </a:solidFill>
                <a:latin typeface="Georgia"/>
                <a:cs typeface="Georgia"/>
              </a:rPr>
              <a:t>V</a:t>
            </a:r>
            <a:r>
              <a:rPr sz="2200" dirty="0">
                <a:solidFill>
                  <a:srgbClr val="002B5C"/>
                </a:solidFill>
                <a:latin typeface="Georgia"/>
                <a:cs typeface="Georgia"/>
              </a:rPr>
              <a:t>ision-corre</a:t>
            </a:r>
            <a:r>
              <a:rPr sz="2200" spc="-10" dirty="0">
                <a:solidFill>
                  <a:srgbClr val="002B5C"/>
                </a:solidFill>
                <a:latin typeface="Georgia"/>
                <a:cs typeface="Georgia"/>
              </a:rPr>
              <a:t>ct</a:t>
            </a:r>
            <a:r>
              <a:rPr sz="2200" dirty="0">
                <a:solidFill>
                  <a:srgbClr val="002B5C"/>
                </a:solidFill>
                <a:latin typeface="Georgia"/>
                <a:cs typeface="Georgia"/>
              </a:rPr>
              <a:t>ion</a:t>
            </a:r>
            <a:r>
              <a:rPr sz="2200" spc="-10" dirty="0">
                <a:solidFill>
                  <a:srgbClr val="002B5C"/>
                </a:solidFill>
                <a:latin typeface="Georgia"/>
                <a:cs typeface="Georgia"/>
              </a:rPr>
              <a:t>:</a:t>
            </a:r>
            <a:endParaRPr sz="22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755650" lvl="1" indent="-285750">
              <a:lnSpc>
                <a:spcPts val="2255"/>
              </a:lnSpc>
              <a:buClr>
                <a:srgbClr val="008000"/>
              </a:buClr>
              <a:buFont typeface="Arial"/>
              <a:buChar char="–"/>
              <a:tabLst>
                <a:tab pos="755650" algn="l"/>
              </a:tabLst>
            </a:pPr>
            <a:r>
              <a:rPr sz="2200" dirty="0">
                <a:solidFill>
                  <a:srgbClr val="002B5C"/>
                </a:solidFill>
                <a:latin typeface="Georgia"/>
                <a:cs typeface="Georgia"/>
              </a:rPr>
              <a:t>Use you</a:t>
            </a:r>
            <a:r>
              <a:rPr sz="2200" spc="-10" dirty="0">
                <a:solidFill>
                  <a:srgbClr val="002B5C"/>
                </a:solidFill>
                <a:latin typeface="Georgia"/>
                <a:cs typeface="Georgia"/>
              </a:rPr>
              <a:t>r </a:t>
            </a:r>
            <a:r>
              <a:rPr sz="2200" spc="-20" dirty="0">
                <a:solidFill>
                  <a:srgbClr val="002B5C"/>
                </a:solidFill>
                <a:latin typeface="Georgia"/>
                <a:cs typeface="Georgia"/>
              </a:rPr>
              <a:t>most </a:t>
            </a:r>
            <a:r>
              <a:rPr sz="2200" spc="-10" dirty="0">
                <a:solidFill>
                  <a:srgbClr val="002B5C"/>
                </a:solidFill>
                <a:latin typeface="Georgia"/>
                <a:cs typeface="Georgia"/>
              </a:rPr>
              <a:t>rece</a:t>
            </a:r>
            <a:r>
              <a:rPr sz="2200" spc="-15" dirty="0">
                <a:solidFill>
                  <a:srgbClr val="002B5C"/>
                </a:solidFill>
                <a:latin typeface="Georgia"/>
                <a:cs typeface="Georgia"/>
              </a:rPr>
              <a:t>nt p</a:t>
            </a:r>
            <a:r>
              <a:rPr sz="2200" spc="-10" dirty="0">
                <a:solidFill>
                  <a:srgbClr val="002B5C"/>
                </a:solidFill>
                <a:latin typeface="Georgia"/>
                <a:cs typeface="Georgia"/>
              </a:rPr>
              <a:t>rescriptio</a:t>
            </a:r>
            <a:r>
              <a:rPr sz="2200" spc="-15" dirty="0">
                <a:solidFill>
                  <a:srgbClr val="002B5C"/>
                </a:solidFill>
                <a:latin typeface="Georgia"/>
                <a:cs typeface="Georgia"/>
              </a:rPr>
              <a:t>n gl</a:t>
            </a:r>
            <a:r>
              <a:rPr sz="2200" spc="-10" dirty="0">
                <a:solidFill>
                  <a:srgbClr val="002B5C"/>
                </a:solidFill>
                <a:latin typeface="Georgia"/>
                <a:cs typeface="Georgia"/>
              </a:rPr>
              <a:t>asses/co</a:t>
            </a:r>
            <a:r>
              <a:rPr sz="2200" spc="-15" dirty="0">
                <a:solidFill>
                  <a:srgbClr val="002B5C"/>
                </a:solidFill>
                <a:latin typeface="Georgia"/>
                <a:cs typeface="Georgia"/>
              </a:rPr>
              <a:t>nt</a:t>
            </a:r>
            <a:r>
              <a:rPr sz="2200" spc="-10" dirty="0">
                <a:solidFill>
                  <a:srgbClr val="002B5C"/>
                </a:solidFill>
                <a:latin typeface="Georgia"/>
                <a:cs typeface="Georgia"/>
              </a:rPr>
              <a:t>acts.</a:t>
            </a:r>
            <a:endParaRPr sz="2200" dirty="0">
              <a:solidFill>
                <a:prstClr val="black"/>
              </a:solidFill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39349" y="2143694"/>
            <a:ext cx="2674319" cy="19321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610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3789" y="474259"/>
            <a:ext cx="11372425" cy="76944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/>
            <a:r>
              <a:rPr dirty="0"/>
              <a:t>Cou</a:t>
            </a:r>
            <a:r>
              <a:rPr spc="-20" dirty="0"/>
              <a:t>r</a:t>
            </a:r>
            <a:r>
              <a:rPr spc="-5" dirty="0"/>
              <a:t>s</a:t>
            </a:r>
            <a:r>
              <a:rPr dirty="0"/>
              <a:t>e </a:t>
            </a:r>
            <a:r>
              <a:rPr spc="-5" dirty="0"/>
              <a:t>S</a:t>
            </a:r>
            <a:r>
              <a:rPr dirty="0"/>
              <a:t>t</a:t>
            </a:r>
            <a:r>
              <a:rPr spc="-20" dirty="0"/>
              <a:t>r</a:t>
            </a:r>
            <a:r>
              <a:rPr dirty="0"/>
              <a:t>uctu</a:t>
            </a:r>
            <a:r>
              <a:rPr spc="-20" dirty="0"/>
              <a:t>r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0825" y="1681401"/>
            <a:ext cx="10533528" cy="44935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spcBef>
                <a:spcPts val="600"/>
              </a:spcBef>
              <a:buClr>
                <a:srgbClr val="002B5C"/>
              </a:buClr>
              <a:buFont typeface="Arial"/>
              <a:buChar char="•"/>
              <a:tabLst>
                <a:tab pos="355600" algn="l"/>
              </a:tabLst>
            </a:pPr>
            <a:r>
              <a:rPr sz="2200" spc="-240" dirty="0">
                <a:solidFill>
                  <a:srgbClr val="002B5C"/>
                </a:solidFill>
                <a:latin typeface="Georgia"/>
                <a:cs typeface="Georgia"/>
              </a:rPr>
              <a:t>T</a:t>
            </a:r>
            <a:r>
              <a:rPr sz="2200" dirty="0">
                <a:solidFill>
                  <a:srgbClr val="002B5C"/>
                </a:solidFill>
                <a:latin typeface="Georgia"/>
                <a:cs typeface="Georgia"/>
              </a:rPr>
              <a:t>o</a:t>
            </a:r>
            <a:r>
              <a:rPr sz="2200" spc="-10" dirty="0">
                <a:solidFill>
                  <a:srgbClr val="002B5C"/>
                </a:solidFill>
                <a:latin typeface="Georgia"/>
                <a:cs typeface="Georgia"/>
              </a:rPr>
              <a:t>t</a:t>
            </a:r>
            <a:r>
              <a:rPr sz="2200" dirty="0">
                <a:solidFill>
                  <a:srgbClr val="002B5C"/>
                </a:solidFill>
                <a:latin typeface="Georgia"/>
                <a:cs typeface="Georgia"/>
              </a:rPr>
              <a:t>al</a:t>
            </a:r>
            <a:r>
              <a:rPr sz="2200" spc="-5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002B5C"/>
                </a:solidFill>
                <a:latin typeface="Georgia"/>
                <a:cs typeface="Georgia"/>
              </a:rPr>
              <a:t>o</a:t>
            </a:r>
            <a:r>
              <a:rPr sz="2200" spc="-10" dirty="0">
                <a:solidFill>
                  <a:srgbClr val="002B5C"/>
                </a:solidFill>
                <a:latin typeface="Georgia"/>
                <a:cs typeface="Georgia"/>
              </a:rPr>
              <a:t>f</a:t>
            </a:r>
            <a:r>
              <a:rPr sz="2200" spc="-5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lang="en-US" sz="2200" dirty="0" smtClean="0">
                <a:solidFill>
                  <a:srgbClr val="002B5C"/>
                </a:solidFill>
                <a:latin typeface="Georgia"/>
                <a:cs typeface="Georgia"/>
              </a:rPr>
              <a:t>12</a:t>
            </a:r>
            <a:r>
              <a:rPr sz="2200" spc="-5" dirty="0" smtClean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002B5C"/>
                </a:solidFill>
                <a:latin typeface="Georgia"/>
                <a:cs typeface="Georgia"/>
              </a:rPr>
              <a:t>Lab</a:t>
            </a:r>
            <a:r>
              <a:rPr sz="2200" spc="-5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002B5C"/>
                </a:solidFill>
                <a:latin typeface="Georgia"/>
                <a:cs typeface="Georgia"/>
              </a:rPr>
              <a:t>Exercises</a:t>
            </a:r>
            <a:r>
              <a:rPr sz="2200" spc="-5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200" dirty="0" smtClean="0">
                <a:solidFill>
                  <a:srgbClr val="002B5C"/>
                </a:solidFill>
                <a:latin typeface="Georgia"/>
                <a:cs typeface="Georgia"/>
              </a:rPr>
              <a:t>(</a:t>
            </a:r>
            <a:r>
              <a:rPr lang="en-US" sz="2200" dirty="0" smtClean="0">
                <a:solidFill>
                  <a:srgbClr val="002B5C"/>
                </a:solidFill>
                <a:latin typeface="Georgia"/>
                <a:cs typeface="Georgia"/>
              </a:rPr>
              <a:t>A</a:t>
            </a:r>
            <a:r>
              <a:rPr sz="2200" dirty="0" smtClean="0">
                <a:solidFill>
                  <a:srgbClr val="002B5C"/>
                </a:solidFill>
                <a:latin typeface="Georgia"/>
                <a:cs typeface="Georgia"/>
              </a:rPr>
              <a:t>1-</a:t>
            </a:r>
            <a:r>
              <a:rPr lang="en-US" sz="2200" dirty="0" smtClean="0">
                <a:solidFill>
                  <a:srgbClr val="002B5C"/>
                </a:solidFill>
                <a:latin typeface="Georgia"/>
                <a:cs typeface="Georgia"/>
              </a:rPr>
              <a:t> A12</a:t>
            </a:r>
            <a:r>
              <a:rPr sz="2200" dirty="0" smtClean="0">
                <a:solidFill>
                  <a:srgbClr val="002B5C"/>
                </a:solidFill>
                <a:latin typeface="Georgia"/>
                <a:cs typeface="Georgia"/>
              </a:rPr>
              <a:t>)</a:t>
            </a:r>
            <a:endParaRPr sz="22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355600" indent="-342900">
              <a:spcBef>
                <a:spcPts val="600"/>
              </a:spcBef>
              <a:buClr>
                <a:srgbClr val="002B5C"/>
              </a:buClr>
              <a:buFont typeface="Arial"/>
              <a:buChar char="•"/>
              <a:tabLst>
                <a:tab pos="355600" algn="l"/>
              </a:tabLst>
            </a:pPr>
            <a:r>
              <a:rPr sz="2200" dirty="0" smtClean="0">
                <a:solidFill>
                  <a:srgbClr val="002B5C"/>
                </a:solidFill>
                <a:latin typeface="Georgia"/>
                <a:cs typeface="Georgia"/>
              </a:rPr>
              <a:t>Pre</a:t>
            </a:r>
            <a:r>
              <a:rPr sz="2200" dirty="0">
                <a:solidFill>
                  <a:srgbClr val="002B5C"/>
                </a:solidFill>
                <a:latin typeface="Georgia"/>
                <a:cs typeface="Georgia"/>
              </a:rPr>
              <a:t>-Lab</a:t>
            </a:r>
            <a:r>
              <a:rPr sz="2200" spc="-5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002B5C"/>
                </a:solidFill>
                <a:latin typeface="Georgia"/>
                <a:cs typeface="Georgia"/>
              </a:rPr>
              <a:t>Le</a:t>
            </a:r>
            <a:r>
              <a:rPr sz="2200" spc="-10" dirty="0">
                <a:solidFill>
                  <a:srgbClr val="002B5C"/>
                </a:solidFill>
                <a:latin typeface="Georgia"/>
                <a:cs typeface="Georgia"/>
              </a:rPr>
              <a:t>ct</a:t>
            </a:r>
            <a:r>
              <a:rPr sz="2200" dirty="0">
                <a:solidFill>
                  <a:srgbClr val="002B5C"/>
                </a:solidFill>
                <a:latin typeface="Georgia"/>
                <a:cs typeface="Georgia"/>
              </a:rPr>
              <a:t>ure</a:t>
            </a:r>
            <a:endParaRPr sz="22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755650" lvl="1" indent="-285750">
              <a:spcBef>
                <a:spcPts val="600"/>
              </a:spcBef>
              <a:buClr>
                <a:srgbClr val="002B5C"/>
              </a:buClr>
              <a:buFont typeface="Arial"/>
              <a:buChar char="–"/>
              <a:tabLst>
                <a:tab pos="755650" algn="l"/>
              </a:tabLst>
            </a:pPr>
            <a:r>
              <a:rPr sz="2200" spc="-10" dirty="0">
                <a:solidFill>
                  <a:srgbClr val="002B5C"/>
                </a:solidFill>
                <a:latin typeface="Georgia"/>
                <a:cs typeface="Georgia"/>
              </a:rPr>
              <a:t>Thursday </a:t>
            </a:r>
            <a:r>
              <a:rPr sz="2200" spc="-10" dirty="0" smtClean="0">
                <a:solidFill>
                  <a:srgbClr val="002B5C"/>
                </a:solidFill>
                <a:latin typeface="Georgia"/>
                <a:cs typeface="Georgia"/>
              </a:rPr>
              <a:t>before</a:t>
            </a:r>
            <a:r>
              <a:rPr lang="en-US" sz="2200" spc="-10" dirty="0" smtClean="0">
                <a:solidFill>
                  <a:srgbClr val="002B5C"/>
                </a:solidFill>
                <a:latin typeface="Georgia"/>
                <a:cs typeface="Georgia"/>
              </a:rPr>
              <a:t> Lab</a:t>
            </a:r>
            <a:endParaRPr sz="22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755650" lvl="1" indent="-285750">
              <a:spcBef>
                <a:spcPts val="600"/>
              </a:spcBef>
              <a:buClr>
                <a:srgbClr val="002B5C"/>
              </a:buClr>
              <a:buFont typeface="Arial"/>
              <a:buChar char="–"/>
              <a:tabLst>
                <a:tab pos="755650" algn="l"/>
              </a:tabLst>
            </a:pPr>
            <a:r>
              <a:rPr sz="2200" dirty="0">
                <a:solidFill>
                  <a:srgbClr val="002B5C"/>
                </a:solidFill>
                <a:latin typeface="Georgia"/>
                <a:cs typeface="Georgia"/>
              </a:rPr>
              <a:t>Co</a:t>
            </a:r>
            <a:r>
              <a:rPr sz="2200" spc="-10" dirty="0">
                <a:solidFill>
                  <a:srgbClr val="002B5C"/>
                </a:solidFill>
                <a:latin typeface="Georgia"/>
                <a:cs typeface="Georgia"/>
              </a:rPr>
              <a:t>ntent</a:t>
            </a:r>
            <a:r>
              <a:rPr sz="2200" spc="-5" dirty="0">
                <a:solidFill>
                  <a:srgbClr val="002B5C"/>
                </a:solidFill>
                <a:latin typeface="Georgia"/>
                <a:cs typeface="Georgia"/>
              </a:rPr>
              <a:t>: </a:t>
            </a:r>
            <a:r>
              <a:rPr sz="2200" spc="-10" dirty="0">
                <a:solidFill>
                  <a:srgbClr val="002B5C"/>
                </a:solidFill>
                <a:latin typeface="Georgia"/>
                <a:cs typeface="Georgia"/>
              </a:rPr>
              <a:t>Lab handouts and </a:t>
            </a:r>
            <a:r>
              <a:rPr sz="2200" spc="-15" dirty="0">
                <a:solidFill>
                  <a:srgbClr val="002B5C"/>
                </a:solidFill>
                <a:latin typeface="Georgia"/>
                <a:cs typeface="Georgia"/>
              </a:rPr>
              <a:t>mate</a:t>
            </a:r>
            <a:r>
              <a:rPr sz="2200" spc="-10" dirty="0">
                <a:solidFill>
                  <a:srgbClr val="002B5C"/>
                </a:solidFill>
                <a:latin typeface="Georgia"/>
                <a:cs typeface="Georgia"/>
              </a:rPr>
              <a:t>rials</a:t>
            </a:r>
            <a:endParaRPr sz="22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355600" indent="-342900">
              <a:spcBef>
                <a:spcPts val="600"/>
              </a:spcBef>
              <a:buClr>
                <a:srgbClr val="002B5C"/>
              </a:buClr>
              <a:buFont typeface="Arial"/>
              <a:buChar char="•"/>
              <a:tabLst>
                <a:tab pos="355600" algn="l"/>
              </a:tabLst>
            </a:pPr>
            <a:r>
              <a:rPr lang="en-US" sz="2200" dirty="0" smtClean="0">
                <a:solidFill>
                  <a:srgbClr val="002B5C"/>
                </a:solidFill>
                <a:latin typeface="Georgia"/>
                <a:cs typeface="Georgia"/>
              </a:rPr>
              <a:t>75% </a:t>
            </a:r>
            <a:r>
              <a:rPr lang="en-US" sz="2200" dirty="0">
                <a:solidFill>
                  <a:srgbClr val="002B5C"/>
                </a:solidFill>
                <a:latin typeface="Georgia"/>
                <a:cs typeface="Georgia"/>
              </a:rPr>
              <a:t>of total grade is </a:t>
            </a:r>
            <a:r>
              <a:rPr lang="en-US" sz="2200" dirty="0" smtClean="0">
                <a:solidFill>
                  <a:srgbClr val="002B5C"/>
                </a:solidFill>
                <a:latin typeface="Georgia"/>
                <a:cs typeface="Georgia"/>
              </a:rPr>
              <a:t>lab</a:t>
            </a:r>
            <a:endParaRPr sz="22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755650" lvl="1" indent="-285750">
              <a:spcBef>
                <a:spcPts val="600"/>
              </a:spcBef>
              <a:buClr>
                <a:srgbClr val="002B5C"/>
              </a:buClr>
              <a:buFont typeface="Arial"/>
              <a:buChar char="–"/>
              <a:tabLst>
                <a:tab pos="755650" algn="l"/>
              </a:tabLst>
            </a:pPr>
            <a:r>
              <a:rPr sz="2200" spc="-10" dirty="0">
                <a:solidFill>
                  <a:srgbClr val="002B5C"/>
                </a:solidFill>
                <a:latin typeface="Georgia"/>
                <a:cs typeface="Georgia"/>
              </a:rPr>
              <a:t>Pre-Lab Quiz (</a:t>
            </a:r>
            <a:r>
              <a:rPr lang="en-US" sz="2200" spc="-10" dirty="0">
                <a:solidFill>
                  <a:srgbClr val="002B5C"/>
                </a:solidFill>
                <a:latin typeface="Georgia"/>
                <a:cs typeface="Georgia"/>
              </a:rPr>
              <a:t>10</a:t>
            </a:r>
            <a:r>
              <a:rPr sz="2200" spc="-10" dirty="0">
                <a:solidFill>
                  <a:srgbClr val="002B5C"/>
                </a:solidFill>
                <a:latin typeface="Georgia"/>
                <a:cs typeface="Georgia"/>
              </a:rPr>
              <a:t> %)</a:t>
            </a:r>
            <a:endParaRPr sz="22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755650" lvl="1" indent="-285750">
              <a:spcBef>
                <a:spcPts val="600"/>
              </a:spcBef>
              <a:buClr>
                <a:srgbClr val="002B5C"/>
              </a:buClr>
              <a:buFont typeface="Arial"/>
              <a:buChar char="–"/>
              <a:tabLst>
                <a:tab pos="755650" algn="l"/>
              </a:tabLst>
            </a:pPr>
            <a:r>
              <a:rPr lang="en-US" sz="2200" spc="-10" dirty="0" smtClean="0">
                <a:solidFill>
                  <a:srgbClr val="002B5C"/>
                </a:solidFill>
                <a:latin typeface="Georgia"/>
                <a:cs typeface="Georgia"/>
              </a:rPr>
              <a:t>Lab </a:t>
            </a:r>
            <a:r>
              <a:rPr lang="en-US" sz="2200" spc="-10" dirty="0">
                <a:solidFill>
                  <a:srgbClr val="002B5C"/>
                </a:solidFill>
                <a:latin typeface="Georgia"/>
                <a:cs typeface="Georgia"/>
              </a:rPr>
              <a:t>Notebooks </a:t>
            </a:r>
            <a:r>
              <a:rPr lang="en-US" sz="2200" spc="-10" dirty="0" smtClean="0">
                <a:solidFill>
                  <a:srgbClr val="002B5C"/>
                </a:solidFill>
                <a:latin typeface="Georgia"/>
                <a:cs typeface="Georgia"/>
              </a:rPr>
              <a:t>(10%</a:t>
            </a:r>
            <a:r>
              <a:rPr lang="en-US" sz="2200" spc="-10" dirty="0">
                <a:solidFill>
                  <a:srgbClr val="002B5C"/>
                </a:solidFill>
                <a:latin typeface="Georgia"/>
                <a:cs typeface="Georgia"/>
              </a:rPr>
              <a:t>)</a:t>
            </a:r>
          </a:p>
          <a:p>
            <a:pPr marL="755650" lvl="1" indent="-285750">
              <a:spcBef>
                <a:spcPts val="600"/>
              </a:spcBef>
              <a:buClr>
                <a:srgbClr val="002B5C"/>
              </a:buClr>
              <a:buFont typeface="Arial"/>
              <a:buChar char="–"/>
              <a:tabLst>
                <a:tab pos="755650" algn="l"/>
              </a:tabLst>
            </a:pPr>
            <a:r>
              <a:rPr lang="en-US" sz="2200" spc="-10" dirty="0" smtClean="0">
                <a:solidFill>
                  <a:srgbClr val="002B5C"/>
                </a:solidFill>
                <a:latin typeface="Georgia"/>
                <a:cs typeface="Georgia"/>
              </a:rPr>
              <a:t>2 Lab</a:t>
            </a:r>
            <a:r>
              <a:rPr sz="2200" spc="-15" dirty="0" smtClean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lang="en-US" sz="2200" spc="-15" dirty="0" smtClean="0">
                <a:solidFill>
                  <a:srgbClr val="002B5C"/>
                </a:solidFill>
                <a:latin typeface="Georgia"/>
                <a:cs typeface="Georgia"/>
              </a:rPr>
              <a:t>Reports </a:t>
            </a:r>
            <a:r>
              <a:rPr sz="2200" spc="-15" dirty="0" smtClean="0">
                <a:solidFill>
                  <a:srgbClr val="002B5C"/>
                </a:solidFill>
                <a:latin typeface="Georgia"/>
                <a:cs typeface="Georgia"/>
              </a:rPr>
              <a:t>(</a:t>
            </a:r>
            <a:r>
              <a:rPr lang="en-US" sz="2200" spc="-15" dirty="0" smtClean="0">
                <a:solidFill>
                  <a:srgbClr val="002B5C"/>
                </a:solidFill>
                <a:latin typeface="Georgia"/>
                <a:cs typeface="Georgia"/>
              </a:rPr>
              <a:t>20</a:t>
            </a:r>
            <a:r>
              <a:rPr sz="2200" spc="-10" dirty="0" smtClean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002B5C"/>
                </a:solidFill>
                <a:latin typeface="Georgia"/>
                <a:cs typeface="Georgia"/>
              </a:rPr>
              <a:t>%</a:t>
            </a:r>
            <a:r>
              <a:rPr sz="2200" spc="-10" dirty="0" smtClean="0">
                <a:solidFill>
                  <a:srgbClr val="002B5C"/>
                </a:solidFill>
                <a:latin typeface="Georgia"/>
                <a:cs typeface="Georgia"/>
              </a:rPr>
              <a:t>)</a:t>
            </a:r>
            <a:endParaRPr lang="en-US" sz="2200" spc="-10" dirty="0" smtClean="0">
              <a:solidFill>
                <a:srgbClr val="002B5C"/>
              </a:solidFill>
              <a:latin typeface="Georgia"/>
              <a:cs typeface="Georgia"/>
            </a:endParaRPr>
          </a:p>
          <a:p>
            <a:pPr marL="755650" lvl="1" indent="-285750">
              <a:spcBef>
                <a:spcPts val="600"/>
              </a:spcBef>
              <a:buClr>
                <a:srgbClr val="002B5C"/>
              </a:buClr>
              <a:buFont typeface="Arial"/>
              <a:buChar char="–"/>
              <a:tabLst>
                <a:tab pos="755650" algn="l"/>
              </a:tabLst>
            </a:pPr>
            <a:r>
              <a:rPr lang="en-US" sz="2200" spc="-10" dirty="0" smtClean="0">
                <a:solidFill>
                  <a:srgbClr val="002B5C"/>
                </a:solidFill>
                <a:latin typeface="Georgia"/>
                <a:cs typeface="Georgia"/>
              </a:rPr>
              <a:t>Lab Plots and Deliverables (30%)</a:t>
            </a:r>
          </a:p>
          <a:p>
            <a:pPr marL="755650" lvl="1" indent="-285750">
              <a:spcBef>
                <a:spcPts val="600"/>
              </a:spcBef>
              <a:buClr>
                <a:srgbClr val="002B5C"/>
              </a:buClr>
              <a:buFont typeface="Arial"/>
              <a:buChar char="–"/>
              <a:tabLst>
                <a:tab pos="755650" algn="l"/>
              </a:tabLst>
            </a:pPr>
            <a:r>
              <a:rPr lang="en-US" sz="2200" spc="-10" dirty="0" smtClean="0">
                <a:solidFill>
                  <a:srgbClr val="002B5C"/>
                </a:solidFill>
                <a:latin typeface="Georgia"/>
                <a:cs typeface="Georgia"/>
              </a:rPr>
              <a:t>Lab Final (5%)</a:t>
            </a:r>
            <a:endParaRPr sz="22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355600" indent="-342900">
              <a:spcBef>
                <a:spcPts val="600"/>
              </a:spcBef>
              <a:buClr>
                <a:srgbClr val="002B5C"/>
              </a:buClr>
              <a:buFont typeface="Arial"/>
              <a:buChar char="•"/>
              <a:tabLst>
                <a:tab pos="355600" algn="l"/>
              </a:tabLst>
            </a:pPr>
            <a:r>
              <a:rPr sz="2200" dirty="0" smtClean="0">
                <a:solidFill>
                  <a:srgbClr val="002B5C"/>
                </a:solidFill>
                <a:latin typeface="Georgia"/>
                <a:cs typeface="Georgia"/>
              </a:rPr>
              <a:t>All</a:t>
            </a:r>
            <a:r>
              <a:rPr sz="2200" spc="-5" dirty="0" smtClean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002B5C"/>
                </a:solidFill>
                <a:latin typeface="Georgia"/>
                <a:cs typeface="Georgia"/>
              </a:rPr>
              <a:t>lab</a:t>
            </a:r>
            <a:r>
              <a:rPr sz="2200" spc="-5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002B5C"/>
                </a:solidFill>
                <a:latin typeface="Georgia"/>
                <a:cs typeface="Georgia"/>
              </a:rPr>
              <a:t>work</a:t>
            </a:r>
            <a:r>
              <a:rPr sz="2200" spc="-5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002B5C"/>
                </a:solidFill>
                <a:latin typeface="Georgia"/>
                <a:cs typeface="Georgia"/>
              </a:rPr>
              <a:t>is</a:t>
            </a:r>
            <a:r>
              <a:rPr sz="2200" spc="-5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002B5C"/>
                </a:solidFill>
                <a:latin typeface="Georgia"/>
                <a:cs typeface="Georgia"/>
              </a:rPr>
              <a:t>done</a:t>
            </a:r>
            <a:r>
              <a:rPr sz="2200" spc="-5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002B5C"/>
                </a:solidFill>
                <a:latin typeface="Georgia"/>
                <a:cs typeface="Georgia"/>
              </a:rPr>
              <a:t>in</a:t>
            </a:r>
            <a:r>
              <a:rPr sz="2200" spc="-5" dirty="0">
                <a:solidFill>
                  <a:srgbClr val="002B5C"/>
                </a:solidFill>
                <a:latin typeface="Georgia"/>
                <a:cs typeface="Georgia"/>
              </a:rPr>
              <a:t> </a:t>
            </a:r>
            <a:r>
              <a:rPr sz="2200" spc="-20" dirty="0" smtClean="0">
                <a:solidFill>
                  <a:srgbClr val="002B5C"/>
                </a:solidFill>
                <a:latin typeface="Georgia"/>
                <a:cs typeface="Georgia"/>
              </a:rPr>
              <a:t>G</a:t>
            </a:r>
            <a:r>
              <a:rPr sz="2200" dirty="0" smtClean="0">
                <a:solidFill>
                  <a:srgbClr val="002B5C"/>
                </a:solidFill>
                <a:latin typeface="Georgia"/>
                <a:cs typeface="Georgia"/>
              </a:rPr>
              <a:t>roups</a:t>
            </a:r>
            <a:r>
              <a:rPr lang="en-US" sz="2200" dirty="0" smtClean="0">
                <a:solidFill>
                  <a:srgbClr val="002B5C"/>
                </a:solidFill>
                <a:latin typeface="Georgia"/>
                <a:cs typeface="Georgia"/>
              </a:rPr>
              <a:t> of 2, but deliverables are turned in </a:t>
            </a:r>
            <a:r>
              <a:rPr lang="en-US" sz="2200" i="1" dirty="0" smtClean="0">
                <a:solidFill>
                  <a:srgbClr val="002B5C"/>
                </a:solidFill>
                <a:latin typeface="Georgia"/>
                <a:cs typeface="Georgia"/>
              </a:rPr>
              <a:t>individually</a:t>
            </a:r>
            <a:endParaRPr sz="2200" dirty="0">
              <a:solidFill>
                <a:prstClr val="black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230557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7600</TotalTime>
  <Words>1464</Words>
  <Application>Microsoft Macintosh PowerPoint</Application>
  <PresentationFormat>Custom</PresentationFormat>
  <Paragraphs>200</Paragraphs>
  <Slides>19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1_Office Theme</vt:lpstr>
      <vt:lpstr>PowerPoint Presentation</vt:lpstr>
      <vt:lpstr>Basic Expectations</vt:lpstr>
      <vt:lpstr>NO CELL PHONES IN LAB!</vt:lpstr>
      <vt:lpstr>Basic Expectations</vt:lpstr>
      <vt:lpstr>Lab Safety: Motivation</vt:lpstr>
      <vt:lpstr>Lab Safety: Ground Rules</vt:lpstr>
      <vt:lpstr>Lab Safety: B14 Lab Safety and PPE Documentation</vt:lpstr>
      <vt:lpstr>Lab Safety</vt:lpstr>
      <vt:lpstr>Course Structure</vt:lpstr>
      <vt:lpstr>Lab Calendar</vt:lpstr>
      <vt:lpstr>Lab Notebooks</vt:lpstr>
      <vt:lpstr>Lab Reports and Deliverables</vt:lpstr>
      <vt:lpstr>Policies</vt:lpstr>
      <vt:lpstr>Academic Honesty</vt:lpstr>
      <vt:lpstr>2 Lab Reports</vt:lpstr>
      <vt:lpstr>Technical Memos: Schematics</vt:lpstr>
      <vt:lpstr>Technical Memos: Figures</vt:lpstr>
      <vt:lpstr>Technical Memos: Tables &amp; Equations</vt:lpstr>
      <vt:lpstr>Technical Memos: Tables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dander11</dc:creator>
  <cp:lastModifiedBy>Paul Rumbach</cp:lastModifiedBy>
  <cp:revision>96</cp:revision>
  <dcterms:created xsi:type="dcterms:W3CDTF">2014-12-19T17:04:40Z</dcterms:created>
  <dcterms:modified xsi:type="dcterms:W3CDTF">2017-08-29T15:51:44Z</dcterms:modified>
</cp:coreProperties>
</file>