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312" r:id="rId5"/>
    <p:sldId id="305" r:id="rId6"/>
    <p:sldId id="316" r:id="rId7"/>
    <p:sldId id="330" r:id="rId8"/>
    <p:sldId id="335" r:id="rId9"/>
    <p:sldId id="310" r:id="rId10"/>
    <p:sldId id="337" r:id="rId11"/>
    <p:sldId id="3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7" autoAdjust="0"/>
  </p:normalViewPr>
  <p:slideViewPr>
    <p:cSldViewPr snapToGrid="0">
      <p:cViewPr varScale="1">
        <p:scale>
          <a:sx n="120" d="100"/>
          <a:sy n="120" d="100"/>
        </p:scale>
        <p:origin x="174" y="96"/>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800" b="0" dirty="0" err="1">
              <a:solidFill>
                <a:schemeClr val="tx1"/>
              </a:solidFill>
            </a:rPr>
            <a:t>Quân</a:t>
          </a:r>
          <a:r>
            <a:rPr lang="en-US" sz="2800" b="0" dirty="0">
              <a:solidFill>
                <a:schemeClr val="tx1"/>
              </a:solidFill>
            </a:rPr>
            <a:t>(Daniel)</a:t>
          </a:r>
          <a:br>
            <a:rPr lang="en-US" sz="1600" dirty="0">
              <a:solidFill>
                <a:schemeClr val="tx1"/>
              </a:solidFill>
            </a:rPr>
          </a:br>
          <a:endParaRPr lang="en-US" sz="1600" b="0" dirty="0">
            <a:solidFill>
              <a:schemeClr val="tx1"/>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800" b="0" dirty="0" err="1">
              <a:solidFill>
                <a:schemeClr val="tx1"/>
              </a:solidFill>
            </a:rPr>
            <a:t>Khanh</a:t>
          </a:r>
          <a:br>
            <a:rPr lang="en-US" sz="1600" dirty="0">
              <a:solidFill>
                <a:schemeClr val="tx1"/>
              </a:solidFill>
            </a:rPr>
          </a:br>
          <a:endParaRPr lang="en-US" sz="1600" b="0" dirty="0">
            <a:solidFill>
              <a:schemeClr val="tx1"/>
            </a:solidFill>
            <a:latin typeface="+mn-lt"/>
          </a:endParaRPr>
        </a:p>
      </dgm:t>
    </dgm:pt>
    <dgm:pt modelId="{E019F05B-61F4-4915-9D10-5D6F328EA591}" type="sibTrans" cxnId="{A7E7000F-0D10-4D88-844F-C9CB2A6A39DA}">
      <dgm:prSet/>
      <dgm:spPr/>
      <dgm:t>
        <a:bodyPr/>
        <a:lstStyle/>
        <a:p>
          <a:endParaRPr lang="en-US"/>
        </a:p>
      </dgm:t>
    </dgm:pt>
    <dgm:pt modelId="{04936CC5-1B2F-4620-ABDF-F195956C3F4A}" type="parTrans" cxnId="{A7E7000F-0D10-4D88-844F-C9CB2A6A39DA}">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2" custScaleX="135512" custScaleY="135512"/>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4"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4">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2" custScaleX="135512" custScaleY="135512"/>
      <dgm:spPr>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4"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4">
        <dgm:presLayoutVars/>
      </dgm:prSet>
      <dgm:spPr/>
    </dgm:pt>
    <dgm:pt modelId="{48A93FE3-F550-4840-B560-2DB8553BED7D}" type="pres">
      <dgm:prSet presAssocID="{1E293C9C-50F7-4DF0-A45F-EF6AA41E15B2}"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159518" y="554446"/>
          <a:ext cx="2281886" cy="22818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3106180"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err="1">
              <a:solidFill>
                <a:schemeClr val="tx1"/>
              </a:solidFill>
            </a:rPr>
            <a:t>Quân</a:t>
          </a:r>
          <a:r>
            <a:rPr lang="en-US" sz="2800" b="0" kern="1200" dirty="0">
              <a:solidFill>
                <a:schemeClr val="tx1"/>
              </a:solidFill>
            </a:rPr>
            <a:t>(Daniel)</a:t>
          </a:r>
          <a:br>
            <a:rPr lang="en-US" sz="1600" kern="1200" dirty="0">
              <a:solidFill>
                <a:schemeClr val="tx1"/>
              </a:solidFill>
            </a:rPr>
          </a:br>
          <a:endParaRPr lang="en-US" sz="1600" b="0" kern="1200" dirty="0">
            <a:solidFill>
              <a:schemeClr val="tx1"/>
            </a:solidFill>
            <a:latin typeface="+mn-lt"/>
          </a:endParaRPr>
        </a:p>
      </dsp:txBody>
      <dsp:txXfrm>
        <a:off x="3106180" y="2950789"/>
        <a:ext cx="2388563" cy="487349"/>
      </dsp:txXfrm>
    </dsp:sp>
    <dsp:sp modelId="{7D166BBB-55AF-452C-B9A0-94A1EE55FF4F}">
      <dsp:nvSpPr>
        <dsp:cNvPr id="0" name=""/>
        <dsp:cNvSpPr/>
      </dsp:nvSpPr>
      <dsp:spPr>
        <a:xfrm>
          <a:off x="3106180"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5966081" y="554446"/>
          <a:ext cx="2281886" cy="228188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5912742"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err="1">
              <a:solidFill>
                <a:schemeClr val="tx1"/>
              </a:solidFill>
            </a:rPr>
            <a:t>Khanh</a:t>
          </a:r>
          <a:br>
            <a:rPr lang="en-US" sz="1600" kern="1200" dirty="0">
              <a:solidFill>
                <a:schemeClr val="tx1"/>
              </a:solidFill>
            </a:rPr>
          </a:br>
          <a:endParaRPr lang="en-US" sz="1600" b="0" kern="1200" dirty="0">
            <a:solidFill>
              <a:schemeClr val="tx1"/>
            </a:solidFill>
            <a:latin typeface="+mn-lt"/>
          </a:endParaRPr>
        </a:p>
      </dsp:txBody>
      <dsp:txXfrm>
        <a:off x="5912742" y="2950789"/>
        <a:ext cx="2388563" cy="487349"/>
      </dsp:txXfrm>
    </dsp:sp>
    <dsp:sp modelId="{1223E777-77CB-4A9A-BF21-12B513842696}">
      <dsp:nvSpPr>
        <dsp:cNvPr id="0" name=""/>
        <dsp:cNvSpPr/>
      </dsp:nvSpPr>
      <dsp:spPr>
        <a:xfrm>
          <a:off x="5912742"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6/27/2021</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6/27/2021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799275"/>
            <a:ext cx="4579668" cy="3028072"/>
          </a:xfrm>
        </p:spPr>
        <p:txBody>
          <a:bodyPr/>
          <a:lstStyle/>
          <a:p>
            <a:r>
              <a:rPr lang="en-US" dirty="0"/>
              <a:t>DANDY</a:t>
            </a:r>
            <a:br>
              <a:rPr lang="en-US" dirty="0"/>
            </a:br>
            <a:r>
              <a:rPr lang="en-US" dirty="0"/>
              <a:t>STUFF</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3919422"/>
            <a:ext cx="4579668" cy="1166797"/>
          </a:xfrm>
        </p:spPr>
        <p:txBody>
          <a:bodyPr/>
          <a:lstStyle/>
          <a:p>
            <a:r>
              <a:rPr lang="en-US" dirty="0"/>
              <a:t>Stuffed animal shop</a:t>
            </a:r>
          </a:p>
        </p:txBody>
      </p:sp>
      <p:pic>
        <p:nvPicPr>
          <p:cNvPr id="8" name="Picture Placeholder 7">
            <a:extLst>
              <a:ext uri="{FF2B5EF4-FFF2-40B4-BE49-F238E27FC236}">
                <a16:creationId xmlns:a16="http://schemas.microsoft.com/office/drawing/2014/main" id="{4EE6E687-5325-42C2-817F-ED9AE11FE2A0}"/>
              </a:ext>
            </a:extLst>
          </p:cNvPr>
          <p:cNvPicPr>
            <a:picLocks noGrp="1" noChangeAspect="1"/>
          </p:cNvPicPr>
          <p:nvPr>
            <p:ph type="pic" sz="quarter" idx="13"/>
          </p:nvPr>
        </p:nvPicPr>
        <p:blipFill>
          <a:blip r:embed="rId3"/>
          <a:srcRect/>
          <a:stretch/>
        </p:blipFill>
        <p:spPr>
          <a:xfrm>
            <a:off x="7263591" y="1488394"/>
            <a:ext cx="3881212" cy="3881212"/>
          </a:xfrm>
        </p:spPr>
      </p:pic>
    </p:spTree>
    <p:extLst>
      <p:ext uri="{BB962C8B-B14F-4D97-AF65-F5344CB8AC3E}">
        <p14:creationId xmlns:p14="http://schemas.microsoft.com/office/powerpoint/2010/main" val="88813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C0EEC988-4F7A-45B3-AE68-371F625CA30E}"/>
              </a:ext>
            </a:extLst>
          </p:cNvPr>
          <p:cNvSpPr>
            <a:spLocks noGrp="1"/>
          </p:cNvSpPr>
          <p:nvPr>
            <p:ph type="title"/>
          </p:nvPr>
        </p:nvSpPr>
        <p:spPr>
          <a:xfrm>
            <a:off x="1331088" y="565739"/>
            <a:ext cx="9745883" cy="1124949"/>
          </a:xfrm>
        </p:spPr>
        <p:txBody>
          <a:bodyPr/>
          <a:lstStyle/>
          <a:p>
            <a:r>
              <a:rPr lang="en-US" dirty="0"/>
              <a:t>Team members</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2</a:t>
            </a:fld>
            <a:endParaRPr lang="en-US" noProof="0" dirty="0"/>
          </a:p>
        </p:txBody>
      </p:sp>
      <p:graphicFrame>
        <p:nvGraphicFramePr>
          <p:cNvPr id="42" name="Content Placeholder 2" descr="Team Smart Art">
            <a:extLst>
              <a:ext uri="{FF2B5EF4-FFF2-40B4-BE49-F238E27FC236}">
                <a16:creationId xmlns:a16="http://schemas.microsoft.com/office/drawing/2014/main" id="{B554DB1C-8A50-4A0D-AA83-C23E4B24D171}"/>
              </a:ext>
            </a:extLst>
          </p:cNvPr>
          <p:cNvGraphicFramePr>
            <a:graphicFrameLocks/>
          </p:cNvGraphicFramePr>
          <p:nvPr>
            <p:extLst>
              <p:ext uri="{D42A27DB-BD31-4B8C-83A1-F6EECF244321}">
                <p14:modId xmlns:p14="http://schemas.microsoft.com/office/powerpoint/2010/main" val="974266676"/>
              </p:ext>
            </p:extLst>
          </p:nvPr>
        </p:nvGraphicFramePr>
        <p:xfrm>
          <a:off x="392257" y="1466857"/>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01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dirty="0"/>
              <a:t>Presentation:</a:t>
            </a:r>
          </a:p>
        </p:txBody>
      </p:sp>
      <p:pic>
        <p:nvPicPr>
          <p:cNvPr id="37" name="Picture Placeholder 36">
            <a:extLst>
              <a:ext uri="{FF2B5EF4-FFF2-40B4-BE49-F238E27FC236}">
                <a16:creationId xmlns:a16="http://schemas.microsoft.com/office/drawing/2014/main" id="{F8F9C9B6-2BEC-4699-B75F-9C7BE5B60744}"/>
              </a:ext>
            </a:extLst>
          </p:cNvPr>
          <p:cNvPicPr>
            <a:picLocks noGrp="1" noChangeAspect="1"/>
          </p:cNvPicPr>
          <p:nvPr>
            <p:ph type="pic" sz="quarter" idx="13"/>
          </p:nvPr>
        </p:nvPicPr>
        <p:blipFill>
          <a:blip r:embed="rId3"/>
          <a:srcRect/>
          <a:stretch/>
        </p:blipFill>
        <p:spPr>
          <a:xfrm>
            <a:off x="1698553" y="1557987"/>
            <a:ext cx="3210523" cy="3210523"/>
          </a:xfrm>
        </p:spPr>
      </p:pic>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5956783" y="1747592"/>
            <a:ext cx="5217173" cy="4351338"/>
          </a:xfrm>
        </p:spPr>
        <p:txBody>
          <a:bodyPr>
            <a:normAutofit/>
          </a:bodyPr>
          <a:lstStyle/>
          <a:p>
            <a:pPr marL="342900" indent="-342900">
              <a:buFont typeface="Arial" panose="020B0604020202020204" pitchFamily="34" charset="0"/>
              <a:buChar char="•"/>
            </a:pPr>
            <a:r>
              <a:rPr lang="en-US" dirty="0"/>
              <a:t>User Experience</a:t>
            </a:r>
          </a:p>
          <a:p>
            <a:pPr marL="914400" lvl="1" indent="-457200">
              <a:buFont typeface="+mj-lt"/>
              <a:buAutoNum type="arabicPeriod"/>
            </a:pPr>
            <a:r>
              <a:rPr lang="en-US" dirty="0"/>
              <a:t>Updates to the website</a:t>
            </a:r>
          </a:p>
          <a:p>
            <a:pPr marL="914400" lvl="1" indent="-457200">
              <a:buFont typeface="+mj-lt"/>
              <a:buAutoNum type="arabicPeriod"/>
            </a:pPr>
            <a:r>
              <a:rPr lang="en-US" dirty="0"/>
              <a:t>Shopping Process</a:t>
            </a:r>
          </a:p>
          <a:p>
            <a:pPr marL="914400" lvl="1" indent="-457200">
              <a:buFont typeface="+mj-lt"/>
              <a:buAutoNum type="arabicPeriod"/>
            </a:pPr>
            <a:endParaRPr lang="en-US" dirty="0"/>
          </a:p>
          <a:p>
            <a:pPr marL="342900" indent="-342900">
              <a:buFont typeface="Arial" panose="020B0604020202020204" pitchFamily="34" charset="0"/>
              <a:buChar char="•"/>
            </a:pPr>
            <a:r>
              <a:rPr lang="en-US" dirty="0"/>
              <a:t>Development Process</a:t>
            </a:r>
          </a:p>
          <a:p>
            <a:pPr marL="914400" lvl="1" indent="-457200">
              <a:buFont typeface="+mj-lt"/>
              <a:buAutoNum type="arabicPeriod"/>
            </a:pPr>
            <a:r>
              <a:rPr lang="en-US" dirty="0"/>
              <a:t>Coding</a:t>
            </a:r>
          </a:p>
          <a:p>
            <a:pPr marL="914400" lvl="1" indent="-457200">
              <a:buFont typeface="+mj-lt"/>
              <a:buAutoNum type="arabicPeriod"/>
            </a:pPr>
            <a:r>
              <a:rPr lang="en-US" dirty="0"/>
              <a:t>Techniques</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3</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716955" y="4504339"/>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394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938907" y="282800"/>
            <a:ext cx="5217172" cy="1288673"/>
          </a:xfrm>
        </p:spPr>
        <p:txBody>
          <a:bodyPr/>
          <a:lstStyle/>
          <a:p>
            <a:r>
              <a:rPr lang="en-US" dirty="0"/>
              <a:t>User Experience</a:t>
            </a:r>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938906" y="1715151"/>
            <a:ext cx="5217173" cy="4351338"/>
          </a:xfrm>
        </p:spPr>
        <p:txBody>
          <a:bodyPr>
            <a:normAutofit/>
          </a:bodyPr>
          <a:lstStyle/>
          <a:p>
            <a:pPr marL="285750" indent="-285750">
              <a:buFont typeface="Arial" panose="020B0604020202020204" pitchFamily="34" charset="0"/>
              <a:buChar char="•"/>
            </a:pPr>
            <a:r>
              <a:rPr lang="en-US" sz="2400" dirty="0"/>
              <a:t>Updates to the Website</a:t>
            </a:r>
          </a:p>
          <a:p>
            <a:pPr marL="285750" indent="-285750">
              <a:buFontTx/>
              <a:buChar char="-"/>
            </a:pPr>
            <a:r>
              <a:rPr lang="en-US" dirty="0"/>
              <a:t>More products were added in, including Glitters, Origami, Stickers, ...</a:t>
            </a:r>
          </a:p>
          <a:p>
            <a:pPr marL="285750" indent="-285750">
              <a:buFontTx/>
              <a:buChar char="-"/>
            </a:pPr>
            <a:r>
              <a:rPr lang="en-US" dirty="0"/>
              <a:t>A dropdown menu is added for easy navigation on desktop and mobile, containing the 3 categories of products: Stuffed animals, Keychain, and Other.</a:t>
            </a:r>
          </a:p>
          <a:p>
            <a:pPr marL="285750" indent="-285750">
              <a:buFontTx/>
              <a:buChar char="-"/>
            </a:pPr>
            <a:r>
              <a:rPr lang="en-US" dirty="0"/>
              <a:t>Redesigned the pages to all be more consistent with each other. Some images, text, and paragraphs were different sizes.</a:t>
            </a:r>
          </a:p>
        </p:txBody>
      </p:sp>
      <p:pic>
        <p:nvPicPr>
          <p:cNvPr id="365" name="Picture Placeholder 364">
            <a:extLst>
              <a:ext uri="{FF2B5EF4-FFF2-40B4-BE49-F238E27FC236}">
                <a16:creationId xmlns:a16="http://schemas.microsoft.com/office/drawing/2014/main" id="{5D035A4A-01E8-44C3-9E7B-2F3ACBCD9361}"/>
              </a:ext>
            </a:extLst>
          </p:cNvPr>
          <p:cNvPicPr>
            <a:picLocks noGrp="1" noChangeAspect="1"/>
          </p:cNvPicPr>
          <p:nvPr>
            <p:ph type="pic" sz="quarter" idx="13"/>
          </p:nvPr>
        </p:nvPicPr>
        <p:blipFill>
          <a:blip r:embed="rId3"/>
          <a:srcRect/>
          <a:stretch/>
        </p:blipFill>
        <p:spPr>
          <a:xfrm>
            <a:off x="7509218" y="282800"/>
            <a:ext cx="2931037" cy="2931037"/>
          </a:xfrm>
        </p:spPr>
      </p:pic>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4</a:t>
            </a:fld>
            <a:endParaRPr lang="en-US" dirty="0"/>
          </a:p>
        </p:txBody>
      </p:sp>
      <p:pic>
        <p:nvPicPr>
          <p:cNvPr id="14" name="Picture 13">
            <a:extLst>
              <a:ext uri="{FF2B5EF4-FFF2-40B4-BE49-F238E27FC236}">
                <a16:creationId xmlns:a16="http://schemas.microsoft.com/office/drawing/2014/main" id="{E61CE41F-AB34-4AE9-8184-FB55C8360D79}"/>
              </a:ext>
            </a:extLst>
          </p:cNvPr>
          <p:cNvPicPr>
            <a:picLocks noChangeAspect="1"/>
          </p:cNvPicPr>
          <p:nvPr/>
        </p:nvPicPr>
        <p:blipFill>
          <a:blip r:embed="rId4"/>
          <a:stretch>
            <a:fillRect/>
          </a:stretch>
        </p:blipFill>
        <p:spPr>
          <a:xfrm>
            <a:off x="7509218" y="3562304"/>
            <a:ext cx="2931144" cy="2599601"/>
          </a:xfrm>
          <a:prstGeom prst="rect">
            <a:avLst/>
          </a:prstGeom>
        </p:spPr>
      </p:pic>
    </p:spTree>
    <p:extLst>
      <p:ext uri="{BB962C8B-B14F-4D97-AF65-F5344CB8AC3E}">
        <p14:creationId xmlns:p14="http://schemas.microsoft.com/office/powerpoint/2010/main" val="27080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1865166" y="482448"/>
            <a:ext cx="4454796" cy="616214"/>
          </a:xfrm>
        </p:spPr>
        <p:txBody>
          <a:bodyPr>
            <a:normAutofit fontScale="90000"/>
          </a:bodyPr>
          <a:lstStyle/>
          <a:p>
            <a:r>
              <a:rPr lang="en-US" dirty="0"/>
              <a:t>Shopping Process</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228296" y="1721498"/>
            <a:ext cx="6358585" cy="4999977"/>
          </a:xfrm>
        </p:spPr>
        <p:txBody>
          <a:bodyPr>
            <a:normAutofit/>
          </a:bodyPr>
          <a:lstStyle/>
          <a:p>
            <a:pPr marL="285750" indent="-285750">
              <a:buFontTx/>
              <a:buChar char="-"/>
            </a:pPr>
            <a:r>
              <a:rPr lang="en-US" dirty="0"/>
              <a:t>You can add an item to the cart by picking any item from the 3 categories, and hitting the "Add to cart" button.</a:t>
            </a:r>
          </a:p>
          <a:p>
            <a:pPr marL="285750" indent="-285750">
              <a:buFontTx/>
              <a:buChar char="-"/>
            </a:pPr>
            <a:r>
              <a:rPr lang="en-US" dirty="0"/>
              <a:t>The cart will update and display the number of items inside it next to the "Your Cart" button.</a:t>
            </a:r>
          </a:p>
          <a:p>
            <a:pPr marL="285750" indent="-285750">
              <a:buFontTx/>
              <a:buChar char="-"/>
            </a:pPr>
            <a:r>
              <a:rPr lang="en-US" dirty="0"/>
              <a:t>When you go to the cart page, it will display which items are currently inside with the quantity and prices displayed.</a:t>
            </a:r>
          </a:p>
          <a:p>
            <a:pPr marL="285750" indent="-285750">
              <a:buFontTx/>
              <a:buChar char="-"/>
            </a:pPr>
            <a:r>
              <a:rPr lang="en-US" dirty="0"/>
              <a:t>If you want to remove an item from the cart, you can go to the item's page and hit the "Remove from cart" button, it will update the Cart page as well.</a:t>
            </a:r>
          </a:p>
          <a:p>
            <a:pPr marL="285750" indent="-285750">
              <a:buFontTx/>
              <a:buChar char="-"/>
            </a:pPr>
            <a:r>
              <a:rPr lang="en-US" dirty="0"/>
              <a:t>Once you're done, you can fill in the shipping details and click the "Confirm" button, it will take you to a page and say your order has been confirmed. After that, Clicking the "Continue" button will take you back to the Home Page.</a:t>
            </a:r>
          </a:p>
        </p:txBody>
      </p:sp>
      <p:pic>
        <p:nvPicPr>
          <p:cNvPr id="59" name="Picture Placeholder 58">
            <a:extLst>
              <a:ext uri="{FF2B5EF4-FFF2-40B4-BE49-F238E27FC236}">
                <a16:creationId xmlns:a16="http://schemas.microsoft.com/office/drawing/2014/main" id="{FEDEE1A4-7174-4153-B6F5-C500B3C97560}"/>
              </a:ext>
            </a:extLst>
          </p:cNvPr>
          <p:cNvPicPr>
            <a:picLocks noGrp="1" noChangeAspect="1"/>
          </p:cNvPicPr>
          <p:nvPr>
            <p:ph type="pic" sz="quarter" idx="14"/>
          </p:nvPr>
        </p:nvPicPr>
        <p:blipFill>
          <a:blip r:embed="rId3"/>
          <a:srcRect/>
          <a:stretch/>
        </p:blipFill>
        <p:spPr>
          <a:xfrm>
            <a:off x="8302286" y="136525"/>
            <a:ext cx="2518114" cy="2264043"/>
          </a:xfrm>
          <a:prstGeom prst="rect">
            <a:avLst/>
          </a:prstGeom>
          <a:ln>
            <a:noFill/>
          </a:ln>
          <a:effectLst>
            <a:softEdge rad="112500"/>
          </a:effectLst>
        </p:spPr>
      </p:pic>
      <p:sp>
        <p:nvSpPr>
          <p:cNvPr id="37" name="Slide Number Placeholder 36">
            <a:extLst>
              <a:ext uri="{FF2B5EF4-FFF2-40B4-BE49-F238E27FC236}">
                <a16:creationId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5</a:t>
            </a:fld>
            <a:endParaRPr lang="en-US" noProof="0" dirty="0"/>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pic>
        <p:nvPicPr>
          <p:cNvPr id="15" name="Picture 14">
            <a:extLst>
              <a:ext uri="{FF2B5EF4-FFF2-40B4-BE49-F238E27FC236}">
                <a16:creationId xmlns:a16="http://schemas.microsoft.com/office/drawing/2014/main" id="{269A3F3F-D2DC-4BEB-A3D0-38B9E83B5872}"/>
              </a:ext>
            </a:extLst>
          </p:cNvPr>
          <p:cNvPicPr>
            <a:picLocks noChangeAspect="1"/>
          </p:cNvPicPr>
          <p:nvPr/>
        </p:nvPicPr>
        <p:blipFill>
          <a:blip r:embed="rId4"/>
          <a:stretch>
            <a:fillRect/>
          </a:stretch>
        </p:blipFill>
        <p:spPr>
          <a:xfrm>
            <a:off x="9560018" y="3073708"/>
            <a:ext cx="2743200" cy="2439365"/>
          </a:xfrm>
          <a:prstGeom prst="rect">
            <a:avLst/>
          </a:prstGeom>
        </p:spPr>
      </p:pic>
      <p:pic>
        <p:nvPicPr>
          <p:cNvPr id="11" name="Picture 10">
            <a:extLst>
              <a:ext uri="{FF2B5EF4-FFF2-40B4-BE49-F238E27FC236}">
                <a16:creationId xmlns:a16="http://schemas.microsoft.com/office/drawing/2014/main" id="{B0C0417C-8EF1-4472-A45F-5A70CCA461A3}"/>
              </a:ext>
            </a:extLst>
          </p:cNvPr>
          <p:cNvPicPr>
            <a:picLocks noChangeAspect="1"/>
          </p:cNvPicPr>
          <p:nvPr/>
        </p:nvPicPr>
        <p:blipFill>
          <a:blip r:embed="rId5"/>
          <a:stretch>
            <a:fillRect/>
          </a:stretch>
        </p:blipFill>
        <p:spPr>
          <a:xfrm>
            <a:off x="6586881" y="2491744"/>
            <a:ext cx="3087869" cy="4366256"/>
          </a:xfrm>
          <a:prstGeom prst="rect">
            <a:avLst/>
          </a:prstGeom>
        </p:spPr>
      </p:pic>
    </p:spTree>
    <p:extLst>
      <p:ext uri="{BB962C8B-B14F-4D97-AF65-F5344CB8AC3E}">
        <p14:creationId xmlns:p14="http://schemas.microsoft.com/office/powerpoint/2010/main" val="286191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894409" y="666498"/>
            <a:ext cx="5756744" cy="2885715"/>
          </a:xfrm>
        </p:spPr>
        <p:txBody>
          <a:bodyPr>
            <a:normAutofit/>
          </a:bodyPr>
          <a:lstStyle/>
          <a:p>
            <a:r>
              <a:rPr lang="en-US" sz="4800" spc="600" dirty="0"/>
              <a:t>Development</a:t>
            </a:r>
            <a:br>
              <a:rPr lang="en-US" sz="4800" spc="600" dirty="0"/>
            </a:br>
            <a:r>
              <a:rPr lang="en-US" sz="4800" spc="600" dirty="0"/>
              <a:t>Process</a:t>
            </a:r>
          </a:p>
        </p:txBody>
      </p:sp>
      <p:sp>
        <p:nvSpPr>
          <p:cNvPr id="6" name="Subtitle 5">
            <a:extLst>
              <a:ext uri="{FF2B5EF4-FFF2-40B4-BE49-F238E27FC236}">
                <a16:creationId xmlns:a16="http://schemas.microsoft.com/office/drawing/2014/main" id="{4840E350-A8AF-4AAF-93E3-4D6B5B4B1EBC}"/>
              </a:ext>
            </a:extLst>
          </p:cNvPr>
          <p:cNvSpPr>
            <a:spLocks noGrp="1"/>
          </p:cNvSpPr>
          <p:nvPr>
            <p:ph type="subTitle" idx="1"/>
          </p:nvPr>
        </p:nvSpPr>
        <p:spPr>
          <a:xfrm>
            <a:off x="1760765" y="3166312"/>
            <a:ext cx="4024032" cy="771802"/>
          </a:xfrm>
        </p:spPr>
        <p:txBody>
          <a:bodyPr/>
          <a:lstStyle/>
          <a:p>
            <a:endParaRPr lang="en-US" dirty="0"/>
          </a:p>
        </p:txBody>
      </p:sp>
      <p:pic>
        <p:nvPicPr>
          <p:cNvPr id="9" name="Picture Placeholder 8">
            <a:extLst>
              <a:ext uri="{FF2B5EF4-FFF2-40B4-BE49-F238E27FC236}">
                <a16:creationId xmlns:a16="http://schemas.microsoft.com/office/drawing/2014/main" id="{1CCEFB66-D6AB-4257-8DCE-EB7523FA53F0}"/>
              </a:ext>
            </a:extLst>
          </p:cNvPr>
          <p:cNvPicPr>
            <a:picLocks noGrp="1" noChangeAspect="1"/>
          </p:cNvPicPr>
          <p:nvPr>
            <p:ph type="pic" sz="quarter" idx="13"/>
          </p:nvPr>
        </p:nvPicPr>
        <p:blipFill>
          <a:blip r:embed="rId3"/>
          <a:srcRect t="2397" b="2397"/>
          <a:stretch/>
        </p:blipFill>
        <p:spPr>
          <a:xfrm>
            <a:off x="6714763" y="2313765"/>
            <a:ext cx="4773089" cy="4544235"/>
          </a:xfrm>
        </p:spPr>
      </p:pic>
    </p:spTree>
    <p:extLst>
      <p:ext uri="{BB962C8B-B14F-4D97-AF65-F5344CB8AC3E}">
        <p14:creationId xmlns:p14="http://schemas.microsoft.com/office/powerpoint/2010/main" val="53944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0F6A106-7936-4674-AA35-A81180BB919A}"/>
              </a:ext>
            </a:extLst>
          </p:cNvPr>
          <p:cNvSpPr>
            <a:spLocks noGrp="1"/>
          </p:cNvSpPr>
          <p:nvPr>
            <p:ph type="title"/>
          </p:nvPr>
        </p:nvSpPr>
        <p:spPr>
          <a:xfrm>
            <a:off x="199270" y="32215"/>
            <a:ext cx="10516116" cy="1431000"/>
          </a:xfrm>
        </p:spPr>
        <p:txBody>
          <a:bodyPr>
            <a:normAutofit/>
          </a:bodyPr>
          <a:lstStyle/>
          <a:p>
            <a:r>
              <a:rPr lang="en-US" dirty="0"/>
              <a:t>Coding &amp; Techniques</a:t>
            </a:r>
            <a:endParaRPr lang="en-US" sz="1800" dirty="0"/>
          </a:p>
        </p:txBody>
      </p:sp>
      <p:sp>
        <p:nvSpPr>
          <p:cNvPr id="20" name="Text Placeholder 19">
            <a:extLst>
              <a:ext uri="{FF2B5EF4-FFF2-40B4-BE49-F238E27FC236}">
                <a16:creationId xmlns:a16="http://schemas.microsoft.com/office/drawing/2014/main" id="{CFBC531D-97DC-4870-9EDB-8B63A15FFBD2}"/>
              </a:ext>
            </a:extLst>
          </p:cNvPr>
          <p:cNvSpPr>
            <a:spLocks noGrp="1"/>
          </p:cNvSpPr>
          <p:nvPr>
            <p:ph type="body" sz="quarter" idx="13"/>
          </p:nvPr>
        </p:nvSpPr>
        <p:spPr>
          <a:xfrm>
            <a:off x="281755" y="996782"/>
            <a:ext cx="3534208" cy="518874"/>
          </a:xfrm>
        </p:spPr>
        <p:txBody>
          <a:bodyPr/>
          <a:lstStyle/>
          <a:p>
            <a:pPr marL="0" indent="0"/>
            <a:r>
              <a:rPr lang="en-US" dirty="0"/>
              <a:t>1. Local Storage</a:t>
            </a:r>
          </a:p>
        </p:txBody>
      </p:sp>
      <p:sp>
        <p:nvSpPr>
          <p:cNvPr id="21" name="Text Placeholder 20">
            <a:extLst>
              <a:ext uri="{FF2B5EF4-FFF2-40B4-BE49-F238E27FC236}">
                <a16:creationId xmlns:a16="http://schemas.microsoft.com/office/drawing/2014/main" id="{A9244BA6-7E9C-4C4D-8CE6-4BD263320DCF}"/>
              </a:ext>
            </a:extLst>
          </p:cNvPr>
          <p:cNvSpPr>
            <a:spLocks noGrp="1"/>
          </p:cNvSpPr>
          <p:nvPr>
            <p:ph type="body" sz="quarter" idx="14"/>
          </p:nvPr>
        </p:nvSpPr>
        <p:spPr>
          <a:xfrm>
            <a:off x="281755" y="1821013"/>
            <a:ext cx="3534208" cy="3001451"/>
          </a:xfrm>
        </p:spPr>
        <p:txBody>
          <a:bodyPr/>
          <a:lstStyle/>
          <a:p>
            <a:r>
              <a:rPr lang="en-US" dirty="0"/>
              <a:t>We had a lot of problem dealing with an online database so we chose to do local storage to do our “Cart” page</a:t>
            </a:r>
          </a:p>
        </p:txBody>
      </p:sp>
      <p:sp>
        <p:nvSpPr>
          <p:cNvPr id="22" name="Text Placeholder 21">
            <a:extLst>
              <a:ext uri="{FF2B5EF4-FFF2-40B4-BE49-F238E27FC236}">
                <a16:creationId xmlns:a16="http://schemas.microsoft.com/office/drawing/2014/main" id="{DE7E12DA-2EC7-4DFE-A77A-D892842EBD74}"/>
              </a:ext>
            </a:extLst>
          </p:cNvPr>
          <p:cNvSpPr>
            <a:spLocks noGrp="1"/>
          </p:cNvSpPr>
          <p:nvPr>
            <p:ph type="body" sz="quarter" idx="15"/>
          </p:nvPr>
        </p:nvSpPr>
        <p:spPr>
          <a:xfrm>
            <a:off x="4446443" y="1025321"/>
            <a:ext cx="3680351" cy="1030812"/>
          </a:xfrm>
        </p:spPr>
        <p:txBody>
          <a:bodyPr>
            <a:normAutofit/>
          </a:bodyPr>
          <a:lstStyle/>
          <a:p>
            <a:r>
              <a:rPr lang="en-US" dirty="0"/>
              <a:t>2. Working with</a:t>
            </a:r>
          </a:p>
          <a:p>
            <a:r>
              <a:rPr lang="en-US" dirty="0"/>
              <a:t>Local storage</a:t>
            </a:r>
          </a:p>
          <a:p>
            <a:endParaRPr lang="en-US" dirty="0"/>
          </a:p>
        </p:txBody>
      </p:sp>
      <p:sp>
        <p:nvSpPr>
          <p:cNvPr id="23" name="Text Placeholder 22">
            <a:extLst>
              <a:ext uri="{FF2B5EF4-FFF2-40B4-BE49-F238E27FC236}">
                <a16:creationId xmlns:a16="http://schemas.microsoft.com/office/drawing/2014/main" id="{A494AE30-7799-49A0-B8DA-D1C506CA7813}"/>
              </a:ext>
            </a:extLst>
          </p:cNvPr>
          <p:cNvSpPr>
            <a:spLocks noGrp="1"/>
          </p:cNvSpPr>
          <p:nvPr>
            <p:ph type="body" sz="quarter" idx="16"/>
          </p:nvPr>
        </p:nvSpPr>
        <p:spPr>
          <a:xfrm>
            <a:off x="4134172" y="1902279"/>
            <a:ext cx="3534208" cy="1572607"/>
          </a:xfrm>
        </p:spPr>
        <p:txBody>
          <a:bodyPr/>
          <a:lstStyle/>
          <a:p>
            <a:r>
              <a:rPr lang="en-US" dirty="0"/>
              <a:t>Importing an icon using a script, instead of using an image for our Cart.</a:t>
            </a:r>
          </a:p>
        </p:txBody>
      </p:sp>
      <p:sp>
        <p:nvSpPr>
          <p:cNvPr id="24" name="Text Placeholder 23">
            <a:extLst>
              <a:ext uri="{FF2B5EF4-FFF2-40B4-BE49-F238E27FC236}">
                <a16:creationId xmlns:a16="http://schemas.microsoft.com/office/drawing/2014/main" id="{9DF8012F-F059-4A48-9838-215618DE610D}"/>
              </a:ext>
            </a:extLst>
          </p:cNvPr>
          <p:cNvSpPr>
            <a:spLocks noGrp="1"/>
          </p:cNvSpPr>
          <p:nvPr>
            <p:ph type="body" sz="quarter" idx="17"/>
          </p:nvPr>
        </p:nvSpPr>
        <p:spPr>
          <a:xfrm>
            <a:off x="8948282" y="996782"/>
            <a:ext cx="3534208" cy="518874"/>
          </a:xfrm>
        </p:spPr>
        <p:txBody>
          <a:bodyPr/>
          <a:lstStyle/>
          <a:p>
            <a:r>
              <a:rPr lang="en-US" dirty="0"/>
              <a:t>3. Importing Icon</a:t>
            </a:r>
          </a:p>
        </p:txBody>
      </p:sp>
      <p:sp>
        <p:nvSpPr>
          <p:cNvPr id="25" name="Text Placeholder 24">
            <a:extLst>
              <a:ext uri="{FF2B5EF4-FFF2-40B4-BE49-F238E27FC236}">
                <a16:creationId xmlns:a16="http://schemas.microsoft.com/office/drawing/2014/main" id="{2CAAD79A-04FF-4185-9494-3CD99AFA0090}"/>
              </a:ext>
            </a:extLst>
          </p:cNvPr>
          <p:cNvSpPr>
            <a:spLocks noGrp="1"/>
          </p:cNvSpPr>
          <p:nvPr>
            <p:ph type="body" sz="quarter" idx="18"/>
          </p:nvPr>
        </p:nvSpPr>
        <p:spPr>
          <a:xfrm>
            <a:off x="7986589" y="1826333"/>
            <a:ext cx="3534208" cy="3027938"/>
          </a:xfrm>
        </p:spPr>
        <p:txBody>
          <a:bodyPr/>
          <a:lstStyle/>
          <a:p>
            <a:r>
              <a:rPr lang="en-US" dirty="0"/>
              <a:t>Importing an icon using a script, instead of using an image for our Cart.</a:t>
            </a:r>
          </a:p>
        </p:txBody>
      </p:sp>
      <p:sp>
        <p:nvSpPr>
          <p:cNvPr id="9" name="Slide Number Placeholder 8">
            <a:extLst>
              <a:ext uri="{FF2B5EF4-FFF2-40B4-BE49-F238E27FC236}">
                <a16:creationId xmlns:a16="http://schemas.microsoft.com/office/drawing/2014/main" id="{FF63168F-51B0-40CD-BF6C-9CC9033EE300}"/>
              </a:ext>
            </a:extLst>
          </p:cNvPr>
          <p:cNvSpPr>
            <a:spLocks noGrp="1"/>
          </p:cNvSpPr>
          <p:nvPr>
            <p:ph type="sldNum" sz="quarter" idx="12"/>
          </p:nvPr>
        </p:nvSpPr>
        <p:spPr>
          <a:xfrm>
            <a:off x="8610600" y="552146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11" name="Picture 10">
            <a:extLst>
              <a:ext uri="{FF2B5EF4-FFF2-40B4-BE49-F238E27FC236}">
                <a16:creationId xmlns:a16="http://schemas.microsoft.com/office/drawing/2014/main" id="{D883E670-1368-4439-AA8E-E6C0ED103999}"/>
              </a:ext>
            </a:extLst>
          </p:cNvPr>
          <p:cNvPicPr>
            <a:picLocks noChangeAspect="1"/>
          </p:cNvPicPr>
          <p:nvPr/>
        </p:nvPicPr>
        <p:blipFill>
          <a:blip r:embed="rId2"/>
          <a:stretch>
            <a:fillRect/>
          </a:stretch>
        </p:blipFill>
        <p:spPr>
          <a:xfrm>
            <a:off x="128761" y="2988052"/>
            <a:ext cx="4101713" cy="2533411"/>
          </a:xfrm>
          <a:prstGeom prst="rect">
            <a:avLst/>
          </a:prstGeom>
        </p:spPr>
      </p:pic>
      <p:pic>
        <p:nvPicPr>
          <p:cNvPr id="13" name="Picture 12">
            <a:extLst>
              <a:ext uri="{FF2B5EF4-FFF2-40B4-BE49-F238E27FC236}">
                <a16:creationId xmlns:a16="http://schemas.microsoft.com/office/drawing/2014/main" id="{D415D5BF-94AF-4759-AEF2-731920F5E7BE}"/>
              </a:ext>
            </a:extLst>
          </p:cNvPr>
          <p:cNvPicPr>
            <a:picLocks noChangeAspect="1"/>
          </p:cNvPicPr>
          <p:nvPr/>
        </p:nvPicPr>
        <p:blipFill>
          <a:blip r:embed="rId3"/>
          <a:stretch>
            <a:fillRect/>
          </a:stretch>
        </p:blipFill>
        <p:spPr>
          <a:xfrm>
            <a:off x="8501870" y="2726877"/>
            <a:ext cx="3265920" cy="3159711"/>
          </a:xfrm>
          <a:prstGeom prst="rect">
            <a:avLst/>
          </a:prstGeom>
          <a:ln>
            <a:noFill/>
          </a:ln>
          <a:effectLst>
            <a:softEdge rad="112500"/>
          </a:effectLst>
        </p:spPr>
      </p:pic>
      <p:pic>
        <p:nvPicPr>
          <p:cNvPr id="15" name="Picture 14">
            <a:extLst>
              <a:ext uri="{FF2B5EF4-FFF2-40B4-BE49-F238E27FC236}">
                <a16:creationId xmlns:a16="http://schemas.microsoft.com/office/drawing/2014/main" id="{16AB5F1B-597B-4707-BD70-A6A1F29B58F1}"/>
              </a:ext>
            </a:extLst>
          </p:cNvPr>
          <p:cNvPicPr>
            <a:picLocks noChangeAspect="1"/>
          </p:cNvPicPr>
          <p:nvPr/>
        </p:nvPicPr>
        <p:blipFill>
          <a:blip r:embed="rId4"/>
          <a:stretch>
            <a:fillRect/>
          </a:stretch>
        </p:blipFill>
        <p:spPr>
          <a:xfrm>
            <a:off x="4230474" y="2716051"/>
            <a:ext cx="4112291" cy="4007458"/>
          </a:xfrm>
          <a:prstGeom prst="rect">
            <a:avLst/>
          </a:prstGeom>
        </p:spPr>
      </p:pic>
    </p:spTree>
    <p:extLst>
      <p:ext uri="{BB962C8B-B14F-4D97-AF65-F5344CB8AC3E}">
        <p14:creationId xmlns:p14="http://schemas.microsoft.com/office/powerpoint/2010/main" val="3014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1149350"/>
            <a:ext cx="4203323" cy="2927350"/>
          </a:xfrm>
        </p:spPr>
        <p:txBody>
          <a:bodyPr/>
          <a:lstStyle/>
          <a:p>
            <a:r>
              <a:rPr lang="en-US" dirty="0"/>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4332996"/>
            <a:ext cx="4203323" cy="1647919"/>
          </a:xfrm>
        </p:spPr>
        <p:txBody>
          <a:bodyPr>
            <a:normAutofit/>
          </a:bodyPr>
          <a:lstStyle/>
          <a:p>
            <a:r>
              <a:rPr lang="en-US" dirty="0"/>
              <a:t>FOR LISTENING</a:t>
            </a:r>
          </a:p>
        </p:txBody>
      </p:sp>
      <p:pic>
        <p:nvPicPr>
          <p:cNvPr id="17" name="Picture Placeholder 16">
            <a:extLst>
              <a:ext uri="{FF2B5EF4-FFF2-40B4-BE49-F238E27FC236}">
                <a16:creationId xmlns:a16="http://schemas.microsoft.com/office/drawing/2014/main" id="{1537BDD2-04FD-449B-AD72-208CDFEE856D}"/>
              </a:ext>
            </a:extLst>
          </p:cNvPr>
          <p:cNvPicPr>
            <a:picLocks noGrp="1" noChangeAspect="1"/>
          </p:cNvPicPr>
          <p:nvPr>
            <p:ph type="pic" sz="quarter" idx="13"/>
          </p:nvPr>
        </p:nvPicPr>
        <p:blipFill>
          <a:blip r:embed="rId3"/>
          <a:srcRect/>
          <a:stretch/>
        </p:blipFill>
        <p:spPr>
          <a:xfrm>
            <a:off x="1517655" y="1276329"/>
            <a:ext cx="3880626" cy="3880626"/>
          </a:xfrm>
        </p:spPr>
      </p:pic>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8</a:t>
            </a:fld>
            <a:endParaRPr lang="en-US" noProof="0" dirty="0"/>
          </a:p>
        </p:txBody>
      </p:sp>
    </p:spTree>
    <p:extLst>
      <p:ext uri="{BB962C8B-B14F-4D97-AF65-F5344CB8AC3E}">
        <p14:creationId xmlns:p14="http://schemas.microsoft.com/office/powerpoint/2010/main" val="679062198"/>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490</TotalTime>
  <Words>356</Words>
  <Application>Microsoft Office PowerPoint</Application>
  <PresentationFormat>Widescreen</PresentationFormat>
  <Paragraphs>48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Source Sans Pro</vt:lpstr>
      <vt:lpstr>Source Sans Pro </vt:lpstr>
      <vt:lpstr>1_FunkyShapesVTI</vt:lpstr>
      <vt:lpstr>DANDY STUFF</vt:lpstr>
      <vt:lpstr>Team members</vt:lpstr>
      <vt:lpstr>Presentation:</vt:lpstr>
      <vt:lpstr>User Experience</vt:lpstr>
      <vt:lpstr>Shopping Process</vt:lpstr>
      <vt:lpstr>Development Process</vt:lpstr>
      <vt:lpstr>Coding &amp; Techniques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Dandy Stuff</dc:creator>
  <cp:lastModifiedBy>Dandy Stuff</cp:lastModifiedBy>
  <cp:revision>59</cp:revision>
  <dcterms:created xsi:type="dcterms:W3CDTF">2021-04-15T01:06:04Z</dcterms:created>
  <dcterms:modified xsi:type="dcterms:W3CDTF">2021-06-27T18:15:53Z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