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Roboto" panose="020B0604020202020204" charset="0"/>
      <p:regular r:id="rId24"/>
      <p:bold r:id="rId25"/>
      <p:italic r:id="rId26"/>
      <p:boldItalic r:id="rId27"/>
    </p:embeddedFont>
    <p:embeddedFont>
      <p:font typeface="Roboto Slab"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39"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64a0e8c59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64a0e8c5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64a0e8c59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64a0e8c5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64a0e8c59_0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64a0e8c5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033067" y="896808"/>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8716786" y="4457271"/>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5812802" y="3756618"/>
            <a:ext cx="5664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2240402" y="1585234"/>
            <a:ext cx="7711200" cy="1943100"/>
          </a:xfrm>
          <a:prstGeom prst="rect">
            <a:avLst/>
          </a:prstGeom>
        </p:spPr>
        <p:txBody>
          <a:bodyPr spcFirstLastPara="1" wrap="square" lIns="121900" tIns="121900" rIns="121900" bIns="121900" anchor="b" anchorCtr="0"/>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14" name="Google Shape;14;p2"/>
          <p:cNvSpPr txBox="1">
            <a:spLocks noGrp="1"/>
          </p:cNvSpPr>
          <p:nvPr>
            <p:ph type="subTitle" idx="1"/>
          </p:nvPr>
        </p:nvSpPr>
        <p:spPr>
          <a:xfrm>
            <a:off x="2240402" y="4065933"/>
            <a:ext cx="7711200" cy="12120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200" y="6769100"/>
            <a:ext cx="12191700" cy="8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517200" y="1536600"/>
            <a:ext cx="11157600" cy="2051100"/>
          </a:xfrm>
          <a:prstGeom prst="rect">
            <a:avLst/>
          </a:prstGeom>
        </p:spPr>
        <p:txBody>
          <a:bodyPr spcFirstLastPara="1" wrap="square" lIns="121900" tIns="121900" rIns="121900" bIns="121900" anchor="ctr" anchorCtr="0"/>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5" name="Google Shape;55;p11"/>
          <p:cNvSpPr txBox="1">
            <a:spLocks noGrp="1"/>
          </p:cNvSpPr>
          <p:nvPr>
            <p:ph type="body" idx="1"/>
          </p:nvPr>
        </p:nvSpPr>
        <p:spPr>
          <a:xfrm>
            <a:off x="517200" y="3892600"/>
            <a:ext cx="11157600" cy="1428900"/>
          </a:xfrm>
          <a:prstGeom prst="rect">
            <a:avLst/>
          </a:prstGeom>
        </p:spPr>
        <p:txBody>
          <a:bodyPr spcFirstLastPara="1" wrap="square" lIns="121900" tIns="121900" rIns="121900" bIns="121900" anchor="t" anchorCtr="0"/>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6" name="Google Shape;56;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1" name="Google Shape;61;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62" name="Google Shape;62;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5812802" y="3756618"/>
            <a:ext cx="5664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641000" y="2353267"/>
            <a:ext cx="10962900" cy="1209900"/>
          </a:xfrm>
          <a:prstGeom prst="rect">
            <a:avLst/>
          </a:prstGeom>
        </p:spPr>
        <p:txBody>
          <a:bodyPr spcFirstLastPara="1" wrap="square" lIns="121900" tIns="121900" rIns="121900" bIns="121900" anchor="b" anchorCtr="0"/>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656750" y="1680378"/>
            <a:ext cx="5664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3" name="Google Shape;23;p4"/>
          <p:cNvSpPr txBox="1">
            <a:spLocks noGrp="1"/>
          </p:cNvSpPr>
          <p:nvPr>
            <p:ph type="body" idx="1"/>
          </p:nvPr>
        </p:nvSpPr>
        <p:spPr>
          <a:xfrm>
            <a:off x="517200" y="1986432"/>
            <a:ext cx="11157600" cy="4105200"/>
          </a:xfrm>
          <a:prstGeom prst="rect">
            <a:avLst/>
          </a:prstGeom>
        </p:spPr>
        <p:txBody>
          <a:bodyPr spcFirstLastPara="1" wrap="square" lIns="121900" tIns="121900" rIns="121900" bIns="121900" anchor="t"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4" name="Google Shape;24;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656750" y="1680378"/>
            <a:ext cx="5664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8" name="Google Shape;28;p5"/>
          <p:cNvSpPr txBox="1">
            <a:spLocks noGrp="1"/>
          </p:cNvSpPr>
          <p:nvPr>
            <p:ph type="body" idx="1"/>
          </p:nvPr>
        </p:nvSpPr>
        <p:spPr>
          <a:xfrm>
            <a:off x="517200" y="1986433"/>
            <a:ext cx="5333100" cy="41052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p5"/>
          <p:cNvSpPr txBox="1">
            <a:spLocks noGrp="1"/>
          </p:cNvSpPr>
          <p:nvPr>
            <p:ph type="body" idx="2"/>
          </p:nvPr>
        </p:nvSpPr>
        <p:spPr>
          <a:xfrm>
            <a:off x="6341600" y="1986433"/>
            <a:ext cx="5333100" cy="41052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0" name="Google Shape;30;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3" name="Google Shape;33;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652291" y="1883036"/>
            <a:ext cx="4419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517200" y="740800"/>
            <a:ext cx="3744000" cy="1007700"/>
          </a:xfrm>
          <a:prstGeom prst="rect">
            <a:avLst/>
          </a:prstGeom>
        </p:spPr>
        <p:txBody>
          <a:bodyPr spcFirstLastPara="1" wrap="square" lIns="121900" tIns="121900" rIns="121900" bIns="121900" anchor="b"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7" name="Google Shape;37;p7"/>
          <p:cNvSpPr txBox="1">
            <a:spLocks noGrp="1"/>
          </p:cNvSpPr>
          <p:nvPr>
            <p:ph type="body" idx="1"/>
          </p:nvPr>
        </p:nvSpPr>
        <p:spPr>
          <a:xfrm>
            <a:off x="517200" y="2125367"/>
            <a:ext cx="3744000" cy="3574800"/>
          </a:xfrm>
          <a:prstGeom prst="rect">
            <a:avLst/>
          </a:prstGeom>
        </p:spPr>
        <p:txBody>
          <a:bodyPr spcFirstLastPara="1" wrap="square" lIns="121900" tIns="121900" rIns="121900" bIns="121900" anchor="t" anchorCtr="0"/>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8" name="Google Shape;38;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6096000" y="-10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6706233" y="5994004"/>
            <a:ext cx="7212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354000" y="1612100"/>
            <a:ext cx="5393700" cy="2008500"/>
          </a:xfrm>
          <a:prstGeom prst="rect">
            <a:avLst/>
          </a:prstGeom>
        </p:spPr>
        <p:txBody>
          <a:bodyPr spcFirstLastPara="1" wrap="square" lIns="121900" tIns="121900" rIns="121900" bIns="121900" anchor="b" anchorCtr="0"/>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46" name="Google Shape;46;p9"/>
          <p:cNvSpPr txBox="1">
            <a:spLocks noGrp="1"/>
          </p:cNvSpPr>
          <p:nvPr>
            <p:ph type="subTitle" idx="1"/>
          </p:nvPr>
        </p:nvSpPr>
        <p:spPr>
          <a:xfrm>
            <a:off x="354000" y="3692001"/>
            <a:ext cx="5393700" cy="17940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a:endParaRPr/>
          </a:p>
        </p:txBody>
      </p:sp>
      <p:sp>
        <p:nvSpPr>
          <p:cNvPr id="47" name="Google Shape;47;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8" name="Google Shape;48;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426000" y="5644967"/>
            <a:ext cx="7998300" cy="7983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7200" y="610700"/>
            <a:ext cx="11157600" cy="914700"/>
          </a:xfrm>
          <a:prstGeom prst="rect">
            <a:avLst/>
          </a:prstGeom>
          <a:noFill/>
          <a:ln>
            <a:noFill/>
          </a:ln>
        </p:spPr>
        <p:txBody>
          <a:bodyPr spcFirstLastPara="1" wrap="square" lIns="121900" tIns="121900" rIns="121900" bIns="121900" anchor="b" anchorCtr="0"/>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517200" y="1986432"/>
            <a:ext cx="11157600" cy="4105200"/>
          </a:xfrm>
          <a:prstGeom prst="rect">
            <a:avLst/>
          </a:prstGeom>
          <a:noFill/>
          <a:ln>
            <a:noFill/>
          </a:ln>
        </p:spPr>
        <p:txBody>
          <a:bodyPr spcFirstLastPara="1" wrap="square" lIns="121900" tIns="121900" rIns="121900" bIns="121900" anchor="t" anchorCtr="0"/>
          <a:lstStyle>
            <a:lvl1pPr marL="457200" lvl="0" indent="-3810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marL="914400" lvl="1" indent="-34925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marL="1371600" lvl="2" indent="-34925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marL="1828800" lvl="3" indent="-34925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marL="2286000" lvl="4" indent="-34925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marL="2743200" lvl="5" indent="-34925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marL="3200400" lvl="6" indent="-34925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marL="3657600" lvl="7" indent="-34925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marL="4114800" lvl="8" indent="-349250">
              <a:lnSpc>
                <a:spcPct val="115000"/>
              </a:lnSpc>
              <a:spcBef>
                <a:spcPts val="2100"/>
              </a:spcBef>
              <a:spcAft>
                <a:spcPts val="2100"/>
              </a:spcAft>
              <a:buClr>
                <a:schemeClr val="dk1"/>
              </a:buClr>
              <a:buSzPts val="1900"/>
              <a:buFont typeface="Roboto"/>
              <a:buChar char="■"/>
              <a:defRPr sz="19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quiet-refuge-94797.herokuapp.com/"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40402" y="1585234"/>
            <a:ext cx="7711200" cy="19431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Avant – Sell Your Content</a:t>
            </a:r>
            <a:endParaRPr/>
          </a:p>
        </p:txBody>
      </p:sp>
      <p:sp>
        <p:nvSpPr>
          <p:cNvPr id="70" name="Google Shape;70;p14"/>
          <p:cNvSpPr txBox="1">
            <a:spLocks noGrp="1"/>
          </p:cNvSpPr>
          <p:nvPr>
            <p:ph type="subTitle" idx="1"/>
          </p:nvPr>
        </p:nvSpPr>
        <p:spPr>
          <a:xfrm>
            <a:off x="2240402" y="4065933"/>
            <a:ext cx="7711200" cy="12120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2400"/>
              <a:buNone/>
            </a:pPr>
            <a:r>
              <a:rPr lang="en-US"/>
              <a:t>Tony Lockhart</a:t>
            </a:r>
            <a:endParaRPr/>
          </a:p>
          <a:p>
            <a:pPr marL="0" lvl="0" indent="0" algn="ctr" rtl="0">
              <a:lnSpc>
                <a:spcPct val="80000"/>
              </a:lnSpc>
              <a:spcBef>
                <a:spcPts val="1000"/>
              </a:spcBef>
              <a:spcAft>
                <a:spcPts val="0"/>
              </a:spcAft>
              <a:buClr>
                <a:schemeClr val="dk1"/>
              </a:buClr>
              <a:buSzPts val="2400"/>
              <a:buNone/>
            </a:pPr>
            <a:r>
              <a:rPr lang="en-US"/>
              <a:t>Nadine Hernandez</a:t>
            </a:r>
            <a:endParaRPr/>
          </a:p>
          <a:p>
            <a:pPr marL="0" lvl="0" indent="0" algn="ctr" rtl="0">
              <a:lnSpc>
                <a:spcPct val="80000"/>
              </a:lnSpc>
              <a:spcBef>
                <a:spcPts val="1000"/>
              </a:spcBef>
              <a:spcAft>
                <a:spcPts val="0"/>
              </a:spcAft>
              <a:buClr>
                <a:schemeClr val="dk1"/>
              </a:buClr>
              <a:buSzPts val="2400"/>
              <a:buNone/>
            </a:pPr>
            <a:r>
              <a:rPr lang="en-US"/>
              <a:t>Daniel Valverde</a:t>
            </a:r>
            <a:endParaRPr/>
          </a:p>
          <a:p>
            <a:pPr marL="0" lvl="0" indent="0" algn="ctr" rtl="0">
              <a:lnSpc>
                <a:spcPct val="80000"/>
              </a:lnSpc>
              <a:spcBef>
                <a:spcPts val="1000"/>
              </a:spcBef>
              <a:spcAft>
                <a:spcPts val="0"/>
              </a:spcAft>
              <a:buClr>
                <a:schemeClr val="dk1"/>
              </a:buClr>
              <a:buSzPts val="2400"/>
              <a:buNone/>
            </a:pPr>
            <a:r>
              <a:rPr lang="en-US"/>
              <a:t>Isaac Motley</a:t>
            </a:r>
            <a:endParaRPr/>
          </a:p>
        </p:txBody>
      </p:sp>
      <p:sp>
        <p:nvSpPr>
          <p:cNvPr id="71" name="Google Shape;71;p14"/>
          <p:cNvSpPr/>
          <p:nvPr/>
        </p:nvSpPr>
        <p:spPr>
          <a:xfrm>
            <a:off x="11039375" y="5859250"/>
            <a:ext cx="692400" cy="692400"/>
          </a:xfrm>
          <a:prstGeom prst="ellipse">
            <a:avLst/>
          </a:prstGeom>
          <a:solidFill>
            <a:srgbClr val="F4AAD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MVC Framework</a:t>
            </a:r>
            <a:endParaRPr/>
          </a:p>
        </p:txBody>
      </p:sp>
      <p:sp>
        <p:nvSpPr>
          <p:cNvPr id="138" name="Google Shape;138;p23"/>
          <p:cNvSpPr txBox="1">
            <a:spLocks noGrp="1"/>
          </p:cNvSpPr>
          <p:nvPr>
            <p:ph type="body" idx="1"/>
          </p:nvPr>
        </p:nvSpPr>
        <p:spPr>
          <a:xfrm>
            <a:off x="838200" y="1825625"/>
            <a:ext cx="10515600" cy="18147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AutoNum type="arabicPeriod"/>
            </a:pPr>
            <a:r>
              <a:rPr lang="en-US"/>
              <a:t>Models - Data models were defined using Sequelize</a:t>
            </a:r>
            <a:endParaRPr/>
          </a:p>
          <a:p>
            <a:pPr marL="457200" lvl="0" indent="-342900" algn="l" rtl="0">
              <a:lnSpc>
                <a:spcPct val="150000"/>
              </a:lnSpc>
              <a:spcBef>
                <a:spcPts val="0"/>
              </a:spcBef>
              <a:spcAft>
                <a:spcPts val="0"/>
              </a:spcAft>
              <a:buSzPts val="1800"/>
              <a:buAutoNum type="arabicPeriod"/>
            </a:pPr>
            <a:r>
              <a:rPr lang="en-US"/>
              <a:t>Views - Frontend views were built using Handlebars</a:t>
            </a:r>
            <a:endParaRPr/>
          </a:p>
          <a:p>
            <a:pPr marL="457200" lvl="0" indent="-342900" algn="l" rtl="0">
              <a:lnSpc>
                <a:spcPct val="150000"/>
              </a:lnSpc>
              <a:spcBef>
                <a:spcPts val="0"/>
              </a:spcBef>
              <a:spcAft>
                <a:spcPts val="0"/>
              </a:spcAft>
              <a:buSzPts val="1800"/>
              <a:buAutoNum type="arabicPeriod"/>
            </a:pPr>
            <a:r>
              <a:rPr lang="en-US"/>
              <a:t>Controllers - Routing is performed using  Express and JavaScript</a:t>
            </a:r>
            <a:endParaRPr/>
          </a:p>
        </p:txBody>
      </p:sp>
      <p:sp>
        <p:nvSpPr>
          <p:cNvPr id="139" name="Google Shape;139;p23"/>
          <p:cNvSpPr/>
          <p:nvPr/>
        </p:nvSpPr>
        <p:spPr>
          <a:xfrm>
            <a:off x="11239125" y="5965800"/>
            <a:ext cx="572700" cy="5859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23"/>
          <p:cNvPicPr preferRelativeResize="0"/>
          <p:nvPr/>
        </p:nvPicPr>
        <p:blipFill>
          <a:blip r:embed="rId3">
            <a:alphaModFix/>
          </a:blip>
          <a:stretch>
            <a:fillRect/>
          </a:stretch>
        </p:blipFill>
        <p:spPr>
          <a:xfrm>
            <a:off x="2486425" y="3835300"/>
            <a:ext cx="5282699" cy="246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Secured Database Credentials</a:t>
            </a:r>
            <a:endParaRPr/>
          </a:p>
        </p:txBody>
      </p:sp>
      <p:sp>
        <p:nvSpPr>
          <p:cNvPr id="146" name="Google Shape;14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r>
              <a:rPr lang="en-US"/>
              <a:t>dotEnv keeps database credentials secure:</a:t>
            </a:r>
            <a:endParaRPr/>
          </a:p>
          <a:p>
            <a:pPr marL="457200" lvl="0" indent="-381000" algn="l" rtl="0">
              <a:lnSpc>
                <a:spcPct val="90000"/>
              </a:lnSpc>
              <a:spcBef>
                <a:spcPts val="2100"/>
              </a:spcBef>
              <a:spcAft>
                <a:spcPts val="0"/>
              </a:spcAft>
              <a:buSzPts val="2400"/>
              <a:buChar char="●"/>
            </a:pPr>
            <a:r>
              <a:rPr lang="en-US"/>
              <a:t>By loading credentials from environment variables</a:t>
            </a:r>
            <a:endParaRPr/>
          </a:p>
        </p:txBody>
      </p:sp>
      <p:sp>
        <p:nvSpPr>
          <p:cNvPr id="147" name="Google Shape;147;p24"/>
          <p:cNvSpPr/>
          <p:nvPr/>
        </p:nvSpPr>
        <p:spPr>
          <a:xfrm>
            <a:off x="11239125" y="5965800"/>
            <a:ext cx="572700" cy="5859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Polished frontend</a:t>
            </a:r>
            <a:endParaRPr/>
          </a:p>
        </p:txBody>
      </p:sp>
      <p:sp>
        <p:nvSpPr>
          <p:cNvPr id="153" name="Google Shape;153;p2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SzPts val="1800"/>
              <a:buChar char="●"/>
            </a:pPr>
            <a:r>
              <a:rPr lang="en-US"/>
              <a:t>Bootstrap framework</a:t>
            </a:r>
            <a:endParaRPr/>
          </a:p>
          <a:p>
            <a:pPr marL="457200" lvl="0" indent="-342900" algn="l" rtl="0">
              <a:lnSpc>
                <a:spcPct val="90000"/>
              </a:lnSpc>
              <a:spcBef>
                <a:spcPts val="0"/>
              </a:spcBef>
              <a:spcAft>
                <a:spcPts val="0"/>
              </a:spcAft>
              <a:buSzPts val="1800"/>
              <a:buChar char="●"/>
            </a:pPr>
            <a:r>
              <a:rPr lang="en-US"/>
              <a:t>Mobile responsive with additional media queries</a:t>
            </a:r>
            <a:endParaRPr/>
          </a:p>
          <a:p>
            <a:pPr marL="457200" lvl="0" indent="-342900" algn="l" rtl="0">
              <a:lnSpc>
                <a:spcPct val="90000"/>
              </a:lnSpc>
              <a:spcBef>
                <a:spcPts val="0"/>
              </a:spcBef>
              <a:spcAft>
                <a:spcPts val="0"/>
              </a:spcAft>
              <a:buSzPts val="1800"/>
              <a:buChar char="●"/>
            </a:pPr>
            <a:r>
              <a:rPr lang="en-US"/>
              <a:t>Unified modern styling</a:t>
            </a:r>
            <a:endParaRPr/>
          </a:p>
        </p:txBody>
      </p:sp>
      <p:pic>
        <p:nvPicPr>
          <p:cNvPr id="154" name="Google Shape;154;p25"/>
          <p:cNvPicPr preferRelativeResize="0"/>
          <p:nvPr/>
        </p:nvPicPr>
        <p:blipFill>
          <a:blip r:embed="rId3">
            <a:alphaModFix/>
          </a:blip>
          <a:stretch>
            <a:fillRect/>
          </a:stretch>
        </p:blipFill>
        <p:spPr>
          <a:xfrm>
            <a:off x="838200" y="4245925"/>
            <a:ext cx="3154200" cy="1930900"/>
          </a:xfrm>
          <a:prstGeom prst="rect">
            <a:avLst/>
          </a:prstGeom>
          <a:noFill/>
          <a:ln>
            <a:noFill/>
          </a:ln>
        </p:spPr>
      </p:pic>
      <p:pic>
        <p:nvPicPr>
          <p:cNvPr id="155" name="Google Shape;155;p25"/>
          <p:cNvPicPr preferRelativeResize="0"/>
          <p:nvPr/>
        </p:nvPicPr>
        <p:blipFill>
          <a:blip r:embed="rId4">
            <a:alphaModFix/>
          </a:blip>
          <a:stretch>
            <a:fillRect/>
          </a:stretch>
        </p:blipFill>
        <p:spPr>
          <a:xfrm>
            <a:off x="5766050" y="3368125"/>
            <a:ext cx="5587750" cy="2808700"/>
          </a:xfrm>
          <a:prstGeom prst="rect">
            <a:avLst/>
          </a:prstGeom>
          <a:noFill/>
          <a:ln>
            <a:noFill/>
          </a:ln>
        </p:spPr>
      </p:pic>
      <p:sp>
        <p:nvSpPr>
          <p:cNvPr id="156" name="Google Shape;156;p25"/>
          <p:cNvSpPr/>
          <p:nvPr/>
        </p:nvSpPr>
        <p:spPr>
          <a:xfrm>
            <a:off x="11425550" y="6032375"/>
            <a:ext cx="585900" cy="585900"/>
          </a:xfrm>
          <a:prstGeom prst="ellipse">
            <a:avLst/>
          </a:prstGeom>
          <a:solidFill>
            <a:srgbClr val="F4AAD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Coding Standards</a:t>
            </a:r>
            <a:endParaRPr/>
          </a:p>
        </p:txBody>
      </p:sp>
      <p:sp>
        <p:nvSpPr>
          <p:cNvPr id="162" name="Google Shape;162;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ESLint: A linting utility to allow developers to find syntax errors in JavaScript code without having to execute it, as well as adhering to a standard way of coding set by the developer or developers using it</a:t>
            </a:r>
            <a:endParaRPr/>
          </a:p>
          <a:p>
            <a:pPr marL="228600" lvl="0" indent="-165100" algn="l" rtl="0">
              <a:lnSpc>
                <a:spcPct val="90000"/>
              </a:lnSpc>
              <a:spcBef>
                <a:spcPts val="2100"/>
              </a:spcBef>
              <a:spcAft>
                <a:spcPts val="2100"/>
              </a:spcAft>
              <a:buSzPts val="1800"/>
              <a:buChar char="●"/>
            </a:pPr>
            <a:r>
              <a:rPr lang="en-US"/>
              <a:t>Prettier: An opinionated code formatter with support for several different languages that removes all original styling and ensures that all outputted code conforms to a consistent style</a:t>
            </a:r>
            <a:endParaRPr/>
          </a:p>
        </p:txBody>
      </p:sp>
      <p:sp>
        <p:nvSpPr>
          <p:cNvPr id="163" name="Google Shape;163;p26"/>
          <p:cNvSpPr/>
          <p:nvPr/>
        </p:nvSpPr>
        <p:spPr>
          <a:xfrm>
            <a:off x="11185875" y="5845950"/>
            <a:ext cx="639300" cy="639300"/>
          </a:xfrm>
          <a:prstGeom prst="ellipse">
            <a:avLst/>
          </a:prstGeom>
          <a:solidFill>
            <a:srgbClr val="F4AAD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Libraries and packages</a:t>
            </a:r>
            <a:endParaRPr/>
          </a:p>
        </p:txBody>
      </p:sp>
      <p:sp>
        <p:nvSpPr>
          <p:cNvPr id="169" name="Google Shape;16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Express-session: This module creates a database to save session data.</a:t>
            </a:r>
            <a:endParaRPr/>
          </a:p>
          <a:p>
            <a:pPr marL="228600" lvl="0" indent="-228600" algn="l" rtl="0">
              <a:lnSpc>
                <a:spcPct val="90000"/>
              </a:lnSpc>
              <a:spcBef>
                <a:spcPts val="1000"/>
              </a:spcBef>
              <a:spcAft>
                <a:spcPts val="0"/>
              </a:spcAft>
              <a:buClr>
                <a:schemeClr val="dk1"/>
              </a:buClr>
              <a:buSzPts val="2800"/>
              <a:buChar char="●"/>
            </a:pPr>
            <a:r>
              <a:rPr lang="en-US"/>
              <a:t>Passport: Passport is Express compatible authentication middleware for Node.js. Passport’s goal in life is to authenticate requests, which it does through an extensible set of plugins known as strategies.</a:t>
            </a:r>
            <a:endParaRPr/>
          </a:p>
          <a:p>
            <a:pPr marL="228600" lvl="0" indent="-228600" algn="l" rtl="0">
              <a:lnSpc>
                <a:spcPct val="90000"/>
              </a:lnSpc>
              <a:spcBef>
                <a:spcPts val="1000"/>
              </a:spcBef>
              <a:spcAft>
                <a:spcPts val="2100"/>
              </a:spcAft>
              <a:buClr>
                <a:schemeClr val="dk1"/>
              </a:buClr>
              <a:buSzPts val="2800"/>
              <a:buChar char="●"/>
            </a:pPr>
            <a:r>
              <a:rPr lang="en-US"/>
              <a:t>Connect-flash: Flash is a special package used in association with Session used for storing messages. Messages are written to the flash and cleared after being displayed to the user. This ensures that messages are available to the next page that is rendered.</a:t>
            </a:r>
            <a:endParaRPr/>
          </a:p>
        </p:txBody>
      </p:sp>
      <p:sp>
        <p:nvSpPr>
          <p:cNvPr id="170" name="Google Shape;170;p27"/>
          <p:cNvSpPr/>
          <p:nvPr/>
        </p:nvSpPr>
        <p:spPr>
          <a:xfrm>
            <a:off x="11120950" y="5933175"/>
            <a:ext cx="639300" cy="6393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Authentication (nice to have)</a:t>
            </a:r>
            <a:endParaRPr/>
          </a:p>
        </p:txBody>
      </p:sp>
      <p:sp>
        <p:nvSpPr>
          <p:cNvPr id="176" name="Google Shape;176;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2100"/>
              </a:spcAft>
              <a:buClr>
                <a:schemeClr val="dk1"/>
              </a:buClr>
              <a:buSzPts val="2800"/>
              <a:buChar char="●"/>
            </a:pPr>
            <a:r>
              <a:rPr lang="en-US"/>
              <a:t>Using passport and express-sessions we incorporated authentication</a:t>
            </a:r>
            <a:endParaRPr/>
          </a:p>
        </p:txBody>
      </p:sp>
      <p:sp>
        <p:nvSpPr>
          <p:cNvPr id="177" name="Google Shape;177;p28"/>
          <p:cNvSpPr/>
          <p:nvPr/>
        </p:nvSpPr>
        <p:spPr>
          <a:xfrm>
            <a:off x="11338275" y="5998350"/>
            <a:ext cx="639300" cy="6393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Handlebars (nice to have)</a:t>
            </a:r>
            <a:endParaRPr/>
          </a:p>
        </p:txBody>
      </p:sp>
      <p:sp>
        <p:nvSpPr>
          <p:cNvPr id="183" name="Google Shape;183;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SzPts val="1800"/>
              <a:buChar char="●"/>
            </a:pPr>
            <a:r>
              <a:rPr lang="en-US"/>
              <a:t>Shared header throughout pages</a:t>
            </a:r>
            <a:endParaRPr/>
          </a:p>
          <a:p>
            <a:pPr marL="457200" lvl="0" indent="-342900" algn="l" rtl="0">
              <a:lnSpc>
                <a:spcPct val="90000"/>
              </a:lnSpc>
              <a:spcBef>
                <a:spcPts val="0"/>
              </a:spcBef>
              <a:spcAft>
                <a:spcPts val="0"/>
              </a:spcAft>
              <a:buSzPts val="1800"/>
              <a:buChar char="●"/>
            </a:pPr>
            <a:r>
              <a:rPr lang="en-US"/>
              <a:t>Each store-front page populates in a predictable format with individual artist information to create the experience of a personalized site.</a:t>
            </a:r>
            <a:endParaRPr/>
          </a:p>
        </p:txBody>
      </p:sp>
      <p:sp>
        <p:nvSpPr>
          <p:cNvPr id="184" name="Google Shape;184;p29"/>
          <p:cNvSpPr/>
          <p:nvPr/>
        </p:nvSpPr>
        <p:spPr>
          <a:xfrm>
            <a:off x="11225825" y="5965800"/>
            <a:ext cx="639300" cy="639300"/>
          </a:xfrm>
          <a:prstGeom prst="ellipse">
            <a:avLst/>
          </a:prstGeom>
          <a:solidFill>
            <a:srgbClr val="F4AAD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Future development</a:t>
            </a:r>
            <a:endParaRPr/>
          </a:p>
        </p:txBody>
      </p:sp>
      <p:sp>
        <p:nvSpPr>
          <p:cNvPr id="190" name="Google Shape;190;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F3F3F3"/>
              </a:buClr>
              <a:buSzPts val="1800"/>
              <a:buFont typeface="Arial"/>
              <a:buAutoNum type="arabicPeriod"/>
            </a:pPr>
            <a:r>
              <a:rPr lang="en-US" sz="1800" dirty="0">
                <a:solidFill>
                  <a:srgbClr val="F3F3F3"/>
                </a:solidFill>
                <a:latin typeface="Arial"/>
                <a:ea typeface="Arial"/>
                <a:cs typeface="Arial"/>
                <a:sym typeface="Arial"/>
              </a:rPr>
              <a:t>Artist contact form that will send the artist an email.</a:t>
            </a:r>
            <a:endParaRPr sz="1800" dirty="0">
              <a:solidFill>
                <a:srgbClr val="F3F3F3"/>
              </a:solidFill>
              <a:latin typeface="Arial"/>
              <a:ea typeface="Arial"/>
              <a:cs typeface="Arial"/>
              <a:sym typeface="Arial"/>
            </a:endParaRPr>
          </a:p>
          <a:p>
            <a:pPr marL="457200" lvl="0" indent="-342900" algn="l" rtl="0">
              <a:lnSpc>
                <a:spcPct val="115000"/>
              </a:lnSpc>
              <a:spcBef>
                <a:spcPts val="0"/>
              </a:spcBef>
              <a:spcAft>
                <a:spcPts val="0"/>
              </a:spcAft>
              <a:buClr>
                <a:srgbClr val="F3F3F3"/>
              </a:buClr>
              <a:buSzPts val="1800"/>
              <a:buFont typeface="Arial"/>
              <a:buAutoNum type="arabicPeriod"/>
            </a:pPr>
            <a:r>
              <a:rPr lang="en-US" sz="1800" dirty="0">
                <a:solidFill>
                  <a:srgbClr val="F3F3F3"/>
                </a:solidFill>
                <a:latin typeface="Arial"/>
                <a:ea typeface="Arial"/>
                <a:cs typeface="Arial"/>
                <a:sym typeface="Arial"/>
              </a:rPr>
              <a:t>Integration of messages APIs like </a:t>
            </a:r>
            <a:r>
              <a:rPr lang="en-US" sz="1800" dirty="0" err="1">
                <a:solidFill>
                  <a:srgbClr val="F3F3F3"/>
                </a:solidFill>
                <a:latin typeface="Arial"/>
                <a:ea typeface="Arial"/>
                <a:cs typeface="Arial"/>
                <a:sym typeface="Arial"/>
              </a:rPr>
              <a:t>twillio</a:t>
            </a:r>
            <a:r>
              <a:rPr lang="en-US" sz="1800" dirty="0">
                <a:solidFill>
                  <a:srgbClr val="F3F3F3"/>
                </a:solidFill>
                <a:latin typeface="Arial"/>
                <a:ea typeface="Arial"/>
                <a:cs typeface="Arial"/>
                <a:sym typeface="Arial"/>
              </a:rPr>
              <a:t> for instant messaging.</a:t>
            </a:r>
            <a:endParaRPr sz="1800" dirty="0">
              <a:solidFill>
                <a:srgbClr val="F3F3F3"/>
              </a:solidFill>
              <a:latin typeface="Arial"/>
              <a:ea typeface="Arial"/>
              <a:cs typeface="Arial"/>
              <a:sym typeface="Arial"/>
            </a:endParaRPr>
          </a:p>
          <a:p>
            <a:pPr marL="457200" lvl="0" indent="-342900" algn="l" rtl="0">
              <a:lnSpc>
                <a:spcPct val="115000"/>
              </a:lnSpc>
              <a:spcBef>
                <a:spcPts val="0"/>
              </a:spcBef>
              <a:spcAft>
                <a:spcPts val="0"/>
              </a:spcAft>
              <a:buClr>
                <a:srgbClr val="F3F3F3"/>
              </a:buClr>
              <a:buSzPts val="1800"/>
              <a:buFont typeface="Arial"/>
              <a:buAutoNum type="arabicPeriod"/>
            </a:pPr>
            <a:r>
              <a:rPr lang="en-US" sz="1800" dirty="0">
                <a:solidFill>
                  <a:srgbClr val="F3F3F3"/>
                </a:solidFill>
                <a:latin typeface="Arial"/>
                <a:ea typeface="Arial"/>
                <a:cs typeface="Arial"/>
                <a:sym typeface="Arial"/>
              </a:rPr>
              <a:t>Buyer content request form.</a:t>
            </a:r>
            <a:endParaRPr sz="1800" dirty="0">
              <a:solidFill>
                <a:srgbClr val="F3F3F3"/>
              </a:solidFill>
              <a:latin typeface="Arial"/>
              <a:ea typeface="Arial"/>
              <a:cs typeface="Arial"/>
              <a:sym typeface="Arial"/>
            </a:endParaRPr>
          </a:p>
          <a:p>
            <a:pPr marL="457200" lvl="0" indent="-342900" algn="l" rtl="0">
              <a:lnSpc>
                <a:spcPct val="115000"/>
              </a:lnSpc>
              <a:spcBef>
                <a:spcPts val="0"/>
              </a:spcBef>
              <a:spcAft>
                <a:spcPts val="0"/>
              </a:spcAft>
              <a:buClr>
                <a:srgbClr val="F3F3F3"/>
              </a:buClr>
              <a:buSzPts val="1800"/>
              <a:buFont typeface="Arial"/>
              <a:buAutoNum type="arabicPeriod"/>
            </a:pPr>
            <a:r>
              <a:rPr lang="en-US" sz="1800" dirty="0">
                <a:solidFill>
                  <a:srgbClr val="F3F3F3"/>
                </a:solidFill>
                <a:latin typeface="Arial"/>
                <a:ea typeface="Arial"/>
                <a:cs typeface="Arial"/>
                <a:sym typeface="Arial"/>
              </a:rPr>
              <a:t>Image upload feature.</a:t>
            </a:r>
            <a:endParaRPr sz="1800" dirty="0">
              <a:solidFill>
                <a:srgbClr val="F3F3F3"/>
              </a:solidFill>
              <a:latin typeface="Arial"/>
              <a:ea typeface="Arial"/>
              <a:cs typeface="Arial"/>
              <a:sym typeface="Arial"/>
            </a:endParaRPr>
          </a:p>
          <a:p>
            <a:pPr marL="457200" lvl="0" indent="-342900" algn="l" rtl="0">
              <a:lnSpc>
                <a:spcPct val="115000"/>
              </a:lnSpc>
              <a:spcBef>
                <a:spcPts val="0"/>
              </a:spcBef>
              <a:spcAft>
                <a:spcPts val="0"/>
              </a:spcAft>
              <a:buClr>
                <a:srgbClr val="F3F3F3"/>
              </a:buClr>
              <a:buSzPts val="1800"/>
              <a:buFont typeface="Arial"/>
              <a:buAutoNum type="arabicPeriod"/>
            </a:pPr>
            <a:r>
              <a:rPr lang="en-US" sz="1800">
                <a:solidFill>
                  <a:srgbClr val="F3F3F3"/>
                </a:solidFill>
                <a:latin typeface="Arial"/>
                <a:ea typeface="Arial"/>
                <a:cs typeface="Arial"/>
                <a:sym typeface="Arial"/>
              </a:rPr>
              <a:t>Security to prevent images from being copied and used without permission.</a:t>
            </a:r>
            <a:endParaRPr sz="1800">
              <a:solidFill>
                <a:srgbClr val="F3F3F3"/>
              </a:solidFill>
              <a:latin typeface="Arial"/>
              <a:ea typeface="Arial"/>
              <a:cs typeface="Arial"/>
              <a:sym typeface="Arial"/>
            </a:endParaRPr>
          </a:p>
          <a:p>
            <a:pPr marL="457200" lvl="0" indent="-342900" algn="l" rtl="0">
              <a:lnSpc>
                <a:spcPct val="115000"/>
              </a:lnSpc>
              <a:spcBef>
                <a:spcPts val="0"/>
              </a:spcBef>
              <a:spcAft>
                <a:spcPts val="0"/>
              </a:spcAft>
              <a:buClr>
                <a:srgbClr val="F3F3F3"/>
              </a:buClr>
              <a:buSzPts val="1800"/>
              <a:buFont typeface="Arial"/>
              <a:buAutoNum type="arabicPeriod"/>
            </a:pPr>
            <a:r>
              <a:rPr lang="en-US" sz="1800" dirty="0">
                <a:solidFill>
                  <a:srgbClr val="F3F3F3"/>
                </a:solidFill>
                <a:latin typeface="Arial"/>
                <a:ea typeface="Arial"/>
                <a:cs typeface="Arial"/>
                <a:sym typeface="Arial"/>
              </a:rPr>
              <a:t>Ability to log out</a:t>
            </a:r>
            <a:endParaRPr sz="1800" dirty="0">
              <a:solidFill>
                <a:srgbClr val="F3F3F3"/>
              </a:solidFill>
              <a:latin typeface="Arial"/>
              <a:ea typeface="Arial"/>
              <a:cs typeface="Arial"/>
              <a:sym typeface="Arial"/>
            </a:endParaRPr>
          </a:p>
          <a:p>
            <a:pPr marL="457200" lvl="0" indent="-342900" algn="l" rtl="0">
              <a:lnSpc>
                <a:spcPct val="115000"/>
              </a:lnSpc>
              <a:spcBef>
                <a:spcPts val="0"/>
              </a:spcBef>
              <a:spcAft>
                <a:spcPts val="0"/>
              </a:spcAft>
              <a:buClr>
                <a:srgbClr val="F3F3F3"/>
              </a:buClr>
              <a:buSzPts val="1800"/>
              <a:buFont typeface="Arial"/>
              <a:buAutoNum type="arabicPeriod"/>
            </a:pPr>
            <a:r>
              <a:rPr lang="en-US" sz="1800" dirty="0">
                <a:solidFill>
                  <a:srgbClr val="F3F3F3"/>
                </a:solidFill>
                <a:latin typeface="Arial"/>
                <a:ea typeface="Arial"/>
                <a:cs typeface="Arial"/>
                <a:sym typeface="Arial"/>
              </a:rPr>
              <a:t>Encrypted passwords</a:t>
            </a:r>
            <a:endParaRPr sz="1800" dirty="0">
              <a:solidFill>
                <a:srgbClr val="F3F3F3"/>
              </a:solidFill>
              <a:latin typeface="Arial"/>
              <a:ea typeface="Arial"/>
              <a:cs typeface="Arial"/>
              <a:sym typeface="Arial"/>
            </a:endParaRPr>
          </a:p>
          <a:p>
            <a:pPr marL="457200" lvl="0" indent="-342900" algn="l" rtl="0">
              <a:lnSpc>
                <a:spcPct val="115000"/>
              </a:lnSpc>
              <a:spcBef>
                <a:spcPts val="0"/>
              </a:spcBef>
              <a:spcAft>
                <a:spcPts val="0"/>
              </a:spcAft>
              <a:buClr>
                <a:srgbClr val="F3F3F3"/>
              </a:buClr>
              <a:buSzPts val="1800"/>
              <a:buFont typeface="Arial"/>
              <a:buAutoNum type="arabicPeriod"/>
            </a:pPr>
            <a:r>
              <a:rPr lang="en-US" sz="1800" dirty="0">
                <a:solidFill>
                  <a:srgbClr val="F3F3F3"/>
                </a:solidFill>
                <a:latin typeface="Arial"/>
                <a:ea typeface="Arial"/>
                <a:cs typeface="Arial"/>
                <a:sym typeface="Arial"/>
              </a:rPr>
              <a:t>Passport Facebook </a:t>
            </a:r>
            <a:r>
              <a:rPr lang="en-US" sz="1800" dirty="0" err="1">
                <a:solidFill>
                  <a:srgbClr val="F3F3F3"/>
                </a:solidFill>
                <a:latin typeface="Arial"/>
                <a:ea typeface="Arial"/>
                <a:cs typeface="Arial"/>
                <a:sym typeface="Arial"/>
              </a:rPr>
              <a:t>Oauth</a:t>
            </a:r>
            <a:r>
              <a:rPr lang="en-US" sz="1800" dirty="0">
                <a:solidFill>
                  <a:srgbClr val="F3F3F3"/>
                </a:solidFill>
                <a:latin typeface="Arial"/>
                <a:ea typeface="Arial"/>
                <a:cs typeface="Arial"/>
                <a:sym typeface="Arial"/>
              </a:rPr>
              <a:t> authentication </a:t>
            </a:r>
            <a:endParaRPr sz="1800" dirty="0">
              <a:solidFill>
                <a:srgbClr val="F3F3F3"/>
              </a:solidFill>
              <a:latin typeface="Arial"/>
              <a:ea typeface="Arial"/>
              <a:cs typeface="Arial"/>
              <a:sym typeface="Arial"/>
            </a:endParaRPr>
          </a:p>
          <a:p>
            <a:pPr marL="457200" lvl="0" indent="-342900" algn="l" rtl="0">
              <a:lnSpc>
                <a:spcPct val="115000"/>
              </a:lnSpc>
              <a:spcBef>
                <a:spcPts val="0"/>
              </a:spcBef>
              <a:spcAft>
                <a:spcPts val="0"/>
              </a:spcAft>
              <a:buClr>
                <a:srgbClr val="F3F3F3"/>
              </a:buClr>
              <a:buSzPts val="1800"/>
              <a:buFont typeface="Arial"/>
              <a:buAutoNum type="arabicPeriod"/>
            </a:pPr>
            <a:r>
              <a:rPr lang="en-US" sz="1800" dirty="0">
                <a:solidFill>
                  <a:srgbClr val="F3F3F3"/>
                </a:solidFill>
                <a:latin typeface="Arial"/>
                <a:ea typeface="Arial"/>
                <a:cs typeface="Arial"/>
                <a:sym typeface="Arial"/>
              </a:rPr>
              <a:t>Process Payments using Stripe</a:t>
            </a:r>
            <a:endParaRPr sz="1800" dirty="0">
              <a:solidFill>
                <a:srgbClr val="F3F3F3"/>
              </a:solidFill>
              <a:latin typeface="Arial"/>
              <a:ea typeface="Arial"/>
              <a:cs typeface="Arial"/>
              <a:sym typeface="Arial"/>
            </a:endParaRPr>
          </a:p>
          <a:p>
            <a:pPr marL="0" lvl="0" indent="0" algn="l" rtl="0">
              <a:spcBef>
                <a:spcPts val="1000"/>
              </a:spcBef>
              <a:spcAft>
                <a:spcPts val="2100"/>
              </a:spcAft>
              <a:buNone/>
            </a:pPr>
            <a:endParaRPr dirty="0"/>
          </a:p>
        </p:txBody>
      </p:sp>
      <p:sp>
        <p:nvSpPr>
          <p:cNvPr id="191" name="Google Shape;191;p30"/>
          <p:cNvSpPr/>
          <p:nvPr/>
        </p:nvSpPr>
        <p:spPr>
          <a:xfrm>
            <a:off x="11338275" y="5998350"/>
            <a:ext cx="639300" cy="6393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Overall Application Concept</a:t>
            </a:r>
            <a:endParaRPr/>
          </a:p>
        </p:txBody>
      </p:sp>
      <p:sp>
        <p:nvSpPr>
          <p:cNvPr id="77" name="Google Shape;7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2100"/>
              </a:spcAft>
              <a:buClr>
                <a:schemeClr val="dk1"/>
              </a:buClr>
              <a:buSzPts val="2800"/>
              <a:buNone/>
            </a:pPr>
            <a:r>
              <a:rPr lang="en-US"/>
              <a:t>A marketplace for artists to sell their content.</a:t>
            </a:r>
            <a:endParaRPr/>
          </a:p>
        </p:txBody>
      </p:sp>
      <p:sp>
        <p:nvSpPr>
          <p:cNvPr id="78" name="Google Shape;78;p15"/>
          <p:cNvSpPr/>
          <p:nvPr/>
        </p:nvSpPr>
        <p:spPr>
          <a:xfrm>
            <a:off x="11039375" y="5859250"/>
            <a:ext cx="692400" cy="692400"/>
          </a:xfrm>
          <a:prstGeom prst="ellipse">
            <a:avLst/>
          </a:prstGeom>
          <a:solidFill>
            <a:srgbClr val="F4AAD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Motivation for Avant</a:t>
            </a:r>
            <a:endParaRPr/>
          </a:p>
        </p:txBody>
      </p:sp>
      <p:sp>
        <p:nvSpPr>
          <p:cNvPr id="84" name="Google Shape;8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2100"/>
              </a:spcAft>
              <a:buClr>
                <a:schemeClr val="dk1"/>
              </a:buClr>
              <a:buSzPts val="2800"/>
              <a:buChar char="●"/>
            </a:pPr>
            <a:r>
              <a:rPr lang="en-US"/>
              <a:t>We want a place for artists to easily be able to host their art without having to build a website. With the intention to sell.</a:t>
            </a:r>
            <a:endParaRPr/>
          </a:p>
        </p:txBody>
      </p:sp>
      <p:sp>
        <p:nvSpPr>
          <p:cNvPr id="85" name="Google Shape;85;p16"/>
          <p:cNvSpPr/>
          <p:nvPr/>
        </p:nvSpPr>
        <p:spPr>
          <a:xfrm>
            <a:off x="11199175" y="5939150"/>
            <a:ext cx="705900" cy="705900"/>
          </a:xfrm>
          <a:prstGeom prst="ellipse">
            <a:avLst/>
          </a:prstGeom>
          <a:solidFill>
            <a:srgbClr val="F4AAD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Design Process</a:t>
            </a:r>
            <a:endParaRPr/>
          </a:p>
        </p:txBody>
      </p:sp>
      <p:sp>
        <p:nvSpPr>
          <p:cNvPr id="91" name="Google Shape;91;p17"/>
          <p:cNvSpPr txBox="1">
            <a:spLocks noGrp="1"/>
          </p:cNvSpPr>
          <p:nvPr>
            <p:ph type="body" idx="1"/>
          </p:nvPr>
        </p:nvSpPr>
        <p:spPr>
          <a:xfrm>
            <a:off x="838200" y="1412200"/>
            <a:ext cx="7316700" cy="4351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We tried to stay modular so that we would have the least amount of people stepping on each others toes. </a:t>
            </a:r>
            <a:endParaRPr/>
          </a:p>
          <a:p>
            <a:pPr marL="228600" lvl="0" indent="-165100" algn="l" rtl="0">
              <a:lnSpc>
                <a:spcPct val="90000"/>
              </a:lnSpc>
              <a:spcBef>
                <a:spcPts val="0"/>
              </a:spcBef>
              <a:spcAft>
                <a:spcPts val="0"/>
              </a:spcAft>
              <a:buSzPts val="1800"/>
              <a:buChar char="●"/>
            </a:pPr>
            <a:r>
              <a:rPr lang="en-US"/>
              <a:t>approximately 15 minute standups every day</a:t>
            </a:r>
            <a:endParaRPr/>
          </a:p>
          <a:p>
            <a:pPr marL="228600" lvl="0" indent="-228600" algn="l" rtl="0">
              <a:lnSpc>
                <a:spcPct val="90000"/>
              </a:lnSpc>
              <a:spcBef>
                <a:spcPts val="1000"/>
              </a:spcBef>
              <a:spcAft>
                <a:spcPts val="0"/>
              </a:spcAft>
              <a:buClr>
                <a:schemeClr val="dk1"/>
              </a:buClr>
              <a:buSzPts val="2800"/>
              <a:buChar char="●"/>
            </a:pPr>
            <a:r>
              <a:rPr lang="en-US"/>
              <a:t>Daniel (login (authentication), using passport, express-sessions)</a:t>
            </a:r>
            <a:endParaRPr/>
          </a:p>
          <a:p>
            <a:pPr marL="228600" lvl="0" indent="-228600" algn="l" rtl="0">
              <a:lnSpc>
                <a:spcPct val="90000"/>
              </a:lnSpc>
              <a:spcBef>
                <a:spcPts val="1000"/>
              </a:spcBef>
              <a:spcAft>
                <a:spcPts val="0"/>
              </a:spcAft>
              <a:buClr>
                <a:schemeClr val="dk1"/>
              </a:buClr>
              <a:buSzPts val="2800"/>
              <a:buChar char="●"/>
            </a:pPr>
            <a:r>
              <a:rPr lang="en-US"/>
              <a:t>Nadine (frontend design and implementation/handlebars)</a:t>
            </a:r>
            <a:endParaRPr/>
          </a:p>
          <a:p>
            <a:pPr marL="228600" lvl="0" indent="-228600" algn="l" rtl="0">
              <a:lnSpc>
                <a:spcPct val="90000"/>
              </a:lnSpc>
              <a:spcBef>
                <a:spcPts val="1000"/>
              </a:spcBef>
              <a:spcAft>
                <a:spcPts val="0"/>
              </a:spcAft>
              <a:buClr>
                <a:schemeClr val="dk1"/>
              </a:buClr>
              <a:buSzPts val="2800"/>
              <a:buChar char="●"/>
            </a:pPr>
            <a:r>
              <a:rPr lang="en-US"/>
              <a:t>Tony (sequelize integration of routes, db, views, and authentication)</a:t>
            </a:r>
            <a:endParaRPr/>
          </a:p>
          <a:p>
            <a:pPr marL="228600" lvl="0" indent="-165100" algn="l" rtl="0">
              <a:lnSpc>
                <a:spcPct val="90000"/>
              </a:lnSpc>
              <a:spcBef>
                <a:spcPts val="1000"/>
              </a:spcBef>
              <a:spcAft>
                <a:spcPts val="0"/>
              </a:spcAft>
              <a:buSzPts val="1800"/>
              <a:buChar char="●"/>
            </a:pPr>
            <a:r>
              <a:rPr lang="en-US"/>
              <a:t>Isaac (github repo, travis, and MVC folder structure, Powerpoint, testing)</a:t>
            </a:r>
            <a:endParaRPr/>
          </a:p>
          <a:p>
            <a:pPr marL="228600" lvl="0" indent="-50800" algn="l" rtl="0">
              <a:lnSpc>
                <a:spcPct val="90000"/>
              </a:lnSpc>
              <a:spcBef>
                <a:spcPts val="1000"/>
              </a:spcBef>
              <a:spcAft>
                <a:spcPts val="2100"/>
              </a:spcAft>
              <a:buClr>
                <a:schemeClr val="dk1"/>
              </a:buClr>
              <a:buSzPts val="2800"/>
              <a:buNone/>
            </a:pPr>
            <a:endParaRPr/>
          </a:p>
        </p:txBody>
      </p:sp>
      <p:pic>
        <p:nvPicPr>
          <p:cNvPr id="92" name="Google Shape;92;p17"/>
          <p:cNvPicPr preferRelativeResize="0"/>
          <p:nvPr/>
        </p:nvPicPr>
        <p:blipFill>
          <a:blip r:embed="rId3">
            <a:alphaModFix/>
          </a:blip>
          <a:stretch>
            <a:fillRect/>
          </a:stretch>
        </p:blipFill>
        <p:spPr>
          <a:xfrm>
            <a:off x="8154775" y="3430625"/>
            <a:ext cx="3673251" cy="2346800"/>
          </a:xfrm>
          <a:prstGeom prst="rect">
            <a:avLst/>
          </a:prstGeom>
          <a:noFill/>
          <a:ln>
            <a:noFill/>
          </a:ln>
        </p:spPr>
      </p:pic>
      <p:pic>
        <p:nvPicPr>
          <p:cNvPr id="93" name="Google Shape;93;p17"/>
          <p:cNvPicPr preferRelativeResize="0"/>
          <p:nvPr/>
        </p:nvPicPr>
        <p:blipFill>
          <a:blip r:embed="rId4">
            <a:alphaModFix/>
          </a:blip>
          <a:stretch>
            <a:fillRect/>
          </a:stretch>
        </p:blipFill>
        <p:spPr>
          <a:xfrm>
            <a:off x="8154770" y="931425"/>
            <a:ext cx="3673255" cy="2346800"/>
          </a:xfrm>
          <a:prstGeom prst="rect">
            <a:avLst/>
          </a:prstGeom>
          <a:noFill/>
          <a:ln>
            <a:noFill/>
          </a:ln>
        </p:spPr>
      </p:pic>
      <p:sp>
        <p:nvSpPr>
          <p:cNvPr id="94" name="Google Shape;94;p17"/>
          <p:cNvSpPr/>
          <p:nvPr/>
        </p:nvSpPr>
        <p:spPr>
          <a:xfrm>
            <a:off x="11199175" y="5925850"/>
            <a:ext cx="665700" cy="665700"/>
          </a:xfrm>
          <a:prstGeom prst="ellipse">
            <a:avLst/>
          </a:prstGeom>
          <a:solidFill>
            <a:srgbClr val="F4AAD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Demo</a:t>
            </a:r>
            <a:endParaRPr/>
          </a:p>
        </p:txBody>
      </p:sp>
      <p:sp>
        <p:nvSpPr>
          <p:cNvPr id="100" name="Google Shape;100;p18"/>
          <p:cNvSpPr/>
          <p:nvPr/>
        </p:nvSpPr>
        <p:spPr>
          <a:xfrm>
            <a:off x="11239125" y="5965800"/>
            <a:ext cx="572700" cy="5859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 name="Google Shape;101;p18">
            <a:hlinkClick r:id="rId3"/>
          </p:cNvPr>
          <p:cNvPicPr preferRelativeResize="0"/>
          <p:nvPr/>
        </p:nvPicPr>
        <p:blipFill>
          <a:blip r:embed="rId4">
            <a:alphaModFix/>
          </a:blip>
          <a:stretch>
            <a:fillRect/>
          </a:stretch>
        </p:blipFill>
        <p:spPr>
          <a:xfrm>
            <a:off x="1005000" y="1690825"/>
            <a:ext cx="9749697" cy="4446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Express and Node.js Web Server</a:t>
            </a:r>
            <a:endParaRPr/>
          </a:p>
        </p:txBody>
      </p:sp>
      <p:sp>
        <p:nvSpPr>
          <p:cNvPr id="107" name="Google Shape;107;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Avant Web Server</a:t>
            </a:r>
            <a:endParaRPr/>
          </a:p>
          <a:p>
            <a:pPr marL="457200" lvl="0" indent="-342900" algn="l" rtl="0">
              <a:spcBef>
                <a:spcPts val="2100"/>
              </a:spcBef>
              <a:spcAft>
                <a:spcPts val="0"/>
              </a:spcAft>
              <a:buSzPts val="1800"/>
              <a:buChar char="●"/>
            </a:pPr>
            <a:r>
              <a:rPr lang="en-US"/>
              <a:t>Built with the Express Web Application Framework.</a:t>
            </a:r>
            <a:endParaRPr/>
          </a:p>
          <a:p>
            <a:pPr marL="457200" lvl="0" indent="-342900" algn="l" rtl="0">
              <a:spcBef>
                <a:spcPts val="0"/>
              </a:spcBef>
              <a:spcAft>
                <a:spcPts val="0"/>
              </a:spcAft>
              <a:buSzPts val="1800"/>
              <a:buChar char="●"/>
            </a:pPr>
            <a:r>
              <a:rPr lang="en-US"/>
              <a:t>Express provides the middleware between the app and the web server.</a:t>
            </a:r>
            <a:endParaRPr/>
          </a:p>
          <a:p>
            <a:pPr marL="457200" lvl="0" indent="0" algn="l" rtl="0">
              <a:spcBef>
                <a:spcPts val="2100"/>
              </a:spcBef>
              <a:spcAft>
                <a:spcPts val="2100"/>
              </a:spcAft>
              <a:buNone/>
            </a:pPr>
            <a:endParaRPr/>
          </a:p>
        </p:txBody>
      </p:sp>
      <p:sp>
        <p:nvSpPr>
          <p:cNvPr id="108" name="Google Shape;108;p19"/>
          <p:cNvSpPr/>
          <p:nvPr/>
        </p:nvSpPr>
        <p:spPr>
          <a:xfrm>
            <a:off x="11239125" y="5965800"/>
            <a:ext cx="572700" cy="5859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MySQL Database with Sequelize ORM</a:t>
            </a:r>
            <a:endParaRPr/>
          </a:p>
        </p:txBody>
      </p:sp>
      <p:sp>
        <p:nvSpPr>
          <p:cNvPr id="114" name="Google Shape;114;p20"/>
          <p:cNvSpPr txBox="1">
            <a:spLocks noGrp="1"/>
          </p:cNvSpPr>
          <p:nvPr>
            <p:ph type="body" idx="1"/>
          </p:nvPr>
        </p:nvSpPr>
        <p:spPr>
          <a:xfrm>
            <a:off x="769588" y="1822800"/>
            <a:ext cx="4851300" cy="4351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2100"/>
              </a:spcAft>
              <a:buNone/>
            </a:pPr>
            <a:r>
              <a:rPr lang="en-US"/>
              <a:t>Avant Database Structure</a:t>
            </a:r>
            <a:endParaRPr/>
          </a:p>
        </p:txBody>
      </p:sp>
      <p:sp>
        <p:nvSpPr>
          <p:cNvPr id="115" name="Google Shape;115;p20"/>
          <p:cNvSpPr/>
          <p:nvPr/>
        </p:nvSpPr>
        <p:spPr>
          <a:xfrm>
            <a:off x="7242200" y="1940225"/>
            <a:ext cx="3189000" cy="42339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Roboto"/>
                <a:ea typeface="Roboto"/>
                <a:cs typeface="Roboto"/>
                <a:sym typeface="Roboto"/>
              </a:rPr>
              <a:t>Functions:</a:t>
            </a:r>
            <a:endParaRPr sz="2400">
              <a:solidFill>
                <a:schemeClr val="dk1"/>
              </a:solidFill>
              <a:latin typeface="Roboto"/>
              <a:ea typeface="Roboto"/>
              <a:cs typeface="Roboto"/>
              <a:sym typeface="Roboto"/>
            </a:endParaRPr>
          </a:p>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0" indent="-355600" algn="l" rtl="0">
              <a:spcBef>
                <a:spcPts val="0"/>
              </a:spcBef>
              <a:spcAft>
                <a:spcPts val="0"/>
              </a:spcAft>
              <a:buClr>
                <a:schemeClr val="dk1"/>
              </a:buClr>
              <a:buSzPts val="2000"/>
              <a:buFont typeface="Calibri"/>
              <a:buAutoNum type="arabicPeriod"/>
            </a:pPr>
            <a:r>
              <a:rPr lang="en-US" sz="2000" b="0" i="0" u="none" strike="noStrike" cap="none">
                <a:solidFill>
                  <a:schemeClr val="dk1"/>
                </a:solidFill>
                <a:latin typeface="Calibri"/>
                <a:ea typeface="Calibri"/>
                <a:cs typeface="Calibri"/>
                <a:sym typeface="Calibri"/>
              </a:rPr>
              <a:t>Authenticat</a:t>
            </a:r>
            <a:r>
              <a:rPr lang="en-US" sz="2000">
                <a:solidFill>
                  <a:schemeClr val="dk1"/>
                </a:solidFill>
                <a:latin typeface="Calibri"/>
                <a:ea typeface="Calibri"/>
                <a:cs typeface="Calibri"/>
                <a:sym typeface="Calibri"/>
              </a:rPr>
              <a:t>e Users</a:t>
            </a:r>
            <a:r>
              <a:rPr lang="en-US"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a:p>
            <a:pPr marL="914400" marR="0" lvl="1"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Re</a:t>
            </a:r>
            <a:r>
              <a:rPr lang="en-US" sz="1800" b="0" i="0" u="none" strike="noStrike" cap="none">
                <a:solidFill>
                  <a:schemeClr val="dk1"/>
                </a:solidFill>
                <a:latin typeface="Calibri"/>
                <a:ea typeface="Calibri"/>
                <a:cs typeface="Calibri"/>
                <a:sym typeface="Calibri"/>
              </a:rPr>
              <a:t>gist</a:t>
            </a:r>
            <a:r>
              <a:rPr lang="en-US" sz="1800">
                <a:solidFill>
                  <a:schemeClr val="dk1"/>
                </a:solidFill>
                <a:latin typeface="Calibri"/>
                <a:ea typeface="Calibri"/>
                <a:cs typeface="Calibri"/>
                <a:sym typeface="Calibri"/>
              </a:rPr>
              <a:t>ration</a:t>
            </a:r>
            <a:endParaRPr sz="1800">
              <a:solidFill>
                <a:schemeClr val="dk1"/>
              </a:solidFill>
              <a:latin typeface="Calibri"/>
              <a:ea typeface="Calibri"/>
              <a:cs typeface="Calibri"/>
              <a:sym typeface="Calibri"/>
            </a:endParaRPr>
          </a:p>
          <a:p>
            <a:pPr marL="914400" marR="0" lvl="1"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User Login</a:t>
            </a:r>
            <a:endParaRPr sz="1800">
              <a:solidFill>
                <a:schemeClr val="dk1"/>
              </a:solidFill>
              <a:latin typeface="Calibri"/>
              <a:ea typeface="Calibri"/>
              <a:cs typeface="Calibri"/>
              <a:sym typeface="Calibri"/>
            </a:endParaRPr>
          </a:p>
          <a:p>
            <a:pPr marL="457200" marR="0" lvl="0" indent="-355600" algn="l" rtl="0">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Store Artist Info</a:t>
            </a:r>
            <a:endParaRPr sz="1800">
              <a:solidFill>
                <a:schemeClr val="dk1"/>
              </a:solidFill>
              <a:latin typeface="Calibri"/>
              <a:ea typeface="Calibri"/>
              <a:cs typeface="Calibri"/>
              <a:sym typeface="Calibri"/>
            </a:endParaRPr>
          </a:p>
          <a:p>
            <a:pPr marL="914400" marR="0" lvl="1"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Profiles</a:t>
            </a:r>
            <a:endParaRPr sz="1800">
              <a:solidFill>
                <a:schemeClr val="dk1"/>
              </a:solidFill>
              <a:latin typeface="Calibri"/>
              <a:ea typeface="Calibri"/>
              <a:cs typeface="Calibri"/>
              <a:sym typeface="Calibri"/>
            </a:endParaRPr>
          </a:p>
          <a:p>
            <a:pPr marL="914400" marR="0" lvl="1"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Listings </a:t>
            </a:r>
            <a:endParaRPr sz="1800">
              <a:solidFill>
                <a:schemeClr val="dk1"/>
              </a:solidFill>
              <a:latin typeface="Calibri"/>
              <a:ea typeface="Calibri"/>
              <a:cs typeface="Calibri"/>
              <a:sym typeface="Calibri"/>
            </a:endParaRPr>
          </a:p>
          <a:p>
            <a:pPr marL="457200" marR="0" lvl="0" indent="-355600" algn="l" rtl="0">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Retrieve Artist Info</a:t>
            </a:r>
            <a:endParaRPr sz="1800">
              <a:solidFill>
                <a:schemeClr val="dk1"/>
              </a:solidFill>
              <a:latin typeface="Calibri"/>
              <a:ea typeface="Calibri"/>
              <a:cs typeface="Calibri"/>
              <a:sym typeface="Calibri"/>
            </a:endParaRPr>
          </a:p>
          <a:p>
            <a:pPr marL="914400" marR="0" lvl="1"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Search by Artist Name</a:t>
            </a:r>
            <a:endParaRPr sz="1800">
              <a:solidFill>
                <a:schemeClr val="dk1"/>
              </a:solidFill>
              <a:latin typeface="Calibri"/>
              <a:ea typeface="Calibri"/>
              <a:cs typeface="Calibri"/>
              <a:sym typeface="Calibri"/>
            </a:endParaRPr>
          </a:p>
          <a:p>
            <a:pPr marL="914400" marR="0" lvl="1"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Display Artist Store</a:t>
            </a:r>
            <a:endParaRPr sz="1800">
              <a:solidFill>
                <a:schemeClr val="dk1"/>
              </a:solidFill>
              <a:latin typeface="Calibri"/>
              <a:ea typeface="Calibri"/>
              <a:cs typeface="Calibri"/>
              <a:sym typeface="Calibri"/>
            </a:endParaRPr>
          </a:p>
          <a:p>
            <a:pPr marL="285750" marR="0" lvl="0" indent="-171450" algn="ctr"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ctr"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6" name="Google Shape;116;p20"/>
          <p:cNvPicPr preferRelativeResize="0"/>
          <p:nvPr/>
        </p:nvPicPr>
        <p:blipFill>
          <a:blip r:embed="rId3">
            <a:alphaModFix/>
          </a:blip>
          <a:stretch>
            <a:fillRect/>
          </a:stretch>
        </p:blipFill>
        <p:spPr>
          <a:xfrm>
            <a:off x="1199788" y="2546225"/>
            <a:ext cx="3990975" cy="2495550"/>
          </a:xfrm>
          <a:prstGeom prst="rect">
            <a:avLst/>
          </a:prstGeom>
          <a:noFill/>
          <a:ln>
            <a:noFill/>
          </a:ln>
        </p:spPr>
      </p:pic>
      <p:sp>
        <p:nvSpPr>
          <p:cNvPr id="117" name="Google Shape;117;p20"/>
          <p:cNvSpPr/>
          <p:nvPr/>
        </p:nvSpPr>
        <p:spPr>
          <a:xfrm>
            <a:off x="11239125" y="5965800"/>
            <a:ext cx="572700" cy="5859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838200" y="365125"/>
            <a:ext cx="974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Roboto"/>
                <a:ea typeface="Roboto"/>
                <a:cs typeface="Roboto"/>
                <a:sym typeface="Roboto"/>
              </a:rPr>
              <a:t>Avant Get Put &amp; Post Requests</a:t>
            </a:r>
            <a:endParaRPr>
              <a:latin typeface="Roboto"/>
              <a:ea typeface="Roboto"/>
              <a:cs typeface="Roboto"/>
              <a:sym typeface="Roboto"/>
            </a:endParaRPr>
          </a:p>
        </p:txBody>
      </p:sp>
      <p:sp>
        <p:nvSpPr>
          <p:cNvPr id="123" name="Google Shape;123;p21"/>
          <p:cNvSpPr txBox="1">
            <a:spLocks noGrp="1"/>
          </p:cNvSpPr>
          <p:nvPr>
            <p:ph type="body" idx="1"/>
          </p:nvPr>
        </p:nvSpPr>
        <p:spPr>
          <a:xfrm>
            <a:off x="838200" y="1825625"/>
            <a:ext cx="51093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a:t>GET Requests</a:t>
            </a:r>
            <a:endParaRPr/>
          </a:p>
          <a:p>
            <a:pPr marL="685800" lvl="1" indent="-203200" algn="l" rtl="0">
              <a:lnSpc>
                <a:spcPct val="90000"/>
              </a:lnSpc>
              <a:spcBef>
                <a:spcPts val="500"/>
              </a:spcBef>
              <a:spcAft>
                <a:spcPts val="0"/>
              </a:spcAft>
              <a:buClr>
                <a:schemeClr val="dk1"/>
              </a:buClr>
              <a:buSzPts val="2000"/>
              <a:buChar char="○"/>
            </a:pPr>
            <a:r>
              <a:rPr lang="en-US" sz="2000"/>
              <a:t>Read and retrieve artist listings</a:t>
            </a:r>
            <a:endParaRPr sz="2000"/>
          </a:p>
          <a:p>
            <a:pPr marL="685800" lvl="1" indent="-203200" algn="l" rtl="0">
              <a:lnSpc>
                <a:spcPct val="90000"/>
              </a:lnSpc>
              <a:spcBef>
                <a:spcPts val="500"/>
              </a:spcBef>
              <a:spcAft>
                <a:spcPts val="0"/>
              </a:spcAft>
              <a:buClr>
                <a:schemeClr val="dk1"/>
              </a:buClr>
              <a:buSzPts val="2000"/>
              <a:buChar char="○"/>
            </a:pPr>
            <a:r>
              <a:rPr lang="en-US" sz="2000"/>
              <a:t>Authenticate existing users</a:t>
            </a:r>
            <a:endParaRPr sz="2000"/>
          </a:p>
          <a:p>
            <a:pPr marL="685800" lvl="1" indent="-76200" algn="l" rtl="0">
              <a:lnSpc>
                <a:spcPct val="90000"/>
              </a:lnSpc>
              <a:spcBef>
                <a:spcPts val="500"/>
              </a:spcBef>
              <a:spcAft>
                <a:spcPts val="0"/>
              </a:spcAft>
              <a:buClr>
                <a:schemeClr val="dk1"/>
              </a:buClr>
              <a:buSzPts val="2400"/>
              <a:buNone/>
            </a:pPr>
            <a:endParaRPr/>
          </a:p>
          <a:p>
            <a:pPr marL="0" lvl="0" indent="0" algn="l" rtl="0">
              <a:spcBef>
                <a:spcPts val="2100"/>
              </a:spcBef>
              <a:spcAft>
                <a:spcPts val="0"/>
              </a:spcAft>
              <a:buClr>
                <a:srgbClr val="000000"/>
              </a:buClr>
              <a:buSzPts val="1100"/>
              <a:buFont typeface="Arial"/>
              <a:buNone/>
            </a:pPr>
            <a:r>
              <a:rPr lang="en-US"/>
              <a:t>PUT Requests</a:t>
            </a:r>
            <a:endParaRPr/>
          </a:p>
          <a:p>
            <a:pPr marL="685800" lvl="1" indent="-203200" algn="l" rtl="0">
              <a:spcBef>
                <a:spcPts val="500"/>
              </a:spcBef>
              <a:spcAft>
                <a:spcPts val="0"/>
              </a:spcAft>
              <a:buSzPts val="2000"/>
              <a:buChar char="○"/>
            </a:pPr>
            <a:r>
              <a:rPr lang="en-US" sz="2000"/>
              <a:t>Update Artist profile information</a:t>
            </a:r>
            <a:endParaRPr/>
          </a:p>
        </p:txBody>
      </p:sp>
      <p:sp>
        <p:nvSpPr>
          <p:cNvPr id="124" name="Google Shape;124;p21"/>
          <p:cNvSpPr txBox="1"/>
          <p:nvPr/>
        </p:nvSpPr>
        <p:spPr>
          <a:xfrm>
            <a:off x="6041292" y="1825625"/>
            <a:ext cx="5312508"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400">
                <a:solidFill>
                  <a:schemeClr val="dk1"/>
                </a:solidFill>
                <a:latin typeface="Roboto"/>
                <a:ea typeface="Roboto"/>
                <a:cs typeface="Roboto"/>
                <a:sym typeface="Roboto"/>
              </a:rPr>
              <a:t>POST Requests</a:t>
            </a:r>
            <a:endParaRPr sz="2400">
              <a:solidFill>
                <a:schemeClr val="dk1"/>
              </a:solidFill>
              <a:latin typeface="Roboto"/>
              <a:ea typeface="Roboto"/>
              <a:cs typeface="Roboto"/>
              <a:sym typeface="Roboto"/>
            </a:endParaRPr>
          </a:p>
          <a:p>
            <a:pPr marL="685800" marR="0" lvl="1" indent="-203200" algn="l" rtl="0">
              <a:lnSpc>
                <a:spcPct val="90000"/>
              </a:lnSpc>
              <a:spcBef>
                <a:spcPts val="50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Add user profiles and listings</a:t>
            </a:r>
            <a:endParaRPr sz="2000">
              <a:solidFill>
                <a:schemeClr val="dk1"/>
              </a:solidFill>
              <a:latin typeface="Roboto"/>
              <a:ea typeface="Roboto"/>
              <a:cs typeface="Roboto"/>
              <a:sym typeface="Roboto"/>
            </a:endParaRPr>
          </a:p>
          <a:p>
            <a:pPr marL="685800" marR="0" lvl="1" indent="-203200" algn="l" rtl="0">
              <a:lnSpc>
                <a:spcPct val="90000"/>
              </a:lnSpc>
              <a:spcBef>
                <a:spcPts val="50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Register new users</a:t>
            </a:r>
            <a:endParaRPr sz="2000">
              <a:latin typeface="Roboto"/>
              <a:ea typeface="Roboto"/>
              <a:cs typeface="Roboto"/>
              <a:sym typeface="Roboto"/>
            </a:endParaRPr>
          </a:p>
          <a:p>
            <a:pPr marL="685800" marR="0" lvl="1" indent="-76200" algn="l" rtl="0">
              <a:lnSpc>
                <a:spcPct val="90000"/>
              </a:lnSpc>
              <a:spcBef>
                <a:spcPts val="500"/>
              </a:spcBef>
              <a:spcAft>
                <a:spcPts val="0"/>
              </a:spcAft>
              <a:buClr>
                <a:schemeClr val="dk1"/>
              </a:buClr>
              <a:buSzPts val="2400"/>
              <a:buFont typeface="Arial"/>
              <a:buNone/>
            </a:pPr>
            <a:endParaRPr sz="2400" i="0" u="none" strike="noStrike" cap="none">
              <a:solidFill>
                <a:schemeClr val="dk1"/>
              </a:solidFill>
              <a:latin typeface="Roboto"/>
              <a:ea typeface="Roboto"/>
              <a:cs typeface="Roboto"/>
              <a:sym typeface="Roboto"/>
            </a:endParaRPr>
          </a:p>
        </p:txBody>
      </p:sp>
      <p:sp>
        <p:nvSpPr>
          <p:cNvPr id="125" name="Google Shape;125;p21"/>
          <p:cNvSpPr/>
          <p:nvPr/>
        </p:nvSpPr>
        <p:spPr>
          <a:xfrm>
            <a:off x="11239125" y="5965800"/>
            <a:ext cx="572700" cy="5859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Deployed to Heroku</a:t>
            </a:r>
            <a:endParaRPr/>
          </a:p>
        </p:txBody>
      </p:sp>
      <p:sp>
        <p:nvSpPr>
          <p:cNvPr id="131" name="Google Shape;131;p22"/>
          <p:cNvSpPr txBox="1">
            <a:spLocks noGrp="1"/>
          </p:cNvSpPr>
          <p:nvPr>
            <p:ph type="body" idx="1"/>
          </p:nvPr>
        </p:nvSpPr>
        <p:spPr>
          <a:xfrm>
            <a:off x="841248"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1100"/>
              <a:buFont typeface="Arial"/>
              <a:buNone/>
            </a:pPr>
            <a:r>
              <a:rPr lang="en-US"/>
              <a:t>Heroku</a:t>
            </a:r>
            <a:endParaRPr/>
          </a:p>
          <a:p>
            <a:pPr marL="457200" lvl="0" indent="-342900" algn="l" rtl="0">
              <a:lnSpc>
                <a:spcPct val="90000"/>
              </a:lnSpc>
              <a:spcBef>
                <a:spcPts val="2100"/>
              </a:spcBef>
              <a:spcAft>
                <a:spcPts val="0"/>
              </a:spcAft>
              <a:buSzPts val="1800"/>
              <a:buChar char="●"/>
            </a:pPr>
            <a:r>
              <a:rPr lang="en-US"/>
              <a:t>Platform as a service that allows customers to develop, run, and manage applications without maintaining infrastructure. </a:t>
            </a:r>
            <a:endParaRPr/>
          </a:p>
          <a:p>
            <a:pPr marL="0" lvl="0" indent="0" algn="l" rtl="0">
              <a:lnSpc>
                <a:spcPct val="90000"/>
              </a:lnSpc>
              <a:spcBef>
                <a:spcPts val="2100"/>
              </a:spcBef>
              <a:spcAft>
                <a:spcPts val="0"/>
              </a:spcAft>
              <a:buClr>
                <a:srgbClr val="000000"/>
              </a:buClr>
              <a:buSzPts val="1100"/>
              <a:buFont typeface="Arial"/>
              <a:buNone/>
            </a:pPr>
            <a:r>
              <a:rPr lang="en-US"/>
              <a:t>Avant URL: </a:t>
            </a:r>
            <a:endParaRPr/>
          </a:p>
          <a:p>
            <a:pPr marL="457200" lvl="0" indent="-342900" algn="l" rtl="0">
              <a:lnSpc>
                <a:spcPct val="90000"/>
              </a:lnSpc>
              <a:spcBef>
                <a:spcPts val="2100"/>
              </a:spcBef>
              <a:spcAft>
                <a:spcPts val="0"/>
              </a:spcAft>
              <a:buSzPts val="1800"/>
              <a:buChar char="●"/>
            </a:pPr>
            <a:r>
              <a:rPr lang="en-US"/>
              <a:t>https://quiet-refuge-94797.herokuapp.com</a:t>
            </a:r>
            <a:endParaRPr/>
          </a:p>
          <a:p>
            <a:pPr marL="0" lvl="0" indent="0" algn="l" rtl="0">
              <a:lnSpc>
                <a:spcPct val="90000"/>
              </a:lnSpc>
              <a:spcBef>
                <a:spcPts val="2100"/>
              </a:spcBef>
              <a:spcAft>
                <a:spcPts val="2100"/>
              </a:spcAft>
              <a:buNone/>
            </a:pPr>
            <a:endParaRPr/>
          </a:p>
        </p:txBody>
      </p:sp>
      <p:sp>
        <p:nvSpPr>
          <p:cNvPr id="132" name="Google Shape;132;p22"/>
          <p:cNvSpPr/>
          <p:nvPr/>
        </p:nvSpPr>
        <p:spPr>
          <a:xfrm>
            <a:off x="11239125" y="5965800"/>
            <a:ext cx="572700" cy="585900"/>
          </a:xfrm>
          <a:prstGeom prst="ellips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584</Words>
  <Application>Microsoft Office PowerPoint</Application>
  <PresentationFormat>Widescreen</PresentationFormat>
  <Paragraphs>84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 Slab</vt:lpstr>
      <vt:lpstr>Roboto</vt:lpstr>
      <vt:lpstr>Arial</vt:lpstr>
      <vt:lpstr>Calibri</vt:lpstr>
      <vt:lpstr>Marina</vt:lpstr>
      <vt:lpstr>Avant – Sell Your Content</vt:lpstr>
      <vt:lpstr>Overall Application Concept</vt:lpstr>
      <vt:lpstr>Motivation for Avant</vt:lpstr>
      <vt:lpstr>Design Process</vt:lpstr>
      <vt:lpstr>Demo</vt:lpstr>
      <vt:lpstr>Express and Node.js Web Server</vt:lpstr>
      <vt:lpstr>MySQL Database with Sequelize ORM</vt:lpstr>
      <vt:lpstr>Avant Get Put &amp; Post Requests</vt:lpstr>
      <vt:lpstr>Deployed to Heroku</vt:lpstr>
      <vt:lpstr>MVC Framework</vt:lpstr>
      <vt:lpstr>Secured Database Credentials</vt:lpstr>
      <vt:lpstr>Polished frontend</vt:lpstr>
      <vt:lpstr>Coding Standards</vt:lpstr>
      <vt:lpstr>Libraries and packages</vt:lpstr>
      <vt:lpstr>Authentication (nice to have)</vt:lpstr>
      <vt:lpstr>Handlebars (nice to have)</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Avant – Sell Your Content</dc:title>
  <dc:creator>daniel valverde</dc:creator>
  <cp:lastModifiedBy>daniel valverde</cp:lastModifiedBy>
  <cp:revision>2</cp:revision>
  <dcterms:modified xsi:type="dcterms:W3CDTF">2018-12-12T00:53:55Z</dcterms:modified>
</cp:coreProperties>
</file>