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934DB-264A-4A2D-8085-AB2050D52DCF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B80E9-2132-4F5B-BD2A-9B5E9146DB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3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B80E9-2132-4F5B-BD2A-9B5E9146DB1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1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Network connection abstract against a white background">
            <a:extLst>
              <a:ext uri="{FF2B5EF4-FFF2-40B4-BE49-F238E27FC236}">
                <a16:creationId xmlns:a16="http://schemas.microsoft.com/office/drawing/2014/main" id="{7534903C-49A4-5370-4760-6712C168D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41550-3F8B-27B5-D6D4-9D0ADE68B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878144"/>
          </a:xfrm>
        </p:spPr>
        <p:txBody>
          <a:bodyPr anchor="b">
            <a:normAutofit fontScale="90000"/>
          </a:bodyPr>
          <a:lstStyle/>
          <a:p>
            <a:pPr algn="l"/>
            <a:r>
              <a:rPr lang="hu-HU" sz="4400" dirty="0"/>
              <a:t>Ritkábban használt statisztikai eloszlások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D31F-0E8A-E471-1535-D925B68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1265501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Kriston ádám</a:t>
            </a:r>
          </a:p>
          <a:p>
            <a:pPr algn="l"/>
            <a:r>
              <a:rPr lang="hu-HU" dirty="0"/>
              <a:t>Bordás Milán</a:t>
            </a:r>
          </a:p>
        </p:txBody>
      </p:sp>
    </p:spTree>
    <p:extLst>
      <p:ext uri="{BB962C8B-B14F-4D97-AF65-F5344CB8AC3E}">
        <p14:creationId xmlns:p14="http://schemas.microsoft.com/office/powerpoint/2010/main" val="17856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FD32-BC50-1515-7BB5-22E171C0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Weibull-eloszlás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1B43-4830-AB12-0F76-858CF41F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 Az eloszlást Waloddi Weibullról nevezték el, aki 1951-ben írta le részletesen. </a:t>
            </a:r>
          </a:p>
          <a:p>
            <a:r>
              <a:rPr lang="hu-HU" dirty="0"/>
              <a:t>A Weibull-eloszlás azon a teórián alapul, hogy megbízhatósági szempontból egy rendszer elemei láncszerűen kapcsolódnak egymáshoz és a teljes rendszer élettartama megegyezik a rendszer leggyengébb láncszemének élettartamával.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(k &gt; 0) az alakparaméter és (</a:t>
            </a:r>
            <a:r>
              <a:rPr lang="el-GR" dirty="0"/>
              <a:t>λ &gt; 0) </a:t>
            </a:r>
            <a:r>
              <a:rPr lang="hu-HU" dirty="0"/>
              <a:t>a skálaparaméter.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C288-E442-1C27-5699-2AEF2969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2C7-9503-4BF9-F6A1-7D2097F7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BA18D-CAEC-3594-6491-5294E3E7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98" y="3253234"/>
            <a:ext cx="55252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12C0-BEB0-7629-3165-C06BAA04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hu-HU" dirty="0"/>
              <a:t>Sűrűségfüggvény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75BB-6D29-AC9C-CC3F-C05FAABA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hu-HU" dirty="0"/>
              <a:t>A Weibull-eloszlás sűrűségfüggvénye drasztikusan változik a k értéktől függően. </a:t>
            </a:r>
          </a:p>
          <a:p>
            <a:r>
              <a:rPr lang="hu-HU" dirty="0"/>
              <a:t>(0 &lt; k &lt; 1) tartományban a sűrűségfüggvény ∞ felé tart, ha x tart a zéróhoz. </a:t>
            </a:r>
          </a:p>
          <a:p>
            <a:r>
              <a:rPr lang="hu-HU" dirty="0"/>
              <a:t>(k = 1) esetében a sűrűségfüggvény az 1/</a:t>
            </a:r>
            <a:r>
              <a:rPr lang="el-GR" dirty="0"/>
              <a:t>λ </a:t>
            </a:r>
            <a:r>
              <a:rPr lang="hu-HU" dirty="0"/>
              <a:t>felé tart, amikor x közelít a zéróhoz. </a:t>
            </a:r>
          </a:p>
          <a:p>
            <a:r>
              <a:rPr lang="hu-HU" dirty="0"/>
              <a:t>(k &gt; 1) esetén a sűrűségfüggvény zéróhoz tart, ha x zéróhoz tart, és monoton nő a maximumig, majd csökkenni kezd.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FE018-A671-2783-7475-196BEF30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37" y="493247"/>
            <a:ext cx="5856825" cy="5871506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82F3-2C33-A2B1-832B-4DC503E4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9F0A-0425-8ADD-9164-5F1925C3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EFCF-DEF7-A4FA-CF6A-D8E8BCA0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x az az érték, mely a meghibásodásig eltelt időt jelzi, akkor a Weibull-eloszlás az idővel arányos meghibásodási gyakoriságot jelzi. </a:t>
            </a:r>
          </a:p>
          <a:p>
            <a:r>
              <a:rPr lang="hu-HU" dirty="0"/>
              <a:t>(k &lt; 1) azt jelenti, hogy a meghibásodási gyakoriság idővel csökken. A meghibásodás az elején jelentős majd potenciálisan hibás elemek kiesnek a rendszerből. </a:t>
            </a:r>
          </a:p>
          <a:p>
            <a:r>
              <a:rPr lang="hu-HU" dirty="0"/>
              <a:t>(k = 1) esetén a meghibásodási gyakoriság időben állandó. A meghibásodás véletlen külső esemény miatt történik. </a:t>
            </a:r>
          </a:p>
          <a:p>
            <a:r>
              <a:rPr lang="hu-HU" dirty="0"/>
              <a:t>(k &gt; 1) azt jelzi, hogy a meghibásodási gyakoriság időben növekszik. A meghibásodás a rendszer elemeinek elöregedése és elhasználódása miatt nagyobb eséllyel fog bekövetkezni.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CEC0-2502-1AF1-4444-C6C24CA5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81AA-25B4-EA3D-D77D-4E174236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AB2E0D6-1180-F8A0-82A7-B8A555DA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hu-HU" dirty="0"/>
              <a:t>Eloszlásfüggvény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A8E50C-D72F-E609-6148-53631970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r>
              <a:rPr lang="hu-HU" dirty="0"/>
              <a:t> A Weibull-eloszlás kumulatív eloszlásfüggvénye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(x ≥ 0) és F(x; k; </a:t>
            </a:r>
            <a:r>
              <a:rPr lang="el-GR" dirty="0"/>
              <a:t>λ) = 0, </a:t>
            </a:r>
            <a:r>
              <a:rPr lang="hu-HU" dirty="0"/>
              <a:t>x &lt; 0 esetén. A meghibásodási gyakoriság h (vagy hazárd ráta)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Weibull-Plot </a:t>
            </a:r>
            <a:endParaRPr lang="en-US" dirty="0"/>
          </a:p>
        </p:txBody>
      </p:sp>
      <p:pic>
        <p:nvPicPr>
          <p:cNvPr id="8" name="Picture 7" descr="A graph of colored lines&#10;&#10;Description automatically generated">
            <a:extLst>
              <a:ext uri="{FF2B5EF4-FFF2-40B4-BE49-F238E27FC236}">
                <a16:creationId xmlns:a16="http://schemas.microsoft.com/office/drawing/2014/main" id="{2DF229AC-8425-BAFE-F343-E7F45AF5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62" y="793485"/>
            <a:ext cx="5434050" cy="527102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8854-BB9B-9F87-503F-9477BF77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016B-E0BD-40A9-56DE-9844EBDA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A9A66-A057-DCCF-6BD5-5539423E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2555683"/>
            <a:ext cx="4536484" cy="627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E2A0C-4D10-301E-2456-B4E0DC17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08" y="4039912"/>
            <a:ext cx="4536484" cy="8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0E7E-3171-E5B9-B148-1C1AA5B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Alkalmazásai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E8BA-1A00-450F-B687-C86E80A1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218176" cy="4198366"/>
          </a:xfrm>
        </p:spPr>
        <p:txBody>
          <a:bodyPr>
            <a:normAutofit/>
          </a:bodyPr>
          <a:lstStyle/>
          <a:p>
            <a:r>
              <a:rPr lang="hu-HU" dirty="0"/>
              <a:t>Túlélés-analízis </a:t>
            </a:r>
          </a:p>
          <a:p>
            <a:r>
              <a:rPr lang="hu-HU" dirty="0"/>
              <a:t>Hibananalizis </a:t>
            </a:r>
          </a:p>
          <a:p>
            <a:r>
              <a:rPr lang="hu-HU" dirty="0"/>
              <a:t>Garanciális Termékek</a:t>
            </a:r>
          </a:p>
          <a:p>
            <a:r>
              <a:rPr lang="hu-HU" dirty="0"/>
              <a:t>Megbízhatósági számítások </a:t>
            </a:r>
          </a:p>
          <a:p>
            <a:r>
              <a:rPr lang="hu-HU" dirty="0"/>
              <a:t>Ipari termelésnél (szállítási idők stb.) </a:t>
            </a:r>
          </a:p>
          <a:p>
            <a:r>
              <a:rPr lang="hu-HU" dirty="0"/>
              <a:t>Időjárás-előrejelzés (szélsebesség-eloszlás) </a:t>
            </a:r>
          </a:p>
          <a:p>
            <a:r>
              <a:rPr lang="hu-HU" dirty="0"/>
              <a:t>Extrémérték-elmélet </a:t>
            </a:r>
          </a:p>
          <a:p>
            <a:r>
              <a:rPr lang="hu-HU" dirty="0"/>
              <a:t>Kommunikációban (radar képek kiértékelésénél, mobil kommunikációban a csatornák áthallás - vizsgálatánál)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8795-3507-A73D-2E90-A3C02389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8EDE-2B2D-A8CC-AA9B-C31F82DE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4C275E-27E3-45CC-456D-62C45A8C68A7}"/>
              </a:ext>
            </a:extLst>
          </p:cNvPr>
          <p:cNvSpPr txBox="1">
            <a:spLocks/>
          </p:cNvSpPr>
          <p:nvPr/>
        </p:nvSpPr>
        <p:spPr>
          <a:xfrm>
            <a:off x="6345935" y="2157984"/>
            <a:ext cx="5218176" cy="419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Általános (nem élet-) biztosításoknál </a:t>
            </a:r>
          </a:p>
          <a:p>
            <a:r>
              <a:rPr lang="hu-HU" dirty="0"/>
              <a:t>Technológiaváltozásoknál </a:t>
            </a:r>
          </a:p>
          <a:p>
            <a:r>
              <a:rPr lang="hu-HU" dirty="0"/>
              <a:t>Hidrológiában (egynapos esők maximális mennyisége, folyó áradások becslése) </a:t>
            </a:r>
          </a:p>
          <a:p>
            <a:r>
              <a:rPr lang="hu-HU" dirty="0"/>
              <a:t>Granulált részecskék méretének becslésénél </a:t>
            </a:r>
          </a:p>
          <a:p>
            <a:r>
              <a:rPr lang="hu-HU" dirty="0"/>
              <a:t>Statisztika előadás készités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9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632-8230-25C4-54D5-8A226CA0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Garanciális Reklamálások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C442-5A35-9D9A-8E7A-1A708D81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481576" cy="390381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A garanciális termékek élettartamának becslésére többféle eloszlást is szoktak alkalmazni: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-exponenciális eloszlás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-lognormális eloszlás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-gamma eloszlás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Az egyik leggyakrabban alkalmazott eloszlástípus a Weibull-eloszlás, mivel rugalmas és sokféle tapaszatlati görbére ráfektethető.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dirty="0"/>
              <a:t>k az alakparaméter (Shape)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dirty="0"/>
              <a:t>λ </a:t>
            </a:r>
            <a:r>
              <a:rPr lang="hu-HU" dirty="0"/>
              <a:t> a skálaparaméter (Scale)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80D1-E265-097F-3F78-67F6DF55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0BBB-FFBE-ECA4-F050-0797C1F4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4C19A-582D-2779-F891-A26DAAC3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7984"/>
            <a:ext cx="4620270" cy="1629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252A77-4D02-F247-906F-BEC925F4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6986"/>
            <a:ext cx="2238687" cy="88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67F0A3-C18E-A945-FAD3-5DE21187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920" y="1854173"/>
            <a:ext cx="6382194" cy="43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A17C-0540-6CF7-EF09-1FE0E449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Rayleigh-Elsozlás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76ED-C9CF-813F-BA10-BCE8F820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0" y="2142652"/>
            <a:ext cx="7656576" cy="3903819"/>
          </a:xfrm>
        </p:spPr>
        <p:txBody>
          <a:bodyPr>
            <a:normAutofit/>
          </a:bodyPr>
          <a:lstStyle/>
          <a:p>
            <a:r>
              <a:rPr lang="hu-HU" dirty="0"/>
              <a:t>A Rayleigh-eloszlás egy folytonos valószínűség eloszlás.</a:t>
            </a:r>
          </a:p>
          <a:p>
            <a:r>
              <a:rPr lang="hu-HU" dirty="0"/>
              <a:t>Egy tipikus példa a Rayleigh-eloszlásra, mely a természetben is megfigyelhető, amikor a szélsebességét analizálják az ortogonális kétdimenziós vektor komponensei szerint.</a:t>
            </a:r>
          </a:p>
          <a:p>
            <a:r>
              <a:rPr lang="hu-HU" dirty="0"/>
              <a:t>Az eloszlást felfedezőjéről, John William Strutt-ról, Rayleigh III. lordjáról nevezték el.</a:t>
            </a:r>
          </a:p>
          <a:p>
            <a:r>
              <a:rPr lang="hu-HU" dirty="0"/>
              <a:t>A Rayleigh-féle valószínűségsűrűség-függvény és eloszlásfüggvénye.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72AE-E831-CCF7-8100-D784E700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C764-2E86-C90D-A406-A1E88174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1E4CE-BB12-08B5-AC7C-20FF81E7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9" y="4094562"/>
            <a:ext cx="6306430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906E3-075C-0AF1-210B-6DF18F93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9" y="5252104"/>
            <a:ext cx="3848637" cy="828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2C6C0D-49BD-F18F-BB67-E7B58E1F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0466"/>
            <a:ext cx="7789333" cy="57092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023459-4405-8FCE-6C52-40BB1BAE9BA8}"/>
              </a:ext>
            </a:extLst>
          </p:cNvPr>
          <p:cNvGrpSpPr/>
          <p:nvPr/>
        </p:nvGrpSpPr>
        <p:grpSpPr>
          <a:xfrm rot="4865504">
            <a:off x="1024467" y="1172298"/>
            <a:ext cx="775257" cy="783169"/>
            <a:chOff x="9101666" y="2286582"/>
            <a:chExt cx="775257" cy="783169"/>
          </a:xfrm>
        </p:grpSpPr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926248B-9BC1-A116-09E4-E60244EF9C09}"/>
                </a:ext>
              </a:extLst>
            </p:cNvPr>
            <p:cNvSpPr/>
            <p:nvPr/>
          </p:nvSpPr>
          <p:spPr>
            <a:xfrm rot="10800000">
              <a:off x="9101666" y="2756484"/>
              <a:ext cx="775257" cy="313267"/>
            </a:xfrm>
            <a:prstGeom prst="snip2Same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D4D99D-FEFB-28B4-5563-6E38E02481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9294" y="2336800"/>
              <a:ext cx="0" cy="4196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77C1934-9CB9-D8E2-08B8-259181A7D5F3}"/>
                </a:ext>
              </a:extLst>
            </p:cNvPr>
            <p:cNvSpPr/>
            <p:nvPr/>
          </p:nvSpPr>
          <p:spPr>
            <a:xfrm rot="5400000">
              <a:off x="9490210" y="2285666"/>
              <a:ext cx="313267" cy="31509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132FFE-2641-85CC-7976-821225950DE7}"/>
              </a:ext>
            </a:extLst>
          </p:cNvPr>
          <p:cNvGrpSpPr/>
          <p:nvPr/>
        </p:nvGrpSpPr>
        <p:grpSpPr>
          <a:xfrm rot="548355">
            <a:off x="4267905" y="4571239"/>
            <a:ext cx="775257" cy="783169"/>
            <a:chOff x="9101666" y="2286582"/>
            <a:chExt cx="775257" cy="783169"/>
          </a:xfrm>
        </p:grpSpPr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B1CEA2DB-6B64-2152-9499-2567ED65E561}"/>
                </a:ext>
              </a:extLst>
            </p:cNvPr>
            <p:cNvSpPr/>
            <p:nvPr/>
          </p:nvSpPr>
          <p:spPr>
            <a:xfrm rot="10800000">
              <a:off x="9101666" y="2756484"/>
              <a:ext cx="775257" cy="313267"/>
            </a:xfrm>
            <a:prstGeom prst="snip2Same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40A564-F772-4E36-061B-7C95B2282BD4}"/>
                </a:ext>
              </a:extLst>
            </p:cNvPr>
            <p:cNvCxnSpPr>
              <a:cxnSpLocks/>
            </p:cNvCxnSpPr>
            <p:nvPr/>
          </p:nvCxnSpPr>
          <p:spPr>
            <a:xfrm>
              <a:off x="9489294" y="2336800"/>
              <a:ext cx="0" cy="4196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0767C23-912E-ADB5-E618-7C42FA5C72D7}"/>
                </a:ext>
              </a:extLst>
            </p:cNvPr>
            <p:cNvSpPr/>
            <p:nvPr/>
          </p:nvSpPr>
          <p:spPr>
            <a:xfrm rot="5400000">
              <a:off x="9490210" y="2285666"/>
              <a:ext cx="313267" cy="31509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7CCA3E6-B995-FB1C-2A77-EC51B06B0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357" y="560466"/>
            <a:ext cx="8011643" cy="570627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CA48D78-A067-F7BC-096B-C66F1A1A52F2}"/>
              </a:ext>
            </a:extLst>
          </p:cNvPr>
          <p:cNvGrpSpPr/>
          <p:nvPr/>
        </p:nvGrpSpPr>
        <p:grpSpPr>
          <a:xfrm rot="6043631" flipV="1">
            <a:off x="4822726" y="887005"/>
            <a:ext cx="775257" cy="905236"/>
            <a:chOff x="9101665" y="2286582"/>
            <a:chExt cx="775257" cy="783170"/>
          </a:xfrm>
        </p:grpSpPr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0E3DC25E-D87C-FFE4-3944-5BE6468E4A68}"/>
                </a:ext>
              </a:extLst>
            </p:cNvPr>
            <p:cNvSpPr/>
            <p:nvPr/>
          </p:nvSpPr>
          <p:spPr>
            <a:xfrm rot="10800000">
              <a:off x="9101665" y="2756485"/>
              <a:ext cx="775257" cy="313267"/>
            </a:xfrm>
            <a:prstGeom prst="snip2Same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1C4A18-5DA6-877B-12B4-484E1E5F9C27}"/>
                </a:ext>
              </a:extLst>
            </p:cNvPr>
            <p:cNvCxnSpPr>
              <a:cxnSpLocks/>
            </p:cNvCxnSpPr>
            <p:nvPr/>
          </p:nvCxnSpPr>
          <p:spPr>
            <a:xfrm>
              <a:off x="9489295" y="2336800"/>
              <a:ext cx="0" cy="4196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7F25574-512D-4DA1-6069-FCBB37BB6E16}"/>
                </a:ext>
              </a:extLst>
            </p:cNvPr>
            <p:cNvSpPr/>
            <p:nvPr/>
          </p:nvSpPr>
          <p:spPr>
            <a:xfrm rot="5400000">
              <a:off x="9490210" y="2285666"/>
              <a:ext cx="313267" cy="31509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10750D-58BE-61D7-CDFC-91DA1DFD998B}"/>
              </a:ext>
            </a:extLst>
          </p:cNvPr>
          <p:cNvGrpSpPr/>
          <p:nvPr/>
        </p:nvGrpSpPr>
        <p:grpSpPr>
          <a:xfrm rot="8300447" flipV="1">
            <a:off x="8606711" y="1335837"/>
            <a:ext cx="775257" cy="905236"/>
            <a:chOff x="9101665" y="2286582"/>
            <a:chExt cx="775257" cy="783170"/>
          </a:xfrm>
        </p:grpSpPr>
        <p:sp>
          <p:nvSpPr>
            <p:cNvPr id="30" name="Rectangle: Top Corners Snipped 29">
              <a:extLst>
                <a:ext uri="{FF2B5EF4-FFF2-40B4-BE49-F238E27FC236}">
                  <a16:creationId xmlns:a16="http://schemas.microsoft.com/office/drawing/2014/main" id="{11E45AD2-098D-39A9-33E1-3F3AA13EDFD7}"/>
                </a:ext>
              </a:extLst>
            </p:cNvPr>
            <p:cNvSpPr/>
            <p:nvPr/>
          </p:nvSpPr>
          <p:spPr>
            <a:xfrm rot="10800000">
              <a:off x="9101665" y="2756485"/>
              <a:ext cx="775257" cy="313267"/>
            </a:xfrm>
            <a:prstGeom prst="snip2Same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DA2CD3-27F3-8A59-D063-9E84AD167D06}"/>
                </a:ext>
              </a:extLst>
            </p:cNvPr>
            <p:cNvCxnSpPr>
              <a:cxnSpLocks/>
            </p:cNvCxnSpPr>
            <p:nvPr/>
          </p:nvCxnSpPr>
          <p:spPr>
            <a:xfrm>
              <a:off x="9489295" y="2336800"/>
              <a:ext cx="0" cy="4196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DC3733-B6E9-995A-531E-B30B8D9C3F62}"/>
                </a:ext>
              </a:extLst>
            </p:cNvPr>
            <p:cNvSpPr/>
            <p:nvPr/>
          </p:nvSpPr>
          <p:spPr>
            <a:xfrm rot="5400000">
              <a:off x="9490210" y="2285666"/>
              <a:ext cx="313267" cy="31509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037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AAA2-CE0E-F4D4-357E-4817A361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442445"/>
            <a:ext cx="10449784" cy="1265928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0D49-C6B6-C012-F8D5-81BB492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F02C-DDF3-51E9-9287-351BB26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0393-7088-244A-35F7-BF409EF7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3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469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BohoVogueVTI</vt:lpstr>
      <vt:lpstr>Ritkábban használt statisztikai eloszlások</vt:lpstr>
      <vt:lpstr>Weibull-eloszlás </vt:lpstr>
      <vt:lpstr>Sűrűségfüggvény</vt:lpstr>
      <vt:lpstr>PowerPoint Presentation</vt:lpstr>
      <vt:lpstr>Eloszlásfüggvény</vt:lpstr>
      <vt:lpstr>Alkalmazásai</vt:lpstr>
      <vt:lpstr>Garanciális Reklamálások</vt:lpstr>
      <vt:lpstr>Rayleigh-Elsozlás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Ritkábban használt statisztikai eloszlások</dc:title>
  <dc:creator>Kriston Ádám</dc:creator>
  <cp:lastModifiedBy>Kriston Ádám</cp:lastModifiedBy>
  <cp:revision>12</cp:revision>
  <dcterms:created xsi:type="dcterms:W3CDTF">2024-04-08T15:55:24Z</dcterms:created>
  <dcterms:modified xsi:type="dcterms:W3CDTF">2024-04-09T09:16:51Z</dcterms:modified>
</cp:coreProperties>
</file>