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42"/>
  </p:notesMasterIdLst>
  <p:sldIdLst>
    <p:sldId id="282" r:id="rId2"/>
    <p:sldId id="283" r:id="rId3"/>
    <p:sldId id="257" r:id="rId4"/>
    <p:sldId id="259" r:id="rId5"/>
    <p:sldId id="258" r:id="rId6"/>
    <p:sldId id="331" r:id="rId7"/>
    <p:sldId id="307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73" r:id="rId21"/>
    <p:sldId id="296" r:id="rId22"/>
    <p:sldId id="297" r:id="rId23"/>
    <p:sldId id="298" r:id="rId24"/>
    <p:sldId id="299" r:id="rId25"/>
    <p:sldId id="332" r:id="rId26"/>
    <p:sldId id="308" r:id="rId27"/>
    <p:sldId id="320" r:id="rId28"/>
    <p:sldId id="313" r:id="rId29"/>
    <p:sldId id="314" r:id="rId30"/>
    <p:sldId id="315" r:id="rId31"/>
    <p:sldId id="316" r:id="rId32"/>
    <p:sldId id="317" r:id="rId33"/>
    <p:sldId id="318" r:id="rId34"/>
    <p:sldId id="333" r:id="rId35"/>
    <p:sldId id="319" r:id="rId36"/>
    <p:sldId id="321" r:id="rId37"/>
    <p:sldId id="322" r:id="rId38"/>
    <p:sldId id="323" r:id="rId39"/>
    <p:sldId id="330" r:id="rId40"/>
    <p:sldId id="324" r:id="rId4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4A77A63-1461-4964-81DD-DE1C8E0F090F}">
  <a:tblStyle styleId="{04A77A63-1461-4964-81DD-DE1C8E0F090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45B9D27-27CC-434C-8293-5EA6FA08F2E0}" styleName="Table_1"/>
  <a:tblStyle styleId="{2035622D-4293-42D2-9D66-AECD98C59652}" styleName="Table_2"/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5280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521494"/>
            <a:ext cx="1971675" cy="3600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535782"/>
            <a:ext cx="5800725" cy="40505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575564"/>
            <a:ext cx="8085582" cy="251688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3153157"/>
            <a:ext cx="6919722" cy="12344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8/15/2015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30350"/>
            <a:ext cx="3497580" cy="542550"/>
          </a:xfrm>
        </p:spPr>
        <p:txBody>
          <a:bodyPr anchor="ctr">
            <a:normAutofit/>
          </a:bodyPr>
          <a:lstStyle>
            <a:lvl1pPr marL="0" indent="0">
              <a:buNone/>
              <a:defRPr sz="1700" b="0" cap="all" baseline="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06481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1528826"/>
            <a:ext cx="3497580" cy="541782"/>
          </a:xfrm>
        </p:spPr>
        <p:txBody>
          <a:bodyPr anchor="ctr">
            <a:normAutofit/>
          </a:bodyPr>
          <a:lstStyle>
            <a:lvl1pPr marL="0" indent="0">
              <a:buNone/>
              <a:defRPr sz="1700" b="0" cap="all" baseline="0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06324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8/15/2015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8/15/2015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8/15/2015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4064001"/>
            <a:ext cx="8085582" cy="459962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3998214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4432301"/>
            <a:ext cx="6922008" cy="40005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10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</p:spPr>
        <p:txBody>
          <a:bodyPr vert="horz" lIns="68580" tIns="34290" rIns="68580" bIns="34290" rtlCol="0" anchor="b"/>
          <a:lstStyle>
            <a:lvl1pPr algn="r">
              <a:defRPr sz="77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 smtClean="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100" kern="1200" spc="-9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1"/>
          <p:cNvSpPr txBox="1">
            <a:spLocks noGrp="1"/>
          </p:cNvSpPr>
          <p:nvPr>
            <p:ph type="title"/>
          </p:nvPr>
        </p:nvSpPr>
        <p:spPr>
          <a:xfrm>
            <a:off x="5508104" y="4083918"/>
            <a:ext cx="3240360" cy="4599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An Introduction</a:t>
            </a:r>
          </a:p>
        </p:txBody>
      </p:sp>
      <p:pic>
        <p:nvPicPr>
          <p:cNvPr id="1026" name="Picture 2" descr="http://hacktivist.in/introduction-to-nodejs-mongodb-meteor/img/mongodb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4" b="111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85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 vs NoSQL </a:t>
            </a:r>
          </a:p>
        </p:txBody>
      </p:sp>
      <p:pic>
        <p:nvPicPr>
          <p:cNvPr id="3" name="Shape 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0825" y="1382100"/>
            <a:ext cx="5991449" cy="3085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9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1.Data Storage</a:t>
            </a:r>
          </a:p>
        </p:txBody>
      </p:sp>
      <p:pic>
        <p:nvPicPr>
          <p:cNvPr id="3" name="Shape 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96050" y="1270950"/>
            <a:ext cx="6077600" cy="347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9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8"/>
          <p:cNvSpPr txBox="1">
            <a:spLocks noGrp="1"/>
          </p:cNvSpPr>
          <p:nvPr>
            <p:ph type="title"/>
          </p:nvPr>
        </p:nvSpPr>
        <p:spPr>
          <a:xfrm>
            <a:off x="457200" y="164350"/>
            <a:ext cx="8229600" cy="762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Javascript aside : What is JSON ?</a:t>
            </a:r>
          </a:p>
        </p:txBody>
      </p:sp>
      <p:pic>
        <p:nvPicPr>
          <p:cNvPr id="3" name="Shape 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925" y="1072525"/>
            <a:ext cx="5695950" cy="9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210" y="2283718"/>
            <a:ext cx="5545379" cy="2226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9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5"/>
          <p:cNvSpPr txBox="1">
            <a:spLocks noGrp="1"/>
          </p:cNvSpPr>
          <p:nvPr>
            <p:ph type="title"/>
          </p:nvPr>
        </p:nvSpPr>
        <p:spPr>
          <a:xfrm>
            <a:off x="467544" y="411510"/>
            <a:ext cx="8229600" cy="76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400" dirty="0"/>
              <a:t>JSON (Example)</a:t>
            </a:r>
          </a:p>
        </p:txBody>
      </p:sp>
      <p:sp>
        <p:nvSpPr>
          <p:cNvPr id="3" name="Shape 86"/>
          <p:cNvSpPr txBox="1">
            <a:spLocks noGrp="1"/>
          </p:cNvSpPr>
          <p:nvPr>
            <p:ph type="body" idx="1"/>
          </p:nvPr>
        </p:nvSpPr>
        <p:spPr>
          <a:xfrm>
            <a:off x="467544" y="1203598"/>
            <a:ext cx="8229600" cy="33843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800" dirty="0"/>
              <a:t>var me = 	{</a:t>
            </a:r>
          </a:p>
          <a:p>
            <a:pPr rtl="0">
              <a:spcBef>
                <a:spcPts val="0"/>
              </a:spcBef>
              <a:buNone/>
            </a:pPr>
            <a:r>
              <a:rPr lang="en" sz="2800" dirty="0"/>
              <a:t>			</a:t>
            </a:r>
            <a:r>
              <a:rPr lang="en" sz="2800" dirty="0" smtClean="0"/>
              <a:t>name </a:t>
            </a:r>
            <a:r>
              <a:rPr lang="en" sz="2800" dirty="0"/>
              <a:t>		:	“flintstone”</a:t>
            </a:r>
          </a:p>
          <a:p>
            <a:pPr rtl="0">
              <a:spcBef>
                <a:spcPts val="0"/>
              </a:spcBef>
              <a:buNone/>
            </a:pPr>
            <a:r>
              <a:rPr lang="en" sz="2800" dirty="0"/>
              <a:t>			</a:t>
            </a:r>
            <a:r>
              <a:rPr lang="en" sz="2800" dirty="0" smtClean="0"/>
              <a:t>age</a:t>
            </a:r>
            <a:r>
              <a:rPr lang="en" sz="2800" dirty="0"/>
              <a:t>		</a:t>
            </a:r>
            <a:r>
              <a:rPr lang="en" sz="2800" dirty="0" smtClean="0"/>
              <a:t>	:</a:t>
            </a:r>
            <a:r>
              <a:rPr lang="en" sz="2800" dirty="0"/>
              <a:t>	</a:t>
            </a:r>
            <a:r>
              <a:rPr lang="en" sz="2800" dirty="0" smtClean="0"/>
              <a:t>20</a:t>
            </a:r>
          </a:p>
          <a:p>
            <a:pPr rtl="0">
              <a:spcBef>
                <a:spcPts val="0"/>
              </a:spcBef>
              <a:buNone/>
            </a:pPr>
            <a:r>
              <a:rPr lang="en" sz="2800" dirty="0"/>
              <a:t>	</a:t>
            </a:r>
            <a:r>
              <a:rPr lang="en" sz="2800" dirty="0" smtClean="0"/>
              <a:t>		height</a:t>
            </a:r>
            <a:r>
              <a:rPr lang="en" sz="2800" dirty="0"/>
              <a:t>		:	</a:t>
            </a:r>
            <a:r>
              <a:rPr lang="en" sz="2800" dirty="0" smtClean="0"/>
              <a:t>5.7							subjects</a:t>
            </a:r>
            <a:r>
              <a:rPr lang="en" sz="2800" dirty="0"/>
              <a:t>	</a:t>
            </a:r>
            <a:r>
              <a:rPr lang="en" sz="2800" dirty="0" smtClean="0"/>
              <a:t>	:</a:t>
            </a:r>
            <a:r>
              <a:rPr lang="en" sz="2800" dirty="0"/>
              <a:t>	[‘ML’, ‘DBMS</a:t>
            </a:r>
            <a:r>
              <a:rPr lang="en" sz="2800" dirty="0" smtClean="0"/>
              <a:t>’, </a:t>
            </a:r>
            <a:r>
              <a:rPr lang="en" sz="2800" dirty="0"/>
              <a:t>‘CN’ ]</a:t>
            </a:r>
          </a:p>
          <a:p>
            <a:pPr rtl="0">
              <a:spcBef>
                <a:spcPts val="0"/>
              </a:spcBef>
              <a:buNone/>
            </a:pPr>
            <a:r>
              <a:rPr lang="en" sz="2800" dirty="0"/>
              <a:t>			</a:t>
            </a:r>
            <a:r>
              <a:rPr lang="en" sz="2800" dirty="0" smtClean="0"/>
              <a:t>isMale</a:t>
            </a:r>
            <a:r>
              <a:rPr lang="en" sz="2800" dirty="0"/>
              <a:t>		:	</a:t>
            </a:r>
            <a:r>
              <a:rPr lang="en" sz="2800" dirty="0" smtClean="0"/>
              <a:t>true</a:t>
            </a:r>
          </a:p>
          <a:p>
            <a:pPr rtl="0">
              <a:spcBef>
                <a:spcPts val="0"/>
              </a:spcBef>
              <a:buNone/>
            </a:pPr>
            <a:r>
              <a:rPr lang="en" sz="2800" dirty="0"/>
              <a:t>	</a:t>
            </a:r>
            <a:r>
              <a:rPr lang="en" sz="2800" dirty="0" smtClean="0"/>
              <a:t>		}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6649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BSON ?</a:t>
            </a:r>
          </a:p>
        </p:txBody>
      </p:sp>
      <p:pic>
        <p:nvPicPr>
          <p:cNvPr id="3" name="Shape 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8175" y="1836150"/>
            <a:ext cx="5238750" cy="125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9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/>
          <p:cNvSpPr txBox="1">
            <a:spLocks noGrp="1"/>
          </p:cNvSpPr>
          <p:nvPr>
            <p:ph type="title"/>
          </p:nvPr>
        </p:nvSpPr>
        <p:spPr>
          <a:xfrm>
            <a:off x="395536" y="339502"/>
            <a:ext cx="8229600" cy="88233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2.Schema </a:t>
            </a:r>
          </a:p>
        </p:txBody>
      </p:sp>
      <p:graphicFrame>
        <p:nvGraphicFramePr>
          <p:cNvPr id="3" name="Shape 98"/>
          <p:cNvGraphicFramePr/>
          <p:nvPr>
            <p:extLst>
              <p:ext uri="{D42A27DB-BD31-4B8C-83A1-F6EECF244321}">
                <p14:modId xmlns:p14="http://schemas.microsoft.com/office/powerpoint/2010/main" val="198785096"/>
              </p:ext>
            </p:extLst>
          </p:nvPr>
        </p:nvGraphicFramePr>
        <p:xfrm>
          <a:off x="1115616" y="1563638"/>
          <a:ext cx="6795741" cy="237626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8540"/>
                <a:gridCol w="1226160"/>
                <a:gridCol w="1469977"/>
                <a:gridCol w="1591911"/>
                <a:gridCol w="1359153"/>
              </a:tblGrid>
              <a:tr h="79208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 dirty="0"/>
                        <a:t>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Rice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Wheat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Onions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Tomato</a:t>
                      </a:r>
                    </a:p>
                  </a:txBody>
                  <a:tcPr marL="91425" marR="91425" marT="91425" marB="91425"/>
                </a:tc>
              </a:tr>
              <a:tr h="79208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 dirty="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 dirty="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(NULL)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5</a:t>
                      </a:r>
                    </a:p>
                  </a:txBody>
                  <a:tcPr marL="91425" marR="91425" marT="91425" marB="91425"/>
                </a:tc>
              </a:tr>
              <a:tr h="79208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 dirty="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 dirty="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/>
                        <a:t>(NULL)</a:t>
                      </a:r>
                      <a:endParaRPr lang="en" sz="24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 dirty="0"/>
                        <a:t>(NULL)</a:t>
                      </a:r>
                      <a:endParaRPr lang="en" sz="24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9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7"/>
          <p:cNvSpPr txBox="1">
            <a:spLocks noGrp="1"/>
          </p:cNvSpPr>
          <p:nvPr>
            <p:ph type="body" idx="1"/>
          </p:nvPr>
        </p:nvSpPr>
        <p:spPr>
          <a:xfrm>
            <a:off x="2555776" y="0"/>
            <a:ext cx="4248472" cy="50920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3200" dirty="0" smtClean="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3200" dirty="0"/>
              <a:t>	</a:t>
            </a:r>
            <a:r>
              <a:rPr lang="en-IN" sz="3200" dirty="0" smtClean="0"/>
              <a:t>id : 1 ,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3200" dirty="0"/>
              <a:t>	</a:t>
            </a:r>
            <a:r>
              <a:rPr lang="en-IN" sz="3200" dirty="0" smtClean="0"/>
              <a:t>rice : 10 ,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3200" dirty="0"/>
              <a:t>	</a:t>
            </a:r>
            <a:r>
              <a:rPr lang="en-IN" sz="3200" dirty="0" smtClean="0"/>
              <a:t>onions : 10 ,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3200" dirty="0"/>
              <a:t>	</a:t>
            </a:r>
            <a:r>
              <a:rPr lang="en-IN" sz="3200" dirty="0" smtClean="0"/>
              <a:t>tomatoes : 5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sz="3200" dirty="0" smtClean="0"/>
              <a:t>} ,</a:t>
            </a:r>
          </a:p>
          <a:p>
            <a:pPr lvl="0" rtl="0">
              <a:spcBef>
                <a:spcPts val="0"/>
              </a:spcBef>
              <a:buNone/>
            </a:pPr>
            <a:endParaRPr lang="en-IN" sz="3200" dirty="0" smtClean="0"/>
          </a:p>
          <a:p>
            <a:pPr lvl="0">
              <a:spcBef>
                <a:spcPts val="0"/>
              </a:spcBef>
            </a:pPr>
            <a:r>
              <a:rPr lang="en-IN" sz="3200" dirty="0"/>
              <a:t>{</a:t>
            </a:r>
          </a:p>
          <a:p>
            <a:pPr lvl="0">
              <a:spcBef>
                <a:spcPts val="0"/>
              </a:spcBef>
            </a:pPr>
            <a:r>
              <a:rPr lang="en-IN" sz="3200" dirty="0"/>
              <a:t>	id : </a:t>
            </a:r>
            <a:r>
              <a:rPr lang="en-IN" sz="3200" dirty="0" smtClean="0"/>
              <a:t>2 </a:t>
            </a:r>
            <a:r>
              <a:rPr lang="en-IN" sz="3200" dirty="0"/>
              <a:t>,</a:t>
            </a:r>
          </a:p>
          <a:p>
            <a:pPr lvl="0">
              <a:spcBef>
                <a:spcPts val="0"/>
              </a:spcBef>
            </a:pPr>
            <a:r>
              <a:rPr lang="en-IN" sz="3200" dirty="0"/>
              <a:t>	rice : 10 </a:t>
            </a:r>
            <a:r>
              <a:rPr lang="en-IN" sz="3200" dirty="0" smtClean="0"/>
              <a:t>,</a:t>
            </a:r>
          </a:p>
          <a:p>
            <a:pPr lvl="0">
              <a:spcBef>
                <a:spcPts val="0"/>
              </a:spcBef>
            </a:pPr>
            <a:r>
              <a:rPr lang="en-IN" sz="3200" dirty="0"/>
              <a:t>	</a:t>
            </a:r>
            <a:r>
              <a:rPr lang="en-IN" sz="3200" dirty="0" smtClean="0"/>
              <a:t>wheat : 10</a:t>
            </a:r>
            <a:endParaRPr lang="en-IN" sz="3200" dirty="0"/>
          </a:p>
          <a:p>
            <a:pPr lvl="0">
              <a:spcBef>
                <a:spcPts val="0"/>
              </a:spcBef>
            </a:pPr>
            <a:r>
              <a:rPr lang="en-IN" sz="3200" dirty="0" smtClean="0"/>
              <a:t>}</a:t>
            </a:r>
            <a:endParaRPr lang="en-IN" sz="32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47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8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400" dirty="0"/>
              <a:t>3.Scalability</a:t>
            </a:r>
          </a:p>
        </p:txBody>
      </p:sp>
      <p:pic>
        <p:nvPicPr>
          <p:cNvPr id="3" name="Shape 1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5125" y="857400"/>
            <a:ext cx="7147649" cy="394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7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638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/>
              <a:t>Examples</a:t>
            </a:r>
          </a:p>
        </p:txBody>
      </p:sp>
      <p:pic>
        <p:nvPicPr>
          <p:cNvPr id="3" name="Shape 1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32875" y="1195025"/>
            <a:ext cx="6878250" cy="366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7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6"/>
          <p:cNvSpPr txBox="1">
            <a:spLocks noGrp="1"/>
          </p:cNvSpPr>
          <p:nvPr>
            <p:ph type="title"/>
          </p:nvPr>
        </p:nvSpPr>
        <p:spPr>
          <a:xfrm>
            <a:off x="457200" y="195486"/>
            <a:ext cx="8229600" cy="86774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MongoDB </a:t>
            </a:r>
          </a:p>
        </p:txBody>
      </p:sp>
      <p:sp>
        <p:nvSpPr>
          <p:cNvPr id="5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07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3600" dirty="0">
                <a:solidFill>
                  <a:schemeClr val="tx1"/>
                </a:solidFill>
              </a:rPr>
              <a:t>Most popular NoSQL language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3600" dirty="0">
                <a:solidFill>
                  <a:schemeClr val="tx1"/>
                </a:solidFill>
              </a:rPr>
              <a:t>Written in C++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3600" dirty="0" smtClean="0">
                <a:solidFill>
                  <a:schemeClr val="tx1"/>
                </a:solidFill>
              </a:rPr>
              <a:t>OpenSource</a:t>
            </a:r>
            <a:endParaRPr lang="en" sz="3600" dirty="0">
              <a:solidFill>
                <a:schemeClr val="tx1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3600" dirty="0">
                <a:solidFill>
                  <a:schemeClr val="tx1"/>
                </a:solidFill>
              </a:rPr>
              <a:t>Horizontally Scalable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3600" dirty="0">
                <a:solidFill>
                  <a:schemeClr val="tx1"/>
                </a:solidFill>
              </a:rPr>
              <a:t>Document </a:t>
            </a:r>
            <a:r>
              <a:rPr lang="en" sz="3600" dirty="0" smtClean="0">
                <a:solidFill>
                  <a:schemeClr val="tx1"/>
                </a:solidFill>
              </a:rPr>
              <a:t>Model</a:t>
            </a:r>
            <a:endParaRPr lang="en" sz="3600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247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55527"/>
            <a:ext cx="2880320" cy="864096"/>
          </a:xfrm>
        </p:spPr>
        <p:txBody>
          <a:bodyPr/>
          <a:lstStyle/>
          <a:p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Preface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35646"/>
            <a:ext cx="6336704" cy="2334017"/>
          </a:xfrm>
        </p:spPr>
      </p:pic>
    </p:spTree>
    <p:extLst>
      <p:ext uri="{BB962C8B-B14F-4D97-AF65-F5344CB8AC3E}">
        <p14:creationId xmlns:p14="http://schemas.microsoft.com/office/powerpoint/2010/main" val="22892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187" y="411510"/>
            <a:ext cx="8229600" cy="5797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  <a:buNone/>
            </a:pPr>
            <a:r>
              <a:rPr lang="en" sz="4000" b="0" dirty="0"/>
              <a:t>HU</a:t>
            </a:r>
            <a:r>
              <a:rPr lang="en" sz="4000" dirty="0">
                <a:solidFill>
                  <a:schemeClr val="accent1"/>
                </a:solidFill>
              </a:rPr>
              <a:t>MONGO</a:t>
            </a:r>
            <a:r>
              <a:rPr lang="en" sz="4000" b="0" dirty="0"/>
              <a:t>US  </a:t>
            </a:r>
            <a:r>
              <a:rPr lang="en" sz="4000" dirty="0">
                <a:solidFill>
                  <a:schemeClr val="accent1"/>
                </a:solidFill>
              </a:rPr>
              <a:t>D</a:t>
            </a:r>
            <a:r>
              <a:rPr lang="en" sz="4000" b="0" dirty="0"/>
              <a:t>ata</a:t>
            </a:r>
            <a:r>
              <a:rPr lang="en" sz="4000" dirty="0">
                <a:solidFill>
                  <a:schemeClr val="accent1"/>
                </a:solidFill>
              </a:rPr>
              <a:t>B</a:t>
            </a:r>
            <a:r>
              <a:rPr lang="en" sz="4000" b="0" dirty="0"/>
              <a:t>ase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680" y="1059583"/>
            <a:ext cx="5388795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2837" y="863975"/>
            <a:ext cx="7904974" cy="395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139"/>
          <p:cNvSpPr txBox="1">
            <a:spLocks noGrp="1"/>
          </p:cNvSpPr>
          <p:nvPr>
            <p:ph type="title"/>
          </p:nvPr>
        </p:nvSpPr>
        <p:spPr>
          <a:xfrm>
            <a:off x="457200" y="174076"/>
            <a:ext cx="8229600" cy="548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3000" b="0"/>
              <a:t>Document Model</a:t>
            </a:r>
          </a:p>
        </p:txBody>
      </p:sp>
    </p:spTree>
    <p:extLst>
      <p:ext uri="{BB962C8B-B14F-4D97-AF65-F5344CB8AC3E}">
        <p14:creationId xmlns:p14="http://schemas.microsoft.com/office/powerpoint/2010/main" val="23247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4"/>
          <p:cNvSpPr txBox="1">
            <a:spLocks/>
          </p:cNvSpPr>
          <p:nvPr/>
        </p:nvSpPr>
        <p:spPr>
          <a:xfrm>
            <a:off x="457200" y="514376"/>
            <a:ext cx="8229600" cy="5489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sz="4100" kern="1200" spc="-9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>
              <a:spcBef>
                <a:spcPts val="600"/>
              </a:spcBef>
            </a:pPr>
            <a:r>
              <a:rPr lang="en" sz="3000" smtClean="0"/>
              <a:t>Document Model</a:t>
            </a:r>
            <a:endParaRPr lang="en" sz="3000"/>
          </a:p>
        </p:txBody>
      </p:sp>
      <p:sp>
        <p:nvSpPr>
          <p:cNvPr id="3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146"/>
          <p:cNvSpPr/>
          <p:nvPr/>
        </p:nvSpPr>
        <p:spPr>
          <a:xfrm>
            <a:off x="1350550" y="1428375"/>
            <a:ext cx="6417300" cy="3276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1828800" indent="457200">
              <a:spcBef>
                <a:spcPts val="0"/>
              </a:spcBef>
              <a:buNone/>
            </a:pPr>
            <a:r>
              <a:rPr lang="en"/>
              <a:t>SERVER - HOST MACHINE - X</a:t>
            </a:r>
          </a:p>
        </p:txBody>
      </p:sp>
      <p:sp>
        <p:nvSpPr>
          <p:cNvPr id="5" name="Shape 147"/>
          <p:cNvSpPr/>
          <p:nvPr/>
        </p:nvSpPr>
        <p:spPr>
          <a:xfrm>
            <a:off x="1895050" y="1758975"/>
            <a:ext cx="2411399" cy="24695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algn="ctr" rtl="0">
              <a:spcBef>
                <a:spcPts val="0"/>
              </a:spcBef>
              <a:buNone/>
            </a:pPr>
            <a:r>
              <a:rPr lang="en"/>
              <a:t>	    DATABASE - A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48"/>
          <p:cNvSpPr/>
          <p:nvPr/>
        </p:nvSpPr>
        <p:spPr>
          <a:xfrm>
            <a:off x="2308175" y="1924250"/>
            <a:ext cx="1584899" cy="8177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149"/>
          <p:cNvSpPr/>
          <p:nvPr/>
        </p:nvSpPr>
        <p:spPr>
          <a:xfrm>
            <a:off x="2308300" y="2896550"/>
            <a:ext cx="1584899" cy="7583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COLLECTION-1</a:t>
            </a:r>
          </a:p>
        </p:txBody>
      </p:sp>
      <p:sp>
        <p:nvSpPr>
          <p:cNvPr id="8" name="Shape 150"/>
          <p:cNvSpPr/>
          <p:nvPr/>
        </p:nvSpPr>
        <p:spPr>
          <a:xfrm>
            <a:off x="4711575" y="1758975"/>
            <a:ext cx="2411399" cy="24695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DATABASE - B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51"/>
          <p:cNvSpPr/>
          <p:nvPr/>
        </p:nvSpPr>
        <p:spPr>
          <a:xfrm>
            <a:off x="5124825" y="2896550"/>
            <a:ext cx="1584899" cy="7583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COLLECTION-1</a:t>
            </a:r>
          </a:p>
        </p:txBody>
      </p:sp>
      <p:sp>
        <p:nvSpPr>
          <p:cNvPr id="10" name="Shape 152"/>
          <p:cNvSpPr/>
          <p:nvPr/>
        </p:nvSpPr>
        <p:spPr>
          <a:xfrm>
            <a:off x="2439550" y="1983700"/>
            <a:ext cx="353399" cy="669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53"/>
          <p:cNvSpPr/>
          <p:nvPr/>
        </p:nvSpPr>
        <p:spPr>
          <a:xfrm>
            <a:off x="2924050" y="1983700"/>
            <a:ext cx="353399" cy="669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</a:t>
            </a:r>
          </a:p>
        </p:txBody>
      </p:sp>
      <p:sp>
        <p:nvSpPr>
          <p:cNvPr id="12" name="Shape 154"/>
          <p:cNvSpPr/>
          <p:nvPr/>
        </p:nvSpPr>
        <p:spPr>
          <a:xfrm>
            <a:off x="3408550" y="1983700"/>
            <a:ext cx="353399" cy="669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55"/>
          <p:cNvSpPr/>
          <p:nvPr/>
        </p:nvSpPr>
        <p:spPr>
          <a:xfrm>
            <a:off x="5124825" y="1983700"/>
            <a:ext cx="1584899" cy="81779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56"/>
          <p:cNvSpPr/>
          <p:nvPr/>
        </p:nvSpPr>
        <p:spPr>
          <a:xfrm>
            <a:off x="5256200" y="2043150"/>
            <a:ext cx="353399" cy="669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7"/>
          <p:cNvSpPr/>
          <p:nvPr/>
        </p:nvSpPr>
        <p:spPr>
          <a:xfrm>
            <a:off x="5740700" y="2043150"/>
            <a:ext cx="353399" cy="669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</a:t>
            </a:r>
          </a:p>
        </p:txBody>
      </p:sp>
      <p:sp>
        <p:nvSpPr>
          <p:cNvPr id="16" name="Shape 158"/>
          <p:cNvSpPr/>
          <p:nvPr/>
        </p:nvSpPr>
        <p:spPr>
          <a:xfrm>
            <a:off x="6225200" y="2043150"/>
            <a:ext cx="353399" cy="669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7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RDBMS vs MongoDB</a:t>
            </a:r>
          </a:p>
        </p:txBody>
      </p:sp>
      <p:graphicFrame>
        <p:nvGraphicFramePr>
          <p:cNvPr id="3" name="Shape 164"/>
          <p:cNvGraphicFramePr/>
          <p:nvPr>
            <p:extLst>
              <p:ext uri="{D42A27DB-BD31-4B8C-83A1-F6EECF244321}">
                <p14:modId xmlns:p14="http://schemas.microsoft.com/office/powerpoint/2010/main" val="1309910864"/>
              </p:ext>
            </p:extLst>
          </p:nvPr>
        </p:nvGraphicFramePr>
        <p:xfrm>
          <a:off x="1691680" y="987574"/>
          <a:ext cx="5709550" cy="3706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54775"/>
                <a:gridCol w="2854775"/>
              </a:tblGrid>
              <a:tr h="7412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000" dirty="0"/>
                        <a:t>RDBMS</a:t>
                      </a:r>
                      <a:endParaRPr lang="en" sz="2000" b="1" dirty="0">
                        <a:solidFill>
                          <a:srgbClr val="31313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000"/>
                        <a:t>MongoDB</a:t>
                      </a:r>
                      <a:endParaRPr lang="en" sz="2000" b="1">
                        <a:solidFill>
                          <a:srgbClr val="31313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741200">
                <a:tc>
                  <a:txBody>
                    <a:bodyPr/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000"/>
                        <a:t>Database</a:t>
                      </a:r>
                      <a:endParaRPr lang="en" sz="2000">
                        <a:solidFill>
                          <a:srgbClr val="31313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000"/>
                        <a:t>Database</a:t>
                      </a:r>
                      <a:endParaRPr lang="en" sz="2000">
                        <a:solidFill>
                          <a:srgbClr val="31313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741200">
                <a:tc>
                  <a:txBody>
                    <a:bodyPr/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000"/>
                        <a:t>Table</a:t>
                      </a:r>
                      <a:endParaRPr lang="en" sz="2000">
                        <a:solidFill>
                          <a:srgbClr val="31313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000"/>
                        <a:t>Collection</a:t>
                      </a:r>
                      <a:endParaRPr lang="en" sz="2000">
                        <a:solidFill>
                          <a:srgbClr val="31313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741200">
                <a:tc>
                  <a:txBody>
                    <a:bodyPr/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000"/>
                        <a:t>Tuple/Row</a:t>
                      </a:r>
                      <a:endParaRPr lang="en" sz="2000">
                        <a:solidFill>
                          <a:srgbClr val="31313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000"/>
                        <a:t>Document</a:t>
                      </a:r>
                      <a:endParaRPr lang="en" sz="2000">
                        <a:solidFill>
                          <a:srgbClr val="31313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741200">
                <a:tc>
                  <a:txBody>
                    <a:bodyPr/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000" dirty="0"/>
                        <a:t>C</a:t>
                      </a:r>
                      <a:r>
                        <a:rPr lang="en" sz="2000" dirty="0" smtClean="0"/>
                        <a:t>olumn</a:t>
                      </a:r>
                      <a:endParaRPr lang="en" sz="2000" dirty="0">
                        <a:solidFill>
                          <a:srgbClr val="31313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000" dirty="0"/>
                        <a:t>Field</a:t>
                      </a:r>
                      <a:endParaRPr lang="en" sz="2000" dirty="0">
                        <a:solidFill>
                          <a:srgbClr val="313131"/>
                        </a:solidFill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2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RDBMS vs MongoDB</a:t>
            </a:r>
          </a:p>
        </p:txBody>
      </p:sp>
      <p:graphicFrame>
        <p:nvGraphicFramePr>
          <p:cNvPr id="3" name="Shape 170"/>
          <p:cNvGraphicFramePr/>
          <p:nvPr>
            <p:extLst>
              <p:ext uri="{D42A27DB-BD31-4B8C-83A1-F6EECF244321}">
                <p14:modId xmlns:p14="http://schemas.microsoft.com/office/powerpoint/2010/main" val="680971624"/>
              </p:ext>
            </p:extLst>
          </p:nvPr>
        </p:nvGraphicFramePr>
        <p:xfrm>
          <a:off x="1453425" y="1455275"/>
          <a:ext cx="5620000" cy="235957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405725"/>
                <a:gridCol w="2214275"/>
              </a:tblGrid>
              <a:tr h="786525">
                <a:tc gridSpan="2">
                  <a:txBody>
                    <a:bodyPr/>
                    <a:lstStyle/>
                    <a:p>
                      <a:pPr lvl="0" algn="ctr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3000" dirty="0"/>
                        <a:t>Database Server and Client</a:t>
                      </a:r>
                      <a:endParaRPr lang="en" sz="3000" b="1" dirty="0">
                        <a:solidFill>
                          <a:srgbClr val="313131"/>
                        </a:solidFill>
                      </a:endParaRP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6525">
                <a:tc>
                  <a:txBody>
                    <a:bodyPr/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400"/>
                        <a:t>Mysqld/Oracle</a:t>
                      </a:r>
                      <a:endParaRPr lang="en" sz="2400">
                        <a:solidFill>
                          <a:srgbClr val="31313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400"/>
                        <a:t>mongod</a:t>
                      </a:r>
                      <a:endParaRPr lang="en" sz="2400">
                        <a:solidFill>
                          <a:srgbClr val="31313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786525">
                <a:tc>
                  <a:txBody>
                    <a:bodyPr/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400" dirty="0"/>
                        <a:t>mysql/sqlplus</a:t>
                      </a:r>
                      <a:endParaRPr lang="en" sz="2400" dirty="0">
                        <a:solidFill>
                          <a:srgbClr val="31313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2400" dirty="0"/>
                        <a:t>mongo</a:t>
                      </a:r>
                      <a:endParaRPr lang="en" sz="2400" dirty="0">
                        <a:solidFill>
                          <a:srgbClr val="313131"/>
                        </a:solidFill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2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Quiz - II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347614"/>
            <a:ext cx="8712968" cy="2985785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algn="ctr"/>
            <a:r>
              <a:rPr lang="en-IN" sz="5400" b="1" dirty="0" smtClean="0"/>
              <a:t>Log on </a:t>
            </a:r>
            <a:r>
              <a:rPr lang="en-IN" sz="5400" b="1" dirty="0"/>
              <a:t>to </a:t>
            </a:r>
            <a:endParaRPr lang="en-IN" sz="5400" b="1" dirty="0" smtClean="0"/>
          </a:p>
          <a:p>
            <a:pPr algn="ctr"/>
            <a:r>
              <a:rPr lang="en-IN" sz="5400" b="1" dirty="0" smtClean="0"/>
              <a:t>www.testmoz.com/545200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619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Installing Mongo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Run the mongodb.exe 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Create a folder named ‘data’ in C Drive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Add folder within ‘data’ name ‘</a:t>
            </a:r>
            <a:r>
              <a:rPr lang="en-IN" sz="2800" dirty="0" err="1" smtClean="0"/>
              <a:t>db</a:t>
            </a:r>
            <a:r>
              <a:rPr lang="en-IN" sz="2800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Install </a:t>
            </a:r>
            <a:r>
              <a:rPr lang="en-IN" sz="2800" dirty="0" err="1" smtClean="0"/>
              <a:t>robomongo</a:t>
            </a:r>
            <a:r>
              <a:rPr lang="en-IN" sz="2800" dirty="0" smtClean="0"/>
              <a:t>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Set the correct port (default)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Done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91630"/>
            <a:ext cx="5184576" cy="3150351"/>
          </a:xfrm>
        </p:spPr>
      </p:pic>
    </p:spTree>
    <p:extLst>
      <p:ext uri="{BB962C8B-B14F-4D97-AF65-F5344CB8AC3E}">
        <p14:creationId xmlns:p14="http://schemas.microsoft.com/office/powerpoint/2010/main" val="2679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11510"/>
            <a:ext cx="8086725" cy="697756"/>
          </a:xfrm>
        </p:spPr>
        <p:txBody>
          <a:bodyPr/>
          <a:lstStyle/>
          <a:p>
            <a:r>
              <a:rPr lang="en-IN" sz="4400" dirty="0" smtClean="0"/>
              <a:t>1.Creating a Database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563638"/>
            <a:ext cx="8031806" cy="3024336"/>
          </a:xfrm>
        </p:spPr>
        <p:txBody>
          <a:bodyPr>
            <a:normAutofit/>
          </a:bodyPr>
          <a:lstStyle/>
          <a:p>
            <a:r>
              <a:rPr lang="en-IN" sz="4800" dirty="0" smtClean="0"/>
              <a:t>Syntax : </a:t>
            </a:r>
            <a:r>
              <a:rPr lang="en-US" sz="4800" dirty="0"/>
              <a:t>use</a:t>
            </a:r>
            <a:r>
              <a:rPr lang="en-US" sz="4800" dirty="0"/>
              <a:t> </a:t>
            </a:r>
            <a:r>
              <a:rPr 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DATABASE_NAME</a:t>
            </a:r>
          </a:p>
          <a:p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4800" dirty="0" smtClean="0"/>
              <a:t>Example: </a:t>
            </a:r>
            <a:r>
              <a:rPr lang="en-US" sz="4800" dirty="0"/>
              <a:t>use </a:t>
            </a:r>
            <a:r>
              <a:rPr lang="en-IN" sz="4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first_db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sz="4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9502"/>
            <a:ext cx="8086725" cy="913780"/>
          </a:xfrm>
        </p:spPr>
        <p:txBody>
          <a:bodyPr/>
          <a:lstStyle/>
          <a:p>
            <a:r>
              <a:rPr lang="en-IN" sz="4400" dirty="0" smtClean="0"/>
              <a:t>2.Listing Databases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27734"/>
            <a:ext cx="8031806" cy="1008112"/>
          </a:xfrm>
        </p:spPr>
        <p:txBody>
          <a:bodyPr>
            <a:normAutofit/>
          </a:bodyPr>
          <a:lstStyle/>
          <a:p>
            <a:r>
              <a:rPr lang="en-IN" sz="7200" dirty="0" smtClean="0"/>
              <a:t>Show </a:t>
            </a:r>
            <a:r>
              <a:rPr lang="en-IN" sz="7200" dirty="0" err="1" smtClean="0"/>
              <a:t>dbs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838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15415" y="123478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Client-Server Model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84" y="1347614"/>
            <a:ext cx="7560840" cy="309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086725" cy="913780"/>
          </a:xfrm>
        </p:spPr>
        <p:txBody>
          <a:bodyPr/>
          <a:lstStyle/>
          <a:p>
            <a:r>
              <a:rPr lang="en-IN" sz="4400" dirty="0" smtClean="0"/>
              <a:t>3. Adding Collections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47614"/>
            <a:ext cx="8640960" cy="3456384"/>
          </a:xfrm>
        </p:spPr>
        <p:txBody>
          <a:bodyPr/>
          <a:lstStyle/>
          <a:p>
            <a:r>
              <a:rPr lang="en-IN" sz="3600" u="sng" dirty="0" smtClean="0"/>
              <a:t>Syntax: </a:t>
            </a:r>
          </a:p>
          <a:p>
            <a:r>
              <a:rPr lang="en-IN" sz="4000" b="1" dirty="0" err="1" smtClean="0"/>
              <a:t>db.createCollection</a:t>
            </a:r>
            <a:r>
              <a:rPr lang="en-IN" sz="4000" b="1" dirty="0" smtClean="0"/>
              <a:t>(“</a:t>
            </a:r>
            <a:r>
              <a:rPr lang="en-IN" sz="4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Collection_Name</a:t>
            </a:r>
            <a:r>
              <a:rPr lang="en-IN" sz="4000" b="1" dirty="0" smtClean="0"/>
              <a:t>”)</a:t>
            </a:r>
          </a:p>
          <a:p>
            <a:endParaRPr lang="en-IN" sz="4000" b="1" dirty="0" smtClean="0"/>
          </a:p>
          <a:p>
            <a:r>
              <a:rPr lang="en-IN" sz="3600" u="sng" dirty="0" smtClean="0"/>
              <a:t>Example</a:t>
            </a:r>
            <a:r>
              <a:rPr lang="en-IN" sz="3600" b="1" u="sng" dirty="0" smtClean="0"/>
              <a:t>:</a:t>
            </a:r>
          </a:p>
          <a:p>
            <a:r>
              <a:rPr lang="en-IN" sz="3600" b="1" dirty="0" err="1" smtClean="0"/>
              <a:t>db.createCollection</a:t>
            </a:r>
            <a:r>
              <a:rPr lang="en-IN" sz="3600" b="1" dirty="0" smtClean="0"/>
              <a:t>(“</a:t>
            </a:r>
            <a:r>
              <a:rPr lang="en-IN" sz="3600" b="1" dirty="0" err="1" smtClean="0"/>
              <a:t>first_collection</a:t>
            </a:r>
            <a:r>
              <a:rPr lang="en-IN" sz="3600" b="1" dirty="0" smtClean="0"/>
              <a:t>”)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7838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7494"/>
            <a:ext cx="8086725" cy="913780"/>
          </a:xfrm>
        </p:spPr>
        <p:txBody>
          <a:bodyPr/>
          <a:lstStyle/>
          <a:p>
            <a:r>
              <a:rPr lang="en-IN" sz="4400" dirty="0" smtClean="0"/>
              <a:t>4.Inserting Documents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203598"/>
            <a:ext cx="8031806" cy="331236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Syntax:</a:t>
            </a:r>
            <a:endParaRPr lang="en-US" sz="3600" dirty="0" smtClean="0"/>
          </a:p>
          <a:p>
            <a:r>
              <a:rPr lang="en-US" sz="3600" dirty="0" err="1" smtClean="0"/>
              <a:t>db.</a:t>
            </a:r>
            <a:r>
              <a:rPr lang="en-US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COLLECTION_NAME</a:t>
            </a:r>
            <a:r>
              <a:rPr lang="en-US" sz="3600" dirty="0" err="1" smtClean="0"/>
              <a:t>.insert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  <a:p>
            <a:r>
              <a:rPr lang="en-IN" sz="3600" dirty="0" smtClean="0"/>
              <a:t>Example</a:t>
            </a:r>
          </a:p>
          <a:p>
            <a:r>
              <a:rPr lang="en-IN" sz="3200" dirty="0" err="1" smtClean="0"/>
              <a:t>db.first_collection.insert</a:t>
            </a:r>
            <a:r>
              <a:rPr lang="en-IN" sz="3200" dirty="0" smtClean="0"/>
              <a:t>({name:”</a:t>
            </a:r>
            <a:r>
              <a:rPr lang="en-IN" sz="3200" dirty="0" err="1" smtClean="0"/>
              <a:t>flintstone</a:t>
            </a:r>
            <a:r>
              <a:rPr lang="en-IN" sz="3200" dirty="0" smtClean="0"/>
              <a:t>”})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38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83518"/>
            <a:ext cx="8086725" cy="913780"/>
          </a:xfrm>
        </p:spPr>
        <p:txBody>
          <a:bodyPr/>
          <a:lstStyle/>
          <a:p>
            <a:r>
              <a:rPr lang="en-IN" sz="4400" dirty="0" smtClean="0"/>
              <a:t>5.Adding More Documents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19622"/>
            <a:ext cx="8352928" cy="331236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Syntax:</a:t>
            </a:r>
          </a:p>
          <a:p>
            <a:r>
              <a:rPr lang="en-IN" dirty="0" err="1"/>
              <a:t>db.COLLECTION_NAME.insert</a:t>
            </a:r>
            <a:r>
              <a:rPr lang="en-IN" dirty="0"/>
              <a:t>(</a:t>
            </a:r>
          </a:p>
          <a:p>
            <a:r>
              <a:rPr lang="en-IN" b="1" dirty="0" smtClean="0">
                <a:solidFill>
                  <a:schemeClr val="accent2"/>
                </a:solidFill>
              </a:rPr>
              <a:t>						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   {</a:t>
            </a:r>
            <a:r>
              <a:rPr lang="en-IN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name:”flint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 , age:20},</a:t>
            </a: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   {name: “</a:t>
            </a:r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Lexi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 , age : 5},</a:t>
            </a: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   {name : “Drew”}</a:t>
            </a:r>
          </a:p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]</a:t>
            </a:r>
          </a:p>
          <a:p>
            <a:r>
              <a:rPr lang="en-IN" dirty="0">
                <a:solidFill>
                  <a:schemeClr val="accent2"/>
                </a:solidFill>
              </a:rPr>
              <a:t>	</a:t>
            </a:r>
            <a:r>
              <a:rPr lang="en-IN" dirty="0" smtClean="0">
                <a:solidFill>
                  <a:schemeClr val="accent2"/>
                </a:solidFill>
              </a:rPr>
              <a:t>				   </a:t>
            </a:r>
            <a:r>
              <a:rPr lang="en-I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339502"/>
            <a:ext cx="8086725" cy="913780"/>
          </a:xfrm>
        </p:spPr>
        <p:txBody>
          <a:bodyPr/>
          <a:lstStyle/>
          <a:p>
            <a:r>
              <a:rPr lang="en-IN" sz="4400" dirty="0" smtClean="0"/>
              <a:t>6.Querying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275606"/>
            <a:ext cx="8031806" cy="3312368"/>
          </a:xfrm>
        </p:spPr>
        <p:txBody>
          <a:bodyPr/>
          <a:lstStyle/>
          <a:p>
            <a:r>
              <a:rPr lang="en-IN" sz="3200" dirty="0" smtClean="0"/>
              <a:t>Syntax:</a:t>
            </a:r>
          </a:p>
          <a:p>
            <a:endParaRPr lang="en-US" sz="32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err="1" smtClean="0"/>
              <a:t>db.COLLECTION_NAME.find</a:t>
            </a:r>
            <a:r>
              <a:rPr lang="en-US" sz="3600" dirty="0" smtClean="0"/>
              <a:t>()</a:t>
            </a:r>
          </a:p>
          <a:p>
            <a:pPr marL="571500" indent="-571500">
              <a:buFont typeface="Arial" pitchFamily="34" charset="0"/>
              <a:buChar char="•"/>
            </a:pPr>
            <a:endParaRPr lang="en-IN" sz="36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err="1"/>
              <a:t>db</a:t>
            </a:r>
            <a:r>
              <a:rPr lang="en-US" sz="3600" dirty="0" err="1"/>
              <a:t>.</a:t>
            </a:r>
            <a:r>
              <a:rPr lang="en-US" sz="3600" dirty="0" err="1"/>
              <a:t>mycol</a:t>
            </a:r>
            <a:r>
              <a:rPr lang="en-US" sz="3600" dirty="0" err="1"/>
              <a:t>.</a:t>
            </a:r>
            <a:r>
              <a:rPr lang="en-US" sz="3600" dirty="0" err="1"/>
              <a:t>find</a:t>
            </a:r>
            <a:r>
              <a:rPr lang="en-US" sz="3600" dirty="0"/>
              <a:t>().</a:t>
            </a:r>
            <a:r>
              <a:rPr lang="en-US" sz="3600" dirty="0"/>
              <a:t>pretty</a:t>
            </a:r>
            <a:r>
              <a:rPr lang="en-US" sz="3600" dirty="0"/>
              <a:t>()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8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651229"/>
              </p:ext>
            </p:extLst>
          </p:nvPr>
        </p:nvGraphicFramePr>
        <p:xfrm>
          <a:off x="251520" y="123478"/>
          <a:ext cx="8640959" cy="4677691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1989786"/>
                <a:gridCol w="2407845"/>
                <a:gridCol w="4243328"/>
              </a:tblGrid>
              <a:tr h="384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Operation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Syntax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Example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</a:tr>
              <a:tr h="6902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Equality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{&lt;key&gt;:&lt;value&gt;}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db.mycol.find({"name":"flint”}).pretty()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</a:tr>
              <a:tr h="6902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Less Than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{&lt;key&gt;:{$lt:&lt;value&gt;}}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db.mycol.find({"age":{$lt:25}}).pretty()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</a:tr>
              <a:tr h="6902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Less Than Equals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{&lt;key&gt;:{$lte:&lt;value&gt;}}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db.mycol.find({"age":{$lte:15}}).pretty()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</a:tr>
              <a:tr h="6902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Greater Than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</a:rPr>
                        <a:t>{&lt;key&gt;:{$</a:t>
                      </a:r>
                      <a:r>
                        <a:rPr lang="en-US" sz="2000" dirty="0" err="1">
                          <a:effectLst/>
                        </a:rPr>
                        <a:t>gt</a:t>
                      </a:r>
                      <a:r>
                        <a:rPr lang="en-US" sz="2000" dirty="0">
                          <a:effectLst/>
                        </a:rPr>
                        <a:t>:&lt;value&gt;}}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 dirty="0" err="1">
                          <a:effectLst/>
                        </a:rPr>
                        <a:t>db.mycol.find</a:t>
                      </a:r>
                      <a:r>
                        <a:rPr lang="en-US" sz="2000" dirty="0">
                          <a:effectLst/>
                        </a:rPr>
                        <a:t>({"age":{$gt:10}}).pretty()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</a:tr>
              <a:tr h="724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Greater Than Equals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{&lt;key&gt;:{$gte:&lt;value&gt;}}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 dirty="0" err="1">
                          <a:effectLst/>
                        </a:rPr>
                        <a:t>db.mycol.find</a:t>
                      </a:r>
                      <a:r>
                        <a:rPr lang="en-US" sz="2000" dirty="0">
                          <a:effectLst/>
                        </a:rPr>
                        <a:t>({"age":{$gte:20}}).pretty()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</a:tr>
              <a:tr h="6902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Not Equals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</a:rPr>
                        <a:t>{&lt;key&gt;:{$ne:&lt;value&gt;}}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US" sz="2000" dirty="0" err="1">
                          <a:effectLst/>
                        </a:rPr>
                        <a:t>db.mycol.find</a:t>
                      </a:r>
                      <a:r>
                        <a:rPr lang="en-US" sz="2000" dirty="0">
                          <a:effectLst/>
                        </a:rPr>
                        <a:t>({"age":{$ne:30}}).pretty()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61" marR="53961" marT="53961" marB="5396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7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9502"/>
            <a:ext cx="8086725" cy="913780"/>
          </a:xfrm>
        </p:spPr>
        <p:txBody>
          <a:bodyPr/>
          <a:lstStyle/>
          <a:p>
            <a:r>
              <a:rPr lang="en-IN" sz="4400" dirty="0" smtClean="0"/>
              <a:t>7.Update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419622"/>
            <a:ext cx="8391846" cy="3312368"/>
          </a:xfrm>
        </p:spPr>
        <p:txBody>
          <a:bodyPr/>
          <a:lstStyle/>
          <a:p>
            <a:r>
              <a:rPr lang="en-IN" dirty="0" smtClean="0"/>
              <a:t>Syntax:</a:t>
            </a:r>
          </a:p>
          <a:p>
            <a:r>
              <a:rPr lang="en-US" sz="2800" dirty="0" err="1"/>
              <a:t>db</a:t>
            </a:r>
            <a:r>
              <a:rPr lang="en-US" sz="2800" dirty="0" err="1"/>
              <a:t>.</a:t>
            </a:r>
            <a:r>
              <a:rPr lang="en-US" sz="2800" dirty="0" err="1"/>
              <a:t>COLLECTION_NAME</a:t>
            </a:r>
            <a:r>
              <a:rPr lang="en-US" sz="2800" dirty="0" err="1"/>
              <a:t>.</a:t>
            </a:r>
            <a:r>
              <a:rPr lang="en-US" sz="2800" dirty="0" err="1"/>
              <a:t>update</a:t>
            </a:r>
            <a:r>
              <a:rPr lang="en-US" sz="2800" dirty="0"/>
              <a:t>(</a:t>
            </a:r>
            <a:r>
              <a:rPr lang="en-US" sz="2800" dirty="0"/>
              <a:t>SELECTIOIN_CRITERIA</a:t>
            </a:r>
            <a:r>
              <a:rPr lang="en-US" sz="2800" dirty="0"/>
              <a:t>,</a:t>
            </a:r>
            <a:r>
              <a:rPr lang="en-US" sz="2800" dirty="0"/>
              <a:t> </a:t>
            </a:r>
            <a:r>
              <a:rPr lang="en-US" sz="2800" dirty="0" smtClean="0"/>
              <a:t>UPDATED_DATA)</a:t>
            </a:r>
          </a:p>
          <a:p>
            <a:r>
              <a:rPr lang="en-IN" sz="2800" dirty="0" smtClean="0"/>
              <a:t>Example:</a:t>
            </a:r>
          </a:p>
          <a:p>
            <a:r>
              <a:rPr lang="en-IN" sz="2800" dirty="0" err="1" smtClean="0"/>
              <a:t>db.first_collection</a:t>
            </a:r>
            <a:r>
              <a:rPr lang="en-IN" sz="2800" dirty="0" smtClean="0"/>
              <a:t>().update( {name: “Drew”},{ $set:{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name : “Andrew”} })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838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95486"/>
            <a:ext cx="8086725" cy="913780"/>
          </a:xfrm>
        </p:spPr>
        <p:txBody>
          <a:bodyPr/>
          <a:lstStyle/>
          <a:p>
            <a:r>
              <a:rPr lang="en-IN" sz="4400" dirty="0" smtClean="0"/>
              <a:t>8.Remove a Document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75606"/>
            <a:ext cx="8031806" cy="3312368"/>
          </a:xfrm>
        </p:spPr>
        <p:txBody>
          <a:bodyPr/>
          <a:lstStyle/>
          <a:p>
            <a:endParaRPr lang="en-IN" sz="2800" dirty="0" smtClean="0"/>
          </a:p>
          <a:p>
            <a:r>
              <a:rPr lang="en-IN" sz="2800" dirty="0" smtClean="0"/>
              <a:t>Syntax</a:t>
            </a:r>
            <a:endParaRPr lang="en-IN" sz="2800" dirty="0"/>
          </a:p>
          <a:p>
            <a:r>
              <a:rPr lang="en-IN" sz="2800" dirty="0" err="1" smtClean="0"/>
              <a:t>db.COLLECTION_NAME.remove</a:t>
            </a:r>
            <a:r>
              <a:rPr lang="en-IN" sz="2800" dirty="0" smtClean="0"/>
              <a:t>(“</a:t>
            </a:r>
            <a:r>
              <a:rPr lang="en-IN" sz="2800" dirty="0" err="1" smtClean="0"/>
              <a:t>parameter_list</a:t>
            </a:r>
            <a:r>
              <a:rPr lang="en-IN" sz="2800" dirty="0" smtClean="0"/>
              <a:t>”)</a:t>
            </a:r>
          </a:p>
          <a:p>
            <a:endParaRPr lang="en-IN" dirty="0" smtClean="0"/>
          </a:p>
          <a:p>
            <a:r>
              <a:rPr lang="en-IN" sz="2800" dirty="0" smtClean="0"/>
              <a:t>Example</a:t>
            </a:r>
            <a:endParaRPr lang="en-IN" dirty="0"/>
          </a:p>
          <a:p>
            <a:r>
              <a:rPr lang="en-IN" sz="3200" dirty="0" err="1" smtClean="0"/>
              <a:t>db.first_collection.remove</a:t>
            </a:r>
            <a:r>
              <a:rPr lang="en-IN" sz="3200" dirty="0" smtClean="0"/>
              <a:t>({</a:t>
            </a:r>
            <a:r>
              <a:rPr lang="en-IN" sz="3200" dirty="0"/>
              <a:t>name: “Andrew” })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9502"/>
            <a:ext cx="8086725" cy="913780"/>
          </a:xfrm>
        </p:spPr>
        <p:txBody>
          <a:bodyPr/>
          <a:lstStyle/>
          <a:p>
            <a:r>
              <a:rPr lang="en-IN" sz="4400" dirty="0" smtClean="0"/>
              <a:t>9.Removing a collection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419622"/>
            <a:ext cx="8031806" cy="3312368"/>
          </a:xfrm>
        </p:spPr>
        <p:txBody>
          <a:bodyPr>
            <a:normAutofit/>
          </a:bodyPr>
          <a:lstStyle/>
          <a:p>
            <a:r>
              <a:rPr lang="en-IN" sz="4000" dirty="0" smtClean="0"/>
              <a:t>Syntax</a:t>
            </a:r>
          </a:p>
          <a:p>
            <a:endParaRPr lang="en-IN" sz="4000" dirty="0" smtClean="0"/>
          </a:p>
          <a:p>
            <a:r>
              <a:rPr lang="en-IN" sz="4000" dirty="0" err="1" smtClean="0"/>
              <a:t>db.COLLECTION_NAME.drop</a:t>
            </a:r>
            <a:r>
              <a:rPr lang="en-IN" sz="4000" dirty="0" smtClean="0"/>
              <a:t>()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13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95486"/>
            <a:ext cx="8086725" cy="913780"/>
          </a:xfrm>
        </p:spPr>
        <p:txBody>
          <a:bodyPr/>
          <a:lstStyle/>
          <a:p>
            <a:r>
              <a:rPr lang="en-IN" sz="4400" dirty="0" smtClean="0"/>
              <a:t>10.Dropping a </a:t>
            </a:r>
            <a:r>
              <a:rPr lang="en-IN" sz="4400" dirty="0" err="1" smtClean="0"/>
              <a:t>Datbase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347614"/>
            <a:ext cx="8031806" cy="3312368"/>
          </a:xfrm>
        </p:spPr>
        <p:txBody>
          <a:bodyPr/>
          <a:lstStyle/>
          <a:p>
            <a:endParaRPr lang="en-IN" dirty="0" smtClean="0"/>
          </a:p>
          <a:p>
            <a:r>
              <a:rPr lang="en-IN" sz="3600" dirty="0" smtClean="0"/>
              <a:t>Syntax:</a:t>
            </a:r>
          </a:p>
          <a:p>
            <a:endParaRPr lang="en-IN" sz="3600" dirty="0" smtClean="0"/>
          </a:p>
          <a:p>
            <a:r>
              <a:rPr lang="en-IN" sz="3600" dirty="0" smtClean="0"/>
              <a:t>db.</a:t>
            </a:r>
            <a:r>
              <a:rPr lang="en-US" sz="3600" dirty="0" err="1" smtClean="0"/>
              <a:t>dropDatabase</a:t>
            </a:r>
            <a:r>
              <a:rPr lang="en-US" sz="3600" dirty="0"/>
              <a:t>()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513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779662"/>
            <a:ext cx="5951289" cy="1243649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/>
              <a:t>Exercise – I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814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8214" y="2624126"/>
            <a:ext cx="1293506" cy="1048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31634" y="987574"/>
            <a:ext cx="4332853" cy="3600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74128" y="1141810"/>
            <a:ext cx="4046344" cy="27980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2195736" y="195486"/>
            <a:ext cx="5885885" cy="664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/>
              <a:t>Request - Response Trace</a:t>
            </a:r>
          </a:p>
        </p:txBody>
      </p:sp>
      <p:sp>
        <p:nvSpPr>
          <p:cNvPr id="29" name="Subtitle 2"/>
          <p:cNvSpPr>
            <a:spLocks noGrp="1"/>
          </p:cNvSpPr>
          <p:nvPr>
            <p:ph type="subTitle" idx="1"/>
          </p:nvPr>
        </p:nvSpPr>
        <p:spPr>
          <a:xfrm>
            <a:off x="953460" y="2946615"/>
            <a:ext cx="903013" cy="36004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Client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2051720" y="2787774"/>
            <a:ext cx="2579914" cy="29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051720" y="3363838"/>
            <a:ext cx="257991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228728" y="2706002"/>
            <a:ext cx="1656184" cy="68783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934976" y="1391391"/>
            <a:ext cx="1719977" cy="6924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60032" y="1474752"/>
            <a:ext cx="1342712" cy="5257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6511522" y="3608374"/>
            <a:ext cx="1373390" cy="29099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975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8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Server OS </a:t>
            </a:r>
            <a:endParaRPr lang="en-US" dirty="0"/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2758730" y="2430701"/>
            <a:ext cx="1165893" cy="360041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975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8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Request</a:t>
            </a:r>
            <a:endParaRPr lang="en-US" dirty="0"/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2638365" y="3393833"/>
            <a:ext cx="1406624" cy="360041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975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8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Response</a:t>
            </a:r>
            <a:endParaRPr lang="en-US" dirty="0"/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6977650" y="1468221"/>
            <a:ext cx="1634628" cy="538799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975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8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CGI </a:t>
            </a:r>
          </a:p>
          <a:p>
            <a:pPr algn="ctr"/>
            <a:r>
              <a:rPr lang="en-IN" dirty="0" smtClean="0"/>
              <a:t>Pre-processor</a:t>
            </a:r>
            <a:endParaRPr lang="en-US" dirty="0"/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6403770" y="2964853"/>
            <a:ext cx="1391195" cy="284622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975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8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Web Server</a:t>
            </a:r>
          </a:p>
          <a:p>
            <a:endParaRPr lang="en-US" dirty="0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4886870" y="1575325"/>
            <a:ext cx="1162604" cy="324595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975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8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DB Server</a:t>
            </a:r>
            <a:endParaRPr lang="en-US" b="1" dirty="0"/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6295204" y="3951616"/>
            <a:ext cx="903013" cy="36004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0" indent="0" algn="l" defTabSz="685800" rtl="0" eaLnBrk="1" latinLnBrk="0" hangingPunct="1">
              <a:lnSpc>
                <a:spcPct val="85000"/>
              </a:lnSpc>
              <a:spcBef>
                <a:spcPts val="975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8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Server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6" idx="1"/>
          </p:cNvCxnSpPr>
          <p:nvPr/>
        </p:nvCxnSpPr>
        <p:spPr>
          <a:xfrm>
            <a:off x="4631634" y="2787774"/>
            <a:ext cx="1571110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631634" y="3249475"/>
            <a:ext cx="1571110" cy="114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7668344" y="2083851"/>
            <a:ext cx="126620" cy="6221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202744" y="1575325"/>
            <a:ext cx="7322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202744" y="1899920"/>
            <a:ext cx="7322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198217" y="2083851"/>
            <a:ext cx="182095" cy="6221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38" grpId="0" animBg="1"/>
      <p:bldP spid="29" grpId="0" build="p"/>
      <p:bldP spid="20" grpId="0" animBg="1"/>
      <p:bldP spid="27" grpId="0" animBg="1"/>
      <p:bldP spid="28" grpId="0" animBg="1"/>
      <p:bldP spid="31" grpId="0"/>
      <p:bldP spid="32" grpId="0"/>
      <p:bldP spid="33" grpId="0"/>
      <p:bldP spid="34" grpId="0"/>
      <p:bldP spid="35" grpId="0"/>
      <p:bldP spid="36" grpId="0"/>
      <p:bldP spid="4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0"/>
            <a:ext cx="8031806" cy="4876006"/>
          </a:xfrm>
        </p:spPr>
        <p:txBody>
          <a:bodyPr>
            <a:normAutofit/>
          </a:bodyPr>
          <a:lstStyle/>
          <a:p>
            <a:r>
              <a:rPr lang="en-IN" sz="2200" dirty="0" smtClean="0"/>
              <a:t>You are in-charge of handling the database of an </a:t>
            </a:r>
            <a:r>
              <a:rPr lang="en-IN" sz="2200" dirty="0" smtClean="0"/>
              <a:t>e-c</a:t>
            </a:r>
            <a:r>
              <a:rPr lang="en-IN" sz="2200" dirty="0" smtClean="0"/>
              <a:t>ommerce website . You are required to ----</a:t>
            </a:r>
          </a:p>
          <a:p>
            <a:pPr marL="457200" indent="-457200">
              <a:buAutoNum type="arabicPeriod"/>
            </a:pPr>
            <a:r>
              <a:rPr lang="en-IN" sz="2200" dirty="0" smtClean="0"/>
              <a:t>Create a main database</a:t>
            </a:r>
          </a:p>
          <a:p>
            <a:pPr marL="457200" indent="-457200">
              <a:buAutoNum type="arabicPeriod"/>
            </a:pPr>
            <a:r>
              <a:rPr lang="en-IN" sz="2200" dirty="0" smtClean="0"/>
              <a:t>Create collections for Clothing , Electronics , Furniture</a:t>
            </a:r>
          </a:p>
          <a:p>
            <a:pPr marL="457200" indent="-457200">
              <a:buAutoNum type="arabicPeriod"/>
            </a:pPr>
            <a:r>
              <a:rPr lang="en-IN" sz="2200" dirty="0" smtClean="0"/>
              <a:t>Each document in a collection must contain details of     Name ,Price , Manufacturer &amp; Availability </a:t>
            </a:r>
          </a:p>
          <a:p>
            <a:pPr marL="457200" indent="-457200">
              <a:buAutoNum type="arabicPeriod"/>
            </a:pPr>
            <a:r>
              <a:rPr lang="en-IN" sz="2200" dirty="0" smtClean="0"/>
              <a:t>Optionally , details of Discounts , Size and Colour may be present </a:t>
            </a:r>
          </a:p>
          <a:p>
            <a:pPr marL="457200" indent="-457200">
              <a:buAutoNum type="arabicPeriod"/>
            </a:pPr>
            <a:r>
              <a:rPr lang="en-IN" sz="2200" dirty="0" smtClean="0"/>
              <a:t>It is later found that two products are unavailable and must be removed . </a:t>
            </a:r>
          </a:p>
          <a:p>
            <a:pPr marL="457200" indent="-457200">
              <a:buAutoNum type="arabicPeriod"/>
            </a:pPr>
            <a:r>
              <a:rPr lang="en-IN" sz="2200" dirty="0" smtClean="0"/>
              <a:t>An electronics manufacturer</a:t>
            </a:r>
            <a:r>
              <a:rPr lang="en-IN" sz="2200" dirty="0" smtClean="0"/>
              <a:t> X hiked the cost of there products . Increase the cost of all products form that manufacturer by 10% </a:t>
            </a:r>
          </a:p>
          <a:p>
            <a:pPr marL="457200" indent="-457200">
              <a:buAutoNum type="arabicPeriod"/>
            </a:pPr>
            <a:r>
              <a:rPr lang="en-IN" sz="2200" dirty="0" smtClean="0"/>
              <a:t>Query all products that have discount of 30% or above </a:t>
            </a:r>
          </a:p>
          <a:p>
            <a:pPr marL="457200" indent="-457200">
              <a:buAutoNum type="arabicPeriod"/>
            </a:pPr>
            <a:r>
              <a:rPr lang="en-IN" sz="2200" dirty="0" smtClean="0"/>
              <a:t>DONE !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513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569125" y="51469"/>
            <a:ext cx="5947091" cy="89062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dirty="0"/>
              <a:t>Web Architecture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624" y="699542"/>
            <a:ext cx="7574275" cy="400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QUIZ – 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7614"/>
            <a:ext cx="8712968" cy="2985785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algn="ctr"/>
            <a:r>
              <a:rPr lang="en-IN" sz="5400" b="1" dirty="0" smtClean="0"/>
              <a:t>Log on </a:t>
            </a:r>
            <a:r>
              <a:rPr lang="en-IN" sz="5400" b="1" dirty="0"/>
              <a:t>to </a:t>
            </a:r>
            <a:endParaRPr lang="en-IN" sz="5400" b="1" dirty="0" smtClean="0"/>
          </a:p>
          <a:p>
            <a:pPr algn="ctr"/>
            <a:r>
              <a:rPr lang="en-IN" sz="5400" b="1" dirty="0" smtClean="0"/>
              <a:t>www.testmoz.com/545188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62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23678"/>
            <a:ext cx="8079581" cy="1243649"/>
          </a:xfrm>
        </p:spPr>
        <p:txBody>
          <a:bodyPr/>
          <a:lstStyle/>
          <a:p>
            <a:pPr algn="ctr"/>
            <a:r>
              <a:rPr lang="en-IN" sz="6600" dirty="0" smtClean="0"/>
              <a:t>Databases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250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 txBox="1">
            <a:spLocks noGrp="1"/>
          </p:cNvSpPr>
          <p:nvPr>
            <p:ph type="title"/>
          </p:nvPr>
        </p:nvSpPr>
        <p:spPr>
          <a:xfrm>
            <a:off x="457200" y="388850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What is a Database ?</a:t>
            </a:r>
          </a:p>
        </p:txBody>
      </p:sp>
      <p:pic>
        <p:nvPicPr>
          <p:cNvPr id="5" name="Shape 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4225" y="1635646"/>
            <a:ext cx="4849824" cy="275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76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400" dirty="0"/>
              <a:t>Relational Model And SQL</a:t>
            </a:r>
          </a:p>
        </p:txBody>
      </p:sp>
      <p:pic>
        <p:nvPicPr>
          <p:cNvPr id="5" name="Shape 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7700" y="1365237"/>
            <a:ext cx="64770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2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519</Words>
  <Application>Microsoft Office PowerPoint</Application>
  <PresentationFormat>On-screen Show (16:9)</PresentationFormat>
  <Paragraphs>230</Paragraphs>
  <Slides>40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Metropolitan</vt:lpstr>
      <vt:lpstr>An Introduction</vt:lpstr>
      <vt:lpstr>Preface</vt:lpstr>
      <vt:lpstr>Client-Server Model</vt:lpstr>
      <vt:lpstr>Request - Response Trace</vt:lpstr>
      <vt:lpstr>Web Architecture</vt:lpstr>
      <vt:lpstr>QUIZ – I </vt:lpstr>
      <vt:lpstr>Databases</vt:lpstr>
      <vt:lpstr>What is a Database ?</vt:lpstr>
      <vt:lpstr>Relational Model And SQL</vt:lpstr>
      <vt:lpstr>SQL vs NoSQL </vt:lpstr>
      <vt:lpstr>1.Data Storage</vt:lpstr>
      <vt:lpstr>Javascript aside : What is JSON ?</vt:lpstr>
      <vt:lpstr>JSON (Example)</vt:lpstr>
      <vt:lpstr>Why BSON ?</vt:lpstr>
      <vt:lpstr>2.Schema </vt:lpstr>
      <vt:lpstr>PowerPoint Presentation</vt:lpstr>
      <vt:lpstr>3.Scalability</vt:lpstr>
      <vt:lpstr>Examples</vt:lpstr>
      <vt:lpstr>MongoDB </vt:lpstr>
      <vt:lpstr>HUMONGOUS  DataBase</vt:lpstr>
      <vt:lpstr>Document Model</vt:lpstr>
      <vt:lpstr>PowerPoint Presentation</vt:lpstr>
      <vt:lpstr>RDBMS vs MongoDB</vt:lpstr>
      <vt:lpstr>RDBMS vs MongoDB</vt:lpstr>
      <vt:lpstr>Quiz - II</vt:lpstr>
      <vt:lpstr>Installing Mongo DB</vt:lpstr>
      <vt:lpstr>Basic Operations</vt:lpstr>
      <vt:lpstr>1.Creating a Database </vt:lpstr>
      <vt:lpstr>2.Listing Databases</vt:lpstr>
      <vt:lpstr>3. Adding Collections</vt:lpstr>
      <vt:lpstr>4.Inserting Documents</vt:lpstr>
      <vt:lpstr>5.Adding More Documents</vt:lpstr>
      <vt:lpstr>6.Querying </vt:lpstr>
      <vt:lpstr>PowerPoint Presentation</vt:lpstr>
      <vt:lpstr>7.Update </vt:lpstr>
      <vt:lpstr>8.Remove a Document</vt:lpstr>
      <vt:lpstr>9.Removing a collection</vt:lpstr>
      <vt:lpstr>10.Dropping a Datbase</vt:lpstr>
      <vt:lpstr>Exercise – I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</dc:title>
  <cp:lastModifiedBy>Alpha</cp:lastModifiedBy>
  <cp:revision>24</cp:revision>
  <dcterms:modified xsi:type="dcterms:W3CDTF">2015-08-15T20:23:31Z</dcterms:modified>
</cp:coreProperties>
</file>