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41" d="100"/>
          <a:sy n="41" d="100"/>
        </p:scale>
        <p:origin x="84" y="16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D388E8-AC27-4FAA-8C0C-3F4D0455556A}" type="doc">
      <dgm:prSet loTypeId="urn:microsoft.com/office/officeart/2009/3/layout/HorizontalOrganizationChart" loCatId="hierarchy" qsTypeId="urn:microsoft.com/office/officeart/2005/8/quickstyle/simple1" qsCatId="simple" csTypeId="urn:microsoft.com/office/officeart/2005/8/colors/colorful1" csCatId="colorful" phldr="1"/>
      <dgm:spPr/>
      <dgm:t>
        <a:bodyPr/>
        <a:lstStyle/>
        <a:p>
          <a:endParaRPr lang="en-US"/>
        </a:p>
      </dgm:t>
    </dgm:pt>
    <dgm:pt modelId="{B46CB3D7-7358-4505-A410-03487B7CF03F}">
      <dgm:prSet/>
      <dgm:spPr/>
      <dgm:t>
        <a:bodyPr/>
        <a:lstStyle/>
        <a:p>
          <a:r>
            <a:rPr lang="en-US" dirty="0"/>
            <a:t>Executive Summary</a:t>
          </a:r>
        </a:p>
      </dgm:t>
    </dgm:pt>
    <dgm:pt modelId="{E6874B41-2F1E-43D1-AB63-B6F8121F9144}" type="parTrans" cxnId="{583DA0BC-B0B1-4534-BE6A-60438A934CC3}">
      <dgm:prSet/>
      <dgm:spPr/>
      <dgm:t>
        <a:bodyPr/>
        <a:lstStyle/>
        <a:p>
          <a:endParaRPr lang="en-US"/>
        </a:p>
      </dgm:t>
    </dgm:pt>
    <dgm:pt modelId="{CFAE1EFC-B2DF-4418-A2B2-3085F06770C8}" type="sibTrans" cxnId="{583DA0BC-B0B1-4534-BE6A-60438A934CC3}">
      <dgm:prSet/>
      <dgm:spPr/>
      <dgm:t>
        <a:bodyPr/>
        <a:lstStyle/>
        <a:p>
          <a:endParaRPr lang="en-US"/>
        </a:p>
      </dgm:t>
    </dgm:pt>
    <dgm:pt modelId="{EBD0F9F5-2D5C-421E-8FA3-D447729B8662}">
      <dgm:prSet/>
      <dgm:spPr/>
      <dgm:t>
        <a:bodyPr/>
        <a:lstStyle/>
        <a:p>
          <a:r>
            <a:rPr lang="en-US" dirty="0"/>
            <a:t>Introduction &amp; Goal</a:t>
          </a:r>
        </a:p>
      </dgm:t>
    </dgm:pt>
    <dgm:pt modelId="{6F71CADB-7B3D-4A9F-9B51-19D477702ABE}" type="parTrans" cxnId="{106D562B-6808-4197-97C3-A7F31894BB06}">
      <dgm:prSet/>
      <dgm:spPr/>
      <dgm:t>
        <a:bodyPr/>
        <a:lstStyle/>
        <a:p>
          <a:endParaRPr lang="en-US"/>
        </a:p>
      </dgm:t>
    </dgm:pt>
    <dgm:pt modelId="{5554B716-468B-4D66-A82C-83AE0A3EF57E}" type="sibTrans" cxnId="{106D562B-6808-4197-97C3-A7F31894BB06}">
      <dgm:prSet/>
      <dgm:spPr/>
      <dgm:t>
        <a:bodyPr/>
        <a:lstStyle/>
        <a:p>
          <a:endParaRPr lang="en-US"/>
        </a:p>
      </dgm:t>
    </dgm:pt>
    <dgm:pt modelId="{B05EF59C-1AA8-43B1-9A01-C16D763867A9}">
      <dgm:prSet/>
      <dgm:spPr/>
      <dgm:t>
        <a:bodyPr/>
        <a:lstStyle/>
        <a:p>
          <a:r>
            <a:rPr lang="en-US"/>
            <a:t>Methodologies</a:t>
          </a:r>
        </a:p>
      </dgm:t>
    </dgm:pt>
    <dgm:pt modelId="{D35F2B21-8B2A-459C-BC94-48F86CB3BB15}" type="parTrans" cxnId="{8A48BE85-1AB2-42B2-9472-56FA6D198BD5}">
      <dgm:prSet/>
      <dgm:spPr/>
      <dgm:t>
        <a:bodyPr/>
        <a:lstStyle/>
        <a:p>
          <a:endParaRPr lang="en-US"/>
        </a:p>
      </dgm:t>
    </dgm:pt>
    <dgm:pt modelId="{81DFC9AA-3CE9-451C-87E1-A954C0CF2CE2}" type="sibTrans" cxnId="{8A48BE85-1AB2-42B2-9472-56FA6D198BD5}">
      <dgm:prSet/>
      <dgm:spPr/>
      <dgm:t>
        <a:bodyPr/>
        <a:lstStyle/>
        <a:p>
          <a:endParaRPr lang="en-US"/>
        </a:p>
      </dgm:t>
    </dgm:pt>
    <dgm:pt modelId="{5BA6EFE0-8251-4620-A702-88585AAC7BE2}">
      <dgm:prSet/>
      <dgm:spPr/>
      <dgm:t>
        <a:bodyPr/>
        <a:lstStyle/>
        <a:p>
          <a:r>
            <a:rPr lang="en-US"/>
            <a:t>Data Collection</a:t>
          </a:r>
        </a:p>
      </dgm:t>
    </dgm:pt>
    <dgm:pt modelId="{EDDB873C-3507-4B80-9DC0-207F4A0840E0}" type="parTrans" cxnId="{107105CB-588D-4FBC-BFA9-4DB22725A0BE}">
      <dgm:prSet/>
      <dgm:spPr/>
      <dgm:t>
        <a:bodyPr/>
        <a:lstStyle/>
        <a:p>
          <a:endParaRPr lang="en-US"/>
        </a:p>
      </dgm:t>
    </dgm:pt>
    <dgm:pt modelId="{D83102AA-58C6-4D14-B9D8-DDB35C545190}" type="sibTrans" cxnId="{107105CB-588D-4FBC-BFA9-4DB22725A0BE}">
      <dgm:prSet/>
      <dgm:spPr/>
      <dgm:t>
        <a:bodyPr/>
        <a:lstStyle/>
        <a:p>
          <a:endParaRPr lang="en-US"/>
        </a:p>
      </dgm:t>
    </dgm:pt>
    <dgm:pt modelId="{BBCD9E4F-73DC-47EC-8DA8-EED429D35760}">
      <dgm:prSet/>
      <dgm:spPr/>
      <dgm:t>
        <a:bodyPr/>
        <a:lstStyle/>
        <a:p>
          <a:r>
            <a:rPr lang="en-US"/>
            <a:t>Data Wrangling</a:t>
          </a:r>
        </a:p>
      </dgm:t>
    </dgm:pt>
    <dgm:pt modelId="{6019935E-9540-4EDB-B538-E112D1F00AE9}" type="parTrans" cxnId="{8E42BC49-9656-4BCF-A8F8-D526666DF4BE}">
      <dgm:prSet/>
      <dgm:spPr/>
      <dgm:t>
        <a:bodyPr/>
        <a:lstStyle/>
        <a:p>
          <a:endParaRPr lang="en-US"/>
        </a:p>
      </dgm:t>
    </dgm:pt>
    <dgm:pt modelId="{2BF73E95-57BF-4F08-9A11-0289C4B27E8C}" type="sibTrans" cxnId="{8E42BC49-9656-4BCF-A8F8-D526666DF4BE}">
      <dgm:prSet/>
      <dgm:spPr/>
      <dgm:t>
        <a:bodyPr/>
        <a:lstStyle/>
        <a:p>
          <a:endParaRPr lang="en-US"/>
        </a:p>
      </dgm:t>
    </dgm:pt>
    <dgm:pt modelId="{F6C90956-DEBD-4AE5-AC48-6D4D285E3C97}">
      <dgm:prSet/>
      <dgm:spPr/>
      <dgm:t>
        <a:bodyPr/>
        <a:lstStyle/>
        <a:p>
          <a:r>
            <a:rPr lang="en-US" dirty="0"/>
            <a:t>EDA with SQL &amp; Visualizations</a:t>
          </a:r>
        </a:p>
      </dgm:t>
    </dgm:pt>
    <dgm:pt modelId="{401ECA79-0388-4625-A311-C16F95882681}" type="parTrans" cxnId="{79B42111-195B-4767-930D-8681F234CAF7}">
      <dgm:prSet/>
      <dgm:spPr/>
      <dgm:t>
        <a:bodyPr/>
        <a:lstStyle/>
        <a:p>
          <a:endParaRPr lang="en-US"/>
        </a:p>
      </dgm:t>
    </dgm:pt>
    <dgm:pt modelId="{73DDB181-607C-49DB-856E-4FA45DEBA641}" type="sibTrans" cxnId="{79B42111-195B-4767-930D-8681F234CAF7}">
      <dgm:prSet/>
      <dgm:spPr/>
      <dgm:t>
        <a:bodyPr/>
        <a:lstStyle/>
        <a:p>
          <a:endParaRPr lang="en-US"/>
        </a:p>
      </dgm:t>
    </dgm:pt>
    <dgm:pt modelId="{A64C6152-F519-4192-A305-74C4BBB58976}">
      <dgm:prSet/>
      <dgm:spPr/>
      <dgm:t>
        <a:bodyPr/>
        <a:lstStyle/>
        <a:p>
          <a:r>
            <a:rPr lang="en-US" dirty="0"/>
            <a:t>Machine Learning</a:t>
          </a:r>
        </a:p>
      </dgm:t>
    </dgm:pt>
    <dgm:pt modelId="{4977FA33-B944-4613-8A5F-D233F0CC57CE}" type="parTrans" cxnId="{C48AFAC1-36C0-4851-819F-5BA0D783A592}">
      <dgm:prSet/>
      <dgm:spPr/>
      <dgm:t>
        <a:bodyPr/>
        <a:lstStyle/>
        <a:p>
          <a:endParaRPr lang="en-US"/>
        </a:p>
      </dgm:t>
    </dgm:pt>
    <dgm:pt modelId="{6055A54D-7C8B-46CE-9CA4-1B45B6081EC9}" type="sibTrans" cxnId="{C48AFAC1-36C0-4851-819F-5BA0D783A592}">
      <dgm:prSet/>
      <dgm:spPr/>
      <dgm:t>
        <a:bodyPr/>
        <a:lstStyle/>
        <a:p>
          <a:endParaRPr lang="en-US"/>
        </a:p>
      </dgm:t>
    </dgm:pt>
    <dgm:pt modelId="{8E279F1A-762F-456B-8A4D-FED7B90EF1D9}">
      <dgm:prSet/>
      <dgm:spPr/>
      <dgm:t>
        <a:bodyPr/>
        <a:lstStyle/>
        <a:p>
          <a:r>
            <a:rPr lang="en-US"/>
            <a:t>Conclusions</a:t>
          </a:r>
        </a:p>
      </dgm:t>
    </dgm:pt>
    <dgm:pt modelId="{6667CE20-E9F7-4BB7-871F-4077B9D96A8F}" type="parTrans" cxnId="{ACE5CFA4-AAD7-4F97-89C6-D41C8C250A4B}">
      <dgm:prSet/>
      <dgm:spPr/>
      <dgm:t>
        <a:bodyPr/>
        <a:lstStyle/>
        <a:p>
          <a:endParaRPr lang="en-US"/>
        </a:p>
      </dgm:t>
    </dgm:pt>
    <dgm:pt modelId="{D8E39BDB-F2A2-4D36-AACA-C208F938A474}" type="sibTrans" cxnId="{ACE5CFA4-AAD7-4F97-89C6-D41C8C250A4B}">
      <dgm:prSet/>
      <dgm:spPr/>
      <dgm:t>
        <a:bodyPr/>
        <a:lstStyle/>
        <a:p>
          <a:endParaRPr lang="en-US"/>
        </a:p>
      </dgm:t>
    </dgm:pt>
    <dgm:pt modelId="{76A970EC-44F2-4033-9F24-A9B7410D085E}">
      <dgm:prSet/>
      <dgm:spPr/>
      <dgm:t>
        <a:bodyPr/>
        <a:lstStyle/>
        <a:p>
          <a:r>
            <a:rPr lang="en-US" dirty="0"/>
            <a:t>Folium &amp; Plotly</a:t>
          </a:r>
        </a:p>
      </dgm:t>
    </dgm:pt>
    <dgm:pt modelId="{EBB281A7-80B3-42E4-B930-0DE4F3F71AEA}" type="parTrans" cxnId="{65E614D4-5A6C-4D44-8BA0-B721F0B3EAB5}">
      <dgm:prSet/>
      <dgm:spPr/>
      <dgm:t>
        <a:bodyPr/>
        <a:lstStyle/>
        <a:p>
          <a:endParaRPr lang="en-US"/>
        </a:p>
      </dgm:t>
    </dgm:pt>
    <dgm:pt modelId="{41039E32-C6E7-448B-BB42-FB40D7B0544A}" type="sibTrans" cxnId="{65E614D4-5A6C-4D44-8BA0-B721F0B3EAB5}">
      <dgm:prSet/>
      <dgm:spPr/>
      <dgm:t>
        <a:bodyPr/>
        <a:lstStyle/>
        <a:p>
          <a:endParaRPr lang="en-US"/>
        </a:p>
      </dgm:t>
    </dgm:pt>
    <dgm:pt modelId="{FBE415D7-5639-443B-B991-63800829D3EF}" type="pres">
      <dgm:prSet presAssocID="{C1D388E8-AC27-4FAA-8C0C-3F4D0455556A}" presName="hierChild1" presStyleCnt="0">
        <dgm:presLayoutVars>
          <dgm:orgChart val="1"/>
          <dgm:chPref val="1"/>
          <dgm:dir/>
          <dgm:animOne val="branch"/>
          <dgm:animLvl val="lvl"/>
          <dgm:resizeHandles/>
        </dgm:presLayoutVars>
      </dgm:prSet>
      <dgm:spPr/>
    </dgm:pt>
    <dgm:pt modelId="{066CC60B-9136-4F70-8AA1-723145B79DCD}" type="pres">
      <dgm:prSet presAssocID="{B46CB3D7-7358-4505-A410-03487B7CF03F}" presName="hierRoot1" presStyleCnt="0">
        <dgm:presLayoutVars>
          <dgm:hierBranch val="init"/>
        </dgm:presLayoutVars>
      </dgm:prSet>
      <dgm:spPr/>
    </dgm:pt>
    <dgm:pt modelId="{C7A7134D-E69A-44E2-AA80-BE8B9D2C0864}" type="pres">
      <dgm:prSet presAssocID="{B46CB3D7-7358-4505-A410-03487B7CF03F}" presName="rootComposite1" presStyleCnt="0"/>
      <dgm:spPr/>
    </dgm:pt>
    <dgm:pt modelId="{69240868-8A16-405F-8921-7793AD3AE5EA}" type="pres">
      <dgm:prSet presAssocID="{B46CB3D7-7358-4505-A410-03487B7CF03F}" presName="rootText1" presStyleLbl="node0" presStyleIdx="0" presStyleCnt="4">
        <dgm:presLayoutVars>
          <dgm:chPref val="3"/>
        </dgm:presLayoutVars>
      </dgm:prSet>
      <dgm:spPr/>
    </dgm:pt>
    <dgm:pt modelId="{4F816DB8-0ED1-4795-A7E4-6359E236A12D}" type="pres">
      <dgm:prSet presAssocID="{B46CB3D7-7358-4505-A410-03487B7CF03F}" presName="rootConnector1" presStyleLbl="node1" presStyleIdx="0" presStyleCnt="0"/>
      <dgm:spPr/>
    </dgm:pt>
    <dgm:pt modelId="{8B55395F-FE26-46AD-90C9-01226A10A2D7}" type="pres">
      <dgm:prSet presAssocID="{B46CB3D7-7358-4505-A410-03487B7CF03F}" presName="hierChild2" presStyleCnt="0"/>
      <dgm:spPr/>
    </dgm:pt>
    <dgm:pt modelId="{470AD4AD-D402-4641-BD23-F8C11926DE3E}" type="pres">
      <dgm:prSet presAssocID="{B46CB3D7-7358-4505-A410-03487B7CF03F}" presName="hierChild3" presStyleCnt="0"/>
      <dgm:spPr/>
    </dgm:pt>
    <dgm:pt modelId="{6C16C17F-6A08-4986-8584-51DCA510552F}" type="pres">
      <dgm:prSet presAssocID="{EBD0F9F5-2D5C-421E-8FA3-D447729B8662}" presName="hierRoot1" presStyleCnt="0">
        <dgm:presLayoutVars>
          <dgm:hierBranch val="init"/>
        </dgm:presLayoutVars>
      </dgm:prSet>
      <dgm:spPr/>
    </dgm:pt>
    <dgm:pt modelId="{CBE946FF-0519-4B5E-8489-31AF54D90A0F}" type="pres">
      <dgm:prSet presAssocID="{EBD0F9F5-2D5C-421E-8FA3-D447729B8662}" presName="rootComposite1" presStyleCnt="0"/>
      <dgm:spPr/>
    </dgm:pt>
    <dgm:pt modelId="{43CD8D5A-57F3-40A8-A808-FB7DC68AD9E5}" type="pres">
      <dgm:prSet presAssocID="{EBD0F9F5-2D5C-421E-8FA3-D447729B8662}" presName="rootText1" presStyleLbl="node0" presStyleIdx="1" presStyleCnt="4">
        <dgm:presLayoutVars>
          <dgm:chPref val="3"/>
        </dgm:presLayoutVars>
      </dgm:prSet>
      <dgm:spPr/>
    </dgm:pt>
    <dgm:pt modelId="{D1688DC9-83EE-41DB-8B97-7E3F5964370E}" type="pres">
      <dgm:prSet presAssocID="{EBD0F9F5-2D5C-421E-8FA3-D447729B8662}" presName="rootConnector1" presStyleLbl="node1" presStyleIdx="0" presStyleCnt="0"/>
      <dgm:spPr/>
    </dgm:pt>
    <dgm:pt modelId="{E7F0125E-38C9-4F8C-8225-327B5E81C34A}" type="pres">
      <dgm:prSet presAssocID="{EBD0F9F5-2D5C-421E-8FA3-D447729B8662}" presName="hierChild2" presStyleCnt="0"/>
      <dgm:spPr/>
    </dgm:pt>
    <dgm:pt modelId="{8C4FD3E9-8BEC-4A52-B50D-B39E5029345A}" type="pres">
      <dgm:prSet presAssocID="{EBD0F9F5-2D5C-421E-8FA3-D447729B8662}" presName="hierChild3" presStyleCnt="0"/>
      <dgm:spPr/>
    </dgm:pt>
    <dgm:pt modelId="{737076C2-8224-4EA2-8A67-4DC874ED0656}" type="pres">
      <dgm:prSet presAssocID="{B05EF59C-1AA8-43B1-9A01-C16D763867A9}" presName="hierRoot1" presStyleCnt="0">
        <dgm:presLayoutVars>
          <dgm:hierBranch val="init"/>
        </dgm:presLayoutVars>
      </dgm:prSet>
      <dgm:spPr/>
    </dgm:pt>
    <dgm:pt modelId="{395088CE-4236-4C7A-93D2-AE5A154F5D0C}" type="pres">
      <dgm:prSet presAssocID="{B05EF59C-1AA8-43B1-9A01-C16D763867A9}" presName="rootComposite1" presStyleCnt="0"/>
      <dgm:spPr/>
    </dgm:pt>
    <dgm:pt modelId="{951CB2D1-45E0-4E2F-9CE2-30A760AE8323}" type="pres">
      <dgm:prSet presAssocID="{B05EF59C-1AA8-43B1-9A01-C16D763867A9}" presName="rootText1" presStyleLbl="node0" presStyleIdx="2" presStyleCnt="4">
        <dgm:presLayoutVars>
          <dgm:chPref val="3"/>
        </dgm:presLayoutVars>
      </dgm:prSet>
      <dgm:spPr/>
    </dgm:pt>
    <dgm:pt modelId="{120D9EE6-407E-40C3-91BD-E59B4FE5E5CF}" type="pres">
      <dgm:prSet presAssocID="{B05EF59C-1AA8-43B1-9A01-C16D763867A9}" presName="rootConnector1" presStyleLbl="node1" presStyleIdx="0" presStyleCnt="0"/>
      <dgm:spPr/>
    </dgm:pt>
    <dgm:pt modelId="{404116EB-5BFA-4546-A158-3212BA712465}" type="pres">
      <dgm:prSet presAssocID="{B05EF59C-1AA8-43B1-9A01-C16D763867A9}" presName="hierChild2" presStyleCnt="0"/>
      <dgm:spPr/>
    </dgm:pt>
    <dgm:pt modelId="{A306C26E-6657-4AB7-B475-C0552FDB5E5A}" type="pres">
      <dgm:prSet presAssocID="{EDDB873C-3507-4B80-9DC0-207F4A0840E0}" presName="Name64" presStyleLbl="parChTrans1D2" presStyleIdx="0" presStyleCnt="5"/>
      <dgm:spPr/>
    </dgm:pt>
    <dgm:pt modelId="{ADB8CD10-94BA-4072-8367-E7CF311820DC}" type="pres">
      <dgm:prSet presAssocID="{5BA6EFE0-8251-4620-A702-88585AAC7BE2}" presName="hierRoot2" presStyleCnt="0">
        <dgm:presLayoutVars>
          <dgm:hierBranch val="init"/>
        </dgm:presLayoutVars>
      </dgm:prSet>
      <dgm:spPr/>
    </dgm:pt>
    <dgm:pt modelId="{69EB8699-DAD4-45D9-AEED-FD7E09C0AB49}" type="pres">
      <dgm:prSet presAssocID="{5BA6EFE0-8251-4620-A702-88585AAC7BE2}" presName="rootComposite" presStyleCnt="0"/>
      <dgm:spPr/>
    </dgm:pt>
    <dgm:pt modelId="{2C25E75F-1824-4D76-85F5-6BEECFDD78AE}" type="pres">
      <dgm:prSet presAssocID="{5BA6EFE0-8251-4620-A702-88585AAC7BE2}" presName="rootText" presStyleLbl="node2" presStyleIdx="0" presStyleCnt="5">
        <dgm:presLayoutVars>
          <dgm:chPref val="3"/>
        </dgm:presLayoutVars>
      </dgm:prSet>
      <dgm:spPr/>
    </dgm:pt>
    <dgm:pt modelId="{11606974-718B-413F-93E5-61C74A7E6A45}" type="pres">
      <dgm:prSet presAssocID="{5BA6EFE0-8251-4620-A702-88585AAC7BE2}" presName="rootConnector" presStyleLbl="node2" presStyleIdx="0" presStyleCnt="5"/>
      <dgm:spPr/>
    </dgm:pt>
    <dgm:pt modelId="{DEB4912F-1DF8-482A-BD5F-02691A62DFCC}" type="pres">
      <dgm:prSet presAssocID="{5BA6EFE0-8251-4620-A702-88585AAC7BE2}" presName="hierChild4" presStyleCnt="0"/>
      <dgm:spPr/>
    </dgm:pt>
    <dgm:pt modelId="{D9A682D1-624D-445E-98F8-3E94624AB81B}" type="pres">
      <dgm:prSet presAssocID="{5BA6EFE0-8251-4620-A702-88585AAC7BE2}" presName="hierChild5" presStyleCnt="0"/>
      <dgm:spPr/>
    </dgm:pt>
    <dgm:pt modelId="{1E4D7021-A384-4F9A-9DC0-D74642E489D8}" type="pres">
      <dgm:prSet presAssocID="{6019935E-9540-4EDB-B538-E112D1F00AE9}" presName="Name64" presStyleLbl="parChTrans1D2" presStyleIdx="1" presStyleCnt="5"/>
      <dgm:spPr/>
    </dgm:pt>
    <dgm:pt modelId="{A6115520-BE58-4DA8-9C09-1D48F1A94E80}" type="pres">
      <dgm:prSet presAssocID="{BBCD9E4F-73DC-47EC-8DA8-EED429D35760}" presName="hierRoot2" presStyleCnt="0">
        <dgm:presLayoutVars>
          <dgm:hierBranch val="init"/>
        </dgm:presLayoutVars>
      </dgm:prSet>
      <dgm:spPr/>
    </dgm:pt>
    <dgm:pt modelId="{E644B407-D923-4350-9828-A3DCAB507C2B}" type="pres">
      <dgm:prSet presAssocID="{BBCD9E4F-73DC-47EC-8DA8-EED429D35760}" presName="rootComposite" presStyleCnt="0"/>
      <dgm:spPr/>
    </dgm:pt>
    <dgm:pt modelId="{BBEB71B9-2985-4A83-BF23-5B267460970B}" type="pres">
      <dgm:prSet presAssocID="{BBCD9E4F-73DC-47EC-8DA8-EED429D35760}" presName="rootText" presStyleLbl="node2" presStyleIdx="1" presStyleCnt="5">
        <dgm:presLayoutVars>
          <dgm:chPref val="3"/>
        </dgm:presLayoutVars>
      </dgm:prSet>
      <dgm:spPr/>
    </dgm:pt>
    <dgm:pt modelId="{EEDBDB39-A4A0-4B3C-82C0-0A4A795EDC53}" type="pres">
      <dgm:prSet presAssocID="{BBCD9E4F-73DC-47EC-8DA8-EED429D35760}" presName="rootConnector" presStyleLbl="node2" presStyleIdx="1" presStyleCnt="5"/>
      <dgm:spPr/>
    </dgm:pt>
    <dgm:pt modelId="{0A858887-04AD-433B-99CA-0CC871660302}" type="pres">
      <dgm:prSet presAssocID="{BBCD9E4F-73DC-47EC-8DA8-EED429D35760}" presName="hierChild4" presStyleCnt="0"/>
      <dgm:spPr/>
    </dgm:pt>
    <dgm:pt modelId="{60ED82D9-9451-4C7F-9B5B-E5998817B405}" type="pres">
      <dgm:prSet presAssocID="{BBCD9E4F-73DC-47EC-8DA8-EED429D35760}" presName="hierChild5" presStyleCnt="0"/>
      <dgm:spPr/>
    </dgm:pt>
    <dgm:pt modelId="{772419CD-FCBC-4E93-BF60-74F200E06CDA}" type="pres">
      <dgm:prSet presAssocID="{401ECA79-0388-4625-A311-C16F95882681}" presName="Name64" presStyleLbl="parChTrans1D2" presStyleIdx="2" presStyleCnt="5"/>
      <dgm:spPr/>
    </dgm:pt>
    <dgm:pt modelId="{6193EB06-B038-4717-8061-844733152058}" type="pres">
      <dgm:prSet presAssocID="{F6C90956-DEBD-4AE5-AC48-6D4D285E3C97}" presName="hierRoot2" presStyleCnt="0">
        <dgm:presLayoutVars>
          <dgm:hierBranch val="init"/>
        </dgm:presLayoutVars>
      </dgm:prSet>
      <dgm:spPr/>
    </dgm:pt>
    <dgm:pt modelId="{F1C6F194-AFBF-4A44-BCB0-B10212E1B676}" type="pres">
      <dgm:prSet presAssocID="{F6C90956-DEBD-4AE5-AC48-6D4D285E3C97}" presName="rootComposite" presStyleCnt="0"/>
      <dgm:spPr/>
    </dgm:pt>
    <dgm:pt modelId="{64254F41-8165-42F6-B8DD-5A38701E3799}" type="pres">
      <dgm:prSet presAssocID="{F6C90956-DEBD-4AE5-AC48-6D4D285E3C97}" presName="rootText" presStyleLbl="node2" presStyleIdx="2" presStyleCnt="5">
        <dgm:presLayoutVars>
          <dgm:chPref val="3"/>
        </dgm:presLayoutVars>
      </dgm:prSet>
      <dgm:spPr/>
    </dgm:pt>
    <dgm:pt modelId="{C1AA22FB-C164-49AD-B04E-D6DAB4A4FC11}" type="pres">
      <dgm:prSet presAssocID="{F6C90956-DEBD-4AE5-AC48-6D4D285E3C97}" presName="rootConnector" presStyleLbl="node2" presStyleIdx="2" presStyleCnt="5"/>
      <dgm:spPr/>
    </dgm:pt>
    <dgm:pt modelId="{CDE4C483-C035-4195-8950-B00006D2B113}" type="pres">
      <dgm:prSet presAssocID="{F6C90956-DEBD-4AE5-AC48-6D4D285E3C97}" presName="hierChild4" presStyleCnt="0"/>
      <dgm:spPr/>
    </dgm:pt>
    <dgm:pt modelId="{64EEE30B-C03D-41F8-8598-CFF6A5D2C2C2}" type="pres">
      <dgm:prSet presAssocID="{F6C90956-DEBD-4AE5-AC48-6D4D285E3C97}" presName="hierChild5" presStyleCnt="0"/>
      <dgm:spPr/>
    </dgm:pt>
    <dgm:pt modelId="{4850BEFE-99FB-412E-9B20-7B5B8C03BCFB}" type="pres">
      <dgm:prSet presAssocID="{EBB281A7-80B3-42E4-B930-0DE4F3F71AEA}" presName="Name64" presStyleLbl="parChTrans1D2" presStyleIdx="3" presStyleCnt="5"/>
      <dgm:spPr/>
    </dgm:pt>
    <dgm:pt modelId="{A7AD04D8-FF2E-4F2D-9893-0B198AF1F13B}" type="pres">
      <dgm:prSet presAssocID="{76A970EC-44F2-4033-9F24-A9B7410D085E}" presName="hierRoot2" presStyleCnt="0">
        <dgm:presLayoutVars>
          <dgm:hierBranch val="init"/>
        </dgm:presLayoutVars>
      </dgm:prSet>
      <dgm:spPr/>
    </dgm:pt>
    <dgm:pt modelId="{53D6C6DC-0AE7-416B-A7BE-8DB02B23F2D8}" type="pres">
      <dgm:prSet presAssocID="{76A970EC-44F2-4033-9F24-A9B7410D085E}" presName="rootComposite" presStyleCnt="0"/>
      <dgm:spPr/>
    </dgm:pt>
    <dgm:pt modelId="{34CADE61-414D-4FC8-A612-92DC4E0FC3CD}" type="pres">
      <dgm:prSet presAssocID="{76A970EC-44F2-4033-9F24-A9B7410D085E}" presName="rootText" presStyleLbl="node2" presStyleIdx="3" presStyleCnt="5">
        <dgm:presLayoutVars>
          <dgm:chPref val="3"/>
        </dgm:presLayoutVars>
      </dgm:prSet>
      <dgm:spPr/>
    </dgm:pt>
    <dgm:pt modelId="{71BC305B-E610-4DC4-94CC-C472170ECE7C}" type="pres">
      <dgm:prSet presAssocID="{76A970EC-44F2-4033-9F24-A9B7410D085E}" presName="rootConnector" presStyleLbl="node2" presStyleIdx="3" presStyleCnt="5"/>
      <dgm:spPr/>
    </dgm:pt>
    <dgm:pt modelId="{3A38B72F-F492-4078-AA36-9144AF313DF2}" type="pres">
      <dgm:prSet presAssocID="{76A970EC-44F2-4033-9F24-A9B7410D085E}" presName="hierChild4" presStyleCnt="0"/>
      <dgm:spPr/>
    </dgm:pt>
    <dgm:pt modelId="{35D0978B-2891-4FBC-B165-532A14E4B022}" type="pres">
      <dgm:prSet presAssocID="{76A970EC-44F2-4033-9F24-A9B7410D085E}" presName="hierChild5" presStyleCnt="0"/>
      <dgm:spPr/>
    </dgm:pt>
    <dgm:pt modelId="{2AD44C67-82E9-4F52-B89B-4FE03A54F290}" type="pres">
      <dgm:prSet presAssocID="{4977FA33-B944-4613-8A5F-D233F0CC57CE}" presName="Name64" presStyleLbl="parChTrans1D2" presStyleIdx="4" presStyleCnt="5"/>
      <dgm:spPr/>
    </dgm:pt>
    <dgm:pt modelId="{103AF4C2-780E-4C0C-918A-A7E96193D746}" type="pres">
      <dgm:prSet presAssocID="{A64C6152-F519-4192-A305-74C4BBB58976}" presName="hierRoot2" presStyleCnt="0">
        <dgm:presLayoutVars>
          <dgm:hierBranch val="init"/>
        </dgm:presLayoutVars>
      </dgm:prSet>
      <dgm:spPr/>
    </dgm:pt>
    <dgm:pt modelId="{00F6F5EE-7322-4AA9-A7FB-D08DAD326521}" type="pres">
      <dgm:prSet presAssocID="{A64C6152-F519-4192-A305-74C4BBB58976}" presName="rootComposite" presStyleCnt="0"/>
      <dgm:spPr/>
    </dgm:pt>
    <dgm:pt modelId="{88AC38E3-5621-4C7F-9F99-248FF441A5FE}" type="pres">
      <dgm:prSet presAssocID="{A64C6152-F519-4192-A305-74C4BBB58976}" presName="rootText" presStyleLbl="node2" presStyleIdx="4" presStyleCnt="5">
        <dgm:presLayoutVars>
          <dgm:chPref val="3"/>
        </dgm:presLayoutVars>
      </dgm:prSet>
      <dgm:spPr/>
    </dgm:pt>
    <dgm:pt modelId="{7685AE30-3C32-4CA9-98BC-4C3748D7AADD}" type="pres">
      <dgm:prSet presAssocID="{A64C6152-F519-4192-A305-74C4BBB58976}" presName="rootConnector" presStyleLbl="node2" presStyleIdx="4" presStyleCnt="5"/>
      <dgm:spPr/>
    </dgm:pt>
    <dgm:pt modelId="{DA0E7E97-1CA2-4211-B287-9FA2C432DE0E}" type="pres">
      <dgm:prSet presAssocID="{A64C6152-F519-4192-A305-74C4BBB58976}" presName="hierChild4" presStyleCnt="0"/>
      <dgm:spPr/>
    </dgm:pt>
    <dgm:pt modelId="{AFEE0D87-B092-48C9-8ED1-1ED0EE1F7C23}" type="pres">
      <dgm:prSet presAssocID="{A64C6152-F519-4192-A305-74C4BBB58976}" presName="hierChild5" presStyleCnt="0"/>
      <dgm:spPr/>
    </dgm:pt>
    <dgm:pt modelId="{D865FCFB-9646-43BD-994E-46A0C07AE589}" type="pres">
      <dgm:prSet presAssocID="{B05EF59C-1AA8-43B1-9A01-C16D763867A9}" presName="hierChild3" presStyleCnt="0"/>
      <dgm:spPr/>
    </dgm:pt>
    <dgm:pt modelId="{DF292E65-0A1E-4D01-9085-642500467288}" type="pres">
      <dgm:prSet presAssocID="{8E279F1A-762F-456B-8A4D-FED7B90EF1D9}" presName="hierRoot1" presStyleCnt="0">
        <dgm:presLayoutVars>
          <dgm:hierBranch val="init"/>
        </dgm:presLayoutVars>
      </dgm:prSet>
      <dgm:spPr/>
    </dgm:pt>
    <dgm:pt modelId="{5501AE47-9D1D-4E91-A33B-47D4D8B963B3}" type="pres">
      <dgm:prSet presAssocID="{8E279F1A-762F-456B-8A4D-FED7B90EF1D9}" presName="rootComposite1" presStyleCnt="0"/>
      <dgm:spPr/>
    </dgm:pt>
    <dgm:pt modelId="{5A188C12-2F50-4250-B4F9-B489C9264381}" type="pres">
      <dgm:prSet presAssocID="{8E279F1A-762F-456B-8A4D-FED7B90EF1D9}" presName="rootText1" presStyleLbl="node0" presStyleIdx="3" presStyleCnt="4">
        <dgm:presLayoutVars>
          <dgm:chPref val="3"/>
        </dgm:presLayoutVars>
      </dgm:prSet>
      <dgm:spPr/>
    </dgm:pt>
    <dgm:pt modelId="{9E93BD92-44FA-44C9-B311-B4A730C98490}" type="pres">
      <dgm:prSet presAssocID="{8E279F1A-762F-456B-8A4D-FED7B90EF1D9}" presName="rootConnector1" presStyleLbl="node1" presStyleIdx="0" presStyleCnt="0"/>
      <dgm:spPr/>
    </dgm:pt>
    <dgm:pt modelId="{45AB6F64-4AB3-48B5-B420-45CA9865BFF3}" type="pres">
      <dgm:prSet presAssocID="{8E279F1A-762F-456B-8A4D-FED7B90EF1D9}" presName="hierChild2" presStyleCnt="0"/>
      <dgm:spPr/>
    </dgm:pt>
    <dgm:pt modelId="{0092F421-122E-4747-81AC-2B1F8A2FF017}" type="pres">
      <dgm:prSet presAssocID="{8E279F1A-762F-456B-8A4D-FED7B90EF1D9}" presName="hierChild3" presStyleCnt="0"/>
      <dgm:spPr/>
    </dgm:pt>
  </dgm:ptLst>
  <dgm:cxnLst>
    <dgm:cxn modelId="{3B89250A-1B06-4AD5-B436-56C819F380D7}" type="presOf" srcId="{A64C6152-F519-4192-A305-74C4BBB58976}" destId="{7685AE30-3C32-4CA9-98BC-4C3748D7AADD}" srcOrd="1" destOrd="0" presId="urn:microsoft.com/office/officeart/2009/3/layout/HorizontalOrganizationChart"/>
    <dgm:cxn modelId="{79B42111-195B-4767-930D-8681F234CAF7}" srcId="{B05EF59C-1AA8-43B1-9A01-C16D763867A9}" destId="{F6C90956-DEBD-4AE5-AC48-6D4D285E3C97}" srcOrd="2" destOrd="0" parTransId="{401ECA79-0388-4625-A311-C16F95882681}" sibTransId="{73DDB181-607C-49DB-856E-4FA45DEBA641}"/>
    <dgm:cxn modelId="{19BDBD20-F617-476F-8A49-61556360D642}" type="presOf" srcId="{8E279F1A-762F-456B-8A4D-FED7B90EF1D9}" destId="{5A188C12-2F50-4250-B4F9-B489C9264381}" srcOrd="0" destOrd="0" presId="urn:microsoft.com/office/officeart/2009/3/layout/HorizontalOrganizationChart"/>
    <dgm:cxn modelId="{1598C420-ED06-49C2-B79B-804346191F60}" type="presOf" srcId="{B05EF59C-1AA8-43B1-9A01-C16D763867A9}" destId="{120D9EE6-407E-40C3-91BD-E59B4FE5E5CF}" srcOrd="1" destOrd="0" presId="urn:microsoft.com/office/officeart/2009/3/layout/HorizontalOrganizationChart"/>
    <dgm:cxn modelId="{A7028129-2986-42CE-89A1-37BCC497A4B5}" type="presOf" srcId="{401ECA79-0388-4625-A311-C16F95882681}" destId="{772419CD-FCBC-4E93-BF60-74F200E06CDA}" srcOrd="0" destOrd="0" presId="urn:microsoft.com/office/officeart/2009/3/layout/HorizontalOrganizationChart"/>
    <dgm:cxn modelId="{106D562B-6808-4197-97C3-A7F31894BB06}" srcId="{C1D388E8-AC27-4FAA-8C0C-3F4D0455556A}" destId="{EBD0F9F5-2D5C-421E-8FA3-D447729B8662}" srcOrd="1" destOrd="0" parTransId="{6F71CADB-7B3D-4A9F-9B51-19D477702ABE}" sibTransId="{5554B716-468B-4D66-A82C-83AE0A3EF57E}"/>
    <dgm:cxn modelId="{FD9A482C-F65A-499B-9EDC-999E38CDDF08}" type="presOf" srcId="{76A970EC-44F2-4033-9F24-A9B7410D085E}" destId="{71BC305B-E610-4DC4-94CC-C472170ECE7C}" srcOrd="1" destOrd="0" presId="urn:microsoft.com/office/officeart/2009/3/layout/HorizontalOrganizationChart"/>
    <dgm:cxn modelId="{75A42932-856A-4C58-B617-0103F49EA40B}" type="presOf" srcId="{B46CB3D7-7358-4505-A410-03487B7CF03F}" destId="{4F816DB8-0ED1-4795-A7E4-6359E236A12D}" srcOrd="1" destOrd="0" presId="urn:microsoft.com/office/officeart/2009/3/layout/HorizontalOrganizationChart"/>
    <dgm:cxn modelId="{DFA74E5F-E230-4F1B-9087-77308F92D876}" type="presOf" srcId="{4977FA33-B944-4613-8A5F-D233F0CC57CE}" destId="{2AD44C67-82E9-4F52-B89B-4FE03A54F290}" srcOrd="0" destOrd="0" presId="urn:microsoft.com/office/officeart/2009/3/layout/HorizontalOrganizationChart"/>
    <dgm:cxn modelId="{8E42BC49-9656-4BCF-A8F8-D526666DF4BE}" srcId="{B05EF59C-1AA8-43B1-9A01-C16D763867A9}" destId="{BBCD9E4F-73DC-47EC-8DA8-EED429D35760}" srcOrd="1" destOrd="0" parTransId="{6019935E-9540-4EDB-B538-E112D1F00AE9}" sibTransId="{2BF73E95-57BF-4F08-9A11-0289C4B27E8C}"/>
    <dgm:cxn modelId="{A0C48C4A-A22C-4DC6-AC5E-CF456AC3E6FF}" type="presOf" srcId="{F6C90956-DEBD-4AE5-AC48-6D4D285E3C97}" destId="{64254F41-8165-42F6-B8DD-5A38701E3799}" srcOrd="0" destOrd="0" presId="urn:microsoft.com/office/officeart/2009/3/layout/HorizontalOrganizationChart"/>
    <dgm:cxn modelId="{C0F9364C-6735-46CA-A5AD-D8B669AFD303}" type="presOf" srcId="{EDDB873C-3507-4B80-9DC0-207F4A0840E0}" destId="{A306C26E-6657-4AB7-B475-C0552FDB5E5A}" srcOrd="0" destOrd="0" presId="urn:microsoft.com/office/officeart/2009/3/layout/HorizontalOrganizationChart"/>
    <dgm:cxn modelId="{05F84A51-A20B-41A1-9E8A-B614E17B1267}" type="presOf" srcId="{5BA6EFE0-8251-4620-A702-88585AAC7BE2}" destId="{11606974-718B-413F-93E5-61C74A7E6A45}" srcOrd="1" destOrd="0" presId="urn:microsoft.com/office/officeart/2009/3/layout/HorizontalOrganizationChart"/>
    <dgm:cxn modelId="{775B8C73-C829-4ABB-9578-1F24BE855AF6}" type="presOf" srcId="{F6C90956-DEBD-4AE5-AC48-6D4D285E3C97}" destId="{C1AA22FB-C164-49AD-B04E-D6DAB4A4FC11}" srcOrd="1" destOrd="0" presId="urn:microsoft.com/office/officeart/2009/3/layout/HorizontalOrganizationChart"/>
    <dgm:cxn modelId="{FEC48B58-E784-423A-AD51-81EACC269A54}" type="presOf" srcId="{EBB281A7-80B3-42E4-B930-0DE4F3F71AEA}" destId="{4850BEFE-99FB-412E-9B20-7B5B8C03BCFB}" srcOrd="0" destOrd="0" presId="urn:microsoft.com/office/officeart/2009/3/layout/HorizontalOrganizationChart"/>
    <dgm:cxn modelId="{1790DF78-71B9-47FD-9E63-F465FFC57C09}" type="presOf" srcId="{EBD0F9F5-2D5C-421E-8FA3-D447729B8662}" destId="{D1688DC9-83EE-41DB-8B97-7E3F5964370E}" srcOrd="1" destOrd="0" presId="urn:microsoft.com/office/officeart/2009/3/layout/HorizontalOrganizationChart"/>
    <dgm:cxn modelId="{D7736480-964B-4999-8533-501DECEE6FBC}" type="presOf" srcId="{5BA6EFE0-8251-4620-A702-88585AAC7BE2}" destId="{2C25E75F-1824-4D76-85F5-6BEECFDD78AE}" srcOrd="0" destOrd="0" presId="urn:microsoft.com/office/officeart/2009/3/layout/HorizontalOrganizationChart"/>
    <dgm:cxn modelId="{8A48BE85-1AB2-42B2-9472-56FA6D198BD5}" srcId="{C1D388E8-AC27-4FAA-8C0C-3F4D0455556A}" destId="{B05EF59C-1AA8-43B1-9A01-C16D763867A9}" srcOrd="2" destOrd="0" parTransId="{D35F2B21-8B2A-459C-BC94-48F86CB3BB15}" sibTransId="{81DFC9AA-3CE9-451C-87E1-A954C0CF2CE2}"/>
    <dgm:cxn modelId="{B8817AA3-9644-43CE-A088-324AEE8A18C4}" type="presOf" srcId="{76A970EC-44F2-4033-9F24-A9B7410D085E}" destId="{34CADE61-414D-4FC8-A612-92DC4E0FC3CD}" srcOrd="0" destOrd="0" presId="urn:microsoft.com/office/officeart/2009/3/layout/HorizontalOrganizationChart"/>
    <dgm:cxn modelId="{ACE5CFA4-AAD7-4F97-89C6-D41C8C250A4B}" srcId="{C1D388E8-AC27-4FAA-8C0C-3F4D0455556A}" destId="{8E279F1A-762F-456B-8A4D-FED7B90EF1D9}" srcOrd="3" destOrd="0" parTransId="{6667CE20-E9F7-4BB7-871F-4077B9D96A8F}" sibTransId="{D8E39BDB-F2A2-4D36-AACA-C208F938A474}"/>
    <dgm:cxn modelId="{97B2F6AA-28C4-401A-B3D2-9EC0D52D3305}" type="presOf" srcId="{A64C6152-F519-4192-A305-74C4BBB58976}" destId="{88AC38E3-5621-4C7F-9F99-248FF441A5FE}" srcOrd="0" destOrd="0" presId="urn:microsoft.com/office/officeart/2009/3/layout/HorizontalOrganizationChart"/>
    <dgm:cxn modelId="{00B62FB7-35EF-4D21-AEDA-4231D77574F8}" type="presOf" srcId="{B46CB3D7-7358-4505-A410-03487B7CF03F}" destId="{69240868-8A16-405F-8921-7793AD3AE5EA}" srcOrd="0" destOrd="0" presId="urn:microsoft.com/office/officeart/2009/3/layout/HorizontalOrganizationChart"/>
    <dgm:cxn modelId="{191329BA-3944-4CD9-96B6-986190908635}" type="presOf" srcId="{BBCD9E4F-73DC-47EC-8DA8-EED429D35760}" destId="{EEDBDB39-A4A0-4B3C-82C0-0A4A795EDC53}" srcOrd="1" destOrd="0" presId="urn:microsoft.com/office/officeart/2009/3/layout/HorizontalOrganizationChart"/>
    <dgm:cxn modelId="{4A0410BC-543B-40C7-BADA-ADDA5DA838EF}" type="presOf" srcId="{EBD0F9F5-2D5C-421E-8FA3-D447729B8662}" destId="{43CD8D5A-57F3-40A8-A808-FB7DC68AD9E5}" srcOrd="0" destOrd="0" presId="urn:microsoft.com/office/officeart/2009/3/layout/HorizontalOrganizationChart"/>
    <dgm:cxn modelId="{583DA0BC-B0B1-4534-BE6A-60438A934CC3}" srcId="{C1D388E8-AC27-4FAA-8C0C-3F4D0455556A}" destId="{B46CB3D7-7358-4505-A410-03487B7CF03F}" srcOrd="0" destOrd="0" parTransId="{E6874B41-2F1E-43D1-AB63-B6F8121F9144}" sibTransId="{CFAE1EFC-B2DF-4418-A2B2-3085F06770C8}"/>
    <dgm:cxn modelId="{C48AFAC1-36C0-4851-819F-5BA0D783A592}" srcId="{B05EF59C-1AA8-43B1-9A01-C16D763867A9}" destId="{A64C6152-F519-4192-A305-74C4BBB58976}" srcOrd="4" destOrd="0" parTransId="{4977FA33-B944-4613-8A5F-D233F0CC57CE}" sibTransId="{6055A54D-7C8B-46CE-9CA4-1B45B6081EC9}"/>
    <dgm:cxn modelId="{99B19DC4-797F-4A80-9811-6EF5DA18158F}" type="presOf" srcId="{B05EF59C-1AA8-43B1-9A01-C16D763867A9}" destId="{951CB2D1-45E0-4E2F-9CE2-30A760AE8323}" srcOrd="0" destOrd="0" presId="urn:microsoft.com/office/officeart/2009/3/layout/HorizontalOrganizationChart"/>
    <dgm:cxn modelId="{E3E5BEC4-5B93-47A6-AC9D-94B4AA502AA3}" type="presOf" srcId="{8E279F1A-762F-456B-8A4D-FED7B90EF1D9}" destId="{9E93BD92-44FA-44C9-B311-B4A730C98490}" srcOrd="1" destOrd="0" presId="urn:microsoft.com/office/officeart/2009/3/layout/HorizontalOrganizationChart"/>
    <dgm:cxn modelId="{327E04CB-9477-4D69-BD7A-E5978C7DD9DD}" type="presOf" srcId="{C1D388E8-AC27-4FAA-8C0C-3F4D0455556A}" destId="{FBE415D7-5639-443B-B991-63800829D3EF}" srcOrd="0" destOrd="0" presId="urn:microsoft.com/office/officeart/2009/3/layout/HorizontalOrganizationChart"/>
    <dgm:cxn modelId="{107105CB-588D-4FBC-BFA9-4DB22725A0BE}" srcId="{B05EF59C-1AA8-43B1-9A01-C16D763867A9}" destId="{5BA6EFE0-8251-4620-A702-88585AAC7BE2}" srcOrd="0" destOrd="0" parTransId="{EDDB873C-3507-4B80-9DC0-207F4A0840E0}" sibTransId="{D83102AA-58C6-4D14-B9D8-DDB35C545190}"/>
    <dgm:cxn modelId="{65E614D4-5A6C-4D44-8BA0-B721F0B3EAB5}" srcId="{B05EF59C-1AA8-43B1-9A01-C16D763867A9}" destId="{76A970EC-44F2-4033-9F24-A9B7410D085E}" srcOrd="3" destOrd="0" parTransId="{EBB281A7-80B3-42E4-B930-0DE4F3F71AEA}" sibTransId="{41039E32-C6E7-448B-BB42-FB40D7B0544A}"/>
    <dgm:cxn modelId="{38BBEAD8-32FA-499F-A609-79CAC952AA80}" type="presOf" srcId="{6019935E-9540-4EDB-B538-E112D1F00AE9}" destId="{1E4D7021-A384-4F9A-9DC0-D74642E489D8}" srcOrd="0" destOrd="0" presId="urn:microsoft.com/office/officeart/2009/3/layout/HorizontalOrganizationChart"/>
    <dgm:cxn modelId="{C58C80E7-F9B9-46E4-9687-C886AC034540}" type="presOf" srcId="{BBCD9E4F-73DC-47EC-8DA8-EED429D35760}" destId="{BBEB71B9-2985-4A83-BF23-5B267460970B}" srcOrd="0" destOrd="0" presId="urn:microsoft.com/office/officeart/2009/3/layout/HorizontalOrganizationChart"/>
    <dgm:cxn modelId="{58258E84-7BCC-4588-BF0F-0DD46D8C7DD2}" type="presParOf" srcId="{FBE415D7-5639-443B-B991-63800829D3EF}" destId="{066CC60B-9136-4F70-8AA1-723145B79DCD}" srcOrd="0" destOrd="0" presId="urn:microsoft.com/office/officeart/2009/3/layout/HorizontalOrganizationChart"/>
    <dgm:cxn modelId="{8E0316D2-33D6-4A16-B597-9005559F4F75}" type="presParOf" srcId="{066CC60B-9136-4F70-8AA1-723145B79DCD}" destId="{C7A7134D-E69A-44E2-AA80-BE8B9D2C0864}" srcOrd="0" destOrd="0" presId="urn:microsoft.com/office/officeart/2009/3/layout/HorizontalOrganizationChart"/>
    <dgm:cxn modelId="{387FE6EE-EA68-4FF1-8B95-9D8FBC60ED93}" type="presParOf" srcId="{C7A7134D-E69A-44E2-AA80-BE8B9D2C0864}" destId="{69240868-8A16-405F-8921-7793AD3AE5EA}" srcOrd="0" destOrd="0" presId="urn:microsoft.com/office/officeart/2009/3/layout/HorizontalOrganizationChart"/>
    <dgm:cxn modelId="{A3F4A7C3-273C-4A41-A301-B159A06AA43E}" type="presParOf" srcId="{C7A7134D-E69A-44E2-AA80-BE8B9D2C0864}" destId="{4F816DB8-0ED1-4795-A7E4-6359E236A12D}" srcOrd="1" destOrd="0" presId="urn:microsoft.com/office/officeart/2009/3/layout/HorizontalOrganizationChart"/>
    <dgm:cxn modelId="{48BE8CD5-ED05-4672-AD38-1513DAB53A1D}" type="presParOf" srcId="{066CC60B-9136-4F70-8AA1-723145B79DCD}" destId="{8B55395F-FE26-46AD-90C9-01226A10A2D7}" srcOrd="1" destOrd="0" presId="urn:microsoft.com/office/officeart/2009/3/layout/HorizontalOrganizationChart"/>
    <dgm:cxn modelId="{8E8960EC-2DBA-4F61-8411-2B5FE442A181}" type="presParOf" srcId="{066CC60B-9136-4F70-8AA1-723145B79DCD}" destId="{470AD4AD-D402-4641-BD23-F8C11926DE3E}" srcOrd="2" destOrd="0" presId="urn:microsoft.com/office/officeart/2009/3/layout/HorizontalOrganizationChart"/>
    <dgm:cxn modelId="{860905F2-3259-471A-9CAE-1DE71B9EA6EF}" type="presParOf" srcId="{FBE415D7-5639-443B-B991-63800829D3EF}" destId="{6C16C17F-6A08-4986-8584-51DCA510552F}" srcOrd="1" destOrd="0" presId="urn:microsoft.com/office/officeart/2009/3/layout/HorizontalOrganizationChart"/>
    <dgm:cxn modelId="{72B060A4-DC23-4B23-865A-E86C06BD170D}" type="presParOf" srcId="{6C16C17F-6A08-4986-8584-51DCA510552F}" destId="{CBE946FF-0519-4B5E-8489-31AF54D90A0F}" srcOrd="0" destOrd="0" presId="urn:microsoft.com/office/officeart/2009/3/layout/HorizontalOrganizationChart"/>
    <dgm:cxn modelId="{F5CA3F09-34F1-41FD-A53F-72D33B577DAB}" type="presParOf" srcId="{CBE946FF-0519-4B5E-8489-31AF54D90A0F}" destId="{43CD8D5A-57F3-40A8-A808-FB7DC68AD9E5}" srcOrd="0" destOrd="0" presId="urn:microsoft.com/office/officeart/2009/3/layout/HorizontalOrganizationChart"/>
    <dgm:cxn modelId="{19E24C3D-D58D-4D93-BC0E-352B77797B25}" type="presParOf" srcId="{CBE946FF-0519-4B5E-8489-31AF54D90A0F}" destId="{D1688DC9-83EE-41DB-8B97-7E3F5964370E}" srcOrd="1" destOrd="0" presId="urn:microsoft.com/office/officeart/2009/3/layout/HorizontalOrganizationChart"/>
    <dgm:cxn modelId="{8C39E156-CEA4-456F-A4F4-7FE7288812FE}" type="presParOf" srcId="{6C16C17F-6A08-4986-8584-51DCA510552F}" destId="{E7F0125E-38C9-4F8C-8225-327B5E81C34A}" srcOrd="1" destOrd="0" presId="urn:microsoft.com/office/officeart/2009/3/layout/HorizontalOrganizationChart"/>
    <dgm:cxn modelId="{343C5F3A-03C6-4C5E-BA9B-CFA3DF512576}" type="presParOf" srcId="{6C16C17F-6A08-4986-8584-51DCA510552F}" destId="{8C4FD3E9-8BEC-4A52-B50D-B39E5029345A}" srcOrd="2" destOrd="0" presId="urn:microsoft.com/office/officeart/2009/3/layout/HorizontalOrganizationChart"/>
    <dgm:cxn modelId="{AC11B8B3-D3DB-458B-AB05-AF8FEEEB9853}" type="presParOf" srcId="{FBE415D7-5639-443B-B991-63800829D3EF}" destId="{737076C2-8224-4EA2-8A67-4DC874ED0656}" srcOrd="2" destOrd="0" presId="urn:microsoft.com/office/officeart/2009/3/layout/HorizontalOrganizationChart"/>
    <dgm:cxn modelId="{3CA8EBF7-719A-4A55-91E1-D723CDFE6444}" type="presParOf" srcId="{737076C2-8224-4EA2-8A67-4DC874ED0656}" destId="{395088CE-4236-4C7A-93D2-AE5A154F5D0C}" srcOrd="0" destOrd="0" presId="urn:microsoft.com/office/officeart/2009/3/layout/HorizontalOrganizationChart"/>
    <dgm:cxn modelId="{C9993B6E-8849-4B5C-BC9B-372D578450FC}" type="presParOf" srcId="{395088CE-4236-4C7A-93D2-AE5A154F5D0C}" destId="{951CB2D1-45E0-4E2F-9CE2-30A760AE8323}" srcOrd="0" destOrd="0" presId="urn:microsoft.com/office/officeart/2009/3/layout/HorizontalOrganizationChart"/>
    <dgm:cxn modelId="{078F73BF-B56F-4527-8D13-13B0C7118F52}" type="presParOf" srcId="{395088CE-4236-4C7A-93D2-AE5A154F5D0C}" destId="{120D9EE6-407E-40C3-91BD-E59B4FE5E5CF}" srcOrd="1" destOrd="0" presId="urn:microsoft.com/office/officeart/2009/3/layout/HorizontalOrganizationChart"/>
    <dgm:cxn modelId="{6CD8393C-4DC4-4631-AF0B-69986D4A44E5}" type="presParOf" srcId="{737076C2-8224-4EA2-8A67-4DC874ED0656}" destId="{404116EB-5BFA-4546-A158-3212BA712465}" srcOrd="1" destOrd="0" presId="urn:microsoft.com/office/officeart/2009/3/layout/HorizontalOrganizationChart"/>
    <dgm:cxn modelId="{80D6344D-6C68-49D0-8882-7435256214A2}" type="presParOf" srcId="{404116EB-5BFA-4546-A158-3212BA712465}" destId="{A306C26E-6657-4AB7-B475-C0552FDB5E5A}" srcOrd="0" destOrd="0" presId="urn:microsoft.com/office/officeart/2009/3/layout/HorizontalOrganizationChart"/>
    <dgm:cxn modelId="{74435C3D-7589-4E0C-A794-9F79F02E49CA}" type="presParOf" srcId="{404116EB-5BFA-4546-A158-3212BA712465}" destId="{ADB8CD10-94BA-4072-8367-E7CF311820DC}" srcOrd="1" destOrd="0" presId="urn:microsoft.com/office/officeart/2009/3/layout/HorizontalOrganizationChart"/>
    <dgm:cxn modelId="{9708FC56-9632-4770-8CEC-CF08F3B60336}" type="presParOf" srcId="{ADB8CD10-94BA-4072-8367-E7CF311820DC}" destId="{69EB8699-DAD4-45D9-AEED-FD7E09C0AB49}" srcOrd="0" destOrd="0" presId="urn:microsoft.com/office/officeart/2009/3/layout/HorizontalOrganizationChart"/>
    <dgm:cxn modelId="{102F1EFD-3B47-4E7A-81EB-B095240D26C2}" type="presParOf" srcId="{69EB8699-DAD4-45D9-AEED-FD7E09C0AB49}" destId="{2C25E75F-1824-4D76-85F5-6BEECFDD78AE}" srcOrd="0" destOrd="0" presId="urn:microsoft.com/office/officeart/2009/3/layout/HorizontalOrganizationChart"/>
    <dgm:cxn modelId="{C84009E5-32AB-40BD-A42A-976C25974755}" type="presParOf" srcId="{69EB8699-DAD4-45D9-AEED-FD7E09C0AB49}" destId="{11606974-718B-413F-93E5-61C74A7E6A45}" srcOrd="1" destOrd="0" presId="urn:microsoft.com/office/officeart/2009/3/layout/HorizontalOrganizationChart"/>
    <dgm:cxn modelId="{9B911BE8-ED94-47AB-8E18-A6CCF2AC4916}" type="presParOf" srcId="{ADB8CD10-94BA-4072-8367-E7CF311820DC}" destId="{DEB4912F-1DF8-482A-BD5F-02691A62DFCC}" srcOrd="1" destOrd="0" presId="urn:microsoft.com/office/officeart/2009/3/layout/HorizontalOrganizationChart"/>
    <dgm:cxn modelId="{5B326039-770F-47BF-B7A4-B04CC28EE030}" type="presParOf" srcId="{ADB8CD10-94BA-4072-8367-E7CF311820DC}" destId="{D9A682D1-624D-445E-98F8-3E94624AB81B}" srcOrd="2" destOrd="0" presId="urn:microsoft.com/office/officeart/2009/3/layout/HorizontalOrganizationChart"/>
    <dgm:cxn modelId="{AC37C0E2-D2F3-4B9C-B7C5-E0C56F8AD891}" type="presParOf" srcId="{404116EB-5BFA-4546-A158-3212BA712465}" destId="{1E4D7021-A384-4F9A-9DC0-D74642E489D8}" srcOrd="2" destOrd="0" presId="urn:microsoft.com/office/officeart/2009/3/layout/HorizontalOrganizationChart"/>
    <dgm:cxn modelId="{EF28F8E4-CEEE-4631-BAD1-11B79CDCA077}" type="presParOf" srcId="{404116EB-5BFA-4546-A158-3212BA712465}" destId="{A6115520-BE58-4DA8-9C09-1D48F1A94E80}" srcOrd="3" destOrd="0" presId="urn:microsoft.com/office/officeart/2009/3/layout/HorizontalOrganizationChart"/>
    <dgm:cxn modelId="{88292DF8-1D1F-4D94-93FA-48345E3C9A56}" type="presParOf" srcId="{A6115520-BE58-4DA8-9C09-1D48F1A94E80}" destId="{E644B407-D923-4350-9828-A3DCAB507C2B}" srcOrd="0" destOrd="0" presId="urn:microsoft.com/office/officeart/2009/3/layout/HorizontalOrganizationChart"/>
    <dgm:cxn modelId="{56BE0FE7-E017-4E36-B102-207AD650E468}" type="presParOf" srcId="{E644B407-D923-4350-9828-A3DCAB507C2B}" destId="{BBEB71B9-2985-4A83-BF23-5B267460970B}" srcOrd="0" destOrd="0" presId="urn:microsoft.com/office/officeart/2009/3/layout/HorizontalOrganizationChart"/>
    <dgm:cxn modelId="{046A684D-3301-4CC2-8AA8-5C5768597E07}" type="presParOf" srcId="{E644B407-D923-4350-9828-A3DCAB507C2B}" destId="{EEDBDB39-A4A0-4B3C-82C0-0A4A795EDC53}" srcOrd="1" destOrd="0" presId="urn:microsoft.com/office/officeart/2009/3/layout/HorizontalOrganizationChart"/>
    <dgm:cxn modelId="{54005A7F-618C-48D9-AA0B-7F2F6A8126EE}" type="presParOf" srcId="{A6115520-BE58-4DA8-9C09-1D48F1A94E80}" destId="{0A858887-04AD-433B-99CA-0CC871660302}" srcOrd="1" destOrd="0" presId="urn:microsoft.com/office/officeart/2009/3/layout/HorizontalOrganizationChart"/>
    <dgm:cxn modelId="{A98F7277-186F-4366-9E9E-7B241EA2747A}" type="presParOf" srcId="{A6115520-BE58-4DA8-9C09-1D48F1A94E80}" destId="{60ED82D9-9451-4C7F-9B5B-E5998817B405}" srcOrd="2" destOrd="0" presId="urn:microsoft.com/office/officeart/2009/3/layout/HorizontalOrganizationChart"/>
    <dgm:cxn modelId="{54230D82-6F13-4C42-B6A1-6DC0E8E256B2}" type="presParOf" srcId="{404116EB-5BFA-4546-A158-3212BA712465}" destId="{772419CD-FCBC-4E93-BF60-74F200E06CDA}" srcOrd="4" destOrd="0" presId="urn:microsoft.com/office/officeart/2009/3/layout/HorizontalOrganizationChart"/>
    <dgm:cxn modelId="{ADAB93F7-3BB0-4D89-816F-288759543E96}" type="presParOf" srcId="{404116EB-5BFA-4546-A158-3212BA712465}" destId="{6193EB06-B038-4717-8061-844733152058}" srcOrd="5" destOrd="0" presId="urn:microsoft.com/office/officeart/2009/3/layout/HorizontalOrganizationChart"/>
    <dgm:cxn modelId="{E6867592-27DB-435A-84EF-65B9BB169915}" type="presParOf" srcId="{6193EB06-B038-4717-8061-844733152058}" destId="{F1C6F194-AFBF-4A44-BCB0-B10212E1B676}" srcOrd="0" destOrd="0" presId="urn:microsoft.com/office/officeart/2009/3/layout/HorizontalOrganizationChart"/>
    <dgm:cxn modelId="{CDF49EF5-D544-4787-8BBF-F3363B576D63}" type="presParOf" srcId="{F1C6F194-AFBF-4A44-BCB0-B10212E1B676}" destId="{64254F41-8165-42F6-B8DD-5A38701E3799}" srcOrd="0" destOrd="0" presId="urn:microsoft.com/office/officeart/2009/3/layout/HorizontalOrganizationChart"/>
    <dgm:cxn modelId="{3BA2AE5D-DEAD-434B-8595-EC43F0ABAAE0}" type="presParOf" srcId="{F1C6F194-AFBF-4A44-BCB0-B10212E1B676}" destId="{C1AA22FB-C164-49AD-B04E-D6DAB4A4FC11}" srcOrd="1" destOrd="0" presId="urn:microsoft.com/office/officeart/2009/3/layout/HorizontalOrganizationChart"/>
    <dgm:cxn modelId="{98407483-62F3-40AC-98D2-462FC48B6327}" type="presParOf" srcId="{6193EB06-B038-4717-8061-844733152058}" destId="{CDE4C483-C035-4195-8950-B00006D2B113}" srcOrd="1" destOrd="0" presId="urn:microsoft.com/office/officeart/2009/3/layout/HorizontalOrganizationChart"/>
    <dgm:cxn modelId="{FDFC93BD-ACC3-46CC-9A9D-9C905AD9BD54}" type="presParOf" srcId="{6193EB06-B038-4717-8061-844733152058}" destId="{64EEE30B-C03D-41F8-8598-CFF6A5D2C2C2}" srcOrd="2" destOrd="0" presId="urn:microsoft.com/office/officeart/2009/3/layout/HorizontalOrganizationChart"/>
    <dgm:cxn modelId="{D348B4FE-FE5B-403A-B50C-7F608476A73B}" type="presParOf" srcId="{404116EB-5BFA-4546-A158-3212BA712465}" destId="{4850BEFE-99FB-412E-9B20-7B5B8C03BCFB}" srcOrd="6" destOrd="0" presId="urn:microsoft.com/office/officeart/2009/3/layout/HorizontalOrganizationChart"/>
    <dgm:cxn modelId="{C3C88B93-F824-4250-9A55-9BEDED3F8739}" type="presParOf" srcId="{404116EB-5BFA-4546-A158-3212BA712465}" destId="{A7AD04D8-FF2E-4F2D-9893-0B198AF1F13B}" srcOrd="7" destOrd="0" presId="urn:microsoft.com/office/officeart/2009/3/layout/HorizontalOrganizationChart"/>
    <dgm:cxn modelId="{C00E7620-6AC4-4862-849A-F58F33EFB115}" type="presParOf" srcId="{A7AD04D8-FF2E-4F2D-9893-0B198AF1F13B}" destId="{53D6C6DC-0AE7-416B-A7BE-8DB02B23F2D8}" srcOrd="0" destOrd="0" presId="urn:microsoft.com/office/officeart/2009/3/layout/HorizontalOrganizationChart"/>
    <dgm:cxn modelId="{D7394844-10EC-440C-B8CB-FDBB388EA4CA}" type="presParOf" srcId="{53D6C6DC-0AE7-416B-A7BE-8DB02B23F2D8}" destId="{34CADE61-414D-4FC8-A612-92DC4E0FC3CD}" srcOrd="0" destOrd="0" presId="urn:microsoft.com/office/officeart/2009/3/layout/HorizontalOrganizationChart"/>
    <dgm:cxn modelId="{4DE67783-B481-4E56-8EFA-5890F98E5CCA}" type="presParOf" srcId="{53D6C6DC-0AE7-416B-A7BE-8DB02B23F2D8}" destId="{71BC305B-E610-4DC4-94CC-C472170ECE7C}" srcOrd="1" destOrd="0" presId="urn:microsoft.com/office/officeart/2009/3/layout/HorizontalOrganizationChart"/>
    <dgm:cxn modelId="{4DDE6E8D-6D76-4512-8983-DF2FF669912E}" type="presParOf" srcId="{A7AD04D8-FF2E-4F2D-9893-0B198AF1F13B}" destId="{3A38B72F-F492-4078-AA36-9144AF313DF2}" srcOrd="1" destOrd="0" presId="urn:microsoft.com/office/officeart/2009/3/layout/HorizontalOrganizationChart"/>
    <dgm:cxn modelId="{8D2EBF97-BD08-4525-BF80-EAA5B504E2D5}" type="presParOf" srcId="{A7AD04D8-FF2E-4F2D-9893-0B198AF1F13B}" destId="{35D0978B-2891-4FBC-B165-532A14E4B022}" srcOrd="2" destOrd="0" presId="urn:microsoft.com/office/officeart/2009/3/layout/HorizontalOrganizationChart"/>
    <dgm:cxn modelId="{B6B1A668-E370-4E54-96C0-1534DCFA7D6C}" type="presParOf" srcId="{404116EB-5BFA-4546-A158-3212BA712465}" destId="{2AD44C67-82E9-4F52-B89B-4FE03A54F290}" srcOrd="8" destOrd="0" presId="urn:microsoft.com/office/officeart/2009/3/layout/HorizontalOrganizationChart"/>
    <dgm:cxn modelId="{0229A8D7-57A0-49AA-AAC7-9B3A6626BD24}" type="presParOf" srcId="{404116EB-5BFA-4546-A158-3212BA712465}" destId="{103AF4C2-780E-4C0C-918A-A7E96193D746}" srcOrd="9" destOrd="0" presId="urn:microsoft.com/office/officeart/2009/3/layout/HorizontalOrganizationChart"/>
    <dgm:cxn modelId="{2FCCD932-B169-49EB-AFB4-FAB7CE4F3230}" type="presParOf" srcId="{103AF4C2-780E-4C0C-918A-A7E96193D746}" destId="{00F6F5EE-7322-4AA9-A7FB-D08DAD326521}" srcOrd="0" destOrd="0" presId="urn:microsoft.com/office/officeart/2009/3/layout/HorizontalOrganizationChart"/>
    <dgm:cxn modelId="{92F45DB7-93A1-4C01-841C-8AD2F8DA344F}" type="presParOf" srcId="{00F6F5EE-7322-4AA9-A7FB-D08DAD326521}" destId="{88AC38E3-5621-4C7F-9F99-248FF441A5FE}" srcOrd="0" destOrd="0" presId="urn:microsoft.com/office/officeart/2009/3/layout/HorizontalOrganizationChart"/>
    <dgm:cxn modelId="{37FD2401-B05F-42EB-B822-5C65F25A0C14}" type="presParOf" srcId="{00F6F5EE-7322-4AA9-A7FB-D08DAD326521}" destId="{7685AE30-3C32-4CA9-98BC-4C3748D7AADD}" srcOrd="1" destOrd="0" presId="urn:microsoft.com/office/officeart/2009/3/layout/HorizontalOrganizationChart"/>
    <dgm:cxn modelId="{4F98EDB0-9905-423E-859E-590A30BFA9A8}" type="presParOf" srcId="{103AF4C2-780E-4C0C-918A-A7E96193D746}" destId="{DA0E7E97-1CA2-4211-B287-9FA2C432DE0E}" srcOrd="1" destOrd="0" presId="urn:microsoft.com/office/officeart/2009/3/layout/HorizontalOrganizationChart"/>
    <dgm:cxn modelId="{DCD0F2CE-3B28-43E2-91A3-C83C1754CDE5}" type="presParOf" srcId="{103AF4C2-780E-4C0C-918A-A7E96193D746}" destId="{AFEE0D87-B092-48C9-8ED1-1ED0EE1F7C23}" srcOrd="2" destOrd="0" presId="urn:microsoft.com/office/officeart/2009/3/layout/HorizontalOrganizationChart"/>
    <dgm:cxn modelId="{D4FA50F3-D894-43F4-9195-E88B02D5AA2B}" type="presParOf" srcId="{737076C2-8224-4EA2-8A67-4DC874ED0656}" destId="{D865FCFB-9646-43BD-994E-46A0C07AE589}" srcOrd="2" destOrd="0" presId="urn:microsoft.com/office/officeart/2009/3/layout/HorizontalOrganizationChart"/>
    <dgm:cxn modelId="{4946921E-D52D-4755-9273-9F41F7968ED9}" type="presParOf" srcId="{FBE415D7-5639-443B-B991-63800829D3EF}" destId="{DF292E65-0A1E-4D01-9085-642500467288}" srcOrd="3" destOrd="0" presId="urn:microsoft.com/office/officeart/2009/3/layout/HorizontalOrganizationChart"/>
    <dgm:cxn modelId="{C11532AC-FCC0-4CF1-B5D5-9DF3312F6BED}" type="presParOf" srcId="{DF292E65-0A1E-4D01-9085-642500467288}" destId="{5501AE47-9D1D-4E91-A33B-47D4D8B963B3}" srcOrd="0" destOrd="0" presId="urn:microsoft.com/office/officeart/2009/3/layout/HorizontalOrganizationChart"/>
    <dgm:cxn modelId="{EAB1B37F-273B-4955-A01B-C9728E4A71FA}" type="presParOf" srcId="{5501AE47-9D1D-4E91-A33B-47D4D8B963B3}" destId="{5A188C12-2F50-4250-B4F9-B489C9264381}" srcOrd="0" destOrd="0" presId="urn:microsoft.com/office/officeart/2009/3/layout/HorizontalOrganizationChart"/>
    <dgm:cxn modelId="{6A88683D-512D-4222-8502-23879AA9C16E}" type="presParOf" srcId="{5501AE47-9D1D-4E91-A33B-47D4D8B963B3}" destId="{9E93BD92-44FA-44C9-B311-B4A730C98490}" srcOrd="1" destOrd="0" presId="urn:microsoft.com/office/officeart/2009/3/layout/HorizontalOrganizationChart"/>
    <dgm:cxn modelId="{5E8CD259-2D9D-44C9-BA61-E5634FFBD498}" type="presParOf" srcId="{DF292E65-0A1E-4D01-9085-642500467288}" destId="{45AB6F64-4AB3-48B5-B420-45CA9865BFF3}" srcOrd="1" destOrd="0" presId="urn:microsoft.com/office/officeart/2009/3/layout/HorizontalOrganizationChart"/>
    <dgm:cxn modelId="{7E42A1F1-C1CF-4131-A8A3-C27E087C9066}" type="presParOf" srcId="{DF292E65-0A1E-4D01-9085-642500467288}" destId="{0092F421-122E-4747-81AC-2B1F8A2FF017}"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E4DCBA-C9F6-46E9-B296-14A4A9F4A823}"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5D6F69B2-05FF-41EF-A096-DEFD27CB2CFB}">
      <dgm:prSet/>
      <dgm:spPr/>
      <dgm:t>
        <a:bodyPr/>
        <a:lstStyle/>
        <a:p>
          <a:r>
            <a:rPr lang="en-US"/>
            <a:t>As time goes on, SpaceX has improved their flight capabilities, and hit their goals more consistently/often.</a:t>
          </a:r>
        </a:p>
      </dgm:t>
    </dgm:pt>
    <dgm:pt modelId="{7FED46FA-B907-4439-BEF9-15870688BE2A}" type="parTrans" cxnId="{ABAAB801-A49D-4865-BF56-14730A3788AD}">
      <dgm:prSet/>
      <dgm:spPr/>
      <dgm:t>
        <a:bodyPr/>
        <a:lstStyle/>
        <a:p>
          <a:endParaRPr lang="en-US"/>
        </a:p>
      </dgm:t>
    </dgm:pt>
    <dgm:pt modelId="{8DCA068E-5242-4DBF-825F-99D8A9A4BC9A}" type="sibTrans" cxnId="{ABAAB801-A49D-4865-BF56-14730A3788AD}">
      <dgm:prSet/>
      <dgm:spPr/>
      <dgm:t>
        <a:bodyPr/>
        <a:lstStyle/>
        <a:p>
          <a:endParaRPr lang="en-US"/>
        </a:p>
      </dgm:t>
    </dgm:pt>
    <dgm:pt modelId="{7A3AF396-8BFF-46B9-A647-93C98F3AFD23}">
      <dgm:prSet/>
      <dgm:spPr/>
      <dgm:t>
        <a:bodyPr/>
        <a:lstStyle/>
        <a:p>
          <a:r>
            <a:rPr lang="en-US"/>
            <a:t>SpaceX is especially good at hitting it’s ES-L1, GEO, HEO, and SSO targets (100% or near 100% rates).</a:t>
          </a:r>
        </a:p>
      </dgm:t>
    </dgm:pt>
    <dgm:pt modelId="{C901B85D-9796-4873-8957-BF56279F794E}" type="parTrans" cxnId="{A43A2B92-7E46-4B27-A13A-93AFCF9ECC5F}">
      <dgm:prSet/>
      <dgm:spPr/>
      <dgm:t>
        <a:bodyPr/>
        <a:lstStyle/>
        <a:p>
          <a:endParaRPr lang="en-US"/>
        </a:p>
      </dgm:t>
    </dgm:pt>
    <dgm:pt modelId="{9E26832C-C4F1-41B1-84B4-C997FE88B66F}" type="sibTrans" cxnId="{A43A2B92-7E46-4B27-A13A-93AFCF9ECC5F}">
      <dgm:prSet/>
      <dgm:spPr/>
      <dgm:t>
        <a:bodyPr/>
        <a:lstStyle/>
        <a:p>
          <a:endParaRPr lang="en-US"/>
        </a:p>
      </dgm:t>
    </dgm:pt>
    <dgm:pt modelId="{9DA53817-35E6-452F-95EF-EC96B2311E39}">
      <dgm:prSet/>
      <dgm:spPr/>
      <dgm:t>
        <a:bodyPr/>
        <a:lstStyle/>
        <a:p>
          <a:r>
            <a:rPr lang="en-US"/>
            <a:t>The data demonstrates that higher payload targets are more successful, but additionally, these flights are later. Keeping context in mind, does weight mean better flights? Or is more weight a result of time? I am inclined to believe the later.</a:t>
          </a:r>
        </a:p>
      </dgm:t>
    </dgm:pt>
    <dgm:pt modelId="{1FC0AA36-9DFB-45D8-A1B6-CA83A3FB236F}" type="parTrans" cxnId="{7D6F4B29-5D17-4C41-A208-CC172A711227}">
      <dgm:prSet/>
      <dgm:spPr/>
      <dgm:t>
        <a:bodyPr/>
        <a:lstStyle/>
        <a:p>
          <a:endParaRPr lang="en-US"/>
        </a:p>
      </dgm:t>
    </dgm:pt>
    <dgm:pt modelId="{16B94E8A-69C9-4C7E-AE08-8CB955534BCD}" type="sibTrans" cxnId="{7D6F4B29-5D17-4C41-A208-CC172A711227}">
      <dgm:prSet/>
      <dgm:spPr/>
      <dgm:t>
        <a:bodyPr/>
        <a:lstStyle/>
        <a:p>
          <a:endParaRPr lang="en-US"/>
        </a:p>
      </dgm:t>
    </dgm:pt>
    <dgm:pt modelId="{C5A6224C-CBA4-45BD-8B87-FDAEA688912E}">
      <dgm:prSet/>
      <dgm:spPr/>
      <dgm:t>
        <a:bodyPr/>
        <a:lstStyle/>
        <a:p>
          <a:r>
            <a:rPr lang="en-US"/>
            <a:t>When making predictions to hit targets: our Decision Tree algorithm will be best.</a:t>
          </a:r>
        </a:p>
      </dgm:t>
    </dgm:pt>
    <dgm:pt modelId="{0A89F119-68A6-4EE5-9E4F-DDBEDA17DE20}" type="parTrans" cxnId="{15F86DAB-E5CA-4D69-865F-C18C358E3186}">
      <dgm:prSet/>
      <dgm:spPr/>
      <dgm:t>
        <a:bodyPr/>
        <a:lstStyle/>
        <a:p>
          <a:endParaRPr lang="en-US"/>
        </a:p>
      </dgm:t>
    </dgm:pt>
    <dgm:pt modelId="{0FF05F15-5CC6-48AF-8246-2F473178AD85}" type="sibTrans" cxnId="{15F86DAB-E5CA-4D69-865F-C18C358E3186}">
      <dgm:prSet/>
      <dgm:spPr/>
      <dgm:t>
        <a:bodyPr/>
        <a:lstStyle/>
        <a:p>
          <a:endParaRPr lang="en-US"/>
        </a:p>
      </dgm:t>
    </dgm:pt>
    <dgm:pt modelId="{2BE8AB8A-783F-4DBE-923C-90ACFF4C0520}" type="pres">
      <dgm:prSet presAssocID="{62E4DCBA-C9F6-46E9-B296-14A4A9F4A823}" presName="vert0" presStyleCnt="0">
        <dgm:presLayoutVars>
          <dgm:dir/>
          <dgm:animOne val="branch"/>
          <dgm:animLvl val="lvl"/>
        </dgm:presLayoutVars>
      </dgm:prSet>
      <dgm:spPr/>
    </dgm:pt>
    <dgm:pt modelId="{32C019F3-F009-4FAA-B2E6-D82048BB46E6}" type="pres">
      <dgm:prSet presAssocID="{5D6F69B2-05FF-41EF-A096-DEFD27CB2CFB}" presName="thickLine" presStyleLbl="alignNode1" presStyleIdx="0" presStyleCnt="4"/>
      <dgm:spPr/>
    </dgm:pt>
    <dgm:pt modelId="{59C6C327-66E0-47B3-8E6A-A54DFD4BC539}" type="pres">
      <dgm:prSet presAssocID="{5D6F69B2-05FF-41EF-A096-DEFD27CB2CFB}" presName="horz1" presStyleCnt="0"/>
      <dgm:spPr/>
    </dgm:pt>
    <dgm:pt modelId="{DD5C4FFB-BBC4-404F-BA8F-B32E7A01F62C}" type="pres">
      <dgm:prSet presAssocID="{5D6F69B2-05FF-41EF-A096-DEFD27CB2CFB}" presName="tx1" presStyleLbl="revTx" presStyleIdx="0" presStyleCnt="4"/>
      <dgm:spPr/>
    </dgm:pt>
    <dgm:pt modelId="{6584337D-8487-4F91-85CE-34F48A5CB432}" type="pres">
      <dgm:prSet presAssocID="{5D6F69B2-05FF-41EF-A096-DEFD27CB2CFB}" presName="vert1" presStyleCnt="0"/>
      <dgm:spPr/>
    </dgm:pt>
    <dgm:pt modelId="{D24DDA1D-EFA4-47E0-A64A-6C1D36ABB543}" type="pres">
      <dgm:prSet presAssocID="{7A3AF396-8BFF-46B9-A647-93C98F3AFD23}" presName="thickLine" presStyleLbl="alignNode1" presStyleIdx="1" presStyleCnt="4"/>
      <dgm:spPr/>
    </dgm:pt>
    <dgm:pt modelId="{E22861AD-58F1-407F-AFC3-CE4F2226ABCD}" type="pres">
      <dgm:prSet presAssocID="{7A3AF396-8BFF-46B9-A647-93C98F3AFD23}" presName="horz1" presStyleCnt="0"/>
      <dgm:spPr/>
    </dgm:pt>
    <dgm:pt modelId="{E43DB20E-5E96-49B4-A8AC-A03BCDBFFAA9}" type="pres">
      <dgm:prSet presAssocID="{7A3AF396-8BFF-46B9-A647-93C98F3AFD23}" presName="tx1" presStyleLbl="revTx" presStyleIdx="1" presStyleCnt="4"/>
      <dgm:spPr/>
    </dgm:pt>
    <dgm:pt modelId="{F13FC077-0BD0-4133-AFA2-2EEC797F3932}" type="pres">
      <dgm:prSet presAssocID="{7A3AF396-8BFF-46B9-A647-93C98F3AFD23}" presName="vert1" presStyleCnt="0"/>
      <dgm:spPr/>
    </dgm:pt>
    <dgm:pt modelId="{71EF4AB3-3F77-47ED-B1A7-54E6212FF01C}" type="pres">
      <dgm:prSet presAssocID="{9DA53817-35E6-452F-95EF-EC96B2311E39}" presName="thickLine" presStyleLbl="alignNode1" presStyleIdx="2" presStyleCnt="4"/>
      <dgm:spPr/>
    </dgm:pt>
    <dgm:pt modelId="{7B8B5221-8804-41CA-A2E2-5E222F94765C}" type="pres">
      <dgm:prSet presAssocID="{9DA53817-35E6-452F-95EF-EC96B2311E39}" presName="horz1" presStyleCnt="0"/>
      <dgm:spPr/>
    </dgm:pt>
    <dgm:pt modelId="{4EA35EE4-31DF-4A3E-A96D-BE55B0C02B47}" type="pres">
      <dgm:prSet presAssocID="{9DA53817-35E6-452F-95EF-EC96B2311E39}" presName="tx1" presStyleLbl="revTx" presStyleIdx="2" presStyleCnt="4"/>
      <dgm:spPr/>
    </dgm:pt>
    <dgm:pt modelId="{130A20A8-7078-491B-99FE-9B9F42534107}" type="pres">
      <dgm:prSet presAssocID="{9DA53817-35E6-452F-95EF-EC96B2311E39}" presName="vert1" presStyleCnt="0"/>
      <dgm:spPr/>
    </dgm:pt>
    <dgm:pt modelId="{92FF298A-13C4-46D9-8ABC-D94093462736}" type="pres">
      <dgm:prSet presAssocID="{C5A6224C-CBA4-45BD-8B87-FDAEA688912E}" presName="thickLine" presStyleLbl="alignNode1" presStyleIdx="3" presStyleCnt="4"/>
      <dgm:spPr/>
    </dgm:pt>
    <dgm:pt modelId="{F3E1796D-7F36-4204-A139-7D94B7EF08B0}" type="pres">
      <dgm:prSet presAssocID="{C5A6224C-CBA4-45BD-8B87-FDAEA688912E}" presName="horz1" presStyleCnt="0"/>
      <dgm:spPr/>
    </dgm:pt>
    <dgm:pt modelId="{2546B94B-AA6A-45C9-B0C0-D79E71E5441F}" type="pres">
      <dgm:prSet presAssocID="{C5A6224C-CBA4-45BD-8B87-FDAEA688912E}" presName="tx1" presStyleLbl="revTx" presStyleIdx="3" presStyleCnt="4"/>
      <dgm:spPr/>
    </dgm:pt>
    <dgm:pt modelId="{2CF83BB7-0F0A-4999-8F0C-99D5454E0BE2}" type="pres">
      <dgm:prSet presAssocID="{C5A6224C-CBA4-45BD-8B87-FDAEA688912E}" presName="vert1" presStyleCnt="0"/>
      <dgm:spPr/>
    </dgm:pt>
  </dgm:ptLst>
  <dgm:cxnLst>
    <dgm:cxn modelId="{ABAAB801-A49D-4865-BF56-14730A3788AD}" srcId="{62E4DCBA-C9F6-46E9-B296-14A4A9F4A823}" destId="{5D6F69B2-05FF-41EF-A096-DEFD27CB2CFB}" srcOrd="0" destOrd="0" parTransId="{7FED46FA-B907-4439-BEF9-15870688BE2A}" sibTransId="{8DCA068E-5242-4DBF-825F-99D8A9A4BC9A}"/>
    <dgm:cxn modelId="{7D6F4B29-5D17-4C41-A208-CC172A711227}" srcId="{62E4DCBA-C9F6-46E9-B296-14A4A9F4A823}" destId="{9DA53817-35E6-452F-95EF-EC96B2311E39}" srcOrd="2" destOrd="0" parTransId="{1FC0AA36-9DFB-45D8-A1B6-CA83A3FB236F}" sibTransId="{16B94E8A-69C9-4C7E-AE08-8CB955534BCD}"/>
    <dgm:cxn modelId="{9ECDC574-DE17-4C4F-8504-237F584CBC10}" type="presOf" srcId="{9DA53817-35E6-452F-95EF-EC96B2311E39}" destId="{4EA35EE4-31DF-4A3E-A96D-BE55B0C02B47}" srcOrd="0" destOrd="0" presId="urn:microsoft.com/office/officeart/2008/layout/LinedList"/>
    <dgm:cxn modelId="{5DC57E55-E74A-427D-A616-37F3B688A37D}" type="presOf" srcId="{5D6F69B2-05FF-41EF-A096-DEFD27CB2CFB}" destId="{DD5C4FFB-BBC4-404F-BA8F-B32E7A01F62C}" srcOrd="0" destOrd="0" presId="urn:microsoft.com/office/officeart/2008/layout/LinedList"/>
    <dgm:cxn modelId="{0D360356-96D2-4657-9D88-7F4D6177F7FB}" type="presOf" srcId="{62E4DCBA-C9F6-46E9-B296-14A4A9F4A823}" destId="{2BE8AB8A-783F-4DBE-923C-90ACFF4C0520}" srcOrd="0" destOrd="0" presId="urn:microsoft.com/office/officeart/2008/layout/LinedList"/>
    <dgm:cxn modelId="{17C6BA79-8696-45E1-B91D-8D42AD3F1AAD}" type="presOf" srcId="{C5A6224C-CBA4-45BD-8B87-FDAEA688912E}" destId="{2546B94B-AA6A-45C9-B0C0-D79E71E5441F}" srcOrd="0" destOrd="0" presId="urn:microsoft.com/office/officeart/2008/layout/LinedList"/>
    <dgm:cxn modelId="{A43A2B92-7E46-4B27-A13A-93AFCF9ECC5F}" srcId="{62E4DCBA-C9F6-46E9-B296-14A4A9F4A823}" destId="{7A3AF396-8BFF-46B9-A647-93C98F3AFD23}" srcOrd="1" destOrd="0" parTransId="{C901B85D-9796-4873-8957-BF56279F794E}" sibTransId="{9E26832C-C4F1-41B1-84B4-C997FE88B66F}"/>
    <dgm:cxn modelId="{622226AA-1B12-4B04-9256-5E5A30F8478D}" type="presOf" srcId="{7A3AF396-8BFF-46B9-A647-93C98F3AFD23}" destId="{E43DB20E-5E96-49B4-A8AC-A03BCDBFFAA9}" srcOrd="0" destOrd="0" presId="urn:microsoft.com/office/officeart/2008/layout/LinedList"/>
    <dgm:cxn modelId="{15F86DAB-E5CA-4D69-865F-C18C358E3186}" srcId="{62E4DCBA-C9F6-46E9-B296-14A4A9F4A823}" destId="{C5A6224C-CBA4-45BD-8B87-FDAEA688912E}" srcOrd="3" destOrd="0" parTransId="{0A89F119-68A6-4EE5-9E4F-DDBEDA17DE20}" sibTransId="{0FF05F15-5CC6-48AF-8246-2F473178AD85}"/>
    <dgm:cxn modelId="{9B6AC1C6-2F6A-42E7-BB53-5C1AA1E33858}" type="presParOf" srcId="{2BE8AB8A-783F-4DBE-923C-90ACFF4C0520}" destId="{32C019F3-F009-4FAA-B2E6-D82048BB46E6}" srcOrd="0" destOrd="0" presId="urn:microsoft.com/office/officeart/2008/layout/LinedList"/>
    <dgm:cxn modelId="{F7967620-FBFE-46C9-BD22-CC9F0BB477B7}" type="presParOf" srcId="{2BE8AB8A-783F-4DBE-923C-90ACFF4C0520}" destId="{59C6C327-66E0-47B3-8E6A-A54DFD4BC539}" srcOrd="1" destOrd="0" presId="urn:microsoft.com/office/officeart/2008/layout/LinedList"/>
    <dgm:cxn modelId="{1DE962F2-BDEF-4341-94D1-06483D8D40F4}" type="presParOf" srcId="{59C6C327-66E0-47B3-8E6A-A54DFD4BC539}" destId="{DD5C4FFB-BBC4-404F-BA8F-B32E7A01F62C}" srcOrd="0" destOrd="0" presId="urn:microsoft.com/office/officeart/2008/layout/LinedList"/>
    <dgm:cxn modelId="{86457270-6091-4816-B4A2-18ECCCDBD1A9}" type="presParOf" srcId="{59C6C327-66E0-47B3-8E6A-A54DFD4BC539}" destId="{6584337D-8487-4F91-85CE-34F48A5CB432}" srcOrd="1" destOrd="0" presId="urn:microsoft.com/office/officeart/2008/layout/LinedList"/>
    <dgm:cxn modelId="{1414C192-CF94-4395-8F0D-F21DDE536631}" type="presParOf" srcId="{2BE8AB8A-783F-4DBE-923C-90ACFF4C0520}" destId="{D24DDA1D-EFA4-47E0-A64A-6C1D36ABB543}" srcOrd="2" destOrd="0" presId="urn:microsoft.com/office/officeart/2008/layout/LinedList"/>
    <dgm:cxn modelId="{6F2E5801-5561-4D1D-9B1A-673F46CCF213}" type="presParOf" srcId="{2BE8AB8A-783F-4DBE-923C-90ACFF4C0520}" destId="{E22861AD-58F1-407F-AFC3-CE4F2226ABCD}" srcOrd="3" destOrd="0" presId="urn:microsoft.com/office/officeart/2008/layout/LinedList"/>
    <dgm:cxn modelId="{7D49AE15-FB77-434C-BC8F-0256F44AF7CA}" type="presParOf" srcId="{E22861AD-58F1-407F-AFC3-CE4F2226ABCD}" destId="{E43DB20E-5E96-49B4-A8AC-A03BCDBFFAA9}" srcOrd="0" destOrd="0" presId="urn:microsoft.com/office/officeart/2008/layout/LinedList"/>
    <dgm:cxn modelId="{87FCB1D5-8AD0-4C7E-AA61-E3BEA3A90F5E}" type="presParOf" srcId="{E22861AD-58F1-407F-AFC3-CE4F2226ABCD}" destId="{F13FC077-0BD0-4133-AFA2-2EEC797F3932}" srcOrd="1" destOrd="0" presId="urn:microsoft.com/office/officeart/2008/layout/LinedList"/>
    <dgm:cxn modelId="{2E18C72E-C268-42B1-A7A6-4ADC8141059E}" type="presParOf" srcId="{2BE8AB8A-783F-4DBE-923C-90ACFF4C0520}" destId="{71EF4AB3-3F77-47ED-B1A7-54E6212FF01C}" srcOrd="4" destOrd="0" presId="urn:microsoft.com/office/officeart/2008/layout/LinedList"/>
    <dgm:cxn modelId="{A447002A-92B1-4B0D-9502-CD8F450B4F40}" type="presParOf" srcId="{2BE8AB8A-783F-4DBE-923C-90ACFF4C0520}" destId="{7B8B5221-8804-41CA-A2E2-5E222F94765C}" srcOrd="5" destOrd="0" presId="urn:microsoft.com/office/officeart/2008/layout/LinedList"/>
    <dgm:cxn modelId="{F680B8F0-2FA7-4D4F-8D02-21AB0A475C71}" type="presParOf" srcId="{7B8B5221-8804-41CA-A2E2-5E222F94765C}" destId="{4EA35EE4-31DF-4A3E-A96D-BE55B0C02B47}" srcOrd="0" destOrd="0" presId="urn:microsoft.com/office/officeart/2008/layout/LinedList"/>
    <dgm:cxn modelId="{A0783146-47CD-4C2B-8788-8E538EECC966}" type="presParOf" srcId="{7B8B5221-8804-41CA-A2E2-5E222F94765C}" destId="{130A20A8-7078-491B-99FE-9B9F42534107}" srcOrd="1" destOrd="0" presId="urn:microsoft.com/office/officeart/2008/layout/LinedList"/>
    <dgm:cxn modelId="{D0AA4FC1-BD4B-45F2-A31A-EFAB5496A249}" type="presParOf" srcId="{2BE8AB8A-783F-4DBE-923C-90ACFF4C0520}" destId="{92FF298A-13C4-46D9-8ABC-D94093462736}" srcOrd="6" destOrd="0" presId="urn:microsoft.com/office/officeart/2008/layout/LinedList"/>
    <dgm:cxn modelId="{36308A19-73E5-4FA0-83DD-0309C0DC7120}" type="presParOf" srcId="{2BE8AB8A-783F-4DBE-923C-90ACFF4C0520}" destId="{F3E1796D-7F36-4204-A139-7D94B7EF08B0}" srcOrd="7" destOrd="0" presId="urn:microsoft.com/office/officeart/2008/layout/LinedList"/>
    <dgm:cxn modelId="{3A0770AC-4B8B-43D5-9387-148C0BA3A6A5}" type="presParOf" srcId="{F3E1796D-7F36-4204-A139-7D94B7EF08B0}" destId="{2546B94B-AA6A-45C9-B0C0-D79E71E5441F}" srcOrd="0" destOrd="0" presId="urn:microsoft.com/office/officeart/2008/layout/LinedList"/>
    <dgm:cxn modelId="{658948B9-954E-4175-B864-DBC979A5DB64}" type="presParOf" srcId="{F3E1796D-7F36-4204-A139-7D94B7EF08B0}" destId="{2CF83BB7-0F0A-4999-8F0C-99D5454E0BE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D44C67-82E9-4F52-B89B-4FE03A54F290}">
      <dsp:nvSpPr>
        <dsp:cNvPr id="0" name=""/>
        <dsp:cNvSpPr/>
      </dsp:nvSpPr>
      <dsp:spPr>
        <a:xfrm>
          <a:off x="2910203" y="2756916"/>
          <a:ext cx="543817" cy="2338417"/>
        </a:xfrm>
        <a:custGeom>
          <a:avLst/>
          <a:gdLst/>
          <a:ahLst/>
          <a:cxnLst/>
          <a:rect l="0" t="0" r="0" b="0"/>
          <a:pathLst>
            <a:path>
              <a:moveTo>
                <a:pt x="0" y="0"/>
              </a:moveTo>
              <a:lnTo>
                <a:pt x="271908" y="0"/>
              </a:lnTo>
              <a:lnTo>
                <a:pt x="271908" y="2338417"/>
              </a:lnTo>
              <a:lnTo>
                <a:pt x="543817" y="2338417"/>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50BEFE-99FB-412E-9B20-7B5B8C03BCFB}">
      <dsp:nvSpPr>
        <dsp:cNvPr id="0" name=""/>
        <dsp:cNvSpPr/>
      </dsp:nvSpPr>
      <dsp:spPr>
        <a:xfrm>
          <a:off x="2910203" y="2756916"/>
          <a:ext cx="543817" cy="1169208"/>
        </a:xfrm>
        <a:custGeom>
          <a:avLst/>
          <a:gdLst/>
          <a:ahLst/>
          <a:cxnLst/>
          <a:rect l="0" t="0" r="0" b="0"/>
          <a:pathLst>
            <a:path>
              <a:moveTo>
                <a:pt x="0" y="0"/>
              </a:moveTo>
              <a:lnTo>
                <a:pt x="271908" y="0"/>
              </a:lnTo>
              <a:lnTo>
                <a:pt x="271908" y="1169208"/>
              </a:lnTo>
              <a:lnTo>
                <a:pt x="543817" y="1169208"/>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2419CD-FCBC-4E93-BF60-74F200E06CDA}">
      <dsp:nvSpPr>
        <dsp:cNvPr id="0" name=""/>
        <dsp:cNvSpPr/>
      </dsp:nvSpPr>
      <dsp:spPr>
        <a:xfrm>
          <a:off x="2910203" y="2711196"/>
          <a:ext cx="543817" cy="91440"/>
        </a:xfrm>
        <a:custGeom>
          <a:avLst/>
          <a:gdLst/>
          <a:ahLst/>
          <a:cxnLst/>
          <a:rect l="0" t="0" r="0" b="0"/>
          <a:pathLst>
            <a:path>
              <a:moveTo>
                <a:pt x="0" y="45720"/>
              </a:moveTo>
              <a:lnTo>
                <a:pt x="543817" y="45720"/>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4D7021-A384-4F9A-9DC0-D74642E489D8}">
      <dsp:nvSpPr>
        <dsp:cNvPr id="0" name=""/>
        <dsp:cNvSpPr/>
      </dsp:nvSpPr>
      <dsp:spPr>
        <a:xfrm>
          <a:off x="2910203" y="1587707"/>
          <a:ext cx="543817" cy="1169208"/>
        </a:xfrm>
        <a:custGeom>
          <a:avLst/>
          <a:gdLst/>
          <a:ahLst/>
          <a:cxnLst/>
          <a:rect l="0" t="0" r="0" b="0"/>
          <a:pathLst>
            <a:path>
              <a:moveTo>
                <a:pt x="0" y="1169208"/>
              </a:moveTo>
              <a:lnTo>
                <a:pt x="271908" y="1169208"/>
              </a:lnTo>
              <a:lnTo>
                <a:pt x="271908" y="0"/>
              </a:lnTo>
              <a:lnTo>
                <a:pt x="543817" y="0"/>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06C26E-6657-4AB7-B475-C0552FDB5E5A}">
      <dsp:nvSpPr>
        <dsp:cNvPr id="0" name=""/>
        <dsp:cNvSpPr/>
      </dsp:nvSpPr>
      <dsp:spPr>
        <a:xfrm>
          <a:off x="2910203" y="418498"/>
          <a:ext cx="543817" cy="2338417"/>
        </a:xfrm>
        <a:custGeom>
          <a:avLst/>
          <a:gdLst/>
          <a:ahLst/>
          <a:cxnLst/>
          <a:rect l="0" t="0" r="0" b="0"/>
          <a:pathLst>
            <a:path>
              <a:moveTo>
                <a:pt x="0" y="2338417"/>
              </a:moveTo>
              <a:lnTo>
                <a:pt x="271908" y="2338417"/>
              </a:lnTo>
              <a:lnTo>
                <a:pt x="271908" y="0"/>
              </a:lnTo>
              <a:lnTo>
                <a:pt x="543817" y="0"/>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240868-8A16-405F-8921-7793AD3AE5EA}">
      <dsp:nvSpPr>
        <dsp:cNvPr id="0" name=""/>
        <dsp:cNvSpPr/>
      </dsp:nvSpPr>
      <dsp:spPr>
        <a:xfrm>
          <a:off x="191113" y="3837"/>
          <a:ext cx="2719089" cy="82932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Executive Summary</a:t>
          </a:r>
        </a:p>
      </dsp:txBody>
      <dsp:txXfrm>
        <a:off x="191113" y="3837"/>
        <a:ext cx="2719089" cy="829322"/>
      </dsp:txXfrm>
    </dsp:sp>
    <dsp:sp modelId="{43CD8D5A-57F3-40A8-A808-FB7DC68AD9E5}">
      <dsp:nvSpPr>
        <dsp:cNvPr id="0" name=""/>
        <dsp:cNvSpPr/>
      </dsp:nvSpPr>
      <dsp:spPr>
        <a:xfrm>
          <a:off x="191113" y="1173046"/>
          <a:ext cx="2719089" cy="82932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Introduction &amp; Goal</a:t>
          </a:r>
        </a:p>
      </dsp:txBody>
      <dsp:txXfrm>
        <a:off x="191113" y="1173046"/>
        <a:ext cx="2719089" cy="829322"/>
      </dsp:txXfrm>
    </dsp:sp>
    <dsp:sp modelId="{951CB2D1-45E0-4E2F-9CE2-30A760AE8323}">
      <dsp:nvSpPr>
        <dsp:cNvPr id="0" name=""/>
        <dsp:cNvSpPr/>
      </dsp:nvSpPr>
      <dsp:spPr>
        <a:xfrm>
          <a:off x="191113" y="2342254"/>
          <a:ext cx="2719089" cy="82932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a:t>Methodologies</a:t>
          </a:r>
        </a:p>
      </dsp:txBody>
      <dsp:txXfrm>
        <a:off x="191113" y="2342254"/>
        <a:ext cx="2719089" cy="829322"/>
      </dsp:txXfrm>
    </dsp:sp>
    <dsp:sp modelId="{2C25E75F-1824-4D76-85F5-6BEECFDD78AE}">
      <dsp:nvSpPr>
        <dsp:cNvPr id="0" name=""/>
        <dsp:cNvSpPr/>
      </dsp:nvSpPr>
      <dsp:spPr>
        <a:xfrm>
          <a:off x="3454020" y="3837"/>
          <a:ext cx="2719089" cy="829322"/>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a:t>Data Collection</a:t>
          </a:r>
        </a:p>
      </dsp:txBody>
      <dsp:txXfrm>
        <a:off x="3454020" y="3837"/>
        <a:ext cx="2719089" cy="829322"/>
      </dsp:txXfrm>
    </dsp:sp>
    <dsp:sp modelId="{BBEB71B9-2985-4A83-BF23-5B267460970B}">
      <dsp:nvSpPr>
        <dsp:cNvPr id="0" name=""/>
        <dsp:cNvSpPr/>
      </dsp:nvSpPr>
      <dsp:spPr>
        <a:xfrm>
          <a:off x="3454020" y="1173046"/>
          <a:ext cx="2719089" cy="829322"/>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a:t>Data Wrangling</a:t>
          </a:r>
        </a:p>
      </dsp:txBody>
      <dsp:txXfrm>
        <a:off x="3454020" y="1173046"/>
        <a:ext cx="2719089" cy="829322"/>
      </dsp:txXfrm>
    </dsp:sp>
    <dsp:sp modelId="{64254F41-8165-42F6-B8DD-5A38701E3799}">
      <dsp:nvSpPr>
        <dsp:cNvPr id="0" name=""/>
        <dsp:cNvSpPr/>
      </dsp:nvSpPr>
      <dsp:spPr>
        <a:xfrm>
          <a:off x="3454020" y="2342254"/>
          <a:ext cx="2719089" cy="829322"/>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EDA with SQL &amp; Visualizations</a:t>
          </a:r>
        </a:p>
      </dsp:txBody>
      <dsp:txXfrm>
        <a:off x="3454020" y="2342254"/>
        <a:ext cx="2719089" cy="829322"/>
      </dsp:txXfrm>
    </dsp:sp>
    <dsp:sp modelId="{34CADE61-414D-4FC8-A612-92DC4E0FC3CD}">
      <dsp:nvSpPr>
        <dsp:cNvPr id="0" name=""/>
        <dsp:cNvSpPr/>
      </dsp:nvSpPr>
      <dsp:spPr>
        <a:xfrm>
          <a:off x="3454020" y="3511463"/>
          <a:ext cx="2719089" cy="829322"/>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Folium &amp; Plotly</a:t>
          </a:r>
        </a:p>
      </dsp:txBody>
      <dsp:txXfrm>
        <a:off x="3454020" y="3511463"/>
        <a:ext cx="2719089" cy="829322"/>
      </dsp:txXfrm>
    </dsp:sp>
    <dsp:sp modelId="{88AC38E3-5621-4C7F-9F99-248FF441A5FE}">
      <dsp:nvSpPr>
        <dsp:cNvPr id="0" name=""/>
        <dsp:cNvSpPr/>
      </dsp:nvSpPr>
      <dsp:spPr>
        <a:xfrm>
          <a:off x="3454020" y="4680672"/>
          <a:ext cx="2719089" cy="829322"/>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Machine Learning</a:t>
          </a:r>
        </a:p>
      </dsp:txBody>
      <dsp:txXfrm>
        <a:off x="3454020" y="4680672"/>
        <a:ext cx="2719089" cy="829322"/>
      </dsp:txXfrm>
    </dsp:sp>
    <dsp:sp modelId="{5A188C12-2F50-4250-B4F9-B489C9264381}">
      <dsp:nvSpPr>
        <dsp:cNvPr id="0" name=""/>
        <dsp:cNvSpPr/>
      </dsp:nvSpPr>
      <dsp:spPr>
        <a:xfrm>
          <a:off x="191113" y="3511463"/>
          <a:ext cx="2719089" cy="82932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a:t>Conclusions</a:t>
          </a:r>
        </a:p>
      </dsp:txBody>
      <dsp:txXfrm>
        <a:off x="191113" y="3511463"/>
        <a:ext cx="2719089" cy="8293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C019F3-F009-4FAA-B2E6-D82048BB46E6}">
      <dsp:nvSpPr>
        <dsp:cNvPr id="0" name=""/>
        <dsp:cNvSpPr/>
      </dsp:nvSpPr>
      <dsp:spPr>
        <a:xfrm>
          <a:off x="0" y="0"/>
          <a:ext cx="6900512"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5C4FFB-BBC4-404F-BA8F-B32E7A01F62C}">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As time goes on, SpaceX has improved their flight capabilities, and hit their goals more consistently/often.</a:t>
          </a:r>
        </a:p>
      </dsp:txBody>
      <dsp:txXfrm>
        <a:off x="0" y="0"/>
        <a:ext cx="6900512" cy="1384035"/>
      </dsp:txXfrm>
    </dsp:sp>
    <dsp:sp modelId="{D24DDA1D-EFA4-47E0-A64A-6C1D36ABB543}">
      <dsp:nvSpPr>
        <dsp:cNvPr id="0" name=""/>
        <dsp:cNvSpPr/>
      </dsp:nvSpPr>
      <dsp:spPr>
        <a:xfrm>
          <a:off x="0" y="1384035"/>
          <a:ext cx="6900512"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3DB20E-5E96-49B4-A8AC-A03BCDBFFAA9}">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SpaceX is especially good at hitting it’s ES-L1, GEO, HEO, and SSO targets (100% or near 100% rates).</a:t>
          </a:r>
        </a:p>
      </dsp:txBody>
      <dsp:txXfrm>
        <a:off x="0" y="1384035"/>
        <a:ext cx="6900512" cy="1384035"/>
      </dsp:txXfrm>
    </dsp:sp>
    <dsp:sp modelId="{71EF4AB3-3F77-47ED-B1A7-54E6212FF01C}">
      <dsp:nvSpPr>
        <dsp:cNvPr id="0" name=""/>
        <dsp:cNvSpPr/>
      </dsp:nvSpPr>
      <dsp:spPr>
        <a:xfrm>
          <a:off x="0" y="2768070"/>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A35EE4-31DF-4A3E-A96D-BE55B0C02B47}">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The data demonstrates that higher payload targets are more successful, but additionally, these flights are later. Keeping context in mind, does weight mean better flights? Or is more weight a result of time? I am inclined to believe the later.</a:t>
          </a:r>
        </a:p>
      </dsp:txBody>
      <dsp:txXfrm>
        <a:off x="0" y="2768070"/>
        <a:ext cx="6900512" cy="1384035"/>
      </dsp:txXfrm>
    </dsp:sp>
    <dsp:sp modelId="{92FF298A-13C4-46D9-8ABC-D94093462736}">
      <dsp:nvSpPr>
        <dsp:cNvPr id="0" name=""/>
        <dsp:cNvSpPr/>
      </dsp:nvSpPr>
      <dsp:spPr>
        <a:xfrm>
          <a:off x="0" y="4152105"/>
          <a:ext cx="6900512"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46B94B-AA6A-45C9-B0C0-D79E71E5441F}">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When making predictions to hit targets: our Decision Tree algorithm will be best.</a:t>
          </a:r>
        </a:p>
      </dsp:txBody>
      <dsp:txXfrm>
        <a:off x="0" y="4152105"/>
        <a:ext cx="6900512" cy="1384035"/>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EDF01-38DC-E5DC-40EB-34833678D9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CEB110-B914-9009-10FA-0CEC00B6D2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8CF835-9893-9F7A-6944-71EAFDFF7D7E}"/>
              </a:ext>
            </a:extLst>
          </p:cNvPr>
          <p:cNvSpPr>
            <a:spLocks noGrp="1"/>
          </p:cNvSpPr>
          <p:nvPr>
            <p:ph type="dt" sz="half" idx="10"/>
          </p:nvPr>
        </p:nvSpPr>
        <p:spPr/>
        <p:txBody>
          <a:bodyPr/>
          <a:lstStyle/>
          <a:p>
            <a:fld id="{EE42B001-156D-490C-8E1A-CE6B8C82DABF}" type="datetimeFigureOut">
              <a:rPr lang="en-US" smtClean="0"/>
              <a:t>3/15/2024</a:t>
            </a:fld>
            <a:endParaRPr lang="en-US"/>
          </a:p>
        </p:txBody>
      </p:sp>
      <p:sp>
        <p:nvSpPr>
          <p:cNvPr id="5" name="Footer Placeholder 4">
            <a:extLst>
              <a:ext uri="{FF2B5EF4-FFF2-40B4-BE49-F238E27FC236}">
                <a16:creationId xmlns:a16="http://schemas.microsoft.com/office/drawing/2014/main" id="{FE03E73C-D012-CCBA-D4C2-624F2322F8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5965D4-2AA1-6500-29CC-7E0323379A17}"/>
              </a:ext>
            </a:extLst>
          </p:cNvPr>
          <p:cNvSpPr>
            <a:spLocks noGrp="1"/>
          </p:cNvSpPr>
          <p:nvPr>
            <p:ph type="sldNum" sz="quarter" idx="12"/>
          </p:nvPr>
        </p:nvSpPr>
        <p:spPr/>
        <p:txBody>
          <a:bodyPr/>
          <a:lstStyle/>
          <a:p>
            <a:fld id="{577DBBFC-9EF1-4827-BAEF-39BB5B645EC8}" type="slidenum">
              <a:rPr lang="en-US" smtClean="0"/>
              <a:t>‹#›</a:t>
            </a:fld>
            <a:endParaRPr lang="en-US"/>
          </a:p>
        </p:txBody>
      </p:sp>
    </p:spTree>
    <p:extLst>
      <p:ext uri="{BB962C8B-B14F-4D97-AF65-F5344CB8AC3E}">
        <p14:creationId xmlns:p14="http://schemas.microsoft.com/office/powerpoint/2010/main" val="3412151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3E7B3-3177-E01D-B96A-3692A960D1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FF8CE0-E103-160D-CA81-DCDBD9E56E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872911-313E-000E-2BCC-F0C1019891EC}"/>
              </a:ext>
            </a:extLst>
          </p:cNvPr>
          <p:cNvSpPr>
            <a:spLocks noGrp="1"/>
          </p:cNvSpPr>
          <p:nvPr>
            <p:ph type="dt" sz="half" idx="10"/>
          </p:nvPr>
        </p:nvSpPr>
        <p:spPr/>
        <p:txBody>
          <a:bodyPr/>
          <a:lstStyle/>
          <a:p>
            <a:fld id="{EE42B001-156D-490C-8E1A-CE6B8C82DABF}" type="datetimeFigureOut">
              <a:rPr lang="en-US" smtClean="0"/>
              <a:t>3/15/2024</a:t>
            </a:fld>
            <a:endParaRPr lang="en-US"/>
          </a:p>
        </p:txBody>
      </p:sp>
      <p:sp>
        <p:nvSpPr>
          <p:cNvPr id="5" name="Footer Placeholder 4">
            <a:extLst>
              <a:ext uri="{FF2B5EF4-FFF2-40B4-BE49-F238E27FC236}">
                <a16:creationId xmlns:a16="http://schemas.microsoft.com/office/drawing/2014/main" id="{E68A0486-2B4C-E6F4-7552-A953FADD64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66681F-B18B-7B15-F2CD-E45AA97F3CD9}"/>
              </a:ext>
            </a:extLst>
          </p:cNvPr>
          <p:cNvSpPr>
            <a:spLocks noGrp="1"/>
          </p:cNvSpPr>
          <p:nvPr>
            <p:ph type="sldNum" sz="quarter" idx="12"/>
          </p:nvPr>
        </p:nvSpPr>
        <p:spPr/>
        <p:txBody>
          <a:bodyPr/>
          <a:lstStyle/>
          <a:p>
            <a:fld id="{577DBBFC-9EF1-4827-BAEF-39BB5B645EC8}" type="slidenum">
              <a:rPr lang="en-US" smtClean="0"/>
              <a:t>‹#›</a:t>
            </a:fld>
            <a:endParaRPr lang="en-US"/>
          </a:p>
        </p:txBody>
      </p:sp>
    </p:spTree>
    <p:extLst>
      <p:ext uri="{BB962C8B-B14F-4D97-AF65-F5344CB8AC3E}">
        <p14:creationId xmlns:p14="http://schemas.microsoft.com/office/powerpoint/2010/main" val="2628104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2A95EA-EC3A-07CA-F2E1-131A6479CE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5CCF4D-7CD4-48A3-DC63-3004689765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CE6331-E5A1-0CFB-84B0-FBFD26926865}"/>
              </a:ext>
            </a:extLst>
          </p:cNvPr>
          <p:cNvSpPr>
            <a:spLocks noGrp="1"/>
          </p:cNvSpPr>
          <p:nvPr>
            <p:ph type="dt" sz="half" idx="10"/>
          </p:nvPr>
        </p:nvSpPr>
        <p:spPr/>
        <p:txBody>
          <a:bodyPr/>
          <a:lstStyle/>
          <a:p>
            <a:fld id="{EE42B001-156D-490C-8E1A-CE6B8C82DABF}" type="datetimeFigureOut">
              <a:rPr lang="en-US" smtClean="0"/>
              <a:t>3/15/2024</a:t>
            </a:fld>
            <a:endParaRPr lang="en-US"/>
          </a:p>
        </p:txBody>
      </p:sp>
      <p:sp>
        <p:nvSpPr>
          <p:cNvPr id="5" name="Footer Placeholder 4">
            <a:extLst>
              <a:ext uri="{FF2B5EF4-FFF2-40B4-BE49-F238E27FC236}">
                <a16:creationId xmlns:a16="http://schemas.microsoft.com/office/drawing/2014/main" id="{ED1F9853-94D1-9DBB-91D7-38323F55A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2235C4-5317-747B-F116-236F196AAF30}"/>
              </a:ext>
            </a:extLst>
          </p:cNvPr>
          <p:cNvSpPr>
            <a:spLocks noGrp="1"/>
          </p:cNvSpPr>
          <p:nvPr>
            <p:ph type="sldNum" sz="quarter" idx="12"/>
          </p:nvPr>
        </p:nvSpPr>
        <p:spPr/>
        <p:txBody>
          <a:bodyPr/>
          <a:lstStyle/>
          <a:p>
            <a:fld id="{577DBBFC-9EF1-4827-BAEF-39BB5B645EC8}" type="slidenum">
              <a:rPr lang="en-US" smtClean="0"/>
              <a:t>‹#›</a:t>
            </a:fld>
            <a:endParaRPr lang="en-US"/>
          </a:p>
        </p:txBody>
      </p:sp>
    </p:spTree>
    <p:extLst>
      <p:ext uri="{BB962C8B-B14F-4D97-AF65-F5344CB8AC3E}">
        <p14:creationId xmlns:p14="http://schemas.microsoft.com/office/powerpoint/2010/main" val="2002651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F4DD6-1732-48FB-D3B6-D1D623D88B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E501A7-F8DD-E97A-8B12-019E786363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4C32C7-70DB-07BD-6DA0-158613C349BB}"/>
              </a:ext>
            </a:extLst>
          </p:cNvPr>
          <p:cNvSpPr>
            <a:spLocks noGrp="1"/>
          </p:cNvSpPr>
          <p:nvPr>
            <p:ph type="dt" sz="half" idx="10"/>
          </p:nvPr>
        </p:nvSpPr>
        <p:spPr/>
        <p:txBody>
          <a:bodyPr/>
          <a:lstStyle/>
          <a:p>
            <a:fld id="{EE42B001-156D-490C-8E1A-CE6B8C82DABF}" type="datetimeFigureOut">
              <a:rPr lang="en-US" smtClean="0"/>
              <a:t>3/15/2024</a:t>
            </a:fld>
            <a:endParaRPr lang="en-US"/>
          </a:p>
        </p:txBody>
      </p:sp>
      <p:sp>
        <p:nvSpPr>
          <p:cNvPr id="5" name="Footer Placeholder 4">
            <a:extLst>
              <a:ext uri="{FF2B5EF4-FFF2-40B4-BE49-F238E27FC236}">
                <a16:creationId xmlns:a16="http://schemas.microsoft.com/office/drawing/2014/main" id="{48C0517F-74CB-C6C2-127D-1CE26B2703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8A55C9-5398-4537-F593-B83352D75C38}"/>
              </a:ext>
            </a:extLst>
          </p:cNvPr>
          <p:cNvSpPr>
            <a:spLocks noGrp="1"/>
          </p:cNvSpPr>
          <p:nvPr>
            <p:ph type="sldNum" sz="quarter" idx="12"/>
          </p:nvPr>
        </p:nvSpPr>
        <p:spPr/>
        <p:txBody>
          <a:bodyPr/>
          <a:lstStyle/>
          <a:p>
            <a:fld id="{577DBBFC-9EF1-4827-BAEF-39BB5B645EC8}" type="slidenum">
              <a:rPr lang="en-US" smtClean="0"/>
              <a:t>‹#›</a:t>
            </a:fld>
            <a:endParaRPr lang="en-US"/>
          </a:p>
        </p:txBody>
      </p:sp>
    </p:spTree>
    <p:extLst>
      <p:ext uri="{BB962C8B-B14F-4D97-AF65-F5344CB8AC3E}">
        <p14:creationId xmlns:p14="http://schemas.microsoft.com/office/powerpoint/2010/main" val="3865080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644DB-86BB-2593-B6BC-6E19355B7B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439FBA-34BD-91BC-6376-44791D26DED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4B3AC0-D08A-77D1-4B12-573AF8E1AFBF}"/>
              </a:ext>
            </a:extLst>
          </p:cNvPr>
          <p:cNvSpPr>
            <a:spLocks noGrp="1"/>
          </p:cNvSpPr>
          <p:nvPr>
            <p:ph type="dt" sz="half" idx="10"/>
          </p:nvPr>
        </p:nvSpPr>
        <p:spPr/>
        <p:txBody>
          <a:bodyPr/>
          <a:lstStyle/>
          <a:p>
            <a:fld id="{EE42B001-156D-490C-8E1A-CE6B8C82DABF}" type="datetimeFigureOut">
              <a:rPr lang="en-US" smtClean="0"/>
              <a:t>3/15/2024</a:t>
            </a:fld>
            <a:endParaRPr lang="en-US"/>
          </a:p>
        </p:txBody>
      </p:sp>
      <p:sp>
        <p:nvSpPr>
          <p:cNvPr id="5" name="Footer Placeholder 4">
            <a:extLst>
              <a:ext uri="{FF2B5EF4-FFF2-40B4-BE49-F238E27FC236}">
                <a16:creationId xmlns:a16="http://schemas.microsoft.com/office/drawing/2014/main" id="{98845D82-D6C4-0CDA-1B48-5AF4F838AF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661379-8911-E3F8-6480-13E29AB77F81}"/>
              </a:ext>
            </a:extLst>
          </p:cNvPr>
          <p:cNvSpPr>
            <a:spLocks noGrp="1"/>
          </p:cNvSpPr>
          <p:nvPr>
            <p:ph type="sldNum" sz="quarter" idx="12"/>
          </p:nvPr>
        </p:nvSpPr>
        <p:spPr/>
        <p:txBody>
          <a:bodyPr/>
          <a:lstStyle/>
          <a:p>
            <a:fld id="{577DBBFC-9EF1-4827-BAEF-39BB5B645EC8}" type="slidenum">
              <a:rPr lang="en-US" smtClean="0"/>
              <a:t>‹#›</a:t>
            </a:fld>
            <a:endParaRPr lang="en-US"/>
          </a:p>
        </p:txBody>
      </p:sp>
    </p:spTree>
    <p:extLst>
      <p:ext uri="{BB962C8B-B14F-4D97-AF65-F5344CB8AC3E}">
        <p14:creationId xmlns:p14="http://schemas.microsoft.com/office/powerpoint/2010/main" val="2731638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A8437-638E-6E92-DBB0-C98C1B42DD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3BE78F-6013-0280-CC08-27C758F90A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BBDD35-326A-BBF3-1563-2576CE3DE7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C3A195-8D45-54A4-7B2E-58BA8361CFE9}"/>
              </a:ext>
            </a:extLst>
          </p:cNvPr>
          <p:cNvSpPr>
            <a:spLocks noGrp="1"/>
          </p:cNvSpPr>
          <p:nvPr>
            <p:ph type="dt" sz="half" idx="10"/>
          </p:nvPr>
        </p:nvSpPr>
        <p:spPr/>
        <p:txBody>
          <a:bodyPr/>
          <a:lstStyle/>
          <a:p>
            <a:fld id="{EE42B001-156D-490C-8E1A-CE6B8C82DABF}" type="datetimeFigureOut">
              <a:rPr lang="en-US" smtClean="0"/>
              <a:t>3/15/2024</a:t>
            </a:fld>
            <a:endParaRPr lang="en-US"/>
          </a:p>
        </p:txBody>
      </p:sp>
      <p:sp>
        <p:nvSpPr>
          <p:cNvPr id="6" name="Footer Placeholder 5">
            <a:extLst>
              <a:ext uri="{FF2B5EF4-FFF2-40B4-BE49-F238E27FC236}">
                <a16:creationId xmlns:a16="http://schemas.microsoft.com/office/drawing/2014/main" id="{77255BA5-A2CD-7667-C058-4DD3D423FC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D1126A-3ABC-2BCD-ED09-D0ECC110C000}"/>
              </a:ext>
            </a:extLst>
          </p:cNvPr>
          <p:cNvSpPr>
            <a:spLocks noGrp="1"/>
          </p:cNvSpPr>
          <p:nvPr>
            <p:ph type="sldNum" sz="quarter" idx="12"/>
          </p:nvPr>
        </p:nvSpPr>
        <p:spPr/>
        <p:txBody>
          <a:bodyPr/>
          <a:lstStyle/>
          <a:p>
            <a:fld id="{577DBBFC-9EF1-4827-BAEF-39BB5B645EC8}" type="slidenum">
              <a:rPr lang="en-US" smtClean="0"/>
              <a:t>‹#›</a:t>
            </a:fld>
            <a:endParaRPr lang="en-US"/>
          </a:p>
        </p:txBody>
      </p:sp>
    </p:spTree>
    <p:extLst>
      <p:ext uri="{BB962C8B-B14F-4D97-AF65-F5344CB8AC3E}">
        <p14:creationId xmlns:p14="http://schemas.microsoft.com/office/powerpoint/2010/main" val="2471951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6C5BE-F983-DAF7-04A7-4E916CAD9C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003423-9BAD-0EF3-4A20-0A450057E3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503CB6-A748-D45C-FA2B-837E00A572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F17675-2EC9-C32F-5C24-2454DBA9B8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33A6B8-5608-C718-80D4-DBFEA08955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0CC47F-01EE-0E33-4A90-536CFD28972B}"/>
              </a:ext>
            </a:extLst>
          </p:cNvPr>
          <p:cNvSpPr>
            <a:spLocks noGrp="1"/>
          </p:cNvSpPr>
          <p:nvPr>
            <p:ph type="dt" sz="half" idx="10"/>
          </p:nvPr>
        </p:nvSpPr>
        <p:spPr/>
        <p:txBody>
          <a:bodyPr/>
          <a:lstStyle/>
          <a:p>
            <a:fld id="{EE42B001-156D-490C-8E1A-CE6B8C82DABF}" type="datetimeFigureOut">
              <a:rPr lang="en-US" smtClean="0"/>
              <a:t>3/15/2024</a:t>
            </a:fld>
            <a:endParaRPr lang="en-US"/>
          </a:p>
        </p:txBody>
      </p:sp>
      <p:sp>
        <p:nvSpPr>
          <p:cNvPr id="8" name="Footer Placeholder 7">
            <a:extLst>
              <a:ext uri="{FF2B5EF4-FFF2-40B4-BE49-F238E27FC236}">
                <a16:creationId xmlns:a16="http://schemas.microsoft.com/office/drawing/2014/main" id="{BEC08265-D9C8-61E7-1BF0-3368FF4720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1CA304-6776-4224-E85C-A98591A95F50}"/>
              </a:ext>
            </a:extLst>
          </p:cNvPr>
          <p:cNvSpPr>
            <a:spLocks noGrp="1"/>
          </p:cNvSpPr>
          <p:nvPr>
            <p:ph type="sldNum" sz="quarter" idx="12"/>
          </p:nvPr>
        </p:nvSpPr>
        <p:spPr/>
        <p:txBody>
          <a:bodyPr/>
          <a:lstStyle/>
          <a:p>
            <a:fld id="{577DBBFC-9EF1-4827-BAEF-39BB5B645EC8}" type="slidenum">
              <a:rPr lang="en-US" smtClean="0"/>
              <a:t>‹#›</a:t>
            </a:fld>
            <a:endParaRPr lang="en-US"/>
          </a:p>
        </p:txBody>
      </p:sp>
    </p:spTree>
    <p:extLst>
      <p:ext uri="{BB962C8B-B14F-4D97-AF65-F5344CB8AC3E}">
        <p14:creationId xmlns:p14="http://schemas.microsoft.com/office/powerpoint/2010/main" val="3225650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79A68-BF1E-9A3D-EAE2-BC5E3680D5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CC4C66-3560-F176-EF27-96F332C35967}"/>
              </a:ext>
            </a:extLst>
          </p:cNvPr>
          <p:cNvSpPr>
            <a:spLocks noGrp="1"/>
          </p:cNvSpPr>
          <p:nvPr>
            <p:ph type="dt" sz="half" idx="10"/>
          </p:nvPr>
        </p:nvSpPr>
        <p:spPr/>
        <p:txBody>
          <a:bodyPr/>
          <a:lstStyle/>
          <a:p>
            <a:fld id="{EE42B001-156D-490C-8E1A-CE6B8C82DABF}" type="datetimeFigureOut">
              <a:rPr lang="en-US" smtClean="0"/>
              <a:t>3/15/2024</a:t>
            </a:fld>
            <a:endParaRPr lang="en-US"/>
          </a:p>
        </p:txBody>
      </p:sp>
      <p:sp>
        <p:nvSpPr>
          <p:cNvPr id="4" name="Footer Placeholder 3">
            <a:extLst>
              <a:ext uri="{FF2B5EF4-FFF2-40B4-BE49-F238E27FC236}">
                <a16:creationId xmlns:a16="http://schemas.microsoft.com/office/drawing/2014/main" id="{E81887A1-C23E-2D15-2E2D-D63C834F4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916A80-4555-23F0-F727-B0268394687D}"/>
              </a:ext>
            </a:extLst>
          </p:cNvPr>
          <p:cNvSpPr>
            <a:spLocks noGrp="1"/>
          </p:cNvSpPr>
          <p:nvPr>
            <p:ph type="sldNum" sz="quarter" idx="12"/>
          </p:nvPr>
        </p:nvSpPr>
        <p:spPr/>
        <p:txBody>
          <a:bodyPr/>
          <a:lstStyle/>
          <a:p>
            <a:fld id="{577DBBFC-9EF1-4827-BAEF-39BB5B645EC8}" type="slidenum">
              <a:rPr lang="en-US" smtClean="0"/>
              <a:t>‹#›</a:t>
            </a:fld>
            <a:endParaRPr lang="en-US"/>
          </a:p>
        </p:txBody>
      </p:sp>
    </p:spTree>
    <p:extLst>
      <p:ext uri="{BB962C8B-B14F-4D97-AF65-F5344CB8AC3E}">
        <p14:creationId xmlns:p14="http://schemas.microsoft.com/office/powerpoint/2010/main" val="3355481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3C3239-B468-3E3F-D77A-268D8284F71A}"/>
              </a:ext>
            </a:extLst>
          </p:cNvPr>
          <p:cNvSpPr>
            <a:spLocks noGrp="1"/>
          </p:cNvSpPr>
          <p:nvPr>
            <p:ph type="dt" sz="half" idx="10"/>
          </p:nvPr>
        </p:nvSpPr>
        <p:spPr/>
        <p:txBody>
          <a:bodyPr/>
          <a:lstStyle/>
          <a:p>
            <a:fld id="{EE42B001-156D-490C-8E1A-CE6B8C82DABF}" type="datetimeFigureOut">
              <a:rPr lang="en-US" smtClean="0"/>
              <a:t>3/15/2024</a:t>
            </a:fld>
            <a:endParaRPr lang="en-US"/>
          </a:p>
        </p:txBody>
      </p:sp>
      <p:sp>
        <p:nvSpPr>
          <p:cNvPr id="3" name="Footer Placeholder 2">
            <a:extLst>
              <a:ext uri="{FF2B5EF4-FFF2-40B4-BE49-F238E27FC236}">
                <a16:creationId xmlns:a16="http://schemas.microsoft.com/office/drawing/2014/main" id="{0FB75D04-E65E-11B3-CE24-788022D0D5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3805C2-12E0-1E5F-CE11-4BED42FB8B9B}"/>
              </a:ext>
            </a:extLst>
          </p:cNvPr>
          <p:cNvSpPr>
            <a:spLocks noGrp="1"/>
          </p:cNvSpPr>
          <p:nvPr>
            <p:ph type="sldNum" sz="quarter" idx="12"/>
          </p:nvPr>
        </p:nvSpPr>
        <p:spPr/>
        <p:txBody>
          <a:bodyPr/>
          <a:lstStyle/>
          <a:p>
            <a:fld id="{577DBBFC-9EF1-4827-BAEF-39BB5B645EC8}" type="slidenum">
              <a:rPr lang="en-US" smtClean="0"/>
              <a:t>‹#›</a:t>
            </a:fld>
            <a:endParaRPr lang="en-US"/>
          </a:p>
        </p:txBody>
      </p:sp>
    </p:spTree>
    <p:extLst>
      <p:ext uri="{BB962C8B-B14F-4D97-AF65-F5344CB8AC3E}">
        <p14:creationId xmlns:p14="http://schemas.microsoft.com/office/powerpoint/2010/main" val="869206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96D11-B1F1-4C49-B504-EEEA244CD5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A4A7E7-B968-5E83-F67D-0A33F8F9AD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D76C39-40E7-6D08-A46E-B8FDFA6C01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B4C067-EF0D-9630-7866-31E0CC0F8958}"/>
              </a:ext>
            </a:extLst>
          </p:cNvPr>
          <p:cNvSpPr>
            <a:spLocks noGrp="1"/>
          </p:cNvSpPr>
          <p:nvPr>
            <p:ph type="dt" sz="half" idx="10"/>
          </p:nvPr>
        </p:nvSpPr>
        <p:spPr/>
        <p:txBody>
          <a:bodyPr/>
          <a:lstStyle/>
          <a:p>
            <a:fld id="{EE42B001-156D-490C-8E1A-CE6B8C82DABF}" type="datetimeFigureOut">
              <a:rPr lang="en-US" smtClean="0"/>
              <a:t>3/15/2024</a:t>
            </a:fld>
            <a:endParaRPr lang="en-US"/>
          </a:p>
        </p:txBody>
      </p:sp>
      <p:sp>
        <p:nvSpPr>
          <p:cNvPr id="6" name="Footer Placeholder 5">
            <a:extLst>
              <a:ext uri="{FF2B5EF4-FFF2-40B4-BE49-F238E27FC236}">
                <a16:creationId xmlns:a16="http://schemas.microsoft.com/office/drawing/2014/main" id="{5443875E-F651-DBDA-C4C6-BFDB493BBD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52C8ED-AC64-2ACA-5C09-623F1601A0FB}"/>
              </a:ext>
            </a:extLst>
          </p:cNvPr>
          <p:cNvSpPr>
            <a:spLocks noGrp="1"/>
          </p:cNvSpPr>
          <p:nvPr>
            <p:ph type="sldNum" sz="quarter" idx="12"/>
          </p:nvPr>
        </p:nvSpPr>
        <p:spPr/>
        <p:txBody>
          <a:bodyPr/>
          <a:lstStyle/>
          <a:p>
            <a:fld id="{577DBBFC-9EF1-4827-BAEF-39BB5B645EC8}" type="slidenum">
              <a:rPr lang="en-US" smtClean="0"/>
              <a:t>‹#›</a:t>
            </a:fld>
            <a:endParaRPr lang="en-US"/>
          </a:p>
        </p:txBody>
      </p:sp>
    </p:spTree>
    <p:extLst>
      <p:ext uri="{BB962C8B-B14F-4D97-AF65-F5344CB8AC3E}">
        <p14:creationId xmlns:p14="http://schemas.microsoft.com/office/powerpoint/2010/main" val="3681401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60CA5-683C-42F1-C6A3-91CFA817D0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4CCC32-EF9A-AC65-55F1-6A48EF6184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EF4A71-5E5B-3FB2-C0DF-98253E0D85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6568C3-71BA-AE0A-6E79-FE186B1FE0BA}"/>
              </a:ext>
            </a:extLst>
          </p:cNvPr>
          <p:cNvSpPr>
            <a:spLocks noGrp="1"/>
          </p:cNvSpPr>
          <p:nvPr>
            <p:ph type="dt" sz="half" idx="10"/>
          </p:nvPr>
        </p:nvSpPr>
        <p:spPr/>
        <p:txBody>
          <a:bodyPr/>
          <a:lstStyle/>
          <a:p>
            <a:fld id="{EE42B001-156D-490C-8E1A-CE6B8C82DABF}" type="datetimeFigureOut">
              <a:rPr lang="en-US" smtClean="0"/>
              <a:t>3/15/2024</a:t>
            </a:fld>
            <a:endParaRPr lang="en-US"/>
          </a:p>
        </p:txBody>
      </p:sp>
      <p:sp>
        <p:nvSpPr>
          <p:cNvPr id="6" name="Footer Placeholder 5">
            <a:extLst>
              <a:ext uri="{FF2B5EF4-FFF2-40B4-BE49-F238E27FC236}">
                <a16:creationId xmlns:a16="http://schemas.microsoft.com/office/drawing/2014/main" id="{0E9DE2CB-9129-C3D6-FC70-C4CA30A1CD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FBF762-F1D5-A3A2-C7B8-EB70D25ED84C}"/>
              </a:ext>
            </a:extLst>
          </p:cNvPr>
          <p:cNvSpPr>
            <a:spLocks noGrp="1"/>
          </p:cNvSpPr>
          <p:nvPr>
            <p:ph type="sldNum" sz="quarter" idx="12"/>
          </p:nvPr>
        </p:nvSpPr>
        <p:spPr/>
        <p:txBody>
          <a:bodyPr/>
          <a:lstStyle/>
          <a:p>
            <a:fld id="{577DBBFC-9EF1-4827-BAEF-39BB5B645EC8}" type="slidenum">
              <a:rPr lang="en-US" smtClean="0"/>
              <a:t>‹#›</a:t>
            </a:fld>
            <a:endParaRPr lang="en-US"/>
          </a:p>
        </p:txBody>
      </p:sp>
    </p:spTree>
    <p:extLst>
      <p:ext uri="{BB962C8B-B14F-4D97-AF65-F5344CB8AC3E}">
        <p14:creationId xmlns:p14="http://schemas.microsoft.com/office/powerpoint/2010/main" val="1624354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85BF3D-34EC-D013-6003-D6B9D0EF3E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B3BF45-D778-55F4-520F-BB7E3CA7C6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39778F-FCA6-0C6E-9952-31B7524A99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E42B001-156D-490C-8E1A-CE6B8C82DABF}" type="datetimeFigureOut">
              <a:rPr lang="en-US" smtClean="0"/>
              <a:t>3/15/2024</a:t>
            </a:fld>
            <a:endParaRPr lang="en-US"/>
          </a:p>
        </p:txBody>
      </p:sp>
      <p:sp>
        <p:nvSpPr>
          <p:cNvPr id="5" name="Footer Placeholder 4">
            <a:extLst>
              <a:ext uri="{FF2B5EF4-FFF2-40B4-BE49-F238E27FC236}">
                <a16:creationId xmlns:a16="http://schemas.microsoft.com/office/drawing/2014/main" id="{899D5698-35AD-2413-69C7-60B2FBC168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7F05BFA-6CA4-89E8-2B97-5FA30A31B5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77DBBFC-9EF1-4827-BAEF-39BB5B645EC8}" type="slidenum">
              <a:rPr lang="en-US" smtClean="0"/>
              <a:t>‹#›</a:t>
            </a:fld>
            <a:endParaRPr lang="en-US"/>
          </a:p>
        </p:txBody>
      </p:sp>
    </p:spTree>
    <p:extLst>
      <p:ext uri="{BB962C8B-B14F-4D97-AF65-F5344CB8AC3E}">
        <p14:creationId xmlns:p14="http://schemas.microsoft.com/office/powerpoint/2010/main" val="3715544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1.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D571B6-F264-6D54-C1B2-EE3CF995E295}"/>
              </a:ext>
            </a:extLst>
          </p:cNvPr>
          <p:cNvSpPr>
            <a:spLocks noGrp="1"/>
          </p:cNvSpPr>
          <p:nvPr>
            <p:ph type="ctrTitle"/>
          </p:nvPr>
        </p:nvSpPr>
        <p:spPr>
          <a:xfrm>
            <a:off x="643468" y="643467"/>
            <a:ext cx="4620584" cy="4567137"/>
          </a:xfrm>
        </p:spPr>
        <p:txBody>
          <a:bodyPr>
            <a:normAutofit/>
          </a:bodyPr>
          <a:lstStyle/>
          <a:p>
            <a:pPr algn="l"/>
            <a:r>
              <a:rPr lang="en-US" sz="4400" dirty="0"/>
              <a:t>Data and SpaceX:</a:t>
            </a:r>
            <a:br>
              <a:rPr lang="en-US" sz="4400" dirty="0"/>
            </a:br>
            <a:r>
              <a:rPr lang="en-US" sz="4400" dirty="0"/>
              <a:t>Insights on Rockets and their Launches</a:t>
            </a:r>
          </a:p>
        </p:txBody>
      </p:sp>
      <p:sp>
        <p:nvSpPr>
          <p:cNvPr id="3" name="Subtitle 2">
            <a:extLst>
              <a:ext uri="{FF2B5EF4-FFF2-40B4-BE49-F238E27FC236}">
                <a16:creationId xmlns:a16="http://schemas.microsoft.com/office/drawing/2014/main" id="{AF86E1F5-F2A9-5785-C637-6009C0797A0C}"/>
              </a:ext>
            </a:extLst>
          </p:cNvPr>
          <p:cNvSpPr>
            <a:spLocks noGrp="1"/>
          </p:cNvSpPr>
          <p:nvPr>
            <p:ph type="subTitle" idx="1"/>
          </p:nvPr>
        </p:nvSpPr>
        <p:spPr>
          <a:xfrm>
            <a:off x="643467" y="5277684"/>
            <a:ext cx="4620584" cy="775494"/>
          </a:xfrm>
        </p:spPr>
        <p:txBody>
          <a:bodyPr>
            <a:normAutofit fontScale="92500" lnSpcReduction="10000"/>
          </a:bodyPr>
          <a:lstStyle/>
          <a:p>
            <a:pPr algn="l"/>
            <a:r>
              <a:rPr lang="en-US" dirty="0"/>
              <a:t>Ryan Wm. Greene</a:t>
            </a:r>
          </a:p>
          <a:p>
            <a:pPr algn="l"/>
            <a:r>
              <a:rPr lang="en-US" dirty="0"/>
              <a:t>03/15/2024</a:t>
            </a:r>
          </a:p>
        </p:txBody>
      </p:sp>
      <p:pic>
        <p:nvPicPr>
          <p:cNvPr id="1026" name="Picture 2" descr="SpaceX launches 2 European telecommunications satellites">
            <a:extLst>
              <a:ext uri="{FF2B5EF4-FFF2-40B4-BE49-F238E27FC236}">
                <a16:creationId xmlns:a16="http://schemas.microsoft.com/office/drawing/2014/main" id="{13639D1C-11E2-DCA0-C117-BBD60D2B927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618" r="34474"/>
          <a:stretch/>
        </p:blipFill>
        <p:spPr bwMode="auto">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220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5CBBD-5B79-25B0-55BD-908FB33146C1}"/>
              </a:ext>
            </a:extLst>
          </p:cNvPr>
          <p:cNvSpPr>
            <a:spLocks noGrp="1"/>
          </p:cNvSpPr>
          <p:nvPr>
            <p:ph type="title"/>
          </p:nvPr>
        </p:nvSpPr>
        <p:spPr>
          <a:xfrm>
            <a:off x="793662" y="386930"/>
            <a:ext cx="10066122" cy="1298448"/>
          </a:xfrm>
        </p:spPr>
        <p:txBody>
          <a:bodyPr anchor="b">
            <a:normAutofit/>
          </a:bodyPr>
          <a:lstStyle/>
          <a:p>
            <a:r>
              <a:rPr lang="en-US" sz="4800"/>
              <a:t>EDA with SQL</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758D73-34C7-0D76-4231-CE0FFA0C9C9E}"/>
              </a:ext>
            </a:extLst>
          </p:cNvPr>
          <p:cNvSpPr>
            <a:spLocks noGrp="1"/>
          </p:cNvSpPr>
          <p:nvPr>
            <p:ph idx="1"/>
          </p:nvPr>
        </p:nvSpPr>
        <p:spPr>
          <a:xfrm>
            <a:off x="793661" y="2599509"/>
            <a:ext cx="4530898" cy="3639450"/>
          </a:xfrm>
        </p:spPr>
        <p:txBody>
          <a:bodyPr anchor="ctr">
            <a:normAutofit/>
          </a:bodyPr>
          <a:lstStyle/>
          <a:p>
            <a:r>
              <a:rPr lang="en-US" sz="2000"/>
              <a:t>In Jupyter Notebook we use SQLAlchemy, connect to a database, and load our data into a database to play around with.</a:t>
            </a:r>
          </a:p>
          <a:p>
            <a:r>
              <a:rPr lang="en-US" sz="2000"/>
              <a:t>Some more interesting explorations from this exercise were a list of successful and failed missions, landing outcome counts, and booster versions that carried the maximum possible payloads.</a:t>
            </a:r>
          </a:p>
        </p:txBody>
      </p:sp>
      <p:pic>
        <p:nvPicPr>
          <p:cNvPr id="5" name="Picture 4" descr="A screenshot of a computer&#10;&#10;Description automatically generated">
            <a:extLst>
              <a:ext uri="{FF2B5EF4-FFF2-40B4-BE49-F238E27FC236}">
                <a16:creationId xmlns:a16="http://schemas.microsoft.com/office/drawing/2014/main" id="{DE5DC40F-A2E0-F0E9-B3A6-23FCBAFC09A4}"/>
              </a:ext>
            </a:extLst>
          </p:cNvPr>
          <p:cNvPicPr>
            <a:picLocks noChangeAspect="1"/>
          </p:cNvPicPr>
          <p:nvPr/>
        </p:nvPicPr>
        <p:blipFill>
          <a:blip r:embed="rId2"/>
          <a:stretch>
            <a:fillRect/>
          </a:stretch>
        </p:blipFill>
        <p:spPr>
          <a:xfrm>
            <a:off x="5911532" y="3124624"/>
            <a:ext cx="5150277" cy="2433505"/>
          </a:xfrm>
          <a:prstGeom prst="rect">
            <a:avLst/>
          </a:prstGeom>
        </p:spPr>
      </p:pic>
      <p:sp>
        <p:nvSpPr>
          <p:cNvPr id="19" name="Rectangle 1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1690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3AA00-8AF4-132B-6361-7168A8262FFC}"/>
              </a:ext>
            </a:extLst>
          </p:cNvPr>
          <p:cNvSpPr>
            <a:spLocks noGrp="1"/>
          </p:cNvSpPr>
          <p:nvPr>
            <p:ph type="title"/>
          </p:nvPr>
        </p:nvSpPr>
        <p:spPr>
          <a:xfrm>
            <a:off x="795528" y="386930"/>
            <a:ext cx="10141799" cy="1300554"/>
          </a:xfrm>
        </p:spPr>
        <p:txBody>
          <a:bodyPr anchor="b">
            <a:normAutofit/>
          </a:bodyPr>
          <a:lstStyle/>
          <a:p>
            <a:r>
              <a:rPr lang="en-US" sz="4800" dirty="0"/>
              <a:t>Folium (for geographic mapping and viz)</a:t>
            </a:r>
          </a:p>
        </p:txBody>
      </p:sp>
      <p:sp>
        <p:nvSpPr>
          <p:cNvPr id="18" name="Rectangle 17">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3CD50E1-F7BC-2551-83D3-907ADCEE3710}"/>
              </a:ext>
            </a:extLst>
          </p:cNvPr>
          <p:cNvPicPr>
            <a:picLocks noChangeAspect="1"/>
          </p:cNvPicPr>
          <p:nvPr/>
        </p:nvPicPr>
        <p:blipFill>
          <a:blip r:embed="rId2"/>
          <a:stretch>
            <a:fillRect/>
          </a:stretch>
        </p:blipFill>
        <p:spPr>
          <a:xfrm>
            <a:off x="635295" y="2830316"/>
            <a:ext cx="5150277" cy="3103041"/>
          </a:xfrm>
          <a:prstGeom prst="rect">
            <a:avLst/>
          </a:prstGeom>
        </p:spPr>
      </p:pic>
      <p:sp>
        <p:nvSpPr>
          <p:cNvPr id="3" name="Content Placeholder 2">
            <a:extLst>
              <a:ext uri="{FF2B5EF4-FFF2-40B4-BE49-F238E27FC236}">
                <a16:creationId xmlns:a16="http://schemas.microsoft.com/office/drawing/2014/main" id="{805A7C8E-F693-B75E-E1B2-C8C1EF77A20B}"/>
              </a:ext>
            </a:extLst>
          </p:cNvPr>
          <p:cNvSpPr>
            <a:spLocks noGrp="1"/>
          </p:cNvSpPr>
          <p:nvPr>
            <p:ph idx="1"/>
          </p:nvPr>
        </p:nvSpPr>
        <p:spPr>
          <a:xfrm>
            <a:off x="6406429" y="2599509"/>
            <a:ext cx="4530898" cy="3639450"/>
          </a:xfrm>
        </p:spPr>
        <p:txBody>
          <a:bodyPr anchor="ctr">
            <a:normAutofit/>
          </a:bodyPr>
          <a:lstStyle/>
          <a:p>
            <a:r>
              <a:rPr lang="en-US" sz="2000"/>
              <a:t>Folium is an excellent tool for plotting geographic data.</a:t>
            </a:r>
          </a:p>
          <a:p>
            <a:r>
              <a:rPr lang="en-US" sz="2000"/>
              <a:t>Utilizing the longitude and latitude of launch locations, we were able to visualize on a map the number of launches at each side. Additionally, we were able to (for our Florida SpaceX Launch sites) map and calculate the distance between our launch site and the nearest 1) coastline 2) highway 3) railway 4) city.</a:t>
            </a:r>
          </a:p>
          <a:p>
            <a:pPr marL="0" indent="0">
              <a:buNone/>
            </a:pPr>
            <a:endParaRPr lang="en-US" sz="2000"/>
          </a:p>
        </p:txBody>
      </p:sp>
      <p:sp>
        <p:nvSpPr>
          <p:cNvPr id="16" name="Rectangle 15">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7646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199BAB-A881-B2D0-6FE3-BB76FB737BEC}"/>
              </a:ext>
            </a:extLst>
          </p:cNvPr>
          <p:cNvSpPr>
            <a:spLocks noGrp="1"/>
          </p:cNvSpPr>
          <p:nvPr>
            <p:ph type="title"/>
          </p:nvPr>
        </p:nvSpPr>
        <p:spPr>
          <a:xfrm>
            <a:off x="1371599" y="5510253"/>
            <a:ext cx="9895951" cy="1033669"/>
          </a:xfrm>
        </p:spPr>
        <p:txBody>
          <a:bodyPr>
            <a:normAutofit/>
          </a:bodyPr>
          <a:lstStyle/>
          <a:p>
            <a:r>
              <a:rPr lang="en-US" sz="4000" dirty="0">
                <a:solidFill>
                  <a:srgbClr val="FFFFFF"/>
                </a:solidFill>
              </a:rPr>
              <a:t>Plotly (for interactive dashboarding)</a:t>
            </a:r>
          </a:p>
        </p:txBody>
      </p:sp>
      <p:pic>
        <p:nvPicPr>
          <p:cNvPr id="7" name="Picture 6">
            <a:extLst>
              <a:ext uri="{FF2B5EF4-FFF2-40B4-BE49-F238E27FC236}">
                <a16:creationId xmlns:a16="http://schemas.microsoft.com/office/drawing/2014/main" id="{B0D1C4E7-F598-C872-FB83-9588F290D767}"/>
              </a:ext>
            </a:extLst>
          </p:cNvPr>
          <p:cNvPicPr>
            <a:picLocks noChangeAspect="1"/>
          </p:cNvPicPr>
          <p:nvPr/>
        </p:nvPicPr>
        <p:blipFill>
          <a:blip r:embed="rId2"/>
          <a:stretch>
            <a:fillRect/>
          </a:stretch>
        </p:blipFill>
        <p:spPr>
          <a:xfrm>
            <a:off x="2462922" y="402570"/>
            <a:ext cx="7266155" cy="3215273"/>
          </a:xfrm>
          <a:prstGeom prst="rect">
            <a:avLst/>
          </a:prstGeom>
        </p:spPr>
      </p:pic>
      <p:sp>
        <p:nvSpPr>
          <p:cNvPr id="3" name="Content Placeholder 2">
            <a:extLst>
              <a:ext uri="{FF2B5EF4-FFF2-40B4-BE49-F238E27FC236}">
                <a16:creationId xmlns:a16="http://schemas.microsoft.com/office/drawing/2014/main" id="{22F92824-6605-7CC6-42D3-BD006D8C31DE}"/>
              </a:ext>
            </a:extLst>
          </p:cNvPr>
          <p:cNvSpPr>
            <a:spLocks noGrp="1"/>
          </p:cNvSpPr>
          <p:nvPr>
            <p:ph idx="1"/>
          </p:nvPr>
        </p:nvSpPr>
        <p:spPr>
          <a:xfrm>
            <a:off x="1940256" y="3833199"/>
            <a:ext cx="8332826" cy="1119982"/>
          </a:xfrm>
        </p:spPr>
        <p:txBody>
          <a:bodyPr anchor="ctr">
            <a:normAutofit/>
          </a:bodyPr>
          <a:lstStyle/>
          <a:p>
            <a:r>
              <a:rPr lang="en-US" sz="1900"/>
              <a:t>Utilizing Plotly, we created a simple, interactive dashboard.</a:t>
            </a:r>
          </a:p>
          <a:p>
            <a:r>
              <a:rPr lang="en-US" sz="1900"/>
              <a:t>The dashboardcontained pie charts for launches by sites, and a scatter graph for a relationship of outcome with payload mass by booster versions.</a:t>
            </a:r>
          </a:p>
        </p:txBody>
      </p:sp>
    </p:spTree>
    <p:extLst>
      <p:ext uri="{BB962C8B-B14F-4D97-AF65-F5344CB8AC3E}">
        <p14:creationId xmlns:p14="http://schemas.microsoft.com/office/powerpoint/2010/main" val="1417920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41" name="Rectangle 5140">
            <a:extLst>
              <a:ext uri="{FF2B5EF4-FFF2-40B4-BE49-F238E27FC236}">
                <a16:creationId xmlns:a16="http://schemas.microsoft.com/office/drawing/2014/main" id="{1022CA72-2A63-428F-B586-37BA5AB6D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317479-725F-A9F7-FD65-A248D01E7BA2}"/>
              </a:ext>
            </a:extLst>
          </p:cNvPr>
          <p:cNvSpPr>
            <a:spLocks noGrp="1"/>
          </p:cNvSpPr>
          <p:nvPr>
            <p:ph type="title"/>
          </p:nvPr>
        </p:nvSpPr>
        <p:spPr>
          <a:xfrm>
            <a:off x="532015" y="4495568"/>
            <a:ext cx="3861960" cy="1905232"/>
          </a:xfrm>
        </p:spPr>
        <p:txBody>
          <a:bodyPr vert="horz" lIns="91440" tIns="45720" rIns="91440" bIns="45720" rtlCol="0" anchor="ctr">
            <a:normAutofit/>
          </a:bodyPr>
          <a:lstStyle/>
          <a:p>
            <a:r>
              <a:rPr lang="en-US" sz="3200" dirty="0"/>
              <a:t>Machine Learning</a:t>
            </a:r>
          </a:p>
        </p:txBody>
      </p:sp>
      <p:sp>
        <p:nvSpPr>
          <p:cNvPr id="5142" name="Rectangle 5141">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3" name="Rectangle 514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1"/>
            <a:ext cx="11231745" cy="413142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064EF8E3-C22A-86B0-9961-F78CCF9C246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08660" y="364143"/>
            <a:ext cx="3995874" cy="34264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4AF04C3-B190-3C6A-9EF5-49C3BC78CC05}"/>
              </a:ext>
            </a:extLst>
          </p:cNvPr>
          <p:cNvPicPr>
            <a:picLocks noChangeAspect="1"/>
          </p:cNvPicPr>
          <p:nvPr/>
        </p:nvPicPr>
        <p:blipFill>
          <a:blip r:embed="rId3"/>
          <a:stretch>
            <a:fillRect/>
          </a:stretch>
        </p:blipFill>
        <p:spPr>
          <a:xfrm>
            <a:off x="6297264" y="1493063"/>
            <a:ext cx="5136795" cy="1168620"/>
          </a:xfrm>
          <a:prstGeom prst="rect">
            <a:avLst/>
          </a:prstGeom>
        </p:spPr>
      </p:pic>
      <p:sp>
        <p:nvSpPr>
          <p:cNvPr id="5144" name="Rectangle 5143">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37444" y="5460209"/>
            <a:ext cx="1790365"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24CE8D3-06E9-DDEE-A2B4-A2B22D7B8778}"/>
              </a:ext>
            </a:extLst>
          </p:cNvPr>
          <p:cNvSpPr txBox="1"/>
          <p:nvPr/>
        </p:nvSpPr>
        <p:spPr>
          <a:xfrm>
            <a:off x="5162719" y="4495568"/>
            <a:ext cx="6586915" cy="190523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400" dirty="0"/>
              <a:t>At the end of our journey, we took in our data and split it into training and testing.</a:t>
            </a:r>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r>
              <a:rPr lang="en-US" sz="1400" dirty="0"/>
              <a:t>We utilized a variety of ML-</a:t>
            </a:r>
            <a:r>
              <a:rPr lang="en-US" sz="1400" dirty="0" err="1"/>
              <a:t>ing</a:t>
            </a:r>
            <a:r>
              <a:rPr lang="en-US" sz="1400" dirty="0"/>
              <a:t> algorithms and tuned them with </a:t>
            </a:r>
            <a:r>
              <a:rPr lang="en-US" sz="1400" dirty="0" err="1"/>
              <a:t>GridSearchCV</a:t>
            </a:r>
            <a:r>
              <a:rPr lang="en-US" sz="1400" dirty="0"/>
              <a:t> (parameters like poly, linear, </a:t>
            </a:r>
            <a:r>
              <a:rPr lang="en-US" sz="1400" dirty="0" err="1"/>
              <a:t>rfb</a:t>
            </a:r>
            <a:r>
              <a:rPr lang="en-US" sz="1400" dirty="0"/>
              <a:t>, and sigmoid kernels).</a:t>
            </a:r>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r>
              <a:rPr lang="en-US" sz="1400" dirty="0"/>
              <a:t>Storing the results by accuracy together, we were able to determine the best classification method (shown above).</a:t>
            </a:r>
          </a:p>
        </p:txBody>
      </p:sp>
    </p:spTree>
    <p:extLst>
      <p:ext uri="{BB962C8B-B14F-4D97-AF65-F5344CB8AC3E}">
        <p14:creationId xmlns:p14="http://schemas.microsoft.com/office/powerpoint/2010/main" val="1148299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70" name="Rectangle 6169">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171" name="Arc 6170">
            <a:extLst>
              <a:ext uri="{FF2B5EF4-FFF2-40B4-BE49-F238E27FC236}">
                <a16:creationId xmlns:a16="http://schemas.microsoft.com/office/drawing/2014/main" id="{BC0916B8-FF7A-4ECB-9FD7-C7668658D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011959" flipH="1">
            <a:off x="548353" y="314719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FBC3B19-DC9C-214E-2B9E-3808C1D82382}"/>
              </a:ext>
            </a:extLst>
          </p:cNvPr>
          <p:cNvSpPr>
            <a:spLocks noGrp="1"/>
          </p:cNvSpPr>
          <p:nvPr>
            <p:ph type="title"/>
          </p:nvPr>
        </p:nvSpPr>
        <p:spPr>
          <a:xfrm>
            <a:off x="874815" y="2322864"/>
            <a:ext cx="5491090" cy="2387600"/>
          </a:xfrm>
        </p:spPr>
        <p:txBody>
          <a:bodyPr vert="horz" lIns="91440" tIns="45720" rIns="91440" bIns="45720" rtlCol="0" anchor="b">
            <a:normAutofit/>
          </a:bodyPr>
          <a:lstStyle/>
          <a:p>
            <a:r>
              <a:rPr lang="en-US" sz="6000" kern="1200">
                <a:solidFill>
                  <a:schemeClr val="tx1"/>
                </a:solidFill>
                <a:latin typeface="+mj-lt"/>
                <a:ea typeface="+mj-ea"/>
                <a:cs typeface="+mj-cs"/>
              </a:rPr>
              <a:t>Conclusions</a:t>
            </a:r>
          </a:p>
        </p:txBody>
      </p:sp>
      <p:pic>
        <p:nvPicPr>
          <p:cNvPr id="6146" name="Picture 2" descr="Machine Learning | DoiT International">
            <a:extLst>
              <a:ext uri="{FF2B5EF4-FFF2-40B4-BE49-F238E27FC236}">
                <a16:creationId xmlns:a16="http://schemas.microsoft.com/office/drawing/2014/main" id="{7FDFA403-144B-04FD-CE0F-624A170E25B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19505" y="654567"/>
            <a:ext cx="5067510" cy="5559964"/>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a:noFill/>
          <a:extLst>
            <a:ext uri="{909E8E84-426E-40DD-AFC4-6F175D3DCCD1}">
              <a14:hiddenFill xmlns:a14="http://schemas.microsoft.com/office/drawing/2010/main">
                <a:solidFill>
                  <a:srgbClr val="FFFFFF"/>
                </a:solidFill>
              </a14:hiddenFill>
            </a:ext>
          </a:extLst>
        </p:spPr>
      </p:pic>
      <p:sp>
        <p:nvSpPr>
          <p:cNvPr id="6172" name="Rectangle 6171">
            <a:extLst>
              <a:ext uri="{FF2B5EF4-FFF2-40B4-BE49-F238E27FC236}">
                <a16:creationId xmlns:a16="http://schemas.microsoft.com/office/drawing/2014/main" id="{9DC011D4-C95F-4B2E-9A3C-A46DCDE95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8584" y="447363"/>
            <a:ext cx="734141" cy="734141"/>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8694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177" name="Rectangle 7176">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D19CC2-E1DD-B2E0-F3A0-8D00DD824945}"/>
              </a:ext>
            </a:extLst>
          </p:cNvPr>
          <p:cNvSpPr>
            <a:spLocks noGrp="1"/>
          </p:cNvSpPr>
          <p:nvPr>
            <p:ph type="title"/>
          </p:nvPr>
        </p:nvSpPr>
        <p:spPr>
          <a:xfrm>
            <a:off x="1046746" y="586822"/>
            <a:ext cx="3560252" cy="1645920"/>
          </a:xfrm>
        </p:spPr>
        <p:txBody>
          <a:bodyPr>
            <a:normAutofit/>
          </a:bodyPr>
          <a:lstStyle/>
          <a:p>
            <a:r>
              <a:rPr lang="en-US" sz="3200"/>
              <a:t>Payload Mass and Flight Number</a:t>
            </a:r>
          </a:p>
        </p:txBody>
      </p:sp>
      <p:sp>
        <p:nvSpPr>
          <p:cNvPr id="7182" name="Rectangle 7181">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7181" name="Rectangle 7180">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C795328-0680-A681-D2F0-EB3280197B63}"/>
              </a:ext>
            </a:extLst>
          </p:cNvPr>
          <p:cNvSpPr>
            <a:spLocks noGrp="1"/>
          </p:cNvSpPr>
          <p:nvPr>
            <p:ph idx="1"/>
          </p:nvPr>
        </p:nvSpPr>
        <p:spPr>
          <a:xfrm>
            <a:off x="5351164" y="586822"/>
            <a:ext cx="6002636" cy="1645920"/>
          </a:xfrm>
        </p:spPr>
        <p:txBody>
          <a:bodyPr anchor="ctr">
            <a:normAutofit/>
          </a:bodyPr>
          <a:lstStyle/>
          <a:p>
            <a:r>
              <a:rPr lang="en-US" sz="1800"/>
              <a:t>Given that 1s (orange) are successes, we can see that as time goes on, starting with flight 7, our successes become more successful, and with that, our payload mass also increases.</a:t>
            </a:r>
          </a:p>
        </p:txBody>
      </p:sp>
      <p:pic>
        <p:nvPicPr>
          <p:cNvPr id="7170" name="Picture 2" descr="X+Ix298aiOBdgAAAABJRU5ErkJggg== (2568×503)">
            <a:extLst>
              <a:ext uri="{FF2B5EF4-FFF2-40B4-BE49-F238E27FC236}">
                <a16:creationId xmlns:a16="http://schemas.microsoft.com/office/drawing/2014/main" id="{81E9FA64-4775-89BA-9A69-E060EBBF239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7784" y="3387418"/>
            <a:ext cx="11164824" cy="2177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624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201" name="Rectangle 820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E5F0F7-2A28-3CF8-612F-D70D1F82C421}"/>
              </a:ext>
            </a:extLst>
          </p:cNvPr>
          <p:cNvSpPr>
            <a:spLocks noGrp="1"/>
          </p:cNvSpPr>
          <p:nvPr>
            <p:ph type="title"/>
          </p:nvPr>
        </p:nvSpPr>
        <p:spPr>
          <a:xfrm>
            <a:off x="1046746" y="586822"/>
            <a:ext cx="3560252" cy="1645920"/>
          </a:xfrm>
        </p:spPr>
        <p:txBody>
          <a:bodyPr>
            <a:normAutofit/>
          </a:bodyPr>
          <a:lstStyle/>
          <a:p>
            <a:r>
              <a:rPr lang="en-US" sz="3200" dirty="0"/>
              <a:t>Launch Sites and Outcomes</a:t>
            </a:r>
          </a:p>
        </p:txBody>
      </p:sp>
      <p:sp>
        <p:nvSpPr>
          <p:cNvPr id="8203" name="Rectangle 820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8205" name="Rectangle 820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AB04BE5-46B7-5DF8-DBC5-AD3200E28B0E}"/>
              </a:ext>
            </a:extLst>
          </p:cNvPr>
          <p:cNvSpPr>
            <a:spLocks noGrp="1"/>
          </p:cNvSpPr>
          <p:nvPr>
            <p:ph idx="1"/>
          </p:nvPr>
        </p:nvSpPr>
        <p:spPr>
          <a:xfrm>
            <a:off x="5351164" y="586822"/>
            <a:ext cx="6002636" cy="1645920"/>
          </a:xfrm>
        </p:spPr>
        <p:txBody>
          <a:bodyPr anchor="ctr">
            <a:normAutofit/>
          </a:bodyPr>
          <a:lstStyle/>
          <a:p>
            <a:r>
              <a:rPr lang="en-US" sz="1500" dirty="0"/>
              <a:t>We can see how launch sites were utilized and make assumptions about which facility is newer vs older. Their oldest launch sites, CCAFS SLC 40 did not have initial success understandably, but returned to much more frequent use and success as SpaceX launched more flights.</a:t>
            </a:r>
          </a:p>
        </p:txBody>
      </p:sp>
      <p:pic>
        <p:nvPicPr>
          <p:cNvPr id="8194" name="Picture 2" descr="MvSg7PvnkE7388suqW7euwsLC9Ntvv8nV1VWS0ddh9erVOnDggJo1a6batWvrvffeU8mSJbPs+QEAyK0s1tsXMQIAAKTT+vXr1bRpUx06dIjdEgAAyOcIGAAAQLrNnz9fXl5eqly5sg4dOqSXX35ZhQsX1rp16xxdGgAAcDCaPAIAgHSLiorSW2+9pRMnTsjPz0+tW7fWmDFjHF0WAADIAZjBAAAAAAAATKPJIwAAAAAAMI2AAQAAAAAAmEbAAAAAAAAATCNgAAAAAAAAphEwAAAAAAAA0wgYAAAAAACAaQQMAAAAAADANAIGAAAAAABgGgEDAAAAAAAw7f8BdypVPz7ZwY8AAAAASUVORK5CYII= (1048×498)">
            <a:extLst>
              <a:ext uri="{FF2B5EF4-FFF2-40B4-BE49-F238E27FC236}">
                <a16:creationId xmlns:a16="http://schemas.microsoft.com/office/drawing/2014/main" id="{F57572D4-0A7A-1AEA-F789-B1491C601AC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72970" y="2734056"/>
            <a:ext cx="7334451" cy="3483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1831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36" name="Rectangle 9235">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237" name="Rectangle 9236">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0C24652-71FA-C640-02E5-7459407CA702}"/>
              </a:ext>
            </a:extLst>
          </p:cNvPr>
          <p:cNvSpPr>
            <a:spLocks noGrp="1"/>
          </p:cNvSpPr>
          <p:nvPr>
            <p:ph type="title"/>
          </p:nvPr>
        </p:nvSpPr>
        <p:spPr>
          <a:xfrm>
            <a:off x="1046746" y="586822"/>
            <a:ext cx="3560252" cy="1645920"/>
          </a:xfrm>
        </p:spPr>
        <p:txBody>
          <a:bodyPr>
            <a:normAutofit/>
          </a:bodyPr>
          <a:lstStyle/>
          <a:p>
            <a:r>
              <a:rPr lang="en-US" sz="3200"/>
              <a:t>Payload Mass, Launch Sites, and Outcomes</a:t>
            </a:r>
          </a:p>
        </p:txBody>
      </p:sp>
      <p:sp>
        <p:nvSpPr>
          <p:cNvPr id="9238" name="Rectangle 9237">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9235" name="Rectangle 923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18B9506-D2BB-86F5-88CB-C2AC00EFA8E9}"/>
              </a:ext>
            </a:extLst>
          </p:cNvPr>
          <p:cNvSpPr>
            <a:spLocks noGrp="1"/>
          </p:cNvSpPr>
          <p:nvPr>
            <p:ph idx="1"/>
          </p:nvPr>
        </p:nvSpPr>
        <p:spPr>
          <a:xfrm>
            <a:off x="5351164" y="586822"/>
            <a:ext cx="6002636" cy="1645920"/>
          </a:xfrm>
        </p:spPr>
        <p:txBody>
          <a:bodyPr anchor="ctr">
            <a:normAutofit/>
          </a:bodyPr>
          <a:lstStyle/>
          <a:p>
            <a:r>
              <a:rPr lang="en-US" sz="1800" dirty="0" err="1"/>
              <a:t>Wutilizing</a:t>
            </a:r>
            <a:r>
              <a:rPr lang="en-US" sz="1800" dirty="0"/>
              <a:t> the graph we can see (excluding one or two flights) that the heavier payloads demonstrate higher success. Keeping in mind that they added more weight as they conducted more flights, I think this demonstrates growing mastery in SpaceX’s endeavors.</a:t>
            </a:r>
          </a:p>
        </p:txBody>
      </p:sp>
      <p:pic>
        <p:nvPicPr>
          <p:cNvPr id="9224" name="Picture 8">
            <a:extLst>
              <a:ext uri="{FF2B5EF4-FFF2-40B4-BE49-F238E27FC236}">
                <a16:creationId xmlns:a16="http://schemas.microsoft.com/office/drawing/2014/main" id="{CC4F2315-3E2B-590B-0E01-410EDA2126B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60301" y="2734056"/>
            <a:ext cx="5359789" cy="3483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96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62" name="Rectangle 1026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0D05F1-4AC0-05FD-6B49-31ABF1345E69}"/>
              </a:ext>
            </a:extLst>
          </p:cNvPr>
          <p:cNvSpPr>
            <a:spLocks noGrp="1"/>
          </p:cNvSpPr>
          <p:nvPr>
            <p:ph type="title"/>
          </p:nvPr>
        </p:nvSpPr>
        <p:spPr>
          <a:xfrm>
            <a:off x="411480" y="991443"/>
            <a:ext cx="4443154" cy="1087819"/>
          </a:xfrm>
        </p:spPr>
        <p:txBody>
          <a:bodyPr anchor="b">
            <a:normAutofit/>
          </a:bodyPr>
          <a:lstStyle/>
          <a:p>
            <a:r>
              <a:rPr lang="en-US" sz="3400"/>
              <a:t>Success Rates by Orbit</a:t>
            </a:r>
          </a:p>
        </p:txBody>
      </p:sp>
      <p:sp>
        <p:nvSpPr>
          <p:cNvPr id="10264" name="Rectangle 1026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266" name="Rectangle 1026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515B6BD-8836-5DBE-3B2C-60E79ECCA910}"/>
              </a:ext>
            </a:extLst>
          </p:cNvPr>
          <p:cNvSpPr>
            <a:spLocks noGrp="1"/>
          </p:cNvSpPr>
          <p:nvPr>
            <p:ph idx="1"/>
          </p:nvPr>
        </p:nvSpPr>
        <p:spPr>
          <a:xfrm>
            <a:off x="411480" y="2684095"/>
            <a:ext cx="4443154" cy="3492868"/>
          </a:xfrm>
        </p:spPr>
        <p:txBody>
          <a:bodyPr>
            <a:normAutofit/>
          </a:bodyPr>
          <a:lstStyle/>
          <a:p>
            <a:pPr>
              <a:buFont typeface="+mj-lt"/>
              <a:buAutoNum type="arabicPeriod"/>
            </a:pPr>
            <a:r>
              <a:rPr lang="en-US" sz="1100" b="0" i="0" dirty="0">
                <a:effectLst/>
              </a:rPr>
              <a:t>ESL1: Earth-Sun Lagrange Point 1</a:t>
            </a:r>
          </a:p>
          <a:p>
            <a:pPr>
              <a:buFont typeface="+mj-lt"/>
              <a:buAutoNum type="arabicPeriod"/>
            </a:pPr>
            <a:r>
              <a:rPr lang="en-US" sz="1100" b="0" i="0" dirty="0">
                <a:effectLst/>
              </a:rPr>
              <a:t>GEO: Geostationary Orbit</a:t>
            </a:r>
          </a:p>
          <a:p>
            <a:pPr>
              <a:buFont typeface="+mj-lt"/>
              <a:buAutoNum type="arabicPeriod"/>
            </a:pPr>
            <a:r>
              <a:rPr lang="en-US" sz="1100" b="0" i="0" dirty="0">
                <a:effectLst/>
              </a:rPr>
              <a:t>HEO: Highly Elliptical Orbit</a:t>
            </a:r>
          </a:p>
          <a:p>
            <a:pPr>
              <a:buFont typeface="+mj-lt"/>
              <a:buAutoNum type="arabicPeriod"/>
            </a:pPr>
            <a:r>
              <a:rPr lang="en-US" sz="1100" b="0" i="0" dirty="0">
                <a:effectLst/>
              </a:rPr>
              <a:t>SSO: Sun-Synchronous Orbit</a:t>
            </a:r>
          </a:p>
          <a:p>
            <a:pPr>
              <a:buFont typeface="+mj-lt"/>
              <a:buAutoNum type="arabicPeriod"/>
            </a:pPr>
            <a:r>
              <a:rPr lang="en-US" sz="1100" b="0" i="0" dirty="0">
                <a:effectLst/>
              </a:rPr>
              <a:t>LEO: Low Earth Orbit</a:t>
            </a:r>
          </a:p>
          <a:p>
            <a:pPr>
              <a:buFont typeface="+mj-lt"/>
              <a:buAutoNum type="arabicPeriod"/>
            </a:pPr>
            <a:r>
              <a:rPr lang="en-US" sz="1100" b="0" i="0" dirty="0">
                <a:effectLst/>
              </a:rPr>
              <a:t>VLEO: Very Low Earth Orbit</a:t>
            </a:r>
          </a:p>
          <a:p>
            <a:pPr>
              <a:buFont typeface="+mj-lt"/>
              <a:buAutoNum type="arabicPeriod"/>
            </a:pPr>
            <a:r>
              <a:rPr lang="en-US" sz="1100" b="0" i="0" dirty="0">
                <a:effectLst/>
              </a:rPr>
              <a:t>MEO: Medium Earth Orbit</a:t>
            </a:r>
          </a:p>
          <a:p>
            <a:pPr>
              <a:buFont typeface="+mj-lt"/>
              <a:buAutoNum type="arabicPeriod"/>
            </a:pPr>
            <a:r>
              <a:rPr lang="en-US" sz="1100" b="0" i="0" dirty="0">
                <a:effectLst/>
              </a:rPr>
              <a:t>PO: Polar Orbit</a:t>
            </a:r>
          </a:p>
          <a:p>
            <a:pPr>
              <a:buFont typeface="+mj-lt"/>
              <a:buAutoNum type="arabicPeriod"/>
            </a:pPr>
            <a:r>
              <a:rPr lang="en-US" sz="1100" b="0" i="0" dirty="0">
                <a:effectLst/>
              </a:rPr>
              <a:t>ISS: International Space Station</a:t>
            </a:r>
          </a:p>
          <a:p>
            <a:pPr>
              <a:buFont typeface="+mj-lt"/>
              <a:buAutoNum type="arabicPeriod"/>
            </a:pPr>
            <a:r>
              <a:rPr lang="en-US" sz="1100" b="0" i="0" dirty="0">
                <a:effectLst/>
              </a:rPr>
              <a:t>GTO: Geostationary Transfer Orbit</a:t>
            </a:r>
          </a:p>
          <a:p>
            <a:pPr>
              <a:buFont typeface="+mj-lt"/>
              <a:buAutoNum type="arabicPeriod"/>
            </a:pPr>
            <a:r>
              <a:rPr lang="en-US" sz="1100" b="0" i="0" dirty="0">
                <a:effectLst/>
              </a:rPr>
              <a:t>SO: Suborbital</a:t>
            </a:r>
          </a:p>
          <a:p>
            <a:pPr marL="0" indent="0">
              <a:buNone/>
            </a:pPr>
            <a:r>
              <a:rPr lang="en-US" sz="1100" dirty="0"/>
              <a:t>ES-L1, GEO, HEO, and SSO all have 100(</a:t>
            </a:r>
            <a:r>
              <a:rPr lang="en-US" sz="1100"/>
              <a:t>ish</a:t>
            </a:r>
            <a:r>
              <a:rPr lang="en-US" sz="1100" dirty="0"/>
              <a:t>) success rates. </a:t>
            </a:r>
          </a:p>
        </p:txBody>
      </p:sp>
      <p:pic>
        <p:nvPicPr>
          <p:cNvPr id="10242" name="Picture 2">
            <a:extLst>
              <a:ext uri="{FF2B5EF4-FFF2-40B4-BE49-F238E27FC236}">
                <a16:creationId xmlns:a16="http://schemas.microsoft.com/office/drawing/2014/main" id="{4C11AE89-BBA9-7165-3324-C2747F51433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85816" y="1227680"/>
            <a:ext cx="6440424" cy="4347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3215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1" name="Rectangle 11270">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9A4A8C-3790-3EEE-E520-23769ADD7774}"/>
              </a:ext>
            </a:extLst>
          </p:cNvPr>
          <p:cNvSpPr>
            <a:spLocks noGrp="1"/>
          </p:cNvSpPr>
          <p:nvPr>
            <p:ph type="title"/>
          </p:nvPr>
        </p:nvSpPr>
        <p:spPr>
          <a:xfrm>
            <a:off x="411480" y="991443"/>
            <a:ext cx="4443154" cy="1087819"/>
          </a:xfrm>
        </p:spPr>
        <p:txBody>
          <a:bodyPr anchor="b">
            <a:normAutofit/>
          </a:bodyPr>
          <a:lstStyle/>
          <a:p>
            <a:r>
              <a:rPr lang="en-US" sz="3400"/>
              <a:t>Flight Number vs Orbit by Class</a:t>
            </a:r>
          </a:p>
        </p:txBody>
      </p:sp>
      <p:sp>
        <p:nvSpPr>
          <p:cNvPr id="11273" name="Rectangle 11272">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275" name="Rectangle 1127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9C6FB50-972D-0B29-27DC-0A8C961F3D06}"/>
              </a:ext>
            </a:extLst>
          </p:cNvPr>
          <p:cNvSpPr>
            <a:spLocks noGrp="1"/>
          </p:cNvSpPr>
          <p:nvPr>
            <p:ph idx="1"/>
          </p:nvPr>
        </p:nvSpPr>
        <p:spPr>
          <a:xfrm>
            <a:off x="411480" y="2684095"/>
            <a:ext cx="4443154" cy="3492868"/>
          </a:xfrm>
        </p:spPr>
        <p:txBody>
          <a:bodyPr>
            <a:normAutofit/>
          </a:bodyPr>
          <a:lstStyle/>
          <a:p>
            <a:r>
              <a:rPr lang="en-US" sz="1800"/>
              <a:t>Based on this graph we can see their progression for orbiting targets, as well as their outcomes. It seems typically they the more flights done with a particular orbital target, the more likely they are to succeed (understandably).</a:t>
            </a:r>
          </a:p>
        </p:txBody>
      </p:sp>
      <p:pic>
        <p:nvPicPr>
          <p:cNvPr id="11266" name="Picture 2">
            <a:extLst>
              <a:ext uri="{FF2B5EF4-FFF2-40B4-BE49-F238E27FC236}">
                <a16:creationId xmlns:a16="http://schemas.microsoft.com/office/drawing/2014/main" id="{4C8BB15F-5531-E78E-D7FA-5AA40636A48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85816" y="1187427"/>
            <a:ext cx="6440424" cy="4427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3782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Freeform: Shape 43">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85CEF02-4921-7FEC-CC1B-EFE5EB4E0BC5}"/>
              </a:ext>
            </a:extLst>
          </p:cNvPr>
          <p:cNvSpPr>
            <a:spLocks noGrp="1"/>
          </p:cNvSpPr>
          <p:nvPr>
            <p:ph type="title"/>
          </p:nvPr>
        </p:nvSpPr>
        <p:spPr>
          <a:xfrm>
            <a:off x="621792" y="1161288"/>
            <a:ext cx="3602736" cy="4526280"/>
          </a:xfrm>
        </p:spPr>
        <p:txBody>
          <a:bodyPr>
            <a:normAutofit/>
          </a:bodyPr>
          <a:lstStyle/>
          <a:p>
            <a:r>
              <a:rPr lang="en-US" sz="4000"/>
              <a:t>Outline</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5" name="Content Placeholder 2">
            <a:extLst>
              <a:ext uri="{FF2B5EF4-FFF2-40B4-BE49-F238E27FC236}">
                <a16:creationId xmlns:a16="http://schemas.microsoft.com/office/drawing/2014/main" id="{C7417314-4B56-BD49-8454-4BDB367ECEE3}"/>
              </a:ext>
            </a:extLst>
          </p:cNvPr>
          <p:cNvGraphicFramePr>
            <a:graphicFrameLocks noGrp="1"/>
          </p:cNvGraphicFramePr>
          <p:nvPr>
            <p:ph idx="1"/>
            <p:extLst>
              <p:ext uri="{D42A27DB-BD31-4B8C-83A1-F6EECF244321}">
                <p14:modId xmlns:p14="http://schemas.microsoft.com/office/powerpoint/2010/main" val="203433450"/>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7652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5" name="Rectangle 12294">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76BF1C-ACFE-E261-3951-CE403258A94E}"/>
              </a:ext>
            </a:extLst>
          </p:cNvPr>
          <p:cNvSpPr>
            <a:spLocks noGrp="1"/>
          </p:cNvSpPr>
          <p:nvPr>
            <p:ph type="title"/>
          </p:nvPr>
        </p:nvSpPr>
        <p:spPr>
          <a:xfrm>
            <a:off x="411480" y="991443"/>
            <a:ext cx="4443154" cy="1087819"/>
          </a:xfrm>
        </p:spPr>
        <p:txBody>
          <a:bodyPr anchor="b">
            <a:normAutofit/>
          </a:bodyPr>
          <a:lstStyle/>
          <a:p>
            <a:r>
              <a:rPr lang="en-US" sz="3400"/>
              <a:t>Payload vs Orbit Outcome</a:t>
            </a:r>
          </a:p>
        </p:txBody>
      </p:sp>
      <p:sp>
        <p:nvSpPr>
          <p:cNvPr id="12297" name="Rectangle 12296">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299" name="Rectangle 12298">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1718B35-EAE8-2EDB-3978-0EF42AE633F9}"/>
              </a:ext>
            </a:extLst>
          </p:cNvPr>
          <p:cNvSpPr>
            <a:spLocks noGrp="1"/>
          </p:cNvSpPr>
          <p:nvPr>
            <p:ph idx="1"/>
          </p:nvPr>
        </p:nvSpPr>
        <p:spPr>
          <a:xfrm>
            <a:off x="411480" y="2684095"/>
            <a:ext cx="4443154" cy="3492868"/>
          </a:xfrm>
        </p:spPr>
        <p:txBody>
          <a:bodyPr>
            <a:normAutofit/>
          </a:bodyPr>
          <a:lstStyle/>
          <a:p>
            <a:r>
              <a:rPr lang="en-US" sz="1800"/>
              <a:t>Across LEO, ISS, PO, and GTO, it seems typically that they operate using lower payloads, and these lower paylods typically have more chance to fail.</a:t>
            </a:r>
          </a:p>
        </p:txBody>
      </p:sp>
      <p:pic>
        <p:nvPicPr>
          <p:cNvPr id="12290" name="Picture 2">
            <a:extLst>
              <a:ext uri="{FF2B5EF4-FFF2-40B4-BE49-F238E27FC236}">
                <a16:creationId xmlns:a16="http://schemas.microsoft.com/office/drawing/2014/main" id="{147CB6C7-3899-F6C8-2811-FC1F7FF44A5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85816" y="937860"/>
            <a:ext cx="6440424" cy="492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914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19" name="Rectangle 13318">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00CD40-0EB1-A78F-E659-D39F7BFE1C2A}"/>
              </a:ext>
            </a:extLst>
          </p:cNvPr>
          <p:cNvSpPr>
            <a:spLocks noGrp="1"/>
          </p:cNvSpPr>
          <p:nvPr>
            <p:ph type="title"/>
          </p:nvPr>
        </p:nvSpPr>
        <p:spPr>
          <a:xfrm>
            <a:off x="411480" y="991443"/>
            <a:ext cx="4443154" cy="1087819"/>
          </a:xfrm>
        </p:spPr>
        <p:txBody>
          <a:bodyPr anchor="b">
            <a:normAutofit/>
          </a:bodyPr>
          <a:lstStyle/>
          <a:p>
            <a:r>
              <a:rPr lang="en-US" sz="3400"/>
              <a:t>Success Rate by Year</a:t>
            </a:r>
          </a:p>
        </p:txBody>
      </p:sp>
      <p:sp>
        <p:nvSpPr>
          <p:cNvPr id="13321" name="Rectangle 13320">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323" name="Rectangle 1332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C15691C-7019-1AD5-BF48-9200432C5244}"/>
              </a:ext>
            </a:extLst>
          </p:cNvPr>
          <p:cNvSpPr>
            <a:spLocks noGrp="1"/>
          </p:cNvSpPr>
          <p:nvPr>
            <p:ph idx="1"/>
          </p:nvPr>
        </p:nvSpPr>
        <p:spPr>
          <a:xfrm>
            <a:off x="411480" y="2684095"/>
            <a:ext cx="4443154" cy="3492868"/>
          </a:xfrm>
        </p:spPr>
        <p:txBody>
          <a:bodyPr>
            <a:normAutofit/>
          </a:bodyPr>
          <a:lstStyle/>
          <a:p>
            <a:r>
              <a:rPr lang="en-US" sz="1800"/>
              <a:t>We can see that as time went on, SpaceX’s mastery or rockets improved. That said, 2018 was a rougher year than most. One might also wonder if in 2020 that their success rate is higher because they were less rocket flights (due to Covid-19).</a:t>
            </a:r>
          </a:p>
        </p:txBody>
      </p:sp>
      <p:pic>
        <p:nvPicPr>
          <p:cNvPr id="13314" name="Picture 2">
            <a:extLst>
              <a:ext uri="{FF2B5EF4-FFF2-40B4-BE49-F238E27FC236}">
                <a16:creationId xmlns:a16="http://schemas.microsoft.com/office/drawing/2014/main" id="{F1EAAFD4-024D-DDB3-8C9A-967FC00C90A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85816" y="1235730"/>
            <a:ext cx="6440424" cy="43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367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7862A2-4D98-04AD-44C9-B04EE2513088}"/>
              </a:ext>
            </a:extLst>
          </p:cNvPr>
          <p:cNvSpPr>
            <a:spLocks noGrp="1"/>
          </p:cNvSpPr>
          <p:nvPr>
            <p:ph type="title"/>
          </p:nvPr>
        </p:nvSpPr>
        <p:spPr>
          <a:xfrm>
            <a:off x="438913" y="859536"/>
            <a:ext cx="4832802" cy="1170432"/>
          </a:xfrm>
        </p:spPr>
        <p:txBody>
          <a:bodyPr anchor="b">
            <a:normAutofit/>
          </a:bodyPr>
          <a:lstStyle/>
          <a:p>
            <a:r>
              <a:rPr lang="en-US" sz="3400" dirty="0"/>
              <a:t>SQL EDA 1-2</a:t>
            </a:r>
          </a:p>
        </p:txBody>
      </p:sp>
      <p:sp>
        <p:nvSpPr>
          <p:cNvPr id="18" name="Rectangle 17">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A14A9FE-DD33-3B1F-4308-17A9840F2F5B}"/>
              </a:ext>
            </a:extLst>
          </p:cNvPr>
          <p:cNvSpPr>
            <a:spLocks noGrp="1"/>
          </p:cNvSpPr>
          <p:nvPr>
            <p:ph idx="1"/>
          </p:nvPr>
        </p:nvSpPr>
        <p:spPr>
          <a:xfrm>
            <a:off x="438912" y="2512611"/>
            <a:ext cx="4832803" cy="3664351"/>
          </a:xfrm>
        </p:spPr>
        <p:txBody>
          <a:bodyPr>
            <a:normAutofit/>
          </a:bodyPr>
          <a:lstStyle/>
          <a:p>
            <a:pPr marL="0" indent="0">
              <a:buNone/>
            </a:pPr>
            <a:r>
              <a:rPr lang="en-US" sz="1800" dirty="0"/>
              <a:t>Going by task, these first two tasks are to show us a little bit about the data utilizing SQL.</a:t>
            </a:r>
          </a:p>
        </p:txBody>
      </p:sp>
      <p:pic>
        <p:nvPicPr>
          <p:cNvPr id="7" name="Picture 6">
            <a:extLst>
              <a:ext uri="{FF2B5EF4-FFF2-40B4-BE49-F238E27FC236}">
                <a16:creationId xmlns:a16="http://schemas.microsoft.com/office/drawing/2014/main" id="{CFBBE4C3-672E-3AC5-BEC8-0ECD2B48524E}"/>
              </a:ext>
            </a:extLst>
          </p:cNvPr>
          <p:cNvPicPr>
            <a:picLocks noChangeAspect="1"/>
          </p:cNvPicPr>
          <p:nvPr/>
        </p:nvPicPr>
        <p:blipFill>
          <a:blip r:embed="rId2"/>
          <a:stretch>
            <a:fillRect/>
          </a:stretch>
        </p:blipFill>
        <p:spPr>
          <a:xfrm>
            <a:off x="6922613" y="517600"/>
            <a:ext cx="4534214" cy="2743200"/>
          </a:xfrm>
          <a:prstGeom prst="rect">
            <a:avLst/>
          </a:prstGeom>
        </p:spPr>
      </p:pic>
      <p:pic>
        <p:nvPicPr>
          <p:cNvPr id="5" name="Picture 4">
            <a:extLst>
              <a:ext uri="{FF2B5EF4-FFF2-40B4-BE49-F238E27FC236}">
                <a16:creationId xmlns:a16="http://schemas.microsoft.com/office/drawing/2014/main" id="{A1E55B11-AD3F-689D-7118-BAFCEE5BA479}"/>
              </a:ext>
            </a:extLst>
          </p:cNvPr>
          <p:cNvPicPr>
            <a:picLocks noChangeAspect="1"/>
          </p:cNvPicPr>
          <p:nvPr/>
        </p:nvPicPr>
        <p:blipFill>
          <a:blip r:embed="rId3"/>
          <a:stretch>
            <a:fillRect/>
          </a:stretch>
        </p:blipFill>
        <p:spPr>
          <a:xfrm>
            <a:off x="6620256" y="3811356"/>
            <a:ext cx="5138928" cy="1978487"/>
          </a:xfrm>
          <a:prstGeom prst="rect">
            <a:avLst/>
          </a:prstGeom>
        </p:spPr>
      </p:pic>
    </p:spTree>
    <p:extLst>
      <p:ext uri="{BB962C8B-B14F-4D97-AF65-F5344CB8AC3E}">
        <p14:creationId xmlns:p14="http://schemas.microsoft.com/office/powerpoint/2010/main" val="4058340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2B1E9DA-21A3-D85D-02D9-B3E019D4D979}"/>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SQL EDA 3-4</a:t>
            </a:r>
          </a:p>
        </p:txBody>
      </p:sp>
      <p:sp>
        <p:nvSpPr>
          <p:cNvPr id="3" name="Content Placeholder 2">
            <a:extLst>
              <a:ext uri="{FF2B5EF4-FFF2-40B4-BE49-F238E27FC236}">
                <a16:creationId xmlns:a16="http://schemas.microsoft.com/office/drawing/2014/main" id="{D0A892EA-F02A-B52E-7913-5E4CA0F2D2EE}"/>
              </a:ext>
            </a:extLst>
          </p:cNvPr>
          <p:cNvSpPr>
            <a:spLocks noGrp="1"/>
          </p:cNvSpPr>
          <p:nvPr>
            <p:ph idx="1"/>
          </p:nvPr>
        </p:nvSpPr>
        <p:spPr>
          <a:xfrm>
            <a:off x="477981" y="4872922"/>
            <a:ext cx="3933306" cy="1208141"/>
          </a:xfrm>
        </p:spPr>
        <p:txBody>
          <a:bodyPr vert="horz" lIns="91440" tIns="45720" rIns="91440" bIns="45720" rtlCol="0">
            <a:normAutofit/>
          </a:bodyPr>
          <a:lstStyle/>
          <a:p>
            <a:pPr marL="0" indent="0">
              <a:buNone/>
            </a:pPr>
            <a:r>
              <a:rPr lang="en-US" sz="2000" kern="1200">
                <a:solidFill>
                  <a:schemeClr val="tx1"/>
                </a:solidFill>
                <a:latin typeface="+mn-lt"/>
                <a:ea typeface="+mn-ea"/>
                <a:cs typeface="+mn-cs"/>
              </a:rPr>
              <a:t>We’re able to see total payload mass over all flights, as well as the average payload.</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1E1C5C2A-AEBE-9E6A-9975-064B7832AF18}"/>
              </a:ext>
            </a:extLst>
          </p:cNvPr>
          <p:cNvPicPr>
            <a:picLocks noChangeAspect="1"/>
          </p:cNvPicPr>
          <p:nvPr/>
        </p:nvPicPr>
        <p:blipFill>
          <a:blip r:embed="rId2"/>
          <a:stretch>
            <a:fillRect/>
          </a:stretch>
        </p:blipFill>
        <p:spPr>
          <a:xfrm>
            <a:off x="5414356" y="1967463"/>
            <a:ext cx="6408836" cy="2771821"/>
          </a:xfrm>
          <a:prstGeom prst="rect">
            <a:avLst/>
          </a:prstGeom>
        </p:spPr>
      </p:pic>
    </p:spTree>
    <p:extLst>
      <p:ext uri="{BB962C8B-B14F-4D97-AF65-F5344CB8AC3E}">
        <p14:creationId xmlns:p14="http://schemas.microsoft.com/office/powerpoint/2010/main" val="3450582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8A46C7-D0E3-43BD-283C-C440E39E2EDB}"/>
              </a:ext>
            </a:extLst>
          </p:cNvPr>
          <p:cNvSpPr>
            <a:spLocks noGrp="1"/>
          </p:cNvSpPr>
          <p:nvPr>
            <p:ph type="title"/>
          </p:nvPr>
        </p:nvSpPr>
        <p:spPr>
          <a:xfrm>
            <a:off x="411480" y="991443"/>
            <a:ext cx="4443154" cy="1087819"/>
          </a:xfrm>
        </p:spPr>
        <p:txBody>
          <a:bodyPr anchor="b">
            <a:normAutofit/>
          </a:bodyPr>
          <a:lstStyle/>
          <a:p>
            <a:r>
              <a:rPr lang="en-US" sz="3400"/>
              <a:t>SQL EDA 5-6</a:t>
            </a:r>
          </a:p>
        </p:txBody>
      </p:sp>
      <p:sp>
        <p:nvSpPr>
          <p:cNvPr id="12" name="Rectangle 1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2722061-D98E-D835-A8C3-07010B1C8D5A}"/>
              </a:ext>
            </a:extLst>
          </p:cNvPr>
          <p:cNvSpPr>
            <a:spLocks noGrp="1"/>
          </p:cNvSpPr>
          <p:nvPr>
            <p:ph idx="1"/>
          </p:nvPr>
        </p:nvSpPr>
        <p:spPr>
          <a:xfrm>
            <a:off x="411480" y="2684095"/>
            <a:ext cx="4443154" cy="3492868"/>
          </a:xfrm>
        </p:spPr>
        <p:txBody>
          <a:bodyPr>
            <a:normAutofit/>
          </a:bodyPr>
          <a:lstStyle/>
          <a:p>
            <a:r>
              <a:rPr lang="en-US" sz="1800"/>
              <a:t>These tasks demonstrate the first successful ground pad landing, and additionally, drone landing successes for payload masses more than 4,000kg, and less than 6,000kg.</a:t>
            </a:r>
          </a:p>
        </p:txBody>
      </p:sp>
      <p:pic>
        <p:nvPicPr>
          <p:cNvPr id="5" name="Picture 4">
            <a:extLst>
              <a:ext uri="{FF2B5EF4-FFF2-40B4-BE49-F238E27FC236}">
                <a16:creationId xmlns:a16="http://schemas.microsoft.com/office/drawing/2014/main" id="{279408C3-4ABD-F398-FA26-D08D1081E711}"/>
              </a:ext>
            </a:extLst>
          </p:cNvPr>
          <p:cNvPicPr>
            <a:picLocks noChangeAspect="1"/>
          </p:cNvPicPr>
          <p:nvPr/>
        </p:nvPicPr>
        <p:blipFill>
          <a:blip r:embed="rId2"/>
          <a:stretch>
            <a:fillRect/>
          </a:stretch>
        </p:blipFill>
        <p:spPr>
          <a:xfrm>
            <a:off x="5385816" y="1581904"/>
            <a:ext cx="6440424" cy="3638838"/>
          </a:xfrm>
          <a:prstGeom prst="rect">
            <a:avLst/>
          </a:prstGeom>
        </p:spPr>
      </p:pic>
    </p:spTree>
    <p:extLst>
      <p:ext uri="{BB962C8B-B14F-4D97-AF65-F5344CB8AC3E}">
        <p14:creationId xmlns:p14="http://schemas.microsoft.com/office/powerpoint/2010/main" val="200319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298AD9-89E4-6535-C321-1B94F858828F}"/>
              </a:ext>
            </a:extLst>
          </p:cNvPr>
          <p:cNvSpPr>
            <a:spLocks noGrp="1"/>
          </p:cNvSpPr>
          <p:nvPr>
            <p:ph type="title"/>
          </p:nvPr>
        </p:nvSpPr>
        <p:spPr>
          <a:xfrm>
            <a:off x="411480" y="991443"/>
            <a:ext cx="4443154" cy="1087819"/>
          </a:xfrm>
        </p:spPr>
        <p:txBody>
          <a:bodyPr anchor="b">
            <a:normAutofit/>
          </a:bodyPr>
          <a:lstStyle/>
          <a:p>
            <a:r>
              <a:rPr lang="en-US" sz="3400"/>
              <a:t>SQL EDA 7-8</a:t>
            </a:r>
          </a:p>
        </p:txBody>
      </p:sp>
      <p:sp>
        <p:nvSpPr>
          <p:cNvPr id="12" name="Rectangle 1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B58BA52-DD09-F381-6496-5B28990D944C}"/>
              </a:ext>
            </a:extLst>
          </p:cNvPr>
          <p:cNvSpPr>
            <a:spLocks noGrp="1"/>
          </p:cNvSpPr>
          <p:nvPr>
            <p:ph idx="1"/>
          </p:nvPr>
        </p:nvSpPr>
        <p:spPr>
          <a:xfrm>
            <a:off x="411480" y="2684095"/>
            <a:ext cx="4443154" cy="3492868"/>
          </a:xfrm>
        </p:spPr>
        <p:txBody>
          <a:bodyPr>
            <a:normAutofit/>
          </a:bodyPr>
          <a:lstStyle/>
          <a:p>
            <a:r>
              <a:rPr lang="en-US" sz="1800"/>
              <a:t>We’re able to see the total mission outcomes, as well as which booster versions were able to carry the heaviest payloads (arguably making them the most powerful).</a:t>
            </a:r>
          </a:p>
        </p:txBody>
      </p:sp>
      <p:pic>
        <p:nvPicPr>
          <p:cNvPr id="5" name="Picture 4">
            <a:extLst>
              <a:ext uri="{FF2B5EF4-FFF2-40B4-BE49-F238E27FC236}">
                <a16:creationId xmlns:a16="http://schemas.microsoft.com/office/drawing/2014/main" id="{11837B95-4865-7F9D-A78F-93D508EC949D}"/>
              </a:ext>
            </a:extLst>
          </p:cNvPr>
          <p:cNvPicPr>
            <a:picLocks noChangeAspect="1"/>
          </p:cNvPicPr>
          <p:nvPr/>
        </p:nvPicPr>
        <p:blipFill>
          <a:blip r:embed="rId2"/>
          <a:stretch>
            <a:fillRect/>
          </a:stretch>
        </p:blipFill>
        <p:spPr>
          <a:xfrm>
            <a:off x="5385816" y="712446"/>
            <a:ext cx="6440424" cy="5377753"/>
          </a:xfrm>
          <a:prstGeom prst="rect">
            <a:avLst/>
          </a:prstGeom>
        </p:spPr>
      </p:pic>
    </p:spTree>
    <p:extLst>
      <p:ext uri="{BB962C8B-B14F-4D97-AF65-F5344CB8AC3E}">
        <p14:creationId xmlns:p14="http://schemas.microsoft.com/office/powerpoint/2010/main" val="4163178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00B754-A091-2A09-CB69-8C6B2F633C30}"/>
              </a:ext>
            </a:extLst>
          </p:cNvPr>
          <p:cNvSpPr>
            <a:spLocks noGrp="1"/>
          </p:cNvSpPr>
          <p:nvPr>
            <p:ph type="title"/>
          </p:nvPr>
        </p:nvSpPr>
        <p:spPr>
          <a:xfrm>
            <a:off x="411480" y="991443"/>
            <a:ext cx="4443154" cy="1087819"/>
          </a:xfrm>
        </p:spPr>
        <p:txBody>
          <a:bodyPr anchor="b">
            <a:normAutofit/>
          </a:bodyPr>
          <a:lstStyle/>
          <a:p>
            <a:r>
              <a:rPr lang="en-US" sz="3400"/>
              <a:t>SQL EDA 9-10</a:t>
            </a:r>
          </a:p>
        </p:txBody>
      </p:sp>
      <p:sp>
        <p:nvSpPr>
          <p:cNvPr id="21" name="Rectangle 20">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74D0F47-F7D5-D4F4-6685-35C7DAAAC5C7}"/>
              </a:ext>
            </a:extLst>
          </p:cNvPr>
          <p:cNvSpPr>
            <a:spLocks noGrp="1"/>
          </p:cNvSpPr>
          <p:nvPr>
            <p:ph idx="1"/>
          </p:nvPr>
        </p:nvSpPr>
        <p:spPr>
          <a:xfrm>
            <a:off x="411480" y="2684095"/>
            <a:ext cx="4443154" cy="3492868"/>
          </a:xfrm>
        </p:spPr>
        <p:txBody>
          <a:bodyPr>
            <a:normAutofit/>
          </a:bodyPr>
          <a:lstStyle/>
          <a:p>
            <a:r>
              <a:rPr lang="en-US" sz="1800"/>
              <a:t>Our last set of tasks show us successes and failures between some specific date ranges.</a:t>
            </a:r>
          </a:p>
        </p:txBody>
      </p:sp>
      <p:pic>
        <p:nvPicPr>
          <p:cNvPr id="5" name="Picture 4">
            <a:extLst>
              <a:ext uri="{FF2B5EF4-FFF2-40B4-BE49-F238E27FC236}">
                <a16:creationId xmlns:a16="http://schemas.microsoft.com/office/drawing/2014/main" id="{D97A87B6-8F62-362E-4FCB-9521F5FD851D}"/>
              </a:ext>
            </a:extLst>
          </p:cNvPr>
          <p:cNvPicPr>
            <a:picLocks noChangeAspect="1"/>
          </p:cNvPicPr>
          <p:nvPr/>
        </p:nvPicPr>
        <p:blipFill>
          <a:blip r:embed="rId2"/>
          <a:stretch>
            <a:fillRect/>
          </a:stretch>
        </p:blipFill>
        <p:spPr>
          <a:xfrm>
            <a:off x="5385816" y="857356"/>
            <a:ext cx="6440424" cy="5087934"/>
          </a:xfrm>
          <a:prstGeom prst="rect">
            <a:avLst/>
          </a:prstGeom>
        </p:spPr>
      </p:pic>
    </p:spTree>
    <p:extLst>
      <p:ext uri="{BB962C8B-B14F-4D97-AF65-F5344CB8AC3E}">
        <p14:creationId xmlns:p14="http://schemas.microsoft.com/office/powerpoint/2010/main" val="3885273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4C2AC11E-3162-4990-A36E-92B07ECF1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4" y="633619"/>
            <a:ext cx="4520912"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9EE70FC-002D-7CC1-83C9-4695EF7C8859}"/>
              </a:ext>
            </a:extLst>
          </p:cNvPr>
          <p:cNvSpPr>
            <a:spLocks noGrp="1"/>
          </p:cNvSpPr>
          <p:nvPr>
            <p:ph type="title"/>
          </p:nvPr>
        </p:nvSpPr>
        <p:spPr>
          <a:xfrm>
            <a:off x="838200" y="978408"/>
            <a:ext cx="3721608" cy="1106424"/>
          </a:xfrm>
        </p:spPr>
        <p:txBody>
          <a:bodyPr>
            <a:normAutofit/>
          </a:bodyPr>
          <a:lstStyle/>
          <a:p>
            <a:r>
              <a:rPr lang="en-US" sz="2800" dirty="0"/>
              <a:t>Folium &amp; Proximity</a:t>
            </a:r>
          </a:p>
        </p:txBody>
      </p:sp>
      <p:sp>
        <p:nvSpPr>
          <p:cNvPr id="33" name="Rectangle 32">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3683187"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9305951-3A60-68F3-BA8F-0DA9D619F407}"/>
              </a:ext>
            </a:extLst>
          </p:cNvPr>
          <p:cNvSpPr>
            <a:spLocks noGrp="1"/>
          </p:cNvSpPr>
          <p:nvPr>
            <p:ph idx="1"/>
          </p:nvPr>
        </p:nvSpPr>
        <p:spPr>
          <a:xfrm>
            <a:off x="838200" y="2368296"/>
            <a:ext cx="3721608" cy="3502152"/>
          </a:xfrm>
        </p:spPr>
        <p:txBody>
          <a:bodyPr>
            <a:normAutofit/>
          </a:bodyPr>
          <a:lstStyle/>
          <a:p>
            <a:r>
              <a:rPr lang="en-US" sz="1200" dirty="0"/>
              <a:t>Our folium setup is supposed to answer four main questions:</a:t>
            </a:r>
          </a:p>
          <a:p>
            <a:pPr>
              <a:buFont typeface="Arial" panose="020B0604020202020204" pitchFamily="34" charset="0"/>
              <a:buChar char="•"/>
            </a:pPr>
            <a:r>
              <a:rPr lang="en-US" sz="1200" b="0" i="0" dirty="0">
                <a:effectLst/>
                <a:latin typeface="Helvetica Neue"/>
              </a:rPr>
              <a:t>Are launch sites in close proximity to railways?</a:t>
            </a:r>
          </a:p>
          <a:p>
            <a:pPr>
              <a:buFont typeface="Arial" panose="020B0604020202020204" pitchFamily="34" charset="0"/>
              <a:buChar char="•"/>
            </a:pPr>
            <a:r>
              <a:rPr lang="en-US" sz="1200" b="0" i="0" dirty="0">
                <a:effectLst/>
                <a:latin typeface="Helvetica Neue"/>
              </a:rPr>
              <a:t>Are launch sites in close proximity to highways?</a:t>
            </a:r>
          </a:p>
          <a:p>
            <a:pPr>
              <a:buFont typeface="Arial" panose="020B0604020202020204" pitchFamily="34" charset="0"/>
              <a:buChar char="•"/>
            </a:pPr>
            <a:r>
              <a:rPr lang="en-US" sz="1200" b="0" i="0" dirty="0">
                <a:effectLst/>
                <a:latin typeface="Helvetica Neue"/>
              </a:rPr>
              <a:t>Are launch sites in close proximity to coastline?</a:t>
            </a:r>
          </a:p>
          <a:p>
            <a:pPr>
              <a:buFont typeface="Arial" panose="020B0604020202020204" pitchFamily="34" charset="0"/>
              <a:buChar char="•"/>
            </a:pPr>
            <a:r>
              <a:rPr lang="en-US" sz="1200" b="0" i="0" dirty="0">
                <a:effectLst/>
                <a:latin typeface="Helvetica Neue"/>
              </a:rPr>
              <a:t>Do launch sites keep certain distance away from cities?</a:t>
            </a:r>
          </a:p>
          <a:p>
            <a:pPr>
              <a:buFont typeface="Arial" panose="020B0604020202020204" pitchFamily="34" charset="0"/>
              <a:buChar char="•"/>
            </a:pPr>
            <a:endParaRPr lang="en-US" sz="1200" b="0" i="0" dirty="0">
              <a:effectLst/>
              <a:latin typeface="Helvetica Neue"/>
            </a:endParaRPr>
          </a:p>
          <a:p>
            <a:pPr>
              <a:buFont typeface="Arial" panose="020B0604020202020204" pitchFamily="34" charset="0"/>
              <a:buChar char="•"/>
            </a:pPr>
            <a:r>
              <a:rPr lang="en-US" sz="1200" dirty="0">
                <a:latin typeface="Helvetica Neue"/>
              </a:rPr>
              <a:t>Based on our findings illustrated in our maps, visualizations, and calculations: our launch site is </a:t>
            </a:r>
            <a:r>
              <a:rPr lang="en-US" sz="1200" dirty="0" err="1">
                <a:latin typeface="Helvetica Neue"/>
              </a:rPr>
              <a:t>infact</a:t>
            </a:r>
            <a:r>
              <a:rPr lang="en-US" sz="1200" dirty="0">
                <a:latin typeface="Helvetica Neue"/>
              </a:rPr>
              <a:t> close to infrastructure and the coastline, but not quite so close to the city.</a:t>
            </a:r>
            <a:endParaRPr lang="en-US" sz="1200" b="0" i="0" dirty="0">
              <a:effectLst/>
              <a:latin typeface="Helvetica Neue"/>
            </a:endParaRPr>
          </a:p>
        </p:txBody>
      </p:sp>
      <p:pic>
        <p:nvPicPr>
          <p:cNvPr id="7" name="Picture 6">
            <a:extLst>
              <a:ext uri="{FF2B5EF4-FFF2-40B4-BE49-F238E27FC236}">
                <a16:creationId xmlns:a16="http://schemas.microsoft.com/office/drawing/2014/main" id="{24EC8ADF-7486-90CB-6A0A-1B82CD27C001}"/>
              </a:ext>
            </a:extLst>
          </p:cNvPr>
          <p:cNvPicPr>
            <a:picLocks noChangeAspect="1"/>
          </p:cNvPicPr>
          <p:nvPr/>
        </p:nvPicPr>
        <p:blipFill>
          <a:blip r:embed="rId2"/>
          <a:stretch>
            <a:fillRect/>
          </a:stretch>
        </p:blipFill>
        <p:spPr>
          <a:xfrm>
            <a:off x="5136024" y="705739"/>
            <a:ext cx="3248351" cy="1786592"/>
          </a:xfrm>
          <a:prstGeom prst="rect">
            <a:avLst/>
          </a:prstGeom>
        </p:spPr>
      </p:pic>
      <p:pic>
        <p:nvPicPr>
          <p:cNvPr id="11" name="Picture 10">
            <a:extLst>
              <a:ext uri="{FF2B5EF4-FFF2-40B4-BE49-F238E27FC236}">
                <a16:creationId xmlns:a16="http://schemas.microsoft.com/office/drawing/2014/main" id="{638E77E0-A18C-9549-D98E-9BABB0D2059A}"/>
              </a:ext>
            </a:extLst>
          </p:cNvPr>
          <p:cNvPicPr>
            <a:picLocks noChangeAspect="1"/>
          </p:cNvPicPr>
          <p:nvPr/>
        </p:nvPicPr>
        <p:blipFill>
          <a:blip r:embed="rId3"/>
          <a:stretch>
            <a:fillRect/>
          </a:stretch>
        </p:blipFill>
        <p:spPr>
          <a:xfrm>
            <a:off x="8589914" y="1463239"/>
            <a:ext cx="3248352" cy="1029092"/>
          </a:xfrm>
          <a:prstGeom prst="rect">
            <a:avLst/>
          </a:prstGeom>
        </p:spPr>
      </p:pic>
      <p:pic>
        <p:nvPicPr>
          <p:cNvPr id="9" name="Picture 8">
            <a:extLst>
              <a:ext uri="{FF2B5EF4-FFF2-40B4-BE49-F238E27FC236}">
                <a16:creationId xmlns:a16="http://schemas.microsoft.com/office/drawing/2014/main" id="{7B9FE2B7-438F-5D8B-398D-0036ABF6C23F}"/>
              </a:ext>
            </a:extLst>
          </p:cNvPr>
          <p:cNvPicPr>
            <a:picLocks noChangeAspect="1"/>
          </p:cNvPicPr>
          <p:nvPr/>
        </p:nvPicPr>
        <p:blipFill>
          <a:blip r:embed="rId4"/>
          <a:stretch>
            <a:fillRect/>
          </a:stretch>
        </p:blipFill>
        <p:spPr>
          <a:xfrm>
            <a:off x="5885111" y="3815098"/>
            <a:ext cx="5409606" cy="3042902"/>
          </a:xfrm>
          <a:prstGeom prst="rect">
            <a:avLst/>
          </a:prstGeom>
        </p:spPr>
      </p:pic>
      <p:pic>
        <p:nvPicPr>
          <p:cNvPr id="13" name="Picture 12">
            <a:extLst>
              <a:ext uri="{FF2B5EF4-FFF2-40B4-BE49-F238E27FC236}">
                <a16:creationId xmlns:a16="http://schemas.microsoft.com/office/drawing/2014/main" id="{1DA3A0C0-826E-23ED-4168-460548D5F67E}"/>
              </a:ext>
            </a:extLst>
          </p:cNvPr>
          <p:cNvPicPr>
            <a:picLocks noChangeAspect="1"/>
          </p:cNvPicPr>
          <p:nvPr/>
        </p:nvPicPr>
        <p:blipFill>
          <a:blip r:embed="rId5"/>
          <a:stretch>
            <a:fillRect/>
          </a:stretch>
        </p:blipFill>
        <p:spPr>
          <a:xfrm>
            <a:off x="5647969" y="2871079"/>
            <a:ext cx="6190297" cy="944019"/>
          </a:xfrm>
          <a:prstGeom prst="rect">
            <a:avLst/>
          </a:prstGeom>
        </p:spPr>
      </p:pic>
    </p:spTree>
    <p:extLst>
      <p:ext uri="{BB962C8B-B14F-4D97-AF65-F5344CB8AC3E}">
        <p14:creationId xmlns:p14="http://schemas.microsoft.com/office/powerpoint/2010/main" val="27061145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7" name="Rectangle 36">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 name="Rectangle 38">
            <a:extLst>
              <a:ext uri="{FF2B5EF4-FFF2-40B4-BE49-F238E27FC236}">
                <a16:creationId xmlns:a16="http://schemas.microsoft.com/office/drawing/2014/main" id="{DB398ABA-6574-463B-9D0E-961FBD5B3D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E841FD-822B-23FC-3B8C-A5DD31839787}"/>
              </a:ext>
            </a:extLst>
          </p:cNvPr>
          <p:cNvSpPr>
            <a:spLocks noGrp="1"/>
          </p:cNvSpPr>
          <p:nvPr>
            <p:ph type="title"/>
          </p:nvPr>
        </p:nvSpPr>
        <p:spPr>
          <a:xfrm>
            <a:off x="422900" y="540167"/>
            <a:ext cx="5370576" cy="2135867"/>
          </a:xfrm>
        </p:spPr>
        <p:txBody>
          <a:bodyPr vert="horz" lIns="91440" tIns="45720" rIns="91440" bIns="45720" rtlCol="0" anchor="b">
            <a:normAutofit/>
          </a:bodyPr>
          <a:lstStyle/>
          <a:p>
            <a:r>
              <a:rPr lang="en-US" sz="4800" kern="1200">
                <a:latin typeface="+mj-lt"/>
                <a:ea typeface="+mj-ea"/>
                <a:cs typeface="+mj-cs"/>
              </a:rPr>
              <a:t>Plotly Dashboarding</a:t>
            </a:r>
          </a:p>
        </p:txBody>
      </p:sp>
      <p:pic>
        <p:nvPicPr>
          <p:cNvPr id="5" name="Content Placeholder 4" descr="A colorful pie chart with black text&#10;&#10;Description automatically generated">
            <a:extLst>
              <a:ext uri="{FF2B5EF4-FFF2-40B4-BE49-F238E27FC236}">
                <a16:creationId xmlns:a16="http://schemas.microsoft.com/office/drawing/2014/main" id="{65C1CBAB-A799-2218-F69C-9E4C141FB0B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556" r="9257" b="-4"/>
          <a:stretch/>
        </p:blipFill>
        <p:spPr>
          <a:xfrm>
            <a:off x="7230746" y="10"/>
            <a:ext cx="4135242" cy="1465427"/>
          </a:xfrm>
          <a:prstGeom prst="rect">
            <a:avLst/>
          </a:prstGeom>
        </p:spPr>
      </p:pic>
      <p:sp>
        <p:nvSpPr>
          <p:cNvPr id="12" name="TextBox 11">
            <a:extLst>
              <a:ext uri="{FF2B5EF4-FFF2-40B4-BE49-F238E27FC236}">
                <a16:creationId xmlns:a16="http://schemas.microsoft.com/office/drawing/2014/main" id="{A176A48C-203F-A56E-0EDD-A5A64C55E42F}"/>
              </a:ext>
            </a:extLst>
          </p:cNvPr>
          <p:cNvSpPr txBox="1"/>
          <p:nvPr/>
        </p:nvSpPr>
        <p:spPr>
          <a:xfrm>
            <a:off x="422900" y="2880452"/>
            <a:ext cx="5370576" cy="3095445"/>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a:t>Utilizing our Plotly Dashboard (which, my copy and paste would not work on), we’re able to illustrate our success rate by launch site, and additionally, see that lower weighted payloads are often more successful than heavier ones.</a:t>
            </a:r>
          </a:p>
        </p:txBody>
      </p:sp>
      <p:pic>
        <p:nvPicPr>
          <p:cNvPr id="11" name="Picture 10" descr="A screenshot of a computer&#10;&#10;Description automatically generated">
            <a:extLst>
              <a:ext uri="{FF2B5EF4-FFF2-40B4-BE49-F238E27FC236}">
                <a16:creationId xmlns:a16="http://schemas.microsoft.com/office/drawing/2014/main" id="{75E793CA-6E25-FCBF-1E6B-F51C62568450}"/>
              </a:ext>
            </a:extLst>
          </p:cNvPr>
          <p:cNvPicPr>
            <a:picLocks noChangeAspect="1"/>
          </p:cNvPicPr>
          <p:nvPr/>
        </p:nvPicPr>
        <p:blipFill rotWithShape="1">
          <a:blip r:embed="rId3">
            <a:extLst>
              <a:ext uri="{28A0092B-C50C-407E-A947-70E740481C1C}">
                <a14:useLocalDpi xmlns:a14="http://schemas.microsoft.com/office/drawing/2010/main" val="0"/>
              </a:ext>
            </a:extLst>
          </a:blip>
          <a:srcRect t="12558" r="-1" b="8691"/>
          <a:stretch/>
        </p:blipFill>
        <p:spPr>
          <a:xfrm>
            <a:off x="7230746" y="1570516"/>
            <a:ext cx="4135242" cy="1465437"/>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52929C55-3BAA-036B-690A-DA2010D9F1B0}"/>
              </a:ext>
            </a:extLst>
          </p:cNvPr>
          <p:cNvPicPr>
            <a:picLocks noChangeAspect="1"/>
          </p:cNvPicPr>
          <p:nvPr/>
        </p:nvPicPr>
        <p:blipFill rotWithShape="1">
          <a:blip r:embed="rId4">
            <a:extLst>
              <a:ext uri="{28A0092B-C50C-407E-A947-70E740481C1C}">
                <a14:useLocalDpi xmlns:a14="http://schemas.microsoft.com/office/drawing/2010/main" val="0"/>
              </a:ext>
            </a:extLst>
          </a:blip>
          <a:srcRect t="6748" r="-1" b="13166"/>
          <a:stretch/>
        </p:blipFill>
        <p:spPr>
          <a:xfrm>
            <a:off x="7230746" y="3124327"/>
            <a:ext cx="4135242" cy="1465437"/>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91B712C1-0459-9A8E-E452-9CAD3F9CD4D3}"/>
              </a:ext>
            </a:extLst>
          </p:cNvPr>
          <p:cNvPicPr>
            <a:picLocks noChangeAspect="1"/>
          </p:cNvPicPr>
          <p:nvPr/>
        </p:nvPicPr>
        <p:blipFill rotWithShape="1">
          <a:blip r:embed="rId5">
            <a:extLst>
              <a:ext uri="{28A0092B-C50C-407E-A947-70E740481C1C}">
                <a14:useLocalDpi xmlns:a14="http://schemas.microsoft.com/office/drawing/2010/main" val="0"/>
              </a:ext>
            </a:extLst>
          </a:blip>
          <a:srcRect t="1910" r="-1" b="11125"/>
          <a:stretch/>
        </p:blipFill>
        <p:spPr>
          <a:xfrm>
            <a:off x="7230745" y="4678138"/>
            <a:ext cx="4135242" cy="1465437"/>
          </a:xfrm>
          <a:prstGeom prst="rect">
            <a:avLst/>
          </a:prstGeom>
        </p:spPr>
      </p:pic>
      <p:sp>
        <p:nvSpPr>
          <p:cNvPr id="41" name="Rectangle 40">
            <a:extLst>
              <a:ext uri="{FF2B5EF4-FFF2-40B4-BE49-F238E27FC236}">
                <a16:creationId xmlns:a16="http://schemas.microsoft.com/office/drawing/2014/main" id="{C8320787-6D49-4B03-AD81-917CE818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30744" y="6143574"/>
            <a:ext cx="4135083" cy="725635"/>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43" name="Straight Connector 42">
            <a:extLst>
              <a:ext uri="{FF2B5EF4-FFF2-40B4-BE49-F238E27FC236}">
                <a16:creationId xmlns:a16="http://schemas.microsoft.com/office/drawing/2014/main" id="{F085D7B9-E066-4923-8CB7-294BF30629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5443840-A796-4C43-8DC1-1B738EFEC5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5193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1954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43" name="Rectangle 14342">
            <a:extLst>
              <a:ext uri="{FF2B5EF4-FFF2-40B4-BE49-F238E27FC236}">
                <a16:creationId xmlns:a16="http://schemas.microsoft.com/office/drawing/2014/main" id="{F4F2FC05-7D27-410F-BDA9-ADF4831368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348" name="Rectangle 14347">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5457817"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58B6CE-2E0F-D34A-8221-9F7340434FB6}"/>
              </a:ext>
            </a:extLst>
          </p:cNvPr>
          <p:cNvSpPr>
            <a:spLocks noGrp="1"/>
          </p:cNvSpPr>
          <p:nvPr>
            <p:ph type="title"/>
          </p:nvPr>
        </p:nvSpPr>
        <p:spPr>
          <a:xfrm>
            <a:off x="838198" y="978408"/>
            <a:ext cx="4607052" cy="1106424"/>
          </a:xfrm>
        </p:spPr>
        <p:txBody>
          <a:bodyPr>
            <a:normAutofit/>
          </a:bodyPr>
          <a:lstStyle/>
          <a:p>
            <a:r>
              <a:rPr lang="en-US" sz="2900"/>
              <a:t>Machine Learning</a:t>
            </a:r>
          </a:p>
        </p:txBody>
      </p:sp>
      <p:sp>
        <p:nvSpPr>
          <p:cNvPr id="14347" name="Rectangle 14346">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349" name="Rectangle 14348">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4446484"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04F569A-1FD4-3E5C-8A02-8361379931AE}"/>
              </a:ext>
            </a:extLst>
          </p:cNvPr>
          <p:cNvSpPr>
            <a:spLocks noGrp="1"/>
          </p:cNvSpPr>
          <p:nvPr>
            <p:ph idx="1"/>
          </p:nvPr>
        </p:nvSpPr>
        <p:spPr>
          <a:xfrm>
            <a:off x="841246" y="2368296"/>
            <a:ext cx="4607052" cy="3502152"/>
          </a:xfrm>
        </p:spPr>
        <p:txBody>
          <a:bodyPr>
            <a:normAutofit/>
          </a:bodyPr>
          <a:lstStyle/>
          <a:p>
            <a:r>
              <a:rPr lang="en-US" sz="1800"/>
              <a:t>As stated before in the earlier machine learning slide, our best model is the Decision Tree.</a:t>
            </a:r>
          </a:p>
          <a:p>
            <a:r>
              <a:rPr lang="en-US" sz="1800"/>
              <a:t>As far as our predictability goes, the confusion demonstrates that while our model works well, it does occasionally throw a false positive (crashed marked as landed).</a:t>
            </a:r>
          </a:p>
          <a:p>
            <a:endParaRPr lang="en-US" sz="1800"/>
          </a:p>
        </p:txBody>
      </p:sp>
      <p:pic>
        <p:nvPicPr>
          <p:cNvPr id="14338" name="Picture 2" descr="fn3NnDnTGeufBQQEaOjQoapYsaLq1aunXLlyae7cudmKHYC5bEZmK70AAAD+BiMSAADAbSQSAADAbSQSAADAbSQSAADAbSQSAADAbSQSAADAbSQSAADAbSQSAADAbSQSAADAbSQSAADAbSQSAADAbSQSAADAbf8PkAtlXISM2hwAAAAASUVORK5CYII= (530×455)">
            <a:extLst>
              <a:ext uri="{FF2B5EF4-FFF2-40B4-BE49-F238E27FC236}">
                <a16:creationId xmlns:a16="http://schemas.microsoft.com/office/drawing/2014/main" id="{DB262FDC-C190-67A1-8015-AFBE25DAEC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84" r="3" b="21604"/>
          <a:stretch/>
        </p:blipFill>
        <p:spPr bwMode="auto">
          <a:xfrm>
            <a:off x="6734183" y="145437"/>
            <a:ext cx="5457817" cy="333754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FD7C679-B4F1-0A20-7E07-C26BEF2A1342}"/>
              </a:ext>
            </a:extLst>
          </p:cNvPr>
          <p:cNvPicPr>
            <a:picLocks noChangeAspect="1"/>
          </p:cNvPicPr>
          <p:nvPr/>
        </p:nvPicPr>
        <p:blipFill rotWithShape="1">
          <a:blip r:embed="rId3"/>
          <a:srcRect r="51759" b="-1"/>
          <a:stretch/>
        </p:blipFill>
        <p:spPr>
          <a:xfrm>
            <a:off x="6324590" y="3520439"/>
            <a:ext cx="5457817" cy="3337561"/>
          </a:xfrm>
          <a:prstGeom prst="rect">
            <a:avLst/>
          </a:prstGeom>
        </p:spPr>
      </p:pic>
    </p:spTree>
    <p:extLst>
      <p:ext uri="{BB962C8B-B14F-4D97-AF65-F5344CB8AC3E}">
        <p14:creationId xmlns:p14="http://schemas.microsoft.com/office/powerpoint/2010/main" val="92708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4011EB-A6B0-3394-62CF-748996C6EDC8}"/>
              </a:ext>
            </a:extLst>
          </p:cNvPr>
          <p:cNvSpPr>
            <a:spLocks noGrp="1"/>
          </p:cNvSpPr>
          <p:nvPr>
            <p:ph type="title"/>
          </p:nvPr>
        </p:nvSpPr>
        <p:spPr>
          <a:xfrm>
            <a:off x="761803" y="350196"/>
            <a:ext cx="4646904" cy="1624520"/>
          </a:xfrm>
        </p:spPr>
        <p:txBody>
          <a:bodyPr anchor="ctr">
            <a:normAutofit/>
          </a:bodyPr>
          <a:lstStyle/>
          <a:p>
            <a:r>
              <a:rPr lang="en-US" sz="4000"/>
              <a:t>Executive Summary</a:t>
            </a:r>
          </a:p>
        </p:txBody>
      </p:sp>
      <p:sp>
        <p:nvSpPr>
          <p:cNvPr id="7" name="Content Placeholder 2">
            <a:extLst>
              <a:ext uri="{FF2B5EF4-FFF2-40B4-BE49-F238E27FC236}">
                <a16:creationId xmlns:a16="http://schemas.microsoft.com/office/drawing/2014/main" id="{C4D26D98-7055-E7BC-23EF-117630108262}"/>
              </a:ext>
            </a:extLst>
          </p:cNvPr>
          <p:cNvSpPr>
            <a:spLocks noGrp="1"/>
          </p:cNvSpPr>
          <p:nvPr>
            <p:ph idx="1"/>
          </p:nvPr>
        </p:nvSpPr>
        <p:spPr>
          <a:xfrm>
            <a:off x="761802" y="2743200"/>
            <a:ext cx="4646905" cy="3613149"/>
          </a:xfrm>
        </p:spPr>
        <p:txBody>
          <a:bodyPr anchor="ctr">
            <a:normAutofit/>
          </a:bodyPr>
          <a:lstStyle/>
          <a:p>
            <a:r>
              <a:rPr lang="en-US" sz="2000" dirty="0"/>
              <a:t>Methodologies for…</a:t>
            </a:r>
          </a:p>
          <a:p>
            <a:pPr lvl="1"/>
            <a:r>
              <a:rPr lang="en-US" sz="2000" dirty="0"/>
              <a:t>Data Collection</a:t>
            </a:r>
          </a:p>
          <a:p>
            <a:pPr lvl="1"/>
            <a:r>
              <a:rPr lang="en-US" sz="2000" dirty="0"/>
              <a:t>Data Wrangling</a:t>
            </a:r>
          </a:p>
          <a:p>
            <a:pPr lvl="1"/>
            <a:r>
              <a:rPr lang="en-US" sz="2000" dirty="0"/>
              <a:t>Data Analysis</a:t>
            </a:r>
          </a:p>
          <a:p>
            <a:pPr lvl="1"/>
            <a:r>
              <a:rPr lang="en-US" sz="2000" dirty="0"/>
              <a:t>Folium &amp; Plotly Visualizations</a:t>
            </a:r>
          </a:p>
          <a:p>
            <a:pPr lvl="1"/>
            <a:r>
              <a:rPr lang="en-US" sz="2000" dirty="0"/>
              <a:t>ML Predictions and Insights</a:t>
            </a:r>
          </a:p>
          <a:p>
            <a:r>
              <a:rPr lang="en-US" sz="2000" dirty="0"/>
              <a:t>Results</a:t>
            </a:r>
          </a:p>
          <a:p>
            <a:r>
              <a:rPr lang="en-US" sz="2000" dirty="0"/>
              <a:t>Screenshots</a:t>
            </a:r>
          </a:p>
          <a:p>
            <a:r>
              <a:rPr lang="en-US" sz="2000" dirty="0"/>
              <a:t>Final Insights and Takeaways</a:t>
            </a:r>
          </a:p>
          <a:p>
            <a:pPr marL="0" indent="0">
              <a:buNone/>
            </a:pPr>
            <a:endParaRPr lang="en-US" sz="2000" dirty="0"/>
          </a:p>
          <a:p>
            <a:endParaRPr lang="en-US" sz="2000" dirty="0"/>
          </a:p>
        </p:txBody>
      </p:sp>
      <p:pic>
        <p:nvPicPr>
          <p:cNvPr id="8" name="Picture 7" descr="Digital financial graph">
            <a:extLst>
              <a:ext uri="{FF2B5EF4-FFF2-40B4-BE49-F238E27FC236}">
                <a16:creationId xmlns:a16="http://schemas.microsoft.com/office/drawing/2014/main" id="{8A96E335-46BB-5CCB-C68A-65E68C19A2CE}"/>
              </a:ext>
            </a:extLst>
          </p:cNvPr>
          <p:cNvPicPr>
            <a:picLocks noChangeAspect="1"/>
          </p:cNvPicPr>
          <p:nvPr/>
        </p:nvPicPr>
        <p:blipFill rotWithShape="1">
          <a:blip r:embed="rId2"/>
          <a:srcRect l="32615" r="17329"/>
          <a:stretch/>
        </p:blipFill>
        <p:spPr>
          <a:xfrm>
            <a:off x="6096000" y="1"/>
            <a:ext cx="6102825" cy="6858000"/>
          </a:xfrm>
          <a:prstGeom prst="rect">
            <a:avLst/>
          </a:prstGeom>
        </p:spPr>
      </p:pic>
    </p:spTree>
    <p:extLst>
      <p:ext uri="{BB962C8B-B14F-4D97-AF65-F5344CB8AC3E}">
        <p14:creationId xmlns:p14="http://schemas.microsoft.com/office/powerpoint/2010/main" val="760225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F2A840-6AE3-0FC4-71DC-AF2325CF2278}"/>
              </a:ext>
            </a:extLst>
          </p:cNvPr>
          <p:cNvSpPr>
            <a:spLocks noGrp="1"/>
          </p:cNvSpPr>
          <p:nvPr>
            <p:ph type="title"/>
          </p:nvPr>
        </p:nvSpPr>
        <p:spPr>
          <a:xfrm>
            <a:off x="635000" y="640823"/>
            <a:ext cx="3418659" cy="5583148"/>
          </a:xfrm>
        </p:spPr>
        <p:txBody>
          <a:bodyPr anchor="ctr">
            <a:normAutofit/>
          </a:bodyPr>
          <a:lstStyle/>
          <a:p>
            <a:r>
              <a:rPr lang="en-US" sz="5400"/>
              <a:t>Final Remarks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B20BAC8-FF1D-D087-5CE5-020A7D403823}"/>
              </a:ext>
            </a:extLst>
          </p:cNvPr>
          <p:cNvGraphicFramePr>
            <a:graphicFrameLocks noGrp="1"/>
          </p:cNvGraphicFramePr>
          <p:nvPr>
            <p:ph idx="1"/>
            <p:extLst>
              <p:ext uri="{D42A27DB-BD31-4B8C-83A1-F6EECF244321}">
                <p14:modId xmlns:p14="http://schemas.microsoft.com/office/powerpoint/2010/main" val="207475423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60309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25454D-1528-1A0D-7819-F409BF74E4DB}"/>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kern="1200">
                <a:solidFill>
                  <a:schemeClr val="tx1"/>
                </a:solidFill>
                <a:latin typeface="+mj-lt"/>
                <a:ea typeface="+mj-ea"/>
                <a:cs typeface="+mj-cs"/>
              </a:rPr>
              <a:t>Thank you!</a:t>
            </a:r>
          </a:p>
        </p:txBody>
      </p:sp>
      <p:pic>
        <p:nvPicPr>
          <p:cNvPr id="7" name="Graphic 6" descr="Handshake">
            <a:extLst>
              <a:ext uri="{FF2B5EF4-FFF2-40B4-BE49-F238E27FC236}">
                <a16:creationId xmlns:a16="http://schemas.microsoft.com/office/drawing/2014/main" id="{E3759A5F-055E-D307-0132-E57C40DCFF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9" name="Graphic 8" descr="Handshake">
            <a:extLst>
              <a:ext uri="{FF2B5EF4-FFF2-40B4-BE49-F238E27FC236}">
                <a16:creationId xmlns:a16="http://schemas.microsoft.com/office/drawing/2014/main" id="{0B52B6BB-47BB-4B8E-A83B-326EC16E2D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3435353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CAFB1C-C262-0518-65CF-175854C360E8}"/>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Introduction &amp; Goal</a:t>
            </a:r>
          </a:p>
        </p:txBody>
      </p:sp>
      <p:sp>
        <p:nvSpPr>
          <p:cNvPr id="5" name="TextBox 4">
            <a:extLst>
              <a:ext uri="{FF2B5EF4-FFF2-40B4-BE49-F238E27FC236}">
                <a16:creationId xmlns:a16="http://schemas.microsoft.com/office/drawing/2014/main" id="{2C41772D-44AB-39E9-3897-C73F67678639}"/>
              </a:ext>
            </a:extLst>
          </p:cNvPr>
          <p:cNvSpPr txBox="1"/>
          <p:nvPr/>
        </p:nvSpPr>
        <p:spPr>
          <a:xfrm>
            <a:off x="8572499" y="390832"/>
            <a:ext cx="3233585" cy="873612"/>
          </a:xfrm>
          <a:prstGeom prst="rect">
            <a:avLst/>
          </a:prstGeom>
        </p:spPr>
        <p:txBody>
          <a:bodyPr vert="horz" lIns="91440" tIns="45720" rIns="91440" bIns="45720" rtlCol="0" anchor="ctr">
            <a:normAutofit/>
          </a:bodyPr>
          <a:lstStyle/>
          <a:p>
            <a:pPr>
              <a:lnSpc>
                <a:spcPct val="90000"/>
              </a:lnSpc>
              <a:spcBef>
                <a:spcPts val="1000"/>
              </a:spcBef>
            </a:pPr>
            <a:r>
              <a:rPr lang="en-US" sz="1100" b="0" i="0" kern="1200">
                <a:solidFill>
                  <a:srgbClr val="FFFFFF"/>
                </a:solidFill>
                <a:effectLst/>
                <a:latin typeface="+mn-lt"/>
                <a:ea typeface="+mn-ea"/>
                <a:cs typeface="+mn-cs"/>
              </a:rPr>
              <a:t>Instead of using rocket science to determine if the first stage will land successfully, you will train a machine learning model and use public information to predict if SpaceX will reuse the first stage.</a:t>
            </a:r>
          </a:p>
        </p:txBody>
      </p:sp>
      <p:sp>
        <p:nvSpPr>
          <p:cNvPr id="18" name="TextBox 17">
            <a:extLst>
              <a:ext uri="{FF2B5EF4-FFF2-40B4-BE49-F238E27FC236}">
                <a16:creationId xmlns:a16="http://schemas.microsoft.com/office/drawing/2014/main" id="{BDA3C6B6-AEED-8A89-E529-6F041229B45A}"/>
              </a:ext>
            </a:extLst>
          </p:cNvPr>
          <p:cNvSpPr txBox="1"/>
          <p:nvPr/>
        </p:nvSpPr>
        <p:spPr>
          <a:xfrm>
            <a:off x="838200" y="2069432"/>
            <a:ext cx="10515600" cy="2862322"/>
          </a:xfrm>
          <a:prstGeom prst="rect">
            <a:avLst/>
          </a:prstGeom>
          <a:noFill/>
        </p:spPr>
        <p:txBody>
          <a:bodyPr wrap="square" rtlCol="0">
            <a:spAutoFit/>
          </a:bodyPr>
          <a:lstStyle/>
          <a:p>
            <a:pPr algn="l">
              <a:spcAft>
                <a:spcPts val="600"/>
              </a:spcAft>
            </a:pPr>
            <a:r>
              <a:rPr lang="en-US" b="0" i="0" dirty="0">
                <a:solidFill>
                  <a:srgbClr val="333333"/>
                </a:solidFill>
                <a:effectLst/>
                <a:latin typeface="OpenSans"/>
              </a:rPr>
              <a:t>The commercial space age is here, companies are making space travel affordable for everyone. Virgin Galactic is providing suborbital spaceflights. Rocket Lab is a small satellite provider. Blue Origin manufactures sub-orbital and orbital reusable rockets. Perhaps the most successful is SpaceX. SpaceX’s accomplishments include: </a:t>
            </a:r>
          </a:p>
          <a:p>
            <a:pPr algn="l">
              <a:spcAft>
                <a:spcPts val="600"/>
              </a:spcAft>
            </a:pPr>
            <a:r>
              <a:rPr lang="en-US" b="0" i="0" dirty="0">
                <a:solidFill>
                  <a:srgbClr val="333333"/>
                </a:solidFill>
                <a:effectLst/>
                <a:latin typeface="OpenSans"/>
              </a:rPr>
              <a:t>Sending spacecraft to the International Space Station. </a:t>
            </a:r>
          </a:p>
          <a:p>
            <a:pPr algn="l">
              <a:spcAft>
                <a:spcPts val="600"/>
              </a:spcAft>
            </a:pPr>
            <a:r>
              <a:rPr lang="en-US" b="0" i="0" dirty="0">
                <a:solidFill>
                  <a:srgbClr val="333333"/>
                </a:solidFill>
                <a:effectLst/>
                <a:latin typeface="OpenSans"/>
              </a:rPr>
              <a:t>Starlink, a satellite internet constellation providing satellite Internet access. </a:t>
            </a:r>
          </a:p>
          <a:p>
            <a:pPr algn="l">
              <a:spcAft>
                <a:spcPts val="600"/>
              </a:spcAft>
            </a:pPr>
            <a:r>
              <a:rPr lang="en-US" b="0" i="0" dirty="0">
                <a:solidFill>
                  <a:srgbClr val="333333"/>
                </a:solidFill>
                <a:effectLst/>
                <a:latin typeface="OpenSans"/>
              </a:rPr>
              <a:t>Sending manned missions to Space. </a:t>
            </a:r>
          </a:p>
          <a:p>
            <a:pPr algn="l">
              <a:spcAft>
                <a:spcPts val="600"/>
              </a:spcAft>
            </a:pPr>
            <a:r>
              <a:rPr lang="en-US" b="0" i="0" dirty="0">
                <a:solidFill>
                  <a:srgbClr val="333333"/>
                </a:solidFill>
                <a:effectLst/>
                <a:latin typeface="OpenSans"/>
              </a:rPr>
              <a:t>One reason SpaceX can do this is the rocket launches are relatively inexpensive. SpaceX advertises Falcon 9 rocket launches on its website with a cost of 62 million dollars; other providers cost upwards of 165 million dollars each, much of the savings is because SpaceX can reuse the first stage. Therefore, if we can determine if the first stage will land, we can determine the cost of a launch.</a:t>
            </a:r>
          </a:p>
        </p:txBody>
      </p:sp>
    </p:spTree>
    <p:extLst>
      <p:ext uri="{BB962C8B-B14F-4D97-AF65-F5344CB8AC3E}">
        <p14:creationId xmlns:p14="http://schemas.microsoft.com/office/powerpoint/2010/main" val="2532600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2" name="Rectangle 207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3" name="Rectangle 207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4" name="Rectangle 207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F0E66F-7444-B388-71A1-882AE68478D4}"/>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Methodologies</a:t>
            </a:r>
          </a:p>
        </p:txBody>
      </p:sp>
      <p:pic>
        <p:nvPicPr>
          <p:cNvPr id="2050" name="Picture 2" descr="Understanding of Data Science Methodology | justSajid">
            <a:extLst>
              <a:ext uri="{FF2B5EF4-FFF2-40B4-BE49-F238E27FC236}">
                <a16:creationId xmlns:a16="http://schemas.microsoft.com/office/drawing/2014/main" id="{41671DC8-5663-00C1-FD54-B05D04FB3CD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01261" y="1966293"/>
            <a:ext cx="7389477" cy="4452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665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1C6B44-32E9-C147-E8AD-F4852A8BF9AB}"/>
              </a:ext>
            </a:extLst>
          </p:cNvPr>
          <p:cNvSpPr>
            <a:spLocks noGrp="1"/>
          </p:cNvSpPr>
          <p:nvPr>
            <p:ph type="title"/>
          </p:nvPr>
        </p:nvSpPr>
        <p:spPr>
          <a:xfrm>
            <a:off x="630936" y="640080"/>
            <a:ext cx="4818888" cy="1481328"/>
          </a:xfrm>
        </p:spPr>
        <p:txBody>
          <a:bodyPr anchor="b">
            <a:normAutofit/>
          </a:bodyPr>
          <a:lstStyle/>
          <a:p>
            <a:r>
              <a:rPr lang="en-US" sz="5000"/>
              <a:t>Data Collection – SpaceX Api</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18775F9-FBB7-AE3E-3CDD-A943A151E515}"/>
              </a:ext>
            </a:extLst>
          </p:cNvPr>
          <p:cNvSpPr>
            <a:spLocks noGrp="1"/>
          </p:cNvSpPr>
          <p:nvPr>
            <p:ph idx="1"/>
          </p:nvPr>
        </p:nvSpPr>
        <p:spPr>
          <a:xfrm>
            <a:off x="630936" y="2660904"/>
            <a:ext cx="4818888" cy="3547872"/>
          </a:xfrm>
        </p:spPr>
        <p:txBody>
          <a:bodyPr anchor="t">
            <a:normAutofit/>
          </a:bodyPr>
          <a:lstStyle/>
          <a:p>
            <a:r>
              <a:rPr lang="en-US" sz="2200" dirty="0"/>
              <a:t>By utilizing Space X’s API we can call &amp; response past rocket launches and get a huge JSON of data. We’re able to then parse through, append relevant information to our data frame (</a:t>
            </a:r>
            <a:r>
              <a:rPr lang="en-US" sz="2200" dirty="0" err="1"/>
              <a:t>ie</a:t>
            </a:r>
            <a:r>
              <a:rPr lang="en-US" sz="2200" dirty="0"/>
              <a:t>. launch pads, booster versions) and use average values to fill in for empty values (namely in the case of payload mass)</a:t>
            </a:r>
          </a:p>
        </p:txBody>
      </p:sp>
      <p:pic>
        <p:nvPicPr>
          <p:cNvPr id="5" name="Picture 4" descr="A screen shot of a computer code&#10;&#10;Description automatically generated">
            <a:extLst>
              <a:ext uri="{FF2B5EF4-FFF2-40B4-BE49-F238E27FC236}">
                <a16:creationId xmlns:a16="http://schemas.microsoft.com/office/drawing/2014/main" id="{C0F5F450-9E90-8CF0-01B8-4A6638C15671}"/>
              </a:ext>
            </a:extLst>
          </p:cNvPr>
          <p:cNvPicPr>
            <a:picLocks noChangeAspect="1"/>
          </p:cNvPicPr>
          <p:nvPr/>
        </p:nvPicPr>
        <p:blipFill>
          <a:blip r:embed="rId2"/>
          <a:stretch>
            <a:fillRect/>
          </a:stretch>
        </p:blipFill>
        <p:spPr>
          <a:xfrm>
            <a:off x="6099048" y="2228027"/>
            <a:ext cx="5458968" cy="2401945"/>
          </a:xfrm>
          <a:prstGeom prst="rect">
            <a:avLst/>
          </a:prstGeom>
        </p:spPr>
      </p:pic>
    </p:spTree>
    <p:extLst>
      <p:ext uri="{BB962C8B-B14F-4D97-AF65-F5344CB8AC3E}">
        <p14:creationId xmlns:p14="http://schemas.microsoft.com/office/powerpoint/2010/main" val="2852584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27FA30-FEAA-66AC-FBAD-21C296573B46}"/>
              </a:ext>
            </a:extLst>
          </p:cNvPr>
          <p:cNvSpPr>
            <a:spLocks noGrp="1"/>
          </p:cNvSpPr>
          <p:nvPr>
            <p:ph type="title"/>
          </p:nvPr>
        </p:nvSpPr>
        <p:spPr>
          <a:xfrm>
            <a:off x="645064" y="525982"/>
            <a:ext cx="4282983" cy="1200361"/>
          </a:xfrm>
        </p:spPr>
        <p:txBody>
          <a:bodyPr anchor="b">
            <a:normAutofit/>
          </a:bodyPr>
          <a:lstStyle/>
          <a:p>
            <a:r>
              <a:rPr lang="en-US" sz="3600"/>
              <a:t>Data Collection – Webscrapping Wiki</a:t>
            </a:r>
          </a:p>
        </p:txBody>
      </p:sp>
      <p:sp>
        <p:nvSpPr>
          <p:cNvPr id="1035" name="Rectangle 103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104B79-C4E6-B643-EF92-7166270E957E}"/>
              </a:ext>
            </a:extLst>
          </p:cNvPr>
          <p:cNvSpPr>
            <a:spLocks noGrp="1"/>
          </p:cNvSpPr>
          <p:nvPr>
            <p:ph idx="1"/>
          </p:nvPr>
        </p:nvSpPr>
        <p:spPr>
          <a:xfrm>
            <a:off x="645066" y="2031101"/>
            <a:ext cx="4282984" cy="3511943"/>
          </a:xfrm>
        </p:spPr>
        <p:txBody>
          <a:bodyPr anchor="ctr">
            <a:normAutofit/>
          </a:bodyPr>
          <a:lstStyle/>
          <a:p>
            <a:r>
              <a:rPr lang="en-US" sz="1800" dirty="0"/>
              <a:t>By utilizing BeautifulSoup and making requests from the SpaceX wiki page on launches, we’re able to utilize the neatly formatted tables that exist there.</a:t>
            </a:r>
          </a:p>
          <a:p>
            <a:r>
              <a:rPr lang="en-US" sz="1800" dirty="0"/>
              <a:t>Once requested and souped, we're able to use the HTML tags to break the table apart and assign tags as needed to our data frame.</a:t>
            </a:r>
          </a:p>
        </p:txBody>
      </p:sp>
      <p:sp>
        <p:nvSpPr>
          <p:cNvPr id="1037" name="Rectangle 103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Rectangle 1041">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undefined">
            <a:extLst>
              <a:ext uri="{FF2B5EF4-FFF2-40B4-BE49-F238E27FC236}">
                <a16:creationId xmlns:a16="http://schemas.microsoft.com/office/drawing/2014/main" id="{DB41EA23-EC7C-DF61-778E-12C8D496884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87738" y="1940736"/>
            <a:ext cx="5628018" cy="2743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536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081" name="Rectangle 308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F118AE-76F6-7837-E39D-5661BB98924D}"/>
              </a:ext>
            </a:extLst>
          </p:cNvPr>
          <p:cNvSpPr>
            <a:spLocks noGrp="1"/>
          </p:cNvSpPr>
          <p:nvPr>
            <p:ph type="title"/>
          </p:nvPr>
        </p:nvSpPr>
        <p:spPr>
          <a:xfrm>
            <a:off x="761803" y="350196"/>
            <a:ext cx="4646904" cy="1624520"/>
          </a:xfrm>
        </p:spPr>
        <p:txBody>
          <a:bodyPr anchor="ctr">
            <a:normAutofit/>
          </a:bodyPr>
          <a:lstStyle/>
          <a:p>
            <a:r>
              <a:rPr lang="en-US" sz="4000"/>
              <a:t>Data Wrangling</a:t>
            </a:r>
          </a:p>
        </p:txBody>
      </p:sp>
      <p:sp>
        <p:nvSpPr>
          <p:cNvPr id="3" name="Content Placeholder 2">
            <a:extLst>
              <a:ext uri="{FF2B5EF4-FFF2-40B4-BE49-F238E27FC236}">
                <a16:creationId xmlns:a16="http://schemas.microsoft.com/office/drawing/2014/main" id="{DF5AD043-C7B6-D512-F0FE-0E2B49C28729}"/>
              </a:ext>
            </a:extLst>
          </p:cNvPr>
          <p:cNvSpPr>
            <a:spLocks noGrp="1"/>
          </p:cNvSpPr>
          <p:nvPr>
            <p:ph idx="1"/>
          </p:nvPr>
        </p:nvSpPr>
        <p:spPr>
          <a:xfrm>
            <a:off x="761802" y="2743200"/>
            <a:ext cx="4646905" cy="3613149"/>
          </a:xfrm>
        </p:spPr>
        <p:txBody>
          <a:bodyPr anchor="ctr">
            <a:normAutofit/>
          </a:bodyPr>
          <a:lstStyle/>
          <a:p>
            <a:r>
              <a:rPr lang="en-US" sz="1900" dirty="0"/>
              <a:t>Our data wrangling sets us on course for success. We start by identifying missing values, getting our data types, and identifying orbits and outcomes. </a:t>
            </a:r>
          </a:p>
          <a:p>
            <a:r>
              <a:rPr lang="en-US" sz="1900" dirty="0"/>
              <a:t>By utilizing the outcomes column, which has eight different outcomes, we’re able to create a ‘Class’ column with a Boolean value: we make a ‘Success or Fail’ column from a more complex column.</a:t>
            </a:r>
          </a:p>
          <a:p>
            <a:r>
              <a:rPr lang="en-US" sz="1900" dirty="0"/>
              <a:t>By doing so, we’re able to then identify average success rates.</a:t>
            </a:r>
          </a:p>
        </p:txBody>
      </p:sp>
      <p:pic>
        <p:nvPicPr>
          <p:cNvPr id="3074" name="Picture 2">
            <a:extLst>
              <a:ext uri="{FF2B5EF4-FFF2-40B4-BE49-F238E27FC236}">
                <a16:creationId xmlns:a16="http://schemas.microsoft.com/office/drawing/2014/main" id="{CDA9F675-3C47-3632-43C6-42465487AA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263" r="22781" b="-1"/>
          <a:stretch/>
        </p:blipFill>
        <p:spPr bwMode="auto">
          <a:xfrm>
            <a:off x="6096000" y="1"/>
            <a:ext cx="61028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852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5" name="Rectangle 4114">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7C6FFB-1C39-D9C1-3807-EBEF7C632790}"/>
              </a:ext>
            </a:extLst>
          </p:cNvPr>
          <p:cNvSpPr>
            <a:spLocks noGrp="1"/>
          </p:cNvSpPr>
          <p:nvPr>
            <p:ph type="title"/>
          </p:nvPr>
        </p:nvSpPr>
        <p:spPr>
          <a:xfrm>
            <a:off x="818984" y="4230093"/>
            <a:ext cx="4150581" cy="1800165"/>
          </a:xfrm>
        </p:spPr>
        <p:txBody>
          <a:bodyPr anchor="t">
            <a:normAutofit/>
          </a:bodyPr>
          <a:lstStyle/>
          <a:p>
            <a:pPr algn="r"/>
            <a:r>
              <a:rPr lang="en-US" sz="4000" dirty="0"/>
              <a:t> EDA with</a:t>
            </a:r>
            <a:br>
              <a:rPr lang="en-US" sz="4000" dirty="0"/>
            </a:br>
            <a:r>
              <a:rPr lang="en-US" sz="4000" dirty="0"/>
              <a:t>Visualizations</a:t>
            </a:r>
          </a:p>
        </p:txBody>
      </p:sp>
      <p:pic>
        <p:nvPicPr>
          <p:cNvPr id="4098" name="Picture 2" descr="A graph of orange and blue dots&#10;&#10;Description automatically generated">
            <a:extLst>
              <a:ext uri="{FF2B5EF4-FFF2-40B4-BE49-F238E27FC236}">
                <a16:creationId xmlns:a16="http://schemas.microsoft.com/office/drawing/2014/main" id="{49568DDD-D32E-AF6A-A31B-A9B3D246D63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6592" y="1098735"/>
            <a:ext cx="11139778" cy="217225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0A6C7B5-09B1-5BE3-18B0-B39447E3CA8B}"/>
              </a:ext>
            </a:extLst>
          </p:cNvPr>
          <p:cNvSpPr>
            <a:spLocks noGrp="1"/>
          </p:cNvSpPr>
          <p:nvPr>
            <p:ph idx="1"/>
          </p:nvPr>
        </p:nvSpPr>
        <p:spPr>
          <a:xfrm>
            <a:off x="5246415" y="4230094"/>
            <a:ext cx="6235268" cy="1800164"/>
          </a:xfrm>
        </p:spPr>
        <p:txBody>
          <a:bodyPr anchor="t">
            <a:normAutofit/>
          </a:bodyPr>
          <a:lstStyle/>
          <a:p>
            <a:r>
              <a:rPr lang="en-US" sz="1600" dirty="0"/>
              <a:t>Our dataset has a lot of interesting relationships worth visualizing. While all of them will be shown later,  the viz shown displays flights by payload mass, and whether they succeeded or not. 	</a:t>
            </a:r>
          </a:p>
          <a:p>
            <a:r>
              <a:rPr lang="en-US" sz="1600" dirty="0"/>
              <a:t>We were able to produce visualizations utilizing outcome/class, payload mass, launch sites, orbit, and average success over measurements such as year.</a:t>
            </a:r>
          </a:p>
        </p:txBody>
      </p:sp>
      <p:sp>
        <p:nvSpPr>
          <p:cNvPr id="4116" name="Rectangle 4115">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4" name="Rectangle 4113">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5579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614</TotalTime>
  <Words>1567</Words>
  <Application>Microsoft Office PowerPoint</Application>
  <PresentationFormat>Widescreen</PresentationFormat>
  <Paragraphs>113</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Aptos</vt:lpstr>
      <vt:lpstr>Aptos Display</vt:lpstr>
      <vt:lpstr>Arial</vt:lpstr>
      <vt:lpstr>Calibri</vt:lpstr>
      <vt:lpstr>Helvetica Neue</vt:lpstr>
      <vt:lpstr>Helvetica Neue Medium</vt:lpstr>
      <vt:lpstr>OpenSans</vt:lpstr>
      <vt:lpstr>Office Theme</vt:lpstr>
      <vt:lpstr>Data and SpaceX: Insights on Rockets and their Launches</vt:lpstr>
      <vt:lpstr>Outline</vt:lpstr>
      <vt:lpstr>Executive Summary</vt:lpstr>
      <vt:lpstr>Introduction &amp; Goal</vt:lpstr>
      <vt:lpstr>Methodologies</vt:lpstr>
      <vt:lpstr>Data Collection – SpaceX Api</vt:lpstr>
      <vt:lpstr>Data Collection – Webscrapping Wiki</vt:lpstr>
      <vt:lpstr>Data Wrangling</vt:lpstr>
      <vt:lpstr> EDA with Visualizations</vt:lpstr>
      <vt:lpstr>EDA with SQL</vt:lpstr>
      <vt:lpstr>Folium (for geographic mapping and viz)</vt:lpstr>
      <vt:lpstr>Plotly (for interactive dashboarding)</vt:lpstr>
      <vt:lpstr>Machine Learning</vt:lpstr>
      <vt:lpstr>Conclusions</vt:lpstr>
      <vt:lpstr>Payload Mass and Flight Number</vt:lpstr>
      <vt:lpstr>Launch Sites and Outcomes</vt:lpstr>
      <vt:lpstr>Payload Mass, Launch Sites, and Outcomes</vt:lpstr>
      <vt:lpstr>Success Rates by Orbit</vt:lpstr>
      <vt:lpstr>Flight Number vs Orbit by Class</vt:lpstr>
      <vt:lpstr>Payload vs Orbit Outcome</vt:lpstr>
      <vt:lpstr>Success Rate by Year</vt:lpstr>
      <vt:lpstr>SQL EDA 1-2</vt:lpstr>
      <vt:lpstr>SQL EDA 3-4</vt:lpstr>
      <vt:lpstr>SQL EDA 5-6</vt:lpstr>
      <vt:lpstr>SQL EDA 7-8</vt:lpstr>
      <vt:lpstr>SQL EDA 9-10</vt:lpstr>
      <vt:lpstr>Folium &amp; Proximity</vt:lpstr>
      <vt:lpstr>Plotly Dashboarding</vt:lpstr>
      <vt:lpstr>Machine Learning</vt:lpstr>
      <vt:lpstr>Final Remarks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and SpaceX: Insights on Rockets and their Launches</dc:title>
  <dc:creator>Ryan Greene</dc:creator>
  <cp:lastModifiedBy>Ryan Greene</cp:lastModifiedBy>
  <cp:revision>2</cp:revision>
  <dcterms:created xsi:type="dcterms:W3CDTF">2024-03-14T13:54:48Z</dcterms:created>
  <dcterms:modified xsi:type="dcterms:W3CDTF">2024-03-15T18:18:58Z</dcterms:modified>
</cp:coreProperties>
</file>