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9" r:id="rId15"/>
    <p:sldId id="276" r:id="rId16"/>
    <p:sldId id="277" r:id="rId17"/>
    <p:sldId id="274" r:id="rId18"/>
    <p:sldId id="280" r:id="rId19"/>
    <p:sldId id="275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E4DA-2382-00F6-DBFF-34145B2F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AF0B-87A1-D67D-06A2-9877C790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1913-B0F3-E088-AAFA-3671A198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A2D5-367D-4CE5-253D-8424B4E1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8F60-9924-8621-13A4-2C606743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E279-9B59-D99C-E7DA-C3E1B9EC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6584B-CC82-E7BB-15C5-B584E2231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9E19-FA75-8361-E0BD-F77E763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9FDD-BD2F-2188-2EB9-2E0CC5C3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F6D7-26E3-E3EC-B778-0B838125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AABF3-2CD8-1667-8577-6379105E9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1884-D208-9560-CB11-E3A6A309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79A2-8DA6-7EB3-5652-47CCF00D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BD00-6E87-AA80-A72A-3AD22D15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D0EF-9AF8-7A4F-170C-059EAC58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52D5-FC90-815B-DB4B-C2EC62AD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459B-5F7E-5F45-DC08-A2876BFF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97A1-1B31-4A21-9057-9BF0231B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28CA-2A08-A469-D5C4-4B797AEA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CB22-2CE9-3717-3D1D-6AD36F5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D95-2203-9981-D280-F291E9AB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4458-E078-5488-0D71-9AE06607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9630-7A55-FA61-5BBA-DECE0E07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8088-8D37-3AD7-69AD-62EA3CD3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659B-B86A-B435-0C2D-C94AA92F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ECD0-CAE3-880B-6CFB-ABCB27AA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A7CF-E5AB-E453-9D61-C3D463AB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0A7DD-5792-631C-A468-97B03FFA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94D2-6C80-6ADD-D837-C4AB9F0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B31C9-84FE-F8B9-0B5F-3E6E0F9B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5FDD-20B1-D654-91B4-94ED528A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9C07-6E84-7B95-45BB-578D52AA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F10F-1012-524C-D2FE-873F13B0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C63E-4740-E897-C7A7-DD9A161F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E5926-4613-CF40-A9E6-8DD37E7F7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5FDAE-CC64-F517-4987-51CC16D86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FA2E7-D385-1F09-6F7D-CF4A102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5E7BE-01C0-4FE0-F291-51A4DA6D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028A-E6C4-7A49-912C-3CF1BA6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256E-7838-87BA-38C1-E05543AB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E569-742D-2946-7720-3F6C1FAE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8963-FF3F-4A5F-7668-60B4DF7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A062-87BA-6D3D-B21D-5A2A8949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3AD98-E27F-5EC6-88C7-D23B79D0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54DF0-CFCE-0A65-7BA8-44C22297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CD01A-6E75-933F-D506-48EE5A7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2ADF-69D7-8B27-E42B-DCD5E157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7AD3-813D-DB7D-83DA-2B9A2C1C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73382-C928-D44A-D890-85ABC9E3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0C087-5BD4-EF73-B7A3-DCC33C92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C599-9B7E-51F6-3D3E-DA37A2B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D2C67-1372-9783-F43C-B9B5031F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3202-8D55-DD84-320B-1B3D947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7D3AF-CCA9-C808-CB3C-283BAEE9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CC80E-50DC-E787-66A3-E3E20BA18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41D5-576C-F6EA-2614-76D27D91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FFB3-B7B8-4EE3-4DD1-6FA1512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B0B7D-5ABA-BC01-3632-35BAA681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EEBF4-0688-B979-22CB-FE329768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30E3-5FD3-35A9-CBE4-950A48C6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5B18-0E68-0CE7-64A0-32D3FB42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4187E-5199-4F16-BBB5-77A747A03D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3758-2BAF-3ED1-BA3E-4FF7F5AE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F320-940D-C045-5B36-EA98998B9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8101F-4155-4109-8C54-9ECE0AA4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A3263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We’ll Name This Presentation Later…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FA542: Financial Econometrics and Time Series Analysis</a:t>
            </a:r>
          </a:p>
          <a:p>
            <a:endParaRPr lang="en-US" dirty="0"/>
          </a:p>
          <a:p>
            <a:r>
              <a:rPr lang="en-US" dirty="0"/>
              <a:t>Andre Sealy</a:t>
            </a:r>
          </a:p>
          <a:p>
            <a:r>
              <a:rPr lang="en-US" dirty="0"/>
              <a:t>Fredrica </a:t>
            </a:r>
            <a:r>
              <a:rPr lang="en-US" dirty="0" err="1"/>
              <a:t>Malamisura</a:t>
            </a:r>
            <a:endParaRPr lang="en-US" dirty="0"/>
          </a:p>
          <a:p>
            <a:r>
              <a:rPr lang="en-US" dirty="0"/>
              <a:t>Swapnil Pant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3335-F189-2A41-787C-E51B185F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7AE18-FC32-A6BC-62EB-B2DF33D932A4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10CCD-450A-6704-850D-F5CD589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567BC-08B5-22C6-8FA9-91D2B331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C80CF-1515-D2D1-B50A-72006C39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7" y="1383064"/>
            <a:ext cx="8061945" cy="4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9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08C67-CA0E-40CE-9D23-5C48924E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70BD1-E069-2EFF-9478-EC9FE4F48B29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9EB17-A6CC-5EDB-75D9-B2815D28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01586-6881-D2E4-B7A4-5E9FD0EB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7EFE8-93D8-DE52-A0EA-057F2FAB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3763866"/>
            <a:ext cx="10431331" cy="229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3888E-CD56-ED91-2C23-77DE4F04E733}"/>
                  </a:ext>
                </a:extLst>
              </p:cNvPr>
              <p:cNvSpPr txBox="1"/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:r>
                  <a:rPr lang="en-US" dirty="0"/>
                  <a:t>The following shows the Ljung-Box Test for white noise (serial autocorrelation)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(White Noise),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(serial autocorrelation)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63888E-CD56-ED91-2C23-77DE4F04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blipFill>
                <a:blip r:embed="rId3"/>
                <a:stretch>
                  <a:fillRect l="-47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24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393E8-88A0-FFFF-92D2-6999816F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503675-1D1D-5150-66B5-D789BF71D28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814229-6FB5-ED44-5F11-56453645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271C9-9477-F307-80FE-262105E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A91E-39DD-B37E-693A-FEC71D2AFA99}"/>
              </a:ext>
            </a:extLst>
          </p:cNvPr>
          <p:cNvSpPr txBox="1"/>
          <p:nvPr/>
        </p:nvSpPr>
        <p:spPr>
          <a:xfrm>
            <a:off x="1558934" y="1597688"/>
            <a:ext cx="907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We find that Qualcomm Inc. (QCOM) and NVIDIA Corp (NVDA) have significant lags, suggesting some lag dependence.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For the remainder of the analysis, we turn our attention on these two assets.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8C71A-9DA6-7588-1833-25C74850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3820625"/>
            <a:ext cx="1022175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3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6440-F8F2-0721-1DF2-C70A772D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C10D0-4DB8-7EA1-14DD-0A1932834D91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Stationarity (Augmented Dickey-Fuller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E03DB4-E22F-04ED-28F5-82538885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A3595-8EAD-4688-7B23-07C3874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C0FDE-FA4B-49B8-76BB-FB2EFBD0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1550046"/>
            <a:ext cx="966922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4F2B-CC7B-842C-A1F5-30AACAF99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C80B1-A059-7B00-51D9-7C45341BBC8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Stationarity (Augmented Dickey-Fuller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0BA979-B64F-13C5-86B6-43CFA345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A625B-4FE4-AEB0-B2F5-FB7557EA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569A44-D004-A62D-DEC7-A9D4B796B12E}"/>
                  </a:ext>
                </a:extLst>
              </p:cNvPr>
              <p:cNvSpPr txBox="1"/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:r>
                  <a:rPr lang="en-US" dirty="0"/>
                  <a:t>The following shows the Augmented Dickey-Fuller Test for the log returns.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Clr>
                    <a:srgbClr val="A32638"/>
                  </a:buClr>
                  <a:buFont typeface="Wingdings 3" panose="05040102010807070707" pitchFamily="18" charset="2"/>
                  <a:buChar char="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(Unit Root),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(Stationary)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569A44-D004-A62D-DEC7-A9D4B796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34" y="1597688"/>
                <a:ext cx="9074130" cy="1200329"/>
              </a:xfrm>
              <a:prstGeom prst="rect">
                <a:avLst/>
              </a:prstGeom>
              <a:blipFill>
                <a:blip r:embed="rId2"/>
                <a:stretch>
                  <a:fillRect l="-470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25F0EF8-6364-0E91-8FF0-88EE201C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34" y="2798017"/>
            <a:ext cx="851653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7E5B-1397-7228-C19B-6EE97761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F8E6B-6829-3AAD-F2BE-7FE7630151F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04A85-5447-C017-45E5-3FDC7478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7C0B3-5015-5935-9E77-1119C073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38A33-16CF-F2F0-8C79-53C9C44C2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464309"/>
            <a:ext cx="972638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5BBE-49E1-37DD-C021-1BE27ADD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8D9CA-5B33-B665-F4CD-963B30BD8790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E10E7D-D44A-903D-E026-B350984B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19C17-A687-1580-1C00-5BECEDDF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90C6D-9CD2-7B24-D84D-FC7C07CA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550046"/>
            <a:ext cx="977401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5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6C5B0-F65C-C138-8787-CC5671ECE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B15787-4842-97ED-A3D1-5CCC5DF70D07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908EC-CE19-C9B7-4D59-8F4EC285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C69C3-3971-6744-E963-D8AED4B4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C826C-6B92-455A-11FD-13E738B0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8" y="1766442"/>
            <a:ext cx="1052659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A8E48-45D9-5193-C7B4-E9D4E347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C6E71-694E-5BDE-D0FE-A6979014738E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594E37-FBFB-A76A-4DC1-12E546CD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E12EC-4DED-54E3-BF6C-8DAEE043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73794-D960-4F5B-4539-14332985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1723787"/>
            <a:ext cx="1045038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E41E-7390-D46D-9EDD-0441E612A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96E4D-5E98-69E2-3D8B-CFA7F5D63E7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92516D-34E0-5EDF-22F1-FF259B27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F5904-5545-3ECD-54FE-3A356A3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5E276-6D65-58A0-ECF0-5293A6A2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695208"/>
            <a:ext cx="1047896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C277A-87E9-D05C-6586-A9EB509D654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Motivation: Modeling Asset Prices in 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036A3-8095-E2BB-BEE9-D5E0C7561AE6}"/>
              </a:ext>
            </a:extLst>
          </p:cNvPr>
          <p:cNvSpPr txBox="1"/>
          <p:nvPr/>
        </p:nvSpPr>
        <p:spPr>
          <a:xfrm>
            <a:off x="959218" y="1828800"/>
            <a:ext cx="9074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Our analysis primarily focuses on the technology sector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Tech stocks tend to have higher betas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They’re more sensitive to information shocks in the market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We also consider the growth aspect of the market (Macroeconomic Trends, Interest Rates, etc.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2CDA4F-6F9C-881C-3463-91C0B1B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DF413C-E16C-BEE8-9885-41557C0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EAC63-9854-374E-A81D-CA9DFAED0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15FA0-A43D-84B4-63DD-87F75069EF21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Model Selection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DA75B-E0BE-7CE8-4F4D-35DC9C13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F72CB-FA23-673E-1171-FEC9B526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D200E-548C-C898-BF4C-9AB1EDF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733313"/>
            <a:ext cx="1041227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2B58C-C74A-42D1-3279-C4FABE25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6B110-BE3A-B737-6C47-9694F56609F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ARIMA Models (Nvidia)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ECF80-7119-8AE8-380B-942114F4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6B202-1A96-DEE6-5377-CA189A6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EAA0C-8985-798E-BA4F-5806DE8321E0}"/>
              </a:ext>
            </a:extLst>
          </p:cNvPr>
          <p:cNvSpPr txBox="1"/>
          <p:nvPr/>
        </p:nvSpPr>
        <p:spPr>
          <a:xfrm>
            <a:off x="1558934" y="1597688"/>
            <a:ext cx="907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The following outlines the models generated from our selection criteria.</a:t>
            </a:r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endParaRPr lang="en-US" dirty="0"/>
          </a:p>
        </p:txBody>
      </p:sp>
      <p:pic>
        <p:nvPicPr>
          <p:cNvPr id="48" name="Picture 47" descr="\documentclass{article}&#10;\usepackage{amsmath}&#10;\pagestyle{empty}&#10;\begin{document}&#10;&#10;\[&#10;\begin{aligned}&#10;\text{AR(1): }&amp;r_{t}=0.0012-0.0371r_{t-1}+\epsilon_t\\&#10;\\&#10;\text{AR(2): }&amp;r_{t}=0.0012-0.0365r_{t-1}+0.0146r_{t-2}+\epsilon_t\\&#10;\\&#10;\text{MA(1): }&amp;r_{t}=0.0012-0.0360\epsilon_{t-1}+\epsilon_t&#10;\\&#10;\\&#10;\text{ARMA(1,1): }&amp;r_{t}=0.0012-0.230r_{t-1}+0.1928\epsilon_{t-1}+\epsilon_t&#10;\\&#10;\\&#10;\text{ARMA(1, 2): }&amp;r_{t}=0.0012-0.0179r_{t-1}-0.0187\epsilon_{t-1}+0.0161\epsilon_{t-2}+\epsilon_t&#10;\end{aligned}&#10;\]&#10;&#10;&#10;\end{document}" title="IguanaTex Bitmap Display">
            <a:extLst>
              <a:ext uri="{FF2B5EF4-FFF2-40B4-BE49-F238E27FC236}">
                <a16:creationId xmlns:a16="http://schemas.microsoft.com/office/drawing/2014/main" id="{FAD66DD6-0479-B2B3-F4EC-9AAD3AB8E0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40" y="2204885"/>
            <a:ext cx="7700117" cy="329051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8D7556-0264-34A3-06EE-869195F90DDA}"/>
              </a:ext>
            </a:extLst>
          </p:cNvPr>
          <p:cNvSpPr/>
          <p:nvPr/>
        </p:nvSpPr>
        <p:spPr>
          <a:xfrm>
            <a:off x="2020585" y="5095982"/>
            <a:ext cx="8150832" cy="64633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7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03C9-BF90-C5A1-7906-5EACADA2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52396-2783-3EF0-9059-BD5CC7EFAA47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ARIMA Models (Qualcomm)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37A8F-C420-D073-4E97-EDA02B1E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59C87-376C-F283-295A-B5A6F670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A4AD7-98B9-0467-3DCF-5BF1DD7C3E3B}"/>
              </a:ext>
            </a:extLst>
          </p:cNvPr>
          <p:cNvSpPr txBox="1"/>
          <p:nvPr/>
        </p:nvSpPr>
        <p:spPr>
          <a:xfrm>
            <a:off x="1558934" y="1597688"/>
            <a:ext cx="907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r>
              <a:rPr lang="en-US" dirty="0"/>
              <a:t>The following outlines the models generated from our selection criteria.</a:t>
            </a:r>
          </a:p>
          <a:p>
            <a:pPr marL="285750" indent="-285750">
              <a:buClr>
                <a:srgbClr val="A32638"/>
              </a:buClr>
              <a:buFont typeface="Wingdings 3" panose="05040102010807070707" pitchFamily="18" charset="2"/>
              <a:buChar char=""/>
            </a:pPr>
            <a:endParaRPr lang="en-US" dirty="0"/>
          </a:p>
        </p:txBody>
      </p:sp>
      <p:pic>
        <p:nvPicPr>
          <p:cNvPr id="19" name="Picture 18" descr="\documentclass{article}&#10;\usepackage{amsmath}&#10;\pagestyle{empty}&#10;\begin{document}&#10;&#10;\[&#10;\begin{aligned}&#10;\text{AR(1): }&amp;r_{t}=3e-04-0.0740r_{t-1}+\epsilon_t\\&#10;\\&#10;\text{AR(2): }&amp;r_{t}=3e-04-0.0743r_{t-1}-0.0049r_{t-2}+\epsilon_t\\&#10;\\&#10;\text{MA(1): }&amp;r_{t}=3e-04-0.0743\epsilon_{t-1}+\epsilon_t&#10;\\&#10;\\&#10;\text{MA(2): }&amp;r_{t}=3e-04-0.0744\epsilon_{t-1}-0.0003\epsilon_{t-2}+\epsilon_t&#10;\\&#10;\\&#10;\text{ARMA(1, 1): }&amp;r_{t}=3e-04-0.0374r_{t-1}-0.0371\epsilon_{t-1}+\epsilon_t&#10;\end{aligned}&#10;\]&#10;&#10;&#10;\end{document}" title="IguanaTex Bitmap Display">
            <a:extLst>
              <a:ext uri="{FF2B5EF4-FFF2-40B4-BE49-F238E27FC236}">
                <a16:creationId xmlns:a16="http://schemas.microsoft.com/office/drawing/2014/main" id="{0BF962D1-A5FC-0FF7-C428-2D9E6D36DA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40" y="2204885"/>
            <a:ext cx="6352460" cy="32895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A91B-82E7-DE16-DE56-82ED0BE4AF6B}"/>
              </a:ext>
            </a:extLst>
          </p:cNvPr>
          <p:cNvSpPr/>
          <p:nvPr/>
        </p:nvSpPr>
        <p:spPr>
          <a:xfrm>
            <a:off x="2766951" y="2028624"/>
            <a:ext cx="4572000" cy="64633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4AA58-C853-292A-A10E-002190A03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6FC55-DA5A-6812-6D46-4713A3F9AAD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Forecast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39805E-0C2F-89AC-B511-2FB9D2E4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B2F3D-2CB6-2AF3-72F2-8B755E5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76502-CF5A-5F49-59DC-0C3D99CF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383064"/>
            <a:ext cx="974543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C89D-8D15-0840-BDAC-01A1DB1A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621E9-E630-6583-C7CD-325DDC172C58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Our Sample Universe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4238D-73AA-655A-B4F5-D5EA678B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9D48B-7596-3A46-8F84-7A0B8A71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6061F-6325-27FF-5351-4DE28D59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82" y="1617969"/>
            <a:ext cx="9897035" cy="44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7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5A91-E78C-B70E-DEAF-5BB55A8E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528FD-1430-F032-85FF-B6EBFFC0A851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Our Sample Universe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CB008A-1CF1-B18C-E570-C5F04A28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4537D-1807-E12F-BC1C-99CCA298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graph of a number of colored lines&#10;&#10;AI-generated content may be incorrect.">
            <a:extLst>
              <a:ext uri="{FF2B5EF4-FFF2-40B4-BE49-F238E27FC236}">
                <a16:creationId xmlns:a16="http://schemas.microsoft.com/office/drawing/2014/main" id="{8EA1975A-0C24-9222-3016-5AB1F86DF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61" y="1776926"/>
            <a:ext cx="8640677" cy="41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6649E-FF79-1F3F-26B4-3A1BEDE0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673FE-2349-B752-4845-87181C5EE560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Our Sample Universe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2FBC30-E8DA-19BF-E41E-492F10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544F1-D235-A20A-8093-5C3AD7F9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67C41D99-C9EC-FB3F-F28D-DC3962668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782255"/>
            <a:ext cx="8641080" cy="41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5D40-114A-4FE9-5B77-B100639B6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363A5-6F96-7083-10F8-CDA11BCD310D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Descriptive Statistics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F8218C-AE7E-E941-D09B-1C04B872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BD320-E76D-547F-DC42-CBED40A7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A46F8-2C52-9C6E-790B-A9FFE383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65" y="1988257"/>
            <a:ext cx="1040275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2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1D3F6-0B75-AE47-2EAF-C1C533F0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3C6CD-675E-43CF-1C35-9E86010DE13F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Test for Normality (Jarque-Bera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51A7AC-8DF9-12D2-2E1E-813B35B1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90EA1-44AE-8D31-E0E9-C70D5C9D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5864D-5DD7-1C24-95BF-683C12EB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76" y="1357252"/>
            <a:ext cx="8393647" cy="49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9B2F-5609-EF54-72ED-08D7BD969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5CFED-063F-EC93-8C77-35C7FF1E3E06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Test for Normality (Jarque-Bera Test)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0429C-FACB-91BF-0569-92229D0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C45F5-29C3-466C-02A6-45DBA744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2D5FB-F3AA-69B8-BCE5-9E0BE532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945388"/>
            <a:ext cx="809738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67061-4264-9792-783B-0A09A76C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FFB54F-878C-339A-5817-A06D3DF1618B}"/>
              </a:ext>
            </a:extLst>
          </p:cNvPr>
          <p:cNvSpPr txBox="1"/>
          <p:nvPr/>
        </p:nvSpPr>
        <p:spPr>
          <a:xfrm>
            <a:off x="959218" y="798289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A32638"/>
                </a:solidFill>
              </a:rPr>
              <a:t>White Noise (Ljung-Box)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E3D8B4-F391-D1D5-8D07-D1C18E4B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Taming The Factor Zoo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5BE5D-B96F-7DF6-40FF-F75C1E34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group of black lines with numbers&#10;&#10;AI-generated content may be incorrect.">
            <a:extLst>
              <a:ext uri="{FF2B5EF4-FFF2-40B4-BE49-F238E27FC236}">
                <a16:creationId xmlns:a16="http://schemas.microsoft.com/office/drawing/2014/main" id="{9A63F85F-94D7-04CB-021F-0EDB50CE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29" y="1518595"/>
            <a:ext cx="8442542" cy="47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57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98.913"/>
  <p:tag name="ORIGINALWIDTH" val="6315.71"/>
  <p:tag name="LATEXADDIN" val="\documentclass{article}&#10;\usepackage{amsmath}&#10;\pagestyle{empty}&#10;\begin{document}&#10;&#10;\[&#10;\begin{aligned}&#10;\text{AR(1): }&amp;r_{t}=0.0012-0.0371r_{t-1}+\epsilon_t\\&#10;\\&#10;\text{AR(2): }&amp;r_{t}=0.0012-0.0365r_{t-1}+0.0146r_{t-2}+\epsilon_t\\&#10;\\&#10;\text{MA(1): }&amp;r_{t}=0.0012-0.0360\epsilon_{t-1}+\epsilon_t&#10;\\&#10;\\&#10;\text{ARMA(1,1): }&amp;r_{t}=0.0012-0.230r_{t-1}+0.1928\epsilon_{t-1}+\epsilon_t&#10;\\&#10;\\&#10;\text{ARMA(1, 2): }&amp;r_{t}=0.0012-0.0179r_{t-1}-0.0187\epsilon_{t-1}+0.0161\epsilon_{t-2}+\epsilon_t&#10;\end{aligned}&#10;\]&#10;&#10;&#10;\end{document}"/>
  <p:tag name="IGUANATEXSIZE" val="20"/>
  <p:tag name="IGUANATEXCURSOR" val="4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698.163"/>
  <p:tag name="ORIGINALWIDTH" val="5210.349"/>
  <p:tag name="LATEXADDIN" val="\documentclass{article}&#10;\usepackage{amsmath}&#10;\pagestyle{empty}&#10;\begin{document}&#10;&#10;\[&#10;\begin{aligned}&#10;\text{AR(1): }&amp;r_{t}=3e-04-0.0740r_{t-1}+\epsilon_t\\&#10;\\&#10;\text{AR(2): }&amp;r_{t}=3e-04-0.0743r_{t-1}-0.0049r_{t-2}+\epsilon_t\\&#10;\\&#10;\text{MA(1): }&amp;r_{t}=3e-04-0.0743\epsilon_{t-1}+\epsilon_t&#10;\\&#10;\\&#10;\text{MA(2): }&amp;r_{t}=3e-04-0.0744\epsilon_{t-1}-0.0003\epsilon_{t-2}+\epsilon_t&#10;\\&#10;\\&#10;\text{ARMA(1, 1): }&amp;r_{t}=3e-04-0.0374r_{t-1}-0.0371\epsilon_{t-1}+\epsilon_t&#10;\end{aligned}&#10;\]&#10;&#10;&#10;\end{document}"/>
  <p:tag name="IGUANATEXSIZE" val="20"/>
  <p:tag name="IGUANATEXCURSOR" val="4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391</Words>
  <Application>Microsoft Office PowerPoint</Application>
  <PresentationFormat>Widescreen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 3</vt:lpstr>
      <vt:lpstr>Office Theme</vt:lpstr>
      <vt:lpstr>We’ll Name This Presentation Later…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Sealy</dc:creator>
  <cp:lastModifiedBy>Andre Sealy</cp:lastModifiedBy>
  <cp:revision>9</cp:revision>
  <dcterms:created xsi:type="dcterms:W3CDTF">2025-03-26T20:38:31Z</dcterms:created>
  <dcterms:modified xsi:type="dcterms:W3CDTF">2025-03-28T14:22:45Z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2025-03-26T20:47:03Z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df7b70e1-a262-4795-a7a3-e4a3f87f4c68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