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3" r:id="rId3"/>
    <p:sldId id="274" r:id="rId4"/>
    <p:sldId id="275" r:id="rId5"/>
    <p:sldId id="276" r:id="rId6"/>
    <p:sldId id="277" r:id="rId7"/>
    <p:sldId id="278" r:id="rId8"/>
    <p:sldId id="279" r:id="rId9"/>
    <p:sldId id="280" r:id="rId10"/>
    <p:sldId id="281" r:id="rId11"/>
    <p:sldId id="282" r:id="rId12"/>
    <p:sldId id="283"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62" d="100"/>
          <a:sy n="162" d="100"/>
        </p:scale>
        <p:origin x="1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1860FDD-AE7B-4EDB-AC40-5D327337CF14}" type="datetimeFigureOut">
              <a:rPr lang="ru-RU" smtClean="0"/>
              <a:t>16.01.2024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D0B52A4-7F5C-40C5-A4C5-94B5DC6E8A3D}" type="slidenum">
              <a:rPr lang="ru-RU" smtClean="0"/>
              <a:t>‹#›</a:t>
            </a:fld>
            <a:endParaRPr lang="ru-RU"/>
          </a:p>
        </p:txBody>
      </p:sp>
    </p:spTree>
    <p:extLst>
      <p:ext uri="{BB962C8B-B14F-4D97-AF65-F5344CB8AC3E}">
        <p14:creationId xmlns:p14="http://schemas.microsoft.com/office/powerpoint/2010/main" val="2841729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1860FDD-AE7B-4EDB-AC40-5D327337CF14}" type="datetimeFigureOut">
              <a:rPr lang="ru-RU" smtClean="0"/>
              <a:t>16.01.2024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D0B52A4-7F5C-40C5-A4C5-94B5DC6E8A3D}" type="slidenum">
              <a:rPr lang="ru-RU" smtClean="0"/>
              <a:t>‹#›</a:t>
            </a:fld>
            <a:endParaRPr lang="ru-RU"/>
          </a:p>
        </p:txBody>
      </p:sp>
    </p:spTree>
    <p:extLst>
      <p:ext uri="{BB962C8B-B14F-4D97-AF65-F5344CB8AC3E}">
        <p14:creationId xmlns:p14="http://schemas.microsoft.com/office/powerpoint/2010/main" val="1882532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1860FDD-AE7B-4EDB-AC40-5D327337CF14}" type="datetimeFigureOut">
              <a:rPr lang="ru-RU" smtClean="0"/>
              <a:t>16.01.2024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D0B52A4-7F5C-40C5-A4C5-94B5DC6E8A3D}" type="slidenum">
              <a:rPr lang="ru-RU" smtClean="0"/>
              <a:t>‹#›</a:t>
            </a:fld>
            <a:endParaRPr lang="ru-RU"/>
          </a:p>
        </p:txBody>
      </p:sp>
    </p:spTree>
    <p:extLst>
      <p:ext uri="{BB962C8B-B14F-4D97-AF65-F5344CB8AC3E}">
        <p14:creationId xmlns:p14="http://schemas.microsoft.com/office/powerpoint/2010/main" val="2359262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1860FDD-AE7B-4EDB-AC40-5D327337CF14}" type="datetimeFigureOut">
              <a:rPr lang="ru-RU" smtClean="0"/>
              <a:t>16.01.2024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D0B52A4-7F5C-40C5-A4C5-94B5DC6E8A3D}" type="slidenum">
              <a:rPr lang="ru-RU" smtClean="0"/>
              <a:t>‹#›</a:t>
            </a:fld>
            <a:endParaRPr lang="ru-RU"/>
          </a:p>
        </p:txBody>
      </p:sp>
    </p:spTree>
    <p:extLst>
      <p:ext uri="{BB962C8B-B14F-4D97-AF65-F5344CB8AC3E}">
        <p14:creationId xmlns:p14="http://schemas.microsoft.com/office/powerpoint/2010/main" val="2865049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1860FDD-AE7B-4EDB-AC40-5D327337CF14}" type="datetimeFigureOut">
              <a:rPr lang="ru-RU" smtClean="0"/>
              <a:t>16.01.2024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D0B52A4-7F5C-40C5-A4C5-94B5DC6E8A3D}" type="slidenum">
              <a:rPr lang="ru-RU" smtClean="0"/>
              <a:t>‹#›</a:t>
            </a:fld>
            <a:endParaRPr lang="ru-RU"/>
          </a:p>
        </p:txBody>
      </p:sp>
    </p:spTree>
    <p:extLst>
      <p:ext uri="{BB962C8B-B14F-4D97-AF65-F5344CB8AC3E}">
        <p14:creationId xmlns:p14="http://schemas.microsoft.com/office/powerpoint/2010/main" val="157350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1860FDD-AE7B-4EDB-AC40-5D327337CF14}" type="datetimeFigureOut">
              <a:rPr lang="ru-RU" smtClean="0"/>
              <a:t>16.01.2024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D0B52A4-7F5C-40C5-A4C5-94B5DC6E8A3D}" type="slidenum">
              <a:rPr lang="ru-RU" smtClean="0"/>
              <a:t>‹#›</a:t>
            </a:fld>
            <a:endParaRPr lang="ru-RU"/>
          </a:p>
        </p:txBody>
      </p:sp>
    </p:spTree>
    <p:extLst>
      <p:ext uri="{BB962C8B-B14F-4D97-AF65-F5344CB8AC3E}">
        <p14:creationId xmlns:p14="http://schemas.microsoft.com/office/powerpoint/2010/main" val="56900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1860FDD-AE7B-4EDB-AC40-5D327337CF14}" type="datetimeFigureOut">
              <a:rPr lang="ru-RU" smtClean="0"/>
              <a:t>16.01.2024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D0B52A4-7F5C-40C5-A4C5-94B5DC6E8A3D}" type="slidenum">
              <a:rPr lang="ru-RU" smtClean="0"/>
              <a:t>‹#›</a:t>
            </a:fld>
            <a:endParaRPr lang="ru-RU"/>
          </a:p>
        </p:txBody>
      </p:sp>
    </p:spTree>
    <p:extLst>
      <p:ext uri="{BB962C8B-B14F-4D97-AF65-F5344CB8AC3E}">
        <p14:creationId xmlns:p14="http://schemas.microsoft.com/office/powerpoint/2010/main" val="1052739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1860FDD-AE7B-4EDB-AC40-5D327337CF14}" type="datetimeFigureOut">
              <a:rPr lang="ru-RU" smtClean="0"/>
              <a:t>16.01.2024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D0B52A4-7F5C-40C5-A4C5-94B5DC6E8A3D}" type="slidenum">
              <a:rPr lang="ru-RU" smtClean="0"/>
              <a:t>‹#›</a:t>
            </a:fld>
            <a:endParaRPr lang="ru-RU"/>
          </a:p>
        </p:txBody>
      </p:sp>
    </p:spTree>
    <p:extLst>
      <p:ext uri="{BB962C8B-B14F-4D97-AF65-F5344CB8AC3E}">
        <p14:creationId xmlns:p14="http://schemas.microsoft.com/office/powerpoint/2010/main" val="320533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1860FDD-AE7B-4EDB-AC40-5D327337CF14}" type="datetimeFigureOut">
              <a:rPr lang="ru-RU" smtClean="0"/>
              <a:t>16.01.2024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D0B52A4-7F5C-40C5-A4C5-94B5DC6E8A3D}" type="slidenum">
              <a:rPr lang="ru-RU" smtClean="0"/>
              <a:t>‹#›</a:t>
            </a:fld>
            <a:endParaRPr lang="ru-RU"/>
          </a:p>
        </p:txBody>
      </p:sp>
    </p:spTree>
    <p:extLst>
      <p:ext uri="{BB962C8B-B14F-4D97-AF65-F5344CB8AC3E}">
        <p14:creationId xmlns:p14="http://schemas.microsoft.com/office/powerpoint/2010/main" val="1704501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1860FDD-AE7B-4EDB-AC40-5D327337CF14}" type="datetimeFigureOut">
              <a:rPr lang="ru-RU" smtClean="0"/>
              <a:t>16.01.2024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D0B52A4-7F5C-40C5-A4C5-94B5DC6E8A3D}" type="slidenum">
              <a:rPr lang="ru-RU" smtClean="0"/>
              <a:t>‹#›</a:t>
            </a:fld>
            <a:endParaRPr lang="ru-RU"/>
          </a:p>
        </p:txBody>
      </p:sp>
    </p:spTree>
    <p:extLst>
      <p:ext uri="{BB962C8B-B14F-4D97-AF65-F5344CB8AC3E}">
        <p14:creationId xmlns:p14="http://schemas.microsoft.com/office/powerpoint/2010/main" val="1422856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1860FDD-AE7B-4EDB-AC40-5D327337CF14}" type="datetimeFigureOut">
              <a:rPr lang="ru-RU" smtClean="0"/>
              <a:t>16.01.2024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D0B52A4-7F5C-40C5-A4C5-94B5DC6E8A3D}" type="slidenum">
              <a:rPr lang="ru-RU" smtClean="0"/>
              <a:t>‹#›</a:t>
            </a:fld>
            <a:endParaRPr lang="ru-RU"/>
          </a:p>
        </p:txBody>
      </p:sp>
    </p:spTree>
    <p:extLst>
      <p:ext uri="{BB962C8B-B14F-4D97-AF65-F5344CB8AC3E}">
        <p14:creationId xmlns:p14="http://schemas.microsoft.com/office/powerpoint/2010/main" val="3485704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60FDD-AE7B-4EDB-AC40-5D327337CF14}" type="datetimeFigureOut">
              <a:rPr lang="ru-RU" smtClean="0"/>
              <a:t>16.01.2024</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B52A4-7F5C-40C5-A4C5-94B5DC6E8A3D}" type="slidenum">
              <a:rPr lang="ru-RU" smtClean="0"/>
              <a:t>‹#›</a:t>
            </a:fld>
            <a:endParaRPr lang="ru-RU"/>
          </a:p>
        </p:txBody>
      </p:sp>
    </p:spTree>
    <p:extLst>
      <p:ext uri="{BB962C8B-B14F-4D97-AF65-F5344CB8AC3E}">
        <p14:creationId xmlns:p14="http://schemas.microsoft.com/office/powerpoint/2010/main" val="1588248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12192000" cy="6858000"/>
          </a:xfrm>
          <a:prstGeom prst="rect">
            <a:avLst/>
          </a:prstGeom>
          <a:solidFill>
            <a:srgbClr val="2647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a:p>
        </p:txBody>
      </p:sp>
      <p:sp>
        <p:nvSpPr>
          <p:cNvPr id="5" name="Прямоугольник 4"/>
          <p:cNvSpPr/>
          <p:nvPr/>
        </p:nvSpPr>
        <p:spPr>
          <a:xfrm>
            <a:off x="335360" y="260648"/>
            <a:ext cx="11521280" cy="633670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a:p>
        </p:txBody>
      </p:sp>
      <p:cxnSp>
        <p:nvCxnSpPr>
          <p:cNvPr id="7" name="Прямая соединительная линия 6"/>
          <p:cNvCxnSpPr/>
          <p:nvPr/>
        </p:nvCxnSpPr>
        <p:spPr>
          <a:xfrm>
            <a:off x="4943872" y="4101075"/>
            <a:ext cx="230425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639616" y="4773150"/>
            <a:ext cx="7104789" cy="1200329"/>
          </a:xfrm>
          <a:prstGeom prst="rect">
            <a:avLst/>
          </a:prstGeom>
          <a:noFill/>
        </p:spPr>
        <p:txBody>
          <a:bodyPr wrap="square" rtlCol="0">
            <a:spAutoFit/>
          </a:bodyPr>
          <a:lstStyle/>
          <a:p>
            <a:pPr algn="ctr"/>
            <a:r>
              <a:rPr lang="ru-RU" sz="2400" dirty="0">
                <a:solidFill>
                  <a:schemeClr val="bg1"/>
                </a:solidFill>
              </a:rPr>
              <a:t>Вычисление разгона автомобиля марки </a:t>
            </a:r>
            <a:endParaRPr lang="ru-RU" sz="2400" dirty="0" smtClean="0">
              <a:solidFill>
                <a:schemeClr val="bg1"/>
              </a:solidFill>
            </a:endParaRPr>
          </a:p>
          <a:p>
            <a:pPr algn="ctr"/>
            <a:r>
              <a:rPr lang="ru-RU" sz="2400" dirty="0" smtClean="0">
                <a:solidFill>
                  <a:schemeClr val="bg1"/>
                </a:solidFill>
              </a:rPr>
              <a:t>“</a:t>
            </a:r>
            <a:r>
              <a:rPr lang="en-US" sz="2400" dirty="0">
                <a:solidFill>
                  <a:schemeClr val="bg1"/>
                </a:solidFill>
              </a:rPr>
              <a:t>Tesla Model S I </a:t>
            </a:r>
            <a:r>
              <a:rPr lang="ru-RU" sz="2400" dirty="0" err="1">
                <a:solidFill>
                  <a:schemeClr val="bg1"/>
                </a:solidFill>
              </a:rPr>
              <a:t>Рестайлинг</a:t>
            </a:r>
            <a:r>
              <a:rPr lang="ru-RU" sz="2400" dirty="0">
                <a:solidFill>
                  <a:schemeClr val="bg1"/>
                </a:solidFill>
              </a:rPr>
              <a:t> </a:t>
            </a:r>
            <a:r>
              <a:rPr lang="ru-RU" sz="2400" dirty="0" smtClean="0">
                <a:solidFill>
                  <a:schemeClr val="bg1"/>
                </a:solidFill>
              </a:rPr>
              <a:t>2</a:t>
            </a:r>
            <a:r>
              <a:rPr lang="ru-RU" sz="2400" dirty="0" smtClean="0">
                <a:solidFill>
                  <a:schemeClr val="bg1"/>
                </a:solidFill>
              </a:rPr>
              <a:t>” с помощью информационных технологий</a:t>
            </a:r>
            <a:endParaRPr lang="ru-RU" sz="2400" dirty="0" smtClean="0">
              <a:solidFill>
                <a:schemeClr val="bg1"/>
              </a:solidFill>
            </a:endParaRPr>
          </a:p>
        </p:txBody>
      </p:sp>
      <p:pic>
        <p:nvPicPr>
          <p:cNvPr id="1026" name="Picture 2" descr="D:\логотип ргпу\билингв в разн. форматах\билингв. для темного фона.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12156" y="1028733"/>
            <a:ext cx="2367689" cy="23245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662264" y="3779945"/>
            <a:ext cx="3547715" cy="369332"/>
          </a:xfrm>
          <a:prstGeom prst="rect">
            <a:avLst/>
          </a:prstGeom>
          <a:noFill/>
        </p:spPr>
        <p:txBody>
          <a:bodyPr wrap="square" rtlCol="0">
            <a:spAutoFit/>
          </a:bodyPr>
          <a:lstStyle/>
          <a:p>
            <a:r>
              <a:rPr lang="ru-RU" dirty="0" smtClean="0">
                <a:solidFill>
                  <a:schemeClr val="bg1"/>
                </a:solidFill>
              </a:rPr>
              <a:t>Выполнил Кидалов Александр</a:t>
            </a:r>
            <a:endParaRPr lang="ru-RU" dirty="0">
              <a:solidFill>
                <a:schemeClr val="bg1"/>
              </a:solidFill>
            </a:endParaRPr>
          </a:p>
        </p:txBody>
      </p:sp>
    </p:spTree>
    <p:extLst>
      <p:ext uri="{BB962C8B-B14F-4D97-AF65-F5344CB8AC3E}">
        <p14:creationId xmlns:p14="http://schemas.microsoft.com/office/powerpoint/2010/main" val="17221649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12192000"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solidFill>
                <a:schemeClr val="tx1"/>
              </a:solidFill>
            </a:endParaRPr>
          </a:p>
        </p:txBody>
      </p:sp>
      <mc:AlternateContent xmlns:mc="http://schemas.openxmlformats.org/markup-compatibility/2006" xmlns:a14="http://schemas.microsoft.com/office/drawing/2010/main">
        <mc:Choice Requires="a14">
          <p:sp>
            <p:nvSpPr>
              <p:cNvPr id="6" name="TextBox 5"/>
              <p:cNvSpPr txBox="1"/>
              <p:nvPr/>
            </p:nvSpPr>
            <p:spPr>
              <a:xfrm>
                <a:off x="911424" y="1604798"/>
                <a:ext cx="7180820" cy="34697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&lt;</m:t>
                      </m:r>
                      <m:r>
                        <a:rPr lang="en-US" sz="2400" b="0" i="1" smtClean="0">
                          <a:latin typeface="Cambria Math" panose="02040503050406030204" pitchFamily="18" charset="0"/>
                        </a:rPr>
                        <m:t>𝑃</m:t>
                      </m:r>
                      <m:r>
                        <a:rPr lang="en-US" sz="2400" b="0" i="1" smtClean="0">
                          <a:latin typeface="Cambria Math" panose="02040503050406030204" pitchFamily="18" charset="0"/>
                        </a:rPr>
                        <m:t>&gt; =</m:t>
                      </m:r>
                      <m:f>
                        <m:fPr>
                          <m:ctrlPr>
                            <a:rPr lang="ru-RU" sz="2400" i="1" dirty="0" smtClean="0">
                              <a:latin typeface="Cambria Math" panose="02040503050406030204" pitchFamily="18" charset="0"/>
                            </a:rPr>
                          </m:ctrlPr>
                        </m:fPr>
                        <m:num>
                          <m:r>
                            <a:rPr lang="ru-RU" sz="2400" b="0" i="1" dirty="0" smtClean="0">
                              <a:latin typeface="Cambria Math" panose="02040503050406030204" pitchFamily="18" charset="0"/>
                            </a:rPr>
                            <m:t>446.6</m:t>
                          </m:r>
                          <m:r>
                            <a:rPr lang="en-US" sz="2400" b="0" i="1" dirty="0" smtClean="0">
                              <a:latin typeface="Cambria Math" panose="02040503050406030204" pitchFamily="18" charset="0"/>
                            </a:rPr>
                            <m:t>+636.5</m:t>
                          </m:r>
                        </m:num>
                        <m:den>
                          <m:r>
                            <a:rPr lang="ru-RU" sz="2400" i="0" dirty="0">
                              <a:latin typeface="Cambria Math" panose="02040503050406030204" pitchFamily="18" charset="0"/>
                            </a:rPr>
                            <m:t>2</m:t>
                          </m:r>
                        </m:den>
                      </m:f>
                      <m:r>
                        <a:rPr lang="en-US" sz="2400" b="0" i="1" dirty="0" smtClean="0">
                          <a:latin typeface="Cambria Math" panose="02040503050406030204" pitchFamily="18" charset="0"/>
                        </a:rPr>
                        <m:t>=</m:t>
                      </m:r>
                      <m:r>
                        <a:rPr lang="ru-RU" sz="2400" b="0" i="1" dirty="0" smtClean="0">
                          <a:latin typeface="Cambria Math" panose="02040503050406030204" pitchFamily="18" charset="0"/>
                        </a:rPr>
                        <m:t>541.55</m:t>
                      </m:r>
                      <m:r>
                        <a:rPr lang="en-US" sz="2400" b="0" i="1" dirty="0" smtClean="0">
                          <a:latin typeface="Cambria Math" panose="02040503050406030204" pitchFamily="18" charset="0"/>
                        </a:rPr>
                        <m:t> </m:t>
                      </m:r>
                      <m:r>
                        <a:rPr lang="ru-RU" sz="2400" b="0" i="1" dirty="0" smtClean="0">
                          <a:latin typeface="Cambria Math" panose="02040503050406030204" pitchFamily="18" charset="0"/>
                        </a:rPr>
                        <m:t>л.с.</m:t>
                      </m:r>
                    </m:oMath>
                  </m:oMathPara>
                </a14:m>
                <a:endParaRPr lang="ru-RU" sz="2400" b="0" dirty="0" smtClean="0"/>
              </a:p>
              <a:p>
                <a:pPr algn="ctr"/>
                <a:endParaRPr lang="ru-RU" sz="2400" dirty="0" smtClean="0"/>
              </a:p>
              <a:p>
                <a:pPr algn="ct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b="0" i="1" smtClean="0">
                              <a:latin typeface="Cambria Math" panose="02040503050406030204" pitchFamily="18" charset="0"/>
                            </a:rPr>
                            <m:t>𝑃</m:t>
                          </m:r>
                        </m:e>
                        <m:sub>
                          <m:r>
                            <a:rPr lang="ru-RU" sz="2400" b="0" i="1" smtClean="0">
                              <a:latin typeface="Cambria Math" panose="02040503050406030204" pitchFamily="18" charset="0"/>
                            </a:rPr>
                            <m:t>реальная</m:t>
                          </m:r>
                        </m:sub>
                      </m:sSub>
                      <m:r>
                        <a:rPr lang="en-US" sz="2400" b="0" i="1" smtClean="0">
                          <a:latin typeface="Cambria Math" panose="02040503050406030204" pitchFamily="18" charset="0"/>
                        </a:rPr>
                        <m:t>=</m:t>
                      </m:r>
                      <m:r>
                        <a:rPr lang="ru-RU" sz="2400" b="0" i="1" smtClean="0">
                          <a:latin typeface="Cambria Math" panose="02040503050406030204" pitchFamily="18" charset="0"/>
                        </a:rPr>
                        <m:t>541.55</m:t>
                      </m:r>
                      <m:r>
                        <a:rPr lang="en-US" sz="2400" b="0" i="1" smtClean="0">
                          <a:latin typeface="Cambria Math" panose="02040503050406030204" pitchFamily="18" charset="0"/>
                        </a:rPr>
                        <m:t>∗735∗0.85=</m:t>
                      </m:r>
                      <m:r>
                        <a:rPr lang="ru-RU" sz="2400" b="0" i="1" smtClean="0">
                          <a:latin typeface="Cambria Math" panose="02040503050406030204" pitchFamily="18" charset="0"/>
                        </a:rPr>
                        <m:t>338 333.362 Вт</m:t>
                      </m:r>
                    </m:oMath>
                  </m:oMathPara>
                </a14:m>
                <a:endParaRPr lang="ru-RU" sz="2400" dirty="0" smtClean="0"/>
              </a:p>
              <a:p>
                <a:pPr algn="ctr"/>
                <a:endParaRPr lang="ru-RU" sz="2400" dirty="0"/>
              </a:p>
              <a:p>
                <a:pPr algn="ct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m:t>
                              </m:r>
                              <m:r>
                                <a:rPr lang="en-US" sz="2400" b="0" i="1" smtClean="0">
                                  <a:latin typeface="Cambria Math" panose="02040503050406030204" pitchFamily="18" charset="0"/>
                                </a:rPr>
                                <m:t>𝑉</m:t>
                              </m:r>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2∗</m:t>
                          </m:r>
                          <m:r>
                            <a:rPr lang="en-US" sz="2400" b="0" i="1" smtClean="0">
                              <a:latin typeface="Cambria Math" panose="02040503050406030204" pitchFamily="18" charset="0"/>
                            </a:rPr>
                            <m:t>𝑃</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2170∗</m:t>
                          </m:r>
                          <m:sSup>
                            <m:sSupPr>
                              <m:ctrlPr>
                                <a:rPr lang="en-US" sz="2400" b="0" i="1" smtClean="0">
                                  <a:latin typeface="Cambria Math" panose="02040503050406030204" pitchFamily="18" charset="0"/>
                                </a:rPr>
                              </m:ctrlPr>
                            </m:sSupPr>
                            <m:e>
                              <m:r>
                                <a:rPr lang="ru-RU" sz="2400" b="0" i="1" smtClean="0">
                                  <a:latin typeface="Cambria Math" panose="02040503050406030204" pitchFamily="18" charset="0"/>
                                </a:rPr>
                                <m:t>((55.56)</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ru-RU" sz="2400" b="0" i="1" smtClean="0">
                                  <a:latin typeface="Cambria Math" panose="02040503050406030204" pitchFamily="18" charset="0"/>
                                </a:rPr>
                                <m:t>(27.78)</m:t>
                              </m:r>
                            </m:e>
                            <m:sup>
                              <m:r>
                                <a:rPr lang="en-US" sz="2400" b="0" i="1" smtClean="0">
                                  <a:latin typeface="Cambria Math" panose="02040503050406030204" pitchFamily="18" charset="0"/>
                                </a:rPr>
                                <m:t>2</m:t>
                              </m:r>
                            </m:sup>
                          </m:sSup>
                          <m:r>
                            <a:rPr lang="ru-RU" sz="2400" b="0" i="1" smtClean="0">
                              <a:latin typeface="Cambria Math" panose="02040503050406030204" pitchFamily="18" charset="0"/>
                            </a:rPr>
                            <m:t>)</m:t>
                          </m:r>
                        </m:num>
                        <m:den>
                          <m:r>
                            <a:rPr lang="en-US" sz="2400" b="0" i="1" smtClean="0">
                              <a:latin typeface="Cambria Math" panose="02040503050406030204" pitchFamily="18" charset="0"/>
                            </a:rPr>
                            <m:t>2∗251 149.5</m:t>
                          </m:r>
                        </m:den>
                      </m:f>
                      <m:r>
                        <a:rPr lang="en-US" sz="2400" b="0" i="1" smtClean="0">
                          <a:latin typeface="Cambria Math" panose="02040503050406030204" pitchFamily="18" charset="0"/>
                        </a:rPr>
                        <m:t>=</m:t>
                      </m:r>
                      <m:r>
                        <a:rPr lang="ru-RU" sz="2400" b="0" i="1" smtClean="0">
                          <a:latin typeface="Cambria Math" panose="02040503050406030204" pitchFamily="18" charset="0"/>
                        </a:rPr>
                        <m:t>7.428674</m:t>
                      </m:r>
                      <m:r>
                        <a:rPr lang="en-US" sz="2400" b="0" i="0" smtClean="0">
                          <a:latin typeface="Cambria Math" panose="02040503050406030204" pitchFamily="18" charset="0"/>
                        </a:rPr>
                        <m:t> </m:t>
                      </m:r>
                      <m:r>
                        <a:rPr lang="ru-RU" sz="2400" b="0" i="0" smtClean="0">
                          <a:latin typeface="Cambria Math" panose="02040503050406030204" pitchFamily="18" charset="0"/>
                        </a:rPr>
                        <m:t>с.</m:t>
                      </m:r>
                    </m:oMath>
                  </m:oMathPara>
                </a14:m>
                <a:endParaRPr lang="ru-RU" sz="2400" b="0" dirty="0" smtClean="0"/>
              </a:p>
              <a:p>
                <a:pPr algn="ctr"/>
                <a:endParaRPr lang="ru-RU"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911424" y="1604798"/>
                <a:ext cx="7180820" cy="3469796"/>
              </a:xfrm>
              <a:prstGeom prst="rect">
                <a:avLst/>
              </a:prstGeom>
              <a:blipFill>
                <a:blip r:embed="rId3"/>
                <a:stretch>
                  <a:fillRect/>
                </a:stretch>
              </a:blipFill>
            </p:spPr>
            <p:txBody>
              <a:bodyPr/>
              <a:lstStyle/>
              <a:p>
                <a:r>
                  <a:rPr lang="ru-RU">
                    <a:noFill/>
                  </a:rPr>
                  <a:t> </a:t>
                </a:r>
              </a:p>
            </p:txBody>
          </p:sp>
        </mc:Fallback>
      </mc:AlternateContent>
      <p:sp>
        <p:nvSpPr>
          <p:cNvPr id="7" name="TextBox 6"/>
          <p:cNvSpPr txBox="1"/>
          <p:nvPr/>
        </p:nvSpPr>
        <p:spPr>
          <a:xfrm>
            <a:off x="409622" y="260649"/>
            <a:ext cx="4758896" cy="830997"/>
          </a:xfrm>
          <a:prstGeom prst="rect">
            <a:avLst/>
          </a:prstGeom>
          <a:noFill/>
        </p:spPr>
        <p:txBody>
          <a:bodyPr wrap="square" rtlCol="0">
            <a:spAutoFit/>
          </a:bodyPr>
          <a:lstStyle/>
          <a:p>
            <a:r>
              <a:rPr lang="ru-RU" sz="2400" dirty="0"/>
              <a:t>Вычисление разгона автомобиля на промежутке от </a:t>
            </a:r>
            <a:r>
              <a:rPr lang="ru-RU" sz="2400" dirty="0" smtClean="0"/>
              <a:t>100 </a:t>
            </a:r>
            <a:r>
              <a:rPr lang="ru-RU" sz="2400" dirty="0"/>
              <a:t>– </a:t>
            </a:r>
            <a:r>
              <a:rPr lang="ru-RU" sz="2400" dirty="0" smtClean="0"/>
              <a:t>200 </a:t>
            </a:r>
            <a:r>
              <a:rPr lang="ru-RU" sz="2400" dirty="0"/>
              <a:t>км/ч:</a:t>
            </a:r>
          </a:p>
        </p:txBody>
      </p:sp>
    </p:spTree>
    <p:extLst>
      <p:ext uri="{BB962C8B-B14F-4D97-AF65-F5344CB8AC3E}">
        <p14:creationId xmlns:p14="http://schemas.microsoft.com/office/powerpoint/2010/main" val="1259581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12192000"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solidFill>
                <a:schemeClr val="tx1"/>
              </a:solidFill>
            </a:endParaRPr>
          </a:p>
        </p:txBody>
      </p:sp>
      <p:sp>
        <p:nvSpPr>
          <p:cNvPr id="6" name="TextBox 5"/>
          <p:cNvSpPr txBox="1"/>
          <p:nvPr/>
        </p:nvSpPr>
        <p:spPr>
          <a:xfrm>
            <a:off x="911424" y="1604798"/>
            <a:ext cx="7176895" cy="3046988"/>
          </a:xfrm>
          <a:prstGeom prst="rect">
            <a:avLst/>
          </a:prstGeom>
          <a:noFill/>
        </p:spPr>
        <p:txBody>
          <a:bodyPr wrap="square" rtlCol="0">
            <a:spAutoFit/>
          </a:bodyPr>
          <a:lstStyle/>
          <a:p>
            <a:r>
              <a:rPr lang="ru-RU" sz="2400" dirty="0"/>
              <a:t>С учетом погрешности, которую мы </a:t>
            </a:r>
            <a:r>
              <a:rPr lang="ru-RU" sz="2400" dirty="0" smtClean="0"/>
              <a:t>смогли вывести благодаря </a:t>
            </a:r>
            <a:r>
              <a:rPr lang="ru-RU" sz="2400" dirty="0" smtClean="0"/>
              <a:t>написанному коду для </a:t>
            </a:r>
            <a:r>
              <a:rPr lang="ru-RU" sz="2400" dirty="0" smtClean="0"/>
              <a:t>данной задачи, после расчета разгона автомобиля от </a:t>
            </a:r>
            <a:r>
              <a:rPr lang="ru-RU" sz="2400" dirty="0"/>
              <a:t>0 – 100 </a:t>
            </a:r>
            <a:r>
              <a:rPr lang="ru-RU" sz="2400" dirty="0" smtClean="0"/>
              <a:t>км/ч, </a:t>
            </a:r>
            <a:r>
              <a:rPr lang="ru-RU" sz="2400" dirty="0"/>
              <a:t>можно сказать, что в паспорте автомобиля было бы написано, что автомобиль может разогнаться до 200 км/ч за 7.294703</a:t>
            </a:r>
            <a:r>
              <a:rPr lang="ru-RU" dirty="0"/>
              <a:t> </a:t>
            </a:r>
            <a:r>
              <a:rPr lang="ru-RU" sz="2400" dirty="0" smtClean="0"/>
              <a:t> </a:t>
            </a:r>
            <a:r>
              <a:rPr lang="ru-RU" sz="2400" dirty="0"/>
              <a:t>секунд</a:t>
            </a:r>
            <a:r>
              <a:rPr lang="ru-RU" sz="2400" dirty="0" smtClean="0"/>
              <a:t>.</a:t>
            </a:r>
          </a:p>
          <a:p>
            <a:r>
              <a:rPr lang="ru-RU" sz="2400" dirty="0" smtClean="0"/>
              <a:t>Если округлить, то за 7.3 секунд.</a:t>
            </a:r>
            <a:endParaRPr lang="ru-RU" sz="2400" dirty="0"/>
          </a:p>
          <a:p>
            <a:pPr algn="ctr"/>
            <a:endParaRPr lang="ru-RU" sz="2400" dirty="0"/>
          </a:p>
        </p:txBody>
      </p:sp>
      <p:sp>
        <p:nvSpPr>
          <p:cNvPr id="7" name="TextBox 6"/>
          <p:cNvSpPr txBox="1"/>
          <p:nvPr/>
        </p:nvSpPr>
        <p:spPr>
          <a:xfrm>
            <a:off x="409622" y="260649"/>
            <a:ext cx="4758896" cy="830997"/>
          </a:xfrm>
          <a:prstGeom prst="rect">
            <a:avLst/>
          </a:prstGeom>
          <a:noFill/>
        </p:spPr>
        <p:txBody>
          <a:bodyPr wrap="square" rtlCol="0">
            <a:spAutoFit/>
          </a:bodyPr>
          <a:lstStyle/>
          <a:p>
            <a:r>
              <a:rPr lang="ru-RU" sz="2400" dirty="0"/>
              <a:t>Какие цифры были бы написаны в паспорте автомобиля ?</a:t>
            </a:r>
          </a:p>
        </p:txBody>
      </p:sp>
    </p:spTree>
    <p:extLst>
      <p:ext uri="{BB962C8B-B14F-4D97-AF65-F5344CB8AC3E}">
        <p14:creationId xmlns:p14="http://schemas.microsoft.com/office/powerpoint/2010/main" val="2184317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12192000"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solidFill>
                <a:schemeClr val="tx1"/>
              </a:solidFill>
            </a:endParaRPr>
          </a:p>
        </p:txBody>
      </p:sp>
      <p:sp>
        <p:nvSpPr>
          <p:cNvPr id="6" name="TextBox 5"/>
          <p:cNvSpPr txBox="1"/>
          <p:nvPr/>
        </p:nvSpPr>
        <p:spPr>
          <a:xfrm>
            <a:off x="911424" y="1604798"/>
            <a:ext cx="7176895" cy="2308324"/>
          </a:xfrm>
          <a:prstGeom prst="rect">
            <a:avLst/>
          </a:prstGeom>
          <a:noFill/>
        </p:spPr>
        <p:txBody>
          <a:bodyPr wrap="square" rtlCol="0">
            <a:spAutoFit/>
          </a:bodyPr>
          <a:lstStyle/>
          <a:p>
            <a:r>
              <a:rPr lang="ru-RU" sz="2400" dirty="0"/>
              <a:t>С помощью формул, которые проходят в школе, </a:t>
            </a:r>
            <a:r>
              <a:rPr lang="ru-RU" sz="2400" dirty="0" smtClean="0"/>
              <a:t>а также </a:t>
            </a:r>
            <a:r>
              <a:rPr lang="ru-RU" sz="2400" dirty="0" smtClean="0"/>
              <a:t>простого кода, который может написать практически любой, можно </a:t>
            </a:r>
            <a:r>
              <a:rPr lang="ru-RU" sz="2400" dirty="0"/>
              <a:t>сделать </a:t>
            </a:r>
            <a:r>
              <a:rPr lang="ru-RU" sz="2400" dirty="0" smtClean="0"/>
              <a:t>расчеты, близкие к настоящим цифрам, </a:t>
            </a:r>
            <a:r>
              <a:rPr lang="ru-RU" sz="2400" dirty="0"/>
              <a:t>таких сложных вычислений, как разгон автомобиля. </a:t>
            </a:r>
          </a:p>
          <a:p>
            <a:pPr algn="ctr"/>
            <a:endParaRPr lang="ru-RU" sz="2400" dirty="0"/>
          </a:p>
        </p:txBody>
      </p:sp>
      <p:sp>
        <p:nvSpPr>
          <p:cNvPr id="7" name="TextBox 6"/>
          <p:cNvSpPr txBox="1"/>
          <p:nvPr/>
        </p:nvSpPr>
        <p:spPr>
          <a:xfrm>
            <a:off x="409622" y="260649"/>
            <a:ext cx="5229832" cy="461665"/>
          </a:xfrm>
          <a:prstGeom prst="rect">
            <a:avLst/>
          </a:prstGeom>
          <a:noFill/>
        </p:spPr>
        <p:txBody>
          <a:bodyPr wrap="square" rtlCol="0">
            <a:spAutoFit/>
          </a:bodyPr>
          <a:lstStyle/>
          <a:p>
            <a:r>
              <a:rPr lang="ru-RU" sz="2400" dirty="0"/>
              <a:t>Вывод</a:t>
            </a:r>
          </a:p>
        </p:txBody>
      </p:sp>
    </p:spTree>
    <p:extLst>
      <p:ext uri="{BB962C8B-B14F-4D97-AF65-F5344CB8AC3E}">
        <p14:creationId xmlns:p14="http://schemas.microsoft.com/office/powerpoint/2010/main" val="959008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12192000"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solidFill>
                <a:schemeClr val="tx1"/>
              </a:solidFill>
            </a:endParaRPr>
          </a:p>
        </p:txBody>
      </p:sp>
      <p:sp>
        <p:nvSpPr>
          <p:cNvPr id="6" name="TextBox 5"/>
          <p:cNvSpPr txBox="1"/>
          <p:nvPr/>
        </p:nvSpPr>
        <p:spPr>
          <a:xfrm>
            <a:off x="723051" y="1662358"/>
            <a:ext cx="6282116" cy="1938992"/>
          </a:xfrm>
          <a:prstGeom prst="rect">
            <a:avLst/>
          </a:prstGeom>
          <a:noFill/>
        </p:spPr>
        <p:txBody>
          <a:bodyPr wrap="square" rtlCol="0">
            <a:spAutoFit/>
          </a:bodyPr>
          <a:lstStyle/>
          <a:p>
            <a:r>
              <a:rPr lang="ru-RU" sz="2400" dirty="0"/>
              <a:t>Вычислить разгон автомобиля марки «</a:t>
            </a:r>
            <a:r>
              <a:rPr lang="en-US" sz="2400" dirty="0"/>
              <a:t>Tesla Model S I</a:t>
            </a:r>
            <a:r>
              <a:rPr lang="ru-RU" sz="2400" dirty="0"/>
              <a:t> </a:t>
            </a:r>
            <a:r>
              <a:rPr lang="ru-RU" sz="2400" dirty="0" err="1"/>
              <a:t>Рестайлинг</a:t>
            </a:r>
            <a:r>
              <a:rPr lang="ru-RU" sz="2400" dirty="0"/>
              <a:t> </a:t>
            </a:r>
            <a:r>
              <a:rPr lang="ru-RU" sz="2400" dirty="0" smtClean="0"/>
              <a:t>2» </a:t>
            </a:r>
            <a:r>
              <a:rPr lang="ru-RU" sz="2400" dirty="0"/>
              <a:t>от 0 – 100 км/ч, сверить результат с паспортом автомобиля и на основе этого сделать вычисления разгона автомобиля от 100 – 200 км/ч.</a:t>
            </a:r>
          </a:p>
        </p:txBody>
      </p:sp>
      <p:sp>
        <p:nvSpPr>
          <p:cNvPr id="7" name="TextBox 6"/>
          <p:cNvSpPr txBox="1"/>
          <p:nvPr/>
        </p:nvSpPr>
        <p:spPr>
          <a:xfrm>
            <a:off x="409622" y="260649"/>
            <a:ext cx="3503068" cy="461665"/>
          </a:xfrm>
          <a:prstGeom prst="rect">
            <a:avLst/>
          </a:prstGeom>
          <a:noFill/>
        </p:spPr>
        <p:txBody>
          <a:bodyPr wrap="square" rtlCol="0">
            <a:spAutoFit/>
          </a:bodyPr>
          <a:lstStyle/>
          <a:p>
            <a:r>
              <a:rPr lang="ru-RU" sz="2400" dirty="0"/>
              <a:t>Цель курсовой работы:</a:t>
            </a:r>
          </a:p>
        </p:txBody>
      </p:sp>
    </p:spTree>
    <p:extLst>
      <p:ext uri="{BB962C8B-B14F-4D97-AF65-F5344CB8AC3E}">
        <p14:creationId xmlns:p14="http://schemas.microsoft.com/office/powerpoint/2010/main" val="3574921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12192000"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solidFill>
                <a:schemeClr val="tx1"/>
              </a:solidFill>
            </a:endParaRPr>
          </a:p>
        </p:txBody>
      </p:sp>
      <p:sp>
        <p:nvSpPr>
          <p:cNvPr id="6" name="TextBox 5"/>
          <p:cNvSpPr txBox="1"/>
          <p:nvPr/>
        </p:nvSpPr>
        <p:spPr>
          <a:xfrm>
            <a:off x="836861" y="1485758"/>
            <a:ext cx="5422660" cy="4154984"/>
          </a:xfrm>
          <a:prstGeom prst="rect">
            <a:avLst/>
          </a:prstGeom>
          <a:noFill/>
        </p:spPr>
        <p:txBody>
          <a:bodyPr wrap="square" rtlCol="0">
            <a:spAutoFit/>
          </a:bodyPr>
          <a:lstStyle/>
          <a:p>
            <a:pPr lvl="0"/>
            <a:r>
              <a:rPr lang="ru-RU" sz="2400" dirty="0" smtClean="0"/>
              <a:t>1) Узнать характеристики данной</a:t>
            </a:r>
          </a:p>
          <a:p>
            <a:pPr lvl="0"/>
            <a:r>
              <a:rPr lang="ru-RU" sz="2400" dirty="0" smtClean="0"/>
              <a:t>     модели</a:t>
            </a:r>
            <a:r>
              <a:rPr lang="ru-RU" sz="2400" dirty="0"/>
              <a:t>, которые понадобятся </a:t>
            </a:r>
            <a:r>
              <a:rPr lang="ru-RU" sz="2400" dirty="0" smtClean="0"/>
              <a:t>для</a:t>
            </a:r>
          </a:p>
          <a:p>
            <a:pPr lvl="0"/>
            <a:r>
              <a:rPr lang="ru-RU" sz="2400" dirty="0" smtClean="0"/>
              <a:t>     вычисления </a:t>
            </a:r>
            <a:r>
              <a:rPr lang="ru-RU" sz="2400" dirty="0"/>
              <a:t>разгона автомобиля.</a:t>
            </a:r>
          </a:p>
          <a:p>
            <a:pPr lvl="0"/>
            <a:r>
              <a:rPr lang="ru-RU" sz="2400" dirty="0" smtClean="0"/>
              <a:t>2) Перевести </a:t>
            </a:r>
            <a:r>
              <a:rPr lang="ru-RU" sz="2400" dirty="0"/>
              <a:t>лошадиные силы в </a:t>
            </a:r>
            <a:r>
              <a:rPr lang="ru-RU" sz="2400" dirty="0" smtClean="0"/>
              <a:t>Вт.</a:t>
            </a:r>
          </a:p>
          <a:p>
            <a:pPr lvl="0"/>
            <a:r>
              <a:rPr lang="ru-RU" sz="2400" dirty="0" smtClean="0"/>
              <a:t>3) Использовать </a:t>
            </a:r>
            <a:r>
              <a:rPr lang="ru-RU" sz="2400" dirty="0"/>
              <a:t>только </a:t>
            </a:r>
            <a:r>
              <a:rPr lang="ru-RU" sz="2400" dirty="0" smtClean="0"/>
              <a:t>школьные</a:t>
            </a:r>
          </a:p>
          <a:p>
            <a:pPr lvl="0"/>
            <a:r>
              <a:rPr lang="ru-RU" sz="2400" dirty="0"/>
              <a:t> </a:t>
            </a:r>
            <a:r>
              <a:rPr lang="ru-RU" sz="2400" dirty="0" smtClean="0"/>
              <a:t>   формулы</a:t>
            </a:r>
            <a:r>
              <a:rPr lang="ru-RU" sz="2400" dirty="0"/>
              <a:t>.</a:t>
            </a:r>
          </a:p>
          <a:p>
            <a:pPr lvl="0"/>
            <a:r>
              <a:rPr lang="ru-RU" sz="2400" dirty="0" smtClean="0"/>
              <a:t>4) Узнать</a:t>
            </a:r>
            <a:r>
              <a:rPr lang="ru-RU" sz="2400" dirty="0"/>
              <a:t>, сколько мощности </a:t>
            </a:r>
            <a:r>
              <a:rPr lang="ru-RU" sz="2400" dirty="0" smtClean="0"/>
              <a:t>от</a:t>
            </a:r>
          </a:p>
          <a:p>
            <a:pPr lvl="0"/>
            <a:r>
              <a:rPr lang="ru-RU" sz="2400" dirty="0"/>
              <a:t> </a:t>
            </a:r>
            <a:r>
              <a:rPr lang="ru-RU" sz="2400" dirty="0" smtClean="0"/>
              <a:t>   двигателя </a:t>
            </a:r>
            <a:r>
              <a:rPr lang="ru-RU" sz="2400" dirty="0"/>
              <a:t>достается </a:t>
            </a:r>
            <a:r>
              <a:rPr lang="ru-RU" sz="2400" dirty="0" smtClean="0"/>
              <a:t>колесам</a:t>
            </a:r>
          </a:p>
          <a:p>
            <a:pPr lvl="0"/>
            <a:r>
              <a:rPr lang="ru-RU" sz="2400" dirty="0"/>
              <a:t> </a:t>
            </a:r>
            <a:r>
              <a:rPr lang="ru-RU" sz="2400" dirty="0" smtClean="0"/>
              <a:t>   автомобиля</a:t>
            </a:r>
            <a:r>
              <a:rPr lang="ru-RU" sz="2400" dirty="0" smtClean="0"/>
              <a:t>.</a:t>
            </a:r>
          </a:p>
          <a:p>
            <a:pPr lvl="0"/>
            <a:r>
              <a:rPr lang="ru-RU" sz="2400" dirty="0" smtClean="0"/>
              <a:t>5) Написать код, который поможет сделать вычисления боле точными.</a:t>
            </a:r>
            <a:endParaRPr lang="ru-RU" sz="2400" dirty="0"/>
          </a:p>
        </p:txBody>
      </p:sp>
      <p:sp>
        <p:nvSpPr>
          <p:cNvPr id="7" name="TextBox 6"/>
          <p:cNvSpPr txBox="1"/>
          <p:nvPr/>
        </p:nvSpPr>
        <p:spPr>
          <a:xfrm>
            <a:off x="409622" y="260649"/>
            <a:ext cx="3503068" cy="461665"/>
          </a:xfrm>
          <a:prstGeom prst="rect">
            <a:avLst/>
          </a:prstGeom>
          <a:noFill/>
        </p:spPr>
        <p:txBody>
          <a:bodyPr wrap="square" rtlCol="0">
            <a:spAutoFit/>
          </a:bodyPr>
          <a:lstStyle/>
          <a:p>
            <a:r>
              <a:rPr lang="ru-RU" sz="2400" dirty="0"/>
              <a:t>Поставленные задачи:</a:t>
            </a:r>
          </a:p>
        </p:txBody>
      </p:sp>
    </p:spTree>
    <p:extLst>
      <p:ext uri="{BB962C8B-B14F-4D97-AF65-F5344CB8AC3E}">
        <p14:creationId xmlns:p14="http://schemas.microsoft.com/office/powerpoint/2010/main" val="817709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12192000"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solidFill>
                <a:schemeClr val="tx1"/>
              </a:solidFill>
            </a:endParaRPr>
          </a:p>
        </p:txBody>
      </p:sp>
      <p:sp>
        <p:nvSpPr>
          <p:cNvPr id="6" name="TextBox 5"/>
          <p:cNvSpPr txBox="1"/>
          <p:nvPr/>
        </p:nvSpPr>
        <p:spPr>
          <a:xfrm>
            <a:off x="836861" y="1485758"/>
            <a:ext cx="6093742" cy="3416320"/>
          </a:xfrm>
          <a:prstGeom prst="rect">
            <a:avLst/>
          </a:prstGeom>
          <a:noFill/>
        </p:spPr>
        <p:txBody>
          <a:bodyPr wrap="square" rtlCol="0">
            <a:spAutoFit/>
          </a:bodyPr>
          <a:lstStyle/>
          <a:p>
            <a:r>
              <a:rPr lang="ru-RU" sz="2400" dirty="0"/>
              <a:t>Мощность двигателя – 670 лошадиных сил</a:t>
            </a:r>
            <a:r>
              <a:rPr lang="ru-RU" sz="2400" dirty="0" smtClean="0"/>
              <a:t>.</a:t>
            </a:r>
          </a:p>
          <a:p>
            <a:endParaRPr lang="ru-RU" sz="2400" dirty="0"/>
          </a:p>
          <a:p>
            <a:r>
              <a:rPr lang="ru-RU" sz="2400" dirty="0"/>
              <a:t>Масса автомобиля – 2069 кг</a:t>
            </a:r>
            <a:r>
              <a:rPr lang="ru-RU" sz="2400" dirty="0" smtClean="0"/>
              <a:t>.</a:t>
            </a:r>
          </a:p>
          <a:p>
            <a:endParaRPr lang="ru-RU" sz="2400" dirty="0"/>
          </a:p>
          <a:p>
            <a:r>
              <a:rPr lang="ru-RU" sz="2400" dirty="0"/>
              <a:t>Разгон до 100 км/ч – за 3.2 секунд</a:t>
            </a:r>
            <a:r>
              <a:rPr lang="ru-RU" sz="2400" dirty="0" smtClean="0"/>
              <a:t>.</a:t>
            </a:r>
          </a:p>
          <a:p>
            <a:endParaRPr lang="ru-RU" sz="2400" dirty="0"/>
          </a:p>
          <a:p>
            <a:r>
              <a:rPr lang="ru-RU" sz="2400" dirty="0" smtClean="0"/>
              <a:t>Максимальное количество об/мин - 8000</a:t>
            </a:r>
          </a:p>
          <a:p>
            <a:endParaRPr lang="ru-RU" sz="2400" dirty="0"/>
          </a:p>
          <a:p>
            <a:endParaRPr lang="ru-RU" sz="2400" dirty="0"/>
          </a:p>
        </p:txBody>
      </p:sp>
      <p:sp>
        <p:nvSpPr>
          <p:cNvPr id="7" name="TextBox 6"/>
          <p:cNvSpPr txBox="1"/>
          <p:nvPr/>
        </p:nvSpPr>
        <p:spPr>
          <a:xfrm>
            <a:off x="409621" y="260649"/>
            <a:ext cx="5708618" cy="461665"/>
          </a:xfrm>
          <a:prstGeom prst="rect">
            <a:avLst/>
          </a:prstGeom>
          <a:noFill/>
        </p:spPr>
        <p:txBody>
          <a:bodyPr wrap="square" rtlCol="0">
            <a:spAutoFit/>
          </a:bodyPr>
          <a:lstStyle/>
          <a:p>
            <a:r>
              <a:rPr lang="ru-RU" sz="2400" dirty="0"/>
              <a:t>Характеристики данного </a:t>
            </a:r>
            <a:r>
              <a:rPr lang="ru-RU" sz="2400" dirty="0" smtClean="0"/>
              <a:t>автомобиля:</a:t>
            </a:r>
            <a:endParaRPr lang="ru-RU" sz="2400" dirty="0"/>
          </a:p>
        </p:txBody>
      </p:sp>
      <p:sp>
        <p:nvSpPr>
          <p:cNvPr id="5" name="Прямоугольник 4"/>
          <p:cNvSpPr/>
          <p:nvPr/>
        </p:nvSpPr>
        <p:spPr>
          <a:xfrm>
            <a:off x="6806328" y="2076288"/>
            <a:ext cx="3648405"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5657" y="2076288"/>
            <a:ext cx="4096454" cy="2304256"/>
          </a:xfrm>
          <a:prstGeom prst="rect">
            <a:avLst/>
          </a:prstGeom>
        </p:spPr>
      </p:pic>
    </p:spTree>
    <p:extLst>
      <p:ext uri="{BB962C8B-B14F-4D97-AF65-F5344CB8AC3E}">
        <p14:creationId xmlns:p14="http://schemas.microsoft.com/office/powerpoint/2010/main" val="4051720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12192000"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solidFill>
                <a:schemeClr val="tx1"/>
              </a:solidFill>
            </a:endParaRPr>
          </a:p>
        </p:txBody>
      </p:sp>
      <p:sp>
        <p:nvSpPr>
          <p:cNvPr id="6" name="TextBox 5"/>
          <p:cNvSpPr txBox="1"/>
          <p:nvPr/>
        </p:nvSpPr>
        <p:spPr>
          <a:xfrm>
            <a:off x="836860" y="1485758"/>
            <a:ext cx="6580375" cy="4154984"/>
          </a:xfrm>
          <a:prstGeom prst="rect">
            <a:avLst/>
          </a:prstGeom>
          <a:noFill/>
        </p:spPr>
        <p:txBody>
          <a:bodyPr wrap="square" rtlCol="0">
            <a:spAutoFit/>
          </a:bodyPr>
          <a:lstStyle/>
          <a:p>
            <a:r>
              <a:rPr lang="ru-RU" sz="2400" dirty="0"/>
              <a:t>Лошадиные силы (</a:t>
            </a:r>
            <a:r>
              <a:rPr lang="ru-RU" sz="2400" dirty="0" err="1"/>
              <a:t>л.с</a:t>
            </a:r>
            <a:r>
              <a:rPr lang="ru-RU" sz="2400" dirty="0"/>
              <a:t>.) – это единица мощности, используемая для измерения моторной мощности двигателя. Она была введена давно, когда лошади были основным источником мощности для работы механических устройств. Лошадиная сила определяется как мощность, которую может развить лошадь при выполнении определенной работы за определенный промежуток времени. Современно лошадиная сила равна 735 ваттам. </a:t>
            </a:r>
          </a:p>
          <a:p>
            <a:endParaRPr lang="ru-RU" sz="2400" dirty="0"/>
          </a:p>
        </p:txBody>
      </p:sp>
      <p:sp>
        <p:nvSpPr>
          <p:cNvPr id="7" name="TextBox 6"/>
          <p:cNvSpPr txBox="1"/>
          <p:nvPr/>
        </p:nvSpPr>
        <p:spPr>
          <a:xfrm>
            <a:off x="409621" y="260649"/>
            <a:ext cx="5708618" cy="461665"/>
          </a:xfrm>
          <a:prstGeom prst="rect">
            <a:avLst/>
          </a:prstGeom>
          <a:noFill/>
        </p:spPr>
        <p:txBody>
          <a:bodyPr wrap="square" rtlCol="0">
            <a:spAutoFit/>
          </a:bodyPr>
          <a:lstStyle/>
          <a:p>
            <a:r>
              <a:rPr lang="ru-RU" sz="2400" dirty="0"/>
              <a:t>Что такое лошадиные силы ?</a:t>
            </a:r>
          </a:p>
        </p:txBody>
      </p:sp>
    </p:spTree>
    <p:extLst>
      <p:ext uri="{BB962C8B-B14F-4D97-AF65-F5344CB8AC3E}">
        <p14:creationId xmlns:p14="http://schemas.microsoft.com/office/powerpoint/2010/main" val="1754441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12192000"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solidFill>
                <a:schemeClr val="tx1"/>
              </a:solidFill>
            </a:endParaRPr>
          </a:p>
        </p:txBody>
      </p:sp>
      <p:sp>
        <p:nvSpPr>
          <p:cNvPr id="5" name="TextBox 4"/>
          <p:cNvSpPr txBox="1"/>
          <p:nvPr/>
        </p:nvSpPr>
        <p:spPr>
          <a:xfrm>
            <a:off x="409622" y="260649"/>
            <a:ext cx="4150605" cy="830997"/>
          </a:xfrm>
          <a:prstGeom prst="rect">
            <a:avLst/>
          </a:prstGeom>
          <a:noFill/>
        </p:spPr>
        <p:txBody>
          <a:bodyPr wrap="square" rtlCol="0">
            <a:spAutoFit/>
          </a:bodyPr>
          <a:lstStyle/>
          <a:p>
            <a:r>
              <a:rPr lang="ru-RU" sz="2400" dirty="0"/>
              <a:t>Используемые формулы для перевода лошадиных сил:</a:t>
            </a:r>
          </a:p>
        </p:txBody>
      </p:sp>
      <p:sp>
        <p:nvSpPr>
          <p:cNvPr id="6" name="TextBox 5"/>
          <p:cNvSpPr txBox="1"/>
          <p:nvPr/>
        </p:nvSpPr>
        <p:spPr>
          <a:xfrm>
            <a:off x="911424" y="1604798"/>
            <a:ext cx="6070197" cy="830997"/>
          </a:xfrm>
          <a:prstGeom prst="rect">
            <a:avLst/>
          </a:prstGeom>
          <a:noFill/>
        </p:spPr>
        <p:txBody>
          <a:bodyPr wrap="square" rtlCol="0">
            <a:spAutoFit/>
          </a:bodyPr>
          <a:lstStyle/>
          <a:p>
            <a:r>
              <a:rPr lang="ru-RU" sz="2400" dirty="0" smtClean="0"/>
              <a:t>Была использована формула мощности и раскрыта для перевода лошадиных сил в Вт.</a:t>
            </a:r>
            <a:endParaRPr lang="ru-RU" sz="2400" dirty="0"/>
          </a:p>
        </p:txBody>
      </p:sp>
      <mc:AlternateContent xmlns:mc="http://schemas.openxmlformats.org/markup-compatibility/2006" xmlns:a14="http://schemas.microsoft.com/office/drawing/2010/main">
        <mc:Choice Requires="a14">
          <p:sp>
            <p:nvSpPr>
              <p:cNvPr id="7" name="Прямоугольник 6"/>
              <p:cNvSpPr/>
              <p:nvPr/>
            </p:nvSpPr>
            <p:spPr>
              <a:xfrm>
                <a:off x="841640" y="2735627"/>
                <a:ext cx="2182019" cy="2784309"/>
              </a:xfrm>
              <a:prstGeom prst="rect">
                <a:avLst/>
              </a:prstGeom>
              <a:solidFill>
                <a:schemeClr val="bg1"/>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𝑃</m:t>
                      </m:r>
                      <m:r>
                        <a:rPr lang="en-US" sz="1600" b="0" i="1" smtClean="0">
                          <a:solidFill>
                            <a:schemeClr val="tx1"/>
                          </a:solidFill>
                          <a:latin typeface="Cambria Math" panose="02040503050406030204" pitchFamily="18" charset="0"/>
                        </a:rPr>
                        <m:t>= </m:t>
                      </m:r>
                      <m:f>
                        <m:fPr>
                          <m:ctrlPr>
                            <a:rPr lang="en-US" sz="1600" i="1" dirty="0" smtClean="0">
                              <a:solidFill>
                                <a:schemeClr val="tx1"/>
                              </a:solidFill>
                              <a:latin typeface="Cambria Math" panose="02040503050406030204" pitchFamily="18" charset="0"/>
                            </a:rPr>
                          </m:ctrlPr>
                        </m:fPr>
                        <m:num>
                          <m:r>
                            <a:rPr lang="en-US" sz="1600" b="0" i="1" dirty="0" smtClean="0">
                              <a:solidFill>
                                <a:schemeClr val="tx1"/>
                              </a:solidFill>
                              <a:latin typeface="Cambria Math" panose="02040503050406030204" pitchFamily="18" charset="0"/>
                            </a:rPr>
                            <m:t>𝐴</m:t>
                          </m:r>
                        </m:num>
                        <m:den>
                          <m:r>
                            <a:rPr lang="en-US" sz="1600" i="1" dirty="0">
                              <a:solidFill>
                                <a:schemeClr val="tx1"/>
                              </a:solidFill>
                              <a:latin typeface="Cambria Math" panose="02040503050406030204" pitchFamily="18" charset="0"/>
                            </a:rPr>
                            <m:t>𝑡</m:t>
                          </m:r>
                        </m:den>
                      </m:f>
                    </m:oMath>
                  </m:oMathPara>
                </a14:m>
                <a:endParaRPr lang="en-US" sz="1600" dirty="0" smtClean="0">
                  <a:solidFill>
                    <a:schemeClr val="tx1"/>
                  </a:solidFill>
                </a:endParaRPr>
              </a:p>
              <a:p>
                <a:r>
                  <a:rPr lang="en-US" sz="1600" dirty="0" smtClean="0">
                    <a:solidFill>
                      <a:schemeClr val="tx1"/>
                    </a:solidFill>
                  </a:rPr>
                  <a:t>P </a:t>
                </a:r>
                <a:r>
                  <a:rPr lang="ru-RU" sz="1600" dirty="0" smtClean="0">
                    <a:solidFill>
                      <a:schemeClr val="tx1"/>
                    </a:solidFill>
                  </a:rPr>
                  <a:t>- мощность, </a:t>
                </a:r>
                <a:r>
                  <a:rPr lang="en-US" sz="1600" dirty="0" smtClean="0">
                    <a:solidFill>
                      <a:schemeClr val="tx1"/>
                    </a:solidFill>
                  </a:rPr>
                  <a:t> </a:t>
                </a:r>
                <a:endParaRPr lang="ru-RU" sz="1600" dirty="0" smtClean="0">
                  <a:solidFill>
                    <a:schemeClr val="tx1"/>
                  </a:solidFill>
                </a:endParaRPr>
              </a:p>
              <a:p>
                <a:r>
                  <a:rPr lang="en-US" sz="1600" dirty="0" smtClean="0">
                    <a:solidFill>
                      <a:schemeClr val="tx1"/>
                    </a:solidFill>
                  </a:rPr>
                  <a:t>A </a:t>
                </a:r>
                <a:r>
                  <a:rPr lang="ru-RU" sz="1600" dirty="0" smtClean="0">
                    <a:solidFill>
                      <a:schemeClr val="tx1"/>
                    </a:solidFill>
                  </a:rPr>
                  <a:t>- работа, </a:t>
                </a:r>
                <a:r>
                  <a:rPr lang="en-US" sz="1600" dirty="0" smtClean="0">
                    <a:solidFill>
                      <a:schemeClr val="tx1"/>
                    </a:solidFill>
                  </a:rPr>
                  <a:t> </a:t>
                </a:r>
                <a:endParaRPr lang="ru-RU" sz="1600" dirty="0" smtClean="0">
                  <a:solidFill>
                    <a:schemeClr val="tx1"/>
                  </a:solidFill>
                </a:endParaRPr>
              </a:p>
              <a:p>
                <a:r>
                  <a:rPr lang="en-US" sz="1600" dirty="0" smtClean="0">
                    <a:solidFill>
                      <a:schemeClr val="tx1"/>
                    </a:solidFill>
                  </a:rPr>
                  <a:t>t </a:t>
                </a:r>
                <a:r>
                  <a:rPr lang="ru-RU" sz="1600" dirty="0">
                    <a:solidFill>
                      <a:schemeClr val="tx1"/>
                    </a:solidFill>
                  </a:rPr>
                  <a:t>-</a:t>
                </a:r>
                <a:r>
                  <a:rPr lang="en-US" sz="1600" dirty="0" smtClean="0">
                    <a:solidFill>
                      <a:schemeClr val="tx1"/>
                    </a:solidFill>
                  </a:rPr>
                  <a:t> </a:t>
                </a:r>
                <a:r>
                  <a:rPr lang="ru-RU" sz="1600" dirty="0" smtClean="0">
                    <a:solidFill>
                      <a:schemeClr val="tx1"/>
                    </a:solidFill>
                  </a:rPr>
                  <a:t>время.</a:t>
                </a:r>
                <a:endParaRPr lang="en-US" sz="1600" dirty="0">
                  <a:solidFill>
                    <a:schemeClr val="tx1"/>
                  </a:solidFill>
                </a:endParaRPr>
              </a:p>
            </p:txBody>
          </p:sp>
        </mc:Choice>
        <mc:Fallback xmlns="">
          <p:sp>
            <p:nvSpPr>
              <p:cNvPr id="7" name="Прямоугольник 6"/>
              <p:cNvSpPr>
                <a:spLocks noRot="1" noChangeAspect="1" noMove="1" noResize="1" noEditPoints="1" noAdjustHandles="1" noChangeArrowheads="1" noChangeShapeType="1" noTextEdit="1"/>
              </p:cNvSpPr>
              <p:nvPr/>
            </p:nvSpPr>
            <p:spPr>
              <a:xfrm>
                <a:off x="841640" y="2735627"/>
                <a:ext cx="2182019" cy="2784309"/>
              </a:xfrm>
              <a:prstGeom prst="rect">
                <a:avLst/>
              </a:prstGeom>
              <a:blipFill>
                <a:blip r:embed="rId3"/>
                <a:stretch>
                  <a:fillRect/>
                </a:stretch>
              </a:blipFill>
              <a:ln w="6350"/>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 name="Прямоугольник 9"/>
              <p:cNvSpPr/>
              <p:nvPr/>
            </p:nvSpPr>
            <p:spPr>
              <a:xfrm>
                <a:off x="3215680" y="2735627"/>
                <a:ext cx="2182019" cy="2784309"/>
              </a:xfrm>
              <a:prstGeom prst="rect">
                <a:avLst/>
              </a:prstGeom>
              <a:solidFill>
                <a:schemeClr val="bg1"/>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𝐴</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𝐹</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𝑆</m:t>
                      </m:r>
                    </m:oMath>
                  </m:oMathPara>
                </a14:m>
                <a:endParaRPr lang="en-US" sz="1600" b="0" dirty="0" smtClean="0">
                  <a:solidFill>
                    <a:schemeClr val="tx1"/>
                  </a:solidFill>
                </a:endParaRPr>
              </a:p>
              <a:p>
                <a:r>
                  <a:rPr lang="en-US" sz="1600" dirty="0" smtClean="0">
                    <a:solidFill>
                      <a:schemeClr val="tx1"/>
                    </a:solidFill>
                  </a:rPr>
                  <a:t>F </a:t>
                </a:r>
                <a:r>
                  <a:rPr lang="ru-RU" sz="1600" dirty="0" smtClean="0">
                    <a:solidFill>
                      <a:schemeClr val="tx1"/>
                    </a:solidFill>
                  </a:rPr>
                  <a:t>- сила,</a:t>
                </a:r>
                <a:r>
                  <a:rPr lang="en-US" sz="1600" dirty="0" smtClean="0">
                    <a:solidFill>
                      <a:schemeClr val="tx1"/>
                    </a:solidFill>
                  </a:rPr>
                  <a:t> </a:t>
                </a:r>
                <a:endParaRPr lang="ru-RU" sz="1600" dirty="0" smtClean="0">
                  <a:solidFill>
                    <a:schemeClr val="tx1"/>
                  </a:solidFill>
                </a:endParaRPr>
              </a:p>
              <a:p>
                <a:r>
                  <a:rPr lang="en-US" sz="1600" dirty="0" smtClean="0">
                    <a:solidFill>
                      <a:schemeClr val="tx1"/>
                    </a:solidFill>
                  </a:rPr>
                  <a:t>S </a:t>
                </a:r>
                <a:r>
                  <a:rPr lang="ru-RU" sz="1600" dirty="0" smtClean="0">
                    <a:solidFill>
                      <a:schemeClr val="tx1"/>
                    </a:solidFill>
                  </a:rPr>
                  <a:t>- перемещение.</a:t>
                </a:r>
                <a:r>
                  <a:rPr lang="en-US" sz="1600" dirty="0" smtClean="0">
                    <a:solidFill>
                      <a:schemeClr val="tx1"/>
                    </a:solidFill>
                  </a:rPr>
                  <a:t> </a:t>
                </a:r>
                <a:endParaRPr lang="en-US" sz="1600" dirty="0">
                  <a:solidFill>
                    <a:schemeClr val="tx1"/>
                  </a:solidFill>
                </a:endParaRPr>
              </a:p>
            </p:txBody>
          </p:sp>
        </mc:Choice>
        <mc:Fallback xmlns="">
          <p:sp>
            <p:nvSpPr>
              <p:cNvPr id="10" name="Прямоугольник 9"/>
              <p:cNvSpPr>
                <a:spLocks noRot="1" noChangeAspect="1" noMove="1" noResize="1" noEditPoints="1" noAdjustHandles="1" noChangeArrowheads="1" noChangeShapeType="1" noTextEdit="1"/>
              </p:cNvSpPr>
              <p:nvPr/>
            </p:nvSpPr>
            <p:spPr>
              <a:xfrm>
                <a:off x="3215680" y="2735627"/>
                <a:ext cx="2182019" cy="2784309"/>
              </a:xfrm>
              <a:prstGeom prst="rect">
                <a:avLst/>
              </a:prstGeom>
              <a:blipFill>
                <a:blip r:embed="rId4"/>
                <a:stretch>
                  <a:fillRect/>
                </a:stretch>
              </a:blipFill>
              <a:ln w="6350"/>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Прямоугольник 10"/>
              <p:cNvSpPr/>
              <p:nvPr/>
            </p:nvSpPr>
            <p:spPr>
              <a:xfrm>
                <a:off x="5615947" y="2735627"/>
                <a:ext cx="2182019" cy="2784309"/>
              </a:xfrm>
              <a:prstGeom prst="rect">
                <a:avLst/>
              </a:prstGeom>
              <a:solidFill>
                <a:schemeClr val="bg1"/>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𝑡</m:t>
                      </m:r>
                      <m:r>
                        <a:rPr lang="en-US" sz="1600" b="0" i="1" smtClean="0">
                          <a:solidFill>
                            <a:schemeClr val="tx1"/>
                          </a:solidFill>
                          <a:latin typeface="Cambria Math" panose="02040503050406030204" pitchFamily="18" charset="0"/>
                        </a:rPr>
                        <m:t>= </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𝑉</m:t>
                          </m:r>
                        </m:num>
                        <m:den>
                          <m:r>
                            <a:rPr lang="en-US" sz="1600" b="0" i="1" smtClean="0">
                              <a:solidFill>
                                <a:schemeClr val="tx1"/>
                              </a:solidFill>
                              <a:latin typeface="Cambria Math" panose="02040503050406030204" pitchFamily="18" charset="0"/>
                            </a:rPr>
                            <m:t>𝑆</m:t>
                          </m:r>
                        </m:den>
                      </m:f>
                    </m:oMath>
                  </m:oMathPara>
                </a14:m>
                <a:endParaRPr lang="en-US" sz="1600" dirty="0" smtClean="0">
                  <a:solidFill>
                    <a:schemeClr val="tx1"/>
                  </a:solidFill>
                </a:endParaRPr>
              </a:p>
              <a:p>
                <a:r>
                  <a:rPr lang="en-US" sz="1600" dirty="0" smtClean="0">
                    <a:solidFill>
                      <a:schemeClr val="tx1"/>
                    </a:solidFill>
                  </a:rPr>
                  <a:t>V </a:t>
                </a:r>
                <a:r>
                  <a:rPr lang="ru-RU" sz="1600" dirty="0" smtClean="0">
                    <a:solidFill>
                      <a:schemeClr val="tx1"/>
                    </a:solidFill>
                  </a:rPr>
                  <a:t>-</a:t>
                </a:r>
                <a:r>
                  <a:rPr lang="en-US" sz="1600" dirty="0" smtClean="0">
                    <a:solidFill>
                      <a:schemeClr val="tx1"/>
                    </a:solidFill>
                  </a:rPr>
                  <a:t> </a:t>
                </a:r>
                <a:r>
                  <a:rPr lang="ru-RU" sz="1600" dirty="0" smtClean="0">
                    <a:solidFill>
                      <a:schemeClr val="tx1"/>
                    </a:solidFill>
                  </a:rPr>
                  <a:t>скорость.</a:t>
                </a:r>
                <a:endParaRPr lang="en-US" sz="1600" dirty="0">
                  <a:solidFill>
                    <a:schemeClr val="tx1"/>
                  </a:solidFill>
                </a:endParaRPr>
              </a:p>
            </p:txBody>
          </p:sp>
        </mc:Choice>
        <mc:Fallback xmlns="">
          <p:sp>
            <p:nvSpPr>
              <p:cNvPr id="11" name="Прямоугольник 10"/>
              <p:cNvSpPr>
                <a:spLocks noRot="1" noChangeAspect="1" noMove="1" noResize="1" noEditPoints="1" noAdjustHandles="1" noChangeArrowheads="1" noChangeShapeType="1" noTextEdit="1"/>
              </p:cNvSpPr>
              <p:nvPr/>
            </p:nvSpPr>
            <p:spPr>
              <a:xfrm>
                <a:off x="5615947" y="2735627"/>
                <a:ext cx="2182019" cy="2784309"/>
              </a:xfrm>
              <a:prstGeom prst="rect">
                <a:avLst/>
              </a:prstGeom>
              <a:blipFill>
                <a:blip r:embed="rId5"/>
                <a:stretch>
                  <a:fillRect/>
                </a:stretch>
              </a:blipFill>
              <a:ln w="6350"/>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Прямоугольник 11"/>
              <p:cNvSpPr/>
              <p:nvPr/>
            </p:nvSpPr>
            <p:spPr>
              <a:xfrm>
                <a:off x="8016213" y="2735627"/>
                <a:ext cx="2182019" cy="2784309"/>
              </a:xfrm>
              <a:prstGeom prst="rect">
                <a:avLst/>
              </a:prstGeom>
              <a:solidFill>
                <a:schemeClr val="bg1"/>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𝑃</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𝐹</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𝑉</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𝑚</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𝑔</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𝑉</m:t>
                      </m:r>
                    </m:oMath>
                  </m:oMathPara>
                </a14:m>
                <a:endParaRPr lang="en-US" sz="1600" b="0" dirty="0" smtClean="0">
                  <a:solidFill>
                    <a:schemeClr val="tx1"/>
                  </a:solidFill>
                </a:endParaRPr>
              </a:p>
              <a:p>
                <a14:m>
                  <m:oMath xmlns:m="http://schemas.openxmlformats.org/officeDocument/2006/math">
                    <m:r>
                      <a:rPr lang="en-US" sz="1600" b="0" i="1" smtClean="0">
                        <a:solidFill>
                          <a:schemeClr val="tx1"/>
                        </a:solidFill>
                        <a:latin typeface="Cambria Math" panose="02040503050406030204" pitchFamily="18" charset="0"/>
                      </a:rPr>
                      <m:t>𝑔</m:t>
                    </m:r>
                    <m:r>
                      <a:rPr lang="en-US" sz="1600" b="0" i="1" smtClean="0">
                        <a:solidFill>
                          <a:schemeClr val="tx1"/>
                        </a:solidFill>
                        <a:latin typeface="Cambria Math" panose="02040503050406030204" pitchFamily="18" charset="0"/>
                      </a:rPr>
                      <m:t> </m:t>
                    </m:r>
                  </m:oMath>
                </a14:m>
                <a:r>
                  <a:rPr lang="ru-RU" sz="1600" dirty="0" smtClean="0">
                    <a:solidFill>
                      <a:schemeClr val="tx1"/>
                    </a:solidFill>
                  </a:rPr>
                  <a:t>– скорость свободного падения.</a:t>
                </a:r>
                <a:endParaRPr lang="en-US" sz="1600" dirty="0">
                  <a:solidFill>
                    <a:schemeClr val="tx1"/>
                  </a:solidFill>
                </a:endParaRPr>
              </a:p>
            </p:txBody>
          </p:sp>
        </mc:Choice>
        <mc:Fallback xmlns="">
          <p:sp>
            <p:nvSpPr>
              <p:cNvPr id="12" name="Прямоугольник 11"/>
              <p:cNvSpPr>
                <a:spLocks noRot="1" noChangeAspect="1" noMove="1" noResize="1" noEditPoints="1" noAdjustHandles="1" noChangeArrowheads="1" noChangeShapeType="1" noTextEdit="1"/>
              </p:cNvSpPr>
              <p:nvPr/>
            </p:nvSpPr>
            <p:spPr>
              <a:xfrm>
                <a:off x="8016213" y="2735627"/>
                <a:ext cx="2182019" cy="2784309"/>
              </a:xfrm>
              <a:prstGeom prst="rect">
                <a:avLst/>
              </a:prstGeom>
              <a:blipFill>
                <a:blip r:embed="rId6"/>
                <a:stretch>
                  <a:fillRect/>
                </a:stretch>
              </a:blipFill>
              <a:ln w="6350"/>
              <a:effectLst>
                <a:outerShdw blurRad="50800" dist="38100" dir="2700000" algn="tl" rotWithShape="0">
                  <a:prstClr val="black">
                    <a:alpha val="40000"/>
                  </a:prstClr>
                </a:outerShdw>
              </a:effectLst>
            </p:spPr>
            <p:txBody>
              <a:bodyPr/>
              <a:lstStyle/>
              <a:p>
                <a:r>
                  <a:rPr lang="ru-RU">
                    <a:noFill/>
                  </a:rPr>
                  <a:t> </a:t>
                </a:r>
              </a:p>
            </p:txBody>
          </p:sp>
        </mc:Fallback>
      </mc:AlternateContent>
      <p:sp>
        <p:nvSpPr>
          <p:cNvPr id="13" name="Овал 12"/>
          <p:cNvSpPr/>
          <p:nvPr/>
        </p:nvSpPr>
        <p:spPr>
          <a:xfrm>
            <a:off x="1391477" y="4943872"/>
            <a:ext cx="1152128" cy="1152128"/>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667" b="1" dirty="0">
                <a:solidFill>
                  <a:srgbClr val="0000CC"/>
                </a:solidFill>
              </a:rPr>
              <a:t>1</a:t>
            </a:r>
          </a:p>
        </p:txBody>
      </p:sp>
      <p:sp>
        <p:nvSpPr>
          <p:cNvPr id="14" name="Овал 13"/>
          <p:cNvSpPr/>
          <p:nvPr/>
        </p:nvSpPr>
        <p:spPr>
          <a:xfrm>
            <a:off x="3725245" y="4965171"/>
            <a:ext cx="1152128" cy="1152128"/>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667" b="1" dirty="0">
                <a:solidFill>
                  <a:srgbClr val="0000CC"/>
                </a:solidFill>
              </a:rPr>
              <a:t>2</a:t>
            </a:r>
          </a:p>
        </p:txBody>
      </p:sp>
      <p:sp>
        <p:nvSpPr>
          <p:cNvPr id="15" name="Овал 14"/>
          <p:cNvSpPr/>
          <p:nvPr/>
        </p:nvSpPr>
        <p:spPr>
          <a:xfrm>
            <a:off x="6153576" y="4943872"/>
            <a:ext cx="1152128" cy="1152128"/>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667" b="1" dirty="0">
                <a:solidFill>
                  <a:srgbClr val="0000CC"/>
                </a:solidFill>
              </a:rPr>
              <a:t>3</a:t>
            </a:r>
          </a:p>
        </p:txBody>
      </p:sp>
      <p:sp>
        <p:nvSpPr>
          <p:cNvPr id="16" name="Овал 15"/>
          <p:cNvSpPr/>
          <p:nvPr/>
        </p:nvSpPr>
        <p:spPr>
          <a:xfrm>
            <a:off x="8531159" y="4943872"/>
            <a:ext cx="1152128" cy="1152128"/>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667" b="1" dirty="0">
                <a:solidFill>
                  <a:srgbClr val="0000CC"/>
                </a:solidFill>
              </a:rPr>
              <a:t>4</a:t>
            </a:r>
          </a:p>
        </p:txBody>
      </p:sp>
    </p:spTree>
    <p:extLst>
      <p:ext uri="{BB962C8B-B14F-4D97-AF65-F5344CB8AC3E}">
        <p14:creationId xmlns:p14="http://schemas.microsoft.com/office/powerpoint/2010/main" val="124991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12192000"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solidFill>
                <a:schemeClr val="tx1"/>
              </a:solidFill>
            </a:endParaRPr>
          </a:p>
        </p:txBody>
      </p:sp>
      <p:sp>
        <p:nvSpPr>
          <p:cNvPr id="6" name="TextBox 5"/>
          <p:cNvSpPr txBox="1"/>
          <p:nvPr/>
        </p:nvSpPr>
        <p:spPr>
          <a:xfrm>
            <a:off x="911424" y="1604798"/>
            <a:ext cx="5952661" cy="3416320"/>
          </a:xfrm>
          <a:prstGeom prst="rect">
            <a:avLst/>
          </a:prstGeom>
          <a:noFill/>
        </p:spPr>
        <p:txBody>
          <a:bodyPr wrap="square" rtlCol="0">
            <a:spAutoFit/>
          </a:bodyPr>
          <a:lstStyle/>
          <a:p>
            <a:r>
              <a:rPr lang="ru-RU" sz="2400" dirty="0"/>
              <a:t>Мощность двигателя – физическая величина, характеризующая способность двигателя выполнять работу.</a:t>
            </a:r>
          </a:p>
          <a:p>
            <a:r>
              <a:rPr lang="ru-RU" sz="2400" dirty="0"/>
              <a:t>Мощность двигателя идет не только в колеса, поэтому колеса получают не полную мощность, а конкретнее получают (90 - 80)% мощности двигателя. Именно мощность на колесах определяет динамические характеристики автомобиля.</a:t>
            </a:r>
          </a:p>
        </p:txBody>
      </p:sp>
      <p:sp>
        <p:nvSpPr>
          <p:cNvPr id="7" name="TextBox 6"/>
          <p:cNvSpPr txBox="1"/>
          <p:nvPr/>
        </p:nvSpPr>
        <p:spPr>
          <a:xfrm>
            <a:off x="409622" y="260649"/>
            <a:ext cx="4758896" cy="830997"/>
          </a:xfrm>
          <a:prstGeom prst="rect">
            <a:avLst/>
          </a:prstGeom>
          <a:noFill/>
        </p:spPr>
        <p:txBody>
          <a:bodyPr wrap="square" rtlCol="0">
            <a:spAutoFit/>
          </a:bodyPr>
          <a:lstStyle/>
          <a:p>
            <a:r>
              <a:rPr lang="ru-RU" sz="2400" dirty="0"/>
              <a:t>Сколько мощности получают колеса от мощности двигателя ?</a:t>
            </a:r>
          </a:p>
        </p:txBody>
      </p:sp>
    </p:spTree>
    <p:extLst>
      <p:ext uri="{BB962C8B-B14F-4D97-AF65-F5344CB8AC3E}">
        <p14:creationId xmlns:p14="http://schemas.microsoft.com/office/powerpoint/2010/main" val="3905611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12192000"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solidFill>
                <a:schemeClr val="tx1"/>
              </a:solidFill>
            </a:endParaRPr>
          </a:p>
        </p:txBody>
      </p:sp>
      <p:sp>
        <p:nvSpPr>
          <p:cNvPr id="5" name="TextBox 4"/>
          <p:cNvSpPr txBox="1"/>
          <p:nvPr/>
        </p:nvSpPr>
        <p:spPr>
          <a:xfrm>
            <a:off x="409622" y="260649"/>
            <a:ext cx="4150605" cy="830997"/>
          </a:xfrm>
          <a:prstGeom prst="rect">
            <a:avLst/>
          </a:prstGeom>
          <a:noFill/>
        </p:spPr>
        <p:txBody>
          <a:bodyPr wrap="square" rtlCol="0">
            <a:spAutoFit/>
          </a:bodyPr>
          <a:lstStyle/>
          <a:p>
            <a:r>
              <a:rPr lang="ru-RU" sz="2400" dirty="0"/>
              <a:t>Вычисление времени для разгона:</a:t>
            </a:r>
          </a:p>
        </p:txBody>
      </p:sp>
      <p:sp>
        <p:nvSpPr>
          <p:cNvPr id="6" name="TextBox 5"/>
          <p:cNvSpPr txBox="1"/>
          <p:nvPr/>
        </p:nvSpPr>
        <p:spPr>
          <a:xfrm>
            <a:off x="841640" y="1397563"/>
            <a:ext cx="6572528" cy="1200329"/>
          </a:xfrm>
          <a:prstGeom prst="rect">
            <a:avLst/>
          </a:prstGeom>
          <a:noFill/>
        </p:spPr>
        <p:txBody>
          <a:bodyPr wrap="square" rtlCol="0">
            <a:spAutoFit/>
          </a:bodyPr>
          <a:lstStyle/>
          <a:p>
            <a:r>
              <a:rPr lang="ru-RU" sz="2400" dirty="0"/>
              <a:t>Воспользуемся для вычисления времени вторым законом ньютона, ускорением и формулой перемещения</a:t>
            </a:r>
            <a:endParaRPr lang="en-US" sz="2400" dirty="0"/>
          </a:p>
        </p:txBody>
      </p:sp>
      <mc:AlternateContent xmlns:mc="http://schemas.openxmlformats.org/markup-compatibility/2006" xmlns:a14="http://schemas.microsoft.com/office/drawing/2010/main">
        <mc:Choice Requires="a14">
          <p:sp>
            <p:nvSpPr>
              <p:cNvPr id="7" name="Прямоугольник 6"/>
              <p:cNvSpPr/>
              <p:nvPr/>
            </p:nvSpPr>
            <p:spPr>
              <a:xfrm>
                <a:off x="841640" y="2735627"/>
                <a:ext cx="2182019" cy="2784309"/>
              </a:xfrm>
              <a:prstGeom prst="rect">
                <a:avLst/>
              </a:prstGeom>
              <a:solidFill>
                <a:schemeClr val="bg1"/>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 </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𝑉</m:t>
                          </m:r>
                          <m:r>
                            <a:rPr lang="en-US" sz="1600" b="0" i="1" smtClean="0">
                              <a:solidFill>
                                <a:schemeClr val="tx1"/>
                              </a:solidFill>
                              <a:latin typeface="Cambria Math" panose="02040503050406030204" pitchFamily="18" charset="0"/>
                            </a:rPr>
                            <m:t> − </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𝑉</m:t>
                              </m:r>
                            </m:e>
                            <m:sub>
                              <m:r>
                                <a:rPr lang="en-US" sz="1600" b="0" i="1" smtClean="0">
                                  <a:solidFill>
                                    <a:schemeClr val="tx1"/>
                                  </a:solidFill>
                                  <a:latin typeface="Cambria Math" panose="02040503050406030204" pitchFamily="18" charset="0"/>
                                </a:rPr>
                                <m:t>0</m:t>
                              </m:r>
                            </m:sub>
                          </m:sSub>
                          <m:r>
                            <a:rPr lang="en-US" sz="1600" b="0" i="1" smtClean="0">
                              <a:solidFill>
                                <a:schemeClr val="tx1"/>
                              </a:solidFill>
                              <a:latin typeface="Cambria Math" panose="02040503050406030204" pitchFamily="18" charset="0"/>
                            </a:rPr>
                            <m:t>)</m:t>
                          </m:r>
                        </m:num>
                        <m:den>
                          <m:r>
                            <a:rPr lang="en-US" sz="1600" b="0" i="1" smtClean="0">
                              <a:solidFill>
                                <a:schemeClr val="tx1"/>
                              </a:solidFill>
                              <a:latin typeface="Cambria Math" panose="02040503050406030204" pitchFamily="18" charset="0"/>
                            </a:rPr>
                            <m:t>𝑡</m:t>
                          </m:r>
                        </m:den>
                      </m:f>
                    </m:oMath>
                  </m:oMathPara>
                </a14:m>
                <a:endParaRPr lang="en-US" sz="1600" b="0" dirty="0" smtClean="0">
                  <a:solidFill>
                    <a:schemeClr val="tx1"/>
                  </a:solidFill>
                </a:endParaRPr>
              </a:p>
              <a:p>
                <a:r>
                  <a:rPr lang="en-US" sz="1600" dirty="0" smtClean="0">
                    <a:solidFill>
                      <a:schemeClr val="tx1"/>
                    </a:solidFill>
                  </a:rPr>
                  <a:t>a -</a:t>
                </a:r>
                <a:r>
                  <a:rPr lang="ru-RU" sz="1600" dirty="0" smtClean="0">
                    <a:solidFill>
                      <a:schemeClr val="tx1"/>
                    </a:solidFill>
                  </a:rPr>
                  <a:t> ускорение.</a:t>
                </a:r>
                <a:endParaRPr lang="en-US" sz="1600" dirty="0" smtClean="0">
                  <a:solidFill>
                    <a:schemeClr val="tx1"/>
                  </a:solidFill>
                </a:endParaRPr>
              </a:p>
              <a:p>
                <a:r>
                  <a:rPr lang="en-US" sz="1600" dirty="0" smtClean="0">
                    <a:solidFill>
                      <a:schemeClr val="tx1"/>
                    </a:solidFill>
                  </a:rPr>
                  <a:t>V</a:t>
                </a:r>
                <a:r>
                  <a:rPr lang="ru-RU" sz="1600" dirty="0" smtClean="0">
                    <a:solidFill>
                      <a:schemeClr val="tx1"/>
                    </a:solidFill>
                  </a:rPr>
                  <a:t> - скорость.</a:t>
                </a:r>
                <a:endParaRPr lang="en-US" sz="1600" dirty="0" smtClean="0">
                  <a:solidFill>
                    <a:schemeClr val="tx1"/>
                  </a:solidFill>
                </a:endParaRPr>
              </a:p>
              <a:p>
                <a14:m>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𝑉</m:t>
                        </m:r>
                      </m:e>
                      <m:sub>
                        <m:r>
                          <a:rPr lang="en-US" sz="1600" b="0" i="1" smtClean="0">
                            <a:solidFill>
                              <a:schemeClr val="tx1"/>
                            </a:solidFill>
                            <a:latin typeface="Cambria Math" panose="02040503050406030204" pitchFamily="18" charset="0"/>
                          </a:rPr>
                          <m:t>0</m:t>
                        </m:r>
                      </m:sub>
                    </m:sSub>
                    <m:r>
                      <a:rPr lang="ru-RU" sz="1600" b="0" i="1" smtClean="0">
                        <a:solidFill>
                          <a:schemeClr val="tx1"/>
                        </a:solidFill>
                        <a:latin typeface="Cambria Math" panose="02040503050406030204" pitchFamily="18" charset="0"/>
                      </a:rPr>
                      <m:t> </m:t>
                    </m:r>
                  </m:oMath>
                </a14:m>
                <a:r>
                  <a:rPr lang="en-US" sz="1600" dirty="0" smtClean="0">
                    <a:solidFill>
                      <a:schemeClr val="tx1"/>
                    </a:solidFill>
                  </a:rPr>
                  <a:t>- </a:t>
                </a:r>
                <a:r>
                  <a:rPr lang="ru-RU" sz="1600" dirty="0" smtClean="0">
                    <a:solidFill>
                      <a:schemeClr val="tx1"/>
                    </a:solidFill>
                  </a:rPr>
                  <a:t>начальная скорость.</a:t>
                </a:r>
                <a:endParaRPr lang="en-US" sz="1600" dirty="0" smtClean="0">
                  <a:solidFill>
                    <a:schemeClr val="tx1"/>
                  </a:solidFill>
                </a:endParaRPr>
              </a:p>
              <a:p>
                <a:r>
                  <a:rPr lang="en-US" sz="1600" dirty="0" smtClean="0">
                    <a:solidFill>
                      <a:schemeClr val="tx1"/>
                    </a:solidFill>
                  </a:rPr>
                  <a:t>t – </a:t>
                </a:r>
                <a:r>
                  <a:rPr lang="ru-RU" sz="1600" dirty="0" smtClean="0">
                    <a:solidFill>
                      <a:schemeClr val="tx1"/>
                    </a:solidFill>
                  </a:rPr>
                  <a:t>время.</a:t>
                </a:r>
                <a:endParaRPr lang="en-US" sz="1600" dirty="0">
                  <a:solidFill>
                    <a:schemeClr val="tx1"/>
                  </a:solidFill>
                </a:endParaRPr>
              </a:p>
            </p:txBody>
          </p:sp>
        </mc:Choice>
        <mc:Fallback xmlns="">
          <p:sp>
            <p:nvSpPr>
              <p:cNvPr id="7" name="Прямоугольник 6"/>
              <p:cNvSpPr>
                <a:spLocks noRot="1" noChangeAspect="1" noMove="1" noResize="1" noEditPoints="1" noAdjustHandles="1" noChangeArrowheads="1" noChangeShapeType="1" noTextEdit="1"/>
              </p:cNvSpPr>
              <p:nvPr/>
            </p:nvSpPr>
            <p:spPr>
              <a:xfrm>
                <a:off x="841640" y="2735627"/>
                <a:ext cx="2182019" cy="2784309"/>
              </a:xfrm>
              <a:prstGeom prst="rect">
                <a:avLst/>
              </a:prstGeom>
              <a:blipFill>
                <a:blip r:embed="rId3"/>
                <a:stretch>
                  <a:fillRect/>
                </a:stretch>
              </a:blipFill>
              <a:ln w="6350"/>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 name="Прямоугольник 9"/>
              <p:cNvSpPr/>
              <p:nvPr/>
            </p:nvSpPr>
            <p:spPr>
              <a:xfrm>
                <a:off x="3215680" y="2735627"/>
                <a:ext cx="2182019" cy="2784309"/>
              </a:xfrm>
              <a:prstGeom prst="rect">
                <a:avLst/>
              </a:prstGeom>
              <a:solidFill>
                <a:schemeClr val="bg1"/>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𝐹</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𝑚</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𝑎</m:t>
                      </m:r>
                    </m:oMath>
                  </m:oMathPara>
                </a14:m>
                <a:endParaRPr lang="en-US" sz="1600" b="0" dirty="0" smtClean="0">
                  <a:solidFill>
                    <a:schemeClr val="tx1"/>
                  </a:solidFill>
                </a:endParaRPr>
              </a:p>
              <a:p>
                <a:r>
                  <a:rPr lang="en-US" sz="1600" dirty="0" smtClean="0">
                    <a:solidFill>
                      <a:schemeClr val="tx1"/>
                    </a:solidFill>
                  </a:rPr>
                  <a:t>F</a:t>
                </a:r>
                <a:r>
                  <a:rPr lang="ru-RU" sz="1600" dirty="0" smtClean="0">
                    <a:solidFill>
                      <a:schemeClr val="tx1"/>
                    </a:solidFill>
                  </a:rPr>
                  <a:t> </a:t>
                </a:r>
                <a:r>
                  <a:rPr lang="ru-RU" sz="1600" dirty="0">
                    <a:solidFill>
                      <a:schemeClr val="tx1"/>
                    </a:solidFill>
                  </a:rPr>
                  <a:t>-</a:t>
                </a:r>
                <a:r>
                  <a:rPr lang="en-US" sz="1600" dirty="0" smtClean="0">
                    <a:solidFill>
                      <a:schemeClr val="tx1"/>
                    </a:solidFill>
                  </a:rPr>
                  <a:t> </a:t>
                </a:r>
                <a:r>
                  <a:rPr lang="ru-RU" sz="1600" dirty="0" smtClean="0">
                    <a:solidFill>
                      <a:schemeClr val="tx1"/>
                    </a:solidFill>
                  </a:rPr>
                  <a:t>сила.</a:t>
                </a:r>
                <a:endParaRPr lang="en-US" sz="1600" dirty="0" smtClean="0">
                  <a:solidFill>
                    <a:schemeClr val="tx1"/>
                  </a:solidFill>
                </a:endParaRPr>
              </a:p>
              <a:p>
                <a:r>
                  <a:rPr lang="en-US" sz="1600" dirty="0">
                    <a:solidFill>
                      <a:schemeClr val="tx1"/>
                    </a:solidFill>
                  </a:rPr>
                  <a:t>m</a:t>
                </a:r>
                <a:r>
                  <a:rPr lang="ru-RU" sz="1600" dirty="0" smtClean="0">
                    <a:solidFill>
                      <a:schemeClr val="tx1"/>
                    </a:solidFill>
                  </a:rPr>
                  <a:t> -</a:t>
                </a:r>
                <a:r>
                  <a:rPr lang="en-US" sz="1600" dirty="0" smtClean="0">
                    <a:solidFill>
                      <a:schemeClr val="tx1"/>
                    </a:solidFill>
                  </a:rPr>
                  <a:t> </a:t>
                </a:r>
                <a:r>
                  <a:rPr lang="ru-RU" sz="1600" dirty="0" smtClean="0">
                    <a:solidFill>
                      <a:schemeClr val="tx1"/>
                    </a:solidFill>
                  </a:rPr>
                  <a:t> масса.</a:t>
                </a:r>
                <a:endParaRPr lang="en-US" sz="1600" dirty="0" smtClean="0">
                  <a:solidFill>
                    <a:schemeClr val="tx1"/>
                  </a:solidFill>
                </a:endParaRPr>
              </a:p>
              <a:p>
                <a:r>
                  <a:rPr lang="en-US" sz="1600" dirty="0" smtClean="0">
                    <a:solidFill>
                      <a:schemeClr val="tx1"/>
                    </a:solidFill>
                  </a:rPr>
                  <a:t>a </a:t>
                </a:r>
                <a:r>
                  <a:rPr lang="ru-RU" sz="1600" dirty="0">
                    <a:solidFill>
                      <a:schemeClr val="tx1"/>
                    </a:solidFill>
                  </a:rPr>
                  <a:t>-</a:t>
                </a:r>
                <a:r>
                  <a:rPr lang="en-US" sz="1600" dirty="0" smtClean="0">
                    <a:solidFill>
                      <a:schemeClr val="tx1"/>
                    </a:solidFill>
                  </a:rPr>
                  <a:t> </a:t>
                </a:r>
                <a:r>
                  <a:rPr lang="ru-RU" sz="1600" dirty="0" smtClean="0">
                    <a:solidFill>
                      <a:schemeClr val="tx1"/>
                    </a:solidFill>
                  </a:rPr>
                  <a:t>ускорение.</a:t>
                </a:r>
                <a:endParaRPr lang="en-US" sz="1600" dirty="0" smtClean="0">
                  <a:solidFill>
                    <a:schemeClr val="tx1"/>
                  </a:solidFill>
                </a:endParaRPr>
              </a:p>
            </p:txBody>
          </p:sp>
        </mc:Choice>
        <mc:Fallback xmlns="">
          <p:sp>
            <p:nvSpPr>
              <p:cNvPr id="10" name="Прямоугольник 9"/>
              <p:cNvSpPr>
                <a:spLocks noRot="1" noChangeAspect="1" noMove="1" noResize="1" noEditPoints="1" noAdjustHandles="1" noChangeArrowheads="1" noChangeShapeType="1" noTextEdit="1"/>
              </p:cNvSpPr>
              <p:nvPr/>
            </p:nvSpPr>
            <p:spPr>
              <a:xfrm>
                <a:off x="3215680" y="2735627"/>
                <a:ext cx="2182019" cy="2784309"/>
              </a:xfrm>
              <a:prstGeom prst="rect">
                <a:avLst/>
              </a:prstGeom>
              <a:blipFill>
                <a:blip r:embed="rId4"/>
                <a:stretch>
                  <a:fillRect/>
                </a:stretch>
              </a:blipFill>
              <a:ln w="6350"/>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Прямоугольник 10"/>
              <p:cNvSpPr/>
              <p:nvPr/>
            </p:nvSpPr>
            <p:spPr>
              <a:xfrm>
                <a:off x="5596640" y="2735627"/>
                <a:ext cx="2213042" cy="2784309"/>
              </a:xfrm>
              <a:prstGeom prst="rect">
                <a:avLst/>
              </a:prstGeom>
              <a:solidFill>
                <a:schemeClr val="bg1"/>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𝑆</m:t>
                      </m:r>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𝑥</m:t>
                          </m:r>
                        </m:e>
                        <m:sub>
                          <m:r>
                            <a:rPr lang="en-US" sz="1600" b="0" i="1" smtClean="0">
                              <a:solidFill>
                                <a:schemeClr val="tx1"/>
                              </a:solidFill>
                              <a:latin typeface="Cambria Math" panose="02040503050406030204" pitchFamily="18" charset="0"/>
                            </a:rPr>
                            <m:t>0</m:t>
                          </m:r>
                        </m:sub>
                      </m:sSub>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𝑉</m:t>
                          </m:r>
                        </m:e>
                        <m:sub>
                          <m:r>
                            <a:rPr lang="en-US" sz="1600" b="0" i="1" smtClean="0">
                              <a:solidFill>
                                <a:schemeClr val="tx1"/>
                              </a:solidFill>
                              <a:latin typeface="Cambria Math" panose="02040503050406030204" pitchFamily="18" charset="0"/>
                            </a:rPr>
                            <m:t>0</m:t>
                          </m:r>
                        </m:sub>
                      </m:sSub>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𝑡</m:t>
                      </m:r>
                      <m:r>
                        <a:rPr lang="en-US" sz="1600" b="0" i="1" smtClean="0">
                          <a:solidFill>
                            <a:schemeClr val="tx1"/>
                          </a:solidFill>
                          <a:latin typeface="Cambria Math" panose="02040503050406030204" pitchFamily="18" charset="0"/>
                        </a:rPr>
                        <m:t>+</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m:t>
                          </m:r>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𝑡</m:t>
                              </m:r>
                            </m:e>
                            <m:sup>
                              <m:r>
                                <a:rPr lang="en-US" sz="1600" b="0" i="1" smtClean="0">
                                  <a:solidFill>
                                    <a:schemeClr val="tx1"/>
                                  </a:solidFill>
                                  <a:latin typeface="Cambria Math" panose="02040503050406030204" pitchFamily="18" charset="0"/>
                                </a:rPr>
                                <m:t>2</m:t>
                              </m:r>
                            </m:sup>
                          </m:sSup>
                        </m:num>
                        <m:den>
                          <m:r>
                            <a:rPr lang="en-US" sz="1600" b="0" i="1" smtClean="0">
                              <a:solidFill>
                                <a:schemeClr val="tx1"/>
                              </a:solidFill>
                              <a:latin typeface="Cambria Math" panose="02040503050406030204" pitchFamily="18" charset="0"/>
                            </a:rPr>
                            <m:t>2</m:t>
                          </m:r>
                        </m:den>
                      </m:f>
                    </m:oMath>
                  </m:oMathPara>
                </a14:m>
                <a:endParaRPr lang="en-US" sz="1600" dirty="0" smtClean="0">
                  <a:solidFill>
                    <a:schemeClr val="tx1"/>
                  </a:solidFill>
                </a:endParaRPr>
              </a:p>
              <a:p>
                <a:r>
                  <a:rPr lang="en-US" sz="1600" dirty="0" smtClean="0">
                    <a:solidFill>
                      <a:schemeClr val="tx1"/>
                    </a:solidFill>
                  </a:rPr>
                  <a:t>S</a:t>
                </a:r>
                <a:r>
                  <a:rPr lang="ru-RU" sz="1600" dirty="0" smtClean="0">
                    <a:solidFill>
                      <a:schemeClr val="tx1"/>
                    </a:solidFill>
                  </a:rPr>
                  <a:t> </a:t>
                </a:r>
                <a:r>
                  <a:rPr lang="ru-RU" sz="1600" dirty="0">
                    <a:solidFill>
                      <a:schemeClr val="tx1"/>
                    </a:solidFill>
                  </a:rPr>
                  <a:t>-</a:t>
                </a:r>
                <a:r>
                  <a:rPr lang="ru-RU" sz="1600" dirty="0" smtClean="0">
                    <a:solidFill>
                      <a:schemeClr val="tx1"/>
                    </a:solidFill>
                  </a:rPr>
                  <a:t> перемещение.</a:t>
                </a:r>
                <a:endParaRPr lang="en-US" sz="1600" dirty="0" smtClean="0">
                  <a:solidFill>
                    <a:schemeClr val="tx1"/>
                  </a:solidFill>
                </a:endParaRPr>
              </a:p>
              <a:p>
                <a14:m>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𝑥</m:t>
                        </m:r>
                      </m:e>
                      <m:sub>
                        <m:r>
                          <a:rPr lang="en-US" sz="1600" b="0" i="1" smtClean="0">
                            <a:solidFill>
                              <a:schemeClr val="tx1"/>
                            </a:solidFill>
                            <a:latin typeface="Cambria Math" panose="02040503050406030204" pitchFamily="18" charset="0"/>
                          </a:rPr>
                          <m:t>0</m:t>
                        </m:r>
                      </m:sub>
                    </m:sSub>
                  </m:oMath>
                </a14:m>
                <a:r>
                  <a:rPr lang="ru-RU" sz="1600" dirty="0" smtClean="0">
                    <a:solidFill>
                      <a:schemeClr val="tx1"/>
                    </a:solidFill>
                  </a:rPr>
                  <a:t> - начальная координата.</a:t>
                </a:r>
                <a:endParaRPr lang="en-US" sz="1600" dirty="0" smtClean="0">
                  <a:solidFill>
                    <a:schemeClr val="tx1"/>
                  </a:solidFill>
                </a:endParaRPr>
              </a:p>
              <a:p>
                <a14:m>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𝑉</m:t>
                        </m:r>
                      </m:e>
                      <m:sub>
                        <m:r>
                          <a:rPr lang="en-US" sz="1600" b="0" i="1" smtClean="0">
                            <a:solidFill>
                              <a:schemeClr val="tx1"/>
                            </a:solidFill>
                            <a:latin typeface="Cambria Math" panose="02040503050406030204" pitchFamily="18" charset="0"/>
                          </a:rPr>
                          <m:t>0</m:t>
                        </m:r>
                      </m:sub>
                    </m:sSub>
                  </m:oMath>
                </a14:m>
                <a:r>
                  <a:rPr lang="ru-RU" sz="1600" dirty="0" smtClean="0">
                    <a:solidFill>
                      <a:schemeClr val="tx1"/>
                    </a:solidFill>
                  </a:rPr>
                  <a:t> - начальная скорость.</a:t>
                </a:r>
                <a:endParaRPr lang="en-US" sz="1600" dirty="0">
                  <a:solidFill>
                    <a:schemeClr val="tx1"/>
                  </a:solidFill>
                </a:endParaRPr>
              </a:p>
            </p:txBody>
          </p:sp>
        </mc:Choice>
        <mc:Fallback xmlns="">
          <p:sp>
            <p:nvSpPr>
              <p:cNvPr id="11" name="Прямоугольник 10"/>
              <p:cNvSpPr>
                <a:spLocks noRot="1" noChangeAspect="1" noMove="1" noResize="1" noEditPoints="1" noAdjustHandles="1" noChangeArrowheads="1" noChangeShapeType="1" noTextEdit="1"/>
              </p:cNvSpPr>
              <p:nvPr/>
            </p:nvSpPr>
            <p:spPr>
              <a:xfrm>
                <a:off x="5596640" y="2735627"/>
                <a:ext cx="2213042" cy="2784309"/>
              </a:xfrm>
              <a:prstGeom prst="rect">
                <a:avLst/>
              </a:prstGeom>
              <a:blipFill>
                <a:blip r:embed="rId5"/>
                <a:stretch>
                  <a:fillRect/>
                </a:stretch>
              </a:blipFill>
              <a:ln w="6350"/>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Прямоугольник 11"/>
              <p:cNvSpPr/>
              <p:nvPr/>
            </p:nvSpPr>
            <p:spPr>
              <a:xfrm>
                <a:off x="8016213" y="2735627"/>
                <a:ext cx="2182019" cy="2784309"/>
              </a:xfrm>
              <a:prstGeom prst="rect">
                <a:avLst/>
              </a:prstGeom>
              <a:solidFill>
                <a:schemeClr val="bg1"/>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
                    </m:oMathParaPr>
                    <m:oMath xmlns:m="http://schemas.openxmlformats.org/officeDocument/2006/math">
                      <m:r>
                        <a:rPr lang="en-US" sz="1600" b="0" i="1" smtClean="0">
                          <a:solidFill>
                            <a:schemeClr val="tx1"/>
                          </a:solidFill>
                          <a:latin typeface="Cambria Math" panose="02040503050406030204" pitchFamily="18" charset="0"/>
                        </a:rPr>
                        <m:t>𝑡</m:t>
                      </m:r>
                      <m:r>
                        <a:rPr lang="en-US" sz="1600" b="0" i="1" smtClean="0">
                          <a:solidFill>
                            <a:schemeClr val="tx1"/>
                          </a:solidFill>
                          <a:latin typeface="Cambria Math" panose="02040503050406030204" pitchFamily="18" charset="0"/>
                        </a:rPr>
                        <m:t>= </m:t>
                      </m:r>
                      <m:f>
                        <m:fPr>
                          <m:ctrlPr>
                            <a:rPr lang="en-US" sz="1600" i="1" dirty="0" smtClean="0">
                              <a:solidFill>
                                <a:schemeClr val="tx1"/>
                              </a:solidFill>
                              <a:latin typeface="Cambria Math" panose="02040503050406030204" pitchFamily="18" charset="0"/>
                            </a:rPr>
                          </m:ctrlPr>
                        </m:fPr>
                        <m:num>
                          <m:r>
                            <a:rPr lang="en-US" sz="1600" b="0" i="1" dirty="0" smtClean="0">
                              <a:solidFill>
                                <a:schemeClr val="tx1"/>
                              </a:solidFill>
                              <a:latin typeface="Cambria Math" panose="02040503050406030204" pitchFamily="18" charset="0"/>
                            </a:rPr>
                            <m:t>𝑚</m:t>
                          </m:r>
                          <m:r>
                            <a:rPr lang="en-US" sz="1600" b="0" i="1" dirty="0" smtClean="0">
                              <a:solidFill>
                                <a:schemeClr val="tx1"/>
                              </a:solidFill>
                              <a:latin typeface="Cambria Math" panose="02040503050406030204" pitchFamily="18" charset="0"/>
                            </a:rPr>
                            <m:t>∗</m:t>
                          </m:r>
                          <m:sSup>
                            <m:sSupPr>
                              <m:ctrlPr>
                                <a:rPr lang="en-US" sz="1600" b="0" i="1" dirty="0" smtClean="0">
                                  <a:solidFill>
                                    <a:schemeClr val="tx1"/>
                                  </a:solidFill>
                                  <a:latin typeface="Cambria Math" panose="02040503050406030204" pitchFamily="18" charset="0"/>
                                </a:rPr>
                              </m:ctrlPr>
                            </m:sSupPr>
                            <m:e>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𝑉</m:t>
                              </m:r>
                              <m:r>
                                <a:rPr lang="en-US" sz="1600" b="0" i="1" dirty="0" smtClean="0">
                                  <a:solidFill>
                                    <a:schemeClr val="tx1"/>
                                  </a:solidFill>
                                  <a:latin typeface="Cambria Math" panose="02040503050406030204" pitchFamily="18" charset="0"/>
                                </a:rPr>
                                <m:t>−</m:t>
                              </m:r>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𝑉</m:t>
                                  </m:r>
                                </m:e>
                                <m:sub>
                                  <m:r>
                                    <a:rPr lang="en-US" sz="1600" b="0" i="1" dirty="0" smtClean="0">
                                      <a:solidFill>
                                        <a:schemeClr val="tx1"/>
                                      </a:solidFill>
                                      <a:latin typeface="Cambria Math" panose="02040503050406030204" pitchFamily="18" charset="0"/>
                                    </a:rPr>
                                    <m:t>0</m:t>
                                  </m:r>
                                </m:sub>
                              </m:sSub>
                              <m:r>
                                <a:rPr lang="en-US" sz="1600" b="0" i="1" dirty="0" smtClean="0">
                                  <a:solidFill>
                                    <a:schemeClr val="tx1"/>
                                  </a:solidFill>
                                  <a:latin typeface="Cambria Math" panose="02040503050406030204" pitchFamily="18" charset="0"/>
                                </a:rPr>
                                <m:t>)</m:t>
                              </m:r>
                            </m:e>
                            <m:sup>
                              <m:r>
                                <a:rPr lang="en-US" sz="1600" b="0" i="1" dirty="0" smtClean="0">
                                  <a:solidFill>
                                    <a:schemeClr val="tx1"/>
                                  </a:solidFill>
                                  <a:latin typeface="Cambria Math" panose="02040503050406030204" pitchFamily="18" charset="0"/>
                                </a:rPr>
                                <m:t>2</m:t>
                              </m:r>
                            </m:sup>
                          </m:sSup>
                        </m:num>
                        <m:den>
                          <m:r>
                            <a:rPr lang="en-US" sz="1600" i="0" dirty="0">
                              <a:solidFill>
                                <a:schemeClr val="tx1"/>
                              </a:solidFill>
                              <a:latin typeface="Cambria Math" panose="02040503050406030204" pitchFamily="18" charset="0"/>
                            </a:rPr>
                            <m:t>2</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𝑃</m:t>
                          </m:r>
                        </m:den>
                      </m:f>
                    </m:oMath>
                  </m:oMathPara>
                </a14:m>
                <a:endParaRPr lang="en-US" sz="1600" dirty="0">
                  <a:solidFill>
                    <a:schemeClr val="tx1"/>
                  </a:solidFill>
                </a:endParaRPr>
              </a:p>
            </p:txBody>
          </p:sp>
        </mc:Choice>
        <mc:Fallback xmlns="">
          <p:sp>
            <p:nvSpPr>
              <p:cNvPr id="12" name="Прямоугольник 11"/>
              <p:cNvSpPr>
                <a:spLocks noRot="1" noChangeAspect="1" noMove="1" noResize="1" noEditPoints="1" noAdjustHandles="1" noChangeArrowheads="1" noChangeShapeType="1" noTextEdit="1"/>
              </p:cNvSpPr>
              <p:nvPr/>
            </p:nvSpPr>
            <p:spPr>
              <a:xfrm>
                <a:off x="8016213" y="2735627"/>
                <a:ext cx="2182019" cy="2784309"/>
              </a:xfrm>
              <a:prstGeom prst="rect">
                <a:avLst/>
              </a:prstGeom>
              <a:blipFill>
                <a:blip r:embed="rId6"/>
                <a:stretch>
                  <a:fillRect/>
                </a:stretch>
              </a:blipFill>
              <a:ln w="6350"/>
              <a:effectLst>
                <a:outerShdw blurRad="50800" dist="38100" dir="2700000" algn="tl" rotWithShape="0">
                  <a:prstClr val="black">
                    <a:alpha val="40000"/>
                  </a:prstClr>
                </a:outerShdw>
              </a:effectLst>
            </p:spPr>
            <p:txBody>
              <a:bodyPr/>
              <a:lstStyle/>
              <a:p>
                <a:r>
                  <a:rPr lang="ru-RU">
                    <a:noFill/>
                  </a:rPr>
                  <a:t> </a:t>
                </a:r>
              </a:p>
            </p:txBody>
          </p:sp>
        </mc:Fallback>
      </mc:AlternateContent>
      <p:sp>
        <p:nvSpPr>
          <p:cNvPr id="13" name="Овал 12"/>
          <p:cNvSpPr/>
          <p:nvPr/>
        </p:nvSpPr>
        <p:spPr>
          <a:xfrm>
            <a:off x="1391477" y="4943872"/>
            <a:ext cx="1152128" cy="1152128"/>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667" b="1" dirty="0">
                <a:solidFill>
                  <a:srgbClr val="0000CC"/>
                </a:solidFill>
              </a:rPr>
              <a:t>1</a:t>
            </a:r>
          </a:p>
        </p:txBody>
      </p:sp>
      <p:sp>
        <p:nvSpPr>
          <p:cNvPr id="14" name="Овал 13"/>
          <p:cNvSpPr/>
          <p:nvPr/>
        </p:nvSpPr>
        <p:spPr>
          <a:xfrm>
            <a:off x="3725245" y="4965171"/>
            <a:ext cx="1152128" cy="1152128"/>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667" b="1" dirty="0">
                <a:solidFill>
                  <a:srgbClr val="0000CC"/>
                </a:solidFill>
              </a:rPr>
              <a:t>2</a:t>
            </a:r>
          </a:p>
        </p:txBody>
      </p:sp>
      <p:sp>
        <p:nvSpPr>
          <p:cNvPr id="15" name="Овал 14"/>
          <p:cNvSpPr/>
          <p:nvPr/>
        </p:nvSpPr>
        <p:spPr>
          <a:xfrm>
            <a:off x="6153576" y="4943872"/>
            <a:ext cx="1152128" cy="1152128"/>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667" b="1" dirty="0">
                <a:solidFill>
                  <a:srgbClr val="0000CC"/>
                </a:solidFill>
              </a:rPr>
              <a:t>3</a:t>
            </a:r>
          </a:p>
        </p:txBody>
      </p:sp>
      <p:sp>
        <p:nvSpPr>
          <p:cNvPr id="16" name="Овал 15"/>
          <p:cNvSpPr/>
          <p:nvPr/>
        </p:nvSpPr>
        <p:spPr>
          <a:xfrm>
            <a:off x="8531159" y="4943872"/>
            <a:ext cx="1152128" cy="1152128"/>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667" b="1" dirty="0">
                <a:solidFill>
                  <a:srgbClr val="0000CC"/>
                </a:solidFill>
              </a:rPr>
              <a:t>4</a:t>
            </a:r>
          </a:p>
        </p:txBody>
      </p:sp>
    </p:spTree>
    <p:extLst>
      <p:ext uri="{BB962C8B-B14F-4D97-AF65-F5344CB8AC3E}">
        <p14:creationId xmlns:p14="http://schemas.microsoft.com/office/powerpoint/2010/main" val="3339486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12192000"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solidFill>
                <a:schemeClr val="tx1"/>
              </a:solidFill>
            </a:endParaRPr>
          </a:p>
        </p:txBody>
      </p:sp>
      <mc:AlternateContent xmlns:mc="http://schemas.openxmlformats.org/markup-compatibility/2006" xmlns:a14="http://schemas.microsoft.com/office/drawing/2010/main">
        <mc:Choice Requires="a14">
          <p:sp>
            <p:nvSpPr>
              <p:cNvPr id="6" name="TextBox 5"/>
              <p:cNvSpPr txBox="1"/>
              <p:nvPr/>
            </p:nvSpPr>
            <p:spPr>
              <a:xfrm>
                <a:off x="911424" y="1604798"/>
                <a:ext cx="7341723" cy="3781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&lt;</m:t>
                      </m:r>
                      <m:r>
                        <a:rPr lang="en-US" sz="2400" b="0" i="1" smtClean="0">
                          <a:latin typeface="Cambria Math" panose="02040503050406030204" pitchFamily="18" charset="0"/>
                        </a:rPr>
                        <m:t>𝑃</m:t>
                      </m:r>
                      <m:r>
                        <a:rPr lang="en-US" sz="2400" b="0" i="1" smtClean="0">
                          <a:latin typeface="Cambria Math" panose="02040503050406030204" pitchFamily="18" charset="0"/>
                        </a:rPr>
                        <m:t>&gt; =</m:t>
                      </m:r>
                      <m:f>
                        <m:fPr>
                          <m:ctrlPr>
                            <a:rPr lang="ru-RU" sz="2400" i="1" dirty="0" smtClean="0">
                              <a:latin typeface="Cambria Math" panose="02040503050406030204" pitchFamily="18" charset="0"/>
                            </a:rPr>
                          </m:ctrlPr>
                        </m:fPr>
                        <m:num>
                          <m:r>
                            <a:rPr lang="en-US" sz="2400" b="0" i="1" dirty="0" smtClean="0">
                              <a:latin typeface="Cambria Math" panose="02040503050406030204" pitchFamily="18" charset="0"/>
                            </a:rPr>
                            <m:t>167.5+636.5</m:t>
                          </m:r>
                        </m:num>
                        <m:den>
                          <m:r>
                            <a:rPr lang="ru-RU" sz="2400" i="0" dirty="0">
                              <a:latin typeface="Cambria Math" panose="02040503050406030204" pitchFamily="18" charset="0"/>
                            </a:rPr>
                            <m:t>2</m:t>
                          </m:r>
                        </m:den>
                      </m:f>
                      <m:r>
                        <a:rPr lang="en-US" sz="2400" b="0" i="1" dirty="0" smtClean="0">
                          <a:latin typeface="Cambria Math" panose="02040503050406030204" pitchFamily="18" charset="0"/>
                        </a:rPr>
                        <m:t>=402 </m:t>
                      </m:r>
                      <m:r>
                        <a:rPr lang="ru-RU" sz="2400" b="0" i="1" dirty="0" smtClean="0">
                          <a:latin typeface="Cambria Math" panose="02040503050406030204" pitchFamily="18" charset="0"/>
                        </a:rPr>
                        <m:t>л.с.</m:t>
                      </m:r>
                    </m:oMath>
                  </m:oMathPara>
                </a14:m>
                <a:endParaRPr lang="ru-RU" sz="2400" b="0" dirty="0" smtClean="0"/>
              </a:p>
              <a:p>
                <a:pPr algn="ctr"/>
                <a:endParaRPr lang="ru-RU" sz="2400" dirty="0" smtClean="0"/>
              </a:p>
              <a:p>
                <a:pPr algn="ct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b="0" i="1" smtClean="0">
                              <a:latin typeface="Cambria Math" panose="02040503050406030204" pitchFamily="18" charset="0"/>
                            </a:rPr>
                            <m:t>𝑃</m:t>
                          </m:r>
                        </m:e>
                        <m:sub>
                          <m:r>
                            <a:rPr lang="ru-RU" sz="2400" b="0" i="1" smtClean="0">
                              <a:latin typeface="Cambria Math" panose="02040503050406030204" pitchFamily="18" charset="0"/>
                            </a:rPr>
                            <m:t>реальная</m:t>
                          </m:r>
                        </m:sub>
                      </m:sSub>
                      <m:r>
                        <a:rPr lang="en-US" sz="2400" b="0" i="1" smtClean="0">
                          <a:latin typeface="Cambria Math" panose="02040503050406030204" pitchFamily="18" charset="0"/>
                        </a:rPr>
                        <m:t>=402∗735∗0.85=251 149.5 </m:t>
                      </m:r>
                      <m:r>
                        <a:rPr lang="ru-RU" sz="2400" b="0" i="1" smtClean="0">
                          <a:latin typeface="Cambria Math" panose="02040503050406030204" pitchFamily="18" charset="0"/>
                        </a:rPr>
                        <m:t>Вт</m:t>
                      </m:r>
                    </m:oMath>
                  </m:oMathPara>
                </a14:m>
                <a:endParaRPr lang="ru-RU" sz="2400" dirty="0" smtClean="0"/>
              </a:p>
              <a:p>
                <a:pPr algn="ctr"/>
                <a:endParaRPr lang="ru-RU" sz="2400" dirty="0"/>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m:t>
                              </m:r>
                              <m:r>
                                <a:rPr lang="en-US" sz="2400" b="0" i="1" smtClean="0">
                                  <a:latin typeface="Cambria Math" panose="02040503050406030204" pitchFamily="18" charset="0"/>
                                </a:rPr>
                                <m:t>𝑉</m:t>
                              </m:r>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2∗</m:t>
                          </m:r>
                          <m:r>
                            <a:rPr lang="en-US" sz="2400" b="0" i="1" smtClean="0">
                              <a:latin typeface="Cambria Math" panose="02040503050406030204" pitchFamily="18" charset="0"/>
                            </a:rPr>
                            <m:t>𝑃</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2170∗</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(27.78)</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2∗251 149.5</m:t>
                          </m:r>
                        </m:den>
                      </m:f>
                      <m:r>
                        <a:rPr lang="en-US" sz="2400" b="0" i="1" smtClean="0">
                          <a:latin typeface="Cambria Math" panose="02040503050406030204" pitchFamily="18" charset="0"/>
                        </a:rPr>
                        <m:t>=3.333972</m:t>
                      </m:r>
                      <m:r>
                        <a:rPr lang="en-US" sz="2400" b="0" i="0" smtClean="0">
                          <a:latin typeface="Cambria Math" panose="02040503050406030204" pitchFamily="18" charset="0"/>
                        </a:rPr>
                        <m:t> </m:t>
                      </m:r>
                      <m:r>
                        <a:rPr lang="ru-RU" sz="2400" b="0" i="0" smtClean="0">
                          <a:latin typeface="Cambria Math" panose="02040503050406030204" pitchFamily="18" charset="0"/>
                        </a:rPr>
                        <m:t>с.</m:t>
                      </m:r>
                    </m:oMath>
                  </m:oMathPara>
                </a14:m>
                <a:endParaRPr lang="ru-RU" sz="2400" b="0" dirty="0" smtClean="0"/>
              </a:p>
              <a:p>
                <a:pPr algn="ctr"/>
                <a:endParaRPr lang="ru-RU" sz="2400" dirty="0"/>
              </a:p>
              <a:p>
                <a:r>
                  <a:rPr lang="ru-RU" sz="2400" dirty="0" smtClean="0"/>
                  <a:t>Погрешность данных вычислений составляет </a:t>
                </a:r>
                <a:r>
                  <a:rPr lang="ru-RU" sz="2400" dirty="0"/>
                  <a:t>0.133972</a:t>
                </a:r>
                <a:r>
                  <a:rPr lang="ru-RU" dirty="0"/>
                  <a:t> </a:t>
                </a:r>
                <a:r>
                  <a:rPr lang="ru-RU" sz="2400" dirty="0" smtClean="0"/>
                  <a:t> секунд.</a:t>
                </a:r>
              </a:p>
            </p:txBody>
          </p:sp>
        </mc:Choice>
        <mc:Fallback xmlns="">
          <p:sp>
            <p:nvSpPr>
              <p:cNvPr id="6" name="TextBox 5"/>
              <p:cNvSpPr txBox="1">
                <a:spLocks noRot="1" noChangeAspect="1" noMove="1" noResize="1" noEditPoints="1" noAdjustHandles="1" noChangeArrowheads="1" noChangeShapeType="1" noTextEdit="1"/>
              </p:cNvSpPr>
              <p:nvPr/>
            </p:nvSpPr>
            <p:spPr>
              <a:xfrm>
                <a:off x="911424" y="1604798"/>
                <a:ext cx="7341723" cy="3781548"/>
              </a:xfrm>
              <a:prstGeom prst="rect">
                <a:avLst/>
              </a:prstGeom>
              <a:blipFill>
                <a:blip r:embed="rId3"/>
                <a:stretch>
                  <a:fillRect l="-1329" r="-166" b="-2576"/>
                </a:stretch>
              </a:blipFill>
            </p:spPr>
            <p:txBody>
              <a:bodyPr/>
              <a:lstStyle/>
              <a:p>
                <a:r>
                  <a:rPr lang="ru-RU">
                    <a:noFill/>
                  </a:rPr>
                  <a:t> </a:t>
                </a:r>
              </a:p>
            </p:txBody>
          </p:sp>
        </mc:Fallback>
      </mc:AlternateContent>
      <p:sp>
        <p:nvSpPr>
          <p:cNvPr id="7" name="TextBox 6"/>
          <p:cNvSpPr txBox="1"/>
          <p:nvPr/>
        </p:nvSpPr>
        <p:spPr>
          <a:xfrm>
            <a:off x="409622" y="260649"/>
            <a:ext cx="4758896" cy="830997"/>
          </a:xfrm>
          <a:prstGeom prst="rect">
            <a:avLst/>
          </a:prstGeom>
          <a:noFill/>
        </p:spPr>
        <p:txBody>
          <a:bodyPr wrap="square" rtlCol="0">
            <a:spAutoFit/>
          </a:bodyPr>
          <a:lstStyle/>
          <a:p>
            <a:r>
              <a:rPr lang="ru-RU" sz="2400" dirty="0"/>
              <a:t>Вычисление разгона автомобиля на промежутке от 0 – 100 км/ч:</a:t>
            </a:r>
          </a:p>
        </p:txBody>
      </p:sp>
    </p:spTree>
    <p:extLst>
      <p:ext uri="{BB962C8B-B14F-4D97-AF65-F5344CB8AC3E}">
        <p14:creationId xmlns:p14="http://schemas.microsoft.com/office/powerpoint/2010/main" val="16673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507</Words>
  <Application>Microsoft Office PowerPoint</Application>
  <PresentationFormat>Широкоэкранный</PresentationFormat>
  <Paragraphs>85</Paragraphs>
  <Slides>12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12</vt:i4>
      </vt:variant>
    </vt:vector>
  </HeadingPairs>
  <TitlesOfParts>
    <vt:vector size="17" baseType="lpstr">
      <vt:lpstr>Arial</vt:lpstr>
      <vt:lpstr>Calibri</vt:lpstr>
      <vt:lpstr>Calibri Light</vt:lpstr>
      <vt:lpstr>Cambria Math</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Вычисление разгона автомобиля марки “Tesla Model S I Рестайлинг 2, Лифтбек”</dc:title>
  <dc:creator>Александр Кидалов</dc:creator>
  <cp:lastModifiedBy>Александр Кидалов</cp:lastModifiedBy>
  <cp:revision>24</cp:revision>
  <dcterms:created xsi:type="dcterms:W3CDTF">2023-12-12T19:35:58Z</dcterms:created>
  <dcterms:modified xsi:type="dcterms:W3CDTF">2024-01-16T10:10:11Z</dcterms:modified>
</cp:coreProperties>
</file>