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jpeg" ContentType="image/jpeg"/>
  <Override PartName="/ppt/media/image28.png" ContentType="image/png"/>
  <Override PartName="/ppt/media/image8.jpeg" ContentType="image/jpeg"/>
  <Override PartName="/ppt/media/image30.png" ContentType="image/png"/>
  <Override PartName="/ppt/media/image29.png" ContentType="image/png"/>
  <Override PartName="/ppt/media/image6.png" ContentType="image/png"/>
  <Override PartName="/ppt/media/image31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14.jpeg" ContentType="image/jpe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1.jpeg" ContentType="image/jpeg"/>
  <Override PartName="/ppt/media/image10.png" ContentType="image/png"/>
  <Override PartName="/ppt/media/image15.png" ContentType="image/png"/>
  <Override PartName="/ppt/media/image16.jpeg" ContentType="image/jpeg"/>
  <Override PartName="/ppt/media/image17.png" ContentType="image/png"/>
  <Override PartName="/ppt/media/image1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3F9A845-0890-4F6C-8642-96ABA6279D3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F7232D-300F-4044-BD2F-4C475B8364B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64080" rIns="64080" tIns="32040" bIns="320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64080" rIns="64080" tIns="32040" bIns="320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96B530-554B-4A56-8A46-CC9B79D97B5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B5E29A-954B-4585-9D40-DCF4FECDBD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6A039D-2404-4A2B-9795-0FB736EDCD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FC845E-8679-4030-8E11-4BF84F02B0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4A6666-5873-4297-B183-77A323D5B4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8664A4-92C8-4A6E-A2C6-5E6641CD5F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23AC7B-AD49-493A-BE1E-3B9384E6EE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80139A-0AFF-46EE-B315-9247EFDD68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4257B7-7E9C-40E9-A743-1DA5E0F2B5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AFE1AB-C5D5-4706-82C2-0683DB708C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1C46B6-CFA8-4F77-86F5-3587FAE317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1E3B9C-3833-447D-B913-C50B8F30F8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8F7378-F08F-4055-BC45-D8397E5BC2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0A3308-B1F2-497E-83BA-B84E5BCDFF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D47DAC-7C6F-4FA9-91FD-57B80BF3B1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BBD4E9-5FF6-40F0-AD8E-B23B5739E1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7E7092-8049-4749-BC21-2FF34B1AD0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5CE824-A389-4B30-8228-58DFFC009C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FCEF31-FC0D-491D-8D3F-B02998F92C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9A63E8-CDCE-47CB-BCB1-B1A1B5EA47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A6FEA5-D1A4-44E3-B442-5922829FA4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85B805-D12C-4A40-BF68-0447B99806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26903D-66CA-4F07-B6D4-CAB3D767CE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5A4200-83D9-4308-B205-680E0EDD0F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301B9C-6FA0-4A0E-B39F-D0D28F5719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F19FC2-069E-4637-90BE-8F93101EFCC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б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р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е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ц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г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л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к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FA5C37-D474-456B-99AC-CF0633656B2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 0" descr=""/>
          <p:cNvPicPr/>
          <p:nvPr/>
        </p:nvPicPr>
        <p:blipFill>
          <a:blip r:embed="rId1"/>
          <a:srcRect l="8415" t="-325" r="37674" b="14179"/>
          <a:stretch/>
        </p:blipFill>
        <p:spPr>
          <a:xfrm>
            <a:off x="4320" y="-21600"/>
            <a:ext cx="6470280" cy="6879240"/>
          </a:xfrm>
          <a:prstGeom prst="rect">
            <a:avLst/>
          </a:prstGeom>
          <a:ln w="0">
            <a:noFill/>
          </a:ln>
        </p:spPr>
      </p:pic>
      <p:pic>
        <p:nvPicPr>
          <p:cNvPr id="127" name="Image 1" descr="preencoded.png"/>
          <p:cNvPicPr/>
          <p:nvPr/>
        </p:nvPicPr>
        <p:blipFill>
          <a:blip r:embed="rId2"/>
          <a:stretch/>
        </p:blipFill>
        <p:spPr>
          <a:xfrm>
            <a:off x="5196960" y="2529720"/>
            <a:ext cx="1797840" cy="1797840"/>
          </a:xfrm>
          <a:prstGeom prst="rect">
            <a:avLst/>
          </a:prstGeom>
          <a:ln w="0">
            <a:noFill/>
          </a:ln>
        </p:spPr>
      </p:pic>
      <p:pic>
        <p:nvPicPr>
          <p:cNvPr id="128" name="Image 3" descr="preencoded.png"/>
          <p:cNvPicPr/>
          <p:nvPr/>
        </p:nvPicPr>
        <p:blipFill>
          <a:blip r:embed="rId3"/>
          <a:stretch/>
        </p:blipFill>
        <p:spPr>
          <a:xfrm>
            <a:off x="7132320" y="4960800"/>
            <a:ext cx="5059440" cy="594000"/>
          </a:xfrm>
          <a:prstGeom prst="rect">
            <a:avLst/>
          </a:prstGeom>
          <a:ln w="0">
            <a:noFill/>
          </a:ln>
        </p:spPr>
      </p:pic>
      <p:sp>
        <p:nvSpPr>
          <p:cNvPr id="129" name="Text 1"/>
          <p:cNvSpPr/>
          <p:nvPr/>
        </p:nvSpPr>
        <p:spPr>
          <a:xfrm>
            <a:off x="7087680" y="1888920"/>
            <a:ext cx="4048920" cy="16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6630"/>
              </a:lnSpc>
              <a:buNone/>
            </a:pPr>
            <a:r>
              <a:rPr b="0" lang="en-US" sz="5160" spc="-1" strike="noStrike">
                <a:solidFill>
                  <a:srgbClr val="000000"/>
                </a:solidFill>
                <a:latin typeface="Calibri"/>
              </a:rPr>
              <a:t>SIRIUS </a:t>
            </a:r>
            <a:endParaRPr b="0" lang="en-US" sz="5160" spc="-1" strike="noStrike">
              <a:latin typeface="Arial"/>
            </a:endParaRPr>
          </a:p>
          <a:p>
            <a:pPr>
              <a:lnSpc>
                <a:spcPts val="6630"/>
              </a:lnSpc>
              <a:buNone/>
            </a:pPr>
            <a:r>
              <a:rPr b="0" lang="en-US" sz="5160" spc="-1" strike="noStrike">
                <a:solidFill>
                  <a:srgbClr val="000000"/>
                </a:solidFill>
                <a:latin typeface="Calibri"/>
              </a:rPr>
              <a:t>UNIVERSITY</a:t>
            </a:r>
            <a:endParaRPr b="0" lang="en-US" sz="5160" spc="-1" strike="noStrike">
              <a:latin typeface="Arial"/>
            </a:endParaRPr>
          </a:p>
        </p:txBody>
      </p:sp>
      <p:sp>
        <p:nvSpPr>
          <p:cNvPr id="130" name="Text 2"/>
          <p:cNvSpPr/>
          <p:nvPr/>
        </p:nvSpPr>
        <p:spPr>
          <a:xfrm>
            <a:off x="7146000" y="3870720"/>
            <a:ext cx="4533480" cy="3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112"/>
              </a:lnSpc>
              <a:buNone/>
            </a:pPr>
            <a:r>
              <a:rPr b="0" lang="en-US" sz="2160" spc="-1" strike="noStrike">
                <a:solidFill>
                  <a:srgbClr val="3d3d3d"/>
                </a:solidFill>
                <a:latin typeface="Gilroy Medium"/>
                <a:ea typeface="Gilroy Medium"/>
              </a:rPr>
              <a:t>OF SCIENCE AND TECHNOLOGY</a:t>
            </a:r>
            <a:endParaRPr b="0" lang="en-US" sz="2160" spc="-1" strike="noStrike">
              <a:latin typeface="Arial"/>
            </a:endParaRPr>
          </a:p>
        </p:txBody>
      </p:sp>
      <p:sp>
        <p:nvSpPr>
          <p:cNvPr id="131" name="Text 6"/>
          <p:cNvSpPr/>
          <p:nvPr/>
        </p:nvSpPr>
        <p:spPr>
          <a:xfrm>
            <a:off x="7353360" y="5113080"/>
            <a:ext cx="422568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96"/>
              </a:lnSpc>
              <a:buNone/>
            </a:pPr>
            <a:r>
              <a:rPr b="1" lang="en-US" sz="2160" spc="-1" strike="noStrike">
                <a:solidFill>
                  <a:srgbClr val="3d3d3d"/>
                </a:solidFill>
                <a:latin typeface="Gilroy Medium"/>
                <a:ea typeface="Gilroy Medium"/>
              </a:rPr>
              <a:t>Algorithms and Data Structures</a:t>
            </a:r>
            <a:endParaRPr b="0" lang="en-US" sz="2160" spc="-1" strike="noStrike">
              <a:latin typeface="Arial"/>
            </a:endParaRPr>
          </a:p>
        </p:txBody>
      </p:sp>
      <p:pic>
        <p:nvPicPr>
          <p:cNvPr id="132" name="Рисунок 5" descr=""/>
          <p:cNvPicPr/>
          <p:nvPr/>
        </p:nvPicPr>
        <p:blipFill>
          <a:blip r:embed="rId4"/>
          <a:stretch/>
        </p:blipFill>
        <p:spPr>
          <a:xfrm>
            <a:off x="9370440" y="300600"/>
            <a:ext cx="2735640" cy="137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Рисунок 1" descr=""/>
          <p:cNvPicPr/>
          <p:nvPr/>
        </p:nvPicPr>
        <p:blipFill>
          <a:blip r:embed="rId1"/>
          <a:stretch/>
        </p:blipFill>
        <p:spPr>
          <a:xfrm>
            <a:off x="455760" y="254160"/>
            <a:ext cx="8057880" cy="1942920"/>
          </a:xfrm>
          <a:prstGeom prst="rect">
            <a:avLst/>
          </a:prstGeom>
          <a:ln w="0">
            <a:noFill/>
          </a:ln>
        </p:spPr>
      </p:pic>
      <p:pic>
        <p:nvPicPr>
          <p:cNvPr id="167" name="Рисунок 2" descr=""/>
          <p:cNvPicPr/>
          <p:nvPr/>
        </p:nvPicPr>
        <p:blipFill>
          <a:blip r:embed="rId2"/>
          <a:stretch/>
        </p:blipFill>
        <p:spPr>
          <a:xfrm>
            <a:off x="635040" y="2489400"/>
            <a:ext cx="3571560" cy="353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Рисунок 1" descr=""/>
          <p:cNvPicPr/>
          <p:nvPr/>
        </p:nvPicPr>
        <p:blipFill>
          <a:blip r:embed="rId1"/>
          <a:stretch/>
        </p:blipFill>
        <p:spPr>
          <a:xfrm>
            <a:off x="1902240" y="801720"/>
            <a:ext cx="8143560" cy="5933880"/>
          </a:xfrm>
          <a:prstGeom prst="rect">
            <a:avLst/>
          </a:prstGeom>
          <a:ln w="0">
            <a:noFill/>
          </a:ln>
        </p:spPr>
      </p:pic>
      <p:sp>
        <p:nvSpPr>
          <p:cNvPr id="169" name="TextBox 2"/>
          <p:cNvSpPr/>
          <p:nvPr/>
        </p:nvSpPr>
        <p:spPr>
          <a:xfrm>
            <a:off x="444240" y="357120"/>
            <a:ext cx="312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Бинарное дерево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Рисунок 1" descr=""/>
          <p:cNvPicPr/>
          <p:nvPr/>
        </p:nvPicPr>
        <p:blipFill>
          <a:blip r:embed="rId1"/>
          <a:stretch/>
        </p:blipFill>
        <p:spPr>
          <a:xfrm>
            <a:off x="2048040" y="2290680"/>
            <a:ext cx="8096040" cy="227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Рисунок 3" descr=""/>
          <p:cNvPicPr/>
          <p:nvPr/>
        </p:nvPicPr>
        <p:blipFill>
          <a:blip r:embed="rId1"/>
          <a:stretch/>
        </p:blipFill>
        <p:spPr>
          <a:xfrm>
            <a:off x="1990800" y="1014480"/>
            <a:ext cx="8210160" cy="4828680"/>
          </a:xfrm>
          <a:prstGeom prst="rect">
            <a:avLst/>
          </a:prstGeom>
          <a:ln w="0">
            <a:noFill/>
          </a:ln>
        </p:spPr>
      </p:pic>
      <p:sp>
        <p:nvSpPr>
          <p:cNvPr id="172" name="TextBox 4"/>
          <p:cNvSpPr/>
          <p:nvPr/>
        </p:nvSpPr>
        <p:spPr>
          <a:xfrm>
            <a:off x="3213360" y="270000"/>
            <a:ext cx="61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Ключи хранятся по особым правилам!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Рисунок 3" descr=""/>
          <p:cNvPicPr/>
          <p:nvPr/>
        </p:nvPicPr>
        <p:blipFill>
          <a:blip r:embed="rId1"/>
          <a:stretch/>
        </p:blipFill>
        <p:spPr>
          <a:xfrm>
            <a:off x="2062080" y="833400"/>
            <a:ext cx="8067240" cy="519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Рисунок 3" descr=""/>
          <p:cNvPicPr/>
          <p:nvPr/>
        </p:nvPicPr>
        <p:blipFill>
          <a:blip r:embed="rId1"/>
          <a:stretch/>
        </p:blipFill>
        <p:spPr>
          <a:xfrm>
            <a:off x="2071800" y="619200"/>
            <a:ext cx="8048160" cy="561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Рисунок 1" descr=""/>
          <p:cNvPicPr/>
          <p:nvPr/>
        </p:nvPicPr>
        <p:blipFill>
          <a:blip r:embed="rId1"/>
          <a:stretch/>
        </p:blipFill>
        <p:spPr>
          <a:xfrm>
            <a:off x="2000160" y="1581120"/>
            <a:ext cx="8191080" cy="3695400"/>
          </a:xfrm>
          <a:prstGeom prst="rect">
            <a:avLst/>
          </a:prstGeom>
          <a:ln w="0">
            <a:noFill/>
          </a:ln>
        </p:spPr>
      </p:pic>
      <p:sp>
        <p:nvSpPr>
          <p:cNvPr id="176" name="TextBox 2"/>
          <p:cNvSpPr/>
          <p:nvPr/>
        </p:nvSpPr>
        <p:spPr>
          <a:xfrm>
            <a:off x="5155560" y="653040"/>
            <a:ext cx="6261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Удаляем ключи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Рисунок 3" descr=""/>
          <p:cNvPicPr/>
          <p:nvPr/>
        </p:nvPicPr>
        <p:blipFill>
          <a:blip r:embed="rId1"/>
          <a:stretch/>
        </p:blipFill>
        <p:spPr>
          <a:xfrm>
            <a:off x="2023920" y="714240"/>
            <a:ext cx="8143560" cy="54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Рисунок 3" descr=""/>
          <p:cNvPicPr/>
          <p:nvPr/>
        </p:nvPicPr>
        <p:blipFill>
          <a:blip r:embed="rId1"/>
          <a:stretch/>
        </p:blipFill>
        <p:spPr>
          <a:xfrm>
            <a:off x="2085840" y="1552680"/>
            <a:ext cx="8019720" cy="375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 2" descr="preencoded.png"/>
          <p:cNvPicPr/>
          <p:nvPr/>
        </p:nvPicPr>
        <p:blipFill>
          <a:blip r:embed="rId1"/>
          <a:stretch/>
        </p:blipFill>
        <p:spPr>
          <a:xfrm>
            <a:off x="0" y="350640"/>
            <a:ext cx="1531440" cy="807480"/>
          </a:xfrm>
          <a:prstGeom prst="rect">
            <a:avLst/>
          </a:prstGeom>
          <a:ln w="0">
            <a:noFill/>
          </a:ln>
        </p:spPr>
      </p:pic>
      <p:pic>
        <p:nvPicPr>
          <p:cNvPr id="134" name="Image 5" descr="preencoded.png"/>
          <p:cNvPicPr/>
          <p:nvPr/>
        </p:nvPicPr>
        <p:blipFill>
          <a:blip r:embed="rId2"/>
          <a:stretch/>
        </p:blipFill>
        <p:spPr>
          <a:xfrm>
            <a:off x="457200" y="4343400"/>
            <a:ext cx="334800" cy="334800"/>
          </a:xfrm>
          <a:prstGeom prst="rect">
            <a:avLst/>
          </a:prstGeom>
          <a:ln w="0">
            <a:noFill/>
          </a:ln>
        </p:spPr>
      </p:pic>
      <p:sp>
        <p:nvSpPr>
          <p:cNvPr id="135" name="Text 3"/>
          <p:cNvSpPr/>
          <p:nvPr/>
        </p:nvSpPr>
        <p:spPr>
          <a:xfrm>
            <a:off x="670680" y="586800"/>
            <a:ext cx="31957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311"/>
              </a:lnSpc>
              <a:buNone/>
            </a:pPr>
            <a:r>
              <a:rPr b="1" lang="en-US" sz="2760" spc="-1" strike="noStrike">
                <a:solidFill>
                  <a:srgbClr val="3d3d3d"/>
                </a:solidFill>
                <a:latin typeface="Gilroy"/>
                <a:ea typeface="Gilroy Bold"/>
              </a:rPr>
              <a:t>CONTACTS</a:t>
            </a:r>
            <a:endParaRPr b="0" lang="en-US" sz="2760" spc="-1" strike="noStrike">
              <a:latin typeface="Arial"/>
            </a:endParaRPr>
          </a:p>
        </p:txBody>
      </p:sp>
      <p:sp>
        <p:nvSpPr>
          <p:cNvPr id="136" name="Text 4"/>
          <p:cNvSpPr/>
          <p:nvPr/>
        </p:nvSpPr>
        <p:spPr>
          <a:xfrm>
            <a:off x="457200" y="1600200"/>
            <a:ext cx="6400800" cy="29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305"/>
              </a:lnSpc>
              <a:buNone/>
            </a:pPr>
            <a:r>
              <a:rPr b="1" lang="en-US" sz="1760" spc="-1" strike="noStrike">
                <a:solidFill>
                  <a:srgbClr val="474545"/>
                </a:solidFill>
                <a:latin typeface="Gilroy"/>
                <a:ea typeface="Gilroy Medium"/>
              </a:rPr>
              <a:t>Семчук Иван Павлович, к.т.н.</a:t>
            </a:r>
            <a:endParaRPr b="0" lang="en-US" sz="1760" spc="-1" strike="noStrike">
              <a:latin typeface="Arial"/>
            </a:endParaRPr>
          </a:p>
          <a:p>
            <a:pPr>
              <a:lnSpc>
                <a:spcPts val="2305"/>
              </a:lnSpc>
              <a:buNone/>
            </a:pPr>
            <a:r>
              <a:rPr b="0" lang="en-US" sz="1760" spc="-1" strike="noStrike">
                <a:solidFill>
                  <a:srgbClr val="474545"/>
                </a:solidFill>
                <a:latin typeface="Gilroy"/>
                <a:ea typeface="Gilroy Medium"/>
              </a:rPr>
              <a:t>- Руководитель группы анализа угроз поиска, Яндекс</a:t>
            </a:r>
            <a:endParaRPr b="0" lang="en-US" sz="1760" spc="-1" strike="noStrike">
              <a:latin typeface="Arial"/>
            </a:endParaRPr>
          </a:p>
          <a:p>
            <a:pPr>
              <a:lnSpc>
                <a:spcPts val="2305"/>
              </a:lnSpc>
              <a:buNone/>
            </a:pPr>
            <a:endParaRPr b="0" lang="en-US" sz="1760" spc="-1" strike="noStrike">
              <a:latin typeface="Arial"/>
            </a:endParaRPr>
          </a:p>
          <a:p>
            <a:pPr>
              <a:lnSpc>
                <a:spcPts val="2305"/>
              </a:lnSpc>
              <a:buNone/>
            </a:pPr>
            <a:r>
              <a:rPr b="0" lang="en-US" sz="1760" spc="-1" strike="noStrike">
                <a:solidFill>
                  <a:srgbClr val="474545"/>
                </a:solidFill>
                <a:latin typeface="Gilroy"/>
                <a:ea typeface="Gilroy Medium"/>
              </a:rPr>
              <a:t>- Доцент кафедры “Биомедицинские технические системы”, МГТУ им. Баумана</a:t>
            </a:r>
            <a:endParaRPr b="0" lang="en-US" sz="1760" spc="-1" strike="noStrike">
              <a:latin typeface="Arial"/>
            </a:endParaRPr>
          </a:p>
          <a:p>
            <a:pPr>
              <a:lnSpc>
                <a:spcPts val="2305"/>
              </a:lnSpc>
              <a:buNone/>
            </a:pPr>
            <a:endParaRPr b="0" lang="en-US" sz="1760" spc="-1" strike="noStrike">
              <a:latin typeface="Arial"/>
            </a:endParaRPr>
          </a:p>
          <a:p>
            <a:pPr>
              <a:lnSpc>
                <a:spcPts val="2305"/>
              </a:lnSpc>
              <a:buNone/>
            </a:pPr>
            <a:r>
              <a:rPr b="0" lang="en-US" sz="1760" spc="-1" strike="noStrike">
                <a:solidFill>
                  <a:srgbClr val="474545"/>
                </a:solidFill>
                <a:latin typeface="Gilroy"/>
                <a:ea typeface="Gilroy Medium"/>
              </a:rPr>
              <a:t>- Преподаватель Физтех-школы медицинской и биологической физики, МФТИ</a:t>
            </a:r>
            <a:endParaRPr b="0" lang="en-US" sz="1760" spc="-1" strike="noStrike">
              <a:latin typeface="Arial"/>
            </a:endParaRPr>
          </a:p>
          <a:p>
            <a:pPr>
              <a:lnSpc>
                <a:spcPts val="2305"/>
              </a:lnSpc>
              <a:buNone/>
            </a:pPr>
            <a:endParaRPr b="0" lang="en-US" sz="1760" spc="-1" strike="noStrike">
              <a:latin typeface="Arial"/>
            </a:endParaRPr>
          </a:p>
          <a:p>
            <a:pPr>
              <a:lnSpc>
                <a:spcPts val="2305"/>
              </a:lnSpc>
              <a:buNone/>
            </a:pPr>
            <a:endParaRPr b="0" lang="en-US" sz="1760" spc="-1" strike="noStrike">
              <a:latin typeface="Arial"/>
            </a:endParaRPr>
          </a:p>
        </p:txBody>
      </p:sp>
      <p:sp>
        <p:nvSpPr>
          <p:cNvPr id="137" name="Text 16"/>
          <p:cNvSpPr/>
          <p:nvPr/>
        </p:nvSpPr>
        <p:spPr>
          <a:xfrm>
            <a:off x="853560" y="4373280"/>
            <a:ext cx="251424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305"/>
              </a:lnSpc>
              <a:buNone/>
            </a:pPr>
            <a:endParaRPr b="0" lang="en-US" sz="1760" spc="-1" strike="noStrike">
              <a:latin typeface="Arial"/>
            </a:endParaRPr>
          </a:p>
          <a:p>
            <a:pPr>
              <a:lnSpc>
                <a:spcPts val="2305"/>
              </a:lnSpc>
              <a:buNone/>
            </a:pPr>
            <a:endParaRPr b="0" lang="en-US" sz="1760" spc="-1" strike="noStrike">
              <a:latin typeface="Arial"/>
            </a:endParaRPr>
          </a:p>
        </p:txBody>
      </p:sp>
      <p:sp>
        <p:nvSpPr>
          <p:cNvPr id="138" name="Text 17"/>
          <p:cNvSpPr/>
          <p:nvPr/>
        </p:nvSpPr>
        <p:spPr>
          <a:xfrm>
            <a:off x="853920" y="4389120"/>
            <a:ext cx="2575080" cy="2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305"/>
              </a:lnSpc>
              <a:buNone/>
            </a:pPr>
            <a:r>
              <a:rPr b="0" lang="en-US" sz="1760" spc="-1" strike="noStrike">
                <a:solidFill>
                  <a:srgbClr val="3d3d3d"/>
                </a:solidFill>
                <a:latin typeface="Gilroy"/>
                <a:ea typeface="Gilroy Regular"/>
              </a:rPr>
              <a:t>@SemVan</a:t>
            </a:r>
            <a:endParaRPr b="0" lang="en-US" sz="1760" spc="-1" strike="noStrike">
              <a:latin typeface="Arial"/>
            </a:endParaRPr>
          </a:p>
        </p:txBody>
      </p:sp>
      <p:sp>
        <p:nvSpPr>
          <p:cNvPr id="139" name="Text 19"/>
          <p:cNvSpPr/>
          <p:nvPr/>
        </p:nvSpPr>
        <p:spPr>
          <a:xfrm>
            <a:off x="1177200" y="2957040"/>
            <a:ext cx="4201560" cy="40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305"/>
              </a:lnSpc>
              <a:buNone/>
            </a:pPr>
            <a:r>
              <a:rPr b="0" lang="en-US" sz="1760" spc="-1" strike="noStrike">
                <a:solidFill>
                  <a:srgbClr val="3d3d3d"/>
                </a:solidFill>
                <a:latin typeface="Gilroy"/>
                <a:ea typeface="Gilroy Regular"/>
              </a:rPr>
              <a:t>info@siriusuniversity.ru</a:t>
            </a:r>
            <a:endParaRPr b="0" lang="en-US" sz="1760" spc="-1" strike="noStrike">
              <a:latin typeface="Arial"/>
            </a:endParaRPr>
          </a:p>
        </p:txBody>
      </p:sp>
      <p:sp>
        <p:nvSpPr>
          <p:cNvPr id="140" name="Прямоугольник 2"/>
          <p:cNvSpPr/>
          <p:nvPr/>
        </p:nvSpPr>
        <p:spPr>
          <a:xfrm>
            <a:off x="8396640" y="5941800"/>
            <a:ext cx="3795120" cy="172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  <a:buNone/>
            </a:pPr>
            <a:r>
              <a:rPr b="1" lang="ru-RU" sz="2240" spc="-1" strike="noStrike">
                <a:solidFill>
                  <a:srgbClr val="ffffff"/>
                </a:solidFill>
                <a:latin typeface="Gilroy"/>
                <a:ea typeface="Gilroy Regular"/>
              </a:rPr>
              <a:t>УНИВЕРСИТЕТ ОТВЕТОВ</a:t>
            </a:r>
            <a:endParaRPr b="0" lang="en-US" sz="224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r>
              <a:rPr b="1" lang="ru-RU" sz="2240" spc="-1" strike="noStrike">
                <a:solidFill>
                  <a:srgbClr val="ffffff"/>
                </a:solidFill>
                <a:latin typeface="Gilroy"/>
                <a:ea typeface="Gilroy Regular"/>
              </a:rPr>
              <a:t>НА БОЛЬШИЕ ВЫЗОВЫ</a:t>
            </a:r>
            <a:endParaRPr b="0" lang="en-US" sz="224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7506000" y="581400"/>
            <a:ext cx="4381200" cy="467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3"/>
          <p:cNvSpPr/>
          <p:nvPr/>
        </p:nvSpPr>
        <p:spPr>
          <a:xfrm>
            <a:off x="392040" y="478800"/>
            <a:ext cx="37792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Алгоритм - конечная совокупность точно заданных правил решения некоторого класса задач или набор инструкций, описывающих порядок действий исполнителя для решения определённой задачи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3" name="Picture 2" descr="Аль Хорезми - биография и история ученого математика"/>
          <p:cNvPicPr/>
          <p:nvPr/>
        </p:nvPicPr>
        <p:blipFill>
          <a:blip r:embed="rId1"/>
          <a:stretch/>
        </p:blipFill>
        <p:spPr>
          <a:xfrm>
            <a:off x="540000" y="2531520"/>
            <a:ext cx="2957040" cy="358560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4" descr="https://upload.wikimedia.org/wikipedia/commons/thumb/b/bb/%D0%9D%D0%BE%D1%82%D0%B0%D1%86%D0%B8%D1%8F_%D0%9B%D0%B0%D0%BD%D0%B4%D0%B0%D1%83.svg/300px-%D0%9D%D0%BE%D1%82%D0%B0%D1%86%D0%B8%D1%8F_%D0%9B%D0%B0%D0%BD%D0%B4%D0%B0%D1%83.svg.png"/>
          <p:cNvPicPr/>
          <p:nvPr/>
        </p:nvPicPr>
        <p:blipFill>
          <a:blip r:embed="rId2"/>
          <a:stretch/>
        </p:blipFill>
        <p:spPr>
          <a:xfrm>
            <a:off x="7636320" y="2531520"/>
            <a:ext cx="3754080" cy="3754080"/>
          </a:xfrm>
          <a:prstGeom prst="rect">
            <a:avLst/>
          </a:prstGeom>
          <a:ln w="0">
            <a:noFill/>
          </a:ln>
        </p:spPr>
      </p:pic>
      <p:sp>
        <p:nvSpPr>
          <p:cNvPr id="145" name="Прямоугольник 4"/>
          <p:cNvSpPr/>
          <p:nvPr/>
        </p:nvSpPr>
        <p:spPr>
          <a:xfrm>
            <a:off x="7837560" y="478800"/>
            <a:ext cx="37616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202122"/>
                </a:solidFill>
                <a:latin typeface="Arial"/>
              </a:rPr>
              <a:t>Распространённым критерием оценки алгоритмов является время работы и порядок роста продолжительности работы в зависимости от объёма входных данных.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"/>
          <p:cNvSpPr/>
          <p:nvPr/>
        </p:nvSpPr>
        <p:spPr>
          <a:xfrm>
            <a:off x="2986920" y="2316600"/>
            <a:ext cx="65919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Структура данных — это контейнер, который хранит данные в определенном макете. Этот «макет» позволяет структуре данных быть эффективной в некоторых операциях и неэффективной в других.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Рисунок 2" descr=""/>
          <p:cNvPicPr/>
          <p:nvPr/>
        </p:nvPicPr>
        <p:blipFill>
          <a:blip r:embed="rId1"/>
          <a:stretch/>
        </p:blipFill>
        <p:spPr>
          <a:xfrm>
            <a:off x="1456920" y="0"/>
            <a:ext cx="8876880" cy="5248080"/>
          </a:xfrm>
          <a:prstGeom prst="rect">
            <a:avLst/>
          </a:prstGeom>
          <a:ln w="0">
            <a:noFill/>
          </a:ln>
        </p:spPr>
      </p:pic>
      <p:pic>
        <p:nvPicPr>
          <p:cNvPr id="148" name="Рисунок 3" descr=""/>
          <p:cNvPicPr/>
          <p:nvPr/>
        </p:nvPicPr>
        <p:blipFill>
          <a:blip r:embed="rId2"/>
          <a:stretch/>
        </p:blipFill>
        <p:spPr>
          <a:xfrm>
            <a:off x="1456920" y="5207040"/>
            <a:ext cx="7882200" cy="165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Рисунок 1" descr=""/>
          <p:cNvPicPr/>
          <p:nvPr/>
        </p:nvPicPr>
        <p:blipFill>
          <a:blip r:embed="rId1"/>
          <a:stretch/>
        </p:blipFill>
        <p:spPr>
          <a:xfrm>
            <a:off x="3290760" y="2286000"/>
            <a:ext cx="5609880" cy="228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Рисунок 1" descr=""/>
          <p:cNvPicPr/>
          <p:nvPr/>
        </p:nvPicPr>
        <p:blipFill>
          <a:blip r:embed="rId1"/>
          <a:stretch/>
        </p:blipFill>
        <p:spPr>
          <a:xfrm>
            <a:off x="292680" y="237600"/>
            <a:ext cx="8819640" cy="131400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2" descr="https://avatars.mds.yandex.net/i?id=d669670e4893d6ea2855c2f807f37c4c_l-5293214-images-thumbs&amp;n=13"/>
          <p:cNvPicPr/>
          <p:nvPr/>
        </p:nvPicPr>
        <p:blipFill>
          <a:blip r:embed="rId2"/>
          <a:stretch/>
        </p:blipFill>
        <p:spPr>
          <a:xfrm>
            <a:off x="9196200" y="237600"/>
            <a:ext cx="2864520" cy="19008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2" descr=""/>
          <p:cNvPicPr/>
          <p:nvPr/>
        </p:nvPicPr>
        <p:blipFill>
          <a:blip r:embed="rId3"/>
          <a:stretch/>
        </p:blipFill>
        <p:spPr>
          <a:xfrm>
            <a:off x="1796760" y="1479960"/>
            <a:ext cx="3807360" cy="233748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4" descr="https://avatars.mds.yandex.net/i?id=bdc891b0c868e25d0d5a1af57214da7a_l-4936601-images-thumbs&amp;n=13"/>
          <p:cNvPicPr/>
          <p:nvPr/>
        </p:nvPicPr>
        <p:blipFill>
          <a:blip r:embed="rId4"/>
          <a:stretch/>
        </p:blipFill>
        <p:spPr>
          <a:xfrm>
            <a:off x="6104880" y="1551960"/>
            <a:ext cx="3381840" cy="2305080"/>
          </a:xfrm>
          <a:prstGeom prst="rect">
            <a:avLst/>
          </a:prstGeom>
          <a:ln w="0">
            <a:noFill/>
          </a:ln>
        </p:spPr>
      </p:pic>
      <p:pic>
        <p:nvPicPr>
          <p:cNvPr id="154" name="Рисунок 3" descr=""/>
          <p:cNvPicPr/>
          <p:nvPr/>
        </p:nvPicPr>
        <p:blipFill>
          <a:blip r:embed="rId5"/>
          <a:stretch/>
        </p:blipFill>
        <p:spPr>
          <a:xfrm>
            <a:off x="2446920" y="4062240"/>
            <a:ext cx="6314760" cy="221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Рисунок 1" descr=""/>
          <p:cNvPicPr/>
          <p:nvPr/>
        </p:nvPicPr>
        <p:blipFill>
          <a:blip r:embed="rId1"/>
          <a:stretch/>
        </p:blipFill>
        <p:spPr>
          <a:xfrm>
            <a:off x="1378440" y="275400"/>
            <a:ext cx="8981640" cy="1342800"/>
          </a:xfrm>
          <a:prstGeom prst="rect">
            <a:avLst/>
          </a:prstGeom>
          <a:ln w="0">
            <a:noFill/>
          </a:ln>
        </p:spPr>
      </p:pic>
      <p:pic>
        <p:nvPicPr>
          <p:cNvPr id="156" name="Рисунок 2" descr=""/>
          <p:cNvPicPr/>
          <p:nvPr/>
        </p:nvPicPr>
        <p:blipFill>
          <a:blip r:embed="rId2"/>
          <a:stretch/>
        </p:blipFill>
        <p:spPr>
          <a:xfrm>
            <a:off x="696600" y="1733040"/>
            <a:ext cx="3458520" cy="461556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2" descr="https://ic.pics.livejournal.com/valerongrach/21518748/1029157/1029157_900.jpg"/>
          <p:cNvPicPr/>
          <p:nvPr/>
        </p:nvPicPr>
        <p:blipFill>
          <a:blip r:embed="rId3"/>
          <a:stretch/>
        </p:blipFill>
        <p:spPr>
          <a:xfrm>
            <a:off x="5737680" y="1733040"/>
            <a:ext cx="5015160" cy="2774880"/>
          </a:xfrm>
          <a:prstGeom prst="rect">
            <a:avLst/>
          </a:prstGeom>
          <a:ln w="0">
            <a:noFill/>
          </a:ln>
        </p:spPr>
      </p:pic>
      <p:pic>
        <p:nvPicPr>
          <p:cNvPr id="158" name="Рисунок 3" descr=""/>
          <p:cNvPicPr/>
          <p:nvPr/>
        </p:nvPicPr>
        <p:blipFill>
          <a:blip r:embed="rId4"/>
          <a:stretch/>
        </p:blipFill>
        <p:spPr>
          <a:xfrm>
            <a:off x="5737680" y="4640040"/>
            <a:ext cx="5266800" cy="20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Рисунок 1" descr=""/>
          <p:cNvPicPr/>
          <p:nvPr/>
        </p:nvPicPr>
        <p:blipFill>
          <a:blip r:embed="rId1"/>
          <a:stretch/>
        </p:blipFill>
        <p:spPr>
          <a:xfrm>
            <a:off x="1020240" y="361440"/>
            <a:ext cx="7991280" cy="1171080"/>
          </a:xfrm>
          <a:prstGeom prst="rect">
            <a:avLst/>
          </a:prstGeom>
          <a:ln w="0">
            <a:noFill/>
          </a:ln>
        </p:spPr>
      </p:pic>
      <p:pic>
        <p:nvPicPr>
          <p:cNvPr id="160" name="Рисунок 2" descr=""/>
          <p:cNvPicPr/>
          <p:nvPr/>
        </p:nvPicPr>
        <p:blipFill>
          <a:blip r:embed="rId2"/>
          <a:stretch/>
        </p:blipFill>
        <p:spPr>
          <a:xfrm>
            <a:off x="0" y="2456640"/>
            <a:ext cx="7762680" cy="1352160"/>
          </a:xfrm>
          <a:prstGeom prst="rect">
            <a:avLst/>
          </a:prstGeom>
          <a:ln w="0">
            <a:noFill/>
          </a:ln>
        </p:spPr>
      </p:pic>
      <p:sp>
        <p:nvSpPr>
          <p:cNvPr id="161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Рисунок 4" descr=""/>
          <p:cNvPicPr/>
          <p:nvPr/>
        </p:nvPicPr>
        <p:blipFill>
          <a:blip r:embed="rId3"/>
          <a:stretch/>
        </p:blipFill>
        <p:spPr>
          <a:xfrm>
            <a:off x="88560" y="4419720"/>
            <a:ext cx="6467040" cy="16380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5"/>
          <p:cNvSpPr/>
          <p:nvPr/>
        </p:nvSpPr>
        <p:spPr>
          <a:xfrm>
            <a:off x="1767960" y="2090160"/>
            <a:ext cx="447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Однонаправленный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TextBox 6"/>
          <p:cNvSpPr/>
          <p:nvPr/>
        </p:nvSpPr>
        <p:spPr>
          <a:xfrm>
            <a:off x="1767960" y="4053240"/>
            <a:ext cx="447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Двунаправленный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5" name="Рисунок 7" descr=""/>
          <p:cNvPicPr/>
          <p:nvPr/>
        </p:nvPicPr>
        <p:blipFill>
          <a:blip r:embed="rId4"/>
          <a:stretch/>
        </p:blipFill>
        <p:spPr>
          <a:xfrm>
            <a:off x="6972480" y="3935160"/>
            <a:ext cx="5219280" cy="281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16561</TotalTime>
  <Application>LibreOffice/7.3.7.2$Linux_X86_64 LibreOffice_project/30$Build-2</Application>
  <AppVersion>15.0000</AppVersion>
  <Words>79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2021-09-12T20:32:22Z</dcterms:created>
  <dc:creator>Yushina, Svetlana</dc:creator>
  <dc:description/>
  <dc:language>en-US</dc:language>
  <cp:lastModifiedBy/>
  <dcterms:modified xsi:type="dcterms:W3CDTF">2024-10-07T12:18:13Z</dcterms:modified>
  <cp:revision>170</cp:revision>
  <dc:subject/>
  <dc:title>Семинар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17</vt:i4>
  </property>
</Properties>
</file>