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94660"/>
  </p:normalViewPr>
  <p:slideViewPr>
    <p:cSldViewPr>
      <p:cViewPr varScale="1">
        <p:scale>
          <a:sx n="67" d="100"/>
          <a:sy n="67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93A69-D60F-4923-A479-358AC93FBADF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696D-44F4-4A59-858D-69303AEF7D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8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E696D-44F4-4A59-858D-69303AEF7D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5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e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40.emf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52.png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4.png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5.png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2.emf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7744" y="44624"/>
            <a:ext cx="4968552" cy="792088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平行四边形期末复习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350" y="1259468"/>
            <a:ext cx="26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一、平行四边形的性质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05446"/>
              </p:ext>
            </p:extLst>
          </p:nvPr>
        </p:nvGraphicFramePr>
        <p:xfrm>
          <a:off x="1043608" y="2204864"/>
          <a:ext cx="5800482" cy="19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3" imgW="5384520" imgH="1752480" progId="Equation.DSMT4">
                  <p:embed/>
                </p:oleObj>
              </mc:Choice>
              <mc:Fallback>
                <p:oleObj name="Equation" r:id="rId3" imgW="5384520" imgH="175248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04864"/>
                        <a:ext cx="5800482" cy="19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C:\Users\Administrator\Desktop\timg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75" y="2548047"/>
            <a:ext cx="1889592" cy="116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507450"/>
              </p:ext>
            </p:extLst>
          </p:nvPr>
        </p:nvGraphicFramePr>
        <p:xfrm>
          <a:off x="1115616" y="4581128"/>
          <a:ext cx="5544616" cy="198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6" imgW="4927600" imgH="1752600" progId="Equation.DSMT4">
                  <p:embed/>
                </p:oleObj>
              </mc:Choice>
              <mc:Fallback>
                <p:oleObj name="Equation" r:id="rId6" imgW="4927600" imgH="17526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81128"/>
                        <a:ext cx="5544616" cy="1985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C:\Users\Administrator\Desktop\e61190ef76c6a7ef9b08aa4ffdfaaf51f3de66a8.jpg"/>
          <p:cNvPicPr/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6948264" y="5108917"/>
            <a:ext cx="1783715" cy="112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 flipV="1">
            <a:off x="3491880" y="1124744"/>
            <a:ext cx="648072" cy="360040"/>
          </a:xfrm>
          <a:prstGeom prst="straightConnector1">
            <a:avLst/>
          </a:prstGeom>
          <a:ln>
            <a:solidFill>
              <a:schemeClr val="tx1">
                <a:alpha val="9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91880" y="148478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91880" y="1484784"/>
            <a:ext cx="618004" cy="403010"/>
          </a:xfrm>
          <a:prstGeom prst="straightConnector1">
            <a:avLst/>
          </a:prstGeom>
          <a:ln>
            <a:solidFill>
              <a:schemeClr val="tx1">
                <a:alpha val="9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44534" y="9087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27984" y="1331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角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1960" y="1763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对角线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96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48"/>
            <a:ext cx="26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二、平行四边形的判定</a:t>
            </a:r>
            <a:endParaRPr lang="zh-CN" altLang="en-US" dirty="0"/>
          </a:p>
        </p:txBody>
      </p:sp>
      <p:pic>
        <p:nvPicPr>
          <p:cNvPr id="3" name="图片 2" descr="C:\Users\Administrator\Desktop\未标题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764704"/>
            <a:ext cx="4608512" cy="189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C:\Users\Administrator\Desktop\QQ图片2018043008422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780928"/>
            <a:ext cx="4716381" cy="1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dministrator\Desktop\QQ图片20180430091331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4045" y="5090742"/>
            <a:ext cx="5098275" cy="129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32656"/>
            <a:ext cx="743985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zh-CN" sz="2000" dirty="0" smtClean="0"/>
              <a:t>、下列条件中，</a:t>
            </a:r>
            <a:r>
              <a:rPr lang="zh-CN" altLang="zh-CN" sz="2000" b="1" dirty="0" smtClean="0"/>
              <a:t>不能</a:t>
            </a:r>
            <a:r>
              <a:rPr lang="zh-CN" altLang="zh-CN" sz="2000" dirty="0" smtClean="0"/>
              <a:t>判定四边形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是平行四边形的为（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</a:p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AB∥CD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AD∥BC	         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AB=CD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AD=BC</a:t>
            </a:r>
            <a:endParaRPr lang="zh-CN" altLang="zh-CN" sz="2000" dirty="0" smtClean="0"/>
          </a:p>
          <a:p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AB∥CD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AD=BC	         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AB∥CD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AB=CD</a:t>
            </a:r>
            <a:endParaRPr lang="zh-CN" altLang="zh-CN" sz="2000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8304" y="2564904"/>
            <a:ext cx="7112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</a:t>
            </a:r>
            <a:r>
              <a:rPr lang="zh-CN" altLang="zh-CN" sz="2000" dirty="0" smtClean="0"/>
              <a:t>、下列条件中，能判定四边形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是平行四边形的是（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）</a:t>
            </a:r>
          </a:p>
          <a:p>
            <a:r>
              <a:rPr lang="en-US" altLang="zh-CN" sz="2000" dirty="0" smtClean="0"/>
              <a:t>A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AB</a:t>
            </a:r>
            <a:r>
              <a:rPr lang="zh-CN" altLang="zh-CN" sz="2000" dirty="0" smtClean="0"/>
              <a:t>∥</a:t>
            </a:r>
            <a:r>
              <a:rPr lang="en-US" altLang="zh-CN" sz="2000" dirty="0" smtClean="0"/>
              <a:t>CD</a:t>
            </a:r>
            <a:r>
              <a:rPr lang="zh-CN" altLang="zh-CN" sz="2000" dirty="0" smtClean="0"/>
              <a:t>，∠</a:t>
            </a:r>
            <a:r>
              <a:rPr lang="en-US" altLang="zh-CN" sz="2000" dirty="0" smtClean="0"/>
              <a:t>B=</a:t>
            </a:r>
            <a:r>
              <a:rPr lang="zh-CN" altLang="zh-CN" sz="2000" dirty="0" smtClean="0"/>
              <a:t>∠</a:t>
            </a:r>
            <a:r>
              <a:rPr lang="en-US" altLang="zh-CN" sz="2000" dirty="0" smtClean="0"/>
              <a:t>D            B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AB</a:t>
            </a:r>
            <a:r>
              <a:rPr lang="zh-CN" altLang="zh-CN" sz="2000" dirty="0" smtClean="0"/>
              <a:t>∥</a:t>
            </a:r>
            <a:r>
              <a:rPr lang="en-US" altLang="zh-CN" sz="2000" dirty="0" smtClean="0"/>
              <a:t>CD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AD=BC</a:t>
            </a:r>
            <a:endParaRPr lang="zh-CN" altLang="zh-CN" sz="2000" dirty="0" smtClean="0"/>
          </a:p>
          <a:p>
            <a:r>
              <a:rPr lang="en-US" altLang="zh-CN" sz="2000" dirty="0" smtClean="0"/>
              <a:t>C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AB=BC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CD=DA                D</a:t>
            </a:r>
            <a:r>
              <a:rPr lang="zh-CN" altLang="zh-CN" sz="2000" dirty="0" smtClean="0"/>
              <a:t>、∠</a:t>
            </a:r>
            <a:r>
              <a:rPr lang="en-US" altLang="zh-CN" sz="2000" dirty="0" smtClean="0"/>
              <a:t>A=</a:t>
            </a:r>
            <a:r>
              <a:rPr lang="zh-CN" altLang="zh-CN" sz="2000" dirty="0" smtClean="0"/>
              <a:t>∠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，∠</a:t>
            </a:r>
            <a:r>
              <a:rPr lang="en-US" altLang="zh-CN" sz="2000" dirty="0" smtClean="0"/>
              <a:t>C=</a:t>
            </a:r>
            <a:r>
              <a:rPr lang="zh-CN" altLang="zh-CN" sz="2000" dirty="0" smtClean="0"/>
              <a:t>∠</a:t>
            </a:r>
            <a:r>
              <a:rPr lang="en-US" altLang="zh-CN" sz="2000" dirty="0" smtClean="0"/>
              <a:t>D</a:t>
            </a:r>
            <a:endParaRPr lang="zh-CN" altLang="zh-CN" sz="2000" dirty="0" smtClean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797152"/>
            <a:ext cx="5905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zh-CN" altLang="zh-CN" sz="2000" dirty="0" smtClean="0"/>
              <a:t>、下列能判定四边形是矩形的是（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）</a:t>
            </a:r>
          </a:p>
          <a:p>
            <a:r>
              <a:rPr lang="en-US" altLang="zh-CN" sz="2000" dirty="0" smtClean="0"/>
              <a:t>A</a:t>
            </a:r>
            <a:r>
              <a:rPr lang="zh-CN" altLang="zh-CN" sz="2000" dirty="0" smtClean="0"/>
              <a:t>、两组对角分别相等</a:t>
            </a:r>
            <a:r>
              <a:rPr lang="en-US" altLang="zh-CN" sz="2000" dirty="0" smtClean="0"/>
              <a:t>              B</a:t>
            </a:r>
            <a:r>
              <a:rPr lang="zh-CN" altLang="zh-CN" sz="2000" dirty="0" smtClean="0"/>
              <a:t>、对角线互相平分</a:t>
            </a:r>
          </a:p>
          <a:p>
            <a:r>
              <a:rPr lang="en-US" altLang="zh-CN" sz="2000" dirty="0" smtClean="0"/>
              <a:t>C</a:t>
            </a:r>
            <a:r>
              <a:rPr lang="zh-CN" altLang="zh-CN" sz="2000" dirty="0" smtClean="0"/>
              <a:t>、两组对边分别相等</a:t>
            </a:r>
            <a:r>
              <a:rPr lang="en-US" altLang="zh-CN" sz="2000" dirty="0" smtClean="0"/>
              <a:t>              D</a:t>
            </a:r>
            <a:r>
              <a:rPr lang="zh-CN" altLang="zh-CN" sz="2000" dirty="0" smtClean="0"/>
              <a:t>、三个角都为</a:t>
            </a:r>
            <a:r>
              <a:rPr lang="en-US" altLang="zh-CN" sz="2000" dirty="0" smtClean="0"/>
              <a:t>90</a:t>
            </a:r>
            <a:r>
              <a:rPr lang="zh-CN" altLang="zh-CN" sz="2000" dirty="0" smtClean="0"/>
              <a:t>°</a:t>
            </a:r>
            <a:endParaRPr lang="zh-CN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896236" y="3326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8204" y="256490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0314" y="47971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203848" y="692696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C:\Users\Administrator\Desktop\timg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12" y="3501008"/>
            <a:ext cx="1889592" cy="116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662318" y="429309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74486" y="35840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19992" y="3645024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180°-x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0032" y="423212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180°-x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48"/>
            <a:ext cx="5267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zh-CN" dirty="0" smtClean="0"/>
              <a:t>、下列能判定平行四边形</a:t>
            </a:r>
            <a:r>
              <a:rPr lang="en-US" altLang="zh-CN" dirty="0" smtClean="0"/>
              <a:t>ABCD</a:t>
            </a:r>
            <a:r>
              <a:rPr lang="zh-CN" altLang="zh-CN" dirty="0" smtClean="0"/>
              <a:t>为矩形的是（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）</a:t>
            </a:r>
          </a:p>
          <a:p>
            <a:r>
              <a:rPr lang="en-US" altLang="zh-CN" dirty="0" smtClean="0"/>
              <a:t>A</a:t>
            </a:r>
            <a:r>
              <a:rPr lang="zh-CN" altLang="zh-CN" dirty="0" smtClean="0"/>
              <a:t>、∠</a:t>
            </a:r>
            <a:r>
              <a:rPr lang="en-US" altLang="zh-CN" dirty="0" smtClean="0"/>
              <a:t>A=90</a:t>
            </a:r>
            <a:r>
              <a:rPr lang="zh-CN" altLang="zh-CN" dirty="0" smtClean="0"/>
              <a:t>°</a:t>
            </a:r>
            <a:r>
              <a:rPr lang="en-US" altLang="zh-CN" dirty="0" smtClean="0"/>
              <a:t>                            B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AC</a:t>
            </a:r>
            <a:r>
              <a:rPr lang="zh-CN" altLang="zh-CN" dirty="0" smtClean="0"/>
              <a:t>⊥</a:t>
            </a:r>
            <a:r>
              <a:rPr lang="en-US" altLang="zh-CN" dirty="0" smtClean="0"/>
              <a:t>BD</a:t>
            </a:r>
            <a:endParaRPr lang="zh-CN" altLang="zh-CN" dirty="0" smtClean="0"/>
          </a:p>
          <a:p>
            <a:r>
              <a:rPr lang="en-US" altLang="zh-CN" dirty="0" smtClean="0"/>
              <a:t>C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AB=BC                                D</a:t>
            </a:r>
            <a:r>
              <a:rPr lang="zh-CN" altLang="zh-CN" dirty="0" smtClean="0"/>
              <a:t>、∠</a:t>
            </a:r>
            <a:r>
              <a:rPr lang="en-US" altLang="zh-CN" dirty="0" smtClean="0"/>
              <a:t>BAC=</a:t>
            </a:r>
            <a:r>
              <a:rPr lang="zh-CN" altLang="zh-CN" dirty="0" smtClean="0"/>
              <a:t>∠</a:t>
            </a:r>
            <a:r>
              <a:rPr lang="en-US" altLang="zh-CN" dirty="0" smtClean="0"/>
              <a:t>CAD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348880"/>
            <a:ext cx="60708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zh-CN" dirty="0" smtClean="0"/>
              <a:t>、数学课上，老师让同学们判断一个四边形是否为菱形，</a:t>
            </a:r>
            <a:endParaRPr lang="en-US" altLang="zh-CN" dirty="0" smtClean="0"/>
          </a:p>
          <a:p>
            <a:r>
              <a:rPr lang="zh-CN" altLang="zh-CN" dirty="0" smtClean="0"/>
              <a:t>下面是某合作小组</a:t>
            </a:r>
            <a:r>
              <a:rPr lang="en-US" altLang="zh-CN" dirty="0" smtClean="0"/>
              <a:t>4</a:t>
            </a:r>
            <a:r>
              <a:rPr lang="zh-CN" altLang="zh-CN" dirty="0" smtClean="0"/>
              <a:t>位同学拟定的方案，正确的是（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</a:p>
          <a:p>
            <a:r>
              <a:rPr lang="en-US" altLang="zh-CN" dirty="0" smtClean="0"/>
              <a:t>A</a:t>
            </a:r>
            <a:r>
              <a:rPr lang="zh-CN" altLang="zh-CN" dirty="0" smtClean="0"/>
              <a:t>、测量对角线是否相等</a:t>
            </a:r>
            <a:r>
              <a:rPr lang="en-US" altLang="zh-CN" dirty="0" smtClean="0"/>
              <a:t>            B</a:t>
            </a:r>
            <a:r>
              <a:rPr lang="zh-CN" altLang="zh-CN" dirty="0" smtClean="0"/>
              <a:t>、测量对角线是否垂直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zh-CN" dirty="0" smtClean="0"/>
              <a:t>、测量一组对角是否相等</a:t>
            </a:r>
            <a:r>
              <a:rPr lang="en-US" altLang="zh-CN" dirty="0" smtClean="0"/>
              <a:t>        D</a:t>
            </a:r>
            <a:r>
              <a:rPr lang="zh-CN" altLang="zh-CN" dirty="0" smtClean="0"/>
              <a:t>、测量四边是否相等</a:t>
            </a:r>
          </a:p>
          <a:p>
            <a:endParaRPr lang="zh-CN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4725144"/>
            <a:ext cx="5383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zh-CN" dirty="0" smtClean="0"/>
              <a:t>、如图，四边形</a:t>
            </a:r>
            <a:r>
              <a:rPr lang="en-US" altLang="zh-CN" dirty="0" smtClean="0"/>
              <a:t>ABCD</a:t>
            </a:r>
            <a:r>
              <a:rPr lang="zh-CN" altLang="zh-CN" dirty="0" smtClean="0"/>
              <a:t>的对角线互相平分，</a:t>
            </a:r>
            <a:endParaRPr lang="en-US" altLang="zh-CN" dirty="0" smtClean="0"/>
          </a:p>
          <a:p>
            <a:r>
              <a:rPr lang="zh-CN" altLang="zh-CN" dirty="0" smtClean="0"/>
              <a:t>添加一个条件能判定四边形</a:t>
            </a:r>
            <a:r>
              <a:rPr lang="en-US" altLang="zh-CN" dirty="0" smtClean="0"/>
              <a:t>ABCD</a:t>
            </a:r>
            <a:r>
              <a:rPr lang="zh-CN" altLang="zh-CN" dirty="0" smtClean="0"/>
              <a:t>是菱形的是（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）</a:t>
            </a:r>
          </a:p>
          <a:p>
            <a:r>
              <a:rPr lang="en-US" altLang="zh-CN" dirty="0" smtClean="0"/>
              <a:t>A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AB=CD</a:t>
            </a:r>
            <a:endParaRPr lang="zh-CN" altLang="zh-CN" dirty="0" smtClean="0"/>
          </a:p>
          <a:p>
            <a:r>
              <a:rPr lang="en-US" altLang="zh-CN" dirty="0" smtClean="0"/>
              <a:t>B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AC</a:t>
            </a:r>
            <a:r>
              <a:rPr lang="zh-CN" altLang="zh-CN" dirty="0" smtClean="0"/>
              <a:t>⊥</a:t>
            </a:r>
            <a:r>
              <a:rPr lang="en-US" altLang="zh-CN" dirty="0" smtClean="0"/>
              <a:t>BD</a:t>
            </a:r>
            <a:endParaRPr lang="zh-CN" altLang="zh-CN" dirty="0" smtClean="0"/>
          </a:p>
          <a:p>
            <a:r>
              <a:rPr lang="en-US" altLang="zh-CN" dirty="0" smtClean="0"/>
              <a:t>C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AC=BD</a:t>
            </a:r>
            <a:endParaRPr lang="zh-CN" altLang="zh-CN" dirty="0" smtClean="0"/>
          </a:p>
          <a:p>
            <a:r>
              <a:rPr lang="en-US" altLang="zh-CN" dirty="0" smtClean="0"/>
              <a:t>D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AB//CD</a:t>
            </a:r>
            <a:endParaRPr lang="zh-CN" altLang="zh-CN" dirty="0"/>
          </a:p>
        </p:txBody>
      </p:sp>
      <p:pic>
        <p:nvPicPr>
          <p:cNvPr id="5" name="图片 4" descr="C:\Users\Administrator\Desktop\微信截图_20180325155325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797152"/>
            <a:ext cx="2232248" cy="161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24128" y="26064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2442" y="26369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6276" y="50131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6632"/>
            <a:ext cx="4466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 smtClean="0"/>
              <a:t>做题步骤：</a:t>
            </a:r>
            <a:endParaRPr lang="zh-CN" altLang="zh-CN" dirty="0" smtClean="0"/>
          </a:p>
          <a:p>
            <a:pPr lvl="0"/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圈起关键词，想想能得出什么推论</a:t>
            </a:r>
            <a:endParaRPr lang="zh-CN" altLang="zh-CN" dirty="0" smtClean="0"/>
          </a:p>
          <a:p>
            <a:r>
              <a:rPr lang="en-US" altLang="zh-CN" b="1" dirty="0" smtClean="0"/>
              <a:t>2</a:t>
            </a:r>
            <a:r>
              <a:rPr lang="zh-CN" altLang="zh-CN" b="1" dirty="0" smtClean="0"/>
              <a:t>、把数据标在图上，帮助自己思考。</a:t>
            </a:r>
            <a:endParaRPr lang="zh-CN" altLang="zh-CN" dirty="0" smtClean="0"/>
          </a:p>
          <a:p>
            <a:r>
              <a:rPr lang="en-US" altLang="zh-CN" b="1" dirty="0" smtClean="0"/>
              <a:t>3</a:t>
            </a:r>
            <a:r>
              <a:rPr lang="zh-CN" altLang="zh-CN" b="1" dirty="0" smtClean="0"/>
              <a:t>、结合已知条件，选择正确的判定来解题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412776"/>
            <a:ext cx="6636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zh-CN" sz="2000" dirty="0" smtClean="0"/>
              <a:t>例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、如图，在平行四边形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中，</a:t>
            </a:r>
            <a:r>
              <a:rPr lang="en-US" altLang="zh-CN" sz="2000" dirty="0" smtClean="0"/>
              <a:t>AE</a:t>
            </a:r>
            <a:r>
              <a:rPr lang="zh-CN" altLang="en-US" sz="2000" dirty="0" smtClean="0"/>
              <a:t>⊥</a:t>
            </a:r>
            <a:r>
              <a:rPr lang="en-US" altLang="zh-CN" sz="2000" dirty="0" smtClean="0"/>
              <a:t>BD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CF</a:t>
            </a:r>
            <a:r>
              <a:rPr lang="zh-CN" altLang="en-US" sz="2000" dirty="0" smtClean="0"/>
              <a:t>⊥</a:t>
            </a:r>
            <a:r>
              <a:rPr lang="en-US" altLang="zh-CN" sz="2000" dirty="0" smtClean="0"/>
              <a:t>BD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fontAlgn="ctr"/>
            <a:r>
              <a:rPr lang="zh-CN" altLang="zh-CN" sz="2000" dirty="0" smtClean="0"/>
              <a:t>垂足分别为</a:t>
            </a:r>
            <a:r>
              <a:rPr lang="en-US" altLang="zh-CN" sz="2000" dirty="0" smtClean="0"/>
              <a:t>E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F 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求证：四边形</a:t>
            </a:r>
            <a:r>
              <a:rPr lang="en-US" altLang="zh-CN" sz="2000" dirty="0" smtClean="0"/>
              <a:t>AECF</a:t>
            </a:r>
            <a:r>
              <a:rPr lang="zh-CN" altLang="zh-CN" sz="2000" dirty="0" smtClean="0"/>
              <a:t>是平行四边形．</a:t>
            </a:r>
            <a:endParaRPr lang="zh-CN" altLang="zh-CN" sz="2000" dirty="0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72" y="2132856"/>
            <a:ext cx="3712728" cy="1937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/>
          <p:cNvCxnSpPr/>
          <p:nvPr/>
        </p:nvCxnSpPr>
        <p:spPr>
          <a:xfrm>
            <a:off x="2915816" y="1772816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64088" y="1772816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7624" y="2204865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r>
              <a:rPr lang="zh-CN" altLang="en-US" dirty="0" smtClean="0"/>
              <a:t>∵</a:t>
            </a:r>
            <a:r>
              <a:rPr lang="en-US" altLang="zh-CN" dirty="0" smtClean="0"/>
              <a:t>AE</a:t>
            </a:r>
            <a:r>
              <a:rPr lang="zh-CN" altLang="en-US" dirty="0" smtClean="0"/>
              <a:t>⊥</a:t>
            </a:r>
            <a:r>
              <a:rPr lang="en-US" altLang="zh-CN" dirty="0" smtClean="0"/>
              <a:t>BD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CF</a:t>
            </a:r>
            <a:r>
              <a:rPr lang="zh-CN" altLang="en-US" dirty="0" smtClean="0"/>
              <a:t>⊥</a:t>
            </a:r>
            <a:r>
              <a:rPr lang="en-US" altLang="zh-CN" dirty="0" smtClean="0"/>
              <a:t>BD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>
                <a:solidFill>
                  <a:srgbClr val="00B050"/>
                </a:solidFill>
              </a:rPr>
              <a:t>AE//FC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∠</a:t>
            </a:r>
            <a:r>
              <a:rPr lang="en-US" altLang="zh-CN" dirty="0" smtClean="0">
                <a:solidFill>
                  <a:srgbClr val="C00000"/>
                </a:solidFill>
              </a:rPr>
              <a:t>AEB=</a:t>
            </a:r>
            <a:r>
              <a:rPr lang="zh-CN" altLang="en-US" dirty="0" smtClean="0">
                <a:solidFill>
                  <a:srgbClr val="C00000"/>
                </a:solidFill>
              </a:rPr>
              <a:t>∠</a:t>
            </a:r>
            <a:r>
              <a:rPr lang="en-US" altLang="zh-CN" dirty="0" smtClean="0">
                <a:solidFill>
                  <a:srgbClr val="C00000"/>
                </a:solidFill>
              </a:rPr>
              <a:t>CFD=90°</a:t>
            </a:r>
          </a:p>
          <a:p>
            <a:r>
              <a:rPr lang="zh-CN" altLang="en-US" dirty="0" smtClean="0"/>
              <a:t>∵平行四边形</a:t>
            </a:r>
            <a:r>
              <a:rPr lang="en-US" altLang="zh-CN" dirty="0" smtClean="0"/>
              <a:t>ABCD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>
                <a:solidFill>
                  <a:srgbClr val="FF0000"/>
                </a:solidFill>
              </a:rPr>
              <a:t>AB=CD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∠</a:t>
            </a:r>
            <a:r>
              <a:rPr lang="en-US" altLang="zh-CN" dirty="0" smtClean="0">
                <a:solidFill>
                  <a:srgbClr val="C00000"/>
                </a:solidFill>
              </a:rPr>
              <a:t>ABD=</a:t>
            </a:r>
            <a:r>
              <a:rPr lang="zh-CN" altLang="en-US" dirty="0" smtClean="0">
                <a:solidFill>
                  <a:srgbClr val="C00000"/>
                </a:solidFill>
              </a:rPr>
              <a:t>∠</a:t>
            </a:r>
            <a:r>
              <a:rPr lang="en-US" altLang="zh-CN" dirty="0" smtClean="0">
                <a:solidFill>
                  <a:srgbClr val="C00000"/>
                </a:solidFill>
              </a:rPr>
              <a:t>CDB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71473" y="3645024"/>
          <a:ext cx="2148399" cy="34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4" imgW="1256755" imgH="203112" progId="Equation.DSMT4">
                  <p:embed/>
                </p:oleObj>
              </mc:Choice>
              <mc:Fallback>
                <p:oleObj name="Equation" r:id="rId4" imgW="1256755" imgH="203112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73" y="3645024"/>
                        <a:ext cx="2148399" cy="347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308100" y="4005263"/>
          <a:ext cx="16335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6" imgW="1257300" imgH="711200" progId="Equation.DSMT4">
                  <p:embed/>
                </p:oleObj>
              </mc:Choice>
              <mc:Fallback>
                <p:oleObj name="Equation" r:id="rId6" imgW="1257300" imgH="7112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005263"/>
                        <a:ext cx="16335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259632" y="4902175"/>
          <a:ext cx="27543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8" imgW="1612900" imgH="190500" progId="Equation.DSMT4">
                  <p:embed/>
                </p:oleObj>
              </mc:Choice>
              <mc:Fallback>
                <p:oleObj name="Equation" r:id="rId8" imgW="1612900" imgH="1905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02175"/>
                        <a:ext cx="27543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87624" y="52919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∴</a:t>
            </a:r>
            <a:r>
              <a:rPr lang="en-US" altLang="zh-CN" dirty="0" smtClean="0">
                <a:solidFill>
                  <a:srgbClr val="00B050"/>
                </a:solidFill>
              </a:rPr>
              <a:t>AE=FC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624" y="558924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∴</a:t>
            </a:r>
            <a:r>
              <a:rPr lang="en-US" altLang="zh-CN" dirty="0" smtClean="0">
                <a:solidFill>
                  <a:srgbClr val="00B050"/>
                </a:solidFill>
              </a:rPr>
              <a:t>AE=FC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AE//FC</a:t>
            </a:r>
          </a:p>
          <a:p>
            <a:r>
              <a:rPr lang="zh-CN" altLang="en-US" dirty="0" smtClean="0"/>
              <a:t>∴四边形</a:t>
            </a:r>
            <a:r>
              <a:rPr lang="en-US" altLang="zh-CN" dirty="0" smtClean="0"/>
              <a:t>AECF</a:t>
            </a:r>
            <a:r>
              <a:rPr lang="zh-CN" altLang="en-US" dirty="0" smtClean="0"/>
              <a:t>是平行四边形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530" y="116632"/>
            <a:ext cx="7535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 smtClean="0"/>
              <a:t>例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、如图，在平行四边形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中，对角线</a:t>
            </a:r>
            <a:r>
              <a:rPr lang="en-US" altLang="zh-CN" sz="2000" dirty="0" smtClean="0"/>
              <a:t>AC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BD</a:t>
            </a:r>
            <a:r>
              <a:rPr lang="zh-CN" altLang="zh-CN" sz="2000" dirty="0" smtClean="0"/>
              <a:t>相交于点</a:t>
            </a:r>
            <a:r>
              <a:rPr lang="en-US" altLang="zh-CN" sz="2000" dirty="0" smtClean="0"/>
              <a:t>O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且</a:t>
            </a:r>
            <a:r>
              <a:rPr lang="en-US" altLang="zh-CN" sz="2000" dirty="0" smtClean="0"/>
              <a:t>OA=OB</a:t>
            </a:r>
            <a:r>
              <a:rPr lang="zh-CN" altLang="zh-CN" sz="2000" dirty="0" smtClean="0"/>
              <a:t>．</a:t>
            </a:r>
          </a:p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）求证：四边形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是矩形；</a:t>
            </a:r>
          </a:p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）若</a:t>
            </a:r>
            <a:r>
              <a:rPr lang="en-US" altLang="zh-CN" sz="2000" dirty="0" smtClean="0"/>
              <a:t>AB=6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∠AOB=120°</a:t>
            </a:r>
            <a:r>
              <a:rPr lang="zh-CN" altLang="zh-CN" sz="2000" dirty="0" smtClean="0"/>
              <a:t>，求</a:t>
            </a:r>
            <a:r>
              <a:rPr lang="en-US" altLang="zh-CN" sz="2000" dirty="0" smtClean="0"/>
              <a:t>BC</a:t>
            </a:r>
            <a:r>
              <a:rPr lang="zh-CN" altLang="zh-CN" sz="2000" dirty="0" smtClean="0"/>
              <a:t>的长．</a:t>
            </a:r>
            <a:endParaRPr lang="zh-CN" altLang="zh-CN" sz="2000" dirty="0"/>
          </a:p>
        </p:txBody>
      </p:sp>
      <p:pic>
        <p:nvPicPr>
          <p:cNvPr id="3" name="图片 2" descr="菁优网：http://www.jyeoo.co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6792"/>
            <a:ext cx="2880320" cy="1982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2843808" y="476672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3648" y="1826974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∵平行四边形</a:t>
            </a:r>
            <a:r>
              <a:rPr lang="en-US" altLang="zh-CN" dirty="0" smtClean="0"/>
              <a:t>ABCD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/>
              <a:t>AC=BD</a:t>
            </a:r>
          </a:p>
          <a:p>
            <a:r>
              <a:rPr lang="zh-CN" altLang="en-US" dirty="0" smtClean="0"/>
              <a:t>又∵</a:t>
            </a:r>
            <a:r>
              <a:rPr lang="en-US" altLang="zh-CN" dirty="0" smtClean="0"/>
              <a:t>OA=OB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/>
              <a:t>OA=OB=OC=OD</a:t>
            </a:r>
          </a:p>
          <a:p>
            <a:r>
              <a:rPr lang="zh-CN" altLang="en-US" dirty="0" smtClean="0"/>
              <a:t>∴四边形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是矩形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403649" y="4005064"/>
            <a:ext cx="4896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∵矩形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，∠</a:t>
            </a:r>
            <a:r>
              <a:rPr lang="en-US" altLang="zh-CN" dirty="0" smtClean="0"/>
              <a:t>AOB=120°</a:t>
            </a:r>
            <a:endParaRPr lang="en-US" altLang="zh-CN" dirty="0"/>
          </a:p>
          <a:p>
            <a:r>
              <a:rPr lang="zh-CN" altLang="en-US" dirty="0" smtClean="0"/>
              <a:t>∴∠</a:t>
            </a:r>
            <a:r>
              <a:rPr lang="en-US" altLang="zh-CN" dirty="0" smtClean="0"/>
              <a:t>BOC=</a:t>
            </a:r>
            <a:r>
              <a:rPr lang="zh-CN" altLang="en-US" dirty="0" smtClean="0"/>
              <a:t>∠</a:t>
            </a:r>
            <a:r>
              <a:rPr lang="en-US" altLang="zh-CN" dirty="0" smtClean="0"/>
              <a:t>OCB=</a:t>
            </a:r>
            <a:r>
              <a:rPr lang="zh-CN" altLang="en-US" dirty="0" smtClean="0"/>
              <a:t>∠</a:t>
            </a:r>
            <a:r>
              <a:rPr lang="en-US" altLang="zh-CN" dirty="0" smtClean="0"/>
              <a:t>CBO=60°</a:t>
            </a:r>
            <a:r>
              <a:rPr lang="zh-CN" altLang="en-US" dirty="0" smtClean="0"/>
              <a:t>，∠</a:t>
            </a:r>
            <a:r>
              <a:rPr lang="en-US" altLang="zh-CN" dirty="0" smtClean="0"/>
              <a:t>CAB=30°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RtABC</a:t>
            </a:r>
            <a:r>
              <a:rPr lang="zh-CN" altLang="en-US" dirty="0" smtClean="0"/>
              <a:t>中，∠</a:t>
            </a:r>
            <a:r>
              <a:rPr lang="en-US" altLang="zh-CN" dirty="0" smtClean="0"/>
              <a:t>CAB=30°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/>
              <a:t>AC=2BC</a:t>
            </a:r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BC=x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AC=2x</a:t>
            </a:r>
          </a:p>
          <a:p>
            <a:r>
              <a:rPr lang="zh-CN" altLang="en-US" dirty="0" smtClean="0"/>
              <a:t>根据勾股定理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368262" y="3203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68262" y="147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6296" y="25616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120°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8344" y="23395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60°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16416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1916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60°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29249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30°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48464" y="23633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4226" y="2123564"/>
            <a:ext cx="6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084168" y="2429202"/>
            <a:ext cx="960058" cy="6397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452320" y="1412776"/>
            <a:ext cx="1152128" cy="732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013926"/>
              </p:ext>
            </p:extLst>
          </p:nvPr>
        </p:nvGraphicFramePr>
        <p:xfrm>
          <a:off x="6360542" y="4221088"/>
          <a:ext cx="2459930" cy="198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4" imgW="1511280" imgH="1218960" progId="Equation.DSMT4">
                  <p:embed/>
                </p:oleObj>
              </mc:Choice>
              <mc:Fallback>
                <p:oleObj name="Equation" r:id="rId4" imgW="1511280" imgH="12189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542" y="4221088"/>
                        <a:ext cx="2459930" cy="1987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1979712" y="764704"/>
            <a:ext cx="9361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56376" y="29249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5530" y="116632"/>
            <a:ext cx="723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zh-CN" sz="2000" dirty="0" smtClean="0"/>
              <a:t>、如图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在平行四边形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中，</a:t>
            </a:r>
            <a:r>
              <a:rPr lang="en-US" altLang="zh-CN" sz="2000" dirty="0" smtClean="0"/>
              <a:t>E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是对角线</a:t>
            </a:r>
            <a:r>
              <a:rPr lang="en-US" altLang="zh-CN" sz="2000" dirty="0" smtClean="0"/>
              <a:t>AC</a:t>
            </a:r>
            <a:r>
              <a:rPr lang="zh-CN" altLang="zh-CN" sz="2000" dirty="0" smtClean="0"/>
              <a:t>上的两点，</a:t>
            </a:r>
            <a:endParaRPr lang="en-US" altLang="zh-CN" sz="2000" dirty="0" smtClean="0"/>
          </a:p>
          <a:p>
            <a:r>
              <a:rPr lang="zh-CN" altLang="zh-CN" sz="2000" dirty="0" smtClean="0"/>
              <a:t>且∠</a:t>
            </a:r>
            <a:r>
              <a:rPr lang="en-US" altLang="zh-CN" sz="2000" dirty="0" smtClean="0"/>
              <a:t>ABE=</a:t>
            </a:r>
            <a:r>
              <a:rPr lang="zh-CN" altLang="zh-CN" sz="2000" dirty="0" smtClean="0"/>
              <a:t>∠</a:t>
            </a:r>
            <a:r>
              <a:rPr lang="en-US" altLang="zh-CN" sz="2000" dirty="0" smtClean="0"/>
              <a:t>CDF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求证：四边形</a:t>
            </a:r>
            <a:r>
              <a:rPr lang="en-US" altLang="zh-CN" sz="2000" dirty="0" smtClean="0"/>
              <a:t>BFDE</a:t>
            </a:r>
            <a:r>
              <a:rPr lang="zh-CN" altLang="zh-CN" sz="2000" dirty="0" smtClean="0"/>
              <a:t>是平行四边形</a:t>
            </a:r>
            <a:r>
              <a:rPr lang="en-US" altLang="zh-CN" sz="2000" dirty="0" smtClean="0"/>
              <a:t>.</a:t>
            </a:r>
            <a:endParaRPr lang="zh-CN" altLang="zh-CN" sz="2000" dirty="0"/>
          </a:p>
        </p:txBody>
      </p:sp>
      <p:pic>
        <p:nvPicPr>
          <p:cNvPr id="4" name="图片 3" descr="C:\Users\ADMINI~1\AppData\Local\Temp\9B65.tmp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4212" y="980727"/>
            <a:ext cx="4797177" cy="296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2627784" y="476672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9632" y="90872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证：∵平行四边形</a:t>
            </a:r>
            <a:r>
              <a:rPr lang="en-US" altLang="zh-CN" dirty="0" smtClean="0"/>
              <a:t>ABCD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>
                <a:solidFill>
                  <a:srgbClr val="FF0000"/>
                </a:solidFill>
              </a:rPr>
              <a:t>AB=DC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</a:rPr>
              <a:t>BAE=</a:t>
            </a:r>
            <a:r>
              <a:rPr lang="zh-CN" altLang="en-US" dirty="0" smtClean="0">
                <a:solidFill>
                  <a:srgbClr val="FF0000"/>
                </a:solidFill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</a:rPr>
              <a:t>DCF</a:t>
            </a:r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668004"/>
              </p:ext>
            </p:extLst>
          </p:nvPr>
        </p:nvGraphicFramePr>
        <p:xfrm>
          <a:off x="1383554" y="1988840"/>
          <a:ext cx="1856298" cy="108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0" name="Equation" r:id="rId4" imgW="1218960" imgH="711000" progId="Equation.DSMT4">
                  <p:embed/>
                </p:oleObj>
              </mc:Choice>
              <mc:Fallback>
                <p:oleObj name="Equation" r:id="rId4" imgW="1218960" imgH="711000" progId="Equation.DSMT4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554" y="1988840"/>
                        <a:ext cx="1856298" cy="1082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1961"/>
              </p:ext>
            </p:extLst>
          </p:nvPr>
        </p:nvGraphicFramePr>
        <p:xfrm>
          <a:off x="1390327" y="3140968"/>
          <a:ext cx="247491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1" name="Equation" r:id="rId6" imgW="1625400" imgH="177480" progId="Equation.DSMT4">
                  <p:embed/>
                </p:oleObj>
              </mc:Choice>
              <mc:Fallback>
                <p:oleObj name="Equation" r:id="rId6" imgW="1625400" imgH="177480" progId="Equation.DSMT4">
                  <p:embed/>
                  <p:pic>
                    <p:nvPicPr>
                      <p:cNvPr id="0" name="Picture 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327" y="3140968"/>
                        <a:ext cx="2474913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582383"/>
              </p:ext>
            </p:extLst>
          </p:nvPr>
        </p:nvGraphicFramePr>
        <p:xfrm>
          <a:off x="1403350" y="3501008"/>
          <a:ext cx="9858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2" name="Equation" r:id="rId8" imgW="647640" imgH="164880" progId="Equation.DSMT4">
                  <p:embed/>
                </p:oleObj>
              </mc:Choice>
              <mc:Fallback>
                <p:oleObj name="Equation" r:id="rId8" imgW="647640" imgH="164880" progId="Equation.DSMT4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01008"/>
                        <a:ext cx="985838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31640" y="378904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∵平行四边形</a:t>
            </a:r>
            <a:r>
              <a:rPr lang="en-US" altLang="zh-CN" dirty="0" smtClean="0"/>
              <a:t>ABCD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>
                <a:solidFill>
                  <a:srgbClr val="FF0000"/>
                </a:solidFill>
              </a:rPr>
              <a:t>AD=BC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</a:rPr>
              <a:t>DAE=</a:t>
            </a:r>
            <a:r>
              <a:rPr lang="zh-CN" altLang="en-US" dirty="0" smtClean="0">
                <a:solidFill>
                  <a:srgbClr val="FF0000"/>
                </a:solidFill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</a:rPr>
              <a:t>BCF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83940"/>
              </p:ext>
            </p:extLst>
          </p:nvPr>
        </p:nvGraphicFramePr>
        <p:xfrm>
          <a:off x="1547664" y="1628800"/>
          <a:ext cx="19335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3" name="Equation" r:id="rId10" imgW="1269720" imgH="203040" progId="Equation.DSMT4">
                  <p:embed/>
                </p:oleObj>
              </mc:Choice>
              <mc:Fallback>
                <p:oleObj name="Equation" r:id="rId10" imgW="1269720" imgH="203040" progId="Equation.DSMT4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628800"/>
                        <a:ext cx="193357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71096"/>
              </p:ext>
            </p:extLst>
          </p:nvPr>
        </p:nvGraphicFramePr>
        <p:xfrm>
          <a:off x="1547664" y="4509120"/>
          <a:ext cx="19335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4" name="Equation" r:id="rId12" imgW="1269720" imgH="203040" progId="Equation.DSMT4">
                  <p:embed/>
                </p:oleObj>
              </mc:Choice>
              <mc:Fallback>
                <p:oleObj name="Equation" r:id="rId12" imgW="1269720" imgH="203040" progId="Equation.DSMT4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09120"/>
                        <a:ext cx="1933575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681672"/>
              </p:ext>
            </p:extLst>
          </p:nvPr>
        </p:nvGraphicFramePr>
        <p:xfrm>
          <a:off x="1384659" y="4869160"/>
          <a:ext cx="18557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5" name="Equation" r:id="rId14" imgW="1218960" imgH="711000" progId="Equation.DSMT4">
                  <p:embed/>
                </p:oleObj>
              </mc:Choice>
              <mc:Fallback>
                <p:oleObj name="Equation" r:id="rId14" imgW="1218960" imgH="711000" progId="Equation.DSMT4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659" y="4869160"/>
                        <a:ext cx="1855788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68361"/>
              </p:ext>
            </p:extLst>
          </p:nvPr>
        </p:nvGraphicFramePr>
        <p:xfrm>
          <a:off x="2413397" y="3501008"/>
          <a:ext cx="10064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6" name="Equation" r:id="rId16" imgW="660240" imgH="177480" progId="Equation.DSMT4">
                  <p:embed/>
                </p:oleObj>
              </mc:Choice>
              <mc:Fallback>
                <p:oleObj name="Equation" r:id="rId16" imgW="660240" imgH="177480" progId="Equation.DSMT4">
                  <p:embed/>
                  <p:pic>
                    <p:nvPicPr>
                      <p:cNvPr id="0" name="Picture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397" y="3501008"/>
                        <a:ext cx="1006475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24463"/>
              </p:ext>
            </p:extLst>
          </p:nvPr>
        </p:nvGraphicFramePr>
        <p:xfrm>
          <a:off x="1409700" y="6021288"/>
          <a:ext cx="24368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7" name="Equation" r:id="rId18" imgW="1600200" imgH="177480" progId="Equation.DSMT4">
                  <p:embed/>
                </p:oleObj>
              </mc:Choice>
              <mc:Fallback>
                <p:oleObj name="Equation" r:id="rId18" imgW="1600200" imgH="177480" progId="Equation.DSMT4">
                  <p:embed/>
                  <p:pic>
                    <p:nvPicPr>
                      <p:cNvPr id="0" name="Picture 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6021288"/>
                        <a:ext cx="2436813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751532"/>
              </p:ext>
            </p:extLst>
          </p:nvPr>
        </p:nvGraphicFramePr>
        <p:xfrm>
          <a:off x="1403648" y="6381328"/>
          <a:ext cx="98583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8" name="Equation" r:id="rId20" imgW="647640" imgH="164880" progId="Equation.DSMT4">
                  <p:embed/>
                </p:oleObj>
              </mc:Choice>
              <mc:Fallback>
                <p:oleObj name="Equation" r:id="rId20" imgW="647640" imgH="164880" progId="Equation.DSMT4">
                  <p:embed/>
                  <p:pic>
                    <p:nvPicPr>
                      <p:cNvPr id="0" name="Picture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381328"/>
                        <a:ext cx="985837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8024" y="4217072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∵</a:t>
            </a:r>
            <a:r>
              <a:rPr lang="en-US" altLang="zh-CN" dirty="0" smtClean="0"/>
              <a:t>BE=DF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ED=BF</a:t>
            </a:r>
          </a:p>
          <a:p>
            <a:r>
              <a:rPr lang="zh-CN" altLang="en-US" dirty="0" smtClean="0"/>
              <a:t>∴四边形</a:t>
            </a:r>
            <a:r>
              <a:rPr lang="en-US" altLang="zh-CN" dirty="0" smtClean="0"/>
              <a:t>BFDE</a:t>
            </a:r>
            <a:r>
              <a:rPr lang="zh-CN" altLang="en-US" dirty="0" smtClean="0"/>
              <a:t>是平行四边形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47539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</a:t>
            </a:r>
            <a:r>
              <a:rPr lang="zh-CN" altLang="zh-CN" sz="2000" dirty="0" smtClean="0"/>
              <a:t>、如图，在△</a:t>
            </a:r>
            <a:r>
              <a:rPr lang="en-US" altLang="zh-CN" sz="2000" dirty="0" smtClean="0"/>
              <a:t>ABC</a:t>
            </a:r>
            <a:r>
              <a:rPr lang="zh-CN" altLang="zh-CN" sz="2000" dirty="0" smtClean="0"/>
              <a:t>中，</a:t>
            </a:r>
            <a:r>
              <a:rPr lang="en-US" altLang="zh-CN" sz="2000" dirty="0" smtClean="0"/>
              <a:t>AB=AC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BC</a:t>
            </a:r>
            <a:r>
              <a:rPr lang="zh-CN" altLang="zh-CN" sz="2000" dirty="0" smtClean="0"/>
              <a:t>中点，</a:t>
            </a:r>
            <a:endParaRPr lang="en-US" altLang="zh-CN" sz="2000" dirty="0" smtClean="0"/>
          </a:p>
          <a:p>
            <a:r>
              <a:rPr lang="zh-CN" altLang="zh-CN" sz="2000" dirty="0" smtClean="0"/>
              <a:t>四边形</a:t>
            </a:r>
            <a:r>
              <a:rPr lang="en-US" altLang="zh-CN" sz="2000" dirty="0" smtClean="0"/>
              <a:t>ABDE</a:t>
            </a:r>
            <a:r>
              <a:rPr lang="zh-CN" altLang="zh-CN" sz="2000" dirty="0" smtClean="0"/>
              <a:t>是平行四边形</a:t>
            </a:r>
            <a:r>
              <a:rPr lang="zh-CN" altLang="en-US" sz="2000" dirty="0"/>
              <a:t>。</a:t>
            </a:r>
            <a:r>
              <a:rPr lang="zh-CN" altLang="zh-CN" sz="2000" dirty="0" smtClean="0"/>
              <a:t>求证：四边形</a:t>
            </a:r>
            <a:r>
              <a:rPr lang="en-US" altLang="zh-CN" sz="2000" dirty="0" smtClean="0"/>
              <a:t>ADCE</a:t>
            </a:r>
            <a:r>
              <a:rPr lang="zh-CN" altLang="zh-CN" sz="2000" dirty="0" smtClean="0"/>
              <a:t>是矩形</a:t>
            </a:r>
            <a:endParaRPr lang="zh-CN" altLang="zh-CN" sz="2000" dirty="0"/>
          </a:p>
        </p:txBody>
      </p:sp>
      <p:pic>
        <p:nvPicPr>
          <p:cNvPr id="3" name="图片 2" descr="C:\Users\Administrator\Desktop\微信截图_2018032116272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747" y="1700808"/>
            <a:ext cx="3547251" cy="22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3923928" y="476672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24128" y="476672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79812" y="855425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81757" y="1169451"/>
            <a:ext cx="3098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证：</a:t>
            </a:r>
            <a:endParaRPr lang="en-US" altLang="zh-CN" dirty="0" smtClean="0"/>
          </a:p>
          <a:p>
            <a:r>
              <a:rPr lang="zh-CN" altLang="en-US" dirty="0" smtClean="0"/>
              <a:t>∵平行四边形</a:t>
            </a:r>
            <a:r>
              <a:rPr lang="en-US" altLang="zh-CN" dirty="0" smtClean="0"/>
              <a:t>ABDE</a:t>
            </a:r>
            <a:endParaRPr lang="en-US" altLang="zh-CN" dirty="0"/>
          </a:p>
          <a:p>
            <a:r>
              <a:rPr lang="zh-CN" altLang="en-US" dirty="0" smtClean="0"/>
              <a:t>∴</a:t>
            </a:r>
            <a:r>
              <a:rPr lang="en-US" altLang="zh-CN" dirty="0" smtClean="0"/>
              <a:t>CD//EA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DB=EA</a:t>
            </a:r>
            <a:endParaRPr lang="en-US" altLang="zh-CN" dirty="0" smtClean="0"/>
          </a:p>
          <a:p>
            <a:r>
              <a:rPr lang="zh-CN" altLang="en-US" dirty="0" smtClean="0"/>
              <a:t>∵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BC</a:t>
            </a:r>
            <a:r>
              <a:rPr lang="zh-CN" altLang="en-US" dirty="0" smtClean="0"/>
              <a:t>中点</a:t>
            </a:r>
            <a:endParaRPr lang="en-US" altLang="zh-CN" dirty="0" smtClean="0"/>
          </a:p>
          <a:p>
            <a:r>
              <a:rPr lang="zh-CN" altLang="en-US" dirty="0" smtClean="0"/>
              <a:t>∴</a:t>
            </a:r>
            <a:r>
              <a:rPr lang="en-US" altLang="zh-CN" dirty="0" smtClean="0">
                <a:solidFill>
                  <a:srgbClr val="FF0000"/>
                </a:solidFill>
              </a:rPr>
              <a:t>DB=CD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/>
              <a:t>CD=EA</a:t>
            </a:r>
          </a:p>
          <a:p>
            <a:r>
              <a:rPr lang="zh-CN" altLang="en-US" dirty="0" smtClean="0"/>
              <a:t>∵</a:t>
            </a:r>
            <a:r>
              <a:rPr lang="en-US" altLang="zh-CN" dirty="0" smtClean="0"/>
              <a:t>CD=EA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CD=//EA</a:t>
            </a:r>
          </a:p>
          <a:p>
            <a:r>
              <a:rPr lang="zh-CN" altLang="en-US" dirty="0" smtClean="0"/>
              <a:t>∴</a:t>
            </a:r>
            <a:r>
              <a:rPr lang="zh-CN" altLang="en-US" dirty="0" smtClean="0">
                <a:solidFill>
                  <a:srgbClr val="0070C0"/>
                </a:solidFill>
              </a:rPr>
              <a:t>四边形</a:t>
            </a:r>
            <a:r>
              <a:rPr lang="en-US" altLang="zh-CN" dirty="0" smtClean="0">
                <a:solidFill>
                  <a:srgbClr val="0070C0"/>
                </a:solidFill>
              </a:rPr>
              <a:t>ADCE</a:t>
            </a:r>
            <a:r>
              <a:rPr lang="zh-CN" altLang="en-US" dirty="0" smtClean="0">
                <a:solidFill>
                  <a:srgbClr val="0070C0"/>
                </a:solidFill>
              </a:rPr>
              <a:t>是平行四边形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5561" y="17327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AB=DE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3484" y="3429000"/>
            <a:ext cx="2406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∵</a:t>
            </a:r>
            <a:r>
              <a:rPr lang="en-US" altLang="zh-CN" dirty="0" smtClean="0"/>
              <a:t>AB=DE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AB=AC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/>
              <a:t>DE=AC</a:t>
            </a:r>
          </a:p>
          <a:p>
            <a:r>
              <a:rPr lang="zh-CN" altLang="en-US" dirty="0" smtClean="0"/>
              <a:t>∴</a:t>
            </a:r>
            <a:r>
              <a:rPr lang="zh-CN" altLang="en-US" dirty="0" smtClean="0">
                <a:solidFill>
                  <a:srgbClr val="0070C0"/>
                </a:solidFill>
              </a:rPr>
              <a:t>四边形</a:t>
            </a:r>
            <a:r>
              <a:rPr lang="en-US" altLang="zh-CN" dirty="0" smtClean="0">
                <a:solidFill>
                  <a:srgbClr val="0070C0"/>
                </a:solidFill>
              </a:rPr>
              <a:t>ADCE</a:t>
            </a:r>
            <a:r>
              <a:rPr lang="zh-CN" altLang="en-US" dirty="0" smtClean="0">
                <a:solidFill>
                  <a:srgbClr val="0070C0"/>
                </a:solidFill>
              </a:rPr>
              <a:t>是矩形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530" y="116632"/>
            <a:ext cx="8285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zh-CN" altLang="zh-CN" sz="2000" dirty="0" smtClean="0"/>
              <a:t>、已知：如图，</a:t>
            </a:r>
            <a:r>
              <a:rPr lang="en-US" altLang="zh-CN" sz="2000" dirty="0" smtClean="0"/>
              <a:t>AE//BF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AC</a:t>
            </a:r>
            <a:r>
              <a:rPr lang="zh-CN" altLang="zh-CN" sz="2000" dirty="0" smtClean="0"/>
              <a:t>平分∠</a:t>
            </a:r>
            <a:r>
              <a:rPr lang="en-US" altLang="zh-CN" sz="2000" dirty="0" smtClean="0"/>
              <a:t>BAD</a:t>
            </a:r>
            <a:r>
              <a:rPr lang="zh-CN" altLang="zh-CN" sz="2000" dirty="0" smtClean="0"/>
              <a:t>，交</a:t>
            </a:r>
            <a:r>
              <a:rPr lang="en-US" altLang="zh-CN" sz="2000" dirty="0" smtClean="0"/>
              <a:t>BF</a:t>
            </a:r>
            <a:r>
              <a:rPr lang="zh-CN" altLang="zh-CN" sz="2000" dirty="0" smtClean="0"/>
              <a:t>于点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BD</a:t>
            </a:r>
            <a:r>
              <a:rPr lang="zh-CN" altLang="zh-CN" sz="2000" dirty="0" smtClean="0"/>
              <a:t>平分∠</a:t>
            </a:r>
            <a:r>
              <a:rPr lang="en-US" altLang="zh-CN" sz="2000" dirty="0" smtClean="0"/>
              <a:t>ABC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zh-CN" altLang="zh-CN" sz="2000" dirty="0" smtClean="0"/>
              <a:t>交</a:t>
            </a:r>
            <a:r>
              <a:rPr lang="en-US" altLang="zh-CN" sz="2000" dirty="0" smtClean="0"/>
              <a:t>AE</a:t>
            </a:r>
            <a:r>
              <a:rPr lang="zh-CN" altLang="zh-CN" sz="2000" dirty="0" smtClean="0"/>
              <a:t>于点</a:t>
            </a:r>
            <a:r>
              <a:rPr lang="en-US" altLang="zh-CN" sz="2000" dirty="0" smtClean="0"/>
              <a:t>D</a:t>
            </a:r>
            <a:r>
              <a:rPr lang="zh-CN" altLang="zh-CN" sz="2000" dirty="0" smtClean="0"/>
              <a:t>，连接</a:t>
            </a:r>
            <a:r>
              <a:rPr lang="en-US" altLang="zh-CN" sz="2000" dirty="0" smtClean="0"/>
              <a:t>CD</a:t>
            </a:r>
            <a:r>
              <a:rPr lang="zh-CN" altLang="zh-CN" sz="2000" dirty="0" smtClean="0"/>
              <a:t>。</a:t>
            </a:r>
          </a:p>
          <a:p>
            <a:r>
              <a:rPr lang="zh-CN" altLang="zh-CN" sz="2000" dirty="0" smtClean="0"/>
              <a:t>求证：四边形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是菱形</a:t>
            </a:r>
            <a:endParaRPr lang="zh-CN" altLang="zh-CN" sz="2000" dirty="0"/>
          </a:p>
        </p:txBody>
      </p:sp>
      <p:pic>
        <p:nvPicPr>
          <p:cNvPr id="3" name="图片 2" descr="C:\Users\Administrator\Desktop\微信截图_20180326150415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196752"/>
            <a:ext cx="3843781" cy="193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3059832" y="476672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995936" y="476672"/>
            <a:ext cx="158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380312" y="476672"/>
            <a:ext cx="158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0152" y="15678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15567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243192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3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4526" y="25759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148478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5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6216" y="25759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6362" y="1150795"/>
            <a:ext cx="23006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证：</a:t>
            </a:r>
            <a:endParaRPr lang="en-US" altLang="zh-CN" dirty="0" smtClean="0"/>
          </a:p>
          <a:p>
            <a:r>
              <a:rPr lang="zh-CN" altLang="en-US" dirty="0" smtClean="0"/>
              <a:t>∵</a:t>
            </a:r>
            <a:r>
              <a:rPr lang="en-US" altLang="zh-CN" dirty="0" smtClean="0"/>
              <a:t>AC</a:t>
            </a:r>
            <a:r>
              <a:rPr lang="zh-CN" altLang="en-US" dirty="0" smtClean="0"/>
              <a:t>平分∠</a:t>
            </a:r>
            <a:r>
              <a:rPr lang="en-US" altLang="zh-CN" dirty="0" smtClean="0"/>
              <a:t>BAD</a:t>
            </a:r>
          </a:p>
          <a:p>
            <a:r>
              <a:rPr lang="zh-CN" altLang="en-US" dirty="0" smtClean="0"/>
              <a:t>∴∠</a:t>
            </a:r>
            <a:r>
              <a:rPr lang="en-US" altLang="zh-CN" dirty="0" smtClean="0"/>
              <a:t>1=</a:t>
            </a:r>
            <a:r>
              <a:rPr lang="zh-CN" altLang="en-US" dirty="0" smtClean="0"/>
              <a:t>∠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∵</a:t>
            </a:r>
            <a:r>
              <a:rPr lang="en-US" altLang="zh-CN" dirty="0" smtClean="0"/>
              <a:t>BD</a:t>
            </a:r>
            <a:r>
              <a:rPr lang="zh-CN" altLang="en-US" dirty="0" smtClean="0"/>
              <a:t>平分∠</a:t>
            </a:r>
            <a:r>
              <a:rPr lang="en-US" altLang="zh-CN" dirty="0" smtClean="0"/>
              <a:t>ABC</a:t>
            </a:r>
          </a:p>
          <a:p>
            <a:r>
              <a:rPr lang="zh-CN" altLang="en-US" dirty="0" smtClean="0"/>
              <a:t>∴∠</a:t>
            </a:r>
            <a:r>
              <a:rPr lang="en-US" altLang="zh-CN" dirty="0" smtClean="0"/>
              <a:t>3=</a:t>
            </a:r>
            <a:r>
              <a:rPr lang="zh-CN" altLang="en-US" dirty="0" smtClean="0"/>
              <a:t>∠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又∵</a:t>
            </a:r>
            <a:r>
              <a:rPr lang="en-US" altLang="zh-CN" dirty="0" smtClean="0"/>
              <a:t>AE//BF</a:t>
            </a:r>
          </a:p>
          <a:p>
            <a:r>
              <a:rPr lang="zh-CN" altLang="en-US" dirty="0" smtClean="0"/>
              <a:t>∴∠</a:t>
            </a:r>
            <a:r>
              <a:rPr lang="en-US" altLang="zh-CN" dirty="0"/>
              <a:t>2</a:t>
            </a:r>
            <a:r>
              <a:rPr lang="en-US" altLang="zh-CN" dirty="0" smtClean="0"/>
              <a:t>=</a:t>
            </a:r>
            <a:r>
              <a:rPr lang="zh-CN" altLang="en-US" dirty="0" smtClean="0"/>
              <a:t>∠</a:t>
            </a:r>
            <a:r>
              <a:rPr lang="en-US" altLang="zh-CN" dirty="0"/>
              <a:t>6</a:t>
            </a:r>
            <a:r>
              <a:rPr lang="zh-CN" altLang="en-US" dirty="0" smtClean="0"/>
              <a:t>，∠</a:t>
            </a:r>
            <a:r>
              <a:rPr lang="en-US" altLang="zh-CN" dirty="0" smtClean="0"/>
              <a:t>4=</a:t>
            </a:r>
            <a:r>
              <a:rPr lang="zh-CN" altLang="en-US" dirty="0" smtClean="0"/>
              <a:t>∠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∴</a:t>
            </a:r>
            <a:r>
              <a:rPr lang="zh-CN" altLang="en-US" dirty="0" smtClean="0">
                <a:solidFill>
                  <a:srgbClr val="0070C0"/>
                </a:solidFill>
              </a:rPr>
              <a:t>∠</a:t>
            </a:r>
            <a:r>
              <a:rPr lang="en-US" altLang="zh-CN" dirty="0" smtClean="0">
                <a:solidFill>
                  <a:srgbClr val="0070C0"/>
                </a:solidFill>
              </a:rPr>
              <a:t>3=</a:t>
            </a:r>
            <a:r>
              <a:rPr lang="zh-CN" altLang="en-US" dirty="0" smtClean="0">
                <a:solidFill>
                  <a:srgbClr val="0070C0"/>
                </a:solidFill>
              </a:rPr>
              <a:t>∠</a:t>
            </a:r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</a:rPr>
              <a:t>1=</a:t>
            </a:r>
            <a:r>
              <a:rPr lang="zh-CN" altLang="en-US" dirty="0" smtClean="0">
                <a:solidFill>
                  <a:srgbClr val="FF0000"/>
                </a:solidFill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/>
              <a:t>AD=AB=BC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1206362" y="3645024"/>
            <a:ext cx="311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∵</a:t>
            </a:r>
            <a:r>
              <a:rPr lang="en-US" altLang="zh-CN" dirty="0" smtClean="0"/>
              <a:t>AE//BF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AD=BC</a:t>
            </a:r>
          </a:p>
          <a:p>
            <a:r>
              <a:rPr lang="zh-CN" altLang="en-US" dirty="0" smtClean="0"/>
              <a:t>∴四边形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是平行四边形</a:t>
            </a:r>
            <a:endParaRPr lang="en-US" altLang="zh-CN" dirty="0" smtClean="0"/>
          </a:p>
          <a:p>
            <a:r>
              <a:rPr lang="zh-CN" altLang="en-US" dirty="0" smtClean="0"/>
              <a:t>又∵</a:t>
            </a:r>
            <a:r>
              <a:rPr lang="en-US" altLang="zh-CN" dirty="0" smtClean="0"/>
              <a:t>AD=AB</a:t>
            </a:r>
          </a:p>
          <a:p>
            <a:r>
              <a:rPr lang="zh-CN" altLang="en-US" dirty="0" smtClean="0"/>
              <a:t>∴四边形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是菱形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92494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谢谢观看！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80811"/>
              </p:ext>
            </p:extLst>
          </p:nvPr>
        </p:nvGraphicFramePr>
        <p:xfrm>
          <a:off x="1115616" y="345163"/>
          <a:ext cx="5874918" cy="240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3" imgW="4927600" imgH="2006600" progId="Equation.DSMT4">
                  <p:embed/>
                </p:oleObj>
              </mc:Choice>
              <mc:Fallback>
                <p:oleObj name="Equation" r:id="rId3" imgW="4927600" imgH="20066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5163"/>
                        <a:ext cx="5874918" cy="2405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C:\Users\Administrator\Desktop\QQ图片2018052709463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83" y="980728"/>
            <a:ext cx="2284095" cy="15455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33042"/>
              </p:ext>
            </p:extLst>
          </p:nvPr>
        </p:nvGraphicFramePr>
        <p:xfrm>
          <a:off x="1043608" y="3356992"/>
          <a:ext cx="6079764" cy="273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6" imgW="5067300" imgH="2260600" progId="Equation.DSMT4">
                  <p:embed/>
                </p:oleObj>
              </mc:Choice>
              <mc:Fallback>
                <p:oleObj name="Equation" r:id="rId6" imgW="5067300" imgH="22606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56992"/>
                        <a:ext cx="6079764" cy="2731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C:\Users\Administrator\Desktop\未标题-1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12" y="3789040"/>
            <a:ext cx="1804035" cy="1712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695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6632"/>
            <a:ext cx="4697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 smtClean="0"/>
              <a:t>做题步骤：</a:t>
            </a:r>
            <a:endParaRPr lang="zh-CN" altLang="zh-CN" dirty="0" smtClean="0"/>
          </a:p>
          <a:p>
            <a:pPr lvl="0"/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圈起关键词，想想这题要考什么知识点。</a:t>
            </a:r>
            <a:endParaRPr lang="zh-CN" altLang="zh-CN" dirty="0" smtClean="0"/>
          </a:p>
          <a:p>
            <a:pPr lvl="0"/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把数据标在图上，帮助自己思考。</a:t>
            </a:r>
            <a:endParaRPr lang="zh-CN" altLang="zh-CN" dirty="0" smtClean="0"/>
          </a:p>
          <a:p>
            <a:r>
              <a:rPr lang="en-US" altLang="zh-CN" b="1" dirty="0" smtClean="0"/>
              <a:t>3</a:t>
            </a:r>
            <a:r>
              <a:rPr lang="zh-CN" altLang="zh-CN" b="1" dirty="0" smtClean="0"/>
              <a:t>、根据学过的知识点解题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412776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例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、如图，在平行四边形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中，已知∠</a:t>
            </a:r>
            <a:r>
              <a:rPr lang="en-US" altLang="zh-CN" sz="2000" dirty="0" smtClean="0"/>
              <a:t>ADB=90</a:t>
            </a:r>
            <a:r>
              <a:rPr lang="zh-CN" altLang="zh-CN" sz="2000" dirty="0" smtClean="0"/>
              <a:t>°，</a:t>
            </a:r>
            <a:r>
              <a:rPr lang="en-US" altLang="zh-CN" sz="2000" dirty="0" smtClean="0"/>
              <a:t>AC=10cm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AD=4cm</a:t>
            </a:r>
            <a:r>
              <a:rPr lang="zh-CN" altLang="zh-CN" sz="2000" dirty="0" smtClean="0"/>
              <a:t>，则</a:t>
            </a:r>
            <a:r>
              <a:rPr lang="en-US" altLang="zh-CN" sz="2000" dirty="0" smtClean="0"/>
              <a:t>BD</a:t>
            </a:r>
            <a:r>
              <a:rPr lang="zh-CN" altLang="zh-CN" sz="2000" dirty="0" smtClean="0"/>
              <a:t>的长是（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</a:p>
          <a:p>
            <a:r>
              <a:rPr lang="en-US" altLang="zh-CN" sz="2000" dirty="0" smtClean="0"/>
              <a:t>A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4cm</a:t>
            </a:r>
            <a:endParaRPr lang="zh-CN" altLang="zh-CN" sz="2000" dirty="0" smtClean="0"/>
          </a:p>
          <a:p>
            <a:r>
              <a:rPr lang="en-US" altLang="zh-CN" sz="2000" dirty="0" smtClean="0"/>
              <a:t>B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5cm</a:t>
            </a:r>
            <a:endParaRPr lang="zh-CN" altLang="zh-CN" sz="2000" dirty="0" smtClean="0"/>
          </a:p>
          <a:p>
            <a:r>
              <a:rPr lang="en-US" altLang="zh-CN" sz="2000" dirty="0" smtClean="0"/>
              <a:t>C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6cm</a:t>
            </a:r>
            <a:endParaRPr lang="zh-CN" altLang="zh-CN" sz="2000" dirty="0" smtClean="0"/>
          </a:p>
          <a:p>
            <a:r>
              <a:rPr lang="en-US" altLang="zh-CN" sz="2000" dirty="0" smtClean="0"/>
              <a:t>D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8cm</a:t>
            </a:r>
            <a:endParaRPr lang="zh-CN" altLang="zh-CN" sz="2000" dirty="0"/>
          </a:p>
        </p:txBody>
      </p:sp>
      <p:pic>
        <p:nvPicPr>
          <p:cNvPr id="4" name="图片 3" descr="C:\Users\Administrator\Desktop\微信截图_2018031418574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2736" y="2132856"/>
            <a:ext cx="3037710" cy="138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393305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、如图，在平行四边形</a:t>
            </a:r>
            <a:r>
              <a:rPr lang="en-US" altLang="zh-CN" dirty="0" smtClean="0"/>
              <a:t>ABCD</a:t>
            </a:r>
            <a:r>
              <a:rPr lang="zh-CN" altLang="zh-CN" dirty="0" smtClean="0"/>
              <a:t>中，已知</a:t>
            </a:r>
            <a:r>
              <a:rPr lang="en-US" altLang="zh-CN" dirty="0" smtClean="0"/>
              <a:t>AD=8cm</a:t>
            </a:r>
            <a:r>
              <a:rPr lang="zh-CN" altLang="zh-CN" dirty="0" smtClean="0"/>
              <a:t>，</a:t>
            </a:r>
            <a:r>
              <a:rPr lang="en-US" altLang="zh-CN" dirty="0" smtClean="0"/>
              <a:t>AB=6cm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DE</a:t>
            </a:r>
            <a:r>
              <a:rPr lang="zh-CN" altLang="zh-CN" dirty="0" smtClean="0"/>
              <a:t>平分∠</a:t>
            </a:r>
            <a:r>
              <a:rPr lang="en-US" altLang="zh-CN" dirty="0" smtClean="0"/>
              <a:t>ADC</a:t>
            </a:r>
            <a:r>
              <a:rPr lang="zh-CN" altLang="zh-CN" dirty="0" smtClean="0"/>
              <a:t>交</a:t>
            </a:r>
            <a:r>
              <a:rPr lang="en-US" altLang="zh-CN" dirty="0" smtClean="0"/>
              <a:t>BC</a:t>
            </a:r>
            <a:r>
              <a:rPr lang="zh-CN" altLang="zh-CN" dirty="0" smtClean="0"/>
              <a:t>边于点</a:t>
            </a:r>
            <a:r>
              <a:rPr lang="en-US" altLang="zh-CN" dirty="0" smtClean="0"/>
              <a:t>E</a:t>
            </a:r>
            <a:r>
              <a:rPr lang="zh-CN" altLang="zh-CN" dirty="0" smtClean="0"/>
              <a:t>，则</a:t>
            </a:r>
            <a:r>
              <a:rPr lang="en-US" altLang="zh-CN" dirty="0" smtClean="0"/>
              <a:t>BE</a:t>
            </a:r>
            <a:r>
              <a:rPr lang="zh-CN" altLang="zh-CN" dirty="0" smtClean="0"/>
              <a:t>的长度是（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）</a:t>
            </a:r>
          </a:p>
          <a:p>
            <a:r>
              <a:rPr lang="en-US" altLang="zh-CN" dirty="0" smtClean="0"/>
              <a:t>A</a:t>
            </a:r>
            <a:r>
              <a:rPr lang="zh-CN" altLang="zh-CN" dirty="0" smtClean="0"/>
              <a:t>、</a:t>
            </a:r>
            <a:r>
              <a:rPr lang="en-US" altLang="zh-CN" dirty="0" smtClean="0"/>
              <a:t>2cm</a:t>
            </a:r>
            <a:endParaRPr lang="zh-CN" altLang="zh-CN" dirty="0" smtClean="0"/>
          </a:p>
          <a:p>
            <a:r>
              <a:rPr lang="en-US" altLang="zh-CN" dirty="0" smtClean="0"/>
              <a:t>B</a:t>
            </a:r>
            <a:r>
              <a:rPr lang="zh-CN" altLang="zh-CN" dirty="0" smtClean="0"/>
              <a:t>、</a:t>
            </a:r>
            <a:r>
              <a:rPr lang="en-US" altLang="zh-CN" dirty="0" smtClean="0"/>
              <a:t>4cm</a:t>
            </a:r>
            <a:endParaRPr lang="zh-CN" altLang="zh-CN" dirty="0" smtClean="0"/>
          </a:p>
          <a:p>
            <a:r>
              <a:rPr lang="en-US" altLang="zh-CN" dirty="0" smtClean="0"/>
              <a:t>C</a:t>
            </a:r>
            <a:r>
              <a:rPr lang="zh-CN" altLang="zh-CN" dirty="0" smtClean="0"/>
              <a:t>、</a:t>
            </a:r>
            <a:r>
              <a:rPr lang="en-US" altLang="zh-CN" dirty="0" smtClean="0"/>
              <a:t>6cm</a:t>
            </a:r>
            <a:endParaRPr lang="zh-CN" altLang="zh-CN" dirty="0" smtClean="0"/>
          </a:p>
          <a:p>
            <a:r>
              <a:rPr lang="en-US" altLang="zh-CN" dirty="0" smtClean="0"/>
              <a:t>D</a:t>
            </a:r>
            <a:r>
              <a:rPr lang="zh-CN" altLang="zh-CN" dirty="0" smtClean="0"/>
              <a:t>、</a:t>
            </a:r>
            <a:r>
              <a:rPr lang="en-US" altLang="zh-CN" dirty="0" smtClean="0"/>
              <a:t>8cm</a:t>
            </a:r>
            <a:endParaRPr lang="zh-CN" altLang="zh-CN" dirty="0"/>
          </a:p>
        </p:txBody>
      </p:sp>
      <p:pic>
        <p:nvPicPr>
          <p:cNvPr id="6" name="图片 5" descr="C:\Users\Administrator\Desktop\微信截图_2018031418161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7426" y="4518317"/>
            <a:ext cx="3168352" cy="195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75956" y="176352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422108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050430" y="1772816"/>
            <a:ext cx="11615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930750" y="1772816"/>
            <a:ext cx="11615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84011" y="2924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79386" y="2491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6176" y="26369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48264" y="2420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8302" y="2915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752231" y="4246066"/>
            <a:ext cx="11615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22238" y="4509120"/>
            <a:ext cx="14299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66375" y="53375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48182" y="6444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5812736" y="6597352"/>
            <a:ext cx="69877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020272" y="6597352"/>
            <a:ext cx="7080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68144" y="5219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8304" y="443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9184" y="50352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68344" y="479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20190" y="58052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0230" y="60119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06135" y="60119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8424" y="27089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9752" y="4941168"/>
            <a:ext cx="343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平行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平分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>
                <a:sym typeface="Wingdings" pitchFamily="2" charset="2"/>
              </a:rPr>
              <a:t>等腰三角形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1832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4" grpId="0"/>
      <p:bldP spid="25" grpId="0"/>
      <p:bldP spid="26" grpId="0"/>
      <p:bldP spid="27" grpId="0"/>
      <p:bldP spid="32" grpId="0"/>
      <p:bldP spid="33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8864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例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、在平行四边形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中，若∠</a:t>
            </a:r>
            <a:r>
              <a:rPr lang="en-US" altLang="zh-CN" sz="2000" dirty="0" smtClean="0"/>
              <a:t>A+</a:t>
            </a:r>
            <a:r>
              <a:rPr lang="zh-CN" altLang="zh-CN" sz="2000" dirty="0" smtClean="0"/>
              <a:t>∠</a:t>
            </a:r>
            <a:r>
              <a:rPr lang="en-US" altLang="zh-CN" sz="2000" dirty="0" smtClean="0"/>
              <a:t>C=200</a:t>
            </a:r>
            <a:r>
              <a:rPr lang="zh-CN" altLang="zh-CN" sz="2000" dirty="0" smtClean="0"/>
              <a:t>°，则∠</a:t>
            </a:r>
            <a:r>
              <a:rPr lang="en-US" altLang="zh-CN" sz="2000" dirty="0" smtClean="0"/>
              <a:t>A</a:t>
            </a:r>
            <a:r>
              <a:rPr lang="zh-CN" altLang="zh-CN" sz="2000" dirty="0" smtClean="0"/>
              <a:t>、∠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、∠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、∠</a:t>
            </a:r>
            <a:r>
              <a:rPr lang="en-US" altLang="zh-CN" sz="2000" dirty="0" smtClean="0"/>
              <a:t>D</a:t>
            </a:r>
            <a:r>
              <a:rPr lang="zh-CN" altLang="zh-CN" sz="2000" dirty="0" smtClean="0"/>
              <a:t>的度数分别为</a:t>
            </a:r>
            <a:endParaRPr lang="zh-CN" altLang="zh-C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178730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zh-CN" dirty="0" smtClean="0"/>
              <a:t>、在平行四边形</a:t>
            </a:r>
            <a:r>
              <a:rPr lang="en-US" altLang="zh-CN" dirty="0" smtClean="0"/>
              <a:t>ABCD</a:t>
            </a:r>
            <a:r>
              <a:rPr lang="zh-CN" altLang="zh-CN" dirty="0" smtClean="0"/>
              <a:t>中，</a:t>
            </a:r>
            <a:r>
              <a:rPr lang="en-US" altLang="zh-CN" dirty="0" smtClean="0"/>
              <a:t>CE</a:t>
            </a:r>
            <a:r>
              <a:rPr lang="zh-CN" altLang="zh-CN" dirty="0" smtClean="0"/>
              <a:t>平分∠</a:t>
            </a:r>
            <a:r>
              <a:rPr lang="en-US" altLang="zh-CN" dirty="0" smtClean="0"/>
              <a:t>BCD</a:t>
            </a:r>
            <a:r>
              <a:rPr lang="zh-CN" altLang="zh-CN" dirty="0" smtClean="0"/>
              <a:t>交</a:t>
            </a:r>
            <a:r>
              <a:rPr lang="en-US" altLang="zh-CN" dirty="0" smtClean="0"/>
              <a:t>AD</a:t>
            </a:r>
            <a:r>
              <a:rPr lang="zh-CN" altLang="zh-CN" dirty="0" smtClean="0"/>
              <a:t>于点</a:t>
            </a:r>
            <a:r>
              <a:rPr lang="en-US" altLang="zh-CN" dirty="0" smtClean="0"/>
              <a:t>E</a:t>
            </a:r>
            <a:r>
              <a:rPr lang="zh-CN" altLang="zh-CN" dirty="0" smtClean="0"/>
              <a:t>，若</a:t>
            </a:r>
            <a:r>
              <a:rPr lang="en-US" altLang="zh-CN" dirty="0" smtClean="0"/>
              <a:t>AD=6</a:t>
            </a:r>
            <a:r>
              <a:rPr lang="zh-CN" altLang="zh-CN" dirty="0" smtClean="0"/>
              <a:t>，</a:t>
            </a:r>
            <a:r>
              <a:rPr lang="en-US" altLang="zh-CN" dirty="0" smtClean="0"/>
              <a:t>AE=2</a:t>
            </a:r>
            <a:r>
              <a:rPr lang="zh-CN" altLang="zh-CN" dirty="0" smtClean="0"/>
              <a:t>，则</a:t>
            </a:r>
            <a:r>
              <a:rPr lang="en-US" altLang="zh-CN" dirty="0" smtClean="0"/>
              <a:t>AB</a:t>
            </a:r>
            <a:r>
              <a:rPr lang="zh-CN" altLang="zh-CN" dirty="0" smtClean="0"/>
              <a:t>的长度是（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）</a:t>
            </a:r>
          </a:p>
          <a:p>
            <a:r>
              <a:rPr lang="en-US" altLang="zh-CN" dirty="0" smtClean="0"/>
              <a:t>A</a:t>
            </a:r>
            <a:r>
              <a:rPr lang="zh-CN" altLang="zh-CN" dirty="0" smtClean="0"/>
              <a:t>、</a:t>
            </a:r>
            <a:r>
              <a:rPr lang="en-US" altLang="zh-CN" dirty="0" smtClean="0"/>
              <a:t>5</a:t>
            </a:r>
            <a:endParaRPr lang="zh-CN" altLang="zh-CN" dirty="0" smtClean="0"/>
          </a:p>
          <a:p>
            <a:r>
              <a:rPr lang="en-US" altLang="zh-CN" dirty="0" smtClean="0"/>
              <a:t>B</a:t>
            </a:r>
            <a:r>
              <a:rPr lang="zh-CN" altLang="zh-CN" dirty="0" smtClean="0"/>
              <a:t>、</a:t>
            </a:r>
            <a:r>
              <a:rPr lang="en-US" altLang="zh-CN" dirty="0" smtClean="0"/>
              <a:t>4</a:t>
            </a:r>
            <a:endParaRPr lang="zh-CN" altLang="zh-CN" dirty="0" smtClean="0"/>
          </a:p>
          <a:p>
            <a:r>
              <a:rPr lang="en-US" altLang="zh-CN" dirty="0" smtClean="0"/>
              <a:t>C</a:t>
            </a:r>
            <a:r>
              <a:rPr lang="zh-CN" altLang="zh-CN" dirty="0" smtClean="0"/>
              <a:t>、</a:t>
            </a:r>
            <a:r>
              <a:rPr lang="en-US" altLang="zh-CN" dirty="0" smtClean="0"/>
              <a:t>3</a:t>
            </a:r>
            <a:endParaRPr lang="zh-CN" altLang="zh-CN" dirty="0" smtClean="0"/>
          </a:p>
          <a:p>
            <a:r>
              <a:rPr lang="en-US" altLang="zh-CN" dirty="0" smtClean="0"/>
              <a:t>D</a:t>
            </a:r>
            <a:r>
              <a:rPr lang="zh-CN" altLang="zh-CN" dirty="0" smtClean="0"/>
              <a:t>、</a:t>
            </a:r>
            <a:r>
              <a:rPr lang="en-US" altLang="zh-CN" dirty="0" smtClean="0"/>
              <a:t>2</a:t>
            </a:r>
            <a:endParaRPr lang="zh-CN" altLang="zh-CN" dirty="0"/>
          </a:p>
        </p:txBody>
      </p:sp>
      <p:pic>
        <p:nvPicPr>
          <p:cNvPr id="4" name="图片 3" descr="C:\Users\Administrator\Desktop\微信截图_20180314181926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765847"/>
            <a:ext cx="2448272" cy="116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8350"/>
              </p:ext>
            </p:extLst>
          </p:nvPr>
        </p:nvGraphicFramePr>
        <p:xfrm>
          <a:off x="1123950" y="4208463"/>
          <a:ext cx="6065838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4" imgW="4483080" imgH="1447560" progId="Equation.DSMT4">
                  <p:embed/>
                </p:oleObj>
              </mc:Choice>
              <mc:Fallback>
                <p:oleObj name="Equation" r:id="rId4" imgW="4483080" imgH="14475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208463"/>
                        <a:ext cx="6065838" cy="195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C:\Users\Administrator\Desktop\微信截图_2018031914454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4655243"/>
            <a:ext cx="2808312" cy="179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25657" y="5486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5402" y="24836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1740" y="449982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835696" y="548680"/>
            <a:ext cx="11615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27984" y="548680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C:\Users\Administrator\Desktop\timg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80728"/>
            <a:ext cx="1889592" cy="116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308304" y="11247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100°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956376" y="17118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100°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20272" y="170080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80°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11247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80°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1763688" y="2492896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23928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91680" y="4509120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93925" y="350100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1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28384" y="3429000"/>
            <a:ext cx="237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2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0352" y="2917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3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310" y="2492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37170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8304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080888" y="2708920"/>
            <a:ext cx="6675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7105491" y="2708920"/>
            <a:ext cx="63486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00392" y="2780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16416" y="3203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48182" y="31316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6296" y="5147900"/>
            <a:ext cx="75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120°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44126" y="5374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64406" y="5362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68344" y="5363924"/>
            <a:ext cx="75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60°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80349" y="5013176"/>
            <a:ext cx="75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60°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80349" y="5744066"/>
            <a:ext cx="75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60°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48182" y="5895156"/>
            <a:ext cx="75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30°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24246" y="45811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7610538" y="4193358"/>
            <a:ext cx="921902" cy="45977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6156176" y="4884655"/>
            <a:ext cx="936104" cy="38013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12967"/>
              </p:ext>
            </p:extLst>
          </p:nvPr>
        </p:nvGraphicFramePr>
        <p:xfrm>
          <a:off x="2486856" y="5347042"/>
          <a:ext cx="3237272" cy="48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8" imgW="1688760" imgH="253800" progId="Equation.DSMT4">
                  <p:embed/>
                </p:oleObj>
              </mc:Choice>
              <mc:Fallback>
                <p:oleObj name="Equation" r:id="rId8" imgW="1688760" imgH="253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856" y="5347042"/>
                        <a:ext cx="3237272" cy="486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771800" y="3068960"/>
            <a:ext cx="289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平行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平分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zh-CN" altLang="en-US" sz="2000" dirty="0" smtClean="0">
                <a:sym typeface="Wingdings" pitchFamily="2" charset="2"/>
              </a:rPr>
              <a:t>等腰三角形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15" grpId="0"/>
      <p:bldP spid="16" grpId="0"/>
      <p:bldP spid="17" grpId="0"/>
      <p:bldP spid="12" grpId="0"/>
      <p:bldP spid="21" grpId="0"/>
      <p:bldP spid="23" grpId="0"/>
      <p:bldP spid="24" grpId="0"/>
      <p:bldP spid="26" grpId="0"/>
      <p:bldP spid="27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39504"/>
            <a:ext cx="7128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zh-CN" altLang="zh-CN" sz="2000" dirty="0" smtClean="0"/>
              <a:t>、已知菱形的两条对角线长分别为</a:t>
            </a:r>
            <a:r>
              <a:rPr lang="en-US" altLang="zh-CN" sz="2000" dirty="0" smtClean="0"/>
              <a:t>6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8</a:t>
            </a:r>
            <a:r>
              <a:rPr lang="zh-CN" altLang="zh-CN" sz="2000" dirty="0" smtClean="0"/>
              <a:t>，则菱形的周长为（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）</a:t>
            </a:r>
          </a:p>
          <a:p>
            <a:r>
              <a:rPr lang="en-US" altLang="zh-CN" sz="2000" dirty="0" smtClean="0"/>
              <a:t>A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20</a:t>
            </a:r>
            <a:endParaRPr lang="zh-CN" altLang="zh-CN" sz="2000" dirty="0" smtClean="0"/>
          </a:p>
          <a:p>
            <a:r>
              <a:rPr lang="en-US" altLang="zh-CN" sz="2000" dirty="0" smtClean="0"/>
              <a:t>B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30</a:t>
            </a:r>
            <a:endParaRPr lang="zh-CN" altLang="zh-CN" sz="2000" dirty="0" smtClean="0"/>
          </a:p>
          <a:p>
            <a:r>
              <a:rPr lang="en-US" altLang="zh-CN" sz="2000" dirty="0" smtClean="0"/>
              <a:t>C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40</a:t>
            </a:r>
            <a:endParaRPr lang="zh-CN" altLang="zh-CN" sz="2000" dirty="0" smtClean="0"/>
          </a:p>
          <a:p>
            <a:r>
              <a:rPr lang="en-US" altLang="zh-CN" sz="2000" dirty="0" smtClean="0"/>
              <a:t>D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10</a:t>
            </a:r>
            <a:endParaRPr lang="zh-CN" altLang="zh-CN" sz="2000" dirty="0"/>
          </a:p>
        </p:txBody>
      </p:sp>
      <p:pic>
        <p:nvPicPr>
          <p:cNvPr id="3" name="图片 2" descr="C:\Users\Administrator\Desktop\QQ图片2018052709463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64126"/>
            <a:ext cx="2987824" cy="20131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187624" y="3789040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zh-CN" sz="2000" dirty="0" smtClean="0"/>
              <a:t>4</a:t>
            </a:r>
            <a:r>
              <a:rPr lang="zh-CN" altLang="zh-CN" sz="2000" dirty="0" smtClean="0"/>
              <a:t>、如图，在菱形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中，对角线</a:t>
            </a:r>
            <a:r>
              <a:rPr lang="en-US" altLang="zh-CN" sz="2000" dirty="0" smtClean="0"/>
              <a:t>AC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BD</a:t>
            </a:r>
            <a:r>
              <a:rPr lang="zh-CN" altLang="zh-CN" sz="2000" dirty="0" smtClean="0"/>
              <a:t>相交于点</a:t>
            </a:r>
            <a:r>
              <a:rPr lang="en-US" altLang="zh-CN" sz="2000" dirty="0" smtClean="0"/>
              <a:t>O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AB=5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AC=6</a:t>
            </a:r>
            <a:r>
              <a:rPr lang="zh-CN" altLang="zh-CN" sz="2000" dirty="0" smtClean="0"/>
              <a:t>，则菱形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的面积是（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）．</a:t>
            </a:r>
          </a:p>
          <a:p>
            <a:pPr fontAlgn="ctr"/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24</a:t>
            </a:r>
            <a:endParaRPr lang="zh-CN" altLang="zh-CN" sz="2000" dirty="0" smtClean="0"/>
          </a:p>
          <a:p>
            <a:pPr fontAlgn="ctr"/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26</a:t>
            </a:r>
            <a:endParaRPr lang="zh-CN" altLang="zh-CN" sz="2000" dirty="0" smtClean="0"/>
          </a:p>
          <a:p>
            <a:pPr fontAlgn="ctr"/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30</a:t>
            </a:r>
            <a:endParaRPr lang="zh-CN" altLang="zh-CN" sz="2000" dirty="0" smtClean="0"/>
          </a:p>
          <a:p>
            <a:pPr fontAlgn="ctr"/>
            <a:r>
              <a:rPr lang="en-US" altLang="zh-CN" sz="2000" dirty="0" smtClean="0"/>
              <a:t>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48</a:t>
            </a:r>
            <a:endParaRPr lang="zh-CN" altLang="zh-CN" sz="2000" dirty="0"/>
          </a:p>
        </p:txBody>
      </p:sp>
      <p:pic>
        <p:nvPicPr>
          <p:cNvPr id="5" name="图片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39" y="4300294"/>
            <a:ext cx="2555777" cy="21176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956376" y="4766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41397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195736" y="836712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90390" y="4149080"/>
            <a:ext cx="44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8262" y="15495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8262" y="2204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17728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1772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74" y="1403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8384" y="1403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6174" y="2348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28384" y="2361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5174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6294" y="43558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8424" y="5219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12278" y="60212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4931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72318" y="5445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023" y="5455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1194" y="4931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555776" y="4941168"/>
          <a:ext cx="3581817" cy="62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2260440" imgH="393480" progId="Equation.DSMT4">
                  <p:embed/>
                </p:oleObj>
              </mc:Choice>
              <mc:Fallback>
                <p:oleObj name="Equation" r:id="rId6" imgW="22604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941168"/>
                        <a:ext cx="3581817" cy="62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78904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zh-CN" dirty="0" smtClean="0"/>
              <a:t>、已知菱形的边长为</a:t>
            </a:r>
            <a:r>
              <a:rPr lang="en-US" altLang="zh-CN" dirty="0" smtClean="0"/>
              <a:t>6cm</a:t>
            </a:r>
            <a:r>
              <a:rPr lang="zh-CN" altLang="zh-CN" dirty="0" smtClean="0"/>
              <a:t>，一个内角为</a:t>
            </a:r>
            <a:r>
              <a:rPr lang="en-US" altLang="zh-CN" dirty="0" smtClean="0"/>
              <a:t>60°</a:t>
            </a:r>
            <a:r>
              <a:rPr lang="zh-CN" altLang="zh-CN" dirty="0" smtClean="0"/>
              <a:t>，则菱形的面积为</a:t>
            </a:r>
            <a:r>
              <a:rPr lang="en-US" altLang="zh-CN" u="sng" dirty="0" smtClean="0"/>
              <a:t>_____</a:t>
            </a:r>
            <a:r>
              <a:rPr lang="en-US" altLang="zh-CN" dirty="0" smtClean="0"/>
              <a:t> cm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 </a:t>
            </a:r>
            <a:r>
              <a:rPr lang="zh-CN" altLang="zh-CN" u="sng" dirty="0" smtClean="0"/>
              <a:t>　　　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548680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</a:t>
            </a:r>
            <a:r>
              <a:rPr lang="zh-CN" altLang="zh-CN" sz="2000" dirty="0" smtClean="0"/>
              <a:t>、矩形两条对角线的夹角为</a:t>
            </a:r>
            <a:r>
              <a:rPr lang="en-US" altLang="zh-CN" sz="2000" dirty="0" smtClean="0"/>
              <a:t>60</a:t>
            </a:r>
            <a:r>
              <a:rPr lang="zh-CN" altLang="zh-CN" sz="2000" dirty="0" smtClean="0"/>
              <a:t>°，一条较短的边长是</a:t>
            </a:r>
            <a:r>
              <a:rPr lang="en-US" altLang="zh-CN" sz="2000" dirty="0" smtClean="0"/>
              <a:t>5</a:t>
            </a:r>
            <a:r>
              <a:rPr lang="zh-CN" altLang="zh-CN" sz="2000" dirty="0" smtClean="0"/>
              <a:t>，则其对角线的长是（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）</a:t>
            </a:r>
          </a:p>
          <a:p>
            <a:r>
              <a:rPr lang="en-US" altLang="zh-CN" sz="2000" dirty="0" smtClean="0"/>
              <a:t>A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5 </a:t>
            </a:r>
          </a:p>
          <a:p>
            <a:r>
              <a:rPr lang="en-US" altLang="zh-CN" sz="2000" dirty="0" smtClean="0"/>
              <a:t>B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10</a:t>
            </a:r>
          </a:p>
          <a:p>
            <a:r>
              <a:rPr lang="en-US" altLang="zh-CN" sz="2000" dirty="0" smtClean="0"/>
              <a:t>C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15</a:t>
            </a:r>
          </a:p>
          <a:p>
            <a:r>
              <a:rPr lang="en-US" altLang="zh-CN" sz="2000" dirty="0" smtClean="0"/>
              <a:t>D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7.5</a:t>
            </a:r>
            <a:endParaRPr lang="zh-CN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05362" y="89942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69530"/>
              </p:ext>
            </p:extLst>
          </p:nvPr>
        </p:nvGraphicFramePr>
        <p:xfrm>
          <a:off x="7524328" y="3705027"/>
          <a:ext cx="599406" cy="37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368300" imgH="228600" progId="Equation.DSMT4">
                  <p:embed/>
                </p:oleObj>
              </mc:Choice>
              <mc:Fallback>
                <p:oleObj name="Equation" r:id="rId3" imgW="3683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3705027"/>
                        <a:ext cx="599406" cy="372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763688" y="90872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51720" y="414908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C:\Users\Administrator\Desktop\微信截图_2018031914454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1484784"/>
            <a:ext cx="2808312" cy="179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300192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60°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0272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96336" y="1844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60°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6336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60°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25869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60°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24128" y="2555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60°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6254" y="1835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16334" y="2204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2" y="1835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88142" y="2627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2204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8304" y="26369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3" name="图片 22" descr="C:\Users\Administrator\Desktop\QQ图片20180527094632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7112"/>
            <a:ext cx="2987824" cy="201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6084168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52320" y="4725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84168" y="572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40270" y="5733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51682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30°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8144" y="53732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30°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24328" y="51571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30°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4328" y="54452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30°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64206" y="4931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76256" y="5579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228184" y="5177515"/>
          <a:ext cx="434083" cy="33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5177515"/>
                        <a:ext cx="434083" cy="339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092280" y="5177507"/>
          <a:ext cx="434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9" imgW="291960" imgH="228600" progId="Equation.DSMT4">
                  <p:embed/>
                </p:oleObj>
              </mc:Choice>
              <mc:Fallback>
                <p:oleObj name="Equation" r:id="rId9" imgW="2919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177507"/>
                        <a:ext cx="4349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713282" y="4725144"/>
          <a:ext cx="278671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11" imgW="1638000" imgH="253800" progId="Equation.DSMT4">
                  <p:embed/>
                </p:oleObj>
              </mc:Choice>
              <mc:Fallback>
                <p:oleObj name="Equation" r:id="rId11" imgW="163800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282" y="4725144"/>
                        <a:ext cx="278671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187624" y="5301208"/>
          <a:ext cx="4176464" cy="62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13" imgW="2628720" imgH="393480" progId="Equation.DSMT4">
                  <p:embed/>
                </p:oleObj>
              </mc:Choice>
              <mc:Fallback>
                <p:oleObj name="Equation" r:id="rId13" imgW="262872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01208"/>
                        <a:ext cx="4176464" cy="625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302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88640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7</a:t>
            </a:r>
            <a:r>
              <a:rPr lang="zh-CN" altLang="zh-CN" sz="2000" dirty="0" smtClean="0"/>
              <a:t>、如图，已知点</a:t>
            </a:r>
            <a:r>
              <a:rPr lang="en-US" altLang="zh-CN" sz="2000" dirty="0" smtClean="0"/>
              <a:t>E</a:t>
            </a:r>
            <a:r>
              <a:rPr lang="zh-CN" altLang="zh-CN" sz="2000" dirty="0" smtClean="0"/>
              <a:t>是正方形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边</a:t>
            </a:r>
            <a:r>
              <a:rPr lang="en-US" altLang="zh-CN" sz="2000" dirty="0" smtClean="0"/>
              <a:t>CD</a:t>
            </a:r>
            <a:r>
              <a:rPr lang="zh-CN" altLang="zh-CN" sz="2000" dirty="0" smtClean="0"/>
              <a:t>上的一点，点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CB</a:t>
            </a:r>
            <a:r>
              <a:rPr lang="zh-CN" altLang="zh-CN" sz="2000" dirty="0" smtClean="0"/>
              <a:t>的延长线上，且</a:t>
            </a:r>
            <a:r>
              <a:rPr lang="en-US" altLang="zh-CN" sz="2000" dirty="0" smtClean="0"/>
              <a:t>DE=BF</a:t>
            </a:r>
            <a:r>
              <a:rPr lang="zh-CN" altLang="zh-CN" sz="2000" dirty="0" smtClean="0"/>
              <a:t>．求证：</a:t>
            </a:r>
            <a:r>
              <a:rPr lang="en-US" altLang="zh-CN" sz="2000" dirty="0" smtClean="0"/>
              <a:t>△AFE</a:t>
            </a:r>
            <a:r>
              <a:rPr lang="zh-CN" altLang="zh-CN" sz="2000" dirty="0" smtClean="0"/>
              <a:t>是等腰直角三角形．</a:t>
            </a:r>
            <a:endParaRPr lang="zh-CN" altLang="zh-CN" sz="20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54486" y="548680"/>
            <a:ext cx="6574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58342" y="908720"/>
            <a:ext cx="7294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7624" y="1196752"/>
            <a:ext cx="343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∵正方形</a:t>
            </a:r>
            <a:r>
              <a:rPr lang="en-US" altLang="zh-CN" dirty="0" smtClean="0"/>
              <a:t>ABCD</a:t>
            </a:r>
          </a:p>
          <a:p>
            <a:r>
              <a:rPr lang="zh-CN" altLang="en-US" dirty="0" smtClean="0"/>
              <a:t>∴</a:t>
            </a:r>
            <a:r>
              <a:rPr lang="en-US" altLang="zh-CN" dirty="0" smtClean="0">
                <a:solidFill>
                  <a:srgbClr val="FF0000"/>
                </a:solidFill>
              </a:rPr>
              <a:t>AB=AD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</a:rPr>
              <a:t>ABF=</a:t>
            </a:r>
            <a:r>
              <a:rPr lang="zh-CN" altLang="en-US" dirty="0" smtClean="0">
                <a:solidFill>
                  <a:srgbClr val="FF0000"/>
                </a:solidFill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</a:rPr>
              <a:t>BAD=90°</a:t>
            </a:r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latin typeface="宋体"/>
                <a:ea typeface="宋体"/>
              </a:rPr>
              <a:t>△</a:t>
            </a:r>
            <a:r>
              <a:rPr lang="en-US" altLang="zh-CN" dirty="0" smtClean="0">
                <a:latin typeface="宋体"/>
                <a:ea typeface="宋体"/>
              </a:rPr>
              <a:t>ABF</a:t>
            </a:r>
            <a:r>
              <a:rPr lang="zh-CN" altLang="en-US" dirty="0" smtClean="0">
                <a:latin typeface="宋体"/>
                <a:ea typeface="宋体"/>
              </a:rPr>
              <a:t>与△</a:t>
            </a:r>
            <a:r>
              <a:rPr lang="en-US" altLang="zh-CN" dirty="0" smtClean="0">
                <a:latin typeface="宋体"/>
                <a:ea typeface="宋体"/>
              </a:rPr>
              <a:t>ADE</a:t>
            </a:r>
            <a:r>
              <a:rPr lang="zh-CN" altLang="en-US" dirty="0" smtClean="0">
                <a:latin typeface="宋体"/>
                <a:ea typeface="宋体"/>
              </a:rPr>
              <a:t>中</a:t>
            </a:r>
            <a:endParaRPr lang="en-US" altLang="zh-CN" dirty="0" smtClean="0">
              <a:latin typeface="宋体"/>
              <a:ea typeface="宋体"/>
            </a:endParaRPr>
          </a:p>
          <a:p>
            <a:endParaRPr lang="en-US" altLang="zh-CN" dirty="0" smtClean="0">
              <a:latin typeface="宋体"/>
              <a:ea typeface="宋体"/>
            </a:endParaRPr>
          </a:p>
          <a:p>
            <a:endParaRPr lang="en-US" altLang="zh-CN" dirty="0" smtClean="0">
              <a:latin typeface="宋体"/>
              <a:ea typeface="宋体"/>
            </a:endParaRPr>
          </a:p>
          <a:p>
            <a:r>
              <a:rPr lang="zh-CN" altLang="en-US" dirty="0" smtClean="0">
                <a:latin typeface="宋体"/>
                <a:ea typeface="宋体"/>
              </a:rPr>
              <a:t>∵</a:t>
            </a:r>
          </a:p>
        </p:txBody>
      </p:sp>
      <p:pic>
        <p:nvPicPr>
          <p:cNvPr id="19459" name="Picture 3" descr="C:\Users\WEN\Desktop\图片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268760"/>
            <a:ext cx="3133799" cy="2264296"/>
          </a:xfrm>
          <a:prstGeom prst="rect">
            <a:avLst/>
          </a:prstGeom>
          <a:noFill/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47664" y="2256180"/>
          <a:ext cx="1584176" cy="10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4" imgW="1104900" imgH="711200" progId="Equation.DSMT4">
                  <p:embed/>
                </p:oleObj>
              </mc:Choice>
              <mc:Fallback>
                <p:oleObj name="Equation" r:id="rId4" imgW="1104900" imgH="711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56180"/>
                        <a:ext cx="1584176" cy="101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7624" y="3951054"/>
            <a:ext cx="3438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∴∠</a:t>
            </a:r>
            <a:r>
              <a:rPr lang="en-US" altLang="zh-CN" dirty="0" smtClean="0"/>
              <a:t>1=</a:t>
            </a:r>
            <a:r>
              <a:rPr lang="zh-CN" altLang="en-US" dirty="0" smtClean="0"/>
              <a:t>∠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∵正方形</a:t>
            </a:r>
            <a:r>
              <a:rPr lang="en-US" altLang="zh-CN" dirty="0" smtClean="0"/>
              <a:t>ABCD</a:t>
            </a:r>
          </a:p>
          <a:p>
            <a:r>
              <a:rPr lang="zh-CN" altLang="en-US" dirty="0" smtClean="0"/>
              <a:t>∴∠</a:t>
            </a:r>
            <a:r>
              <a:rPr lang="en-US" altLang="zh-CN" dirty="0" smtClean="0"/>
              <a:t>1+</a:t>
            </a:r>
            <a:r>
              <a:rPr lang="zh-CN" altLang="en-US" dirty="0" smtClean="0"/>
              <a:t>∠</a:t>
            </a:r>
            <a:r>
              <a:rPr lang="en-US" altLang="zh-CN" dirty="0" smtClean="0"/>
              <a:t>3=90°</a:t>
            </a:r>
          </a:p>
          <a:p>
            <a:r>
              <a:rPr lang="zh-CN" altLang="en-US" dirty="0" smtClean="0"/>
              <a:t>∴∠</a:t>
            </a:r>
            <a:r>
              <a:rPr lang="en-US" altLang="zh-CN" dirty="0" smtClean="0"/>
              <a:t>2+</a:t>
            </a:r>
            <a:r>
              <a:rPr lang="zh-CN" altLang="en-US" dirty="0" smtClean="0"/>
              <a:t>∠</a:t>
            </a:r>
            <a:r>
              <a:rPr lang="en-US" altLang="zh-CN" dirty="0" smtClean="0"/>
              <a:t>3=</a:t>
            </a:r>
            <a:r>
              <a:rPr lang="zh-CN" altLang="en-US" dirty="0" smtClean="0"/>
              <a:t>∠</a:t>
            </a:r>
            <a:r>
              <a:rPr lang="en-US" altLang="zh-CN" dirty="0" smtClean="0"/>
              <a:t>FAE=90°</a:t>
            </a:r>
          </a:p>
          <a:p>
            <a:r>
              <a:rPr lang="zh-CN" altLang="en-US" dirty="0" smtClean="0"/>
              <a:t>∴</a:t>
            </a:r>
            <a:r>
              <a:rPr lang="zh-CN" altLang="en-US" dirty="0" smtClean="0">
                <a:latin typeface="宋体"/>
                <a:ea typeface="宋体"/>
              </a:rPr>
              <a:t>△</a:t>
            </a:r>
            <a:r>
              <a:rPr lang="en-US" altLang="zh-CN" dirty="0" smtClean="0">
                <a:latin typeface="宋体"/>
                <a:ea typeface="宋体"/>
              </a:rPr>
              <a:t>AFE</a:t>
            </a:r>
            <a:r>
              <a:rPr lang="zh-CN" altLang="en-US" dirty="0" smtClean="0">
                <a:latin typeface="宋体"/>
                <a:ea typeface="宋体"/>
              </a:rPr>
              <a:t>是等腰直角三角形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52238" y="1403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6174" y="17728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2198" y="15567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364088" y="836712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4247" y="1196752"/>
            <a:ext cx="204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</a:rPr>
              <a:t>AF=AE</a:t>
            </a:r>
            <a:r>
              <a:rPr lang="zh-CN" altLang="en-US" sz="1600" dirty="0" smtClean="0">
                <a:solidFill>
                  <a:srgbClr val="00B0F0"/>
                </a:solidFill>
              </a:rPr>
              <a:t>，∠</a:t>
            </a:r>
            <a:r>
              <a:rPr lang="en-US" altLang="zh-CN" sz="1600" dirty="0" smtClean="0">
                <a:solidFill>
                  <a:srgbClr val="00B0F0"/>
                </a:solidFill>
              </a:rPr>
              <a:t>FAE=90°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860032" y="1556792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67944" y="19168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宋体"/>
                <a:ea typeface="宋体"/>
              </a:rPr>
              <a:t>△</a:t>
            </a:r>
            <a:r>
              <a:rPr lang="en-US" altLang="zh-CN" dirty="0" smtClean="0">
                <a:solidFill>
                  <a:srgbClr val="00B0F0"/>
                </a:solidFill>
                <a:latin typeface="宋体"/>
                <a:ea typeface="宋体"/>
              </a:rPr>
              <a:t>AFE</a:t>
            </a:r>
            <a:r>
              <a:rPr lang="zh-CN" altLang="en-US" dirty="0" smtClean="0">
                <a:solidFill>
                  <a:srgbClr val="00B0F0"/>
                </a:solidFill>
                <a:latin typeface="宋体"/>
                <a:ea typeface="宋体"/>
              </a:rPr>
              <a:t>≌△</a:t>
            </a:r>
            <a:r>
              <a:rPr lang="en-US" altLang="zh-CN" dirty="0" smtClean="0">
                <a:solidFill>
                  <a:srgbClr val="00B0F0"/>
                </a:solidFill>
                <a:latin typeface="宋体"/>
                <a:ea typeface="宋体"/>
              </a:rPr>
              <a:t>AED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0105" y="3369766"/>
            <a:ext cx="272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/>
                <a:ea typeface="宋体"/>
              </a:rPr>
              <a:t>∴ △</a:t>
            </a:r>
            <a:r>
              <a:rPr lang="en-US" altLang="zh-CN" dirty="0" smtClean="0">
                <a:latin typeface="宋体"/>
                <a:ea typeface="宋体"/>
              </a:rPr>
              <a:t>ABF</a:t>
            </a:r>
            <a:r>
              <a:rPr lang="zh-CN" altLang="en-US" dirty="0" smtClean="0">
                <a:latin typeface="宋体"/>
                <a:ea typeface="宋体"/>
              </a:rPr>
              <a:t>≌△</a:t>
            </a:r>
            <a:r>
              <a:rPr lang="en-US" altLang="zh-CN" dirty="0" smtClean="0">
                <a:latin typeface="宋体"/>
                <a:ea typeface="宋体"/>
              </a:rPr>
              <a:t>ADE</a:t>
            </a:r>
            <a:r>
              <a:rPr lang="zh-CN" altLang="en-US" dirty="0" smtClean="0">
                <a:latin typeface="宋体"/>
                <a:ea typeface="宋体"/>
              </a:rPr>
              <a:t>（</a:t>
            </a:r>
            <a:r>
              <a:rPr lang="en-US" altLang="zh-CN" dirty="0" smtClean="0">
                <a:latin typeface="宋体"/>
                <a:ea typeface="宋体"/>
              </a:rPr>
              <a:t>SAS</a:t>
            </a:r>
            <a:r>
              <a:rPr lang="zh-CN" altLang="en-US" dirty="0" smtClean="0">
                <a:latin typeface="宋体"/>
                <a:ea typeface="宋体"/>
              </a:rPr>
              <a:t>）</a:t>
            </a:r>
            <a:endParaRPr lang="en-US" altLang="zh-CN" dirty="0" smtClean="0"/>
          </a:p>
          <a:p>
            <a:r>
              <a:rPr lang="zh-CN" altLang="en-US" dirty="0" smtClean="0"/>
              <a:t>∴</a:t>
            </a:r>
            <a:r>
              <a:rPr lang="en-US" altLang="zh-CN" dirty="0" smtClean="0"/>
              <a:t>AF=AE</a:t>
            </a:r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  <p:bldP spid="11" grpId="0"/>
      <p:bldP spid="12" grpId="0"/>
      <p:bldP spid="18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88640"/>
            <a:ext cx="75608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</a:t>
            </a:r>
            <a:r>
              <a:rPr lang="zh-CN" altLang="zh-CN" sz="2000" dirty="0" smtClean="0"/>
              <a:t>、如图，在菱形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中，</a:t>
            </a:r>
            <a:r>
              <a:rPr lang="en-US" altLang="zh-CN" sz="2000" dirty="0" smtClean="0"/>
              <a:t>AD=13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BD=24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AC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BD</a:t>
            </a:r>
            <a:r>
              <a:rPr lang="zh-CN" altLang="zh-CN" sz="2000" dirty="0" smtClean="0"/>
              <a:t>交于点</a:t>
            </a:r>
            <a:r>
              <a:rPr lang="en-US" altLang="zh-CN" sz="2000" dirty="0" smtClean="0"/>
              <a:t>O</a:t>
            </a:r>
            <a:endParaRPr lang="zh-CN" altLang="zh-CN" sz="2000" dirty="0" smtClean="0"/>
          </a:p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）求菱形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的面积</a:t>
            </a:r>
          </a:p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）求点</a:t>
            </a:r>
            <a:r>
              <a:rPr lang="en-US" altLang="zh-CN" sz="2000" dirty="0" smtClean="0"/>
              <a:t>O</a:t>
            </a:r>
            <a:r>
              <a:rPr lang="zh-CN" altLang="zh-CN" sz="2000" dirty="0" smtClean="0"/>
              <a:t>到边</a:t>
            </a:r>
            <a:r>
              <a:rPr lang="en-US" altLang="zh-CN" sz="2000" dirty="0" smtClean="0"/>
              <a:t>CD</a:t>
            </a:r>
            <a:r>
              <a:rPr lang="zh-CN" altLang="zh-CN" sz="2000" dirty="0" smtClean="0"/>
              <a:t>的距离</a:t>
            </a:r>
          </a:p>
          <a:p>
            <a:endParaRPr lang="zh-CN" altLang="zh-CN" dirty="0"/>
          </a:p>
        </p:txBody>
      </p:sp>
      <p:pic>
        <p:nvPicPr>
          <p:cNvPr id="3" name="图片 2" descr="C:\Users\Administrator\Desktop\微信截图_2018032510230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908720"/>
            <a:ext cx="2924554" cy="203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2618382" y="548680"/>
            <a:ext cx="5134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12360" y="1187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187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267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2360" y="2267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2240" y="16915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6336" y="16915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6296" y="1340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20515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1340768"/>
            <a:ext cx="3232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）∵菱形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BD=24</a:t>
            </a:r>
          </a:p>
          <a:p>
            <a:r>
              <a:rPr lang="zh-CN" altLang="en-US" dirty="0" smtClean="0"/>
              <a:t>         ∴</a:t>
            </a:r>
            <a:r>
              <a:rPr lang="en-US" altLang="zh-CN" dirty="0" smtClean="0"/>
              <a:t>OD=OB=12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OA=OC</a:t>
            </a:r>
          </a:p>
          <a:p>
            <a:r>
              <a:rPr lang="zh-CN" altLang="en-US" dirty="0" smtClean="0"/>
              <a:t>         根据勾股定理</a:t>
            </a:r>
            <a:endParaRPr lang="en-US" altLang="zh-CN" dirty="0" smtClean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763688" y="2492896"/>
          <a:ext cx="2046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4" imgW="1231366" imgH="253890" progId="Equation.DSMT4">
                  <p:embed/>
                </p:oleObj>
              </mc:Choice>
              <mc:Fallback>
                <p:oleObj name="Equation" r:id="rId4" imgW="1231366" imgH="25389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492896"/>
                        <a:ext cx="20462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91680" y="2924944"/>
            <a:ext cx="16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∴</a:t>
            </a:r>
            <a:r>
              <a:rPr lang="en-US" altLang="zh-CN" dirty="0" smtClean="0"/>
              <a:t>AC=2×5=10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763688" y="3212976"/>
          <a:ext cx="3816424" cy="6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Equation" r:id="rId6" imgW="2476500" imgH="393700" progId="Equation.DSMT4">
                  <p:embed/>
                </p:oleObj>
              </mc:Choice>
              <mc:Fallback>
                <p:oleObj name="Equation" r:id="rId6" imgW="2476500" imgH="3937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212976"/>
                        <a:ext cx="3816424" cy="606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23616" y="3789040"/>
            <a:ext cx="302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）设</a:t>
            </a:r>
            <a:r>
              <a:rPr lang="en-US" altLang="zh-CN" dirty="0" smtClean="0"/>
              <a:t>O</a:t>
            </a:r>
            <a:r>
              <a:rPr lang="zh-CN" altLang="en-US" dirty="0" smtClean="0"/>
              <a:t>到边</a:t>
            </a:r>
            <a:r>
              <a:rPr lang="en-US" altLang="zh-CN" dirty="0" smtClean="0"/>
              <a:t>CD</a:t>
            </a:r>
            <a:r>
              <a:rPr lang="zh-CN" altLang="en-US" dirty="0" smtClean="0"/>
              <a:t>的距离是</a:t>
            </a:r>
            <a:r>
              <a:rPr lang="en-US" altLang="zh-CN" dirty="0" smtClean="0"/>
              <a:t>h</a:t>
            </a:r>
          </a:p>
          <a:p>
            <a:r>
              <a:rPr lang="zh-CN" altLang="en-US" dirty="0" smtClean="0"/>
              <a:t>         在</a:t>
            </a:r>
            <a:r>
              <a:rPr lang="zh-CN" altLang="en-US" dirty="0" smtClean="0">
                <a:latin typeface="宋体"/>
                <a:ea typeface="宋体"/>
              </a:rPr>
              <a:t>△</a:t>
            </a:r>
            <a:r>
              <a:rPr lang="en-US" altLang="zh-CN" dirty="0" smtClean="0">
                <a:latin typeface="宋体"/>
                <a:ea typeface="宋体"/>
              </a:rPr>
              <a:t>AOD</a:t>
            </a:r>
            <a:r>
              <a:rPr lang="zh-CN" altLang="en-US" dirty="0" smtClean="0">
                <a:latin typeface="宋体"/>
                <a:ea typeface="宋体"/>
              </a:rPr>
              <a:t>中</a:t>
            </a:r>
            <a:endParaRPr lang="en-US" altLang="zh-CN" dirty="0" smtClean="0">
              <a:latin typeface="宋体"/>
              <a:ea typeface="宋体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63688" y="4356100"/>
          <a:ext cx="23145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8" imgW="1701720" imgH="1206360" progId="Equation.DSMT4">
                  <p:embed/>
                </p:oleObj>
              </mc:Choice>
              <mc:Fallback>
                <p:oleObj name="Equation" r:id="rId8" imgW="1701720" imgH="120636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356100"/>
                        <a:ext cx="2314575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 flipV="1">
            <a:off x="7380312" y="1412776"/>
            <a:ext cx="360040" cy="5040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50750" y="148478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88640"/>
            <a:ext cx="75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zh-CN" sz="2000" dirty="0" smtClean="0"/>
              <a:t>9</a:t>
            </a:r>
            <a:r>
              <a:rPr lang="zh-CN" altLang="zh-CN" sz="2000" dirty="0" smtClean="0"/>
              <a:t>、如图，正方形</a:t>
            </a:r>
            <a:r>
              <a:rPr lang="en-US" altLang="zh-CN" sz="2000" dirty="0" smtClean="0"/>
              <a:t>ABCD</a:t>
            </a:r>
            <a:r>
              <a:rPr lang="zh-CN" altLang="zh-CN" sz="2000" dirty="0" smtClean="0"/>
              <a:t>的对角线相交于点</a:t>
            </a:r>
            <a:r>
              <a:rPr lang="en-US" altLang="zh-CN" sz="2000" dirty="0" smtClean="0"/>
              <a:t>O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BC=6</a:t>
            </a:r>
            <a:r>
              <a:rPr lang="zh-CN" altLang="zh-CN" sz="2000" dirty="0" smtClean="0"/>
              <a:t>，延长</a:t>
            </a:r>
            <a:r>
              <a:rPr lang="en-US" altLang="zh-CN" sz="2000" dirty="0" smtClean="0"/>
              <a:t>BC</a:t>
            </a:r>
            <a:r>
              <a:rPr lang="zh-CN" altLang="zh-CN" sz="2000" dirty="0" smtClean="0"/>
              <a:t>至点</a:t>
            </a:r>
            <a:r>
              <a:rPr lang="en-US" altLang="zh-CN" sz="2000" dirty="0" smtClean="0"/>
              <a:t>E</a:t>
            </a:r>
            <a:r>
              <a:rPr lang="zh-CN" altLang="zh-CN" sz="2000" dirty="0" smtClean="0"/>
              <a:t>，使得</a:t>
            </a:r>
            <a:r>
              <a:rPr lang="en-US" altLang="zh-CN" sz="2000" dirty="0" smtClean="0"/>
              <a:t>CE=8</a:t>
            </a:r>
            <a:r>
              <a:rPr lang="zh-CN" altLang="zh-CN" sz="2000" dirty="0" smtClean="0"/>
              <a:t>，点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是</a:t>
            </a:r>
            <a:r>
              <a:rPr lang="en-US" altLang="zh-CN" sz="2000" dirty="0" smtClean="0"/>
              <a:t>DE</a:t>
            </a:r>
            <a:r>
              <a:rPr lang="zh-CN" altLang="zh-CN" sz="2000" dirty="0" smtClean="0"/>
              <a:t>的中点，连接</a:t>
            </a:r>
            <a:r>
              <a:rPr lang="en-US" altLang="zh-CN" sz="2000" dirty="0" smtClean="0"/>
              <a:t>CF 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OF</a:t>
            </a:r>
            <a:endParaRPr lang="zh-CN" altLang="zh-CN" sz="2000" dirty="0" smtClean="0"/>
          </a:p>
          <a:p>
            <a:pPr font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求</a:t>
            </a:r>
            <a:r>
              <a:rPr lang="en-US" altLang="zh-CN" sz="2000" dirty="0" smtClean="0"/>
              <a:t>OF</a:t>
            </a:r>
            <a:r>
              <a:rPr lang="zh-CN" altLang="zh-CN" sz="2000" dirty="0" smtClean="0"/>
              <a:t>的长</a:t>
            </a:r>
          </a:p>
          <a:p>
            <a:pPr font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求</a:t>
            </a:r>
            <a:r>
              <a:rPr lang="en-US" altLang="zh-CN" sz="2000" dirty="0" smtClean="0"/>
              <a:t>CF</a:t>
            </a:r>
            <a:r>
              <a:rPr lang="zh-CN" altLang="zh-CN" sz="2000" dirty="0" smtClean="0"/>
              <a:t>的长</a:t>
            </a:r>
          </a:p>
          <a:p>
            <a:endParaRPr lang="zh-CN" altLang="zh-CN" dirty="0"/>
          </a:p>
        </p:txBody>
      </p:sp>
      <p:pic>
        <p:nvPicPr>
          <p:cNvPr id="3" name="图片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583" y="1628800"/>
            <a:ext cx="4348417" cy="2354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2411760" y="54868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211960" y="90872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6136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26369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4086" y="17635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1556792"/>
            <a:ext cx="37145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zh-CN" altLang="en-US" dirty="0" smtClean="0">
                <a:sym typeface="Wingdings" pitchFamily="2" charset="2"/>
              </a:rPr>
              <a:t>：（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∵正方形</a:t>
            </a:r>
            <a:r>
              <a:rPr lang="en-US" altLang="zh-CN" dirty="0" smtClean="0">
                <a:sym typeface="Wingdings" pitchFamily="2" charset="2"/>
              </a:rPr>
              <a:t>ABCD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BC=6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CE=8</a:t>
            </a:r>
          </a:p>
          <a:p>
            <a:r>
              <a:rPr lang="zh-CN" altLang="en-US" dirty="0" smtClean="0">
                <a:sym typeface="Wingdings" pitchFamily="2" charset="2"/>
              </a:rPr>
              <a:t>∴</a:t>
            </a:r>
            <a:r>
              <a:rPr lang="en-US" altLang="zh-CN" dirty="0" smtClean="0">
                <a:sym typeface="Wingdings" pitchFamily="2" charset="2"/>
              </a:rPr>
              <a:t>BC=CD=DA=AB=6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O</a:t>
            </a:r>
            <a:r>
              <a:rPr lang="zh-CN" altLang="en-US" dirty="0" smtClean="0">
                <a:sym typeface="Wingdings" pitchFamily="2" charset="2"/>
              </a:rPr>
              <a:t>是</a:t>
            </a:r>
            <a:r>
              <a:rPr lang="en-US" altLang="zh-CN" dirty="0" smtClean="0">
                <a:sym typeface="Wingdings" pitchFamily="2" charset="2"/>
              </a:rPr>
              <a:t>BD</a:t>
            </a:r>
            <a:r>
              <a:rPr lang="zh-CN" altLang="en-US" dirty="0" smtClean="0">
                <a:sym typeface="Wingdings" pitchFamily="2" charset="2"/>
              </a:rPr>
              <a:t>中点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∵</a:t>
            </a:r>
            <a:r>
              <a:rPr lang="en-US" altLang="zh-CN" dirty="0" smtClean="0"/>
              <a:t>O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BD</a:t>
            </a:r>
            <a:r>
              <a:rPr lang="zh-CN" altLang="en-US" dirty="0" smtClean="0"/>
              <a:t>中点，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DE</a:t>
            </a:r>
            <a:r>
              <a:rPr lang="zh-CN" altLang="en-US" dirty="0" smtClean="0"/>
              <a:t>中点</a:t>
            </a:r>
            <a:endParaRPr lang="en-US" altLang="zh-CN" dirty="0" smtClean="0"/>
          </a:p>
          <a:p>
            <a:r>
              <a:rPr lang="zh-CN" altLang="en-US" dirty="0" smtClean="0"/>
              <a:t>∴</a:t>
            </a:r>
            <a:r>
              <a:rPr lang="en-US" altLang="zh-CN" dirty="0" smtClean="0"/>
              <a:t>OF</a:t>
            </a:r>
            <a:r>
              <a:rPr lang="zh-CN" altLang="en-US" dirty="0" smtClean="0"/>
              <a:t>是</a:t>
            </a:r>
            <a:r>
              <a:rPr lang="zh-CN" altLang="en-US" dirty="0" smtClean="0">
                <a:latin typeface="宋体"/>
                <a:ea typeface="宋体"/>
              </a:rPr>
              <a:t>△</a:t>
            </a:r>
            <a:r>
              <a:rPr lang="en-US" altLang="zh-CN" dirty="0" smtClean="0">
                <a:latin typeface="宋体"/>
                <a:ea typeface="宋体"/>
              </a:rPr>
              <a:t>BDE</a:t>
            </a:r>
            <a:r>
              <a:rPr lang="zh-CN" altLang="en-US" dirty="0" smtClean="0">
                <a:latin typeface="宋体"/>
                <a:ea typeface="宋体"/>
              </a:rPr>
              <a:t>的中位线</a:t>
            </a:r>
            <a:endParaRPr lang="en-US" altLang="zh-CN" dirty="0" smtClean="0">
              <a:latin typeface="宋体"/>
              <a:ea typeface="宋体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87624" y="2924944"/>
          <a:ext cx="256441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9" name="Equation" r:id="rId4" imgW="1752600" imgH="393700" progId="Equation.DSMT4">
                  <p:embed/>
                </p:oleObj>
              </mc:Choice>
              <mc:Fallback>
                <p:oleObj name="Equation" r:id="rId4" imgW="1752600" imgH="3937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924944"/>
                        <a:ext cx="2564413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616" y="34290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latin typeface="宋体"/>
                <a:ea typeface="宋体"/>
              </a:rPr>
              <a:t>在</a:t>
            </a:r>
            <a:r>
              <a:rPr lang="en-US" altLang="zh-CN" dirty="0" smtClean="0">
                <a:latin typeface="宋体"/>
                <a:ea typeface="宋体"/>
              </a:rPr>
              <a:t>Rt△DCE</a:t>
            </a:r>
            <a:r>
              <a:rPr lang="zh-CN" altLang="en-US" dirty="0" smtClean="0">
                <a:latin typeface="宋体"/>
                <a:ea typeface="宋体"/>
              </a:rPr>
              <a:t>中</a:t>
            </a:r>
            <a:endParaRPr lang="en-US" altLang="zh-CN" dirty="0" smtClean="0">
              <a:latin typeface="宋体"/>
              <a:ea typeface="宋体"/>
            </a:endParaRPr>
          </a:p>
          <a:p>
            <a:r>
              <a:rPr lang="zh-CN" altLang="en-US" dirty="0" smtClean="0">
                <a:latin typeface="宋体"/>
                <a:ea typeface="宋体"/>
              </a:rPr>
              <a:t>根据勾股定理</a:t>
            </a:r>
            <a:endParaRPr lang="en-US" altLang="zh-CN" dirty="0" smtClean="0">
              <a:latin typeface="宋体"/>
              <a:ea typeface="宋体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187623" y="4293096"/>
          <a:ext cx="1810973" cy="398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0" name="Equation" r:id="rId6" imgW="1155700" imgH="254000" progId="Equation.DSMT4">
                  <p:embed/>
                </p:oleObj>
              </mc:Choice>
              <mc:Fallback>
                <p:oleObj name="Equation" r:id="rId6" imgW="1155700" imgH="2540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3" y="4293096"/>
                        <a:ext cx="1810973" cy="398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187624" y="4797152"/>
          <a:ext cx="16748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Equation" r:id="rId8" imgW="1066337" imgH="634725" progId="Equation.DSMT4">
                  <p:embed/>
                </p:oleObj>
              </mc:Choice>
              <mc:Fallback>
                <p:oleObj name="Equation" r:id="rId8" imgW="1066337" imgH="634725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97152"/>
                        <a:ext cx="1674812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40270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6174" y="2627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</p:cNvCxnSpPr>
          <p:nvPr/>
        </p:nvCxnSpPr>
        <p:spPr>
          <a:xfrm flipV="1">
            <a:off x="6726215" y="2132856"/>
            <a:ext cx="6025" cy="494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732240" y="2996952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68344" y="2267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6804248" y="1772816"/>
            <a:ext cx="864096" cy="50405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100392" y="2564904"/>
            <a:ext cx="792088" cy="50405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20272" y="2915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80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5" grpId="0"/>
      <p:bldP spid="16" grpId="0"/>
      <p:bldP spid="22" grpId="0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992</TotalTime>
  <Words>1541</Words>
  <Application>Microsoft Office PowerPoint</Application>
  <PresentationFormat>全屏显示(4:3)</PresentationFormat>
  <Paragraphs>302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夏至</vt:lpstr>
      <vt:lpstr>Equation</vt:lpstr>
      <vt:lpstr>平行四边形期末复习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平行四边形期末复习</dc:title>
  <dc:creator>Administrator</dc:creator>
  <cp:lastModifiedBy>dreamsummit</cp:lastModifiedBy>
  <cp:revision>239</cp:revision>
  <dcterms:created xsi:type="dcterms:W3CDTF">2018-06-19T10:29:43Z</dcterms:created>
  <dcterms:modified xsi:type="dcterms:W3CDTF">2018-06-25T08:46:53Z</dcterms:modified>
</cp:coreProperties>
</file>