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01" r:id="rId2"/>
    <p:sldId id="267" r:id="rId3"/>
    <p:sldId id="305" r:id="rId4"/>
    <p:sldId id="306" r:id="rId5"/>
    <p:sldId id="303" r:id="rId6"/>
    <p:sldId id="282" r:id="rId7"/>
    <p:sldId id="283" r:id="rId8"/>
    <p:sldId id="285" r:id="rId9"/>
    <p:sldId id="286" r:id="rId10"/>
    <p:sldId id="287" r:id="rId11"/>
    <p:sldId id="288" r:id="rId12"/>
    <p:sldId id="309" r:id="rId13"/>
    <p:sldId id="291" r:id="rId14"/>
    <p:sldId id="292" r:id="rId15"/>
    <p:sldId id="293" r:id="rId16"/>
    <p:sldId id="294" r:id="rId17"/>
    <p:sldId id="295" r:id="rId18"/>
    <p:sldId id="302" r:id="rId19"/>
    <p:sldId id="297" r:id="rId20"/>
    <p:sldId id="298" r:id="rId21"/>
    <p:sldId id="299" r:id="rId22"/>
    <p:sldId id="318" r:id="rId23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859" autoAdjust="0"/>
  </p:normalViewPr>
  <p:slideViewPr>
    <p:cSldViewPr>
      <p:cViewPr>
        <p:scale>
          <a:sx n="75" d="100"/>
          <a:sy n="75" d="100"/>
        </p:scale>
        <p:origin x="-1224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475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7C3F1273-0B60-4F81-BF5B-222CF5ECCF4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28F13-367E-483A-90F9-B4F9332ED5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7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CBE67-867C-4B9F-A266-00438F68C6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968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41271-2E5C-47D4-8615-B0B283688C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92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E6B8E-A933-40CF-87C9-80C414CD60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81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1E315-267D-4ABF-B0D6-B25DE40D5A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36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A1FC1-ABEE-4F39-8281-7B590F1CED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3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7176C-0DFC-49F6-9326-9AFCD319A2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53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3F104-89D6-4258-9563-F25C1D09B1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97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DB21D-416E-4DF5-8DA8-B5BAE47C33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43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DE9FD-6F06-4835-B70B-47AA7CA497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5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373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14A9973-9655-4143-A64A-A7FFD00A52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971550" y="1773238"/>
            <a:ext cx="6858000" cy="271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7200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</a:rPr>
              <a:t>热机</a:t>
            </a:r>
          </a:p>
        </p:txBody>
      </p:sp>
      <p:pic>
        <p:nvPicPr>
          <p:cNvPr id="49155" name="Picture 3" descr="j021295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765175"/>
            <a:ext cx="1830388" cy="114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j02330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33375"/>
            <a:ext cx="2303463" cy="115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7" name="Picture 5" descr="j025187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5545138"/>
            <a:ext cx="2376488" cy="131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8" name="Picture 6" descr="j018742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30788"/>
            <a:ext cx="1762125" cy="18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9" name="Picture 7" descr="J014988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272088"/>
            <a:ext cx="1979612" cy="158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333375"/>
            <a:ext cx="8229600" cy="725488"/>
          </a:xfrm>
        </p:spPr>
        <p:txBody>
          <a:bodyPr/>
          <a:lstStyle/>
          <a:p>
            <a:r>
              <a:rPr lang="zh-CN" altLang="en-US" sz="4800" b="1">
                <a:solidFill>
                  <a:srgbClr val="FF3300"/>
                </a:solidFill>
                <a:ea typeface="黑体" pitchFamily="2" charset="-122"/>
              </a:rPr>
              <a:t>做功冲程</a:t>
            </a:r>
          </a:p>
        </p:txBody>
      </p:sp>
      <p:pic>
        <p:nvPicPr>
          <p:cNvPr id="34819" name="Picture 3" descr="做功(汽)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989F"/>
              </a:clrFrom>
              <a:clrTo>
                <a:srgbClr val="00989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12875"/>
            <a:ext cx="319087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84213" y="1773238"/>
            <a:ext cx="4191000" cy="39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        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在压缩冲程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结束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时，火花塞产生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电火花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，使燃料猛烈燃烧，产生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高温高压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的燃气，推动活塞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向下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运动，并通过连杆带动曲轴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转动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 autoUpdateAnimBg="0" advAuto="100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260350"/>
            <a:ext cx="8229600" cy="1143000"/>
          </a:xfrm>
        </p:spPr>
        <p:txBody>
          <a:bodyPr/>
          <a:lstStyle/>
          <a:p>
            <a:r>
              <a:rPr lang="zh-CN" altLang="en-US" sz="4800" b="1">
                <a:solidFill>
                  <a:srgbClr val="FF3300"/>
                </a:solidFill>
                <a:ea typeface="黑体" pitchFamily="2" charset="-122"/>
              </a:rPr>
              <a:t>排气冲程</a:t>
            </a:r>
          </a:p>
        </p:txBody>
      </p:sp>
      <p:pic>
        <p:nvPicPr>
          <p:cNvPr id="35843" name="Picture 3" descr="排气(汽)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989F"/>
              </a:clrFrom>
              <a:clrTo>
                <a:srgbClr val="00989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341438"/>
            <a:ext cx="382905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8172450" y="3213100"/>
            <a:ext cx="381000" cy="228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8594725" y="2565400"/>
            <a:ext cx="549275" cy="192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燃烧后的废气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827088" y="1989138"/>
            <a:ext cx="3581400" cy="26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        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进气门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关闭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，排气门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打开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，活塞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向上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运动，把废气排出气缸。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5" grpId="0" autoUpdateAnimBg="0"/>
      <p:bldP spid="35846" grpId="0" build="p" autoUpdateAnimBg="0" advAuto="100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构造(汽)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989F"/>
              </a:clrFrom>
              <a:clrTo>
                <a:srgbClr val="00989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628775"/>
            <a:ext cx="423862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5" name="Line 3"/>
          <p:cNvSpPr>
            <a:spLocks noChangeShapeType="1"/>
          </p:cNvSpPr>
          <p:nvPr/>
        </p:nvSpPr>
        <p:spPr bwMode="auto">
          <a:xfrm flipV="1">
            <a:off x="3154363" y="4648200"/>
            <a:ext cx="1447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 flipV="1">
            <a:off x="3230563" y="3581400"/>
            <a:ext cx="1143000" cy="381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V="1">
            <a:off x="2925763" y="3352800"/>
            <a:ext cx="304800" cy="76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 flipH="1" flipV="1">
            <a:off x="5973763" y="3352800"/>
            <a:ext cx="381000" cy="76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flipH="1" flipV="1">
            <a:off x="4906963" y="5791200"/>
            <a:ext cx="1143000" cy="304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H="1">
            <a:off x="4754563" y="2209800"/>
            <a:ext cx="16002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V="1">
            <a:off x="2925763" y="1828800"/>
            <a:ext cx="1524000" cy="228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1630363" y="18288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喷油嘴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6430963" y="19050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气缸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1630363" y="32004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进气门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2239963" y="37338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活塞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2163763" y="49530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连杆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6430963" y="32004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排气门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6049963" y="58674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曲轴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0" y="836613"/>
            <a:ext cx="4500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3300"/>
                </a:solidFill>
                <a:ea typeface="黑体" pitchFamily="2" charset="-122"/>
              </a:rPr>
              <a:t>（</a:t>
            </a:r>
            <a:r>
              <a:rPr lang="en-US" altLang="zh-CN" sz="3600" b="1">
                <a:solidFill>
                  <a:srgbClr val="FF3300"/>
                </a:solidFill>
                <a:ea typeface="黑体" pitchFamily="2" charset="-122"/>
              </a:rPr>
              <a:t>1</a:t>
            </a:r>
            <a:r>
              <a:rPr lang="zh-CN" altLang="en-US" sz="3600" b="1">
                <a:solidFill>
                  <a:srgbClr val="FF3300"/>
                </a:solidFill>
                <a:ea typeface="黑体" pitchFamily="2" charset="-122"/>
              </a:rPr>
              <a:t>）柴油机的构造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971550" y="0"/>
            <a:ext cx="8172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4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、柴油机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nimBg="1"/>
      <p:bldP spid="59396" grpId="0" animBg="1"/>
      <p:bldP spid="59397" grpId="0" animBg="1"/>
      <p:bldP spid="59398" grpId="0" animBg="1"/>
      <p:bldP spid="59399" grpId="0" animBg="1"/>
      <p:bldP spid="59400" grpId="0" animBg="1"/>
      <p:bldP spid="59401" grpId="0" animBg="1"/>
      <p:bldP spid="59402" grpId="0" build="p" autoUpdateAnimBg="0" advAuto="0"/>
      <p:bldP spid="59403" grpId="0" autoUpdateAnimBg="0"/>
      <p:bldP spid="59404" grpId="0" build="p" autoUpdateAnimBg="0" advAuto="0"/>
      <p:bldP spid="59405" grpId="0" build="p" autoUpdateAnimBg="0" advAuto="0"/>
      <p:bldP spid="59406" grpId="0" build="p" autoUpdateAnimBg="0" advAuto="0"/>
      <p:bldP spid="59407" grpId="0" autoUpdateAnimBg="0"/>
      <p:bldP spid="5940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404813"/>
            <a:ext cx="8229600" cy="1143000"/>
          </a:xfrm>
        </p:spPr>
        <p:txBody>
          <a:bodyPr/>
          <a:lstStyle/>
          <a:p>
            <a:r>
              <a:rPr lang="zh-CN" altLang="en-US" sz="4800" b="1">
                <a:solidFill>
                  <a:srgbClr val="FF3300"/>
                </a:solidFill>
                <a:ea typeface="黑体" pitchFamily="2" charset="-122"/>
              </a:rPr>
              <a:t>吸气冲程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524000" y="26670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50000"/>
              </a:spcBef>
            </a:pPr>
            <a:endParaRPr lang="zh-CN" altLang="zh-CN" sz="2400" b="1">
              <a:latin typeface="Times New Roman" pitchFamily="18" charset="0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250825" y="2205038"/>
            <a:ext cx="4191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3333CC"/>
                </a:solidFill>
                <a:latin typeface="Times New Roman" pitchFamily="18" charset="0"/>
              </a:rPr>
              <a:t>        </a:t>
            </a:r>
            <a:r>
              <a:rPr lang="zh-CN" altLang="en-US" sz="2800" b="1">
                <a:solidFill>
                  <a:srgbClr val="3333CC"/>
                </a:solidFill>
                <a:latin typeface="Times New Roman" pitchFamily="18" charset="0"/>
                <a:ea typeface="黑体" pitchFamily="2" charset="-122"/>
              </a:rPr>
              <a:t>进气门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打开</a:t>
            </a:r>
            <a:r>
              <a:rPr lang="zh-CN" altLang="en-US" sz="2800" b="1">
                <a:solidFill>
                  <a:srgbClr val="3333CC"/>
                </a:solidFill>
                <a:latin typeface="Times New Roman" pitchFamily="18" charset="0"/>
                <a:ea typeface="黑体" pitchFamily="2" charset="-122"/>
              </a:rPr>
              <a:t>，排气门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关闭</a:t>
            </a:r>
            <a:r>
              <a:rPr lang="zh-CN" altLang="en-US" sz="2800" b="1">
                <a:solidFill>
                  <a:srgbClr val="3333CC"/>
                </a:solidFill>
                <a:latin typeface="Times New Roman" pitchFamily="18" charset="0"/>
                <a:ea typeface="黑体" pitchFamily="2" charset="-122"/>
              </a:rPr>
              <a:t>。活塞由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上端向下端</a:t>
            </a:r>
            <a:r>
              <a:rPr lang="zh-CN" altLang="en-US" sz="2800" b="1">
                <a:solidFill>
                  <a:srgbClr val="3333CC"/>
                </a:solidFill>
                <a:latin typeface="Times New Roman" pitchFamily="18" charset="0"/>
                <a:ea typeface="黑体" pitchFamily="2" charset="-122"/>
              </a:rPr>
              <a:t>运动，将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空气</a:t>
            </a:r>
            <a:r>
              <a:rPr lang="zh-CN" altLang="en-US" sz="2800" b="1">
                <a:solidFill>
                  <a:srgbClr val="3333CC"/>
                </a:solidFill>
                <a:latin typeface="Times New Roman" pitchFamily="18" charset="0"/>
                <a:ea typeface="黑体" pitchFamily="2" charset="-122"/>
              </a:rPr>
              <a:t>吸进气缸。</a:t>
            </a:r>
          </a:p>
        </p:txBody>
      </p:sp>
      <p:pic>
        <p:nvPicPr>
          <p:cNvPr id="38921" name="Picture 9" descr="吸气(汽)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989F"/>
              </a:clrFrom>
              <a:clrTo>
                <a:srgbClr val="00989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412875"/>
            <a:ext cx="36766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22" name="Line 10"/>
          <p:cNvSpPr>
            <a:spLocks noChangeShapeType="1"/>
          </p:cNvSpPr>
          <p:nvPr/>
        </p:nvSpPr>
        <p:spPr bwMode="auto">
          <a:xfrm flipV="1">
            <a:off x="5435600" y="3141663"/>
            <a:ext cx="457200" cy="304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4787900" y="3068638"/>
            <a:ext cx="611188" cy="8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空气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/>
      <p:bldP spid="38922" grpId="0" animBg="1"/>
      <p:bldP spid="38923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04813"/>
            <a:ext cx="8229600" cy="1143000"/>
          </a:xfrm>
        </p:spPr>
        <p:txBody>
          <a:bodyPr/>
          <a:lstStyle/>
          <a:p>
            <a:r>
              <a:rPr lang="zh-CN" altLang="en-US" sz="4800" b="1">
                <a:solidFill>
                  <a:srgbClr val="FF3300"/>
                </a:solidFill>
                <a:ea typeface="黑体" pitchFamily="2" charset="-122"/>
              </a:rPr>
              <a:t>压缩冲程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95288" y="1989138"/>
            <a:ext cx="51816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3333CC"/>
                </a:solidFill>
                <a:latin typeface="Times New Roman" pitchFamily="18" charset="0"/>
              </a:rPr>
              <a:t>        </a:t>
            </a:r>
            <a:r>
              <a:rPr lang="zh-CN" altLang="en-US" sz="2800" b="1">
                <a:solidFill>
                  <a:srgbClr val="3333CC"/>
                </a:solidFill>
                <a:latin typeface="Times New Roman" pitchFamily="18" charset="0"/>
                <a:ea typeface="黑体" pitchFamily="2" charset="-122"/>
              </a:rPr>
              <a:t>进气门和排气门都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关闭</a:t>
            </a:r>
            <a:r>
              <a:rPr lang="zh-CN" altLang="en-US" sz="2800" b="1">
                <a:solidFill>
                  <a:srgbClr val="3333CC"/>
                </a:solidFill>
                <a:latin typeface="Times New Roman" pitchFamily="18" charset="0"/>
                <a:ea typeface="黑体" pitchFamily="2" charset="-122"/>
              </a:rPr>
              <a:t>，活塞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向上</a:t>
            </a:r>
            <a:r>
              <a:rPr lang="zh-CN" altLang="en-US" sz="2800" b="1">
                <a:solidFill>
                  <a:srgbClr val="3333CC"/>
                </a:solidFill>
                <a:latin typeface="Times New Roman" pitchFamily="18" charset="0"/>
                <a:ea typeface="黑体" pitchFamily="2" charset="-122"/>
              </a:rPr>
              <a:t>运动，活塞把空气压缩得很小，空气的压强更大，温度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更高</a:t>
            </a:r>
            <a:r>
              <a:rPr lang="zh-CN" altLang="en-US" sz="2800" b="1">
                <a:solidFill>
                  <a:srgbClr val="3333CC"/>
                </a:solidFill>
                <a:latin typeface="Times New Roman" pitchFamily="18" charset="0"/>
                <a:ea typeface="黑体" pitchFamily="2" charset="-122"/>
              </a:rPr>
              <a:t>。在压缩冲程末，缸内空气温度已超过柴油的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着火点</a:t>
            </a:r>
            <a:r>
              <a:rPr lang="zh-CN" altLang="en-US" sz="2800" b="1">
                <a:solidFill>
                  <a:srgbClr val="3333CC"/>
                </a:solidFill>
                <a:latin typeface="Times New Roman" pitchFamily="18" charset="0"/>
              </a:rPr>
              <a:t>。</a:t>
            </a:r>
          </a:p>
        </p:txBody>
      </p:sp>
      <p:pic>
        <p:nvPicPr>
          <p:cNvPr id="39941" name="Picture 5" descr="压缩(汽)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989F"/>
              </a:clrFrom>
              <a:clrTo>
                <a:srgbClr val="00989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1412875"/>
            <a:ext cx="318135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 autoUpdateAnimBg="0" advAuto="100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8229600" cy="1143000"/>
          </a:xfrm>
        </p:spPr>
        <p:txBody>
          <a:bodyPr/>
          <a:lstStyle/>
          <a:p>
            <a:r>
              <a:rPr lang="zh-CN" altLang="en-US" sz="4800" b="1">
                <a:solidFill>
                  <a:srgbClr val="FF3300"/>
                </a:solidFill>
                <a:ea typeface="黑体" pitchFamily="2" charset="-122"/>
              </a:rPr>
              <a:t>做功冲程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11188" y="1916113"/>
            <a:ext cx="48768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3333CC"/>
                </a:solidFill>
                <a:latin typeface="Times New Roman" pitchFamily="18" charset="0"/>
              </a:rPr>
              <a:t>        </a:t>
            </a:r>
            <a:r>
              <a:rPr lang="zh-CN" altLang="en-US" sz="2800" b="1">
                <a:solidFill>
                  <a:srgbClr val="3333CC"/>
                </a:solidFill>
                <a:latin typeface="Times New Roman" pitchFamily="18" charset="0"/>
                <a:ea typeface="黑体" pitchFamily="2" charset="-122"/>
              </a:rPr>
              <a:t>在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压缩冲程末</a:t>
            </a:r>
            <a:r>
              <a:rPr lang="zh-CN" altLang="en-US" sz="2800" b="1">
                <a:solidFill>
                  <a:srgbClr val="3333CC"/>
                </a:solidFill>
                <a:latin typeface="Times New Roman" pitchFamily="18" charset="0"/>
                <a:ea typeface="黑体" pitchFamily="2" charset="-122"/>
              </a:rPr>
              <a:t>，从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喷油嘴</a:t>
            </a:r>
            <a:r>
              <a:rPr lang="zh-CN" altLang="en-US" sz="2800" b="1">
                <a:solidFill>
                  <a:srgbClr val="3333CC"/>
                </a:solidFill>
                <a:latin typeface="Times New Roman" pitchFamily="18" charset="0"/>
                <a:ea typeface="黑体" pitchFamily="2" charset="-122"/>
              </a:rPr>
              <a:t>喷出的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雾状柴油</a:t>
            </a:r>
            <a:r>
              <a:rPr lang="zh-CN" altLang="en-US" sz="2800" b="1">
                <a:solidFill>
                  <a:srgbClr val="3333CC"/>
                </a:solidFill>
                <a:latin typeface="Times New Roman" pitchFamily="18" charset="0"/>
                <a:ea typeface="黑体" pitchFamily="2" charset="-122"/>
              </a:rPr>
              <a:t>遇到热空气立即猛烈燃烧，产生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高温高压</a:t>
            </a:r>
            <a:r>
              <a:rPr lang="zh-CN" altLang="en-US" sz="2800" b="1">
                <a:solidFill>
                  <a:srgbClr val="3333CC"/>
                </a:solidFill>
                <a:latin typeface="Times New Roman" pitchFamily="18" charset="0"/>
                <a:ea typeface="黑体" pitchFamily="2" charset="-122"/>
              </a:rPr>
              <a:t>的燃气，推动活塞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向下</a:t>
            </a:r>
            <a:r>
              <a:rPr lang="zh-CN" altLang="en-US" sz="2800" b="1">
                <a:solidFill>
                  <a:srgbClr val="3333CC"/>
                </a:solidFill>
                <a:latin typeface="Times New Roman" pitchFamily="18" charset="0"/>
                <a:ea typeface="黑体" pitchFamily="2" charset="-122"/>
              </a:rPr>
              <a:t>运动，并通过连杆带动曲轴转动。</a:t>
            </a:r>
          </a:p>
        </p:txBody>
      </p:sp>
      <p:pic>
        <p:nvPicPr>
          <p:cNvPr id="40965" name="Picture 5" descr="做功(汽)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989F"/>
              </a:clrFrom>
              <a:clrTo>
                <a:srgbClr val="00989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1268413"/>
            <a:ext cx="319087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 autoUpdateAnimBg="0" advAuto="10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333375"/>
            <a:ext cx="8229600" cy="1143000"/>
          </a:xfrm>
        </p:spPr>
        <p:txBody>
          <a:bodyPr/>
          <a:lstStyle/>
          <a:p>
            <a:r>
              <a:rPr lang="zh-CN" altLang="en-US" sz="4800" b="1">
                <a:solidFill>
                  <a:srgbClr val="FF3300"/>
                </a:solidFill>
                <a:ea typeface="黑体" pitchFamily="2" charset="-122"/>
              </a:rPr>
              <a:t>排气冲程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68313" y="2276475"/>
            <a:ext cx="4211637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3333CC"/>
                </a:solidFill>
                <a:latin typeface="Times New Roman" pitchFamily="18" charset="0"/>
              </a:rPr>
              <a:t>        </a:t>
            </a:r>
            <a:r>
              <a:rPr lang="zh-CN" altLang="en-US" sz="2800" b="1">
                <a:solidFill>
                  <a:srgbClr val="3333CC"/>
                </a:solidFill>
                <a:latin typeface="Times New Roman" pitchFamily="18" charset="0"/>
                <a:ea typeface="黑体" pitchFamily="2" charset="-122"/>
              </a:rPr>
              <a:t>进气门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关闭</a:t>
            </a:r>
            <a:r>
              <a:rPr lang="zh-CN" altLang="en-US" sz="2800" b="1">
                <a:solidFill>
                  <a:srgbClr val="3333CC"/>
                </a:solidFill>
                <a:latin typeface="Times New Roman" pitchFamily="18" charset="0"/>
                <a:ea typeface="黑体" pitchFamily="2" charset="-122"/>
              </a:rPr>
              <a:t>，排气门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打开</a:t>
            </a:r>
            <a:r>
              <a:rPr lang="zh-CN" altLang="en-US" sz="2800" b="1">
                <a:solidFill>
                  <a:srgbClr val="3333CC"/>
                </a:solidFill>
                <a:latin typeface="Times New Roman" pitchFamily="18" charset="0"/>
                <a:ea typeface="黑体" pitchFamily="2" charset="-122"/>
              </a:rPr>
              <a:t>，活塞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向上</a:t>
            </a:r>
            <a:r>
              <a:rPr lang="zh-CN" altLang="en-US" sz="2800" b="1">
                <a:solidFill>
                  <a:srgbClr val="3333CC"/>
                </a:solidFill>
                <a:latin typeface="Times New Roman" pitchFamily="18" charset="0"/>
                <a:ea typeface="黑体" pitchFamily="2" charset="-122"/>
              </a:rPr>
              <a:t>运动，把废气排出气缸。</a:t>
            </a:r>
          </a:p>
        </p:txBody>
      </p:sp>
      <p:pic>
        <p:nvPicPr>
          <p:cNvPr id="41991" name="Picture 7" descr="排气(汽)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989F"/>
              </a:clrFrom>
              <a:clrTo>
                <a:srgbClr val="00989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268413"/>
            <a:ext cx="382905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8172450" y="3140075"/>
            <a:ext cx="381000" cy="228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8594725" y="2492375"/>
            <a:ext cx="549275" cy="192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燃烧后的废气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2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525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build="p" autoUpdateAnimBg="0" advAuto="1000"/>
      <p:bldP spid="41992" grpId="0" animBg="1"/>
      <p:bldP spid="4199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/>
          <a:lstStyle/>
          <a:p>
            <a:r>
              <a:rPr lang="zh-CN" altLang="en-US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（四）内燃机的启动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755650" y="1844675"/>
            <a:ext cx="7620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3200">
                <a:solidFill>
                  <a:schemeClr val="hlink"/>
                </a:solidFill>
                <a:latin typeface="宋体" pitchFamily="2" charset="-122"/>
              </a:rPr>
              <a:t>      </a:t>
            </a:r>
            <a:r>
              <a:rPr lang="zh-CN" altLang="en-US" sz="3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内燃机不能自行启动。开始运转时，要靠</a:t>
            </a:r>
            <a:r>
              <a:rPr lang="zh-CN" altLang="en-US" sz="3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外力</a:t>
            </a:r>
            <a:r>
              <a:rPr lang="zh-CN" altLang="en-US" sz="3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使</a:t>
            </a:r>
            <a:r>
              <a:rPr lang="zh-CN" altLang="en-US" sz="3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飞轮和曲轴</a:t>
            </a:r>
            <a:r>
              <a:rPr lang="zh-CN" altLang="en-US" sz="3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转动起来，由曲轴通过连杆带动</a:t>
            </a:r>
            <a:r>
              <a:rPr lang="zh-CN" altLang="en-US" sz="3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活塞</a:t>
            </a:r>
            <a:r>
              <a:rPr lang="zh-CN" altLang="en-US" sz="3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运动，以后内燃机才能自己工作。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（五）内燃机的应用</a:t>
            </a:r>
          </a:p>
        </p:txBody>
      </p:sp>
      <p:sp>
        <p:nvSpPr>
          <p:cNvPr id="501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2713038"/>
            <a:ext cx="8289925" cy="10080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60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zh-CN" altLang="en-US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汽油机比较轻巧，常用在汽车、飞机和小型农业机械上面。</a:t>
            </a:r>
          </a:p>
          <a:p>
            <a:pPr>
              <a:buFont typeface="Wingdings" pitchFamily="2" charset="2"/>
              <a:buNone/>
            </a:pPr>
            <a:endParaRPr lang="en-US" altLang="zh-CN" b="1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187450" y="1557338"/>
            <a:ext cx="3857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(1)</a:t>
            </a:r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汽油机的应用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219200" y="3962400"/>
            <a:ext cx="3657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(2)</a:t>
            </a:r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柴油机的应用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3200">
                <a:solidFill>
                  <a:schemeClr val="hlink"/>
                </a:solidFill>
                <a:latin typeface="宋体" pitchFamily="2" charset="-122"/>
              </a:rPr>
              <a:t>  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1116013" y="4724400"/>
            <a:ext cx="7239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柴油比较便宜，但柴油机比较笨重，主要用在载重汽车、拖拉机、坦克上面</a:t>
            </a:r>
            <a:r>
              <a:rPr lang="zh-CN" altLang="en-US" sz="3200">
                <a:solidFill>
                  <a:srgbClr val="000000"/>
                </a:solidFill>
                <a:latin typeface="宋体" pitchFamily="2" charset="-122"/>
              </a:rPr>
              <a:t>。</a:t>
            </a:r>
          </a:p>
        </p:txBody>
      </p:sp>
    </p:spTree>
  </p:cSld>
  <p:clrMapOvr>
    <a:masterClrMapping/>
  </p:clrMapOvr>
  <p:transition spd="slow">
    <p:newsflash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180" grpId="0" autoUpdateAnimBg="0"/>
      <p:bldP spid="50181" grpId="0" autoUpdateAnimBg="0"/>
      <p:bldP spid="501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042988" y="1773238"/>
            <a:ext cx="7010400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3200" b="1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44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汽油机和柴油机有什么相同点，有什么不同点？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2916238" y="404813"/>
            <a:ext cx="33131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教师点评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2060575"/>
            <a:ext cx="91440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133350"/>
            <a:r>
              <a:rPr lang="en-US" altLang="zh-CN" sz="4000" b="1">
                <a:latin typeface="黑体" pitchFamily="2" charset="-122"/>
                <a:ea typeface="黑体" pitchFamily="2" charset="-122"/>
                <a:cs typeface="Times New Roman" pitchFamily="18" charset="0"/>
              </a:rPr>
              <a:t>1. </a:t>
            </a:r>
            <a:r>
              <a:rPr lang="zh-CN" altLang="en-US" sz="4000" b="1">
                <a:latin typeface="黑体" pitchFamily="2" charset="-122"/>
                <a:ea typeface="黑体" pitchFamily="2" charset="-122"/>
                <a:cs typeface="Times New Roman" pitchFamily="18" charset="0"/>
              </a:rPr>
              <a:t>知道什么是热机、热机中的能量转化、四冲程内燃机的构造和工作原理．</a:t>
            </a:r>
          </a:p>
          <a:p>
            <a:pPr indent="133350" eaLnBrk="0" hangingPunct="0"/>
            <a:r>
              <a:rPr lang="en-US" altLang="zh-CN" sz="4000" b="1"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4000" b="1">
                <a:latin typeface="黑体" pitchFamily="2" charset="-122"/>
                <a:ea typeface="黑体" pitchFamily="2" charset="-122"/>
                <a:cs typeface="Times New Roman" pitchFamily="18" charset="0"/>
              </a:rPr>
              <a:t>．了解汽油机和柴油机的工作过程和在实际中的应用．</a:t>
            </a:r>
          </a:p>
          <a:p>
            <a:pPr indent="133350" eaLnBrk="0" hangingPunct="0"/>
            <a:r>
              <a:rPr lang="en-US" altLang="zh-CN" sz="4000" b="1">
                <a:latin typeface="黑体" pitchFamily="2" charset="-122"/>
                <a:ea typeface="黑体" pitchFamily="2" charset="-122"/>
                <a:cs typeface="Times New Roman" pitchFamily="18" charset="0"/>
              </a:rPr>
              <a:t>3. </a:t>
            </a:r>
            <a:r>
              <a:rPr lang="zh-CN" altLang="en-US" sz="4000" b="1">
                <a:latin typeface="黑体" pitchFamily="2" charset="-122"/>
                <a:ea typeface="黑体" pitchFamily="2" charset="-122"/>
                <a:cs typeface="Times New Roman" pitchFamily="18" charset="0"/>
              </a:rPr>
              <a:t>从能量转化的角度认识燃料的热值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916238" y="549275"/>
            <a:ext cx="33131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学习目标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55650" y="1916113"/>
            <a:ext cx="8064500" cy="423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．基本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构造</a:t>
            </a:r>
            <a:r>
              <a:rPr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和主要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部件</a:t>
            </a:r>
            <a:r>
              <a:rPr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的作用相似。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．每个工件循环都经历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四个冲程</a:t>
            </a:r>
            <a:r>
              <a:rPr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：吸气冲程、压缩冲程、做功冲程、排气冲程。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．四个冲程中，只有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做功冲程对外做功</a:t>
            </a:r>
            <a:r>
              <a:rPr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，其余三个冲程靠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飞轮惯性</a:t>
            </a:r>
            <a:r>
              <a:rPr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完成。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．一个工作冲程中，活塞往复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两次</a:t>
            </a:r>
            <a:r>
              <a:rPr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，飞轮转动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两周</a:t>
            </a:r>
            <a:r>
              <a:rPr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，做功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一次</a:t>
            </a:r>
            <a:r>
              <a:rPr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46083" name="AutoShap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047750" y="307975"/>
            <a:ext cx="2743200" cy="1066800"/>
          </a:xfrm>
          <a:prstGeom prst="cloudCallout">
            <a:avLst>
              <a:gd name="adj1" fmla="val -45023"/>
              <a:gd name="adj2" fmla="val 147171"/>
            </a:avLst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/>
            <a:r>
              <a:rPr lang="zh-CN" altLang="en-US" sz="2800" b="1">
                <a:solidFill>
                  <a:srgbClr val="3333FF"/>
                </a:solidFill>
                <a:latin typeface="Times New Roman" pitchFamily="18" charset="0"/>
              </a:rPr>
              <a:t>相同点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651500" y="0"/>
            <a:ext cx="3241675" cy="1509713"/>
          </a:xfrm>
          <a:prstGeom prst="irregularSeal2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3200" b="1">
                <a:solidFill>
                  <a:srgbClr val="3333CC"/>
                </a:solidFill>
                <a:latin typeface="Times New Roman" pitchFamily="18" charset="0"/>
              </a:rPr>
              <a:t>不同点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11188" y="1700213"/>
            <a:ext cx="8135937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．构造不同</a:t>
            </a:r>
            <a:r>
              <a:rPr lang="zh-CN" altLang="en-US" sz="3200" b="1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汽油机气缸顶有火花塞，而柴油机气缸顶部有喷油嘴。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．燃料不同</a:t>
            </a:r>
            <a:r>
              <a:rPr lang="zh-CN" altLang="en-US" sz="3200" b="1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汽油机的燃料是汽油，而柴油机的燃料是柴油。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．吸气不同</a:t>
            </a:r>
            <a:r>
              <a:rPr lang="zh-CN" altLang="en-US" sz="3200" b="1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汽油机吸进汽油和空气的混合气体，柴油机只吸进空气。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．点火不同</a:t>
            </a:r>
            <a:r>
              <a:rPr lang="zh-CN" altLang="en-US" sz="3200" b="1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汽油机属点燃式点火，柴油机属压燃式点火。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 autoUpdateAnimBg="0"/>
      <p:bldP spid="471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501650" y="404813"/>
            <a:ext cx="8642350" cy="57340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．如图所示，将一物体分别沿着光滑斜面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AO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BO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匀速拉到顶端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O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点，已知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AO&lt;BO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，所用拉力分别是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F1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，拉力所做的功分别是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Wl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，则</a:t>
            </a:r>
          </a:p>
          <a:p>
            <a:pPr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Fl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＞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Wl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W2      </a:t>
            </a:r>
          </a:p>
          <a:p>
            <a:pPr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Fl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＞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W1 &gt;W2</a:t>
            </a:r>
          </a:p>
          <a:p>
            <a:pPr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F1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W1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W2    </a:t>
            </a:r>
          </a:p>
          <a:p>
            <a:pPr>
              <a:buFont typeface="Wingdings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F1&lt;F2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W1</a:t>
            </a: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W2</a:t>
            </a:r>
          </a:p>
          <a:p>
            <a:endParaRPr lang="en-US" altLang="zh-CN" sz="4000" b="1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69635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003800" y="3429000"/>
          <a:ext cx="3816350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位图图像" r:id="rId3" imgW="1495634" imgH="762106" progId="Paint.Picture">
                  <p:embed/>
                </p:oleObj>
              </mc:Choice>
              <mc:Fallback>
                <p:oleObj name="位图图像" r:id="rId3" imgW="1495634" imgH="76210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429000"/>
                        <a:ext cx="3816350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AutoShape 4">
            <a:hlinkClick r:id="" action="ppaction://hlinkshowjump?jump=lastslide"/>
          </p:cNvPr>
          <p:cNvSpPr>
            <a:spLocks noChangeArrowheads="1"/>
          </p:cNvSpPr>
          <p:nvPr/>
        </p:nvSpPr>
        <p:spPr bwMode="auto">
          <a:xfrm>
            <a:off x="7596188" y="6092825"/>
            <a:ext cx="1079500" cy="765175"/>
          </a:xfrm>
          <a:prstGeom prst="rightArrow">
            <a:avLst>
              <a:gd name="adj1" fmla="val 50000"/>
              <a:gd name="adj2" fmla="val 352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9637" name="Picture 4" descr="fj0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WordArt 6" descr="纸袋"/>
          <p:cNvSpPr>
            <a:spLocks noChangeArrowheads="1" noChangeShapeType="1" noTextEdit="1"/>
          </p:cNvSpPr>
          <p:nvPr/>
        </p:nvSpPr>
        <p:spPr bwMode="auto">
          <a:xfrm>
            <a:off x="3635375" y="1052513"/>
            <a:ext cx="4392613" cy="43926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79241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blipFill dpi="0" rotWithShape="0">
                  <a:blip r:embed="rId6"/>
                  <a:srcRect/>
                  <a:tile tx="0" ty="0" sx="100000" sy="100000" flip="none" algn="tl"/>
                </a:blipFill>
                <a:latin typeface="宋体"/>
                <a:ea typeface="宋体"/>
              </a:rPr>
              <a:t>再见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411413" y="0"/>
            <a:ext cx="47529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学前指导（</a:t>
            </a:r>
            <a:r>
              <a:rPr lang="en-US" altLang="zh-CN" sz="5400" b="1">
                <a:solidFill>
                  <a:srgbClr val="FF0000"/>
                </a:solidFill>
                <a:ea typeface="黑体" pitchFamily="2" charset="-122"/>
              </a:rPr>
              <a:t>1</a:t>
            </a:r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）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39750" y="981075"/>
            <a:ext cx="65532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学生观察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P17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页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的演示</a:t>
            </a:r>
          </a:p>
          <a:p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实验，思考下面的问题。</a:t>
            </a:r>
          </a:p>
        </p:txBody>
      </p:sp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268413"/>
            <a:ext cx="167005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0" y="2349500"/>
            <a:ext cx="9144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、看到了什么现象？ 塞子被冲</a:t>
            </a:r>
          </a:p>
          <a:p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出，并且瓶口有</a:t>
            </a:r>
            <a:r>
              <a:rPr lang="zh-CN" altLang="en-US" sz="3200" b="1" u="sng" dirty="0"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生成．</a:t>
            </a:r>
          </a:p>
          <a:p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、整个过程中，能量是怎样转化的：</a:t>
            </a:r>
          </a:p>
          <a:p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燃料燃烧将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________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能转化为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________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能；传给水和水蒸气，水蒸气将塞子推出，将它的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________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能转化为塞子的</a:t>
            </a:r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__________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r>
              <a:rPr lang="en-US" altLang="zh-CN" sz="3200" b="1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、上面的装置就是一个简单原始的热机。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3276600" y="2781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a typeface="黑体" pitchFamily="2" charset="-122"/>
              </a:rPr>
              <a:t>雾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2484438" y="3789363"/>
            <a:ext cx="998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a typeface="黑体" pitchFamily="2" charset="-122"/>
              </a:rPr>
              <a:t>化学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5997575" y="37893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a typeface="黑体" pitchFamily="2" charset="-122"/>
              </a:rPr>
              <a:t>内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539750" y="4716464"/>
            <a:ext cx="9985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a typeface="黑体" pitchFamily="2" charset="-122"/>
              </a:rPr>
              <a:t>内能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4787900" y="469900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a typeface="黑体" pitchFamily="2" charset="-122"/>
              </a:rPr>
              <a:t>机械能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6" grpId="0"/>
      <p:bldP spid="55308" grpId="0"/>
      <p:bldP spid="55309" grpId="0"/>
      <p:bldP spid="55310" grpId="0"/>
      <p:bldP spid="553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0" y="2924175"/>
            <a:ext cx="442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热机的种类：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971550" y="4221163"/>
            <a:ext cx="7056438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000000"/>
                </a:solidFill>
                <a:ea typeface="黑体" pitchFamily="2" charset="-122"/>
              </a:rPr>
              <a:t>蒸气机、内燃机、汽轮机、</a:t>
            </a:r>
          </a:p>
          <a:p>
            <a:r>
              <a:rPr lang="zh-CN" altLang="en-US" sz="4400" b="1">
                <a:solidFill>
                  <a:srgbClr val="000000"/>
                </a:solidFill>
                <a:ea typeface="黑体" pitchFamily="2" charset="-122"/>
              </a:rPr>
              <a:t>喷气发动机等。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28575" y="1844675"/>
            <a:ext cx="4257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一、热机的定义：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2916238" y="260350"/>
            <a:ext cx="33131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教师点评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995738" y="1700213"/>
            <a:ext cx="4537075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ea typeface="黑体" pitchFamily="2" charset="-122"/>
              </a:rPr>
              <a:t>把内能转化为机械能的机械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/>
      <p:bldP spid="563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2484438" y="0"/>
            <a:ext cx="47529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学前指导（</a:t>
            </a:r>
            <a:r>
              <a:rPr lang="en-US" altLang="zh-CN" sz="5400" b="1">
                <a:solidFill>
                  <a:srgbClr val="FF0000"/>
                </a:solidFill>
                <a:ea typeface="黑体" pitchFamily="2" charset="-122"/>
              </a:rPr>
              <a:t>2</a:t>
            </a:r>
            <a:r>
              <a:rPr lang="zh-CN" altLang="en-US" sz="5400" b="1">
                <a:solidFill>
                  <a:srgbClr val="FF0000"/>
                </a:solidFill>
                <a:ea typeface="黑体" pitchFamily="2" charset="-122"/>
              </a:rPr>
              <a:t>）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468313" y="836613"/>
            <a:ext cx="77041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>
                <a:latin typeface="华文新魏" pitchFamily="2" charset="-122"/>
                <a:ea typeface="华文新魏" pitchFamily="2" charset="-122"/>
              </a:rPr>
              <a:t>学生自学</a:t>
            </a:r>
            <a:r>
              <a:rPr lang="en-US" altLang="zh-CN" sz="4000" b="1" dirty="0" smtClean="0">
                <a:latin typeface="华文新魏" pitchFamily="2" charset="-122"/>
                <a:ea typeface="华文新魏" pitchFamily="2" charset="-122"/>
              </a:rPr>
              <a:t>P18</a:t>
            </a:r>
            <a:r>
              <a:rPr lang="zh-CN" altLang="en-US" sz="4000" b="1" dirty="0" smtClean="0">
                <a:latin typeface="华文新魏" pitchFamily="2" charset="-122"/>
                <a:ea typeface="华文新魏" pitchFamily="2" charset="-122"/>
              </a:rPr>
              <a:t>页</a:t>
            </a:r>
            <a:r>
              <a:rPr lang="en-US" altLang="zh-CN" sz="4000" b="1" dirty="0" smtClean="0">
                <a:latin typeface="Arial"/>
                <a:ea typeface="华文新魏" pitchFamily="2" charset="-122"/>
              </a:rPr>
              <a:t>—</a:t>
            </a:r>
            <a:r>
              <a:rPr lang="en-US" altLang="zh-CN" sz="4000" b="1" dirty="0" smtClean="0">
                <a:latin typeface="华文新魏" pitchFamily="2" charset="-122"/>
                <a:ea typeface="华文新魏" pitchFamily="2" charset="-122"/>
              </a:rPr>
              <a:t>20</a:t>
            </a:r>
            <a:r>
              <a:rPr lang="zh-CN" altLang="en-US" sz="4000" b="1" dirty="0" smtClean="0">
                <a:latin typeface="华文新魏" pitchFamily="2" charset="-122"/>
                <a:ea typeface="华文新魏" pitchFamily="2" charset="-122"/>
              </a:rPr>
              <a:t>页</a:t>
            </a:r>
            <a:r>
              <a:rPr lang="zh-CN" altLang="en-US" sz="4000" b="1" dirty="0">
                <a:latin typeface="华文新魏" pitchFamily="2" charset="-122"/>
                <a:ea typeface="华文新魏" pitchFamily="2" charset="-122"/>
              </a:rPr>
              <a:t>的内燃机内容，思考下面的问题。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0" y="2276475"/>
            <a:ext cx="5329238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三、内燃机</a:t>
            </a:r>
          </a:p>
          <a:p>
            <a:endParaRPr lang="zh-CN" altLang="en-US" sz="36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（一）内燃机的定义：</a:t>
            </a:r>
          </a:p>
          <a:p>
            <a:endParaRPr lang="zh-CN" altLang="en-US" sz="3600" b="1" dirty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（二）内燃机的种类：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4500563" y="3225800"/>
            <a:ext cx="41036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ea typeface="黑体" pitchFamily="2" charset="-122"/>
              </a:rPr>
              <a:t>燃料在机械内部燃烧的热机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4500563" y="4508500"/>
            <a:ext cx="410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黑体" pitchFamily="2" charset="-122"/>
              </a:rPr>
              <a:t>汽油机、柴油机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1" grpId="0"/>
      <p:bldP spid="532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 descr="构造(汽)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989F"/>
              </a:clrFrom>
              <a:clrTo>
                <a:srgbClr val="00989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484313"/>
            <a:ext cx="423862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0" name="Line 4"/>
          <p:cNvSpPr>
            <a:spLocks noChangeShapeType="1"/>
          </p:cNvSpPr>
          <p:nvPr/>
        </p:nvSpPr>
        <p:spPr bwMode="auto">
          <a:xfrm flipV="1">
            <a:off x="3430588" y="4670425"/>
            <a:ext cx="1447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V="1">
            <a:off x="3506788" y="3603625"/>
            <a:ext cx="1143000" cy="381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V="1">
            <a:off x="2700338" y="3068638"/>
            <a:ext cx="720725" cy="2936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H="1" flipV="1">
            <a:off x="6249988" y="3375025"/>
            <a:ext cx="381000" cy="76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 flipV="1">
            <a:off x="5183188" y="5813425"/>
            <a:ext cx="1143000" cy="304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H="1">
            <a:off x="5030788" y="2232025"/>
            <a:ext cx="16002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V="1">
            <a:off x="3201988" y="1851025"/>
            <a:ext cx="1524000" cy="228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906588" y="1851025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火花塞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707188" y="192722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气缸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1476375" y="314166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进气门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2516188" y="375602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活塞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2439988" y="497522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连杆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6707188" y="3222625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排气门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6326188" y="588962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曲轴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0" y="908050"/>
            <a:ext cx="22717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3300"/>
                </a:solidFill>
                <a:ea typeface="黑体" pitchFamily="2" charset="-122"/>
              </a:rPr>
              <a:t>1</a:t>
            </a:r>
            <a:r>
              <a:rPr lang="zh-CN" altLang="en-US" sz="3600" b="1">
                <a:solidFill>
                  <a:srgbClr val="FF3300"/>
                </a:solidFill>
                <a:ea typeface="黑体" pitchFamily="2" charset="-122"/>
              </a:rPr>
              <a:t>、汽油机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（三）内燃机的构造及工作原理：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3276600" y="908050"/>
            <a:ext cx="2879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）构造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  <p:bldP spid="29702" grpId="0" animBg="1"/>
      <p:bldP spid="29703" grpId="0" animBg="1"/>
      <p:bldP spid="29704" grpId="0" animBg="1"/>
      <p:bldP spid="29705" grpId="0" animBg="1"/>
      <p:bldP spid="29706" grpId="0" animBg="1"/>
      <p:bldP spid="29707" grpId="0"/>
      <p:bldP spid="29708" grpId="0"/>
      <p:bldP spid="29709" grpId="0"/>
      <p:bldP spid="29710" grpId="0"/>
      <p:bldP spid="29711" grpId="0"/>
      <p:bldP spid="29712" grpId="0"/>
      <p:bldP spid="297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5334000" y="990600"/>
            <a:ext cx="16002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334000" y="2362200"/>
            <a:ext cx="16002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0" y="3657600"/>
            <a:ext cx="16002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0" y="5029200"/>
            <a:ext cx="16002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6172200" y="1752600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6172200" y="4419600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6172200" y="3124200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6172200" y="59436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6172200" y="5791200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6172200" y="64008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V="1">
            <a:off x="8077200" y="228600"/>
            <a:ext cx="0" cy="6172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 flipH="1">
            <a:off x="6172200" y="228600"/>
            <a:ext cx="190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6172200" y="228600"/>
            <a:ext cx="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6172200" y="228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5486400" y="990600"/>
            <a:ext cx="152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0000FF"/>
                </a:solidFill>
                <a:latin typeface="Times New Roman" pitchFamily="18" charset="0"/>
              </a:rPr>
              <a:t>吸气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486400" y="2362200"/>
            <a:ext cx="1600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0000FF"/>
                </a:solidFill>
                <a:latin typeface="Times New Roman" pitchFamily="18" charset="0"/>
              </a:rPr>
              <a:t>压缩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5486400" y="3657600"/>
            <a:ext cx="1600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0000FF"/>
                </a:solidFill>
                <a:latin typeface="Times New Roman" pitchFamily="18" charset="0"/>
              </a:rPr>
              <a:t>做功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5486400" y="5029200"/>
            <a:ext cx="1600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0000FF"/>
                </a:solidFill>
                <a:latin typeface="Times New Roman" pitchFamily="18" charset="0"/>
              </a:rPr>
              <a:t>排气</a:t>
            </a:r>
          </a:p>
        </p:txBody>
      </p:sp>
      <p:sp>
        <p:nvSpPr>
          <p:cNvPr id="30740" name="Rectangle 20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95288" y="404813"/>
            <a:ext cx="4284662" cy="1727200"/>
          </a:xfrm>
        </p:spPr>
        <p:txBody>
          <a:bodyPr/>
          <a:lstStyle/>
          <a:p>
            <a:pPr algn="l"/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）汽油机（内燃机）的冲程和工作循环</a:t>
            </a:r>
          </a:p>
        </p:txBody>
      </p:sp>
      <p:pic>
        <p:nvPicPr>
          <p:cNvPr id="30741" name="Picture 21" descr="汽油机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989F"/>
              </a:clrFrom>
              <a:clrTo>
                <a:srgbClr val="00989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205038"/>
            <a:ext cx="2168525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3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3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3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3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6" grpId="0" autoUpdateAnimBg="0"/>
      <p:bldP spid="30737" grpId="0" autoUpdateAnimBg="0"/>
      <p:bldP spid="30738" grpId="0" autoUpdateAnimBg="0"/>
      <p:bldP spid="3073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260350"/>
            <a:ext cx="8229600" cy="1143000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ea typeface="黑体" pitchFamily="2" charset="-122"/>
              </a:rPr>
              <a:t>吸气冲程</a:t>
            </a:r>
          </a:p>
        </p:txBody>
      </p:sp>
      <p:pic>
        <p:nvPicPr>
          <p:cNvPr id="32771" name="Picture 3" descr="吸气(汽)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989F"/>
              </a:clrFrom>
              <a:clrTo>
                <a:srgbClr val="00989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412875"/>
            <a:ext cx="36766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2" name="Line 4"/>
          <p:cNvSpPr>
            <a:spLocks noChangeShapeType="1"/>
          </p:cNvSpPr>
          <p:nvPr/>
        </p:nvSpPr>
        <p:spPr bwMode="auto">
          <a:xfrm flipV="1">
            <a:off x="5435600" y="3141663"/>
            <a:ext cx="457200" cy="304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787900" y="2708275"/>
            <a:ext cx="611188" cy="18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汽油和空气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55612" y="1773238"/>
            <a:ext cx="3429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进气门</a:t>
            </a:r>
            <a:r>
              <a:rPr lang="zh-CN" altLang="en-US" sz="2800" b="1" u="sng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  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，排气门</a:t>
            </a:r>
            <a:r>
              <a:rPr lang="zh-CN" altLang="en-US" sz="2800" b="1" u="sng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    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。活塞由</a:t>
            </a:r>
            <a:r>
              <a:rPr lang="zh-CN" altLang="en-US" sz="2800" b="1" u="sng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            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运动，</a:t>
            </a:r>
            <a:r>
              <a:rPr lang="zh-CN" altLang="en-US" sz="2800" b="1" u="sng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              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组成的燃料混合物从进气门吸入气缸。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484438" y="1901825"/>
            <a:ext cx="896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打开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908175" y="2506663"/>
            <a:ext cx="896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关闭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187450" y="3141663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ea typeface="黑体" pitchFamily="2" charset="-122"/>
              </a:rPr>
              <a:t>上端向下端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1373981" y="3792538"/>
            <a:ext cx="1965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ea typeface="黑体" pitchFamily="2" charset="-122"/>
              </a:rPr>
              <a:t>汽油和空气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3" grpId="0" build="p" autoUpdateAnimBg="0" advAuto="0"/>
      <p:bldP spid="32774" grpId="0" build="p" autoUpdateAnimBg="0" advAuto="1000"/>
      <p:bldP spid="32775" grpId="0"/>
      <p:bldP spid="32776" grpId="0"/>
      <p:bldP spid="32777" grpId="0"/>
      <p:bldP spid="327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27088" y="125413"/>
            <a:ext cx="6646862" cy="1143000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ea typeface="黑体" pitchFamily="2" charset="-122"/>
              </a:rPr>
              <a:t>压缩冲程</a:t>
            </a:r>
          </a:p>
        </p:txBody>
      </p:sp>
      <p:pic>
        <p:nvPicPr>
          <p:cNvPr id="33795" name="Picture 3" descr="压缩(汽)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989F"/>
              </a:clrFrom>
              <a:clrTo>
                <a:srgbClr val="00989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84313"/>
            <a:ext cx="318135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11188" y="1989138"/>
            <a:ext cx="37338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        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进气门和排气门都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关闭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，活塞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向上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运动，燃料混合物被压缩，压强增大，温度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升高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 autoUpdateAnimBg="0" advAuto="100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296"/>
  <p:tag name="AS_OS" val="Microsoft Windows NT 6.1.7601 Service Pack 1"/>
  <p:tag name="AS_RELEASE_DATE" val="2013.02.28"/>
  <p:tag name="AS_VERSION" val="7.2.0.0"/>
  <p:tag name="AS_TITLE" val=" From Tizi.com Document Service"/>
</p:tagLst>
</file>

<file path=ppt/theme/theme1.xml><?xml version="1.0" encoding="utf-8"?>
<a:theme xmlns:a="http://schemas.openxmlformats.org/drawingml/2006/main" name="TiZi">
  <a:themeElements>
    <a:clrScheme name="TiziColorScheme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TiZiFontSchem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TiZiFormatSc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Zi0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1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2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3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4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5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6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7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TiZi模板</Template>
  <TotalTime>852</TotalTime>
  <Words>871</Words>
  <Application>Microsoft Office PowerPoint</Application>
  <PresentationFormat>全屏显示(4:3)</PresentationFormat>
  <Paragraphs>107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TiZi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（2）汽油机（内燃机）的冲程和工作循环</vt:lpstr>
      <vt:lpstr>吸气冲程</vt:lpstr>
      <vt:lpstr>压缩冲程</vt:lpstr>
      <vt:lpstr>做功冲程</vt:lpstr>
      <vt:lpstr>排气冲程</vt:lpstr>
      <vt:lpstr>PowerPoint 演示文稿</vt:lpstr>
      <vt:lpstr>吸气冲程</vt:lpstr>
      <vt:lpstr>压缩冲程</vt:lpstr>
      <vt:lpstr>做功冲程</vt:lpstr>
      <vt:lpstr>排气冲程</vt:lpstr>
      <vt:lpstr>（四）内燃机的启动</vt:lpstr>
      <vt:lpstr>（五）内燃机的应用</vt:lpstr>
      <vt:lpstr>PowerPoint 演示文稿</vt:lpstr>
      <vt:lpstr>PowerPoint 演示文稿</vt:lpstr>
      <vt:lpstr>PowerPoint 演示文稿</vt:lpstr>
      <vt:lpstr>PowerPoint 演示文稿</vt:lpstr>
    </vt:vector>
  </TitlesOfParts>
  <Company>北京一朵云文化咨询有限公司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Windows 用户</cp:lastModifiedBy>
  <cp:revision>5</cp:revision>
  <dcterms:created xsi:type="dcterms:W3CDTF">2010-11-29T06:22:18Z</dcterms:created>
  <dcterms:modified xsi:type="dcterms:W3CDTF">2016-06-07T01:13:10Z</dcterms:modified>
</cp:coreProperties>
</file>