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ctiveX/activeX1.xml" ContentType="application/vnd.ms-office.activeX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63" r:id="rId2"/>
    <p:sldId id="262" r:id="rId3"/>
    <p:sldId id="264" r:id="rId4"/>
    <p:sldId id="265" r:id="rId5"/>
    <p:sldId id="266" r:id="rId6"/>
    <p:sldId id="267" r:id="rId7"/>
    <p:sldId id="277" r:id="rId8"/>
    <p:sldId id="276" r:id="rId9"/>
    <p:sldId id="270" r:id="rId10"/>
    <p:sldId id="271" r:id="rId11"/>
    <p:sldId id="278" r:id="rId12"/>
    <p:sldId id="260" r:id="rId13"/>
    <p:sldId id="272" r:id="rId14"/>
    <p:sldId id="273" r:id="rId15"/>
    <p:sldId id="274" r:id="rId16"/>
    <p:sldId id="261" r:id="rId17"/>
  </p:sldIdLst>
  <p:sldSz cx="9144000" cy="6858000" type="screen4x3"/>
  <p:notesSz cx="6858000" cy="9144000"/>
  <p:custDataLst>
    <p:tags r:id="rId18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31747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4FE81668-D29E-4BC1-81CD-74E2E573A0D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E01DDF-58A6-4420-BAC8-EED0F84E9B0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0634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8095EE-C622-4627-89AF-B9A920D8691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5076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3A4D15-024C-4B7F-B01D-E9E62552890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595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20EF6A-1E49-448A-9036-414957388E2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40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4D94F8-7DE6-446E-96FB-8BF31C9EA4D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3509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D1E274-3E4D-49AD-A47F-F831D94F8EC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3590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9F28DA-9F8A-4CDE-977D-7F21B0D5C86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4202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0A8A2E-4D2C-404B-9111-CFE77FE24F20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" y="0"/>
            <a:ext cx="91363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83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8F2D0B-C874-4FB1-A7FF-5277D53FA5B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7138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2B5596-FB6E-4539-9DBB-CAC8737E07F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1539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23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9961BDD-78CD-493F-824B-3576C7996E0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827088" y="2205038"/>
            <a:ext cx="7956550" cy="1189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7200" b="1">
                <a:solidFill>
                  <a:srgbClr val="0000FF"/>
                </a:solidFill>
                <a:ea typeface="隶书" pitchFamily="49" charset="-122"/>
              </a:rPr>
              <a:t>能量的转化与守恒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593438"/>
            <a:ext cx="9144000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      5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、科学工作者经过长时间的探索，发现自然界的各种现象不是孤立的，而是互相联系的．</a:t>
            </a:r>
            <a:r>
              <a:rPr lang="zh-CN" altLang="en-US" sz="3200" b="1" dirty="0" smtClean="0">
                <a:latin typeface="黑体" pitchFamily="2" charset="-122"/>
                <a:ea typeface="黑体" pitchFamily="2" charset="-122"/>
              </a:rPr>
              <a:t>看书</a:t>
            </a:r>
            <a:r>
              <a:rPr lang="en-US" altLang="zh-CN" sz="3200" b="1" dirty="0" smtClean="0">
                <a:latin typeface="黑体" pitchFamily="2" charset="-122"/>
                <a:ea typeface="黑体" pitchFamily="2" charset="-122"/>
              </a:rPr>
              <a:t>28</a:t>
            </a:r>
            <a:r>
              <a:rPr lang="zh-CN" altLang="en-US" sz="3200" b="1" dirty="0" smtClean="0">
                <a:latin typeface="黑体" pitchFamily="2" charset="-122"/>
                <a:ea typeface="黑体" pitchFamily="2" charset="-122"/>
              </a:rPr>
              <a:t>页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，熟记能量守恒定律的内容，完成下列填空：</a:t>
            </a:r>
          </a:p>
          <a:p>
            <a:r>
              <a:rPr lang="zh-CN" altLang="en-US" sz="32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能量守恒定律：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能量既不会凭空</a:t>
            </a:r>
            <a:r>
              <a:rPr lang="zh-CN" altLang="en-US" sz="3200" b="1" u="sng" dirty="0">
                <a:latin typeface="黑体" pitchFamily="2" charset="-122"/>
                <a:ea typeface="黑体" pitchFamily="2" charset="-122"/>
              </a:rPr>
              <a:t>        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，也不会凭空</a:t>
            </a:r>
            <a:r>
              <a:rPr lang="zh-CN" altLang="en-US" sz="3200" b="1" u="sng" dirty="0">
                <a:latin typeface="黑体" pitchFamily="2" charset="-122"/>
                <a:ea typeface="黑体" pitchFamily="2" charset="-122"/>
              </a:rPr>
              <a:t>        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，它只会从</a:t>
            </a:r>
            <a:r>
              <a:rPr lang="zh-CN" altLang="en-US" sz="3200" b="1" u="sng" dirty="0">
                <a:latin typeface="黑体" pitchFamily="2" charset="-122"/>
                <a:ea typeface="黑体" pitchFamily="2" charset="-122"/>
              </a:rPr>
              <a:t>        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转化为</a:t>
            </a:r>
            <a:r>
              <a:rPr lang="zh-CN" altLang="en-US" sz="3200" b="1" u="sng" dirty="0">
                <a:latin typeface="黑体" pitchFamily="2" charset="-122"/>
                <a:ea typeface="黑体" pitchFamily="2" charset="-122"/>
              </a:rPr>
              <a:t>        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，或者从一个物体</a:t>
            </a:r>
            <a:r>
              <a:rPr lang="zh-CN" altLang="en-US" sz="3200" b="1" u="sng" dirty="0">
                <a:latin typeface="黑体" pitchFamily="2" charset="-122"/>
                <a:ea typeface="黑体" pitchFamily="2" charset="-122"/>
              </a:rPr>
              <a:t>        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另一个物体，而在转化和转移过程中，能量的总量</a:t>
            </a:r>
            <a:r>
              <a:rPr lang="zh-CN" altLang="en-US" sz="3200" b="1" u="sng" dirty="0">
                <a:latin typeface="黑体" pitchFamily="2" charset="-122"/>
                <a:ea typeface="黑体" pitchFamily="2" charset="-122"/>
              </a:rPr>
              <a:t>        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．</a:t>
            </a:r>
          </a:p>
          <a:p>
            <a:r>
              <a:rPr lang="zh-CN" altLang="en-US" sz="32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意义：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能量守恒定律是自然界最</a:t>
            </a:r>
            <a:r>
              <a:rPr lang="zh-CN" altLang="en-US" sz="3200" b="1" u="sng" dirty="0">
                <a:latin typeface="黑体" pitchFamily="2" charset="-122"/>
                <a:ea typeface="黑体" pitchFamily="2" charset="-122"/>
              </a:rPr>
              <a:t>        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、最</a:t>
            </a:r>
          </a:p>
          <a:p>
            <a:r>
              <a:rPr lang="zh-CN" altLang="en-US" sz="3200" b="1" u="sng" dirty="0">
                <a:latin typeface="黑体" pitchFamily="2" charset="-122"/>
                <a:ea typeface="黑体" pitchFamily="2" charset="-122"/>
              </a:rPr>
              <a:t>        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的基本定律之一．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2916238" y="44450"/>
            <a:ext cx="324008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5400" b="1">
                <a:solidFill>
                  <a:srgbClr val="FF0000"/>
                </a:solidFill>
                <a:ea typeface="黑体" pitchFamily="2" charset="-122"/>
              </a:rPr>
              <a:t>检测练习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539750" y="981075"/>
            <a:ext cx="829425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dirty="0" smtClean="0">
                <a:latin typeface="黑体" pitchFamily="2" charset="-122"/>
                <a:ea typeface="黑体" pitchFamily="2" charset="-122"/>
              </a:rPr>
              <a:t>看</a:t>
            </a:r>
            <a:r>
              <a:rPr lang="en-US" altLang="zh-CN" sz="3600" b="1" dirty="0" smtClean="0">
                <a:latin typeface="黑体" pitchFamily="2" charset="-122"/>
                <a:ea typeface="黑体" pitchFamily="2" charset="-122"/>
              </a:rPr>
              <a:t>29</a:t>
            </a:r>
            <a:r>
              <a:rPr lang="zh-CN" altLang="en-US" sz="3600" b="1" dirty="0" smtClean="0">
                <a:latin typeface="黑体" pitchFamily="2" charset="-122"/>
                <a:ea typeface="黑体" pitchFamily="2" charset="-122"/>
              </a:rPr>
              <a:t>页想想议议 ：</a:t>
            </a:r>
            <a:r>
              <a:rPr lang="zh-CN" altLang="en-US" sz="3600" b="1" dirty="0">
                <a:latin typeface="黑体" pitchFamily="2" charset="-122"/>
                <a:ea typeface="黑体" pitchFamily="2" charset="-122"/>
              </a:rPr>
              <a:t>分析永动机能否实现</a:t>
            </a:r>
          </a:p>
        </p:txBody>
      </p:sp>
      <p:sp>
        <p:nvSpPr>
          <p:cNvPr id="26631" name="Rectangle 3"/>
          <p:cNvSpPr>
            <a:spLocks noRot="1" noChangeArrowheads="1"/>
          </p:cNvSpPr>
          <p:nvPr/>
        </p:nvSpPr>
        <p:spPr bwMode="auto">
          <a:xfrm>
            <a:off x="611188" y="1700213"/>
            <a:ext cx="8229600" cy="446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12800" indent="-8128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3200" b="1" dirty="0"/>
              <a:t>无法实现的“永动机“</a:t>
            </a:r>
          </a:p>
          <a:p>
            <a:pPr marL="812800" indent="-8128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3200" b="1" dirty="0"/>
              <a:t>1.“</a:t>
            </a:r>
            <a:r>
              <a:rPr lang="zh-CN" altLang="en-US" sz="3200" b="1" dirty="0"/>
              <a:t>永动机“：不消耗任何能量和燃料，却源源不断对外做功的机器。</a:t>
            </a:r>
          </a:p>
          <a:p>
            <a:pPr marL="812800" indent="-8128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3200" b="1" dirty="0"/>
              <a:t>2.</a:t>
            </a:r>
            <a:r>
              <a:rPr lang="zh-CN" altLang="en-US" sz="3200" b="1" dirty="0"/>
              <a:t>由能量守恒定律知：无法实现</a:t>
            </a:r>
          </a:p>
          <a:p>
            <a:pPr marL="812800" indent="-8128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3200" b="1" dirty="0"/>
              <a:t>3.</a:t>
            </a:r>
            <a:r>
              <a:rPr lang="zh-CN" altLang="en-US" sz="3200" b="1" dirty="0"/>
              <a:t>工程技术的任务，在于设法找出合理利用能源的途径，并减少机器运转过程中不必要的能量损耗，而不是去研制永远无法实现的“永动机”。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6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66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266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266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2268538" y="836613"/>
            <a:ext cx="4392612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5400" b="1">
                <a:solidFill>
                  <a:srgbClr val="FF0000"/>
                </a:solidFill>
                <a:ea typeface="黑体" pitchFamily="2" charset="-122"/>
              </a:rPr>
              <a:t>学习目标回顾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323850" y="2505075"/>
            <a:ext cx="8820150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4400" b="1">
                <a:latin typeface="华文新魏" pitchFamily="2" charset="-122"/>
                <a:ea typeface="华文新魏" pitchFamily="2" charset="-122"/>
              </a:rPr>
              <a:t>3</a:t>
            </a:r>
            <a:r>
              <a:rPr lang="zh-CN" altLang="en-US" sz="4400" b="1">
                <a:latin typeface="华文新魏" pitchFamily="2" charset="-122"/>
                <a:ea typeface="华文新魏" pitchFamily="2" charset="-122"/>
              </a:rPr>
              <a:t>．能说出功的原理，知道使用任何机械都不省功。</a:t>
            </a:r>
          </a:p>
        </p:txBody>
      </p:sp>
      <p:pic>
        <p:nvPicPr>
          <p:cNvPr id="7172" name="Picture 4" descr="p-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2987675" y="981075"/>
            <a:ext cx="36004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6000" b="1">
                <a:solidFill>
                  <a:srgbClr val="FF0000"/>
                </a:solidFill>
                <a:ea typeface="黑体" pitchFamily="2" charset="-122"/>
              </a:rPr>
              <a:t>当堂检测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7177" name="ShockwaveFlash1" r:id="rId2" imgW="2448267" imgH="2087371"/>
        </mc:Choice>
        <mc:Fallback>
          <p:control name="ShockwaveFlash1" r:id="rId2" imgW="2448267" imgH="2087371">
            <p:pic>
              <p:nvPicPr>
                <p:cNvPr id="0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19475" y="2636838"/>
                  <a:ext cx="2447925" cy="208756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95288" y="552450"/>
            <a:ext cx="8316912" cy="5030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333375"/>
            <a:r>
              <a:rPr lang="en-US" altLang="zh-CN" sz="3600" b="1">
                <a:latin typeface="黑体" pitchFamily="2" charset="-122"/>
                <a:ea typeface="黑体" pitchFamily="2" charset="-122"/>
              </a:rPr>
              <a:t>   1</a:t>
            </a:r>
            <a:r>
              <a:rPr lang="zh-CN" altLang="en-US" sz="3600" b="1">
                <a:latin typeface="黑体" pitchFamily="2" charset="-122"/>
                <a:ea typeface="黑体" pitchFamily="2" charset="-122"/>
              </a:rPr>
              <a:t>．下列关于能量转化的实例，你认为说法正确的是（  </a:t>
            </a:r>
            <a:r>
              <a:rPr lang="en-US" altLang="zh-CN" sz="3600" b="1">
                <a:latin typeface="黑体" pitchFamily="2" charset="-122"/>
                <a:ea typeface="黑体" pitchFamily="2" charset="-122"/>
              </a:rPr>
              <a:t>) </a:t>
            </a:r>
          </a:p>
          <a:p>
            <a:pPr indent="333375"/>
            <a:r>
              <a:rPr lang="zh-CN" altLang="en-US" sz="3600" b="1">
                <a:latin typeface="黑体" pitchFamily="2" charset="-122"/>
                <a:ea typeface="黑体" pitchFamily="2" charset="-122"/>
              </a:rPr>
              <a:t>Ａ．水轮机带动发电机发电</a:t>
            </a:r>
            <a:r>
              <a:rPr lang="en-US" altLang="zh-CN" sz="3600" b="1">
                <a:latin typeface="Arial"/>
                <a:ea typeface="黑体" pitchFamily="2" charset="-122"/>
              </a:rPr>
              <a:t>——</a:t>
            </a:r>
            <a:r>
              <a:rPr lang="zh-CN" altLang="en-US" sz="3600" b="1">
                <a:latin typeface="黑体" pitchFamily="2" charset="-122"/>
                <a:ea typeface="黑体" pitchFamily="2" charset="-122"/>
              </a:rPr>
              <a:t>电能转化为机械能</a:t>
            </a:r>
          </a:p>
          <a:p>
            <a:pPr indent="333375" eaLnBrk="0" hangingPunct="0"/>
            <a:r>
              <a:rPr lang="zh-CN" altLang="en-US" sz="3600" b="1">
                <a:latin typeface="黑体" pitchFamily="2" charset="-122"/>
                <a:ea typeface="黑体" pitchFamily="2" charset="-122"/>
              </a:rPr>
              <a:t>Ｂ．燃料燃烧</a:t>
            </a:r>
            <a:r>
              <a:rPr lang="en-US" altLang="zh-CN" sz="3600" b="1">
                <a:latin typeface="Arial"/>
                <a:ea typeface="黑体" pitchFamily="2" charset="-122"/>
              </a:rPr>
              <a:t>——</a:t>
            </a:r>
            <a:r>
              <a:rPr lang="zh-CN" altLang="en-US" sz="3600" b="1">
                <a:latin typeface="黑体" pitchFamily="2" charset="-122"/>
                <a:ea typeface="黑体" pitchFamily="2" charset="-122"/>
              </a:rPr>
              <a:t>化学能转化为内能</a:t>
            </a:r>
          </a:p>
          <a:p>
            <a:pPr indent="333375" eaLnBrk="0" hangingPunct="0"/>
            <a:r>
              <a:rPr lang="zh-CN" altLang="en-US" sz="3600" b="1">
                <a:latin typeface="黑体" pitchFamily="2" charset="-122"/>
                <a:ea typeface="黑体" pitchFamily="2" charset="-122"/>
              </a:rPr>
              <a:t>Ｃ．汽油机的做功冲程</a:t>
            </a:r>
            <a:r>
              <a:rPr lang="en-US" altLang="zh-CN" sz="3600" b="1">
                <a:latin typeface="Arial"/>
                <a:ea typeface="黑体" pitchFamily="2" charset="-122"/>
              </a:rPr>
              <a:t>——</a:t>
            </a:r>
            <a:r>
              <a:rPr lang="zh-CN" altLang="en-US" sz="3600" b="1">
                <a:latin typeface="黑体" pitchFamily="2" charset="-122"/>
                <a:ea typeface="黑体" pitchFamily="2" charset="-122"/>
              </a:rPr>
              <a:t>机械能转化为内能</a:t>
            </a:r>
          </a:p>
          <a:p>
            <a:pPr indent="333375" eaLnBrk="0" hangingPunct="0"/>
            <a:r>
              <a:rPr lang="zh-CN" altLang="en-US" sz="3600" b="1">
                <a:latin typeface="黑体" pitchFamily="2" charset="-122"/>
                <a:ea typeface="黑体" pitchFamily="2" charset="-122"/>
              </a:rPr>
              <a:t>Ｄ．给蓄电池充电</a:t>
            </a:r>
            <a:r>
              <a:rPr lang="en-US" altLang="zh-CN" sz="3600" b="1">
                <a:latin typeface="Arial"/>
                <a:ea typeface="黑体" pitchFamily="2" charset="-122"/>
              </a:rPr>
              <a:t>——</a:t>
            </a:r>
            <a:r>
              <a:rPr lang="zh-CN" altLang="en-US" sz="3600" b="1">
                <a:latin typeface="黑体" pitchFamily="2" charset="-122"/>
                <a:ea typeface="黑体" pitchFamily="2" charset="-122"/>
              </a:rPr>
              <a:t>化学能转化为电能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250825" y="187325"/>
            <a:ext cx="8836025" cy="643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333375"/>
            <a:r>
              <a:rPr lang="en-US" altLang="zh-CN" sz="3200" b="1">
                <a:latin typeface="黑体" pitchFamily="2" charset="-122"/>
                <a:ea typeface="黑体" pitchFamily="2" charset="-122"/>
              </a:rPr>
              <a:t>   2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．下列关于杠杆或能量守恒的说法中，正确的是（   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) </a:t>
            </a:r>
          </a:p>
          <a:p>
            <a:pPr indent="333375"/>
            <a:r>
              <a:rPr lang="en-US" altLang="zh-CN" sz="3200" b="1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Ａ．在使用杠杆的过程中，不可能既省力又省距离</a:t>
            </a:r>
          </a:p>
          <a:p>
            <a:pPr indent="333375"/>
            <a:r>
              <a:rPr lang="zh-CN" altLang="en-US" sz="3200" b="1">
                <a:latin typeface="黑体" pitchFamily="2" charset="-122"/>
                <a:ea typeface="黑体" pitchFamily="2" charset="-122"/>
              </a:rPr>
              <a:t> Ｂ．天平是等臂杠杆，既省力又省距离</a:t>
            </a:r>
          </a:p>
          <a:p>
            <a:pPr indent="333375"/>
            <a:r>
              <a:rPr lang="zh-CN" altLang="en-US" sz="3200" b="1">
                <a:latin typeface="黑体" pitchFamily="2" charset="-122"/>
                <a:ea typeface="黑体" pitchFamily="2" charset="-122"/>
              </a:rPr>
              <a:t> Ｃ．由能量守恒定律可知，永动机总是可以制造成功的</a:t>
            </a:r>
          </a:p>
          <a:p>
            <a:pPr indent="333375"/>
            <a:r>
              <a:rPr lang="zh-CN" altLang="en-US" sz="3200" b="1">
                <a:latin typeface="黑体" pitchFamily="2" charset="-122"/>
                <a:ea typeface="黑体" pitchFamily="2" charset="-122"/>
              </a:rPr>
              <a:t> Ｄ．由能量守恒定律可知，滑轮组的机械效率可以超过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100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％</a:t>
            </a:r>
          </a:p>
          <a:p>
            <a:pPr indent="333375"/>
            <a:r>
              <a:rPr lang="zh-CN" altLang="en-US" sz="3200" b="1">
                <a:latin typeface="黑体" pitchFamily="2" charset="-122"/>
                <a:ea typeface="黑体" pitchFamily="2" charset="-122"/>
              </a:rPr>
              <a:t>   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．以下交通工具中，所使用的动力装置将电能转化为机械能的是（   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) </a:t>
            </a:r>
          </a:p>
          <a:p>
            <a:pPr indent="333375"/>
            <a:r>
              <a:rPr lang="zh-CN" altLang="en-US" sz="3200" b="1">
                <a:latin typeface="黑体" pitchFamily="2" charset="-122"/>
                <a:ea typeface="黑体" pitchFamily="2" charset="-122"/>
              </a:rPr>
              <a:t>Ａ．摩托车        Ｂ．载重卡车 </a:t>
            </a:r>
          </a:p>
          <a:p>
            <a:pPr indent="333375"/>
            <a:r>
              <a:rPr lang="zh-CN" altLang="en-US" sz="3200" b="1">
                <a:latin typeface="黑体" pitchFamily="2" charset="-122"/>
                <a:ea typeface="黑体" pitchFamily="2" charset="-122"/>
              </a:rPr>
              <a:t>Ｃ．拖拉机        Ｄ．电动自行车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323850" y="1701800"/>
            <a:ext cx="8496300" cy="228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3600" b="1"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3600" b="1">
                <a:latin typeface="黑体" pitchFamily="2" charset="-122"/>
                <a:ea typeface="黑体" pitchFamily="2" charset="-122"/>
              </a:rPr>
              <a:t>．火箭发射升空时，燃料通过燃烧将</a:t>
            </a:r>
            <a:r>
              <a:rPr lang="en-US" altLang="zh-CN" sz="3600" b="1">
                <a:latin typeface="黑体" pitchFamily="2" charset="-122"/>
                <a:ea typeface="黑体" pitchFamily="2" charset="-122"/>
              </a:rPr>
              <a:t>________</a:t>
            </a:r>
            <a:r>
              <a:rPr lang="zh-CN" altLang="en-US" sz="3600" b="1">
                <a:latin typeface="黑体" pitchFamily="2" charset="-122"/>
                <a:ea typeface="黑体" pitchFamily="2" charset="-122"/>
              </a:rPr>
              <a:t>能转化为燃气的内能，燃气对火箭做功，又将内能转化为火箭的</a:t>
            </a:r>
            <a:r>
              <a:rPr lang="en-US" altLang="zh-CN" sz="3600" b="1">
                <a:latin typeface="黑体" pitchFamily="2" charset="-122"/>
                <a:ea typeface="黑体" pitchFamily="2" charset="-122"/>
              </a:rPr>
              <a:t>_________</a:t>
            </a:r>
            <a:r>
              <a:rPr lang="zh-CN" altLang="en-US" sz="3600" b="1">
                <a:latin typeface="黑体" pitchFamily="2" charset="-122"/>
                <a:ea typeface="黑体" pitchFamily="2" charset="-122"/>
              </a:rPr>
              <a:t>能．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Rot="1" noChangeArrowheads="1"/>
          </p:cNvSpPr>
          <p:nvPr>
            <p:ph type="body" sz="half" idx="4294967295"/>
          </p:nvPr>
        </p:nvSpPr>
        <p:spPr>
          <a:xfrm>
            <a:off x="501650" y="404813"/>
            <a:ext cx="8642350" cy="57340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8</a:t>
            </a:r>
            <a:r>
              <a:rPr lang="zh-CN" altLang="en-US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．如图所示，将一物体分别沿着光滑斜面</a:t>
            </a:r>
            <a:r>
              <a:rPr lang="en-US" altLang="zh-CN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AO</a:t>
            </a:r>
            <a:r>
              <a:rPr lang="zh-CN" altLang="en-US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和</a:t>
            </a:r>
            <a:r>
              <a:rPr lang="en-US" altLang="zh-CN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BO</a:t>
            </a:r>
            <a:r>
              <a:rPr lang="zh-CN" altLang="en-US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匀速拉到顶端</a:t>
            </a:r>
            <a:r>
              <a:rPr lang="en-US" altLang="zh-CN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O</a:t>
            </a:r>
            <a:r>
              <a:rPr lang="zh-CN" altLang="en-US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点，已知</a:t>
            </a:r>
            <a:r>
              <a:rPr lang="en-US" altLang="zh-CN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AO&lt;BO</a:t>
            </a:r>
            <a:r>
              <a:rPr lang="zh-CN" altLang="en-US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，所用拉力分别是</a:t>
            </a:r>
            <a:r>
              <a:rPr lang="en-US" altLang="zh-CN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F1</a:t>
            </a:r>
            <a:r>
              <a:rPr lang="zh-CN" altLang="en-US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和</a:t>
            </a:r>
            <a:r>
              <a:rPr lang="en-US" altLang="zh-CN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F2</a:t>
            </a:r>
            <a:r>
              <a:rPr lang="zh-CN" altLang="en-US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，拉力所做的功分别是</a:t>
            </a:r>
            <a:r>
              <a:rPr lang="en-US" altLang="zh-CN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Wl</a:t>
            </a:r>
            <a:r>
              <a:rPr lang="zh-CN" altLang="en-US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和</a:t>
            </a:r>
            <a:r>
              <a:rPr lang="en-US" altLang="zh-CN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W2</a:t>
            </a:r>
            <a:r>
              <a:rPr lang="zh-CN" altLang="en-US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，则</a:t>
            </a:r>
          </a:p>
          <a:p>
            <a:pPr>
              <a:buFont typeface="Wingdings" pitchFamily="2" charset="2"/>
              <a:buNone/>
            </a:pPr>
            <a:r>
              <a:rPr lang="en-US" altLang="zh-CN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．</a:t>
            </a:r>
            <a:r>
              <a:rPr lang="en-US" altLang="zh-CN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Fl</a:t>
            </a:r>
            <a:r>
              <a:rPr lang="zh-CN" altLang="en-US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＞</a:t>
            </a:r>
            <a:r>
              <a:rPr lang="en-US" altLang="zh-CN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F2</a:t>
            </a:r>
            <a:r>
              <a:rPr lang="zh-CN" altLang="en-US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Wl</a:t>
            </a:r>
            <a:r>
              <a:rPr lang="zh-CN" altLang="en-US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＝</a:t>
            </a:r>
            <a:r>
              <a:rPr lang="en-US" altLang="zh-CN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W2      </a:t>
            </a:r>
          </a:p>
          <a:p>
            <a:pPr>
              <a:buFont typeface="Wingdings" pitchFamily="2" charset="2"/>
              <a:buNone/>
            </a:pPr>
            <a:r>
              <a:rPr lang="en-US" altLang="zh-CN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．</a:t>
            </a:r>
            <a:r>
              <a:rPr lang="en-US" altLang="zh-CN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Fl</a:t>
            </a:r>
            <a:r>
              <a:rPr lang="zh-CN" altLang="en-US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＞</a:t>
            </a:r>
            <a:r>
              <a:rPr lang="en-US" altLang="zh-CN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F2</a:t>
            </a:r>
            <a:r>
              <a:rPr lang="zh-CN" altLang="en-US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W1 &gt;W2</a:t>
            </a:r>
          </a:p>
          <a:p>
            <a:pPr>
              <a:buFont typeface="Wingdings" pitchFamily="2" charset="2"/>
              <a:buNone/>
            </a:pPr>
            <a:r>
              <a:rPr lang="en-US" altLang="zh-CN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C</a:t>
            </a:r>
            <a:r>
              <a:rPr lang="zh-CN" altLang="en-US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．</a:t>
            </a:r>
            <a:r>
              <a:rPr lang="en-US" altLang="zh-CN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F1</a:t>
            </a:r>
            <a:r>
              <a:rPr lang="zh-CN" altLang="en-US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＝</a:t>
            </a:r>
            <a:r>
              <a:rPr lang="en-US" altLang="zh-CN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F2</a:t>
            </a:r>
            <a:r>
              <a:rPr lang="zh-CN" altLang="en-US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W1</a:t>
            </a:r>
            <a:r>
              <a:rPr lang="zh-CN" altLang="en-US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＝</a:t>
            </a:r>
            <a:r>
              <a:rPr lang="en-US" altLang="zh-CN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W2    </a:t>
            </a:r>
          </a:p>
          <a:p>
            <a:pPr>
              <a:buFont typeface="Wingdings" pitchFamily="2" charset="2"/>
              <a:buNone/>
            </a:pPr>
            <a:r>
              <a:rPr lang="en-US" altLang="zh-CN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D</a:t>
            </a:r>
            <a:r>
              <a:rPr lang="zh-CN" altLang="en-US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．</a:t>
            </a:r>
            <a:r>
              <a:rPr lang="en-US" altLang="zh-CN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F1&lt;F2</a:t>
            </a:r>
            <a:r>
              <a:rPr lang="zh-CN" altLang="en-US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W1</a:t>
            </a:r>
            <a:r>
              <a:rPr lang="zh-CN" altLang="en-US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＝</a:t>
            </a:r>
            <a:r>
              <a:rPr lang="en-US" altLang="zh-CN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W2</a:t>
            </a:r>
          </a:p>
          <a:p>
            <a:endParaRPr lang="en-US" altLang="zh-CN" sz="4000" b="1">
              <a:solidFill>
                <a:schemeClr val="tx2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8195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5003800" y="3429000"/>
          <a:ext cx="3816350" cy="194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位图图像" r:id="rId3" imgW="1495634" imgH="762106" progId="Paint.Picture">
                  <p:embed/>
                </p:oleObj>
              </mc:Choice>
              <mc:Fallback>
                <p:oleObj name="位图图像" r:id="rId3" imgW="1495634" imgH="762106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3429000"/>
                        <a:ext cx="3816350" cy="194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AutoShape 4">
            <a:hlinkClick r:id="" action="ppaction://hlinkshowjump?jump=lastslide"/>
          </p:cNvPr>
          <p:cNvSpPr>
            <a:spLocks noChangeArrowheads="1"/>
          </p:cNvSpPr>
          <p:nvPr/>
        </p:nvSpPr>
        <p:spPr bwMode="auto">
          <a:xfrm>
            <a:off x="7596188" y="6092825"/>
            <a:ext cx="1079500" cy="765175"/>
          </a:xfrm>
          <a:prstGeom prst="rightArrow">
            <a:avLst>
              <a:gd name="adj1" fmla="val 50000"/>
              <a:gd name="adj2" fmla="val 352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8197" name="Picture 4" descr="fj0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9" name="WordArt 7" descr="纸袋"/>
          <p:cNvSpPr>
            <a:spLocks noChangeArrowheads="1" noChangeShapeType="1" noTextEdit="1"/>
          </p:cNvSpPr>
          <p:nvPr/>
        </p:nvSpPr>
        <p:spPr bwMode="auto">
          <a:xfrm>
            <a:off x="3635375" y="1052513"/>
            <a:ext cx="4392613" cy="439261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CascadeUp">
              <a:avLst>
                <a:gd name="adj" fmla="val 79241"/>
              </a:avLst>
            </a:prstTxWarp>
            <a:scene3d>
              <a:camera prst="legacyPerspectiveTopLeft">
                <a:rot lat="0" lon="20519999" rev="0"/>
              </a:camera>
              <a:lightRig rig="legacyHarsh3" dir="r"/>
            </a:scene3d>
            <a:sp3d extrusionH="430200" prstMaterial="legacyMatte">
              <a:extrusionClr>
                <a:srgbClr val="006600"/>
              </a:extrusionClr>
            </a:sp3d>
          </a:bodyPr>
          <a:lstStyle/>
          <a:p>
            <a:pPr algn="ctr"/>
            <a:r>
              <a:rPr lang="zh-CN" altLang="en-US" sz="3600" kern="10">
                <a:ln w="9525">
                  <a:round/>
                  <a:headEnd/>
                  <a:tailEnd/>
                </a:ln>
                <a:blipFill dpi="0" rotWithShape="0">
                  <a:blip r:embed="rId6"/>
                  <a:srcRect/>
                  <a:tile tx="0" ty="0" sx="100000" sy="100000" flip="none" algn="tl"/>
                </a:blipFill>
                <a:latin typeface="宋体"/>
                <a:ea typeface="宋体"/>
              </a:rPr>
              <a:t>再见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2627313" y="260350"/>
            <a:ext cx="367188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5400" b="1">
                <a:solidFill>
                  <a:srgbClr val="FF0000"/>
                </a:solidFill>
                <a:ea typeface="黑体" pitchFamily="2" charset="-122"/>
              </a:rPr>
              <a:t>学习目标</a:t>
            </a: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539750" y="1916113"/>
            <a:ext cx="8243888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133350"/>
            <a:r>
              <a:rPr lang="en-US" altLang="zh-CN" sz="4000" b="1">
                <a:latin typeface="黑体" pitchFamily="2" charset="-122"/>
                <a:ea typeface="黑体" pitchFamily="2" charset="-122"/>
              </a:rPr>
              <a:t>  1</a:t>
            </a:r>
            <a:r>
              <a:rPr lang="zh-CN" altLang="en-US" sz="4000" b="1">
                <a:latin typeface="黑体" pitchFamily="2" charset="-122"/>
                <a:ea typeface="黑体" pitchFamily="2" charset="-122"/>
              </a:rPr>
              <a:t>．知道能量守恒定律．</a:t>
            </a:r>
          </a:p>
          <a:p>
            <a:pPr indent="133350"/>
            <a:r>
              <a:rPr lang="zh-CN" altLang="en-US" sz="4000" b="1">
                <a:latin typeface="黑体" pitchFamily="2" charset="-122"/>
                <a:ea typeface="黑体" pitchFamily="2" charset="-122"/>
              </a:rPr>
              <a:t>  </a:t>
            </a:r>
            <a:r>
              <a:rPr lang="en-US" altLang="zh-CN" sz="4000" b="1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4000" b="1">
                <a:latin typeface="黑体" pitchFamily="2" charset="-122"/>
                <a:ea typeface="黑体" pitchFamily="2" charset="-122"/>
              </a:rPr>
              <a:t>．能举出日常生活中能量守恒的实例．</a:t>
            </a:r>
          </a:p>
          <a:p>
            <a:pPr indent="133350"/>
            <a:r>
              <a:rPr lang="zh-CN" altLang="en-US" sz="4000" b="1">
                <a:latin typeface="黑体" pitchFamily="2" charset="-122"/>
                <a:ea typeface="黑体" pitchFamily="2" charset="-122"/>
              </a:rPr>
              <a:t>  </a:t>
            </a:r>
            <a:r>
              <a:rPr lang="en-US" altLang="zh-CN" sz="4000" b="1"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4000" b="1">
                <a:latin typeface="黑体" pitchFamily="2" charset="-122"/>
                <a:ea typeface="黑体" pitchFamily="2" charset="-122"/>
              </a:rPr>
              <a:t>．能用能量守恒的观点分析物理现象．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2339975" y="1268413"/>
            <a:ext cx="475297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5400" b="1">
                <a:solidFill>
                  <a:srgbClr val="FF0000"/>
                </a:solidFill>
                <a:ea typeface="黑体" pitchFamily="2" charset="-122"/>
              </a:rPr>
              <a:t>学前指导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468313" y="3213100"/>
            <a:ext cx="820896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600" b="1" dirty="0">
                <a:latin typeface="华文新魏" pitchFamily="2" charset="-122"/>
                <a:ea typeface="华文新魏" pitchFamily="2" charset="-122"/>
              </a:rPr>
              <a:t>        </a:t>
            </a:r>
            <a:r>
              <a:rPr lang="zh-CN" altLang="en-US" sz="3600" b="1" dirty="0">
                <a:latin typeface="华文新魏" pitchFamily="2" charset="-122"/>
                <a:ea typeface="华文新魏" pitchFamily="2" charset="-122"/>
              </a:rPr>
              <a:t>学生自学：看</a:t>
            </a:r>
            <a:r>
              <a:rPr lang="en-US" altLang="zh-CN" sz="3600" b="1" dirty="0" smtClean="0">
                <a:latin typeface="华文新魏" pitchFamily="2" charset="-122"/>
                <a:ea typeface="华文新魏" pitchFamily="2" charset="-122"/>
              </a:rPr>
              <a:t>P27---29</a:t>
            </a:r>
            <a:r>
              <a:rPr lang="zh-CN" altLang="en-US" sz="3600" b="1" dirty="0" smtClean="0">
                <a:latin typeface="华文新魏" pitchFamily="2" charset="-122"/>
                <a:ea typeface="华文新魏" pitchFamily="2" charset="-122"/>
              </a:rPr>
              <a:t>页</a:t>
            </a:r>
            <a:r>
              <a:rPr lang="zh-CN" altLang="en-US" sz="3600" b="1" dirty="0">
                <a:latin typeface="华文新魏" pitchFamily="2" charset="-122"/>
                <a:ea typeface="华文新魏" pitchFamily="2" charset="-122"/>
              </a:rPr>
              <a:t>的内容，</a:t>
            </a:r>
          </a:p>
          <a:p>
            <a:r>
              <a:rPr lang="zh-CN" altLang="en-US" sz="3600" b="1" dirty="0">
                <a:latin typeface="华文新魏" pitchFamily="2" charset="-122"/>
                <a:ea typeface="华文新魏" pitchFamily="2" charset="-122"/>
              </a:rPr>
              <a:t>并回答下面的问题。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250825" y="333375"/>
            <a:ext cx="8748713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466725"/>
            <a:r>
              <a:rPr lang="en-US" altLang="zh-CN" sz="3200" b="1">
                <a:latin typeface="黑体" pitchFamily="2" charset="-122"/>
                <a:ea typeface="黑体" pitchFamily="2" charset="-122"/>
              </a:rPr>
              <a:t>    1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、自然界中的各种现象都是互相联系的，可以从能量的角度反映这种联系．做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142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页的</a:t>
            </a:r>
            <a:r>
              <a:rPr lang="zh-CN" altLang="en-US" sz="3200" b="1">
                <a:latin typeface="Arial"/>
                <a:ea typeface="黑体" pitchFamily="2" charset="-122"/>
              </a:rPr>
              <a:t>“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想想做做</a:t>
            </a:r>
            <a:r>
              <a:rPr lang="zh-CN" altLang="en-US" sz="3200" b="1">
                <a:latin typeface="Arial"/>
                <a:ea typeface="黑体" pitchFamily="2" charset="-122"/>
              </a:rPr>
              <a:t>”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，观察实验所发生的现象，发生了哪些能量转化？</a:t>
            </a:r>
          </a:p>
          <a:p>
            <a:pPr indent="466725"/>
            <a:r>
              <a:rPr lang="zh-CN" altLang="en-US" sz="3200" b="1">
                <a:latin typeface="黑体" pitchFamily="2" charset="-122"/>
                <a:ea typeface="黑体" pitchFamily="2" charset="-122"/>
              </a:rPr>
              <a:t>实验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：现象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____________________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，</a:t>
            </a:r>
          </a:p>
          <a:p>
            <a:pPr indent="466725"/>
            <a:r>
              <a:rPr lang="zh-CN" altLang="en-US" sz="3200" b="1">
                <a:latin typeface="黑体" pitchFamily="2" charset="-122"/>
                <a:ea typeface="黑体" pitchFamily="2" charset="-122"/>
              </a:rPr>
              <a:t>       能转化为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___</a:t>
            </a:r>
            <a:r>
              <a:rPr lang="en-US" altLang="zh-CN" sz="3200" b="1" u="sng">
                <a:latin typeface="黑体" pitchFamily="2" charset="-122"/>
                <a:ea typeface="黑体" pitchFamily="2" charset="-122"/>
              </a:rPr>
              <a:t>    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_________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；</a:t>
            </a:r>
          </a:p>
          <a:p>
            <a:pPr indent="466725"/>
            <a:r>
              <a:rPr lang="zh-CN" altLang="en-US" sz="3200" b="1">
                <a:latin typeface="黑体" pitchFamily="2" charset="-122"/>
                <a:ea typeface="黑体" pitchFamily="2" charset="-122"/>
              </a:rPr>
              <a:t>实验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：现象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_______________________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，</a:t>
            </a:r>
          </a:p>
          <a:p>
            <a:pPr indent="466725"/>
            <a:r>
              <a:rPr lang="zh-CN" altLang="en-US" sz="3200" b="1">
                <a:latin typeface="黑体" pitchFamily="2" charset="-122"/>
                <a:ea typeface="黑体" pitchFamily="2" charset="-122"/>
              </a:rPr>
              <a:t>       能转化为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________</a:t>
            </a:r>
            <a:r>
              <a:rPr lang="en-US" altLang="zh-CN" sz="3200" b="1" u="sng">
                <a:latin typeface="黑体" pitchFamily="2" charset="-122"/>
                <a:ea typeface="黑体" pitchFamily="2" charset="-122"/>
              </a:rPr>
              <a:t>  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________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；</a:t>
            </a:r>
          </a:p>
          <a:p>
            <a:pPr indent="466725"/>
            <a:r>
              <a:rPr lang="zh-CN" altLang="en-US" sz="3200" b="1">
                <a:latin typeface="黑体" pitchFamily="2" charset="-122"/>
                <a:ea typeface="黑体" pitchFamily="2" charset="-122"/>
              </a:rPr>
              <a:t>实验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：现象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_______________________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，</a:t>
            </a:r>
          </a:p>
          <a:p>
            <a:pPr indent="466725"/>
            <a:r>
              <a:rPr lang="zh-CN" altLang="en-US" sz="3200" b="1">
                <a:latin typeface="黑体" pitchFamily="2" charset="-122"/>
                <a:ea typeface="黑体" pitchFamily="2" charset="-122"/>
              </a:rPr>
              <a:t>       能转化为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______</a:t>
            </a:r>
            <a:r>
              <a:rPr lang="en-US" altLang="zh-CN" sz="3200" b="1" u="sng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_________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；</a:t>
            </a:r>
          </a:p>
          <a:p>
            <a:pPr indent="466725"/>
            <a:r>
              <a:rPr lang="zh-CN" altLang="en-US" sz="3200" b="1">
                <a:latin typeface="黑体" pitchFamily="2" charset="-122"/>
                <a:ea typeface="黑体" pitchFamily="2" charset="-122"/>
              </a:rPr>
              <a:t>实验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：现象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____________________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，</a:t>
            </a:r>
          </a:p>
          <a:p>
            <a:pPr indent="466725"/>
            <a:r>
              <a:rPr lang="zh-CN" altLang="en-US" sz="3200" b="1">
                <a:latin typeface="黑体" pitchFamily="2" charset="-122"/>
                <a:ea typeface="黑体" pitchFamily="2" charset="-122"/>
              </a:rPr>
              <a:t>       能转化为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_____</a:t>
            </a:r>
            <a:r>
              <a:rPr lang="en-US" altLang="zh-CN" sz="3200" b="1" u="sng">
                <a:latin typeface="黑体" pitchFamily="2" charset="-122"/>
                <a:ea typeface="黑体" pitchFamily="2" charset="-122"/>
              </a:rPr>
              <a:t>     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_______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468313" y="133350"/>
            <a:ext cx="8351837" cy="643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466725"/>
            <a:r>
              <a:rPr lang="en-US" altLang="zh-CN" sz="3200" b="1"/>
              <a:t>       2</a:t>
            </a:r>
            <a:r>
              <a:rPr lang="zh-CN" altLang="en-US" sz="3200" b="1"/>
              <a:t>、 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通过上述</a:t>
            </a:r>
            <a:r>
              <a:rPr lang="zh-CN" altLang="en-US" sz="3200" b="1">
                <a:latin typeface="Arial"/>
                <a:ea typeface="黑体" pitchFamily="2" charset="-122"/>
              </a:rPr>
              <a:t>“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想想做做</a:t>
            </a:r>
            <a:r>
              <a:rPr lang="zh-CN" altLang="en-US" sz="3200" b="1">
                <a:latin typeface="Arial"/>
                <a:ea typeface="黑体" pitchFamily="2" charset="-122"/>
              </a:rPr>
              <a:t>”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我们发现在一定条件下，各种形式的能都可以相互转化：</a:t>
            </a:r>
          </a:p>
          <a:p>
            <a:pPr indent="466725"/>
            <a:r>
              <a:rPr lang="zh-CN" altLang="en-US" sz="3200" b="1">
                <a:latin typeface="黑体" pitchFamily="2" charset="-122"/>
                <a:ea typeface="黑体" pitchFamily="2" charset="-122"/>
              </a:rPr>
              <a:t>摩擦生热：</a:t>
            </a:r>
          </a:p>
          <a:p>
            <a:pPr indent="466725"/>
            <a:r>
              <a:rPr lang="zh-CN" altLang="en-US" sz="3200" b="1" u="sng">
                <a:latin typeface="黑体" pitchFamily="2" charset="-122"/>
                <a:ea typeface="黑体" pitchFamily="2" charset="-122"/>
              </a:rPr>
              <a:t>          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能转化为</a:t>
            </a:r>
            <a:r>
              <a:rPr lang="zh-CN" altLang="en-US" sz="3200" b="1" u="sng">
                <a:latin typeface="黑体" pitchFamily="2" charset="-122"/>
                <a:ea typeface="黑体" pitchFamily="2" charset="-122"/>
              </a:rPr>
              <a:t>         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能；</a:t>
            </a:r>
          </a:p>
          <a:p>
            <a:pPr indent="466725"/>
            <a:r>
              <a:rPr lang="zh-CN" altLang="en-US" sz="3200" b="1">
                <a:latin typeface="黑体" pitchFamily="2" charset="-122"/>
                <a:ea typeface="黑体" pitchFamily="2" charset="-122"/>
              </a:rPr>
              <a:t>水电站里水轮机带动发电机发电：</a:t>
            </a:r>
          </a:p>
          <a:p>
            <a:pPr indent="466725"/>
            <a:r>
              <a:rPr lang="zh-CN" altLang="en-US" sz="3200" b="1" u="sng">
                <a:latin typeface="黑体" pitchFamily="2" charset="-122"/>
                <a:ea typeface="黑体" pitchFamily="2" charset="-122"/>
              </a:rPr>
              <a:t>          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能转化为</a:t>
            </a:r>
            <a:r>
              <a:rPr lang="zh-CN" altLang="en-US" sz="3200" b="1" u="sng">
                <a:latin typeface="黑体" pitchFamily="2" charset="-122"/>
                <a:ea typeface="黑体" pitchFamily="2" charset="-122"/>
              </a:rPr>
              <a:t>        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能；</a:t>
            </a:r>
          </a:p>
          <a:p>
            <a:pPr indent="466725"/>
            <a:r>
              <a:rPr lang="zh-CN" altLang="en-US" sz="3200" b="1">
                <a:latin typeface="黑体" pitchFamily="2" charset="-122"/>
                <a:ea typeface="黑体" pitchFamily="2" charset="-122"/>
              </a:rPr>
              <a:t>电动机带动水泵把水送到高处： </a:t>
            </a:r>
          </a:p>
          <a:p>
            <a:pPr indent="466725"/>
            <a:r>
              <a:rPr lang="zh-CN" altLang="en-US" sz="3200" b="1" u="sng">
                <a:latin typeface="黑体" pitchFamily="2" charset="-122"/>
                <a:ea typeface="黑体" pitchFamily="2" charset="-122"/>
              </a:rPr>
              <a:t>          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能转化为</a:t>
            </a:r>
            <a:r>
              <a:rPr lang="zh-CN" altLang="en-US" sz="3200" b="1" u="sng">
                <a:latin typeface="黑体" pitchFamily="2" charset="-122"/>
                <a:ea typeface="黑体" pitchFamily="2" charset="-122"/>
              </a:rPr>
              <a:t>        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能；</a:t>
            </a:r>
          </a:p>
          <a:p>
            <a:pPr indent="466725"/>
            <a:r>
              <a:rPr lang="zh-CN" altLang="en-US" sz="3200" b="1">
                <a:latin typeface="黑体" pitchFamily="2" charset="-122"/>
                <a:ea typeface="黑体" pitchFamily="2" charset="-122"/>
              </a:rPr>
              <a:t>植物吸收太阳光进行光合作用：  </a:t>
            </a:r>
          </a:p>
          <a:p>
            <a:pPr indent="466725"/>
            <a:r>
              <a:rPr lang="zh-CN" altLang="en-US" sz="3200" b="1" u="sng">
                <a:latin typeface="黑体" pitchFamily="2" charset="-122"/>
                <a:ea typeface="黑体" pitchFamily="2" charset="-122"/>
              </a:rPr>
              <a:t>          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能转化为</a:t>
            </a:r>
            <a:r>
              <a:rPr lang="zh-CN" altLang="en-US" sz="3200" b="1" u="sng">
                <a:latin typeface="黑体" pitchFamily="2" charset="-122"/>
                <a:ea typeface="黑体" pitchFamily="2" charset="-122"/>
              </a:rPr>
              <a:t>        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能；</a:t>
            </a:r>
          </a:p>
          <a:p>
            <a:pPr indent="466725"/>
            <a:r>
              <a:rPr lang="zh-CN" altLang="en-US" sz="3200" b="1">
                <a:latin typeface="黑体" pitchFamily="2" charset="-122"/>
                <a:ea typeface="黑体" pitchFamily="2" charset="-122"/>
              </a:rPr>
              <a:t>燃料燃烧时发热：            </a:t>
            </a:r>
          </a:p>
          <a:p>
            <a:pPr indent="466725"/>
            <a:r>
              <a:rPr lang="zh-CN" altLang="en-US" sz="3200" b="1" u="sng">
                <a:latin typeface="黑体" pitchFamily="2" charset="-122"/>
                <a:ea typeface="黑体" pitchFamily="2" charset="-122"/>
              </a:rPr>
              <a:t>          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能转化为</a:t>
            </a:r>
            <a:r>
              <a:rPr lang="zh-CN" altLang="en-US" sz="3200" b="1" u="sng">
                <a:latin typeface="黑体" pitchFamily="2" charset="-122"/>
                <a:ea typeface="黑体" pitchFamily="2" charset="-122"/>
              </a:rPr>
              <a:t>        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能．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95288" y="766763"/>
            <a:ext cx="8250237" cy="173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    </a:t>
            </a:r>
            <a:r>
              <a:rPr lang="en-US" altLang="zh-CN" sz="3600" b="1" dirty="0"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3600" b="1" dirty="0">
                <a:latin typeface="黑体" pitchFamily="2" charset="-122"/>
                <a:ea typeface="黑体" pitchFamily="2" charset="-122"/>
              </a:rPr>
              <a:t>、综上所述，各种形式的能量都可以在一定条件下相互转化，图</a:t>
            </a:r>
            <a:r>
              <a:rPr lang="en-US" altLang="zh-CN" sz="3600" b="1" dirty="0" smtClean="0">
                <a:latin typeface="黑体" pitchFamily="2" charset="-122"/>
                <a:ea typeface="黑体" pitchFamily="2" charset="-122"/>
              </a:rPr>
              <a:t>14.3-1</a:t>
            </a:r>
            <a:r>
              <a:rPr lang="zh-CN" altLang="en-US" sz="3600" b="1" dirty="0">
                <a:latin typeface="黑体" pitchFamily="2" charset="-122"/>
                <a:ea typeface="黑体" pitchFamily="2" charset="-122"/>
              </a:rPr>
              <a:t>给出了两个实例，能做些补充吗？ 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23850" y="2825750"/>
            <a:ext cx="8675688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内能</a:t>
            </a:r>
            <a:r>
              <a:rPr lang="en-US" altLang="zh-CN" sz="32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to</a:t>
            </a:r>
            <a:r>
              <a:rPr lang="zh-CN" altLang="en-US" sz="32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光能</a:t>
            </a:r>
            <a:r>
              <a:rPr lang="en-US" altLang="zh-CN" sz="32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:    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物体高温下发光 </a:t>
            </a:r>
            <a:br>
              <a:rPr lang="zh-CN" altLang="en-US" sz="3200" b="1" dirty="0">
                <a:latin typeface="黑体" pitchFamily="2" charset="-122"/>
                <a:ea typeface="黑体" pitchFamily="2" charset="-122"/>
              </a:rPr>
            </a:br>
            <a:r>
              <a:rPr lang="zh-CN" altLang="en-US" sz="32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内能</a:t>
            </a:r>
            <a:r>
              <a:rPr lang="en-US" altLang="zh-CN" sz="32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to</a:t>
            </a:r>
            <a:r>
              <a:rPr lang="zh-CN" altLang="en-US" sz="32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机械能</a:t>
            </a:r>
            <a:r>
              <a:rPr lang="en-US" altLang="zh-CN" sz="32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:  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热机</a:t>
            </a:r>
            <a:br>
              <a:rPr lang="zh-CN" altLang="en-US" sz="3200" b="1" dirty="0">
                <a:latin typeface="黑体" pitchFamily="2" charset="-122"/>
                <a:ea typeface="黑体" pitchFamily="2" charset="-122"/>
              </a:rPr>
            </a:br>
            <a:r>
              <a:rPr lang="zh-CN" altLang="en-US" sz="32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内能</a:t>
            </a:r>
            <a:r>
              <a:rPr lang="en-US" altLang="zh-CN" sz="32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to</a:t>
            </a:r>
            <a:r>
              <a:rPr lang="zh-CN" altLang="en-US" sz="32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电能</a:t>
            </a:r>
            <a:r>
              <a:rPr lang="en-US" altLang="zh-CN" sz="32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:    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热电站</a:t>
            </a:r>
          </a:p>
          <a:p>
            <a:r>
              <a:rPr lang="zh-CN" altLang="en-US" sz="32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内能</a:t>
            </a:r>
            <a:r>
              <a:rPr lang="en-US" altLang="zh-CN" sz="32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to</a:t>
            </a:r>
            <a:r>
              <a:rPr lang="zh-CN" altLang="en-US" sz="32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化学能</a:t>
            </a:r>
            <a:r>
              <a:rPr lang="en-US" altLang="zh-CN" sz="32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:  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Ba(OH)</a:t>
            </a:r>
            <a:r>
              <a:rPr lang="en-US" altLang="zh-CN" sz="3200" b="1" baseline="-25000" dirty="0"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+NH</a:t>
            </a:r>
            <a:r>
              <a:rPr lang="en-US" altLang="zh-CN" sz="3200" b="1" baseline="-25000" dirty="0">
                <a:latin typeface="黑体" pitchFamily="2" charset="-122"/>
                <a:ea typeface="黑体" pitchFamily="2" charset="-122"/>
              </a:rPr>
              <a:t>4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Cl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的反应（吸热）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1331913" y="1412875"/>
            <a:ext cx="6113462" cy="399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电能</a:t>
            </a:r>
            <a:r>
              <a:rPr lang="en-US" altLang="zh-CN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to</a:t>
            </a:r>
            <a:r>
              <a:rPr lang="zh-CN" altLang="en-US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内能：    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电热毯 </a:t>
            </a:r>
            <a:br>
              <a:rPr lang="zh-CN" altLang="en-US" sz="3200" b="1">
                <a:latin typeface="黑体" pitchFamily="2" charset="-122"/>
                <a:ea typeface="黑体" pitchFamily="2" charset="-122"/>
              </a:rPr>
            </a:br>
            <a:r>
              <a:rPr lang="zh-CN" altLang="en-US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电能</a:t>
            </a:r>
            <a:r>
              <a:rPr lang="en-US" altLang="zh-CN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to</a:t>
            </a:r>
            <a:r>
              <a:rPr lang="zh-CN" altLang="en-US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光能：    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电灯泡 </a:t>
            </a:r>
            <a:br>
              <a:rPr lang="zh-CN" altLang="en-US" sz="3200" b="1">
                <a:latin typeface="黑体" pitchFamily="2" charset="-122"/>
                <a:ea typeface="黑体" pitchFamily="2" charset="-122"/>
              </a:rPr>
            </a:br>
            <a:r>
              <a:rPr lang="zh-CN" altLang="en-US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电能</a:t>
            </a:r>
            <a:r>
              <a:rPr lang="en-US" altLang="zh-CN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to</a:t>
            </a:r>
            <a:r>
              <a:rPr lang="zh-CN" altLang="en-US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机械能：  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电动机 </a:t>
            </a:r>
            <a:br>
              <a:rPr lang="zh-CN" altLang="en-US" sz="3200" b="1">
                <a:latin typeface="黑体" pitchFamily="2" charset="-122"/>
                <a:ea typeface="黑体" pitchFamily="2" charset="-122"/>
              </a:rPr>
            </a:br>
            <a:r>
              <a:rPr lang="zh-CN" altLang="en-US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电能</a:t>
            </a:r>
            <a:r>
              <a:rPr lang="en-US" altLang="zh-CN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to</a:t>
            </a:r>
            <a:r>
              <a:rPr lang="zh-CN" altLang="en-US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化学能：  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给电池充电 </a:t>
            </a:r>
            <a:br>
              <a:rPr lang="zh-CN" altLang="en-US" sz="3200" b="1">
                <a:latin typeface="黑体" pitchFamily="2" charset="-122"/>
                <a:ea typeface="黑体" pitchFamily="2" charset="-122"/>
              </a:rPr>
            </a:br>
            <a:r>
              <a:rPr lang="zh-CN" altLang="en-US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化学能</a:t>
            </a:r>
            <a:r>
              <a:rPr lang="en-US" altLang="zh-CN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to</a:t>
            </a:r>
            <a:r>
              <a:rPr lang="zh-CN" altLang="en-US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内能：  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木炭燃烧 </a:t>
            </a:r>
          </a:p>
          <a:p>
            <a:r>
              <a:rPr lang="zh-CN" altLang="en-US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化学能</a:t>
            </a:r>
            <a:r>
              <a:rPr lang="en-US" altLang="zh-CN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to</a:t>
            </a:r>
            <a:r>
              <a:rPr lang="zh-CN" altLang="en-US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光能：  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萤火虫</a:t>
            </a:r>
          </a:p>
          <a:p>
            <a:r>
              <a:rPr lang="zh-CN" altLang="en-US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化学能</a:t>
            </a:r>
            <a:r>
              <a:rPr lang="en-US" altLang="zh-CN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to</a:t>
            </a:r>
            <a:r>
              <a:rPr lang="zh-CN" altLang="en-US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机械能：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热机做功冲程 </a:t>
            </a:r>
            <a:br>
              <a:rPr lang="zh-CN" altLang="en-US" sz="3200" b="1">
                <a:latin typeface="黑体" pitchFamily="2" charset="-122"/>
                <a:ea typeface="黑体" pitchFamily="2" charset="-122"/>
              </a:rPr>
            </a:br>
            <a:r>
              <a:rPr lang="zh-CN" altLang="en-US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化学能</a:t>
            </a:r>
            <a:r>
              <a:rPr lang="en-US" altLang="zh-CN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to</a:t>
            </a:r>
            <a:r>
              <a:rPr lang="zh-CN" altLang="en-US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电能：  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电池对外供电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79388" y="496888"/>
            <a:ext cx="8820150" cy="545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光能</a:t>
            </a:r>
            <a:r>
              <a:rPr lang="en-US" altLang="zh-CN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to</a:t>
            </a:r>
            <a:r>
              <a:rPr lang="zh-CN" altLang="en-US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内能：</a:t>
            </a:r>
            <a:r>
              <a:rPr lang="zh-CN" altLang="en-US" sz="3200" b="1"/>
              <a:t>晒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太阳</a:t>
            </a:r>
          </a:p>
          <a:p>
            <a:r>
              <a:rPr lang="zh-CN" altLang="en-US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光能</a:t>
            </a:r>
            <a:r>
              <a:rPr lang="en-US" altLang="zh-CN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to</a:t>
            </a:r>
            <a:r>
              <a:rPr lang="zh-CN" altLang="en-US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机械能：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太阳帆（光照产生压强） </a:t>
            </a:r>
            <a:br>
              <a:rPr lang="zh-CN" altLang="en-US" sz="3200" b="1">
                <a:latin typeface="黑体" pitchFamily="2" charset="-122"/>
                <a:ea typeface="黑体" pitchFamily="2" charset="-122"/>
              </a:rPr>
            </a:br>
            <a:r>
              <a:rPr lang="zh-CN" altLang="en-US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光能</a:t>
            </a:r>
            <a:r>
              <a:rPr lang="en-US" altLang="zh-CN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to</a:t>
            </a:r>
            <a:r>
              <a:rPr lang="zh-CN" altLang="en-US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电能：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太阳能电池板 </a:t>
            </a:r>
            <a:br>
              <a:rPr lang="zh-CN" altLang="en-US" sz="3200" b="1">
                <a:latin typeface="黑体" pitchFamily="2" charset="-122"/>
                <a:ea typeface="黑体" pitchFamily="2" charset="-122"/>
              </a:rPr>
            </a:br>
            <a:r>
              <a:rPr lang="zh-CN" altLang="en-US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光能</a:t>
            </a:r>
            <a:r>
              <a:rPr lang="en-US" altLang="zh-CN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to</a:t>
            </a:r>
            <a:r>
              <a:rPr lang="zh-CN" altLang="en-US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化学能：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光合作用 </a:t>
            </a:r>
            <a:br>
              <a:rPr lang="zh-CN" altLang="en-US" sz="3200" b="1">
                <a:latin typeface="黑体" pitchFamily="2" charset="-122"/>
                <a:ea typeface="黑体" pitchFamily="2" charset="-122"/>
              </a:rPr>
            </a:br>
            <a:r>
              <a:rPr lang="zh-CN" altLang="en-US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机械能</a:t>
            </a:r>
            <a:r>
              <a:rPr lang="en-US" altLang="zh-CN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to</a:t>
            </a:r>
            <a:r>
              <a:rPr lang="zh-CN" altLang="en-US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内能：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摩擦生热</a:t>
            </a:r>
          </a:p>
          <a:p>
            <a:r>
              <a:rPr lang="zh-CN" altLang="en-US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机械能</a:t>
            </a:r>
            <a:r>
              <a:rPr lang="en-US" altLang="zh-CN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to</a:t>
            </a:r>
            <a:r>
              <a:rPr lang="zh-CN" altLang="en-US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光能：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（空） </a:t>
            </a:r>
            <a:br>
              <a:rPr lang="zh-CN" altLang="en-US" sz="3200" b="1">
                <a:latin typeface="黑体" pitchFamily="2" charset="-122"/>
                <a:ea typeface="黑体" pitchFamily="2" charset="-122"/>
              </a:rPr>
            </a:br>
            <a:r>
              <a:rPr lang="zh-CN" altLang="en-US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机械能</a:t>
            </a:r>
            <a:r>
              <a:rPr lang="en-US" altLang="zh-CN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to</a:t>
            </a:r>
            <a:r>
              <a:rPr lang="zh-CN" altLang="en-US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电能：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发电机 </a:t>
            </a:r>
            <a:br>
              <a:rPr lang="zh-CN" altLang="en-US" sz="3200" b="1">
                <a:latin typeface="黑体" pitchFamily="2" charset="-122"/>
                <a:ea typeface="黑体" pitchFamily="2" charset="-122"/>
              </a:rPr>
            </a:br>
            <a:r>
              <a:rPr lang="zh-CN" altLang="en-US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机械能</a:t>
            </a:r>
            <a:r>
              <a:rPr lang="en-US" altLang="zh-CN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to</a:t>
            </a:r>
            <a:r>
              <a:rPr lang="zh-CN" altLang="en-US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化学能：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在一个存在二氧化硫、三氧化硫和氧气的密闭容器中，用外力压缩容器，化学平衡向生成二氧化硫和氧气的方向移动。机械能转化为二氧化硫和氧气的化学能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404813"/>
            <a:ext cx="835342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    4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、</a:t>
            </a:r>
            <a:r>
              <a:rPr lang="zh-CN" altLang="en-US" sz="3600" b="1" dirty="0" smtClean="0">
                <a:latin typeface="黑体" pitchFamily="2" charset="-122"/>
                <a:ea typeface="黑体" pitchFamily="2" charset="-122"/>
              </a:rPr>
              <a:t>阅读</a:t>
            </a:r>
            <a:r>
              <a:rPr lang="en-US" altLang="zh-CN" sz="3600" b="1" dirty="0" smtClean="0">
                <a:latin typeface="黑体" pitchFamily="2" charset="-122"/>
                <a:ea typeface="黑体" pitchFamily="2" charset="-122"/>
              </a:rPr>
              <a:t>28</a:t>
            </a:r>
            <a:r>
              <a:rPr lang="zh-CN" altLang="en-US" sz="3600" b="1" dirty="0" smtClean="0">
                <a:latin typeface="黑体" pitchFamily="2" charset="-122"/>
                <a:ea typeface="黑体" pitchFamily="2" charset="-122"/>
              </a:rPr>
              <a:t>页</a:t>
            </a:r>
            <a:r>
              <a:rPr lang="zh-CN" altLang="en-US" sz="3600" b="1" dirty="0">
                <a:latin typeface="Arial"/>
                <a:ea typeface="黑体" pitchFamily="2" charset="-122"/>
              </a:rPr>
              <a:t>“</a:t>
            </a:r>
            <a:r>
              <a:rPr lang="zh-CN" altLang="en-US" sz="3600" b="1" dirty="0">
                <a:latin typeface="黑体" pitchFamily="2" charset="-122"/>
                <a:ea typeface="黑体" pitchFamily="2" charset="-122"/>
              </a:rPr>
              <a:t>想想议议</a:t>
            </a:r>
            <a:r>
              <a:rPr lang="zh-CN" altLang="en-US" sz="3600" b="1" dirty="0">
                <a:latin typeface="Arial"/>
                <a:ea typeface="黑体" pitchFamily="2" charset="-122"/>
              </a:rPr>
              <a:t>”</a:t>
            </a:r>
            <a:r>
              <a:rPr lang="zh-CN" altLang="en-US" sz="3600" b="1" dirty="0">
                <a:latin typeface="黑体" pitchFamily="2" charset="-122"/>
                <a:ea typeface="黑体" pitchFamily="2" charset="-122"/>
              </a:rPr>
              <a:t>，分析现象产生的原因，回答下列问题：</a:t>
            </a:r>
          </a:p>
          <a:p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    为什么它们的高度会逐渐降低？</a:t>
            </a:r>
          </a:p>
          <a:p>
            <a:r>
              <a:rPr lang="zh-CN" altLang="en-US" sz="3200" b="1" u="sng" dirty="0">
                <a:latin typeface="黑体" pitchFamily="2" charset="-122"/>
                <a:ea typeface="黑体" pitchFamily="2" charset="-122"/>
              </a:rPr>
              <a:t>                                  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．</a:t>
            </a:r>
          </a:p>
          <a:p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    是否丢失了能量？           </a:t>
            </a:r>
          </a:p>
          <a:p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3200" b="1" u="sng" dirty="0">
                <a:latin typeface="黑体" pitchFamily="2" charset="-122"/>
                <a:ea typeface="黑体" pitchFamily="2" charset="-122"/>
              </a:rPr>
              <a:t>                                 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．</a:t>
            </a:r>
          </a:p>
          <a:p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    减少的机械能到哪里去了？   </a:t>
            </a:r>
          </a:p>
          <a:p>
            <a:r>
              <a:rPr lang="zh-CN" altLang="en-US" sz="3200" b="1" u="sng" dirty="0">
                <a:latin typeface="黑体" pitchFamily="2" charset="-122"/>
                <a:ea typeface="黑体" pitchFamily="2" charset="-122"/>
              </a:rPr>
              <a:t>                                  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． </a:t>
            </a:r>
          </a:p>
        </p:txBody>
      </p:sp>
      <p:pic>
        <p:nvPicPr>
          <p:cNvPr id="17413" name="Picture 5" descr="200461173739274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581150"/>
            <a:ext cx="6983412" cy="501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296"/>
  <p:tag name="AS_OS" val="Microsoft Windows NT 6.1.7601 Service Pack 1"/>
  <p:tag name="AS_RELEASE_DATE" val="2013.02.28"/>
  <p:tag name="AS_VERSION" val="7.2.0.0"/>
  <p:tag name="AS_TITLE" val=" From Tizi.com Document Service"/>
</p:tagLst>
</file>

<file path=ppt/theme/theme1.xml><?xml version="1.0" encoding="utf-8"?>
<a:theme xmlns:a="http://schemas.openxmlformats.org/drawingml/2006/main" name="TiZi">
  <a:themeElements>
    <a:clrScheme name="TiziColorScheme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TiZiFontScheme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TiZiFormatSc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iZi0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Zi1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Zi2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Zi3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Zi4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Zi5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Zi6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Zi7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TiZi模板</Template>
  <TotalTime>327</TotalTime>
  <Words>821</Words>
  <Application>Microsoft Office PowerPoint</Application>
  <PresentationFormat>全屏显示(4:3)</PresentationFormat>
  <Paragraphs>77</Paragraphs>
  <Slides>16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8" baseType="lpstr">
      <vt:lpstr>TiZi</vt:lpstr>
      <vt:lpstr>位图图像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北京一朵云文化咨询有限公司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goodsany</cp:lastModifiedBy>
  <cp:revision>4</cp:revision>
  <dcterms:created xsi:type="dcterms:W3CDTF">2010-11-29T06:22:18Z</dcterms:created>
  <dcterms:modified xsi:type="dcterms:W3CDTF">2016-05-09T11:37:47Z</dcterms:modified>
</cp:coreProperties>
</file>