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activeX/activeX1.xml" ContentType="application/vnd.ms-office.activeX+xml"/>
  <Override PartName="/ppt/activeX/activeX1.bin" ContentType="application/vnd.ms-office.activeX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99" r:id="rId2"/>
    <p:sldId id="298" r:id="rId3"/>
    <p:sldId id="302" r:id="rId4"/>
    <p:sldId id="303" r:id="rId5"/>
    <p:sldId id="304" r:id="rId6"/>
    <p:sldId id="264" r:id="rId7"/>
    <p:sldId id="265" r:id="rId8"/>
    <p:sldId id="306" r:id="rId9"/>
    <p:sldId id="266" r:id="rId10"/>
    <p:sldId id="281" r:id="rId11"/>
    <p:sldId id="279" r:id="rId12"/>
    <p:sldId id="297" r:id="rId13"/>
    <p:sldId id="282" r:id="rId14"/>
    <p:sldId id="305" r:id="rId15"/>
    <p:sldId id="296" r:id="rId16"/>
    <p:sldId id="288" r:id="rId17"/>
    <p:sldId id="301" r:id="rId18"/>
    <p:sldId id="291" r:id="rId19"/>
    <p:sldId id="308" r:id="rId20"/>
    <p:sldId id="280" r:id="rId21"/>
    <p:sldId id="284" r:id="rId22"/>
    <p:sldId id="268" r:id="rId23"/>
    <p:sldId id="294" r:id="rId24"/>
    <p:sldId id="287" r:id="rId25"/>
    <p:sldId id="300" r:id="rId26"/>
    <p:sldId id="295" r:id="rId27"/>
    <p:sldId id="289" r:id="rId28"/>
    <p:sldId id="263" r:id="rId29"/>
    <p:sldId id="269" r:id="rId30"/>
    <p:sldId id="307" r:id="rId31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8" autoAdjust="0"/>
    <p:restoredTop sz="90019" autoAdjust="0"/>
  </p:normalViewPr>
  <p:slideViewPr>
    <p:cSldViewPr>
      <p:cViewPr varScale="1">
        <p:scale>
          <a:sx n="63" d="100"/>
          <a:sy n="63" d="100"/>
        </p:scale>
        <p:origin x="-142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9FB4B6-369A-4B19-A01C-4329D240D12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6753E-C5C0-4E93-AE01-8BEC852DD4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2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5592D-F827-41E1-9B35-F918C08254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70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289D0DAB-987F-4ED1-A586-A436BECFC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88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87274-3934-44D5-9A24-7B9C3358A3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28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791F7-EC45-4AE0-98DE-720922E82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3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AAB99-C1CD-4F57-86D0-299B1DF316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0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15195-ACE2-47B2-BB38-A55831903A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4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2106E-6423-42D8-9979-0309FF95A6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2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F8D3C-ADA9-4122-B3C1-986246608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37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0E307-22B3-4C1D-92F0-9481080062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5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B1A59-BB53-40F3-B334-F5D093357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73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fld id="{1ABFBBFD-0B80-4916-89BC-E48F3CED94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bin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zhishie.com/baike/renwu/33/958.ht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76675" y="3246438"/>
            <a:ext cx="1381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800">
                <a:latin typeface="Arial" charset="0"/>
                <a:ea typeface="宋体" pitchFamily="2" charset="-122"/>
              </a:rPr>
              <a:t>  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938338" y="144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1938338" y="144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371600" y="609600"/>
            <a:ext cx="6553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                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电压</a:t>
            </a:r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755650" y="620713"/>
            <a:ext cx="2973388" cy="865187"/>
            <a:chOff x="476" y="391"/>
            <a:chExt cx="1873" cy="545"/>
          </a:xfrm>
        </p:grpSpPr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489" y="391"/>
              <a:ext cx="1860" cy="545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476" y="480"/>
              <a:ext cx="18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zh-CN" altLang="en-US" sz="3200" b="1">
                  <a:latin typeface="Times New Roman" pitchFamily="18" charset="0"/>
                  <a:ea typeface="宋体" pitchFamily="2" charset="-122"/>
                </a:rPr>
                <a:t>观察与思考：</a:t>
              </a:r>
            </a:p>
          </p:txBody>
        </p:sp>
      </p:grp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609600" y="2362200"/>
            <a:ext cx="6858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观察电压表</a:t>
            </a:r>
          </a:p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你可以获得哪些信息？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9163" name="Group 11"/>
          <p:cNvGrpSpPr>
            <a:grpSpLocks/>
          </p:cNvGrpSpPr>
          <p:nvPr/>
        </p:nvGrpSpPr>
        <p:grpSpPr bwMode="auto">
          <a:xfrm rot="-148263">
            <a:off x="6172200" y="3581400"/>
            <a:ext cx="2016125" cy="2160588"/>
            <a:chOff x="3888" y="2256"/>
            <a:chExt cx="1270" cy="1361"/>
          </a:xfrm>
        </p:grpSpPr>
        <p:pic>
          <p:nvPicPr>
            <p:cNvPr id="49164" name="Picture 12" descr="ja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" y="2610"/>
              <a:ext cx="682" cy="1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165" name="Picture 13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" y="2668"/>
              <a:ext cx="338" cy="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166" name="Picture 14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256"/>
              <a:ext cx="338" cy="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167" name="Picture 15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728"/>
              <a:ext cx="282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黑体" pitchFamily="2" charset="-122"/>
              </a:rPr>
              <a:t>二</a:t>
            </a:r>
            <a:r>
              <a:rPr lang="en-US" altLang="zh-CN" sz="3200" b="1">
                <a:solidFill>
                  <a:schemeClr val="bg1"/>
                </a:solidFill>
                <a:latin typeface="黑体" pitchFamily="2" charset="-122"/>
              </a:rPr>
              <a:t>.</a:t>
            </a:r>
            <a:r>
              <a:rPr lang="zh-CN" altLang="en-US" sz="3200" b="1">
                <a:solidFill>
                  <a:schemeClr val="bg1"/>
                </a:solidFill>
                <a:latin typeface="黑体" pitchFamily="2" charset="-122"/>
              </a:rPr>
              <a:t>电压的测量</a:t>
            </a:r>
            <a:r>
              <a:rPr lang="en-US" altLang="zh-CN" sz="3200" b="1">
                <a:solidFill>
                  <a:schemeClr val="bg1"/>
                </a:solidFill>
                <a:latin typeface="Times New Roman"/>
              </a:rPr>
              <a:t>——</a:t>
            </a:r>
            <a:r>
              <a:rPr lang="zh-CN" altLang="en-US" sz="3200" b="1">
                <a:solidFill>
                  <a:schemeClr val="bg1"/>
                </a:solidFill>
                <a:latin typeface="黑体" pitchFamily="2" charset="-122"/>
              </a:rPr>
              <a:t>电压表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7109" name="ShockwaveFlash1" r:id="rId2" imgW="6477904" imgH="5563377"/>
        </mc:Choice>
        <mc:Fallback>
          <p:control name="ShockwaveFlash1" r:id="rId2" imgW="6477904" imgH="5563377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6725" y="0"/>
                  <a:ext cx="8137525" cy="6837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28600" y="1828800"/>
            <a:ext cx="640080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关于如图所示的电表的下列说</a:t>
            </a:r>
          </a:p>
          <a:p>
            <a:pPr algn="just" eaLnBrk="0" hangingPunct="0"/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法中，不正确的是（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just" eaLnBrk="0" hangingPunct="0"/>
            <a:endParaRPr lang="zh-CN" altLang="en-US" sz="3200">
              <a:latin typeface="宋体" pitchFamily="2" charset="-122"/>
              <a:ea typeface="宋体" pitchFamily="2" charset="-122"/>
            </a:endParaRPr>
          </a:p>
          <a:p>
            <a:pPr algn="just" eaLnBrk="0" hangingPunct="0"/>
            <a:r>
              <a:rPr lang="en-US" altLang="zh-CN" sz="3200" b="1">
                <a:latin typeface="黑体" pitchFamily="2" charset="-122"/>
              </a:rPr>
              <a:t>A</a:t>
            </a:r>
            <a:r>
              <a:rPr lang="zh-CN" altLang="en-US" sz="3200" b="1">
                <a:latin typeface="黑体" pitchFamily="2" charset="-122"/>
              </a:rPr>
              <a:t>．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它是一个电压表</a:t>
            </a:r>
          </a:p>
          <a:p>
            <a:pPr algn="just" eaLnBrk="0" hangingPunct="0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．它的示数是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1.7V  </a:t>
            </a:r>
          </a:p>
          <a:p>
            <a:pPr algn="just" eaLnBrk="0" hangingPunct="0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．它的示数可能是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8.5V  </a:t>
            </a:r>
          </a:p>
          <a:p>
            <a:pPr eaLnBrk="0" hangingPunct="0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．它有一个负接线柱和</a:t>
            </a:r>
          </a:p>
          <a:p>
            <a:pPr eaLnBrk="0" hangingPunct="0"/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两个正接线柱</a:t>
            </a:r>
            <a:r>
              <a:rPr lang="zh-CN" altLang="en-US" sz="18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pic>
        <p:nvPicPr>
          <p:cNvPr id="81925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00350"/>
            <a:ext cx="35433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995738" y="2205038"/>
            <a:ext cx="38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57200" y="1981200"/>
            <a:ext cx="5867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ea typeface="隶书" pitchFamily="49" charset="-122"/>
              </a:rPr>
              <a:t>电压表应如何使用？电压表在使用时应注意哪些问题？</a:t>
            </a:r>
          </a:p>
        </p:txBody>
      </p:sp>
      <p:grpSp>
        <p:nvGrpSpPr>
          <p:cNvPr id="50200" name="Group 24"/>
          <p:cNvGrpSpPr>
            <a:grpSpLocks/>
          </p:cNvGrpSpPr>
          <p:nvPr/>
        </p:nvGrpSpPr>
        <p:grpSpPr bwMode="auto">
          <a:xfrm rot="-148263">
            <a:off x="6092825" y="3421063"/>
            <a:ext cx="2663825" cy="2781300"/>
            <a:chOff x="3838" y="2155"/>
            <a:chExt cx="1678" cy="1752"/>
          </a:xfrm>
        </p:grpSpPr>
        <p:pic>
          <p:nvPicPr>
            <p:cNvPr id="50201" name="Picture 25" descr="ja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" y="2611"/>
              <a:ext cx="901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202" name="Picture 26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" y="2686"/>
              <a:ext cx="447" cy="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203" name="Picture 27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" y="2155"/>
              <a:ext cx="447" cy="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204" name="Picture 28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" y="2763"/>
              <a:ext cx="372" cy="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1066800" y="415925"/>
            <a:ext cx="39576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66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6600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想一想</a:t>
            </a:r>
            <a:r>
              <a:rPr lang="zh-CN" altLang="en-US" sz="66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ChangeArrowheads="1"/>
          </p:cNvSpPr>
          <p:nvPr/>
        </p:nvSpPr>
        <p:spPr bwMode="auto">
          <a:xfrm>
            <a:off x="228600" y="762000"/>
            <a:ext cx="891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使用电压表要做到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pitchFamily="2" charset="-122"/>
              </a:rPr>
              <a:t>“</a:t>
            </a:r>
            <a:r>
              <a:rPr lang="zh-CN" altLang="en-US" sz="4400" b="1">
                <a:solidFill>
                  <a:srgbClr val="FF0000"/>
                </a:solidFill>
                <a:ea typeface="隶书" pitchFamily="49" charset="-122"/>
              </a:rPr>
              <a:t>一不二要三看清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pitchFamily="2" charset="-122"/>
              </a:rPr>
              <a:t>”</a:t>
            </a:r>
            <a:r>
              <a:rPr lang="zh-CN" altLang="en-US" sz="320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90115" name="Rectangle 1027"/>
          <p:cNvSpPr>
            <a:spLocks noChangeArrowheads="1"/>
          </p:cNvSpPr>
          <p:nvPr/>
        </p:nvSpPr>
        <p:spPr bwMode="auto">
          <a:xfrm>
            <a:off x="0" y="1844675"/>
            <a:ext cx="9396413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一  不：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不能超过电压表的</a:t>
            </a: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量程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；</a:t>
            </a:r>
          </a:p>
          <a:p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二  要：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电压表要</a:t>
            </a: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并联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在被测电路两端；</a:t>
            </a:r>
          </a:p>
          <a:p>
            <a:r>
              <a:rPr lang="zh-CN" altLang="en-US" sz="3600" b="1">
                <a:latin typeface="宋体" pitchFamily="2" charset="-122"/>
                <a:ea typeface="宋体" pitchFamily="2" charset="-122"/>
              </a:rPr>
              <a:t>        电流要从</a:t>
            </a:r>
            <a:r>
              <a:rPr lang="zh-CN" altLang="en-US" sz="3600" b="1">
                <a:solidFill>
                  <a:srgbClr val="0000FF"/>
                </a:solidFill>
                <a:latin typeface="Arial"/>
                <a:ea typeface="宋体" pitchFamily="2" charset="-122"/>
              </a:rPr>
              <a:t>“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+</a:t>
            </a:r>
            <a:r>
              <a:rPr lang="en-US" altLang="zh-CN" sz="3600" b="1">
                <a:solidFill>
                  <a:srgbClr val="0000FF"/>
                </a:solidFill>
                <a:latin typeface="Arial"/>
                <a:ea typeface="宋体" pitchFamily="2" charset="-122"/>
              </a:rPr>
              <a:t>”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接线柱流入</a:t>
            </a:r>
            <a:r>
              <a:rPr lang="en-US" altLang="zh-CN" sz="3600" b="1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latin typeface="Arial"/>
                <a:ea typeface="宋体" pitchFamily="2" charset="-122"/>
              </a:rPr>
              <a:t>“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3600" b="1">
                <a:solidFill>
                  <a:srgbClr val="0000FF"/>
                </a:solidFill>
                <a:latin typeface="Arial"/>
                <a:ea typeface="宋体" pitchFamily="2" charset="-122"/>
              </a:rPr>
              <a:t>”</a:t>
            </a:r>
            <a:endParaRPr lang="en-US" altLang="zh-CN" sz="3600" b="1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3600" b="1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接线柱流出；</a:t>
            </a:r>
          </a:p>
          <a:p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三看清：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看清所用的</a:t>
            </a: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量程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；</a:t>
            </a:r>
          </a:p>
          <a:p>
            <a:r>
              <a:rPr lang="zh-CN" altLang="en-US" sz="3600" b="1">
                <a:latin typeface="宋体" pitchFamily="2" charset="-122"/>
                <a:ea typeface="宋体" pitchFamily="2" charset="-122"/>
              </a:rPr>
              <a:t>        看清</a:t>
            </a: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分度值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；</a:t>
            </a:r>
          </a:p>
          <a:p>
            <a:r>
              <a:rPr lang="zh-CN" altLang="en-US" sz="3600" b="1">
                <a:latin typeface="宋体" pitchFamily="2" charset="-122"/>
                <a:ea typeface="宋体" pitchFamily="2" charset="-122"/>
              </a:rPr>
              <a:t>        看清</a:t>
            </a: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指针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所指的位置。</a:t>
            </a:r>
            <a:r>
              <a:rPr lang="zh-CN" altLang="en-US" sz="1100"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28600" y="2057400"/>
            <a:ext cx="457200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如图所示为用电压表测量</a:t>
            </a:r>
          </a:p>
          <a:p>
            <a:pPr algn="just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灯泡两端电压的电路图，</a:t>
            </a:r>
          </a:p>
          <a:p>
            <a:pPr algn="just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其中正确的是（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just" eaLnBrk="0" hangingPunct="0"/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．图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      B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图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  <a:p>
            <a:pPr algn="just" eaLnBrk="0" hangingPunct="0"/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C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．图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       D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．图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  <a:p>
            <a:pPr eaLnBrk="0" hangingPunct="0"/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709738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771775" y="2781300"/>
            <a:ext cx="352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800" b="1">
                <a:ea typeface="宋体" pitchFamily="2" charset="-122"/>
              </a:rPr>
              <a:t> </a:t>
            </a:r>
          </a:p>
        </p:txBody>
      </p:sp>
      <p:pic>
        <p:nvPicPr>
          <p:cNvPr id="80903" name="Picture 7" descr="Q_01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4033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333750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4343400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5791200" cy="1219200"/>
          </a:xfrm>
        </p:spPr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下列各图中电压表分别</a:t>
            </a:r>
            <a:br>
              <a:rPr lang="zh-CN" altLang="en-US" b="1">
                <a:solidFill>
                  <a:srgbClr val="0000FF"/>
                </a:solidFill>
              </a:rPr>
            </a:br>
            <a:r>
              <a:rPr lang="zh-CN" altLang="en-US" b="1">
                <a:solidFill>
                  <a:srgbClr val="0000FF"/>
                </a:solidFill>
              </a:rPr>
              <a:t> 测量的是哪两端电压？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492375"/>
            <a:ext cx="8001000" cy="3810000"/>
          </a:xfrm>
        </p:spPr>
        <p:txBody>
          <a:bodyPr/>
          <a:lstStyle/>
          <a:p>
            <a:endParaRPr lang="zh-CN" altLang="zh-CN"/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381000" y="3581400"/>
            <a:ext cx="8534400" cy="3276600"/>
            <a:chOff x="240" y="2256"/>
            <a:chExt cx="5376" cy="2064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2663" y="4057"/>
              <a:ext cx="42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图</a:t>
              </a:r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grpSp>
          <p:nvGrpSpPr>
            <p:cNvPr id="66566" name="Group 6"/>
            <p:cNvGrpSpPr>
              <a:grpSpLocks/>
            </p:cNvGrpSpPr>
            <p:nvPr/>
          </p:nvGrpSpPr>
          <p:grpSpPr bwMode="auto">
            <a:xfrm>
              <a:off x="240" y="2256"/>
              <a:ext cx="5376" cy="1822"/>
              <a:chOff x="240" y="2256"/>
              <a:chExt cx="5376" cy="1822"/>
            </a:xfrm>
          </p:grpSpPr>
          <p:grpSp>
            <p:nvGrpSpPr>
              <p:cNvPr id="66567" name="Group 7"/>
              <p:cNvGrpSpPr>
                <a:grpSpLocks/>
              </p:cNvGrpSpPr>
              <p:nvPr/>
            </p:nvGrpSpPr>
            <p:grpSpPr bwMode="auto">
              <a:xfrm>
                <a:off x="240" y="2452"/>
                <a:ext cx="1288" cy="1288"/>
                <a:chOff x="240" y="2452"/>
                <a:chExt cx="1288" cy="1288"/>
              </a:xfrm>
            </p:grpSpPr>
            <p:sp>
              <p:nvSpPr>
                <p:cNvPr id="66568" name="Rectangle 8"/>
                <p:cNvSpPr>
                  <a:spLocks noChangeArrowheads="1"/>
                </p:cNvSpPr>
                <p:nvPr/>
              </p:nvSpPr>
              <p:spPr bwMode="auto">
                <a:xfrm>
                  <a:off x="851" y="3148"/>
                  <a:ext cx="533" cy="3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69" name="Rectangle 9"/>
                <p:cNvSpPr>
                  <a:spLocks noChangeArrowheads="1"/>
                </p:cNvSpPr>
                <p:nvPr/>
              </p:nvSpPr>
              <p:spPr bwMode="auto">
                <a:xfrm>
                  <a:off x="240" y="2592"/>
                  <a:ext cx="1288" cy="5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6570" name="Group 10"/>
                <p:cNvGrpSpPr>
                  <a:grpSpLocks/>
                </p:cNvGrpSpPr>
                <p:nvPr/>
              </p:nvGrpSpPr>
              <p:grpSpPr bwMode="auto">
                <a:xfrm>
                  <a:off x="569" y="2452"/>
                  <a:ext cx="100" cy="350"/>
                  <a:chOff x="569" y="2452"/>
                  <a:chExt cx="100" cy="350"/>
                </a:xfrm>
              </p:grpSpPr>
              <p:sp>
                <p:nvSpPr>
                  <p:cNvPr id="665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549"/>
                    <a:ext cx="88" cy="15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657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569" y="2452"/>
                    <a:ext cx="100" cy="350"/>
                    <a:chOff x="569" y="2452"/>
                    <a:chExt cx="100" cy="350"/>
                  </a:xfrm>
                </p:grpSpPr>
                <p:sp>
                  <p:nvSpPr>
                    <p:cNvPr id="6657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9" y="2452"/>
                      <a:ext cx="0" cy="3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57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9" y="2549"/>
                      <a:ext cx="0" cy="156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6575" name="Group 15"/>
                <p:cNvGrpSpPr>
                  <a:grpSpLocks/>
                </p:cNvGrpSpPr>
                <p:nvPr/>
              </p:nvGrpSpPr>
              <p:grpSpPr bwMode="auto">
                <a:xfrm>
                  <a:off x="1030" y="2452"/>
                  <a:ext cx="277" cy="217"/>
                  <a:chOff x="1030" y="2452"/>
                  <a:chExt cx="277" cy="217"/>
                </a:xfrm>
              </p:grpSpPr>
              <p:sp>
                <p:nvSpPr>
                  <p:cNvPr id="665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040" y="2452"/>
                    <a:ext cx="212" cy="2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57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2560"/>
                    <a:ext cx="44" cy="6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578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74" y="2452"/>
                    <a:ext cx="233" cy="14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579" name="AutoShape 19"/>
                <p:cNvSpPr>
                  <a:spLocks noChangeArrowheads="1"/>
                </p:cNvSpPr>
                <p:nvPr/>
              </p:nvSpPr>
              <p:spPr bwMode="auto">
                <a:xfrm>
                  <a:off x="430" y="3008"/>
                  <a:ext cx="234" cy="266"/>
                </a:xfrm>
                <a:prstGeom prst="flowChartSummingJunction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80" name="AutoShape 20"/>
                <p:cNvSpPr>
                  <a:spLocks noChangeArrowheads="1"/>
                </p:cNvSpPr>
                <p:nvPr/>
              </p:nvSpPr>
              <p:spPr bwMode="auto">
                <a:xfrm>
                  <a:off x="985" y="3032"/>
                  <a:ext cx="234" cy="266"/>
                </a:xfrm>
                <a:prstGeom prst="flowChartSummingJunction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5" y="2788"/>
                  <a:ext cx="15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 i="1">
                      <a:latin typeface="Times New Roman" pitchFamily="18" charset="0"/>
                      <a:ea typeface="宋体" pitchFamily="2" charset="-122"/>
                    </a:rPr>
                    <a:t>L</a:t>
                  </a:r>
                  <a:r>
                    <a:rPr lang="en-US" altLang="zh-CN" sz="2000" baseline="-25000">
                      <a:latin typeface="Times New Roman" pitchFamily="18" charset="0"/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665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052" y="2788"/>
                  <a:ext cx="15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 i="1">
                      <a:latin typeface="Times New Roman" pitchFamily="18" charset="0"/>
                      <a:ea typeface="宋体" pitchFamily="2" charset="-122"/>
                    </a:rPr>
                    <a:t>L</a:t>
                  </a:r>
                  <a:r>
                    <a:rPr lang="en-US" altLang="zh-CN" sz="2000" baseline="-25000">
                      <a:latin typeface="Times New Roman" pitchFamily="18" charset="0"/>
                      <a:ea typeface="宋体" pitchFamily="2" charset="-122"/>
                    </a:rPr>
                    <a:t>1</a:t>
                  </a:r>
                </a:p>
              </p:txBody>
            </p:sp>
            <p:grpSp>
              <p:nvGrpSpPr>
                <p:cNvPr id="66583" name="Group 23"/>
                <p:cNvGrpSpPr>
                  <a:grpSpLocks/>
                </p:cNvGrpSpPr>
                <p:nvPr/>
              </p:nvGrpSpPr>
              <p:grpSpPr bwMode="auto">
                <a:xfrm>
                  <a:off x="973" y="3329"/>
                  <a:ext cx="255" cy="278"/>
                  <a:chOff x="973" y="3329"/>
                  <a:chExt cx="255" cy="278"/>
                </a:xfrm>
              </p:grpSpPr>
              <p:sp>
                <p:nvSpPr>
                  <p:cNvPr id="6658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973" y="3329"/>
                    <a:ext cx="255" cy="2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58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2" y="3368"/>
                    <a:ext cx="155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2000">
                        <a:latin typeface="Times New Roman" pitchFamily="18" charset="0"/>
                        <a:ea typeface="宋体" pitchFamily="2" charset="-122"/>
                      </a:rPr>
                      <a:t>V</a:t>
                    </a:r>
                  </a:p>
                </p:txBody>
              </p:sp>
            </p:grpSp>
            <p:sp>
              <p:nvSpPr>
                <p:cNvPr id="665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41" y="3501"/>
                  <a:ext cx="156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itchFamily="18" charset="0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665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230" y="3513"/>
                  <a:ext cx="15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itchFamily="18" charset="0"/>
                      <a:ea typeface="宋体" pitchFamily="2" charset="-122"/>
                    </a:rPr>
                    <a:t>-</a:t>
                  </a:r>
                </a:p>
              </p:txBody>
            </p:sp>
          </p:grpSp>
          <p:sp>
            <p:nvSpPr>
              <p:cNvPr id="66588" name="Rectangle 28"/>
              <p:cNvSpPr>
                <a:spLocks noChangeArrowheads="1"/>
              </p:cNvSpPr>
              <p:nvPr/>
            </p:nvSpPr>
            <p:spPr bwMode="auto">
              <a:xfrm>
                <a:off x="2428" y="3099"/>
                <a:ext cx="533" cy="3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9" name="Rectangle 29"/>
              <p:cNvSpPr>
                <a:spLocks noChangeArrowheads="1"/>
              </p:cNvSpPr>
              <p:nvPr/>
            </p:nvSpPr>
            <p:spPr bwMode="auto">
              <a:xfrm>
                <a:off x="2362" y="2556"/>
                <a:ext cx="1288" cy="5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6590" name="Group 30"/>
              <p:cNvGrpSpPr>
                <a:grpSpLocks/>
              </p:cNvGrpSpPr>
              <p:nvPr/>
            </p:nvGrpSpPr>
            <p:grpSpPr bwMode="auto">
              <a:xfrm>
                <a:off x="2690" y="2415"/>
                <a:ext cx="101" cy="351"/>
                <a:chOff x="2690" y="2415"/>
                <a:chExt cx="101" cy="351"/>
              </a:xfrm>
            </p:grpSpPr>
            <p:sp>
              <p:nvSpPr>
                <p:cNvPr id="66591" name="Rectangle 31"/>
                <p:cNvSpPr>
                  <a:spLocks noChangeArrowheads="1"/>
                </p:cNvSpPr>
                <p:nvPr/>
              </p:nvSpPr>
              <p:spPr bwMode="auto">
                <a:xfrm>
                  <a:off x="2690" y="2512"/>
                  <a:ext cx="89" cy="1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6592" name="Group 32"/>
                <p:cNvGrpSpPr>
                  <a:grpSpLocks/>
                </p:cNvGrpSpPr>
                <p:nvPr/>
              </p:nvGrpSpPr>
              <p:grpSpPr bwMode="auto">
                <a:xfrm>
                  <a:off x="2690" y="2415"/>
                  <a:ext cx="101" cy="351"/>
                  <a:chOff x="2690" y="2415"/>
                  <a:chExt cx="101" cy="351"/>
                </a:xfrm>
              </p:grpSpPr>
              <p:sp>
                <p:nvSpPr>
                  <p:cNvPr id="6659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690" y="2415"/>
                    <a:ext cx="0" cy="3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59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791" y="2512"/>
                    <a:ext cx="0" cy="157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6595" name="Group 35"/>
              <p:cNvGrpSpPr>
                <a:grpSpLocks/>
              </p:cNvGrpSpPr>
              <p:nvPr/>
            </p:nvGrpSpPr>
            <p:grpSpPr bwMode="auto">
              <a:xfrm>
                <a:off x="3152" y="2415"/>
                <a:ext cx="277" cy="218"/>
                <a:chOff x="3152" y="2415"/>
                <a:chExt cx="277" cy="218"/>
              </a:xfrm>
            </p:grpSpPr>
            <p:sp>
              <p:nvSpPr>
                <p:cNvPr id="66596" name="Rectangle 36"/>
                <p:cNvSpPr>
                  <a:spLocks noChangeArrowheads="1"/>
                </p:cNvSpPr>
                <p:nvPr/>
              </p:nvSpPr>
              <p:spPr bwMode="auto">
                <a:xfrm>
                  <a:off x="3162" y="2415"/>
                  <a:ext cx="212" cy="2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97" name="Oval 37"/>
                <p:cNvSpPr>
                  <a:spLocks noChangeArrowheads="1"/>
                </p:cNvSpPr>
                <p:nvPr/>
              </p:nvSpPr>
              <p:spPr bwMode="auto">
                <a:xfrm>
                  <a:off x="3152" y="2524"/>
                  <a:ext cx="44" cy="6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9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196" y="2415"/>
                  <a:ext cx="233" cy="1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599" name="AutoShape 39"/>
              <p:cNvSpPr>
                <a:spLocks noChangeArrowheads="1"/>
              </p:cNvSpPr>
              <p:nvPr/>
            </p:nvSpPr>
            <p:spPr bwMode="auto">
              <a:xfrm>
                <a:off x="2552" y="2971"/>
                <a:ext cx="234" cy="266"/>
              </a:xfrm>
              <a:prstGeom prst="flowChartSummingJunction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0" name="AutoShape 40"/>
              <p:cNvSpPr>
                <a:spLocks noChangeArrowheads="1"/>
              </p:cNvSpPr>
              <p:nvPr/>
            </p:nvSpPr>
            <p:spPr bwMode="auto">
              <a:xfrm>
                <a:off x="3107" y="2995"/>
                <a:ext cx="234" cy="266"/>
              </a:xfrm>
              <a:prstGeom prst="flowChartSummingJunction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1" name="Text Box 41"/>
              <p:cNvSpPr txBox="1">
                <a:spLocks noChangeArrowheads="1"/>
              </p:cNvSpPr>
              <p:nvPr/>
            </p:nvSpPr>
            <p:spPr bwMode="auto">
              <a:xfrm>
                <a:off x="2596" y="2751"/>
                <a:ext cx="156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L</a:t>
                </a:r>
                <a:r>
                  <a:rPr lang="en-US" altLang="zh-CN" sz="2000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66602" name="Text Box 42"/>
              <p:cNvSpPr txBox="1">
                <a:spLocks noChangeArrowheads="1"/>
              </p:cNvSpPr>
              <p:nvPr/>
            </p:nvSpPr>
            <p:spPr bwMode="auto">
              <a:xfrm>
                <a:off x="3174" y="2751"/>
                <a:ext cx="155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L</a:t>
                </a:r>
                <a:r>
                  <a:rPr lang="en-US" altLang="zh-CN" sz="2000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03" name="Text Box 43"/>
              <p:cNvSpPr txBox="1">
                <a:spLocks noChangeArrowheads="1"/>
              </p:cNvSpPr>
              <p:nvPr/>
            </p:nvSpPr>
            <p:spPr bwMode="auto">
              <a:xfrm>
                <a:off x="2407" y="3440"/>
                <a:ext cx="15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>
                    <a:latin typeface="Times New Roman" pitchFamily="18" charset="0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66604" name="Text Box 44"/>
              <p:cNvSpPr txBox="1">
                <a:spLocks noChangeArrowheads="1"/>
              </p:cNvSpPr>
              <p:nvPr/>
            </p:nvSpPr>
            <p:spPr bwMode="auto">
              <a:xfrm>
                <a:off x="2830" y="3440"/>
                <a:ext cx="155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>
                    <a:latin typeface="Times New Roman" pitchFamily="18" charset="0"/>
                    <a:ea typeface="宋体" pitchFamily="2" charset="-122"/>
                  </a:rPr>
                  <a:t>-</a:t>
                </a:r>
              </a:p>
            </p:txBody>
          </p:sp>
          <p:sp>
            <p:nvSpPr>
              <p:cNvPr id="66605" name="Rectangle 45"/>
              <p:cNvSpPr>
                <a:spLocks noChangeArrowheads="1"/>
              </p:cNvSpPr>
              <p:nvPr/>
            </p:nvSpPr>
            <p:spPr bwMode="auto">
              <a:xfrm>
                <a:off x="4405" y="3087"/>
                <a:ext cx="1067" cy="3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6" name="Rectangle 46"/>
              <p:cNvSpPr>
                <a:spLocks noChangeArrowheads="1"/>
              </p:cNvSpPr>
              <p:nvPr/>
            </p:nvSpPr>
            <p:spPr bwMode="auto">
              <a:xfrm>
                <a:off x="4328" y="2531"/>
                <a:ext cx="1288" cy="5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6607" name="Group 47"/>
              <p:cNvGrpSpPr>
                <a:grpSpLocks/>
              </p:cNvGrpSpPr>
              <p:nvPr/>
            </p:nvGrpSpPr>
            <p:grpSpPr bwMode="auto">
              <a:xfrm>
                <a:off x="4656" y="2391"/>
                <a:ext cx="101" cy="351"/>
                <a:chOff x="4656" y="2391"/>
                <a:chExt cx="101" cy="351"/>
              </a:xfrm>
            </p:grpSpPr>
            <p:sp>
              <p:nvSpPr>
                <p:cNvPr id="66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4656" y="2488"/>
                  <a:ext cx="89" cy="1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6609" name="Group 49"/>
                <p:cNvGrpSpPr>
                  <a:grpSpLocks/>
                </p:cNvGrpSpPr>
                <p:nvPr/>
              </p:nvGrpSpPr>
              <p:grpSpPr bwMode="auto">
                <a:xfrm>
                  <a:off x="4656" y="2391"/>
                  <a:ext cx="101" cy="351"/>
                  <a:chOff x="4656" y="2391"/>
                  <a:chExt cx="101" cy="351"/>
                </a:xfrm>
              </p:grpSpPr>
              <p:sp>
                <p:nvSpPr>
                  <p:cNvPr id="6661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391"/>
                    <a:ext cx="0" cy="3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61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4757" y="2488"/>
                    <a:ext cx="0" cy="157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6612" name="Group 52"/>
              <p:cNvGrpSpPr>
                <a:grpSpLocks/>
              </p:cNvGrpSpPr>
              <p:nvPr/>
            </p:nvGrpSpPr>
            <p:grpSpPr bwMode="auto">
              <a:xfrm>
                <a:off x="5118" y="2391"/>
                <a:ext cx="277" cy="218"/>
                <a:chOff x="5118" y="2391"/>
                <a:chExt cx="277" cy="218"/>
              </a:xfrm>
            </p:grpSpPr>
            <p:sp>
              <p:nvSpPr>
                <p:cNvPr id="66613" name="Rectangle 53"/>
                <p:cNvSpPr>
                  <a:spLocks noChangeArrowheads="1"/>
                </p:cNvSpPr>
                <p:nvPr/>
              </p:nvSpPr>
              <p:spPr bwMode="auto">
                <a:xfrm>
                  <a:off x="5128" y="2391"/>
                  <a:ext cx="212" cy="2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14" name="Oval 54"/>
                <p:cNvSpPr>
                  <a:spLocks noChangeArrowheads="1"/>
                </p:cNvSpPr>
                <p:nvPr/>
              </p:nvSpPr>
              <p:spPr bwMode="auto">
                <a:xfrm>
                  <a:off x="5118" y="2500"/>
                  <a:ext cx="44" cy="6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1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5162" y="2391"/>
                  <a:ext cx="233" cy="1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616" name="AutoShape 56"/>
              <p:cNvSpPr>
                <a:spLocks noChangeArrowheads="1"/>
              </p:cNvSpPr>
              <p:nvPr/>
            </p:nvSpPr>
            <p:spPr bwMode="auto">
              <a:xfrm>
                <a:off x="4518" y="2947"/>
                <a:ext cx="234" cy="266"/>
              </a:xfrm>
              <a:prstGeom prst="flowChartSummingJunction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7" name="AutoShape 57"/>
              <p:cNvSpPr>
                <a:spLocks noChangeArrowheads="1"/>
              </p:cNvSpPr>
              <p:nvPr/>
            </p:nvSpPr>
            <p:spPr bwMode="auto">
              <a:xfrm>
                <a:off x="5073" y="2971"/>
                <a:ext cx="234" cy="266"/>
              </a:xfrm>
              <a:prstGeom prst="flowChartSummingJunction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8" name="Text Box 58"/>
              <p:cNvSpPr txBox="1">
                <a:spLocks noChangeArrowheads="1"/>
              </p:cNvSpPr>
              <p:nvPr/>
            </p:nvSpPr>
            <p:spPr bwMode="auto">
              <a:xfrm>
                <a:off x="4562" y="2727"/>
                <a:ext cx="15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L</a:t>
                </a:r>
                <a:r>
                  <a:rPr lang="en-US" altLang="zh-CN" sz="2000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66619" name="Text Box 59"/>
              <p:cNvSpPr txBox="1">
                <a:spLocks noChangeArrowheads="1"/>
              </p:cNvSpPr>
              <p:nvPr/>
            </p:nvSpPr>
            <p:spPr bwMode="auto">
              <a:xfrm>
                <a:off x="5140" y="2727"/>
                <a:ext cx="155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L</a:t>
                </a:r>
                <a:r>
                  <a:rPr lang="en-US" altLang="zh-CN" sz="2000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grpSp>
            <p:nvGrpSpPr>
              <p:cNvPr id="66620" name="Group 60"/>
              <p:cNvGrpSpPr>
                <a:grpSpLocks/>
              </p:cNvGrpSpPr>
              <p:nvPr/>
            </p:nvGrpSpPr>
            <p:grpSpPr bwMode="auto">
              <a:xfrm>
                <a:off x="4729" y="3232"/>
                <a:ext cx="387" cy="399"/>
                <a:chOff x="4729" y="3232"/>
                <a:chExt cx="387" cy="399"/>
              </a:xfrm>
            </p:grpSpPr>
            <p:grpSp>
              <p:nvGrpSpPr>
                <p:cNvPr id="66621" name="Group 61"/>
                <p:cNvGrpSpPr>
                  <a:grpSpLocks/>
                </p:cNvGrpSpPr>
                <p:nvPr/>
              </p:nvGrpSpPr>
              <p:grpSpPr bwMode="auto">
                <a:xfrm>
                  <a:off x="4861" y="3232"/>
                  <a:ext cx="255" cy="278"/>
                  <a:chOff x="4861" y="3232"/>
                  <a:chExt cx="255" cy="278"/>
                </a:xfrm>
              </p:grpSpPr>
              <p:sp>
                <p:nvSpPr>
                  <p:cNvPr id="6662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861" y="3232"/>
                    <a:ext cx="255" cy="2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62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0" y="3271"/>
                    <a:ext cx="155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2000">
                        <a:latin typeface="Times New Roman" pitchFamily="18" charset="0"/>
                        <a:ea typeface="宋体" pitchFamily="2" charset="-122"/>
                      </a:rPr>
                      <a:t>V</a:t>
                    </a:r>
                  </a:p>
                </p:txBody>
              </p:sp>
            </p:grpSp>
            <p:sp>
              <p:nvSpPr>
                <p:cNvPr id="6662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729" y="3404"/>
                  <a:ext cx="15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itchFamily="18" charset="0"/>
                      <a:ea typeface="宋体" pitchFamily="2" charset="-122"/>
                    </a:rPr>
                    <a:t>+</a:t>
                  </a:r>
                </a:p>
              </p:txBody>
            </p:sp>
          </p:grpSp>
          <p:sp>
            <p:nvSpPr>
              <p:cNvPr id="66625" name="Text Box 65"/>
              <p:cNvSpPr txBox="1">
                <a:spLocks noChangeArrowheads="1"/>
              </p:cNvSpPr>
              <p:nvPr/>
            </p:nvSpPr>
            <p:spPr bwMode="auto">
              <a:xfrm>
                <a:off x="5140" y="3404"/>
                <a:ext cx="155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>
                    <a:latin typeface="Times New Roman" pitchFamily="18" charset="0"/>
                    <a:ea typeface="宋体" pitchFamily="2" charset="-122"/>
                  </a:rPr>
                  <a:t>-</a:t>
                </a:r>
              </a:p>
            </p:txBody>
          </p:sp>
          <p:sp>
            <p:nvSpPr>
              <p:cNvPr id="66626" name="Text Box 66"/>
              <p:cNvSpPr txBox="1">
                <a:spLocks noChangeArrowheads="1"/>
              </p:cNvSpPr>
              <p:nvPr/>
            </p:nvSpPr>
            <p:spPr bwMode="auto">
              <a:xfrm>
                <a:off x="852" y="3827"/>
                <a:ext cx="20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2400">
                    <a:latin typeface="Times New Roman" pitchFamily="18" charset="0"/>
                    <a:ea typeface="宋体" pitchFamily="2" charset="-122"/>
                  </a:rPr>
                  <a:t>甲</a:t>
                </a:r>
              </a:p>
            </p:txBody>
          </p:sp>
          <p:sp>
            <p:nvSpPr>
              <p:cNvPr id="66627" name="Text Box 67"/>
              <p:cNvSpPr txBox="1">
                <a:spLocks noChangeArrowheads="1"/>
              </p:cNvSpPr>
              <p:nvPr/>
            </p:nvSpPr>
            <p:spPr bwMode="auto">
              <a:xfrm>
                <a:off x="3018" y="3754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2400">
                    <a:latin typeface="Times New Roman" pitchFamily="18" charset="0"/>
                    <a:ea typeface="宋体" pitchFamily="2" charset="-122"/>
                  </a:rPr>
                  <a:t>乙</a:t>
                </a:r>
                <a:r>
                  <a:rPr lang="en-US" altLang="zh-CN" sz="1000">
                    <a:latin typeface="Times New Roman" pitchFamily="18" charset="0"/>
                    <a:ea typeface="宋体" pitchFamily="2" charset="-122"/>
                  </a:rPr>
                  <a:t>==</a:t>
                </a:r>
              </a:p>
            </p:txBody>
          </p:sp>
          <p:sp>
            <p:nvSpPr>
              <p:cNvPr id="66628" name="Text Box 68"/>
              <p:cNvSpPr txBox="1">
                <a:spLocks noChangeArrowheads="1"/>
              </p:cNvSpPr>
              <p:nvPr/>
            </p:nvSpPr>
            <p:spPr bwMode="auto">
              <a:xfrm>
                <a:off x="5040" y="3706"/>
                <a:ext cx="20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2400">
                    <a:latin typeface="Times New Roman" pitchFamily="18" charset="0"/>
                    <a:ea typeface="宋体" pitchFamily="2" charset="-122"/>
                  </a:rPr>
                  <a:t>丙</a:t>
                </a:r>
              </a:p>
            </p:txBody>
          </p:sp>
          <p:grpSp>
            <p:nvGrpSpPr>
              <p:cNvPr id="66629" name="Group 69"/>
              <p:cNvGrpSpPr>
                <a:grpSpLocks/>
              </p:cNvGrpSpPr>
              <p:nvPr/>
            </p:nvGrpSpPr>
            <p:grpSpPr bwMode="auto">
              <a:xfrm>
                <a:off x="2539" y="3281"/>
                <a:ext cx="256" cy="277"/>
                <a:chOff x="2539" y="3281"/>
                <a:chExt cx="256" cy="277"/>
              </a:xfrm>
            </p:grpSpPr>
            <p:sp>
              <p:nvSpPr>
                <p:cNvPr id="66630" name="Oval 70"/>
                <p:cNvSpPr>
                  <a:spLocks noChangeArrowheads="1"/>
                </p:cNvSpPr>
                <p:nvPr/>
              </p:nvSpPr>
              <p:spPr bwMode="auto">
                <a:xfrm>
                  <a:off x="2539" y="3281"/>
                  <a:ext cx="256" cy="277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3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618" y="3320"/>
                  <a:ext cx="156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itchFamily="18" charset="0"/>
                      <a:ea typeface="宋体" pitchFamily="2" charset="-122"/>
                    </a:rPr>
                    <a:t>V</a:t>
                  </a:r>
                </a:p>
              </p:txBody>
            </p:sp>
          </p:grpSp>
          <p:sp>
            <p:nvSpPr>
              <p:cNvPr id="66632" name="Oval 72"/>
              <p:cNvSpPr>
                <a:spLocks noChangeArrowheads="1"/>
              </p:cNvSpPr>
              <p:nvPr/>
            </p:nvSpPr>
            <p:spPr bwMode="auto">
              <a:xfrm>
                <a:off x="2417" y="3092"/>
                <a:ext cx="33" cy="2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3" name="Oval 73"/>
              <p:cNvSpPr>
                <a:spLocks noChangeArrowheads="1"/>
              </p:cNvSpPr>
              <p:nvPr/>
            </p:nvSpPr>
            <p:spPr bwMode="auto">
              <a:xfrm>
                <a:off x="2950" y="3092"/>
                <a:ext cx="33" cy="2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4" name="Oval 74"/>
              <p:cNvSpPr>
                <a:spLocks noChangeArrowheads="1"/>
              </p:cNvSpPr>
              <p:nvPr/>
            </p:nvSpPr>
            <p:spPr bwMode="auto">
              <a:xfrm>
                <a:off x="1362" y="3128"/>
                <a:ext cx="32" cy="2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5" name="Oval 75"/>
              <p:cNvSpPr>
                <a:spLocks noChangeArrowheads="1"/>
              </p:cNvSpPr>
              <p:nvPr/>
            </p:nvSpPr>
            <p:spPr bwMode="auto">
              <a:xfrm>
                <a:off x="984" y="3128"/>
                <a:ext cx="33" cy="2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6" name="Oval 76"/>
              <p:cNvSpPr>
                <a:spLocks noChangeArrowheads="1"/>
              </p:cNvSpPr>
              <p:nvPr/>
            </p:nvSpPr>
            <p:spPr bwMode="auto">
              <a:xfrm>
                <a:off x="829" y="3128"/>
                <a:ext cx="32" cy="2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7" name="Text Box 77"/>
              <p:cNvSpPr txBox="1">
                <a:spLocks noChangeArrowheads="1"/>
              </p:cNvSpPr>
              <p:nvPr/>
            </p:nvSpPr>
            <p:spPr bwMode="auto">
              <a:xfrm>
                <a:off x="1441" y="3392"/>
                <a:ext cx="222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U</a:t>
                </a:r>
                <a:r>
                  <a:rPr lang="en-US" altLang="zh-CN" sz="2000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38" name="Text Box 78"/>
              <p:cNvSpPr txBox="1">
                <a:spLocks noChangeArrowheads="1"/>
              </p:cNvSpPr>
              <p:nvPr/>
            </p:nvSpPr>
            <p:spPr bwMode="auto">
              <a:xfrm>
                <a:off x="3063" y="3368"/>
                <a:ext cx="222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U</a:t>
                </a:r>
                <a:r>
                  <a:rPr lang="en-US" altLang="zh-CN" sz="2000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66639" name="Oval 79"/>
              <p:cNvSpPr>
                <a:spLocks noChangeArrowheads="1"/>
              </p:cNvSpPr>
              <p:nvPr/>
            </p:nvSpPr>
            <p:spPr bwMode="auto">
              <a:xfrm>
                <a:off x="4383" y="3068"/>
                <a:ext cx="33" cy="2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0" name="Oval 80"/>
              <p:cNvSpPr>
                <a:spLocks noChangeArrowheads="1"/>
              </p:cNvSpPr>
              <p:nvPr/>
            </p:nvSpPr>
            <p:spPr bwMode="auto">
              <a:xfrm>
                <a:off x="5449" y="3068"/>
                <a:ext cx="33" cy="2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1" name="Text Box 81"/>
              <p:cNvSpPr txBox="1">
                <a:spLocks noChangeArrowheads="1"/>
              </p:cNvSpPr>
              <p:nvPr/>
            </p:nvSpPr>
            <p:spPr bwMode="auto">
              <a:xfrm>
                <a:off x="1119" y="2280"/>
                <a:ext cx="155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S</a:t>
                </a:r>
              </a:p>
            </p:txBody>
          </p:sp>
          <p:sp>
            <p:nvSpPr>
              <p:cNvPr id="66642" name="Text Box 82"/>
              <p:cNvSpPr txBox="1">
                <a:spLocks noChangeArrowheads="1"/>
              </p:cNvSpPr>
              <p:nvPr/>
            </p:nvSpPr>
            <p:spPr bwMode="auto">
              <a:xfrm>
                <a:off x="3240" y="2280"/>
                <a:ext cx="15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S</a:t>
                </a:r>
              </a:p>
            </p:txBody>
          </p:sp>
          <p:sp>
            <p:nvSpPr>
              <p:cNvPr id="66643" name="Text Box 83"/>
              <p:cNvSpPr txBox="1">
                <a:spLocks noChangeArrowheads="1"/>
              </p:cNvSpPr>
              <p:nvPr/>
            </p:nvSpPr>
            <p:spPr bwMode="auto">
              <a:xfrm>
                <a:off x="5229" y="2256"/>
                <a:ext cx="155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  <a:ea typeface="宋体" pitchFamily="2" charset="-122"/>
                  </a:rPr>
                  <a:t>S</a:t>
                </a:r>
              </a:p>
            </p:txBody>
          </p:sp>
        </p:grpSp>
      </p:grp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990600" y="2667000"/>
            <a:ext cx="1371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ea typeface="宋体" pitchFamily="2" charset="-122"/>
              </a:rPr>
              <a:t>两端电    压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3657600" y="2743200"/>
            <a:ext cx="1524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两端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电    压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6781800" y="2743200"/>
            <a:ext cx="19669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两  端</a:t>
            </a:r>
          </a:p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总   电    压</a:t>
            </a:r>
          </a:p>
        </p:txBody>
      </p:sp>
      <p:grpSp>
        <p:nvGrpSpPr>
          <p:cNvPr id="66647" name="Group 87"/>
          <p:cNvGrpSpPr>
            <a:grpSpLocks/>
          </p:cNvGrpSpPr>
          <p:nvPr/>
        </p:nvGrpSpPr>
        <p:grpSpPr bwMode="auto">
          <a:xfrm rot="-148263">
            <a:off x="6516688" y="0"/>
            <a:ext cx="2016125" cy="2160588"/>
            <a:chOff x="4105" y="0"/>
            <a:chExt cx="1270" cy="1361"/>
          </a:xfrm>
        </p:grpSpPr>
        <p:pic>
          <p:nvPicPr>
            <p:cNvPr id="66648" name="Picture 88" descr="ja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" y="354"/>
              <a:ext cx="682" cy="1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649" name="Picture 89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" y="412"/>
              <a:ext cx="338" cy="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650" name="Picture 90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0"/>
              <a:ext cx="338" cy="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651" name="Picture 91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472"/>
              <a:ext cx="282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4" grpId="0" autoUpdateAnimBg="0"/>
      <p:bldP spid="66645" grpId="0" autoUpdateAnimBg="0"/>
      <p:bldP spid="666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55888"/>
            <a:ext cx="8458200" cy="42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533400" y="17526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宋体" pitchFamily="2" charset="-122"/>
              </a:rPr>
              <a:t>下图是用电压表测灯泡两端电压的电路，</a:t>
            </a:r>
          </a:p>
          <a:p>
            <a:r>
              <a:rPr lang="zh-CN" altLang="en-US" sz="3200" b="1">
                <a:solidFill>
                  <a:srgbClr val="0000FF"/>
                </a:solidFill>
                <a:ea typeface="宋体" pitchFamily="2" charset="-122"/>
              </a:rPr>
              <a:t>其中电压表使用正确是（       ）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5292725" y="2114550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pic>
        <p:nvPicPr>
          <p:cNvPr id="86029" name="Picture 13" descr="Q_01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"/>
            <a:ext cx="14033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4213" y="765175"/>
            <a:ext cx="6554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实验探究：小灯泡两端的电压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152400" y="1752600"/>
            <a:ext cx="914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宋体" pitchFamily="2" charset="-122"/>
              </a:rPr>
              <a:t>利用你手边的器材连接电路，进行下面的实验：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）用电压表测量小灯泡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发光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时两端的电压。</a:t>
            </a:r>
          </a:p>
        </p:txBody>
      </p:sp>
      <p:grpSp>
        <p:nvGrpSpPr>
          <p:cNvPr id="73737" name="Group 9"/>
          <p:cNvGrpSpPr>
            <a:grpSpLocks/>
          </p:cNvGrpSpPr>
          <p:nvPr/>
        </p:nvGrpSpPr>
        <p:grpSpPr bwMode="auto">
          <a:xfrm rot="-148263">
            <a:off x="7092950" y="0"/>
            <a:ext cx="1655763" cy="1555750"/>
            <a:chOff x="4468" y="0"/>
            <a:chExt cx="1043" cy="980"/>
          </a:xfrm>
        </p:grpSpPr>
        <p:pic>
          <p:nvPicPr>
            <p:cNvPr id="73738" name="Picture 10" descr="ja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" y="255"/>
              <a:ext cx="559" cy="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39" name="Picture 11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3" y="297"/>
              <a:ext cx="278" cy="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40" name="Picture 12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0"/>
              <a:ext cx="278" cy="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41" name="Picture 13" descr="q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340"/>
              <a:ext cx="232" cy="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142875" y="3276600"/>
            <a:ext cx="90011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）用电压表测量小灯泡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不发光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时两端的电压。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宋体" pitchFamily="2" charset="-122"/>
              </a:rPr>
              <a:t>     把结果记录在表中。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152400" y="4800600"/>
            <a:ext cx="8642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）比较（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）和（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）两次实验现象及测量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宋体" pitchFamily="2" charset="-122"/>
              </a:rPr>
              <a:t>     结果</a:t>
            </a:r>
            <a:r>
              <a:rPr lang="en-US" altLang="zh-CN" sz="3200" b="1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你发现了什么？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42" grpId="0" autoUpdateAnimBg="0"/>
      <p:bldP spid="7374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78" name="Group 70"/>
          <p:cNvGraphicFramePr>
            <a:graphicFrameLocks noGrp="1"/>
          </p:cNvGraphicFramePr>
          <p:nvPr/>
        </p:nvGraphicFramePr>
        <p:xfrm>
          <a:off x="838200" y="2286000"/>
          <a:ext cx="6629400" cy="3311208"/>
        </p:xfrm>
        <a:graphic>
          <a:graphicData uri="http://schemas.openxmlformats.org/drawingml/2006/table">
            <a:tbl>
              <a:tblPr/>
              <a:tblGrid>
                <a:gridCol w="1387475"/>
                <a:gridCol w="3236913"/>
                <a:gridCol w="2005012"/>
              </a:tblGrid>
              <a:tr h="8175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小灯泡的情况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电压表示数            （ 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V 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发光时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不发光时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85800" y="6858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电源之父：伏特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1676400"/>
            <a:ext cx="853440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伏特是意大利物理学家。善于</a:t>
            </a:r>
          </a:p>
          <a:p>
            <a:pPr algn="just"/>
            <a:r>
              <a:rPr lang="zh-CN" altLang="en-US" sz="3200" b="1">
                <a:latin typeface="宋体" pitchFamily="2" charset="-122"/>
                <a:ea typeface="宋体" pitchFamily="2" charset="-122"/>
              </a:rPr>
              <a:t>思考、喜欢探求、勇于实践的他在青少年时期就开始了电学实验，他读了很多电学的书，他的实验超出了当时已知的一切电学知识。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1800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日他宣布发明了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伏打电堆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，这一神奇发明，对电学的研究具有划时代的意义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伏特被称为</a:t>
            </a:r>
            <a:r>
              <a:rPr lang="zh-CN" altLang="en-US" sz="3200" b="1">
                <a:latin typeface="Arial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电源之父</a:t>
            </a:r>
            <a:r>
              <a:rPr lang="zh-CN" altLang="en-US" sz="3200" b="1">
                <a:latin typeface="Arial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。后人为纪念这位著名的物理学家，把电压的单位规定为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伏特</a:t>
            </a:r>
            <a:r>
              <a:rPr lang="zh-CN" altLang="en-US" sz="3200" b="1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3200" b="1">
                <a:ea typeface="宋体" pitchFamily="2" charset="-122"/>
              </a:rPr>
              <a:t> </a:t>
            </a:r>
          </a:p>
        </p:txBody>
      </p:sp>
      <p:pic>
        <p:nvPicPr>
          <p:cNvPr id="82958" name="Picture 14" descr="20060502233346415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18288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~PP33835.WAV">
            <a:hlinkClick r:id="" action="ppaction://media"/>
          </p:cNvPr>
          <p:cNvPicPr>
            <a:picLocks noRot="1" noChangeAspect="1" noChangeArrowheads="1"/>
          </p:cNvPicPr>
          <p:nvPr>
            <a:wavAudioFile r:embed="rId2" name="~PP3543.WAV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38" y="630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advTm="50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29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964"/>
                </p:tgtEl>
              </p:cMediaNode>
            </p:audio>
          </p:childTnLst>
        </p:cTn>
      </p:par>
    </p:tnLst>
    <p:bldLst>
      <p:bldP spid="8294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0WK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116013" y="765175"/>
            <a:ext cx="2592387" cy="641350"/>
            <a:chOff x="703" y="482"/>
            <a:chExt cx="1633" cy="404"/>
          </a:xfrm>
        </p:grpSpPr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703" y="482"/>
              <a:ext cx="1633" cy="386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771" y="482"/>
              <a:ext cx="149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zh-CN" altLang="en-US" sz="3600" b="1">
                  <a:latin typeface="Times New Roman" pitchFamily="18" charset="0"/>
                  <a:ea typeface="宋体" pitchFamily="2" charset="-122"/>
                </a:rPr>
                <a:t>想一想</a:t>
              </a:r>
              <a:r>
                <a:rPr lang="zh-CN" altLang="en-US" sz="2400" b="1">
                  <a:latin typeface="Times New Roman" pitchFamily="18" charset="0"/>
                  <a:ea typeface="宋体" pitchFamily="2" charset="-122"/>
                </a:rPr>
                <a:t>：</a:t>
              </a:r>
            </a:p>
          </p:txBody>
        </p:sp>
      </p:grp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044575" y="1557338"/>
            <a:ext cx="424815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0000FF"/>
                </a:solidFill>
                <a:ea typeface="隶书" pitchFamily="49" charset="-122"/>
              </a:rPr>
              <a:t>电压表、电流表在使用上有哪些相同点和不同点？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87450" y="692150"/>
            <a:ext cx="7162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ea typeface="隶书" pitchFamily="49" charset="-122"/>
              </a:rPr>
              <a:t>电压表与电流表</a:t>
            </a:r>
            <a:r>
              <a:rPr lang="en-US" altLang="zh-CN" b="1">
                <a:solidFill>
                  <a:srgbClr val="FF0000"/>
                </a:solidFill>
                <a:ea typeface="隶书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ea typeface="隶书" pitchFamily="49" charset="-122"/>
              </a:rPr>
              <a:t>相同点</a:t>
            </a:r>
            <a:r>
              <a:rPr lang="en-US" altLang="zh-CN" b="1">
                <a:solidFill>
                  <a:srgbClr val="FF0000"/>
                </a:solidFill>
                <a:ea typeface="隶书" pitchFamily="49" charset="-122"/>
              </a:rPr>
              <a:t>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61928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、使用前都要校零。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684213" y="2708275"/>
            <a:ext cx="8783637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、使用时必须让电流从</a:t>
            </a:r>
            <a:r>
              <a:rPr lang="zh-CN" altLang="en-US" sz="4400" b="1">
                <a:solidFill>
                  <a:srgbClr val="0000FF"/>
                </a:solidFill>
                <a:latin typeface="Arial"/>
                <a:ea typeface="隶书" pitchFamily="49" charset="-122"/>
              </a:rPr>
              <a:t>“</a:t>
            </a:r>
            <a:r>
              <a:rPr lang="en-US" altLang="zh-CN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en-US" altLang="zh-CN" sz="4400" b="1">
                <a:solidFill>
                  <a:srgbClr val="0000FF"/>
                </a:solidFill>
                <a:latin typeface="Arial"/>
                <a:ea typeface="隶书" pitchFamily="49" charset="-122"/>
              </a:rPr>
              <a:t>”</a:t>
            </a:r>
            <a:r>
              <a:rPr lang="zh-CN" altLang="en-US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接线         柱流进去，从</a:t>
            </a:r>
            <a:r>
              <a:rPr lang="zh-CN" altLang="en-US" sz="4400" b="1">
                <a:solidFill>
                  <a:srgbClr val="0000FF"/>
                </a:solidFill>
                <a:latin typeface="Arial"/>
                <a:ea typeface="隶书" pitchFamily="49" charset="-122"/>
              </a:rPr>
              <a:t>“</a:t>
            </a:r>
            <a:r>
              <a:rPr lang="zh-CN" altLang="en-US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zh-CN" altLang="en-US" sz="4400" b="1">
                <a:solidFill>
                  <a:srgbClr val="0000FF"/>
                </a:solidFill>
                <a:latin typeface="Arial"/>
                <a:ea typeface="隶书" pitchFamily="49" charset="-122"/>
              </a:rPr>
              <a:t>”</a:t>
            </a:r>
            <a:r>
              <a:rPr lang="zh-CN" altLang="en-US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接线柱流出来。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684213" y="4221163"/>
            <a:ext cx="79914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、被测电流或电压的大小都不能超出电表的量程。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/>
      <p:bldP spid="553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61" name="Group 117"/>
          <p:cNvGraphicFramePr>
            <a:graphicFrameLocks noGrp="1"/>
          </p:cNvGraphicFramePr>
          <p:nvPr/>
        </p:nvGraphicFramePr>
        <p:xfrm>
          <a:off x="107950" y="1839913"/>
          <a:ext cx="8929688" cy="4329748"/>
        </p:xfrm>
        <a:graphic>
          <a:graphicData uri="http://schemas.openxmlformats.org/drawingml/2006/table">
            <a:tbl>
              <a:tblPr/>
              <a:tblGrid>
                <a:gridCol w="1339850"/>
                <a:gridCol w="3771900"/>
                <a:gridCol w="3817938"/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隶书" pitchFamily="49" charset="-122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隶书" pitchFamily="49" charset="-122"/>
                        </a:rPr>
                        <a:t>电流表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隶书" pitchFamily="49" charset="-122"/>
                        </a:rPr>
                        <a:t>电压表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1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5135563" y="2667000"/>
            <a:ext cx="4008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隶书" pitchFamily="49" charset="-122"/>
              </a:rPr>
              <a:t>并联</a:t>
            </a:r>
            <a:r>
              <a:rPr lang="zh-CN" altLang="en-US" b="1">
                <a:solidFill>
                  <a:srgbClr val="0000FF"/>
                </a:solidFill>
                <a:ea typeface="隶书" pitchFamily="49" charset="-122"/>
              </a:rPr>
              <a:t>在电路两端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5221288" y="4926013"/>
            <a:ext cx="41036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ea typeface="隶书" pitchFamily="49" charset="-122"/>
              </a:rPr>
              <a:t>可以</a:t>
            </a:r>
            <a:r>
              <a:rPr lang="zh-CN" altLang="en-US" b="1">
                <a:solidFill>
                  <a:srgbClr val="0000FF"/>
                </a:solidFill>
                <a:ea typeface="隶书" pitchFamily="49" charset="-122"/>
              </a:rPr>
              <a:t>与电源直接相连</a:t>
            </a: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19250" y="4926013"/>
            <a:ext cx="35290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ea typeface="隶书" pitchFamily="49" charset="-122"/>
              </a:rPr>
              <a:t>不能</a:t>
            </a:r>
            <a:r>
              <a:rPr lang="zh-CN" altLang="en-US" b="1">
                <a:solidFill>
                  <a:srgbClr val="0000FF"/>
                </a:solidFill>
                <a:ea typeface="隶书" pitchFamily="49" charset="-122"/>
              </a:rPr>
              <a:t>与电源直接相连</a:t>
            </a:r>
          </a:p>
        </p:txBody>
      </p:sp>
      <p:grpSp>
        <p:nvGrpSpPr>
          <p:cNvPr id="31838" name="Group 94"/>
          <p:cNvGrpSpPr>
            <a:grpSpLocks/>
          </p:cNvGrpSpPr>
          <p:nvPr/>
        </p:nvGrpSpPr>
        <p:grpSpPr bwMode="auto">
          <a:xfrm>
            <a:off x="5340350" y="3471863"/>
            <a:ext cx="3624263" cy="1433512"/>
            <a:chOff x="3364" y="2187"/>
            <a:chExt cx="2283" cy="903"/>
          </a:xfrm>
        </p:grpSpPr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3364" y="2187"/>
              <a:ext cx="2283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  <a:latin typeface="黑体" pitchFamily="2" charset="-122"/>
                </a:rPr>
                <a:t>    </a:t>
              </a: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</a:rPr>
                <a:t>0</a:t>
              </a:r>
              <a:r>
                <a:rPr lang="zh-CN" altLang="en-US" b="1">
                  <a:solidFill>
                    <a:srgbClr val="0000FF"/>
                  </a:solidFill>
                  <a:latin typeface="黑体" pitchFamily="2" charset="-122"/>
                </a:rPr>
                <a:t>～</a:t>
              </a: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</a:rPr>
                <a:t>3V  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</a:rPr>
                <a:t>    0</a:t>
              </a:r>
              <a:r>
                <a:rPr lang="zh-CN" altLang="en-US" b="1">
                  <a:solidFill>
                    <a:srgbClr val="0000FF"/>
                  </a:solidFill>
                  <a:latin typeface="黑体" pitchFamily="2" charset="-122"/>
                </a:rPr>
                <a:t>～</a:t>
              </a: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</a:rPr>
                <a:t>15V</a:t>
              </a:r>
            </a:p>
          </p:txBody>
        </p:sp>
        <p:sp>
          <p:nvSpPr>
            <p:cNvPr id="31829" name="Text Box 85"/>
            <p:cNvSpPr txBox="1">
              <a:spLocks noChangeArrowheads="1"/>
            </p:cNvSpPr>
            <p:nvPr/>
          </p:nvSpPr>
          <p:spPr bwMode="auto">
            <a:xfrm>
              <a:off x="3378" y="2196"/>
              <a:ext cx="817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隶书" pitchFamily="49" charset="-122"/>
                </a:rPr>
                <a:t>两个</a:t>
              </a:r>
              <a:r>
                <a:rPr lang="zh-CN" altLang="en-US" b="1">
                  <a:solidFill>
                    <a:srgbClr val="0000FF"/>
                  </a:solidFill>
                  <a:ea typeface="隶书" pitchFamily="49" charset="-122"/>
                </a:rPr>
                <a:t>量程</a:t>
              </a:r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525463" y="3879850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2</a:t>
            </a: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541338" y="5229225"/>
            <a:ext cx="574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3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1692275" y="2695575"/>
            <a:ext cx="338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ea typeface="隶书" pitchFamily="49" charset="-122"/>
              </a:rPr>
              <a:t>串联</a:t>
            </a:r>
            <a:r>
              <a:rPr lang="zh-CN" altLang="en-US" b="1">
                <a:solidFill>
                  <a:srgbClr val="0000FF"/>
                </a:solidFill>
                <a:ea typeface="隶书" pitchFamily="49" charset="-122"/>
              </a:rPr>
              <a:t>在电路中</a:t>
            </a:r>
          </a:p>
        </p:txBody>
      </p:sp>
      <p:grpSp>
        <p:nvGrpSpPr>
          <p:cNvPr id="31837" name="Group 93"/>
          <p:cNvGrpSpPr>
            <a:grpSpLocks/>
          </p:cNvGrpSpPr>
          <p:nvPr/>
        </p:nvGrpSpPr>
        <p:grpSpPr bwMode="auto">
          <a:xfrm>
            <a:off x="1617663" y="3487738"/>
            <a:ext cx="3890962" cy="1433512"/>
            <a:chOff x="1019" y="2197"/>
            <a:chExt cx="2451" cy="903"/>
          </a:xfrm>
        </p:grpSpPr>
        <p:sp>
          <p:nvSpPr>
            <p:cNvPr id="31826" name="Text Box 82"/>
            <p:cNvSpPr txBox="1">
              <a:spLocks noChangeArrowheads="1"/>
            </p:cNvSpPr>
            <p:nvPr/>
          </p:nvSpPr>
          <p:spPr bwMode="auto">
            <a:xfrm>
              <a:off x="1019" y="2232"/>
              <a:ext cx="90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隶书" pitchFamily="49" charset="-122"/>
                </a:rPr>
                <a:t>两个</a:t>
              </a:r>
              <a:r>
                <a:rPr lang="zh-CN" altLang="en-US" b="1">
                  <a:solidFill>
                    <a:srgbClr val="0000FF"/>
                  </a:solidFill>
                  <a:ea typeface="隶书" pitchFamily="49" charset="-122"/>
                </a:rPr>
                <a:t>量程</a:t>
              </a:r>
            </a:p>
          </p:txBody>
        </p:sp>
        <p:sp>
          <p:nvSpPr>
            <p:cNvPr id="31834" name="Text Box 90"/>
            <p:cNvSpPr txBox="1">
              <a:spLocks noChangeArrowheads="1"/>
            </p:cNvSpPr>
            <p:nvPr/>
          </p:nvSpPr>
          <p:spPr bwMode="auto">
            <a:xfrm>
              <a:off x="1474" y="2197"/>
              <a:ext cx="1996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</a:rPr>
                <a:t>0</a:t>
              </a:r>
              <a:r>
                <a:rPr lang="zh-CN" altLang="en-US" b="1">
                  <a:solidFill>
                    <a:srgbClr val="0000FF"/>
                  </a:solidFill>
                  <a:latin typeface="黑体" pitchFamily="2" charset="-122"/>
                </a:rPr>
                <a:t>～</a:t>
              </a: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</a:rPr>
                <a:t>0.6A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</a:rPr>
                <a:t>0</a:t>
              </a:r>
              <a:r>
                <a:rPr lang="zh-CN" altLang="en-US" b="1">
                  <a:solidFill>
                    <a:srgbClr val="0000FF"/>
                  </a:solidFill>
                  <a:latin typeface="黑体" pitchFamily="2" charset="-122"/>
                </a:rPr>
                <a:t>～</a:t>
              </a: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</a:rPr>
                <a:t>3A</a:t>
              </a:r>
            </a:p>
          </p:txBody>
        </p:sp>
      </p:grp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1187450" y="692150"/>
            <a:ext cx="7162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ea typeface="隶书" pitchFamily="49" charset="-122"/>
              </a:rPr>
              <a:t>电压表与电流表</a:t>
            </a:r>
            <a:r>
              <a:rPr lang="en-US" altLang="zh-CN" b="1">
                <a:solidFill>
                  <a:srgbClr val="FF0000"/>
                </a:solidFill>
                <a:ea typeface="隶书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ea typeface="隶书" pitchFamily="49" charset="-122"/>
              </a:rPr>
              <a:t>不同点</a:t>
            </a:r>
            <a:r>
              <a:rPr lang="en-US" altLang="zh-CN" b="1">
                <a:solidFill>
                  <a:srgbClr val="FF0000"/>
                </a:solidFill>
                <a:ea typeface="隶书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0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5" grpId="0"/>
      <p:bldP spid="318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0000FF"/>
                </a:solidFill>
                <a:ea typeface="隶书" pitchFamily="49" charset="-122"/>
              </a:rPr>
              <a:t>比较一下：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533400" y="1676400"/>
            <a:ext cx="7467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4800" b="1">
              <a:solidFill>
                <a:srgbClr val="0000FF"/>
              </a:solidFill>
              <a:ea typeface="隶书" pitchFamily="49" charset="-122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57200" y="1752600"/>
            <a:ext cx="6629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宋体" pitchFamily="2" charset="-122"/>
                <a:ea typeface="宋体" pitchFamily="2" charset="-122"/>
              </a:rPr>
              <a:t>如图所示为一个正确的电路图，其中</a:t>
            </a:r>
            <a:r>
              <a:rPr lang="en-US" altLang="zh-CN" sz="3200">
                <a:latin typeface="宋体" pitchFamily="2" charset="-122"/>
                <a:ea typeface="宋体" pitchFamily="2" charset="-122"/>
              </a:rPr>
              <a:t>a b</a:t>
            </a:r>
            <a:r>
              <a:rPr lang="zh-CN" altLang="en-US" sz="3200">
                <a:latin typeface="宋体" pitchFamily="2" charset="-122"/>
                <a:ea typeface="宋体" pitchFamily="2" charset="-122"/>
              </a:rPr>
              <a:t>是电表，则（　）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29101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457200" y="2971800"/>
            <a:ext cx="45720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b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均为电流表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b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均为电压表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是电流表，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是电压表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．</a:t>
            </a:r>
            <a:r>
              <a:rPr lang="en-US" altLang="zh-CN" sz="280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是电压表，</a:t>
            </a:r>
            <a:r>
              <a:rPr lang="en-US" altLang="zh-CN" sz="280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是电流表</a:t>
            </a:r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 flipV="1">
            <a:off x="0" y="3048000"/>
            <a:ext cx="9210675" cy="8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5486400" y="2971800"/>
          <a:ext cx="27432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r:id="rId3" imgW="1390844" imgH="1076475" progId="Paint.Picture">
                  <p:embed/>
                </p:oleObj>
              </mc:Choice>
              <mc:Fallback>
                <p:oleObj r:id="rId3" imgW="1390844" imgH="1076475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71800"/>
                        <a:ext cx="2743200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3924300" y="2205038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7696200" cy="990600"/>
          </a:xfrm>
        </p:spPr>
        <p:txBody>
          <a:bodyPr/>
          <a:lstStyle/>
          <a:p>
            <a:r>
              <a:rPr lang="zh-CN" altLang="en-US" sz="5400">
                <a:solidFill>
                  <a:schemeClr val="tx1"/>
                </a:solidFill>
              </a:rPr>
              <a:t>试试看：自制水果电池</a:t>
            </a:r>
          </a:p>
        </p:txBody>
      </p:sp>
      <p:pic>
        <p:nvPicPr>
          <p:cNvPr id="62468" name="Picture 4" descr="13-图片-29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6858000" cy="4630738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04800" y="533400"/>
            <a:ext cx="6324600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祝同学们学习进步</a:t>
            </a:r>
          </a:p>
          <a:p>
            <a:endParaRPr lang="zh-CN" altLang="en-US" sz="540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5400">
                <a:latin typeface="宋体" pitchFamily="2" charset="-122"/>
                <a:ea typeface="宋体" pitchFamily="2" charset="-122"/>
              </a:rPr>
              <a:t>       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0" y="3068638"/>
            <a:ext cx="81724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7200" i="1">
                <a:solidFill>
                  <a:srgbClr val="0000FF"/>
                </a:solidFill>
                <a:latin typeface="华文彩云" pitchFamily="2" charset="-122"/>
                <a:ea typeface="隶书" pitchFamily="49" charset="-122"/>
              </a:rPr>
              <a:t>    </a:t>
            </a:r>
            <a:r>
              <a:rPr lang="zh-CN" altLang="en-US" sz="8000" b="1">
                <a:solidFill>
                  <a:srgbClr val="0000FF"/>
                </a:solidFill>
                <a:latin typeface="仿宋_GB2312" pitchFamily="49" charset="-122"/>
                <a:ea typeface="宋体" pitchFamily="2" charset="-122"/>
              </a:rPr>
              <a:t>再     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4494212" cy="1371600"/>
          </a:xfrm>
        </p:spPr>
        <p:txBody>
          <a:bodyPr/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中考题回顾  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&lt;1&gt;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52400" y="1676400"/>
            <a:ext cx="86868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 algn="just"/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如果某次电学实验不能正常进行，需要判断干电池是否报废，可取一节干电池，用电压表来测量它的电压，下列步骤中正确的是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</a:p>
          <a:p>
            <a:pPr indent="266700" algn="just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把电压表的正接线柱与干电池的负极接触，负接线柱与正　　极接触</a:t>
            </a:r>
          </a:p>
          <a:p>
            <a:pPr indent="266700" algn="just" eaLnBrk="0" hangingPunct="0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在刻度盘上读出电压值</a:t>
            </a:r>
          </a:p>
          <a:p>
            <a:pPr indent="266700" algn="just" eaLnBrk="0" hangingPunct="0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选择电压表的量程为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V</a:t>
            </a:r>
          </a:p>
          <a:p>
            <a:pPr indent="266700" algn="just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把电压表的负接线柱与干电池的负极接触，正接线柱与正　　极接触</a:t>
            </a:r>
          </a:p>
          <a:p>
            <a:pPr indent="266700" algn="just" eaLnBrk="0" hangingPunct="0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选择电压表的量程为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15V</a:t>
            </a:r>
          </a:p>
          <a:p>
            <a:pPr indent="266700" algn="just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③②① 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①⑤③ 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③④② 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①④②</a:t>
            </a:r>
          </a:p>
          <a:p>
            <a:pPr indent="266700" eaLnBrk="0" hangingPunct="0"/>
            <a:endParaRPr lang="en-US" altLang="zh-CN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547813" y="2362200"/>
            <a:ext cx="1119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Ｃ</a:t>
            </a:r>
          </a:p>
        </p:txBody>
      </p:sp>
      <p:pic>
        <p:nvPicPr>
          <p:cNvPr id="77830" name="Picture 6" descr="Q_01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620713"/>
            <a:ext cx="14033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  <p:bldP spid="7782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90" name="Picture 82" descr="HWOCRTEMP_ROC3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068638"/>
            <a:ext cx="1905000" cy="17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0" y="1676400"/>
            <a:ext cx="70866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 algn="just"/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在用电压表测量电压时，如果不能估计出被测电压的范围，应该先用电压表的大量程进行试触．某次实验中，只知道电压不超过安全电压，所用电压表如图所示．关于试触后的操作，下列说法中正确的是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   )</a:t>
            </a:r>
          </a:p>
          <a:p>
            <a:pPr indent="266700" algn="just" eaLnBrk="0" hangingPunct="0"/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．如果示数大于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15 V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，则需调换接线柱重新试触</a:t>
            </a:r>
          </a:p>
          <a:p>
            <a:pPr indent="266700" algn="just" eaLnBrk="0" hangingPunct="0"/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．如果示数大于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15 V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，则必须换用另一个量程更                                         </a:t>
            </a:r>
          </a:p>
          <a:p>
            <a:pPr indent="266700" algn="just" eaLnBrk="0" hangingPunct="0"/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大的电压表。  </a:t>
            </a:r>
          </a:p>
          <a:p>
            <a:pPr indent="266700" algn="just" eaLnBrk="0" hangingPunct="0"/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．如果示数在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 V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15 V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之间，则需调换接线柱  </a:t>
            </a:r>
          </a:p>
          <a:p>
            <a:pPr indent="266700" algn="just" eaLnBrk="0" hangingPunct="0"/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重新试触 。</a:t>
            </a:r>
          </a:p>
          <a:p>
            <a:pPr indent="266700" eaLnBrk="0" hangingPunct="0"/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．如果示数小于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 V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，则必须换用另一个量程更</a:t>
            </a:r>
          </a:p>
          <a:p>
            <a:pPr indent="266700" eaLnBrk="0" hangingPunct="0"/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小的电压表</a:t>
            </a:r>
            <a:r>
              <a:rPr lang="zh-CN" altLang="en-US" sz="2400" b="1">
                <a:ea typeface="宋体" pitchFamily="2" charset="-122"/>
              </a:rPr>
              <a:t> 。</a:t>
            </a:r>
          </a:p>
        </p:txBody>
      </p:sp>
      <p:sp>
        <p:nvSpPr>
          <p:cNvPr id="68695" name="Rectangle 87"/>
          <p:cNvSpPr>
            <a:spLocks noChangeArrowheads="1"/>
          </p:cNvSpPr>
          <p:nvPr/>
        </p:nvSpPr>
        <p:spPr bwMode="auto">
          <a:xfrm>
            <a:off x="2484438" y="685800"/>
            <a:ext cx="47545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中考题回顾 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&lt;2&gt;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838200" y="31242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grpSp>
        <p:nvGrpSpPr>
          <p:cNvPr id="68697" name="Group 89"/>
          <p:cNvGrpSpPr>
            <a:grpSpLocks/>
          </p:cNvGrpSpPr>
          <p:nvPr/>
        </p:nvGrpSpPr>
        <p:grpSpPr bwMode="auto">
          <a:xfrm rot="-148263">
            <a:off x="395288" y="0"/>
            <a:ext cx="1801812" cy="1619250"/>
            <a:chOff x="249" y="0"/>
            <a:chExt cx="1135" cy="1020"/>
          </a:xfrm>
        </p:grpSpPr>
        <p:pic>
          <p:nvPicPr>
            <p:cNvPr id="68698" name="Picture 90" descr="ja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265"/>
              <a:ext cx="609" cy="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699" name="Picture 91" descr="q2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" y="309"/>
              <a:ext cx="302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700" name="Picture 92" descr="q2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0"/>
              <a:ext cx="302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701" name="Picture 93" descr="q2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354"/>
              <a:ext cx="252" cy="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9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3386138" cy="701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</a:rPr>
              <a:t>身边的电压值</a:t>
            </a:r>
          </a:p>
        </p:txBody>
      </p:sp>
      <p:pic>
        <p:nvPicPr>
          <p:cNvPr id="24581" name="Picture 5" descr="13-图片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92150"/>
            <a:ext cx="471328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干电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268413"/>
            <a:ext cx="2016125" cy="25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3" name="Picture 7" descr="蓄电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933825"/>
            <a:ext cx="3505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643438" y="1295400"/>
            <a:ext cx="3278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照明电路：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220V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95288" y="5949950"/>
            <a:ext cx="482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蓄电池组串联：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6V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23888" y="1863725"/>
            <a:ext cx="671512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干电池：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236663" y="1916113"/>
            <a:ext cx="671512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1.5V</a:t>
            </a: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7088" y="69215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</a:rPr>
              <a:t>电压表的使用方法：</a:t>
            </a:r>
          </a:p>
        </p:txBody>
      </p:sp>
      <p:grpSp>
        <p:nvGrpSpPr>
          <p:cNvPr id="33802" name="Group 10"/>
          <p:cNvGrpSpPr>
            <a:grpSpLocks/>
          </p:cNvGrpSpPr>
          <p:nvPr/>
        </p:nvGrpSpPr>
        <p:grpSpPr bwMode="auto">
          <a:xfrm>
            <a:off x="519113" y="1697038"/>
            <a:ext cx="8445500" cy="1155700"/>
            <a:chOff x="327" y="1069"/>
            <a:chExt cx="5320" cy="728"/>
          </a:xfrm>
        </p:grpSpPr>
        <p:sp>
          <p:nvSpPr>
            <p:cNvPr id="33794" name="Text Box 2"/>
            <p:cNvSpPr txBox="1">
              <a:spLocks noChangeArrowheads="1"/>
            </p:cNvSpPr>
            <p:nvPr/>
          </p:nvSpPr>
          <p:spPr bwMode="auto">
            <a:xfrm>
              <a:off x="327" y="1069"/>
              <a:ext cx="51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</a:rPr>
                <a:t>1</a:t>
              </a:r>
              <a:r>
                <a:rPr lang="zh-CN" altLang="en-US" sz="3200" b="1">
                  <a:latin typeface="黑体" pitchFamily="2" charset="-122"/>
                </a:rPr>
                <a:t>、</a:t>
              </a:r>
              <a:r>
                <a:rPr lang="zh-CN" altLang="en-US" sz="3200" b="1">
                  <a:solidFill>
                    <a:srgbClr val="0000FF"/>
                  </a:solidFill>
                  <a:latin typeface="黑体" pitchFamily="2" charset="-122"/>
                </a:rPr>
                <a:t>校零：</a:t>
              </a:r>
              <a:r>
                <a:rPr lang="zh-CN" altLang="en-US" sz="3200" b="1">
                  <a:latin typeface="黑体" pitchFamily="2" charset="-122"/>
                </a:rPr>
                <a:t>检查电压表的指针是否对准零刻度</a:t>
              </a:r>
            </a:p>
          </p:txBody>
        </p:sp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474" y="1432"/>
              <a:ext cx="41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</a:rPr>
                <a:t>线，如有偏差，进行较正。</a:t>
              </a:r>
            </a:p>
          </p:txBody>
        </p:sp>
      </p:grp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468313" y="2895600"/>
            <a:ext cx="8675687" cy="1587500"/>
            <a:chOff x="295" y="1824"/>
            <a:chExt cx="5465" cy="1000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95" y="1824"/>
              <a:ext cx="54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</a:rPr>
                <a:t>2</a:t>
              </a:r>
              <a:r>
                <a:rPr lang="zh-CN" altLang="en-US" sz="3200" b="1">
                  <a:latin typeface="黑体" pitchFamily="2" charset="-122"/>
                </a:rPr>
                <a:t>、</a:t>
              </a:r>
              <a:r>
                <a:rPr lang="zh-CN" altLang="en-US" sz="3200" b="1">
                  <a:solidFill>
                    <a:srgbClr val="0000FF"/>
                  </a:solidFill>
                  <a:latin typeface="黑体" pitchFamily="2" charset="-122"/>
                </a:rPr>
                <a:t>并联：</a:t>
              </a:r>
              <a:r>
                <a:rPr lang="zh-CN" altLang="en-US" sz="3200" b="1">
                  <a:latin typeface="黑体" pitchFamily="2" charset="-122"/>
                </a:rPr>
                <a:t>电压表必须并联在待测电路的两端，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519" y="2152"/>
              <a:ext cx="412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</a:rPr>
                <a:t>应使电流从电压表的 </a:t>
              </a:r>
              <a:r>
                <a:rPr lang="zh-CN" altLang="en-US" sz="3200" b="1">
                  <a:latin typeface="Times New Roman"/>
                </a:rPr>
                <a:t>“</a:t>
              </a:r>
              <a:r>
                <a:rPr lang="en-US" altLang="zh-CN" sz="3200" b="1">
                  <a:latin typeface="黑体" pitchFamily="2" charset="-122"/>
                </a:rPr>
                <a:t>+</a:t>
              </a:r>
              <a:r>
                <a:rPr lang="en-US" altLang="zh-CN" sz="3200" b="1">
                  <a:latin typeface="Times New Roman"/>
                </a:rPr>
                <a:t>”</a:t>
              </a:r>
              <a:r>
                <a:rPr lang="en-US" altLang="zh-CN" sz="3200" b="1">
                  <a:latin typeface="黑体" pitchFamily="2" charset="-122"/>
                </a:rPr>
                <a:t> </a:t>
              </a:r>
              <a:r>
                <a:rPr lang="zh-CN" altLang="en-US" sz="3200" b="1">
                  <a:latin typeface="黑体" pitchFamily="2" charset="-122"/>
                </a:rPr>
                <a:t>接线柱 流入，从</a:t>
              </a:r>
              <a:r>
                <a:rPr lang="zh-CN" altLang="en-US" sz="3200" b="1">
                  <a:latin typeface="Times New Roman"/>
                </a:rPr>
                <a:t>“</a:t>
              </a:r>
              <a:r>
                <a:rPr lang="zh-CN" altLang="en-US" sz="3200" b="1">
                  <a:latin typeface="黑体" pitchFamily="2" charset="-122"/>
                </a:rPr>
                <a:t>－</a:t>
              </a:r>
              <a:r>
                <a:rPr lang="zh-CN" altLang="en-US" sz="3200" b="1">
                  <a:latin typeface="Times New Roman"/>
                </a:rPr>
                <a:t>”</a:t>
              </a:r>
              <a:r>
                <a:rPr lang="zh-CN" altLang="en-US" sz="3200" b="1">
                  <a:latin typeface="黑体" pitchFamily="2" charset="-122"/>
                </a:rPr>
                <a:t>接线柱流出。</a:t>
              </a:r>
            </a:p>
          </p:txBody>
        </p:sp>
      </p:grp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539750" y="4595813"/>
            <a:ext cx="8532813" cy="1570037"/>
            <a:chOff x="340" y="2895"/>
            <a:chExt cx="5375" cy="989"/>
          </a:xfrm>
        </p:grpSpPr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340" y="2895"/>
              <a:ext cx="53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</a:rPr>
                <a:t>3</a:t>
              </a:r>
              <a:r>
                <a:rPr lang="zh-CN" altLang="en-US" sz="3200" b="1">
                  <a:latin typeface="黑体" pitchFamily="2" charset="-122"/>
                </a:rPr>
                <a:t>、</a:t>
              </a:r>
              <a:r>
                <a:rPr lang="zh-CN" altLang="en-US" sz="3200" b="1">
                  <a:solidFill>
                    <a:srgbClr val="0000FF"/>
                  </a:solidFill>
                  <a:latin typeface="黑体" pitchFamily="2" charset="-122"/>
                </a:rPr>
                <a:t>被测电压的大小不能超出电压表量程。</a:t>
              </a:r>
              <a:r>
                <a:rPr lang="zh-CN" altLang="en-US" sz="3200" b="1">
                  <a:latin typeface="黑体" pitchFamily="2" charset="-122"/>
                </a:rPr>
                <a:t>一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748" y="3212"/>
              <a:ext cx="476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</a:rPr>
                <a:t>般先选用大量程进行试触，如电压表的示数在小量程范围内，则改用小量程。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685800" y="762000"/>
            <a:ext cx="3238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身边的电压值</a:t>
            </a:r>
          </a:p>
        </p:txBody>
      </p:sp>
      <p:pic>
        <p:nvPicPr>
          <p:cNvPr id="87047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657600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762000" y="4953000"/>
            <a:ext cx="358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电子手表用氧化银</a:t>
            </a:r>
          </a:p>
          <a:p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电池的电压是</a:t>
            </a:r>
            <a:r>
              <a:rPr lang="en-US" altLang="zh-CN" sz="2800" b="1">
                <a:solidFill>
                  <a:srgbClr val="0000FF"/>
                </a:solidFill>
                <a:ea typeface="宋体" pitchFamily="2" charset="-122"/>
              </a:rPr>
              <a:t>1.5V</a:t>
            </a:r>
          </a:p>
        </p:txBody>
      </p:sp>
      <p:pic>
        <p:nvPicPr>
          <p:cNvPr id="87050" name="Picture 10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5052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5562600" y="4953000"/>
            <a:ext cx="2209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宋体" pitchFamily="2" charset="-122"/>
              </a:rPr>
              <a:t>MP3 </a:t>
            </a:r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电  池</a:t>
            </a:r>
          </a:p>
          <a:p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电压约为</a:t>
            </a:r>
            <a:r>
              <a:rPr lang="en-US" altLang="zh-CN" sz="2800" b="1">
                <a:solidFill>
                  <a:srgbClr val="0000FF"/>
                </a:solidFill>
                <a:ea typeface="宋体" pitchFamily="2" charset="-122"/>
              </a:rPr>
              <a:t>3V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609600" y="2133600"/>
            <a:ext cx="70866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ea typeface="宋体" pitchFamily="2" charset="-122"/>
              </a:rPr>
              <a:t>      </a:t>
            </a:r>
            <a:r>
              <a:rPr lang="zh-CN" altLang="en-US" sz="3600" b="1">
                <a:solidFill>
                  <a:srgbClr val="0000FF"/>
                </a:solidFill>
                <a:ea typeface="宋体" pitchFamily="2" charset="-122"/>
              </a:rPr>
              <a:t>用电压表测电压时，某同学</a:t>
            </a:r>
          </a:p>
          <a:p>
            <a:r>
              <a:rPr lang="zh-CN" altLang="en-US" sz="3600" b="1">
                <a:solidFill>
                  <a:srgbClr val="0000FF"/>
                </a:solidFill>
                <a:ea typeface="宋体" pitchFamily="2" charset="-122"/>
              </a:rPr>
              <a:t>接入的是</a:t>
            </a:r>
            <a:r>
              <a:rPr lang="en-US" altLang="zh-CN" sz="3600" b="1">
                <a:solidFill>
                  <a:srgbClr val="0000FF"/>
                </a:solidFill>
                <a:ea typeface="宋体" pitchFamily="2" charset="-122"/>
              </a:rPr>
              <a:t>0~3V </a:t>
            </a:r>
            <a:r>
              <a:rPr lang="zh-CN" altLang="en-US" sz="3600" b="1">
                <a:solidFill>
                  <a:srgbClr val="0000FF"/>
                </a:solidFill>
                <a:ea typeface="宋体" pitchFamily="2" charset="-122"/>
              </a:rPr>
              <a:t>的量程，却  在</a:t>
            </a:r>
            <a:r>
              <a:rPr lang="en-US" altLang="zh-CN" sz="3600" b="1">
                <a:solidFill>
                  <a:srgbClr val="0000FF"/>
                </a:solidFill>
                <a:ea typeface="宋体" pitchFamily="2" charset="-122"/>
              </a:rPr>
              <a:t>0~15V </a:t>
            </a:r>
            <a:r>
              <a:rPr lang="zh-CN" altLang="en-US" sz="3600" b="1">
                <a:solidFill>
                  <a:srgbClr val="0000FF"/>
                </a:solidFill>
                <a:ea typeface="宋体" pitchFamily="2" charset="-122"/>
              </a:rPr>
              <a:t>的量程中读成了 </a:t>
            </a:r>
            <a:r>
              <a:rPr lang="en-US" altLang="zh-CN" sz="3600" b="1">
                <a:solidFill>
                  <a:srgbClr val="0000FF"/>
                </a:solidFill>
                <a:ea typeface="宋体" pitchFamily="2" charset="-122"/>
              </a:rPr>
              <a:t>10</a:t>
            </a:r>
            <a:r>
              <a:rPr lang="zh-CN" altLang="en-US" sz="3600" b="1">
                <a:solidFill>
                  <a:srgbClr val="0000FF"/>
                </a:solidFill>
                <a:ea typeface="宋体" pitchFamily="2" charset="-122"/>
              </a:rPr>
              <a:t>伏，则实际电压应该是（    ）</a:t>
            </a:r>
            <a:r>
              <a:rPr lang="en-US" altLang="zh-CN" sz="3600" b="1">
                <a:solidFill>
                  <a:srgbClr val="0000FF"/>
                </a:solidFill>
                <a:ea typeface="宋体" pitchFamily="2" charset="-122"/>
              </a:rPr>
              <a:t>V</a:t>
            </a:r>
            <a:r>
              <a:rPr lang="zh-CN" altLang="en-US" sz="3600" b="1">
                <a:solidFill>
                  <a:srgbClr val="0000FF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4876800" y="3810000"/>
            <a:ext cx="546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3657600" cy="26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81000" y="762000"/>
            <a:ext cx="361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990600" y="685800"/>
            <a:ext cx="3238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身边的电压值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914400" y="4724400"/>
            <a:ext cx="381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</a:rPr>
              <a:t>数码相机电池的</a:t>
            </a:r>
          </a:p>
          <a:p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</a:rPr>
              <a:t>电压约为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4.8V~9V</a:t>
            </a:r>
          </a:p>
        </p:txBody>
      </p:sp>
      <p:pic>
        <p:nvPicPr>
          <p:cNvPr id="88070" name="Picture 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573463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4800600" y="4724400"/>
            <a:ext cx="35385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</a:rPr>
              <a:t>对人体的安全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</a:rPr>
              <a:t>电压</a:t>
            </a:r>
          </a:p>
          <a:p>
            <a:r>
              <a:rPr lang="zh-CN" altLang="en-US" sz="3200" b="1">
                <a:solidFill>
                  <a:srgbClr val="0000FF"/>
                </a:solidFill>
              </a:rPr>
              <a:t> 一般不高于</a:t>
            </a:r>
            <a:r>
              <a:rPr lang="en-US" altLang="zh-CN" sz="3200" b="1">
                <a:solidFill>
                  <a:srgbClr val="0000FF"/>
                </a:solidFill>
              </a:rPr>
              <a:t>36V</a:t>
            </a:r>
            <a:r>
              <a:rPr lang="en-US" altLang="zh-CN" sz="2800" b="1">
                <a:solidFill>
                  <a:srgbClr val="0000FF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3" descr="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38862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04800" y="4876800"/>
            <a:ext cx="388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我国家庭用电器正常工作的电压一般是</a:t>
            </a:r>
            <a:r>
              <a:rPr lang="en-US" altLang="zh-CN" sz="2800" b="1">
                <a:solidFill>
                  <a:srgbClr val="0000FF"/>
                </a:solidFill>
              </a:rPr>
              <a:t>220V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838200" y="635000"/>
            <a:ext cx="3544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隶书" pitchFamily="49" charset="-122"/>
              </a:rPr>
              <a:t>身边的电压值</a:t>
            </a:r>
          </a:p>
        </p:txBody>
      </p:sp>
      <p:pic>
        <p:nvPicPr>
          <p:cNvPr id="89094" name="Picture 6" descr="蓄电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28800"/>
            <a:ext cx="40386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4724400" y="5029200"/>
            <a:ext cx="3532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</a:rPr>
              <a:t>蓄电池组串联：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6V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DQ_02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401638"/>
            <a:ext cx="2286000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4176713" cy="701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</a:rPr>
              <a:t>身边的电压值</a:t>
            </a:r>
          </a:p>
        </p:txBody>
      </p:sp>
      <p:pic>
        <p:nvPicPr>
          <p:cNvPr id="25605" name="Picture 5" descr="13-图片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196975"/>
            <a:ext cx="415607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13-图片-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956050" cy="528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066800" y="5334000"/>
            <a:ext cx="281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</a:rPr>
              <a:t>产生闪电时的电压：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2800" b="1" baseline="30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2800" b="1" baseline="30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V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943600" y="5410200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大型发电机：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1.5×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4688" y="2041525"/>
            <a:ext cx="8469312" cy="3444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一节干电池：</a:t>
            </a:r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1.5V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一个蓄电池：</a:t>
            </a:r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2V                          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家庭电路：</a:t>
            </a:r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220V</a:t>
            </a:r>
          </a:p>
          <a:p>
            <a:pPr>
              <a:buFont typeface="Wingdings" pitchFamily="2" charset="2"/>
              <a:buNone/>
            </a:pP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对人体的安全电压：一般</a:t>
            </a:r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不高于</a:t>
            </a:r>
            <a:r>
              <a:rPr lang="en-US" altLang="zh-CN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36V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990600" y="635000"/>
            <a:ext cx="522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几种常见的电压值：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838200" y="685800"/>
            <a:ext cx="3646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4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特别关爱</a:t>
            </a:r>
            <a:r>
              <a:rPr lang="en-US" altLang="zh-CN" sz="44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】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990600" y="2209800"/>
            <a:ext cx="6858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隶书" pitchFamily="49" charset="-122"/>
              </a:rPr>
              <a:t>国庆佳节到，安全最重要；</a:t>
            </a:r>
          </a:p>
          <a:p>
            <a:endParaRPr lang="zh-CN" altLang="en-US" b="1">
              <a:solidFill>
                <a:srgbClr val="0000FF"/>
              </a:solidFill>
              <a:latin typeface="宋体" pitchFamily="2" charset="-122"/>
              <a:ea typeface="隶书" pitchFamily="49" charset="-122"/>
            </a:endParaRPr>
          </a:p>
          <a:p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隶书" pitchFamily="49" charset="-122"/>
              </a:rPr>
              <a:t> 科学用好电，生命美无限。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6" name="Object 8"/>
          <p:cNvGraphicFramePr>
            <a:graphicFrameLocks noGrp="1" noChangeAspect="1"/>
          </p:cNvGraphicFramePr>
          <p:nvPr>
            <p:ph/>
          </p:nvPr>
        </p:nvGraphicFramePr>
        <p:xfrm>
          <a:off x="2555875" y="460375"/>
          <a:ext cx="6415088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位图图像" r:id="rId3" imgW="4904762" imgH="4361905" progId="Paint.Picture">
                  <p:embed/>
                </p:oleObj>
              </mc:Choice>
              <mc:Fallback>
                <p:oleObj name="位图图像" r:id="rId3" imgW="4904762" imgH="436190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60375"/>
                        <a:ext cx="6415088" cy="570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00" y="557213"/>
            <a:ext cx="2743200" cy="701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</a:rPr>
              <a:t>观察电压表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28956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spcBef>
                <a:spcPct val="50000"/>
              </a:spcBef>
            </a:pPr>
            <a:endParaRPr lang="zh-CN" altLang="zh-CN" sz="3800" b="1">
              <a:solidFill>
                <a:srgbClr val="FFFF00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09600" y="1757363"/>
            <a:ext cx="2895600" cy="41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800" b="1">
                <a:solidFill>
                  <a:srgbClr val="000000"/>
                </a:solidFill>
              </a:rPr>
              <a:t>电压表：</a:t>
            </a:r>
          </a:p>
          <a:p>
            <a:pPr>
              <a:spcBef>
                <a:spcPct val="50000"/>
              </a:spcBef>
            </a:pPr>
            <a:r>
              <a:rPr lang="zh-CN" altLang="en-US" sz="3800" b="1">
                <a:solidFill>
                  <a:srgbClr val="000000"/>
                </a:solidFill>
              </a:rPr>
              <a:t>外观</a:t>
            </a:r>
          </a:p>
          <a:p>
            <a:pPr>
              <a:spcBef>
                <a:spcPct val="50000"/>
              </a:spcBef>
            </a:pPr>
            <a:r>
              <a:rPr lang="zh-CN" altLang="en-US" sz="3800" b="1">
                <a:solidFill>
                  <a:srgbClr val="000000"/>
                </a:solidFill>
              </a:rPr>
              <a:t>接线柱</a:t>
            </a:r>
          </a:p>
          <a:p>
            <a:pPr>
              <a:spcBef>
                <a:spcPct val="50000"/>
              </a:spcBef>
            </a:pPr>
            <a:r>
              <a:rPr lang="zh-CN" altLang="en-US" sz="3800" b="1">
                <a:solidFill>
                  <a:srgbClr val="000000"/>
                </a:solidFill>
              </a:rPr>
              <a:t>量程</a:t>
            </a:r>
          </a:p>
          <a:p>
            <a:pPr>
              <a:spcBef>
                <a:spcPct val="50000"/>
              </a:spcBef>
            </a:pPr>
            <a:r>
              <a:rPr lang="zh-CN" altLang="en-US" sz="3800" b="1">
                <a:solidFill>
                  <a:srgbClr val="000000"/>
                </a:solidFill>
              </a:rPr>
              <a:t>分度值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TiZiFontSchem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Zi0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1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2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3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4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5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6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7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2080</TotalTime>
  <Words>1150</Words>
  <Application>Microsoft Office PowerPoint</Application>
  <PresentationFormat>全屏显示(4:3)</PresentationFormat>
  <Paragraphs>184</Paragraphs>
  <Slides>30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TiZi</vt:lpstr>
      <vt:lpstr>位图图像</vt:lpstr>
      <vt:lpstr>Bitmap Image</vt:lpstr>
      <vt:lpstr>                        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下列各图中电压表分别  测量的是哪两端电压？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比较一下：</vt:lpstr>
      <vt:lpstr>试试看：自制水果电池</vt:lpstr>
      <vt:lpstr>PowerPoint 演示文稿</vt:lpstr>
      <vt:lpstr>中考题回顾   &lt;1&gt;</vt:lpstr>
      <vt:lpstr>PowerPoint 演示文稿</vt:lpstr>
      <vt:lpstr>PowerPoint 演示文稿</vt:lpstr>
      <vt:lpstr>PowerPoint 演示文稿</vt:lpstr>
      <vt:lpstr>PowerPoint 演示文稿</vt:lpstr>
    </vt:vector>
  </TitlesOfParts>
  <Company>北京一朵云文化咨询有限公司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goodsany</cp:lastModifiedBy>
  <cp:revision>3</cp:revision>
  <dcterms:created xsi:type="dcterms:W3CDTF">2006-10-16T14:10:13Z</dcterms:created>
  <dcterms:modified xsi:type="dcterms:W3CDTF">2016-05-09T11:19:58Z</dcterms:modified>
</cp:coreProperties>
</file>