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embeddings/oleObject1.bin" ContentType="application/vnd.openxmlformats-officedocument.oleObject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4" r:id="rId2"/>
  </p:sldMasterIdLst>
  <p:sldIdLst>
    <p:sldId id="257" r:id="rId3"/>
    <p:sldId id="324" r:id="rId4"/>
    <p:sldId id="325" r:id="rId5"/>
    <p:sldId id="323" r:id="rId6"/>
    <p:sldId id="337" r:id="rId7"/>
    <p:sldId id="313" r:id="rId8"/>
    <p:sldId id="326" r:id="rId9"/>
    <p:sldId id="327" r:id="rId10"/>
    <p:sldId id="314" r:id="rId11"/>
    <p:sldId id="320" r:id="rId12"/>
    <p:sldId id="328" r:id="rId13"/>
    <p:sldId id="318" r:id="rId14"/>
    <p:sldId id="284" r:id="rId15"/>
    <p:sldId id="285" r:id="rId16"/>
    <p:sldId id="287" r:id="rId17"/>
    <p:sldId id="288" r:id="rId18"/>
    <p:sldId id="289" r:id="rId19"/>
    <p:sldId id="290" r:id="rId20"/>
    <p:sldId id="291" r:id="rId21"/>
    <p:sldId id="338" r:id="rId22"/>
    <p:sldId id="339" r:id="rId23"/>
    <p:sldId id="292" r:id="rId24"/>
    <p:sldId id="293" r:id="rId25"/>
    <p:sldId id="295" r:id="rId26"/>
    <p:sldId id="296" r:id="rId27"/>
    <p:sldId id="321" r:id="rId28"/>
    <p:sldId id="340" r:id="rId29"/>
    <p:sldId id="343" r:id="rId30"/>
    <p:sldId id="300" r:id="rId31"/>
    <p:sldId id="342" r:id="rId32"/>
    <p:sldId id="309" r:id="rId33"/>
  </p:sldIdLst>
  <p:sldSz cx="9144000" cy="6858000" type="screen4x3"/>
  <p:notesSz cx="6858000" cy="9144000"/>
  <p:custDataLst>
    <p:tags r:id="rId3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  <a:srgbClr val="FF0000"/>
    <a:srgbClr val="0000FF"/>
    <a:srgbClr val="6600FF"/>
    <a:srgbClr val="FF0066"/>
    <a:srgbClr val="000000"/>
    <a:srgbClr val="FF66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2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3D1A35-0D8D-4B9E-A0CB-2A965CD789C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4741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38900" y="381000"/>
            <a:ext cx="20193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59055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5A87FB-51B0-4F73-BA1C-D3B4902B257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4880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16C003-92DD-43F3-9C7F-7B6ECC73104E}" type="datetimeFigureOut">
              <a:rPr lang="zh-CN" altLang="en-US"/>
              <a:pPr/>
              <a:t>2016/5/10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13336-35A7-4DF9-8104-2DF79066245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30892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78830E-CE47-42DA-BBD5-AB38831143A2}" type="datetimeFigureOut">
              <a:rPr lang="zh-CN" altLang="en-US"/>
              <a:pPr/>
              <a:t>2016/5/10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8AE530-2171-41E0-9C9F-E9F638E2E97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13518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C2FF4E-245A-4B4D-8D67-F28ED406C915}" type="datetimeFigureOut">
              <a:rPr lang="zh-CN" altLang="en-US"/>
              <a:pPr/>
              <a:t>2016/5/10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77A300-B2C4-45F5-8DF4-5B3EA67F331A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82304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218CA1-C39A-4043-918D-D90C53904249}" type="datetimeFigureOut">
              <a:rPr lang="zh-CN" altLang="en-US"/>
              <a:pPr/>
              <a:t>2016/5/10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9FD34-D455-4CA4-B954-4D4B90BF3F9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6645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FFF32-BCD8-4B5A-98DD-2EE806C8EC90}" type="datetimeFigureOut">
              <a:rPr lang="zh-CN" altLang="en-US"/>
              <a:pPr/>
              <a:t>2016/5/10</a:t>
            </a:fld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BCB749-6CA0-44A1-8243-1588EDBD57B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1012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FEE825-AB1E-4BEF-A835-E0B36CB67570}" type="datetimeFigureOut">
              <a:rPr lang="zh-CN" altLang="en-US"/>
              <a:pPr/>
              <a:t>2016/5/10</a:t>
            </a:fld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B88532-384C-4704-AC57-33D1B50104A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40120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0D65C7-AE49-40F5-922D-430D4A67CEDC}" type="datetimeFigureOut">
              <a:rPr lang="zh-CN" altLang="en-US"/>
              <a:pPr/>
              <a:t>2016/5/10</a:t>
            </a:fld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49A5AC-0E2A-434D-BA32-6F8581D32F9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61155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D270E1-D3EB-41F6-BFAD-1630F2FA0E94}" type="datetimeFigureOut">
              <a:rPr lang="zh-CN" altLang="en-US"/>
              <a:pPr/>
              <a:t>2016/5/10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78E17-760C-4BE6-861F-4716023AE77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554063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FA790B-C6F8-40FD-A419-FDCAB7FFD239}" type="datetimeFigureOut">
              <a:rPr lang="zh-CN" altLang="en-US"/>
              <a:pPr/>
              <a:t>2016/5/10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25EC6D-7680-442A-B891-84B3CCEB99F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410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48ADBA-29F4-467E-BA3C-30EF91099E7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71366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903552-9AC5-48E3-B868-C620C07E7A37}" type="datetimeFigureOut">
              <a:rPr lang="zh-CN" altLang="en-US"/>
              <a:pPr/>
              <a:t>2016/5/10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7CAD1-ECAE-42C1-98C7-2BE323334D0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120086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9ECE5D-1B81-41B4-A896-73DF35EA3C5B}" type="datetimeFigureOut">
              <a:rPr lang="zh-CN" altLang="en-US"/>
              <a:pPr/>
              <a:t>2016/5/10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35A5B9-084B-49D2-951A-394C81C7A8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9759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9624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371600"/>
            <a:ext cx="39624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33BEF4-92CA-4467-9702-230A9B7CEA5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823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95031-8BB8-4A8F-A438-91040FDA592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4520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C4FE5A-03DB-4B29-9459-CD7748000EE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72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828666-1036-4CC0-B32C-CB78FD6765B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4884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2E9B52-42C2-4D07-92F0-D3974E43413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801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3C0DE6-093D-455D-90BE-88AE5C168BB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824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77F93-CD55-4652-A9CE-5DCD832A877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5186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381000"/>
            <a:ext cx="6400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077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667000" y="62484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endParaRPr lang="zh-CN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148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/>
            </a:lvl1pPr>
          </a:lstStyle>
          <a:p>
            <a:endParaRPr lang="zh-CN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fld id="{20B388B9-5650-4BED-9A10-1DD51F3621CE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华文彩云" pitchFamily="2" charset="-122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华文彩云" pitchFamily="2" charset="-122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华文彩云" pitchFamily="2" charset="-122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华文彩云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华文彩云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华文彩云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华文彩云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华文彩云" pitchFamily="2" charset="-122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685E9EB6-A607-4B9F-8516-F6D3634DA29A}" type="datetimeFigureOut">
              <a:rPr lang="zh-CN" altLang="en-US"/>
              <a:pPr/>
              <a:t>2016/5/10</a:t>
            </a:fld>
            <a:endParaRPr lang="zh-CN" altLang="zh-CN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zh-CN"/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DDDFEFE-6F66-40DC-A13E-2D80F5E3D597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9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gif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11188" y="2565400"/>
            <a:ext cx="7993062" cy="172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sz="9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三、电阻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485876" y="879475"/>
            <a:ext cx="865653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sz="8000" b="1" dirty="0" smtClean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zh-CN" altLang="en-US" sz="8000" b="1" dirty="0" smtClean="0">
                <a:latin typeface="华文新魏" pitchFamily="2" charset="-122"/>
                <a:ea typeface="华文新魏" pitchFamily="2" charset="-122"/>
              </a:rPr>
              <a:t>十</a:t>
            </a:r>
            <a:r>
              <a:rPr lang="zh-CN" sz="8000" b="1" dirty="0" smtClean="0">
                <a:latin typeface="华文新魏" pitchFamily="2" charset="-122"/>
                <a:ea typeface="华文新魏" pitchFamily="2" charset="-122"/>
              </a:rPr>
              <a:t>六</a:t>
            </a:r>
            <a:r>
              <a:rPr lang="zh-CN" sz="8000" b="1" dirty="0">
                <a:latin typeface="华文新魏" pitchFamily="2" charset="-122"/>
                <a:ea typeface="华文新魏" pitchFamily="2" charset="-122"/>
              </a:rPr>
              <a:t>章电压 电阻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6400800" cy="685800"/>
          </a:xfrm>
        </p:spPr>
        <p:txBody>
          <a:bodyPr/>
          <a:lstStyle/>
          <a:p>
            <a:pPr eaLnBrk="1" hangingPunct="1"/>
            <a:r>
              <a:rPr lang="zh-CN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华文新魏" pitchFamily="2" charset="-122"/>
              </a:rPr>
              <a:t>欧姆简介：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zh-CN" altLang="zh-CN" sz="4000" dirty="0" smtClean="0">
              <a:ea typeface="华文新魏" pitchFamily="2" charset="-122"/>
            </a:endParaRPr>
          </a:p>
        </p:txBody>
      </p:sp>
      <p:pic>
        <p:nvPicPr>
          <p:cNvPr id="11268" name="Picture 4" descr="0db52fad373014394a36d6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492375"/>
            <a:ext cx="2589212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211638" y="1125538"/>
            <a:ext cx="3816350" cy="521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  </a:t>
            </a:r>
            <a:r>
              <a:rPr 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欧姆</a:t>
            </a:r>
            <a:r>
              <a:rPr lang="zh-CN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(Georg Simon Ohm,1787</a:t>
            </a:r>
            <a:r>
              <a:rPr 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～</a:t>
            </a:r>
            <a:r>
              <a:rPr lang="zh-CN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1854</a:t>
            </a:r>
            <a:r>
              <a:rPr 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年</a:t>
            </a:r>
            <a:r>
              <a:rPr lang="zh-CN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是德国物理学家。生于巴伐利亚埃尔兰根城。欧姆定律及其公式的发现，给电学的计算，带来了很大的方便。人们为了纪念他，将电阻的单位定为欧姆，简称</a:t>
            </a:r>
            <a:r>
              <a:rPr lang="zh-CN" sz="2800" b="1">
                <a:solidFill>
                  <a:srgbClr val="000000"/>
                </a:solidFill>
                <a:latin typeface="Arial"/>
                <a:ea typeface="华文新魏" pitchFamily="2" charset="-122"/>
              </a:rPr>
              <a:t>“</a:t>
            </a:r>
            <a:r>
              <a:rPr 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欧</a:t>
            </a:r>
            <a:r>
              <a:rPr lang="zh-CN" sz="2800" b="1">
                <a:solidFill>
                  <a:srgbClr val="000000"/>
                </a:solidFill>
                <a:latin typeface="Arial"/>
                <a:ea typeface="华文新魏" pitchFamily="2" charset="-122"/>
              </a:rPr>
              <a:t>”</a:t>
            </a:r>
            <a:r>
              <a:rPr 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。 </a:t>
            </a:r>
            <a:r>
              <a:rPr lang="zh-CN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1854</a:t>
            </a:r>
            <a:r>
              <a:rPr 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年</a:t>
            </a:r>
            <a:r>
              <a:rPr lang="zh-CN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7</a:t>
            </a:r>
            <a:r>
              <a:rPr 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月，欧姆在德国曼纳希逝世。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81400" y="914400"/>
            <a:ext cx="5105400" cy="5211763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l"/>
            </a:pPr>
            <a:r>
              <a:rPr lang="zh-CN" sz="3600" b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手电筒的小灯泡的电阻为几欧到十几欧</a:t>
            </a:r>
          </a:p>
          <a:p>
            <a:pPr>
              <a:buClr>
                <a:schemeClr val="tx1"/>
              </a:buClr>
              <a:buFont typeface="Wingdings" pitchFamily="2" charset="2"/>
              <a:buChar char="l"/>
            </a:pPr>
            <a:endParaRPr lang="zh-CN" sz="3600" b="1" smtClean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l"/>
            </a:pPr>
            <a:r>
              <a:rPr lang="zh-CN" sz="3600" b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白炽灯灯丝的电阻为几百欧到几千欧</a:t>
            </a:r>
          </a:p>
          <a:p>
            <a:pPr>
              <a:buClr>
                <a:schemeClr val="tx1"/>
              </a:buClr>
              <a:buFont typeface="Wingdings" pitchFamily="2" charset="2"/>
              <a:buChar char="l"/>
            </a:pPr>
            <a:endParaRPr lang="zh-CN" sz="3600" b="1" smtClean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l"/>
            </a:pPr>
            <a:r>
              <a:rPr lang="zh-CN" sz="3600" b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约</a:t>
            </a:r>
            <a:r>
              <a:rPr lang="zh-CN" altLang="zh-CN" sz="3600" b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1m</a:t>
            </a:r>
            <a:r>
              <a:rPr lang="zh-CN" sz="3600" b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长的铜导线的电阻小于百分之几欧</a:t>
            </a: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2133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2209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343400"/>
            <a:ext cx="2133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7772400" cy="1368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sz="2800" b="1" smtClean="0">
                <a:solidFill>
                  <a:srgbClr val="000000"/>
                </a:solidFill>
                <a:ea typeface="华文新魏" pitchFamily="2" charset="-122"/>
              </a:rPr>
              <a:t>在电子技术中经常用到具有一定电阻值的元件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sz="2800" b="1" smtClean="0">
                <a:solidFill>
                  <a:srgbClr val="000000"/>
                </a:solidFill>
                <a:ea typeface="华文新魏" pitchFamily="2" charset="-122"/>
              </a:rPr>
              <a:t>－－</a:t>
            </a:r>
            <a:r>
              <a:rPr lang="zh-CN" sz="2800" b="1" smtClean="0">
                <a:solidFill>
                  <a:srgbClr val="FF0000"/>
                </a:solidFill>
                <a:ea typeface="华文新魏" pitchFamily="2" charset="-122"/>
              </a:rPr>
              <a:t>电阻器</a:t>
            </a:r>
            <a:r>
              <a:rPr lang="zh-CN" sz="2800" b="1" smtClean="0">
                <a:solidFill>
                  <a:srgbClr val="0000FF"/>
                </a:solidFill>
                <a:ea typeface="华文新魏" pitchFamily="2" charset="-122"/>
              </a:rPr>
              <a:t>，</a:t>
            </a:r>
            <a:r>
              <a:rPr lang="zh-CN" sz="2800" b="1" smtClean="0">
                <a:solidFill>
                  <a:srgbClr val="000000"/>
                </a:solidFill>
                <a:ea typeface="华文新魏" pitchFamily="2" charset="-122"/>
              </a:rPr>
              <a:t>也叫</a:t>
            </a:r>
            <a:r>
              <a:rPr lang="zh-CN" sz="2800" b="1" smtClean="0">
                <a:solidFill>
                  <a:srgbClr val="FF0000"/>
                </a:solidFill>
                <a:ea typeface="华文新魏" pitchFamily="2" charset="-122"/>
              </a:rPr>
              <a:t>定值电阻</a:t>
            </a:r>
            <a:r>
              <a:rPr lang="zh-CN" sz="2800" b="1" smtClean="0">
                <a:solidFill>
                  <a:srgbClr val="0000FF"/>
                </a:solidFill>
                <a:ea typeface="华文新魏" pitchFamily="2" charset="-122"/>
              </a:rPr>
              <a:t>。</a:t>
            </a:r>
            <a:r>
              <a:rPr lang="zh-CN" sz="2800" b="1" smtClean="0">
                <a:solidFill>
                  <a:srgbClr val="000000"/>
                </a:solidFill>
                <a:ea typeface="华文新魏" pitchFamily="2" charset="-122"/>
              </a:rPr>
              <a:t>它的外形多种多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sz="2800" b="1" smtClean="0">
                <a:solidFill>
                  <a:srgbClr val="000000"/>
                </a:solidFill>
                <a:ea typeface="华文新魏" pitchFamily="2" charset="-122"/>
              </a:rPr>
              <a:t>样，但作用是相同的。下面就是几种定值电阻：</a:t>
            </a:r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type="title"/>
          </p:nvPr>
        </p:nvGraphicFramePr>
        <p:xfrm>
          <a:off x="4932363" y="549275"/>
          <a:ext cx="172402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3" imgW="971686" imgH="285866" progId="MSPhotoEd.3">
                  <p:embed/>
                </p:oleObj>
              </mc:Choice>
              <mc:Fallback>
                <p:oleObj r:id="rId3" imgW="971686" imgH="285866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549275"/>
                        <a:ext cx="1724025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11188" y="476250"/>
            <a:ext cx="3600450" cy="823913"/>
          </a:xfrm>
          <a:prstGeom prst="rect">
            <a:avLst/>
          </a:prstGeom>
          <a:gradFill rotWithShape="0">
            <a:gsLst>
              <a:gs pos="0">
                <a:srgbClr val="66FF66"/>
              </a:gs>
              <a:gs pos="100000">
                <a:srgbClr val="FFFF99"/>
              </a:gs>
            </a:gsLst>
            <a:path path="rect">
              <a:fillToRect r="100000" b="100000"/>
            </a:path>
          </a:gradFill>
          <a:ln w="9525">
            <a:solidFill>
              <a:srgbClr val="1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sz="4800" b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电阻器</a:t>
            </a:r>
          </a:p>
        </p:txBody>
      </p:sp>
      <p:pic>
        <p:nvPicPr>
          <p:cNvPr id="1029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924175"/>
            <a:ext cx="2808287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20" descr="u=2206869086,2327759176&amp;fm=0&amp;gp=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508500"/>
            <a:ext cx="3097213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21" descr="u=2978354006,3800426627&amp;fm=0&amp;gp=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852738"/>
            <a:ext cx="234156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2" descr="u=3202042447,634963327&amp;fm=0&amp;gp=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013325"/>
            <a:ext cx="26638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WordArt 3"/>
          <p:cNvSpPr>
            <a:spLocks noChangeArrowheads="1" noChangeShapeType="1" noTextEdit="1"/>
          </p:cNvSpPr>
          <p:nvPr/>
        </p:nvSpPr>
        <p:spPr bwMode="auto">
          <a:xfrm>
            <a:off x="539750" y="3573463"/>
            <a:ext cx="7924800" cy="1793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endParaRPr lang="zh-CN" altLang="en-US" sz="4800" kern="10" normalizeH="1">
              <a:ln w="12700">
                <a:solidFill>
                  <a:srgbClr val="CC99FF"/>
                </a:solidFill>
                <a:round/>
                <a:headEnd/>
                <a:tailEnd/>
              </a:ln>
              <a:solidFill>
                <a:srgbClr val="FF0000"/>
              </a:soli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华文新魏"/>
              <a:ea typeface="华文新魏"/>
            </a:endParaRPr>
          </a:p>
          <a:p>
            <a:pPr algn="ctr"/>
            <a:r>
              <a:rPr lang="zh-CN" altLang="en-US" sz="4800" kern="10" normalizeH="1">
                <a:ln w="12700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华文新魏"/>
                <a:ea typeface="华文新魏"/>
              </a:rPr>
              <a:t>探究决定导体电阻大小的因素</a:t>
            </a:r>
          </a:p>
        </p:txBody>
      </p:sp>
      <p:pic>
        <p:nvPicPr>
          <p:cNvPr id="1229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20150" cy="3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524000" y="1584325"/>
            <a:ext cx="624840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sz="60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一、提出问题：</a:t>
            </a:r>
          </a:p>
          <a:p>
            <a:pPr algn="ctr" eaLnBrk="1" hangingPunct="1">
              <a:spcBef>
                <a:spcPct val="50000"/>
              </a:spcBef>
            </a:pPr>
            <a:r>
              <a:rPr lang="zh-CN" sz="4400" b="1">
                <a:latin typeface="华文新魏" pitchFamily="2" charset="-122"/>
                <a:ea typeface="华文新魏" pitchFamily="2" charset="-122"/>
              </a:rPr>
              <a:t>       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971550" y="2854325"/>
            <a:ext cx="7056438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sz="4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</a:t>
            </a:r>
            <a:r>
              <a:rPr lang="zh-CN" sz="4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影响导体电阻大小的因素会有哪些？</a:t>
            </a:r>
          </a:p>
          <a:p>
            <a:pPr algn="ctr" eaLnBrk="1" hangingPunct="1">
              <a:spcBef>
                <a:spcPct val="50000"/>
              </a:spcBef>
            </a:pPr>
            <a:r>
              <a:rPr lang="zh-CN" sz="36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                         </a:t>
            </a:r>
          </a:p>
          <a:p>
            <a:pPr algn="ctr" eaLnBrk="1" hangingPunct="1"/>
            <a:endParaRPr lang="zh-CN" altLang="zh-CN" sz="3600" b="1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17525" y="906463"/>
            <a:ext cx="18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32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593725" y="1820863"/>
            <a:ext cx="18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32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898525" y="2582863"/>
            <a:ext cx="18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32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50825" y="1628775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猜想一：导体的电阻可能与导体的</a:t>
            </a:r>
            <a:r>
              <a:rPr lang="zh-CN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材料</a:t>
            </a:r>
            <a:r>
              <a:rPr 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有关。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304800" y="2781300"/>
            <a:ext cx="883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猜想二：导体的电阻可能与导体的</a:t>
            </a:r>
            <a:r>
              <a:rPr lang="zh-CN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长度</a:t>
            </a:r>
            <a:r>
              <a:rPr 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有关。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304800" y="4005263"/>
            <a:ext cx="8588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猜想三：导体的电阻可能与导体的</a:t>
            </a:r>
            <a:r>
              <a:rPr lang="zh-CN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粗细</a:t>
            </a:r>
            <a:r>
              <a:rPr 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有关。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304800" y="5029200"/>
            <a:ext cx="84439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猜想四：导体的电阻可能与导体的</a:t>
            </a:r>
            <a:r>
              <a:rPr lang="zh-CN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温度</a:t>
            </a:r>
            <a:r>
              <a:rPr 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有关。</a:t>
            </a:r>
          </a:p>
        </p:txBody>
      </p:sp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32500"/>
            <a:ext cx="9144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395288" y="836613"/>
            <a:ext cx="85693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sz="4000" b="1">
                <a:solidFill>
                  <a:srgbClr val="FF0000"/>
                </a:solidFill>
                <a:ea typeface="华文新魏" pitchFamily="2" charset="-122"/>
              </a:rPr>
              <a:t>二、猜想或假设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utoUpdateAnimBg="0"/>
      <p:bldP spid="15366" grpId="0" autoUpdateAnimBg="0"/>
      <p:bldP spid="15367" grpId="0" autoUpdateAnimBg="0"/>
      <p:bldP spid="1536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32500"/>
            <a:ext cx="9144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6159500" y="4508500"/>
            <a:ext cx="2733675" cy="1711325"/>
            <a:chOff x="3880" y="2840"/>
            <a:chExt cx="1722" cy="1078"/>
          </a:xfrm>
        </p:grpSpPr>
        <p:pic>
          <p:nvPicPr>
            <p:cNvPr id="16391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0" y="2840"/>
              <a:ext cx="1722" cy="1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2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0" y="2840"/>
              <a:ext cx="1722" cy="1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389" name="Rectangle 7"/>
          <p:cNvSpPr>
            <a:spLocks noChangeArrowheads="1"/>
          </p:cNvSpPr>
          <p:nvPr/>
        </p:nvSpPr>
        <p:spPr bwMode="auto">
          <a:xfrm>
            <a:off x="457200" y="838200"/>
            <a:ext cx="487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sz="4000" b="1">
                <a:solidFill>
                  <a:srgbClr val="FF0000"/>
                </a:solidFill>
                <a:ea typeface="华文新魏" pitchFamily="2" charset="-122"/>
              </a:rPr>
              <a:t>三、设计实验方案</a:t>
            </a:r>
          </a:p>
        </p:txBody>
      </p:sp>
      <p:sp>
        <p:nvSpPr>
          <p:cNvPr id="16390" name="Rectangle 8"/>
          <p:cNvSpPr>
            <a:spLocks noChangeArrowheads="1"/>
          </p:cNvSpPr>
          <p:nvPr/>
        </p:nvSpPr>
        <p:spPr bwMode="auto">
          <a:xfrm>
            <a:off x="533400" y="2286000"/>
            <a:ext cx="8305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40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  </a:t>
            </a:r>
            <a:r>
              <a:rPr lang="zh-CN" sz="40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你怎样知道导体电阻的大小？你能设计一个合理的电路吗</a:t>
            </a:r>
            <a:r>
              <a:rPr lang="zh-CN" altLang="zh-CN" sz="40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32500"/>
            <a:ext cx="9144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625475" y="6111875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endParaRPr lang="zh-CN" altLang="zh-CN" sz="2400">
              <a:latin typeface="Times New Roman" pitchFamily="18" charset="0"/>
            </a:endParaRPr>
          </a:p>
        </p:txBody>
      </p:sp>
      <p:grpSp>
        <p:nvGrpSpPr>
          <p:cNvPr id="17414" name="Group 6"/>
          <p:cNvGrpSpPr>
            <a:grpSpLocks/>
          </p:cNvGrpSpPr>
          <p:nvPr/>
        </p:nvGrpSpPr>
        <p:grpSpPr bwMode="auto">
          <a:xfrm>
            <a:off x="6159500" y="4508500"/>
            <a:ext cx="2733675" cy="1711325"/>
            <a:chOff x="3880" y="2840"/>
            <a:chExt cx="1722" cy="1078"/>
          </a:xfrm>
        </p:grpSpPr>
        <p:pic>
          <p:nvPicPr>
            <p:cNvPr id="17421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0" y="2840"/>
              <a:ext cx="1722" cy="1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22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0" y="2840"/>
              <a:ext cx="1722" cy="1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415" name="Picture 9"/>
          <p:cNvPicPr>
            <a:picLocks noChangeAspect="1" noChangeArrowheads="1"/>
          </p:cNvPicPr>
          <p:nvPr/>
        </p:nvPicPr>
        <p:blipFill>
          <a:blip r:embed="rId6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2743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10"/>
          <p:cNvPicPr>
            <a:picLocks noChangeAspect="1" noChangeArrowheads="1"/>
          </p:cNvPicPr>
          <p:nvPr/>
        </p:nvPicPr>
        <p:blipFill>
          <a:blip r:embed="rId7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685800"/>
            <a:ext cx="3276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11"/>
          <p:cNvPicPr>
            <a:picLocks noChangeAspect="1" noChangeArrowheads="1"/>
          </p:cNvPicPr>
          <p:nvPr/>
        </p:nvPicPr>
        <p:blipFill>
          <a:blip r:embed="rId8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85800"/>
            <a:ext cx="3048000" cy="218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8" name="Text Box 12"/>
          <p:cNvSpPr txBox="1">
            <a:spLocks noChangeArrowheads="1"/>
          </p:cNvSpPr>
          <p:nvPr/>
        </p:nvSpPr>
        <p:spPr bwMode="auto">
          <a:xfrm>
            <a:off x="228600" y="3048000"/>
            <a:ext cx="25908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r>
              <a:rPr 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通过比较</a:t>
            </a:r>
            <a:r>
              <a:rPr lang="zh-CN" sz="28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灯的亮暗</a:t>
            </a:r>
            <a:r>
              <a:rPr 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来判断，如灯</a:t>
            </a:r>
            <a:r>
              <a:rPr lang="zh-CN" sz="28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亮</a:t>
            </a:r>
            <a:r>
              <a:rPr lang="zh-CN" sz="2800" b="1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则对电流阻碍作用小，</a:t>
            </a:r>
            <a:r>
              <a:rPr lang="zh-CN" sz="28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电阻小</a:t>
            </a:r>
            <a:r>
              <a:rPr lang="zh-CN" sz="2800" b="1"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  <p:sp>
        <p:nvSpPr>
          <p:cNvPr id="17419" name="Text Box 13"/>
          <p:cNvSpPr txBox="1">
            <a:spLocks noChangeArrowheads="1"/>
          </p:cNvSpPr>
          <p:nvPr/>
        </p:nvSpPr>
        <p:spPr bwMode="auto">
          <a:xfrm>
            <a:off x="3276600" y="2971800"/>
            <a:ext cx="26670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通过比较</a:t>
            </a:r>
            <a:r>
              <a:rPr lang="zh-CN" sz="28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电流表中电流的大小</a:t>
            </a:r>
            <a:r>
              <a:rPr lang="zh-CN" sz="2800" b="1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如</a:t>
            </a:r>
            <a:r>
              <a:rPr lang="zh-CN" sz="28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电流大</a:t>
            </a:r>
            <a:r>
              <a:rPr 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，则对电流的阻碍作用小，</a:t>
            </a:r>
            <a:r>
              <a:rPr lang="zh-CN" sz="28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电阻小。</a:t>
            </a:r>
          </a:p>
        </p:txBody>
      </p:sp>
      <p:sp>
        <p:nvSpPr>
          <p:cNvPr id="17420" name="Text Box 14"/>
          <p:cNvSpPr txBox="1">
            <a:spLocks noChangeArrowheads="1"/>
          </p:cNvSpPr>
          <p:nvPr/>
        </p:nvSpPr>
        <p:spPr bwMode="auto">
          <a:xfrm>
            <a:off x="6400800" y="3276600"/>
            <a:ext cx="243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sz="2800" b="1">
                <a:solidFill>
                  <a:srgbClr val="000000"/>
                </a:solidFill>
                <a:ea typeface="华文新魏" pitchFamily="2" charset="-122"/>
              </a:rPr>
              <a:t>既可比较</a:t>
            </a:r>
            <a:r>
              <a:rPr lang="zh-CN" sz="2800" b="1">
                <a:solidFill>
                  <a:srgbClr val="FF0000"/>
                </a:solidFill>
                <a:ea typeface="华文新魏" pitchFamily="2" charset="-122"/>
              </a:rPr>
              <a:t>灯的亮暗</a:t>
            </a:r>
            <a:r>
              <a:rPr lang="zh-CN" sz="2800" b="1">
                <a:ea typeface="华文新魏" pitchFamily="2" charset="-122"/>
              </a:rPr>
              <a:t>，</a:t>
            </a:r>
            <a:r>
              <a:rPr lang="zh-CN" sz="2800" b="1">
                <a:solidFill>
                  <a:srgbClr val="000000"/>
                </a:solidFill>
                <a:ea typeface="华文新魏" pitchFamily="2" charset="-122"/>
              </a:rPr>
              <a:t>也可比较</a:t>
            </a:r>
            <a:r>
              <a:rPr lang="zh-CN" sz="2800" b="1">
                <a:solidFill>
                  <a:srgbClr val="FF0000"/>
                </a:solidFill>
                <a:ea typeface="华文新魏" pitchFamily="2" charset="-122"/>
              </a:rPr>
              <a:t>电流的大小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8" grpId="0"/>
      <p:bldP spid="17419" grpId="0"/>
      <p:bldP spid="174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32500"/>
            <a:ext cx="9144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25475" y="6111875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04800" y="838200"/>
            <a:ext cx="5181600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6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zh-CN" sz="36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实验过程中需记录的内容有哪些？你能设计一张表格来表示吗？</a:t>
            </a:r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762000"/>
            <a:ext cx="3581400" cy="218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8" descr="pic_214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9" descr="pic_214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475" name="Group 43"/>
          <p:cNvGraphicFramePr>
            <a:graphicFrameLocks noGrp="1"/>
          </p:cNvGraphicFramePr>
          <p:nvPr/>
        </p:nvGraphicFramePr>
        <p:xfrm>
          <a:off x="381000" y="3276600"/>
          <a:ext cx="8382000" cy="2171700"/>
        </p:xfrm>
        <a:graphic>
          <a:graphicData uri="http://schemas.openxmlformats.org/drawingml/2006/table">
            <a:tbl>
              <a:tblPr/>
              <a:tblGrid>
                <a:gridCol w="1397000"/>
                <a:gridCol w="1397000"/>
                <a:gridCol w="1181100"/>
                <a:gridCol w="1511300"/>
                <a:gridCol w="1498600"/>
                <a:gridCol w="1397000"/>
              </a:tblGrid>
              <a:tr h="5334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导体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灯泡的亮度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电流表示数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电阻的大小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材料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长度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粗细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68313" y="3284538"/>
            <a:ext cx="7993062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sz="44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控制变量法</a:t>
            </a:r>
            <a:r>
              <a:rPr lang="zh-CN" altLang="zh-CN" sz="44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:</a:t>
            </a:r>
            <a:r>
              <a:rPr lang="zh-CN" sz="3200" b="1">
                <a:solidFill>
                  <a:srgbClr val="000000"/>
                </a:solidFill>
                <a:ea typeface="华文新魏" pitchFamily="2" charset="-122"/>
              </a:rPr>
              <a:t>一个物理量可能与多个因素有关，我们必须一个一个因素来研究。研究时，只让其中一个因素改变，其余因素要保持不变。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250825" y="1557338"/>
            <a:ext cx="8424863" cy="131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sz="48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思考：</a:t>
            </a:r>
            <a:r>
              <a:rPr lang="zh-CN" sz="3200" b="1">
                <a:solidFill>
                  <a:srgbClr val="000000"/>
                </a:solidFill>
                <a:ea typeface="华文新魏" pitchFamily="2" charset="-122"/>
              </a:rPr>
              <a:t>一个物理量可能与多个因素有关时，如何展开研究？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32500"/>
            <a:ext cx="9144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2" name="Group 7"/>
          <p:cNvGrpSpPr>
            <a:grpSpLocks/>
          </p:cNvGrpSpPr>
          <p:nvPr/>
        </p:nvGrpSpPr>
        <p:grpSpPr bwMode="auto">
          <a:xfrm>
            <a:off x="6156325" y="5146675"/>
            <a:ext cx="2733675" cy="1711325"/>
            <a:chOff x="3878" y="3242"/>
            <a:chExt cx="1722" cy="1078"/>
          </a:xfrm>
        </p:grpSpPr>
        <p:pic>
          <p:nvPicPr>
            <p:cNvPr id="19464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8" y="3242"/>
              <a:ext cx="1722" cy="1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5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8" y="3242"/>
              <a:ext cx="1722" cy="1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63" name="Text Box 10"/>
          <p:cNvSpPr txBox="1">
            <a:spLocks noChangeArrowheads="1"/>
          </p:cNvSpPr>
          <p:nvPr/>
        </p:nvSpPr>
        <p:spPr bwMode="auto">
          <a:xfrm>
            <a:off x="179388" y="692150"/>
            <a:ext cx="549592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sz="4800" b="1">
                <a:solidFill>
                  <a:srgbClr val="FF0000"/>
                </a:solidFill>
                <a:ea typeface="华文新魏" pitchFamily="2" charset="-122"/>
              </a:rPr>
              <a:t>四、研究实验方法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459" grpId="0"/>
      <p:bldP spid="194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23834120088917293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765175"/>
            <a:ext cx="3643312" cy="273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1" name="Picture 3" descr="0,0,11,51664,600,450,c8cb44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765175"/>
            <a:ext cx="4016375" cy="273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T1196-93%EF%BC%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716338"/>
            <a:ext cx="3700462" cy="280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3" name="Picture 5" descr="0,0,509,9385,450,340,1c866f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716338"/>
            <a:ext cx="4033837" cy="280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468313" y="3068638"/>
            <a:ext cx="762000" cy="366712"/>
          </a:xfrm>
          <a:prstGeom prst="rect">
            <a:avLst/>
          </a:prstGeom>
          <a:solidFill>
            <a:srgbClr val="F6A8E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b="1">
                <a:solidFill>
                  <a:schemeClr val="bg2"/>
                </a:solidFill>
              </a:rPr>
              <a:t>铁线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4859338" y="3141663"/>
            <a:ext cx="762000" cy="366712"/>
          </a:xfrm>
          <a:prstGeom prst="rect">
            <a:avLst/>
          </a:prstGeom>
          <a:solidFill>
            <a:srgbClr val="F6A8E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b="1"/>
              <a:t>铜线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95288" y="6092825"/>
            <a:ext cx="762000" cy="366713"/>
          </a:xfrm>
          <a:prstGeom prst="rect">
            <a:avLst/>
          </a:prstGeom>
          <a:solidFill>
            <a:srgbClr val="F6A8E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b="1"/>
              <a:t>铝线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4859338" y="6092825"/>
            <a:ext cx="990600" cy="366713"/>
          </a:xfrm>
          <a:prstGeom prst="rect">
            <a:avLst/>
          </a:prstGeom>
          <a:solidFill>
            <a:srgbClr val="F6A8E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b="1"/>
              <a:t>塑料线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4211638" y="765175"/>
            <a:ext cx="504825" cy="521335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哪些是导体</a:t>
            </a:r>
            <a:r>
              <a:rPr lang="zh-CN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哪些是绝缘体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592138" y="5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zh-CN"/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sz="4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华文新魏" pitchFamily="2" charset="-122"/>
              </a:rPr>
              <a:t>新课导入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971550" y="6021388"/>
            <a:ext cx="5726113" cy="5794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sz="3200" b="1">
                <a:solidFill>
                  <a:srgbClr val="000000"/>
                </a:solidFill>
                <a:ea typeface="华文新魏" pitchFamily="2" charset="-122"/>
              </a:rPr>
              <a:t>你会选择哪两根导体做实验？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539750" y="230188"/>
            <a:ext cx="8064500" cy="641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zh-CN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一）、探究导体电阻与材料的关系。 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2470" name="ShockwaveFlash1" r:id="rId2" imgW="7775543" imgH="5040762"/>
        </mc:Choice>
        <mc:Fallback>
          <p:control name="ShockwaveFlash1" r:id="rId2" imgW="7775543" imgH="5040762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4213" y="981075"/>
                  <a:ext cx="7775575" cy="50403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532" name="Group 44"/>
          <p:cNvGraphicFramePr>
            <a:graphicFrameLocks noGrp="1"/>
          </p:cNvGraphicFramePr>
          <p:nvPr/>
        </p:nvGraphicFramePr>
        <p:xfrm>
          <a:off x="250825" y="2997200"/>
          <a:ext cx="8497888" cy="1743840"/>
        </p:xfrm>
        <a:graphic>
          <a:graphicData uri="http://schemas.openxmlformats.org/drawingml/2006/table">
            <a:tbl>
              <a:tblPr/>
              <a:tblGrid>
                <a:gridCol w="2125663"/>
                <a:gridCol w="2124075"/>
                <a:gridCol w="2376487"/>
                <a:gridCol w="1871663"/>
              </a:tblGrid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导体 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灯的亮度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电流表示数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电阻大小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甲</a:t>
                      </a:r>
                      <a:r>
                        <a:rPr kumimoji="0" lang="zh-CN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(</a:t>
                      </a: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锰铜</a:t>
                      </a:r>
                      <a:r>
                        <a:rPr kumimoji="0" lang="zh-CN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)  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亮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大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小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乙</a:t>
                      </a:r>
                      <a:r>
                        <a:rPr kumimoji="0" lang="zh-CN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(</a:t>
                      </a: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镍铬</a:t>
                      </a:r>
                      <a:r>
                        <a:rPr kumimoji="0" lang="zh-CN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) 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暗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小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大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3512" name="Rectangle 24"/>
          <p:cNvSpPr>
            <a:spLocks noChangeArrowheads="1"/>
          </p:cNvSpPr>
          <p:nvPr/>
        </p:nvSpPr>
        <p:spPr bwMode="auto">
          <a:xfrm>
            <a:off x="179388" y="4943475"/>
            <a:ext cx="88931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sz="3200" b="1">
                <a:solidFill>
                  <a:srgbClr val="FF3300"/>
                </a:solidFill>
                <a:ea typeface="华文新魏" pitchFamily="2" charset="-122"/>
              </a:rPr>
              <a:t>实验结果：</a:t>
            </a:r>
          </a:p>
          <a:p>
            <a:r>
              <a:rPr lang="zh-CN" sz="3200" b="1">
                <a:solidFill>
                  <a:srgbClr val="000000"/>
                </a:solidFill>
                <a:ea typeface="华文新魏" pitchFamily="2" charset="-122"/>
              </a:rPr>
              <a:t>长度、粗细相同的导体，电阻大小与</a:t>
            </a:r>
            <a:r>
              <a:rPr lang="zh-CN" sz="3200" b="1">
                <a:solidFill>
                  <a:srgbClr val="FF0000"/>
                </a:solidFill>
                <a:ea typeface="华文新魏" pitchFamily="2" charset="-122"/>
              </a:rPr>
              <a:t>材料</a:t>
            </a:r>
            <a:r>
              <a:rPr lang="zh-CN" sz="3200" b="1">
                <a:solidFill>
                  <a:srgbClr val="000000"/>
                </a:solidFill>
                <a:ea typeface="华文新魏" pitchFamily="2" charset="-122"/>
              </a:rPr>
              <a:t>有关。</a:t>
            </a:r>
          </a:p>
        </p:txBody>
      </p:sp>
      <p:sp>
        <p:nvSpPr>
          <p:cNvPr id="63513" name="Rectangle 25"/>
          <p:cNvSpPr>
            <a:spLocks noChangeArrowheads="1"/>
          </p:cNvSpPr>
          <p:nvPr/>
        </p:nvSpPr>
        <p:spPr bwMode="auto">
          <a:xfrm>
            <a:off x="684213" y="1341438"/>
            <a:ext cx="67452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zh-CN" altLang="zh-CN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、探究导体电阻与材料的关系。 </a:t>
            </a:r>
          </a:p>
        </p:txBody>
      </p:sp>
      <p:sp>
        <p:nvSpPr>
          <p:cNvPr id="63514" name="Rectangle 26"/>
          <p:cNvSpPr>
            <a:spLocks noChangeArrowheads="1"/>
          </p:cNvSpPr>
          <p:nvPr/>
        </p:nvSpPr>
        <p:spPr bwMode="auto">
          <a:xfrm>
            <a:off x="684213" y="620713"/>
            <a:ext cx="20843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3200" b="1">
                <a:solidFill>
                  <a:srgbClr val="FF3300"/>
                </a:solidFill>
              </a:rPr>
              <a:t>[</a:t>
            </a:r>
            <a:r>
              <a:rPr lang="zh-CN" sz="3200" b="1">
                <a:solidFill>
                  <a:srgbClr val="FF3300"/>
                </a:solidFill>
              </a:rPr>
              <a:t>实验方案</a:t>
            </a:r>
            <a:r>
              <a:rPr lang="zh-CN" altLang="zh-CN" sz="3200" b="1">
                <a:solidFill>
                  <a:srgbClr val="FF3300"/>
                </a:solidFill>
              </a:rPr>
              <a:t>]</a:t>
            </a:r>
          </a:p>
        </p:txBody>
      </p:sp>
      <p:sp>
        <p:nvSpPr>
          <p:cNvPr id="63515" name="Rectangle 27"/>
          <p:cNvSpPr>
            <a:spLocks noChangeArrowheads="1"/>
          </p:cNvSpPr>
          <p:nvPr/>
        </p:nvSpPr>
        <p:spPr bwMode="auto">
          <a:xfrm>
            <a:off x="468313" y="2205038"/>
            <a:ext cx="8388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sz="3200" b="1">
                <a:solidFill>
                  <a:srgbClr val="000000"/>
                </a:solidFill>
                <a:ea typeface="华文新魏" pitchFamily="2" charset="-122"/>
              </a:rPr>
              <a:t>控制的不变量有＿＿、＿＿、＿＿。</a:t>
            </a:r>
          </a:p>
        </p:txBody>
      </p:sp>
      <p:sp>
        <p:nvSpPr>
          <p:cNvPr id="63516" name="Rectangle 28"/>
          <p:cNvSpPr>
            <a:spLocks noChangeArrowheads="1"/>
          </p:cNvSpPr>
          <p:nvPr/>
        </p:nvSpPr>
        <p:spPr bwMode="auto">
          <a:xfrm>
            <a:off x="3276600" y="2201863"/>
            <a:ext cx="3683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sz="3200" b="1">
                <a:solidFill>
                  <a:srgbClr val="FF0000"/>
                </a:solidFill>
              </a:rPr>
              <a:t>长度　粗细　温度</a:t>
            </a:r>
            <a:r>
              <a:rPr lang="zh-CN" sz="3200" b="1"/>
              <a:t>  </a:t>
            </a:r>
          </a:p>
        </p:txBody>
      </p:sp>
      <p:graphicFrame>
        <p:nvGraphicFramePr>
          <p:cNvPr id="63531" name="Group 43"/>
          <p:cNvGraphicFramePr>
            <a:graphicFrameLocks noGrp="1"/>
          </p:cNvGraphicFramePr>
          <p:nvPr/>
        </p:nvGraphicFramePr>
        <p:xfrm>
          <a:off x="2376488" y="3573463"/>
          <a:ext cx="6372225" cy="1158558"/>
        </p:xfrm>
        <a:graphic>
          <a:graphicData uri="http://schemas.openxmlformats.org/drawingml/2006/table">
            <a:tbl>
              <a:tblPr/>
              <a:tblGrid>
                <a:gridCol w="2124075"/>
                <a:gridCol w="2376487"/>
                <a:gridCol w="1871663"/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亮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大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小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暗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小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大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1258888" y="5949950"/>
            <a:ext cx="5834062" cy="579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sz="3200" b="1">
                <a:solidFill>
                  <a:srgbClr val="000000"/>
                </a:solidFill>
                <a:ea typeface="华文新魏" pitchFamily="2" charset="-122"/>
              </a:rPr>
              <a:t>你会选择哪两根导体做实验？</a:t>
            </a: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323850" y="333375"/>
            <a:ext cx="82089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sz="3600" b="1">
                <a:solidFill>
                  <a:srgbClr val="FF0000"/>
                </a:solidFill>
                <a:ea typeface="华文新魏" pitchFamily="2" charset="-122"/>
              </a:rPr>
              <a:t>（二）、探究导体电阻与长度的关系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52" name="ShockwaveFlash2" r:id="rId2" imgW="7201905" imgH="4824153"/>
        </mc:Choice>
        <mc:Fallback>
          <p:control name="ShockwaveFlash2" r:id="rId2" imgW="7201905" imgH="4824153">
            <p:pic>
              <p:nvPicPr>
                <p:cNvPr id="0" name="ShockwaveFlash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1550" y="1125538"/>
                  <a:ext cx="7200900" cy="4824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25" name="Group 45"/>
          <p:cNvGraphicFramePr>
            <a:graphicFrameLocks noGrp="1"/>
          </p:cNvGraphicFramePr>
          <p:nvPr/>
        </p:nvGraphicFramePr>
        <p:xfrm>
          <a:off x="468313" y="2852738"/>
          <a:ext cx="8207375" cy="1743840"/>
        </p:xfrm>
        <a:graphic>
          <a:graphicData uri="http://schemas.openxmlformats.org/drawingml/2006/table">
            <a:tbl>
              <a:tblPr/>
              <a:tblGrid>
                <a:gridCol w="2033587"/>
                <a:gridCol w="1957388"/>
                <a:gridCol w="2259012"/>
                <a:gridCol w="1957388"/>
              </a:tblGrid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导体 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灯的亮度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电流表示数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电阻大小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甲</a:t>
                      </a:r>
                      <a:r>
                        <a:rPr kumimoji="0" lang="zh-CN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(1</a:t>
                      </a: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米</a:t>
                      </a:r>
                      <a:r>
                        <a:rPr kumimoji="0" lang="zh-CN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)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暗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小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大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乙</a:t>
                      </a:r>
                      <a:r>
                        <a:rPr kumimoji="0" lang="zh-CN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(0.5</a:t>
                      </a: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米</a:t>
                      </a:r>
                      <a:r>
                        <a:rPr kumimoji="0" lang="zh-CN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)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亮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大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小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684213" y="692150"/>
            <a:ext cx="21256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3200" b="1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[</a:t>
            </a:r>
            <a:r>
              <a:rPr lang="zh-CN" sz="3200" b="1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实验方案</a:t>
            </a:r>
            <a:r>
              <a:rPr lang="zh-CN" altLang="zh-CN" sz="3200" b="1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]</a:t>
            </a:r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755650" y="1341438"/>
            <a:ext cx="74882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（二）、探究导体电阻与长度的关系。 </a:t>
            </a:r>
          </a:p>
        </p:txBody>
      </p:sp>
      <p:sp>
        <p:nvSpPr>
          <p:cNvPr id="20506" name="Rectangle 26"/>
          <p:cNvSpPr>
            <a:spLocks noChangeArrowheads="1"/>
          </p:cNvSpPr>
          <p:nvPr/>
        </p:nvSpPr>
        <p:spPr bwMode="auto">
          <a:xfrm>
            <a:off x="668338" y="1916113"/>
            <a:ext cx="6746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sz="3200" b="1">
                <a:solidFill>
                  <a:srgbClr val="000000"/>
                </a:solidFill>
                <a:ea typeface="华文新魏" pitchFamily="2" charset="-122"/>
              </a:rPr>
              <a:t>控制的不变量有＿＿、＿＿、＿＿。</a:t>
            </a:r>
          </a:p>
        </p:txBody>
      </p:sp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3492500" y="1916113"/>
            <a:ext cx="46624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sz="3200" b="1">
                <a:solidFill>
                  <a:srgbClr val="FF0000"/>
                </a:solidFill>
              </a:rPr>
              <a:t>材料　粗细　温度</a:t>
            </a:r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107950" y="4725988"/>
            <a:ext cx="90360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zh-CN" sz="3200" b="1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sz="3200" b="1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实验结论：</a:t>
            </a:r>
          </a:p>
          <a:p>
            <a:r>
              <a:rPr 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材料、粗细相同的导体，长度越大，电阻＿＿。</a:t>
            </a:r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7451725" y="5105400"/>
            <a:ext cx="1368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sz="36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越大</a:t>
            </a:r>
          </a:p>
        </p:txBody>
      </p:sp>
      <p:graphicFrame>
        <p:nvGraphicFramePr>
          <p:cNvPr id="20510" name="Group 30"/>
          <p:cNvGraphicFramePr>
            <a:graphicFrameLocks noGrp="1"/>
          </p:cNvGraphicFramePr>
          <p:nvPr/>
        </p:nvGraphicFramePr>
        <p:xfrm>
          <a:off x="2484438" y="3429000"/>
          <a:ext cx="6173787" cy="1158876"/>
        </p:xfrm>
        <a:graphic>
          <a:graphicData uri="http://schemas.openxmlformats.org/drawingml/2006/table">
            <a:tbl>
              <a:tblPr/>
              <a:tblGrid>
                <a:gridCol w="1957387"/>
                <a:gridCol w="2259013"/>
                <a:gridCol w="1957387"/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暗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小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大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亮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大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小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8" grpId="0"/>
      <p:bldP spid="2050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116013" y="5876925"/>
            <a:ext cx="5834062" cy="579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sz="3200" b="1">
                <a:solidFill>
                  <a:srgbClr val="000000"/>
                </a:solidFill>
                <a:ea typeface="华文新魏" pitchFamily="2" charset="-122"/>
              </a:rPr>
              <a:t>你会选择哪两根导体做实验？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0" y="450850"/>
            <a:ext cx="9144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sz="3000" b="1">
                <a:solidFill>
                  <a:srgbClr val="FF0000"/>
                </a:solidFill>
                <a:ea typeface="华文新魏" pitchFamily="2" charset="-122"/>
              </a:rPr>
              <a:t>（三）、探究导体的电阻与粗细（横截面积）的关系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76" name="ShockwaveFlash1" r:id="rId2" imgW="7129468" imgH="4896533"/>
        </mc:Choice>
        <mc:Fallback>
          <p:control name="ShockwaveFlash1" r:id="rId2" imgW="7129468" imgH="4896533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2988" y="981075"/>
                  <a:ext cx="7129462" cy="48958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1508125"/>
            <a:ext cx="89646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sz="2900" b="1">
                <a:solidFill>
                  <a:srgbClr val="000000"/>
                </a:solidFill>
                <a:ea typeface="华文新魏" pitchFamily="2" charset="-122"/>
              </a:rPr>
              <a:t>（三）、研究导体的电阻与粗细（横截面积）的关系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684213" y="661988"/>
            <a:ext cx="2368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3600" b="1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[</a:t>
            </a:r>
            <a:r>
              <a:rPr lang="zh-CN" sz="3600" b="1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实验方案</a:t>
            </a:r>
            <a:r>
              <a:rPr lang="zh-CN" altLang="zh-CN" sz="3600" b="1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]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84213" y="2276475"/>
            <a:ext cx="67675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控制的不变量有＿＿、＿＿、＿＿。 </a:t>
            </a:r>
          </a:p>
        </p:txBody>
      </p:sp>
      <p:graphicFrame>
        <p:nvGraphicFramePr>
          <p:cNvPr id="21549" name="Group 45"/>
          <p:cNvGraphicFramePr>
            <a:graphicFrameLocks noGrp="1"/>
          </p:cNvGraphicFramePr>
          <p:nvPr/>
        </p:nvGraphicFramePr>
        <p:xfrm>
          <a:off x="250825" y="2997200"/>
          <a:ext cx="8497888" cy="1743840"/>
        </p:xfrm>
        <a:graphic>
          <a:graphicData uri="http://schemas.openxmlformats.org/drawingml/2006/table">
            <a:tbl>
              <a:tblPr/>
              <a:tblGrid>
                <a:gridCol w="2125663"/>
                <a:gridCol w="2124075"/>
                <a:gridCol w="2376487"/>
                <a:gridCol w="1871663"/>
              </a:tblGrid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导体 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灯的亮度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电流表示数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电阻大小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甲</a:t>
                      </a:r>
                      <a:r>
                        <a:rPr kumimoji="0" lang="zh-CN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(0.5mm</a:t>
                      </a:r>
                      <a:r>
                        <a:rPr kumimoji="0" lang="zh-CN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0" lang="zh-CN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)</a:t>
                      </a: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暗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小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大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乙</a:t>
                      </a:r>
                      <a:r>
                        <a:rPr kumimoji="0" lang="zh-CN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(1mm</a:t>
                      </a:r>
                      <a:r>
                        <a:rPr kumimoji="0" lang="zh-CN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0" lang="zh-CN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)</a:t>
                      </a: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亮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大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小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250825" y="5014913"/>
            <a:ext cx="83534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sz="3200" b="1">
                <a:solidFill>
                  <a:srgbClr val="FF3300"/>
                </a:solidFill>
                <a:ea typeface="华文新魏" pitchFamily="2" charset="-122"/>
              </a:rPr>
              <a:t>实验结果：</a:t>
            </a:r>
          </a:p>
          <a:p>
            <a:r>
              <a:rPr lang="zh-CN" sz="3200" b="1">
                <a:solidFill>
                  <a:srgbClr val="000000"/>
                </a:solidFill>
                <a:ea typeface="华文新魏" pitchFamily="2" charset="-122"/>
              </a:rPr>
              <a:t>材料、长度相同的导体，越粗，电阻＿＿。</a:t>
            </a:r>
          </a:p>
        </p:txBody>
      </p: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3563938" y="2205038"/>
            <a:ext cx="37449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sz="3200" b="1">
                <a:solidFill>
                  <a:srgbClr val="FF0000"/>
                </a:solidFill>
              </a:rPr>
              <a:t>材料　长度　温度</a:t>
            </a:r>
          </a:p>
        </p:txBody>
      </p:sp>
      <p:graphicFrame>
        <p:nvGraphicFramePr>
          <p:cNvPr id="21533" name="Group 29"/>
          <p:cNvGraphicFramePr>
            <a:graphicFrameLocks noGrp="1"/>
          </p:cNvGraphicFramePr>
          <p:nvPr/>
        </p:nvGraphicFramePr>
        <p:xfrm>
          <a:off x="2376488" y="3573463"/>
          <a:ext cx="6372225" cy="1158876"/>
        </p:xfrm>
        <a:graphic>
          <a:graphicData uri="http://schemas.openxmlformats.org/drawingml/2006/table">
            <a:tbl>
              <a:tblPr/>
              <a:tblGrid>
                <a:gridCol w="2124075"/>
                <a:gridCol w="2376487"/>
                <a:gridCol w="1871663"/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暗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小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大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亮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大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小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547" name="Rectangle 43"/>
          <p:cNvSpPr>
            <a:spLocks noChangeArrowheads="1"/>
          </p:cNvSpPr>
          <p:nvPr/>
        </p:nvSpPr>
        <p:spPr bwMode="auto">
          <a:xfrm>
            <a:off x="6804025" y="5340350"/>
            <a:ext cx="18002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sz="4000" b="1">
                <a:solidFill>
                  <a:srgbClr val="FF3300"/>
                </a:solidFill>
              </a:rPr>
              <a:t>越小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1" grpId="0"/>
      <p:bldP spid="215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2247900" y="14065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4479925" y="14065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2176463" y="17668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4479925" y="17668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3132138" y="21986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4551363" y="215265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2247900" y="2414588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4551363" y="24399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0" y="333375"/>
            <a:ext cx="7380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3200" b="1">
                <a:solidFill>
                  <a:srgbClr val="FF0066"/>
                </a:solidFill>
                <a:ea typeface="华文新魏" pitchFamily="2" charset="-122"/>
              </a:rPr>
              <a:t>（四）、探究导体电阻与温度的关系。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4036" name="ShockwaveFlash1" r:id="rId2" imgW="7344800" imgH="5760381"/>
        </mc:Choice>
        <mc:Fallback>
          <p:control name="ShockwaveFlash1" r:id="rId2" imgW="7344800" imgH="5760381">
            <p:pic>
              <p:nvPicPr>
                <p:cNvPr id="0" name="ShockwaveFlash1"/>
                <p:cNvPicPr preferRelativeResize="0">
                  <a:picLocks noChangeAspect="1"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00113" y="765175"/>
                  <a:ext cx="7345362" cy="57610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1484313"/>
            <a:ext cx="89646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sz="3200" b="1">
                <a:solidFill>
                  <a:srgbClr val="FF0000"/>
                </a:solidFill>
                <a:ea typeface="华文新魏" pitchFamily="2" charset="-122"/>
              </a:rPr>
              <a:t>（四）、研究导体的电阻与温度的关系。</a:t>
            </a: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684213" y="692150"/>
            <a:ext cx="21256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3200" b="1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[</a:t>
            </a:r>
            <a:r>
              <a:rPr lang="zh-CN" sz="3200" b="1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实验方案</a:t>
            </a:r>
            <a:r>
              <a:rPr lang="zh-CN" altLang="zh-CN" sz="3200" b="1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]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684213" y="2276475"/>
            <a:ext cx="67675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控制的不变量有＿＿、＿＿、＿＿。 </a:t>
            </a:r>
          </a:p>
        </p:txBody>
      </p:sp>
      <p:graphicFrame>
        <p:nvGraphicFramePr>
          <p:cNvPr id="64556" name="Group 44"/>
          <p:cNvGraphicFramePr>
            <a:graphicFrameLocks noGrp="1"/>
          </p:cNvGraphicFramePr>
          <p:nvPr/>
        </p:nvGraphicFramePr>
        <p:xfrm>
          <a:off x="250825" y="2997200"/>
          <a:ext cx="8497888" cy="1743840"/>
        </p:xfrm>
        <a:graphic>
          <a:graphicData uri="http://schemas.openxmlformats.org/drawingml/2006/table">
            <a:tbl>
              <a:tblPr/>
              <a:tblGrid>
                <a:gridCol w="2125663"/>
                <a:gridCol w="2124075"/>
                <a:gridCol w="2376487"/>
                <a:gridCol w="1871663"/>
              </a:tblGrid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导体 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灯的亮度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电流表示数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电阻大小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温度高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暗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小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大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温度低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亮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大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小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539" name="Rectangle 27"/>
          <p:cNvSpPr>
            <a:spLocks noChangeArrowheads="1"/>
          </p:cNvSpPr>
          <p:nvPr/>
        </p:nvSpPr>
        <p:spPr bwMode="auto">
          <a:xfrm>
            <a:off x="250825" y="4770438"/>
            <a:ext cx="835342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sz="3200" b="1">
                <a:solidFill>
                  <a:srgbClr val="FF3300"/>
                </a:solidFill>
                <a:ea typeface="华文新魏" pitchFamily="2" charset="-122"/>
              </a:rPr>
              <a:t>实验结果：</a:t>
            </a:r>
          </a:p>
          <a:p>
            <a:r>
              <a:rPr lang="zh-CN" sz="3200" b="1">
                <a:solidFill>
                  <a:srgbClr val="000000"/>
                </a:solidFill>
                <a:ea typeface="华文新魏" pitchFamily="2" charset="-122"/>
              </a:rPr>
              <a:t>材料、长度、粗细相同的金属导体，温度越高，电阻＿＿。</a:t>
            </a:r>
          </a:p>
        </p:txBody>
      </p:sp>
      <p:sp>
        <p:nvSpPr>
          <p:cNvPr id="64540" name="Rectangle 28"/>
          <p:cNvSpPr>
            <a:spLocks noChangeArrowheads="1"/>
          </p:cNvSpPr>
          <p:nvPr/>
        </p:nvSpPr>
        <p:spPr bwMode="auto">
          <a:xfrm>
            <a:off x="3563938" y="2205038"/>
            <a:ext cx="37449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sz="3200" b="1">
                <a:solidFill>
                  <a:srgbClr val="FF0000"/>
                </a:solidFill>
              </a:rPr>
              <a:t>材料　长度　粗细</a:t>
            </a:r>
          </a:p>
        </p:txBody>
      </p:sp>
      <p:graphicFrame>
        <p:nvGraphicFramePr>
          <p:cNvPr id="64541" name="Group 29"/>
          <p:cNvGraphicFramePr>
            <a:graphicFrameLocks noGrp="1"/>
          </p:cNvGraphicFramePr>
          <p:nvPr/>
        </p:nvGraphicFramePr>
        <p:xfrm>
          <a:off x="2376488" y="3573463"/>
          <a:ext cx="6372225" cy="1158876"/>
        </p:xfrm>
        <a:graphic>
          <a:graphicData uri="http://schemas.openxmlformats.org/drawingml/2006/table">
            <a:tbl>
              <a:tblPr/>
              <a:tblGrid>
                <a:gridCol w="2124075"/>
                <a:gridCol w="2376487"/>
                <a:gridCol w="1871663"/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暗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小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大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亮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大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小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555" name="Rectangle 43"/>
          <p:cNvSpPr>
            <a:spLocks noChangeArrowheads="1"/>
          </p:cNvSpPr>
          <p:nvPr/>
        </p:nvSpPr>
        <p:spPr bwMode="auto">
          <a:xfrm>
            <a:off x="1835150" y="5661025"/>
            <a:ext cx="1800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sz="3600" b="1">
                <a:solidFill>
                  <a:srgbClr val="FF3300"/>
                </a:solidFill>
              </a:rPr>
              <a:t>越大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39" grpId="0"/>
      <p:bldP spid="6455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/>
          <p:cNvSpPr>
            <a:spLocks noChangeArrowheads="1"/>
          </p:cNvSpPr>
          <p:nvPr/>
        </p:nvSpPr>
        <p:spPr bwMode="auto">
          <a:xfrm>
            <a:off x="250825" y="188913"/>
            <a:ext cx="87137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sz="5400" b="1">
                <a:solidFill>
                  <a:srgbClr val="FF0000"/>
                </a:solidFill>
                <a:ea typeface="华文新魏" pitchFamily="2" charset="-122"/>
              </a:rPr>
              <a:t>五、实验结论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179388" y="1268413"/>
            <a:ext cx="8569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sz="2800">
              <a:solidFill>
                <a:srgbClr val="000000"/>
              </a:solidFill>
            </a:endParaRP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395288" y="1196975"/>
            <a:ext cx="835342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4800" b="1">
                <a:latin typeface="华文新魏" pitchFamily="2" charset="-122"/>
                <a:ea typeface="华文新魏" pitchFamily="2" charset="-122"/>
              </a:rPr>
              <a:t>      </a:t>
            </a:r>
            <a:r>
              <a:rPr lang="zh-CN" sz="54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导体的电阻是导体本身的一种</a:t>
            </a:r>
            <a:r>
              <a:rPr lang="zh-CN" sz="54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性质</a:t>
            </a:r>
            <a:r>
              <a:rPr lang="zh-CN" sz="54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，它的大小决定于导体的</a:t>
            </a:r>
            <a:r>
              <a:rPr lang="zh-CN" sz="54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材料</a:t>
            </a:r>
            <a:r>
              <a:rPr lang="zh-CN" sz="5400" b="1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zh-CN" sz="54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长度</a:t>
            </a:r>
            <a:r>
              <a:rPr lang="zh-CN" sz="54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和</a:t>
            </a:r>
            <a:r>
              <a:rPr lang="zh-CN" sz="54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横截面积</a:t>
            </a:r>
            <a:r>
              <a:rPr lang="zh-CN" sz="54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。导体的电阻还与导体的</a:t>
            </a:r>
            <a:r>
              <a:rPr lang="zh-CN" sz="54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温度</a:t>
            </a:r>
            <a:r>
              <a:rPr lang="zh-CN" sz="54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有关系。</a:t>
            </a:r>
          </a:p>
          <a:p>
            <a:endParaRPr lang="zh-CN" altLang="zh-CN" sz="5400" b="1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98450" y="4583113"/>
            <a:ext cx="88455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、导体的电阻是导体本身的一种性质，它的大小决定于导体的＿＿、 ＿＿ 和</a:t>
            </a:r>
            <a:r>
              <a:rPr lang="zh-CN" alt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_______  </a:t>
            </a:r>
            <a:r>
              <a:rPr 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250825" y="260350"/>
            <a:ext cx="87137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sz="5400" b="1">
                <a:solidFill>
                  <a:srgbClr val="FF0000"/>
                </a:solidFill>
                <a:ea typeface="华文新魏" pitchFamily="2" charset="-122"/>
              </a:rPr>
              <a:t>课堂小结</a:t>
            </a:r>
          </a:p>
        </p:txBody>
      </p:sp>
      <p:sp>
        <p:nvSpPr>
          <p:cNvPr id="24583" name="Text Box 10"/>
          <p:cNvSpPr txBox="1">
            <a:spLocks noChangeArrowheads="1"/>
          </p:cNvSpPr>
          <p:nvPr/>
        </p:nvSpPr>
        <p:spPr bwMode="auto">
          <a:xfrm>
            <a:off x="250825" y="5734050"/>
            <a:ext cx="8893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、导体的电阻还与导体的</a:t>
            </a:r>
            <a:r>
              <a:rPr lang="zh-CN" sz="3200" b="1" u="sng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</a:t>
            </a:r>
            <a:r>
              <a:rPr 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有关系。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250825" y="1052513"/>
            <a:ext cx="8713788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32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sz="32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在物理学中，用</a:t>
            </a:r>
            <a:r>
              <a:rPr lang="zh-CN" sz="3200" b="1" u="sng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       </a:t>
            </a:r>
            <a:r>
              <a:rPr 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来表示导体对电流的阻碍作用的大小。</a:t>
            </a:r>
            <a:r>
              <a:rPr lang="zh-CN" sz="3200" b="1" u="sng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</a:p>
          <a:p>
            <a:r>
              <a:rPr lang="zh-CN" alt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、导体的电阻通常用字母＿＿表示，电阻的单位是</a:t>
            </a:r>
            <a:r>
              <a:rPr lang="zh-CN" sz="3200" b="1" u="sng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＿</a:t>
            </a:r>
            <a:r>
              <a:rPr 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，简称＿＿，符号是＿＿，电阻在电路图中的符号是</a:t>
            </a:r>
            <a:r>
              <a:rPr lang="zh-CN" sz="3200" b="1" u="sng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</a:t>
            </a:r>
            <a:r>
              <a:rPr 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，另外还可用＿＿＿、＿＿作它的单位，它们的换算关系是：</a:t>
            </a:r>
            <a:r>
              <a:rPr lang="zh-CN" alt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1MΩ=</a:t>
            </a:r>
            <a:r>
              <a:rPr 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＿＿</a:t>
            </a:r>
            <a:r>
              <a:rPr lang="zh-CN" alt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Ω   1KΩ=</a:t>
            </a:r>
            <a:r>
              <a:rPr 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＿＿</a:t>
            </a:r>
            <a:r>
              <a:rPr lang="zh-CN" alt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Ω</a:t>
            </a:r>
            <a:r>
              <a:rPr 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12447704150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5FB"/>
              </a:clrFrom>
              <a:clrTo>
                <a:srgbClr val="F6F5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419350"/>
            <a:ext cx="51816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5" name="Picture 3" descr="200812092138440000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4991100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5410200" y="457200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0" y="260350"/>
            <a:ext cx="8964613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sz="3200" b="1">
                <a:solidFill>
                  <a:srgbClr val="000000"/>
                </a:solidFill>
                <a:ea typeface="华文新魏" pitchFamily="2" charset="-122"/>
              </a:rPr>
              <a:t>生活中常见的导线是用什么材料做成的？金属铁既多又便宜，为什么不用铁来做导线呢？</a:t>
            </a:r>
          </a:p>
          <a:p>
            <a:endParaRPr lang="zh-CN" altLang="zh-CN" sz="3200" b="1">
              <a:solidFill>
                <a:srgbClr val="000000"/>
              </a:solidFill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4"/>
          <p:cNvSpPr>
            <a:spLocks noChangeArrowheads="1"/>
          </p:cNvSpPr>
          <p:nvPr/>
        </p:nvSpPr>
        <p:spPr bwMode="auto">
          <a:xfrm>
            <a:off x="250825" y="188913"/>
            <a:ext cx="87137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sz="5400" b="1">
                <a:solidFill>
                  <a:srgbClr val="FF0000"/>
                </a:solidFill>
                <a:ea typeface="华文新魏" pitchFamily="2" charset="-122"/>
              </a:rPr>
              <a:t>达标测试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179388" y="1268413"/>
            <a:ext cx="8569325" cy="478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lang="zh-CN" sz="2800" b="1">
                <a:solidFill>
                  <a:srgbClr val="000000"/>
                </a:solidFill>
                <a:latin typeface="Arial"/>
                <a:ea typeface="华文新魏" pitchFamily="2" charset="-122"/>
              </a:rPr>
              <a:t>“</a:t>
            </a:r>
            <a:r>
              <a:rPr 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铜导线比铁导线的电阻小。</a:t>
            </a:r>
            <a:r>
              <a:rPr lang="zh-CN" sz="2800" b="1">
                <a:solidFill>
                  <a:srgbClr val="000000"/>
                </a:solidFill>
                <a:latin typeface="Arial"/>
                <a:ea typeface="华文新魏" pitchFamily="2" charset="-122"/>
              </a:rPr>
              <a:t>”</a:t>
            </a:r>
            <a:r>
              <a:rPr 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这种说法对吗？应当怎么说？</a:t>
            </a:r>
          </a:p>
          <a:p>
            <a:r>
              <a:rPr lang="zh-CN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、一个电阻的阻值是</a:t>
            </a:r>
            <a:r>
              <a:rPr lang="zh-CN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10Ω</a:t>
            </a:r>
            <a:r>
              <a:rPr 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，当通过电流为</a:t>
            </a:r>
            <a:r>
              <a:rPr lang="zh-CN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0A</a:t>
            </a:r>
            <a:r>
              <a:rPr 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时，其电阻值是多少？</a:t>
            </a:r>
            <a:r>
              <a:rPr 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</a:p>
          <a:p>
            <a:r>
              <a:rPr lang="zh-CN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、关于导线电阻的大小，下列说法中正确的是（温度对电阻的影响可以不计）  （ </a:t>
            </a:r>
            <a:r>
              <a:rPr lang="zh-CN" sz="28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  </a:t>
            </a:r>
            <a:r>
              <a:rPr 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）</a:t>
            </a:r>
          </a:p>
          <a:p>
            <a:r>
              <a:rPr lang="zh-CN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A.</a:t>
            </a:r>
            <a:r>
              <a:rPr 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横截面积越大的导线，电阻越小；</a:t>
            </a:r>
          </a:p>
          <a:p>
            <a:r>
              <a:rPr lang="zh-CN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B.</a:t>
            </a:r>
            <a:r>
              <a:rPr 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横截面积相同的导线，长导线的电阻大；</a:t>
            </a:r>
          </a:p>
          <a:p>
            <a:r>
              <a:rPr lang="zh-CN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C.</a:t>
            </a:r>
            <a:r>
              <a:rPr 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长度相同的导线，细导线的电阻大；</a:t>
            </a:r>
          </a:p>
          <a:p>
            <a:r>
              <a:rPr lang="zh-CN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D.</a:t>
            </a:r>
            <a:r>
              <a:rPr 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同种材料制成的长短相同的导线，粗导线的电阻小。</a:t>
            </a:r>
          </a:p>
          <a:p>
            <a:endParaRPr lang="zh-CN" altLang="zh-CN" sz="2800" b="1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95288" y="333375"/>
            <a:ext cx="822960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zh-CN" sz="24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sz="24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、在做</a:t>
            </a:r>
            <a:r>
              <a:rPr lang="zh-CN" sz="2400" b="1">
                <a:solidFill>
                  <a:srgbClr val="000000"/>
                </a:solidFill>
                <a:latin typeface="Times New Roman"/>
                <a:ea typeface="华文新魏" pitchFamily="2" charset="-122"/>
              </a:rPr>
              <a:t>“</a:t>
            </a:r>
            <a:r>
              <a:rPr lang="zh-CN" sz="24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研究电阻大小的因素</a:t>
            </a:r>
            <a:r>
              <a:rPr lang="zh-CN" sz="2400" b="1">
                <a:solidFill>
                  <a:srgbClr val="000000"/>
                </a:solidFill>
                <a:latin typeface="Times New Roman"/>
                <a:ea typeface="华文新魏" pitchFamily="2" charset="-122"/>
              </a:rPr>
              <a:t>”</a:t>
            </a:r>
            <a:r>
              <a:rPr lang="zh-CN" sz="24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的实验时，为了便于研究，采用控制变量的方法，每次需挑选两根合适的导线，测出通过它们的电流，然后进行比较，最后得出结论。</a:t>
            </a:r>
          </a:p>
          <a:p>
            <a:pPr algn="just" eaLnBrk="0" hangingPunct="0"/>
            <a:r>
              <a:rPr lang="zh-CN" sz="24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（</a:t>
            </a:r>
            <a:r>
              <a:rPr lang="zh-CN" altLang="zh-CN" sz="24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sz="24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）为了研究电阻与导体材料的关系，应选用的两根导线是</a:t>
            </a:r>
            <a:r>
              <a:rPr lang="zh-CN" sz="2400" b="1" u="sng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           </a:t>
            </a:r>
            <a:r>
              <a:rPr lang="zh-CN" sz="24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；</a:t>
            </a:r>
          </a:p>
          <a:p>
            <a:pPr algn="just" eaLnBrk="0" hangingPunct="0"/>
            <a:r>
              <a:rPr lang="zh-CN" sz="24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（</a:t>
            </a:r>
            <a:r>
              <a:rPr lang="zh-CN" altLang="zh-CN" sz="24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sz="24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）为了研究电阻与导体长度的关系，应选用导线</a:t>
            </a:r>
            <a:r>
              <a:rPr lang="zh-CN" altLang="zh-CN" sz="24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sz="24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和导线</a:t>
            </a:r>
            <a:r>
              <a:rPr lang="zh-CN" sz="2400" b="1" u="sng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         </a:t>
            </a:r>
            <a:r>
              <a:rPr lang="zh-CN" sz="24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；</a:t>
            </a:r>
          </a:p>
          <a:p>
            <a:pPr algn="just" eaLnBrk="0" hangingPunct="0"/>
            <a:r>
              <a:rPr lang="zh-CN" sz="24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（</a:t>
            </a:r>
            <a:r>
              <a:rPr lang="zh-CN" altLang="zh-CN" sz="24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sz="24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）为了研究电阻与</a:t>
            </a:r>
            <a:r>
              <a:rPr lang="zh-CN" sz="2400" b="1" u="sng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                                         </a:t>
            </a:r>
            <a:r>
              <a:rPr lang="zh-CN" sz="24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的关系，应选用导线</a:t>
            </a:r>
            <a:r>
              <a:rPr lang="zh-CN" altLang="zh-CN" sz="24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sz="24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和导线</a:t>
            </a:r>
            <a:r>
              <a:rPr lang="zh-CN" altLang="zh-CN" sz="24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sz="24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。</a:t>
            </a:r>
          </a:p>
          <a:p>
            <a:pPr eaLnBrk="0" hangingPunct="0"/>
            <a:endParaRPr lang="zh-CN" altLang="zh-CN" sz="2400" b="1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0" y="4029075"/>
            <a:ext cx="8991600" cy="2828925"/>
            <a:chOff x="0" y="2538"/>
            <a:chExt cx="5664" cy="1782"/>
          </a:xfrm>
        </p:grpSpPr>
        <p:grpSp>
          <p:nvGrpSpPr>
            <p:cNvPr id="30728" name="Group 4"/>
            <p:cNvGrpSpPr>
              <a:grpSpLocks/>
            </p:cNvGrpSpPr>
            <p:nvPr/>
          </p:nvGrpSpPr>
          <p:grpSpPr bwMode="auto">
            <a:xfrm>
              <a:off x="5" y="2541"/>
              <a:ext cx="5654" cy="1776"/>
              <a:chOff x="5" y="2541"/>
              <a:chExt cx="5654" cy="1776"/>
            </a:xfrm>
          </p:grpSpPr>
          <p:grpSp>
            <p:nvGrpSpPr>
              <p:cNvPr id="30730" name="Group 5"/>
              <p:cNvGrpSpPr>
                <a:grpSpLocks/>
              </p:cNvGrpSpPr>
              <p:nvPr/>
            </p:nvGrpSpPr>
            <p:grpSpPr bwMode="auto">
              <a:xfrm>
                <a:off x="5" y="2541"/>
                <a:ext cx="1255" cy="444"/>
                <a:chOff x="5" y="2541"/>
                <a:chExt cx="1255" cy="444"/>
              </a:xfrm>
            </p:grpSpPr>
            <p:sp>
              <p:nvSpPr>
                <p:cNvPr id="30824" name="Rectangle 6"/>
                <p:cNvSpPr>
                  <a:spLocks noChangeArrowheads="1"/>
                </p:cNvSpPr>
                <p:nvPr/>
              </p:nvSpPr>
              <p:spPr bwMode="auto">
                <a:xfrm>
                  <a:off x="72" y="2541"/>
                  <a:ext cx="1121" cy="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sz="2400">
                      <a:latin typeface="Times New Roman" pitchFamily="18" charset="0"/>
                    </a:rPr>
                    <a:t>导线代号</a:t>
                  </a:r>
                </a:p>
                <a:p>
                  <a:pPr algn="ctr" eaLnBrk="0" hangingPunct="0"/>
                  <a:endParaRPr lang="zh-CN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30825" name="Rectangle 7"/>
                <p:cNvSpPr>
                  <a:spLocks noChangeArrowheads="1"/>
                </p:cNvSpPr>
                <p:nvPr/>
              </p:nvSpPr>
              <p:spPr bwMode="auto">
                <a:xfrm>
                  <a:off x="5" y="2541"/>
                  <a:ext cx="1255" cy="44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30731" name="Group 8"/>
              <p:cNvGrpSpPr>
                <a:grpSpLocks/>
              </p:cNvGrpSpPr>
              <p:nvPr/>
            </p:nvGrpSpPr>
            <p:grpSpPr bwMode="auto">
              <a:xfrm>
                <a:off x="1260" y="2541"/>
                <a:ext cx="629" cy="444"/>
                <a:chOff x="1260" y="2541"/>
                <a:chExt cx="629" cy="444"/>
              </a:xfrm>
            </p:grpSpPr>
            <p:sp>
              <p:nvSpPr>
                <p:cNvPr id="30822" name="Rectangle 9"/>
                <p:cNvSpPr>
                  <a:spLocks noChangeArrowheads="1"/>
                </p:cNvSpPr>
                <p:nvPr/>
              </p:nvSpPr>
              <p:spPr bwMode="auto">
                <a:xfrm>
                  <a:off x="1327" y="2541"/>
                  <a:ext cx="495" cy="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zh-CN" sz="2400">
                      <a:latin typeface="Times New Roman" pitchFamily="18" charset="0"/>
                    </a:rPr>
                    <a:t>A</a:t>
                  </a:r>
                </a:p>
                <a:p>
                  <a:pPr algn="ctr" eaLnBrk="0" hangingPunct="0"/>
                  <a:endParaRPr lang="zh-CN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30823" name="Rectangle 10"/>
                <p:cNvSpPr>
                  <a:spLocks noChangeArrowheads="1"/>
                </p:cNvSpPr>
                <p:nvPr/>
              </p:nvSpPr>
              <p:spPr bwMode="auto">
                <a:xfrm>
                  <a:off x="1260" y="2541"/>
                  <a:ext cx="629" cy="44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30732" name="Group 11"/>
              <p:cNvGrpSpPr>
                <a:grpSpLocks/>
              </p:cNvGrpSpPr>
              <p:nvPr/>
            </p:nvGrpSpPr>
            <p:grpSpPr bwMode="auto">
              <a:xfrm>
                <a:off x="1889" y="2541"/>
                <a:ext cx="628" cy="444"/>
                <a:chOff x="1889" y="2541"/>
                <a:chExt cx="628" cy="444"/>
              </a:xfrm>
            </p:grpSpPr>
            <p:sp>
              <p:nvSpPr>
                <p:cNvPr id="30820" name="Rectangle 12"/>
                <p:cNvSpPr>
                  <a:spLocks noChangeArrowheads="1"/>
                </p:cNvSpPr>
                <p:nvPr/>
              </p:nvSpPr>
              <p:spPr bwMode="auto">
                <a:xfrm>
                  <a:off x="1956" y="2541"/>
                  <a:ext cx="494" cy="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zh-CN" sz="2400">
                      <a:latin typeface="Times New Roman" pitchFamily="18" charset="0"/>
                    </a:rPr>
                    <a:t>B</a:t>
                  </a:r>
                </a:p>
                <a:p>
                  <a:pPr algn="ctr" eaLnBrk="0" hangingPunct="0"/>
                  <a:endParaRPr lang="zh-CN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30821" name="Rectangle 13"/>
                <p:cNvSpPr>
                  <a:spLocks noChangeArrowheads="1"/>
                </p:cNvSpPr>
                <p:nvPr/>
              </p:nvSpPr>
              <p:spPr bwMode="auto">
                <a:xfrm>
                  <a:off x="1889" y="2541"/>
                  <a:ext cx="628" cy="44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30733" name="Group 14"/>
              <p:cNvGrpSpPr>
                <a:grpSpLocks/>
              </p:cNvGrpSpPr>
              <p:nvPr/>
            </p:nvGrpSpPr>
            <p:grpSpPr bwMode="auto">
              <a:xfrm>
                <a:off x="2517" y="2541"/>
                <a:ext cx="628" cy="444"/>
                <a:chOff x="2517" y="2541"/>
                <a:chExt cx="628" cy="444"/>
              </a:xfrm>
            </p:grpSpPr>
            <p:sp>
              <p:nvSpPr>
                <p:cNvPr id="30818" name="Rectangle 15"/>
                <p:cNvSpPr>
                  <a:spLocks noChangeArrowheads="1"/>
                </p:cNvSpPr>
                <p:nvPr/>
              </p:nvSpPr>
              <p:spPr bwMode="auto">
                <a:xfrm>
                  <a:off x="2584" y="2541"/>
                  <a:ext cx="494" cy="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zh-CN" sz="2400">
                      <a:latin typeface="Times New Roman" pitchFamily="18" charset="0"/>
                    </a:rPr>
                    <a:t>C</a:t>
                  </a:r>
                </a:p>
                <a:p>
                  <a:pPr algn="ctr" eaLnBrk="0" hangingPunct="0"/>
                  <a:endParaRPr lang="zh-CN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30819" name="Rectangle 16"/>
                <p:cNvSpPr>
                  <a:spLocks noChangeArrowheads="1"/>
                </p:cNvSpPr>
                <p:nvPr/>
              </p:nvSpPr>
              <p:spPr bwMode="auto">
                <a:xfrm>
                  <a:off x="2517" y="2541"/>
                  <a:ext cx="628" cy="44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30734" name="Group 17"/>
              <p:cNvGrpSpPr>
                <a:grpSpLocks/>
              </p:cNvGrpSpPr>
              <p:nvPr/>
            </p:nvGrpSpPr>
            <p:grpSpPr bwMode="auto">
              <a:xfrm>
                <a:off x="3145" y="2541"/>
                <a:ext cx="629" cy="444"/>
                <a:chOff x="3145" y="2541"/>
                <a:chExt cx="629" cy="444"/>
              </a:xfrm>
            </p:grpSpPr>
            <p:sp>
              <p:nvSpPr>
                <p:cNvPr id="30816" name="Rectangle 18"/>
                <p:cNvSpPr>
                  <a:spLocks noChangeArrowheads="1"/>
                </p:cNvSpPr>
                <p:nvPr/>
              </p:nvSpPr>
              <p:spPr bwMode="auto">
                <a:xfrm>
                  <a:off x="3212" y="2541"/>
                  <a:ext cx="495" cy="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zh-CN" sz="2400">
                      <a:latin typeface="Times New Roman" pitchFamily="18" charset="0"/>
                    </a:rPr>
                    <a:t>D</a:t>
                  </a:r>
                </a:p>
                <a:p>
                  <a:pPr algn="ctr" eaLnBrk="0" hangingPunct="0"/>
                  <a:endParaRPr lang="zh-CN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30817" name="Rectangle 19"/>
                <p:cNvSpPr>
                  <a:spLocks noChangeArrowheads="1"/>
                </p:cNvSpPr>
                <p:nvPr/>
              </p:nvSpPr>
              <p:spPr bwMode="auto">
                <a:xfrm>
                  <a:off x="3145" y="2541"/>
                  <a:ext cx="629" cy="44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30735" name="Group 20"/>
              <p:cNvGrpSpPr>
                <a:grpSpLocks/>
              </p:cNvGrpSpPr>
              <p:nvPr/>
            </p:nvGrpSpPr>
            <p:grpSpPr bwMode="auto">
              <a:xfrm>
                <a:off x="3774" y="2541"/>
                <a:ext cx="628" cy="444"/>
                <a:chOff x="3774" y="2541"/>
                <a:chExt cx="628" cy="444"/>
              </a:xfrm>
            </p:grpSpPr>
            <p:sp>
              <p:nvSpPr>
                <p:cNvPr id="30814" name="Rectangle 21"/>
                <p:cNvSpPr>
                  <a:spLocks noChangeArrowheads="1"/>
                </p:cNvSpPr>
                <p:nvPr/>
              </p:nvSpPr>
              <p:spPr bwMode="auto">
                <a:xfrm>
                  <a:off x="3841" y="2541"/>
                  <a:ext cx="494" cy="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zh-CN" sz="2400">
                      <a:latin typeface="Times New Roman" pitchFamily="18" charset="0"/>
                    </a:rPr>
                    <a:t>E</a:t>
                  </a:r>
                </a:p>
                <a:p>
                  <a:pPr algn="ctr" eaLnBrk="0" hangingPunct="0"/>
                  <a:endParaRPr lang="zh-CN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30815" name="Rectangle 22"/>
                <p:cNvSpPr>
                  <a:spLocks noChangeArrowheads="1"/>
                </p:cNvSpPr>
                <p:nvPr/>
              </p:nvSpPr>
              <p:spPr bwMode="auto">
                <a:xfrm>
                  <a:off x="3774" y="2541"/>
                  <a:ext cx="628" cy="44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30736" name="Group 23"/>
              <p:cNvGrpSpPr>
                <a:grpSpLocks/>
              </p:cNvGrpSpPr>
              <p:nvPr/>
            </p:nvGrpSpPr>
            <p:grpSpPr bwMode="auto">
              <a:xfrm>
                <a:off x="4402" y="2541"/>
                <a:ext cx="629" cy="444"/>
                <a:chOff x="4402" y="2541"/>
                <a:chExt cx="629" cy="444"/>
              </a:xfrm>
            </p:grpSpPr>
            <p:sp>
              <p:nvSpPr>
                <p:cNvPr id="30812" name="Rectangle 24"/>
                <p:cNvSpPr>
                  <a:spLocks noChangeArrowheads="1"/>
                </p:cNvSpPr>
                <p:nvPr/>
              </p:nvSpPr>
              <p:spPr bwMode="auto">
                <a:xfrm>
                  <a:off x="4469" y="2541"/>
                  <a:ext cx="495" cy="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zh-CN" sz="2400">
                      <a:latin typeface="Times New Roman" pitchFamily="18" charset="0"/>
                    </a:rPr>
                    <a:t>F</a:t>
                  </a:r>
                </a:p>
                <a:p>
                  <a:pPr algn="ctr" eaLnBrk="0" hangingPunct="0"/>
                  <a:endParaRPr lang="zh-CN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30813" name="Rectangle 25"/>
                <p:cNvSpPr>
                  <a:spLocks noChangeArrowheads="1"/>
                </p:cNvSpPr>
                <p:nvPr/>
              </p:nvSpPr>
              <p:spPr bwMode="auto">
                <a:xfrm>
                  <a:off x="4402" y="2541"/>
                  <a:ext cx="629" cy="44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30737" name="Group 26"/>
              <p:cNvGrpSpPr>
                <a:grpSpLocks/>
              </p:cNvGrpSpPr>
              <p:nvPr/>
            </p:nvGrpSpPr>
            <p:grpSpPr bwMode="auto">
              <a:xfrm>
                <a:off x="5031" y="2541"/>
                <a:ext cx="628" cy="444"/>
                <a:chOff x="5031" y="2541"/>
                <a:chExt cx="628" cy="444"/>
              </a:xfrm>
            </p:grpSpPr>
            <p:sp>
              <p:nvSpPr>
                <p:cNvPr id="30810" name="Rectangle 27"/>
                <p:cNvSpPr>
                  <a:spLocks noChangeArrowheads="1"/>
                </p:cNvSpPr>
                <p:nvPr/>
              </p:nvSpPr>
              <p:spPr bwMode="auto">
                <a:xfrm>
                  <a:off x="5098" y="2541"/>
                  <a:ext cx="494" cy="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zh-CN" sz="2400">
                      <a:latin typeface="Times New Roman" pitchFamily="18" charset="0"/>
                    </a:rPr>
                    <a:t>G</a:t>
                  </a:r>
                </a:p>
                <a:p>
                  <a:pPr algn="ctr" eaLnBrk="0" hangingPunct="0"/>
                  <a:endParaRPr lang="zh-CN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30811" name="Rectangle 28"/>
                <p:cNvSpPr>
                  <a:spLocks noChangeArrowheads="1"/>
                </p:cNvSpPr>
                <p:nvPr/>
              </p:nvSpPr>
              <p:spPr bwMode="auto">
                <a:xfrm>
                  <a:off x="5031" y="2541"/>
                  <a:ext cx="628" cy="44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30738" name="Group 29"/>
              <p:cNvGrpSpPr>
                <a:grpSpLocks/>
              </p:cNvGrpSpPr>
              <p:nvPr/>
            </p:nvGrpSpPr>
            <p:grpSpPr bwMode="auto">
              <a:xfrm>
                <a:off x="5" y="2985"/>
                <a:ext cx="1255" cy="444"/>
                <a:chOff x="5" y="2985"/>
                <a:chExt cx="1255" cy="444"/>
              </a:xfrm>
            </p:grpSpPr>
            <p:sp>
              <p:nvSpPr>
                <p:cNvPr id="30808" name="Rectangle 30"/>
                <p:cNvSpPr>
                  <a:spLocks noChangeArrowheads="1"/>
                </p:cNvSpPr>
                <p:nvPr/>
              </p:nvSpPr>
              <p:spPr bwMode="auto">
                <a:xfrm>
                  <a:off x="72" y="2985"/>
                  <a:ext cx="1121" cy="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sz="2400">
                      <a:latin typeface="Times New Roman" pitchFamily="18" charset="0"/>
                    </a:rPr>
                    <a:t>长度</a:t>
                  </a:r>
                  <a:r>
                    <a:rPr lang="zh-CN" altLang="zh-CN" sz="2400">
                      <a:latin typeface="Tahoma" pitchFamily="34" charset="0"/>
                    </a:rPr>
                    <a:t>/</a:t>
                  </a:r>
                  <a:r>
                    <a:rPr lang="zh-CN" sz="2400">
                      <a:latin typeface="Times New Roman" pitchFamily="18" charset="0"/>
                    </a:rPr>
                    <a:t>米</a:t>
                  </a:r>
                </a:p>
                <a:p>
                  <a:pPr algn="ctr" eaLnBrk="0" hangingPunct="0"/>
                  <a:endParaRPr lang="zh-CN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30809" name="Rectangle 31"/>
                <p:cNvSpPr>
                  <a:spLocks noChangeArrowheads="1"/>
                </p:cNvSpPr>
                <p:nvPr/>
              </p:nvSpPr>
              <p:spPr bwMode="auto">
                <a:xfrm>
                  <a:off x="5" y="2985"/>
                  <a:ext cx="1255" cy="44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30739" name="Group 32"/>
              <p:cNvGrpSpPr>
                <a:grpSpLocks/>
              </p:cNvGrpSpPr>
              <p:nvPr/>
            </p:nvGrpSpPr>
            <p:grpSpPr bwMode="auto">
              <a:xfrm>
                <a:off x="1260" y="2985"/>
                <a:ext cx="629" cy="444"/>
                <a:chOff x="1260" y="2985"/>
                <a:chExt cx="629" cy="444"/>
              </a:xfrm>
            </p:grpSpPr>
            <p:sp>
              <p:nvSpPr>
                <p:cNvPr id="30806" name="Rectangle 33"/>
                <p:cNvSpPr>
                  <a:spLocks noChangeArrowheads="1"/>
                </p:cNvSpPr>
                <p:nvPr/>
              </p:nvSpPr>
              <p:spPr bwMode="auto">
                <a:xfrm>
                  <a:off x="1327" y="2985"/>
                  <a:ext cx="495" cy="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zh-CN" sz="2400">
                      <a:latin typeface="Times New Roman" pitchFamily="18" charset="0"/>
                    </a:rPr>
                    <a:t>1</a:t>
                  </a:r>
                </a:p>
                <a:p>
                  <a:pPr algn="ctr" eaLnBrk="0" hangingPunct="0"/>
                  <a:endParaRPr lang="zh-CN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30807" name="Rectangle 34"/>
                <p:cNvSpPr>
                  <a:spLocks noChangeArrowheads="1"/>
                </p:cNvSpPr>
                <p:nvPr/>
              </p:nvSpPr>
              <p:spPr bwMode="auto">
                <a:xfrm>
                  <a:off x="1260" y="2985"/>
                  <a:ext cx="629" cy="44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30740" name="Group 35"/>
              <p:cNvGrpSpPr>
                <a:grpSpLocks/>
              </p:cNvGrpSpPr>
              <p:nvPr/>
            </p:nvGrpSpPr>
            <p:grpSpPr bwMode="auto">
              <a:xfrm>
                <a:off x="1889" y="2985"/>
                <a:ext cx="628" cy="444"/>
                <a:chOff x="1889" y="2985"/>
                <a:chExt cx="628" cy="444"/>
              </a:xfrm>
            </p:grpSpPr>
            <p:sp>
              <p:nvSpPr>
                <p:cNvPr id="30804" name="Rectangle 36"/>
                <p:cNvSpPr>
                  <a:spLocks noChangeArrowheads="1"/>
                </p:cNvSpPr>
                <p:nvPr/>
              </p:nvSpPr>
              <p:spPr bwMode="auto">
                <a:xfrm>
                  <a:off x="1956" y="2985"/>
                  <a:ext cx="494" cy="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zh-CN" sz="2400">
                      <a:latin typeface="Times New Roman" pitchFamily="18" charset="0"/>
                    </a:rPr>
                    <a:t>0.5</a:t>
                  </a:r>
                </a:p>
                <a:p>
                  <a:pPr algn="ctr" eaLnBrk="0" hangingPunct="0"/>
                  <a:endParaRPr lang="zh-CN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30805" name="Rectangle 37"/>
                <p:cNvSpPr>
                  <a:spLocks noChangeArrowheads="1"/>
                </p:cNvSpPr>
                <p:nvPr/>
              </p:nvSpPr>
              <p:spPr bwMode="auto">
                <a:xfrm>
                  <a:off x="1889" y="2985"/>
                  <a:ext cx="628" cy="44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30741" name="Group 38"/>
              <p:cNvGrpSpPr>
                <a:grpSpLocks/>
              </p:cNvGrpSpPr>
              <p:nvPr/>
            </p:nvGrpSpPr>
            <p:grpSpPr bwMode="auto">
              <a:xfrm>
                <a:off x="2517" y="2985"/>
                <a:ext cx="628" cy="444"/>
                <a:chOff x="2517" y="2985"/>
                <a:chExt cx="628" cy="444"/>
              </a:xfrm>
            </p:grpSpPr>
            <p:sp>
              <p:nvSpPr>
                <p:cNvPr id="30802" name="Rectangle 39"/>
                <p:cNvSpPr>
                  <a:spLocks noChangeArrowheads="1"/>
                </p:cNvSpPr>
                <p:nvPr/>
              </p:nvSpPr>
              <p:spPr bwMode="auto">
                <a:xfrm>
                  <a:off x="2584" y="2985"/>
                  <a:ext cx="494" cy="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zh-CN" sz="2400">
                      <a:latin typeface="Times New Roman" pitchFamily="18" charset="0"/>
                    </a:rPr>
                    <a:t>1.5</a:t>
                  </a:r>
                </a:p>
                <a:p>
                  <a:pPr algn="ctr" eaLnBrk="0" hangingPunct="0"/>
                  <a:endParaRPr lang="zh-CN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30803" name="Rectangle 40"/>
                <p:cNvSpPr>
                  <a:spLocks noChangeArrowheads="1"/>
                </p:cNvSpPr>
                <p:nvPr/>
              </p:nvSpPr>
              <p:spPr bwMode="auto">
                <a:xfrm>
                  <a:off x="2517" y="2985"/>
                  <a:ext cx="628" cy="44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30742" name="Group 41"/>
              <p:cNvGrpSpPr>
                <a:grpSpLocks/>
              </p:cNvGrpSpPr>
              <p:nvPr/>
            </p:nvGrpSpPr>
            <p:grpSpPr bwMode="auto">
              <a:xfrm>
                <a:off x="3145" y="2985"/>
                <a:ext cx="629" cy="444"/>
                <a:chOff x="3145" y="2985"/>
                <a:chExt cx="629" cy="444"/>
              </a:xfrm>
            </p:grpSpPr>
            <p:sp>
              <p:nvSpPr>
                <p:cNvPr id="30800" name="Rectangle 42"/>
                <p:cNvSpPr>
                  <a:spLocks noChangeArrowheads="1"/>
                </p:cNvSpPr>
                <p:nvPr/>
              </p:nvSpPr>
              <p:spPr bwMode="auto">
                <a:xfrm>
                  <a:off x="3212" y="2985"/>
                  <a:ext cx="495" cy="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zh-CN" sz="2400">
                      <a:latin typeface="Times New Roman" pitchFamily="18" charset="0"/>
                    </a:rPr>
                    <a:t>1</a:t>
                  </a:r>
                </a:p>
                <a:p>
                  <a:pPr algn="ctr" eaLnBrk="0" hangingPunct="0"/>
                  <a:endParaRPr lang="zh-CN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30801" name="Rectangle 43"/>
                <p:cNvSpPr>
                  <a:spLocks noChangeArrowheads="1"/>
                </p:cNvSpPr>
                <p:nvPr/>
              </p:nvSpPr>
              <p:spPr bwMode="auto">
                <a:xfrm>
                  <a:off x="3145" y="2985"/>
                  <a:ext cx="629" cy="44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30743" name="Group 44"/>
              <p:cNvGrpSpPr>
                <a:grpSpLocks/>
              </p:cNvGrpSpPr>
              <p:nvPr/>
            </p:nvGrpSpPr>
            <p:grpSpPr bwMode="auto">
              <a:xfrm>
                <a:off x="3774" y="2985"/>
                <a:ext cx="628" cy="444"/>
                <a:chOff x="3774" y="2985"/>
                <a:chExt cx="628" cy="444"/>
              </a:xfrm>
            </p:grpSpPr>
            <p:sp>
              <p:nvSpPr>
                <p:cNvPr id="30798" name="Rectangle 45"/>
                <p:cNvSpPr>
                  <a:spLocks noChangeArrowheads="1"/>
                </p:cNvSpPr>
                <p:nvPr/>
              </p:nvSpPr>
              <p:spPr bwMode="auto">
                <a:xfrm>
                  <a:off x="3841" y="2985"/>
                  <a:ext cx="494" cy="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zh-CN" sz="2400">
                      <a:latin typeface="Times New Roman" pitchFamily="18" charset="0"/>
                    </a:rPr>
                    <a:t>1.2</a:t>
                  </a:r>
                </a:p>
                <a:p>
                  <a:pPr algn="ctr" eaLnBrk="0" hangingPunct="0"/>
                  <a:endParaRPr lang="zh-CN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30799" name="Rectangle 46"/>
                <p:cNvSpPr>
                  <a:spLocks noChangeArrowheads="1"/>
                </p:cNvSpPr>
                <p:nvPr/>
              </p:nvSpPr>
              <p:spPr bwMode="auto">
                <a:xfrm>
                  <a:off x="3774" y="2985"/>
                  <a:ext cx="628" cy="44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30744" name="Group 47"/>
              <p:cNvGrpSpPr>
                <a:grpSpLocks/>
              </p:cNvGrpSpPr>
              <p:nvPr/>
            </p:nvGrpSpPr>
            <p:grpSpPr bwMode="auto">
              <a:xfrm>
                <a:off x="4402" y="2985"/>
                <a:ext cx="629" cy="444"/>
                <a:chOff x="4402" y="2985"/>
                <a:chExt cx="629" cy="444"/>
              </a:xfrm>
            </p:grpSpPr>
            <p:sp>
              <p:nvSpPr>
                <p:cNvPr id="30796" name="Rectangle 48"/>
                <p:cNvSpPr>
                  <a:spLocks noChangeArrowheads="1"/>
                </p:cNvSpPr>
                <p:nvPr/>
              </p:nvSpPr>
              <p:spPr bwMode="auto">
                <a:xfrm>
                  <a:off x="4469" y="2985"/>
                  <a:ext cx="495" cy="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zh-CN" sz="2400">
                      <a:latin typeface="Times New Roman" pitchFamily="18" charset="0"/>
                    </a:rPr>
                    <a:t>1.5</a:t>
                  </a:r>
                </a:p>
                <a:p>
                  <a:pPr algn="ctr" eaLnBrk="0" hangingPunct="0"/>
                  <a:endParaRPr lang="zh-CN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30797" name="Rectangle 49"/>
                <p:cNvSpPr>
                  <a:spLocks noChangeArrowheads="1"/>
                </p:cNvSpPr>
                <p:nvPr/>
              </p:nvSpPr>
              <p:spPr bwMode="auto">
                <a:xfrm>
                  <a:off x="4402" y="2985"/>
                  <a:ext cx="629" cy="44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30745" name="Group 50"/>
              <p:cNvGrpSpPr>
                <a:grpSpLocks/>
              </p:cNvGrpSpPr>
              <p:nvPr/>
            </p:nvGrpSpPr>
            <p:grpSpPr bwMode="auto">
              <a:xfrm>
                <a:off x="5031" y="2985"/>
                <a:ext cx="628" cy="444"/>
                <a:chOff x="5031" y="2985"/>
                <a:chExt cx="628" cy="444"/>
              </a:xfrm>
            </p:grpSpPr>
            <p:sp>
              <p:nvSpPr>
                <p:cNvPr id="30794" name="Rectangle 51"/>
                <p:cNvSpPr>
                  <a:spLocks noChangeArrowheads="1"/>
                </p:cNvSpPr>
                <p:nvPr/>
              </p:nvSpPr>
              <p:spPr bwMode="auto">
                <a:xfrm>
                  <a:off x="5098" y="2985"/>
                  <a:ext cx="494" cy="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zh-CN" sz="2400">
                      <a:latin typeface="Times New Roman" pitchFamily="18" charset="0"/>
                    </a:rPr>
                    <a:t>0.5</a:t>
                  </a:r>
                </a:p>
                <a:p>
                  <a:pPr algn="ctr" eaLnBrk="0" hangingPunct="0"/>
                  <a:endParaRPr lang="zh-CN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30795" name="Rectangle 52"/>
                <p:cNvSpPr>
                  <a:spLocks noChangeArrowheads="1"/>
                </p:cNvSpPr>
                <p:nvPr/>
              </p:nvSpPr>
              <p:spPr bwMode="auto">
                <a:xfrm>
                  <a:off x="5031" y="2985"/>
                  <a:ext cx="628" cy="44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30746" name="Group 53"/>
              <p:cNvGrpSpPr>
                <a:grpSpLocks/>
              </p:cNvGrpSpPr>
              <p:nvPr/>
            </p:nvGrpSpPr>
            <p:grpSpPr bwMode="auto">
              <a:xfrm>
                <a:off x="5" y="3429"/>
                <a:ext cx="1255" cy="444"/>
                <a:chOff x="5" y="3429"/>
                <a:chExt cx="1255" cy="444"/>
              </a:xfrm>
            </p:grpSpPr>
            <p:sp>
              <p:nvSpPr>
                <p:cNvPr id="30792" name="Rectangle 54"/>
                <p:cNvSpPr>
                  <a:spLocks noChangeArrowheads="1"/>
                </p:cNvSpPr>
                <p:nvPr/>
              </p:nvSpPr>
              <p:spPr bwMode="auto">
                <a:xfrm>
                  <a:off x="72" y="3429"/>
                  <a:ext cx="1121" cy="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sz="2400">
                      <a:latin typeface="Times New Roman" pitchFamily="18" charset="0"/>
                    </a:rPr>
                    <a:t>横截面积</a:t>
                  </a:r>
                  <a:r>
                    <a:rPr lang="zh-CN" altLang="zh-CN" sz="2400">
                      <a:latin typeface="Tahoma" pitchFamily="34" charset="0"/>
                    </a:rPr>
                    <a:t>/</a:t>
                  </a:r>
                  <a:r>
                    <a:rPr lang="zh-CN" sz="2400">
                      <a:latin typeface="Times New Roman" pitchFamily="18" charset="0"/>
                    </a:rPr>
                    <a:t>毫米</a:t>
                  </a:r>
                  <a:r>
                    <a:rPr lang="zh-CN" altLang="zh-CN" sz="2400" baseline="30000">
                      <a:latin typeface="Tahoma" pitchFamily="34" charset="0"/>
                    </a:rPr>
                    <a:t>2</a:t>
                  </a:r>
                </a:p>
                <a:p>
                  <a:pPr algn="ctr" eaLnBrk="0" hangingPunct="0"/>
                  <a:endParaRPr lang="zh-CN" altLang="zh-CN" sz="2400" baseline="30000">
                    <a:latin typeface="Tahoma" pitchFamily="34" charset="0"/>
                  </a:endParaRPr>
                </a:p>
              </p:txBody>
            </p:sp>
            <p:sp>
              <p:nvSpPr>
                <p:cNvPr id="30793" name="Rectangle 55"/>
                <p:cNvSpPr>
                  <a:spLocks noChangeArrowheads="1"/>
                </p:cNvSpPr>
                <p:nvPr/>
              </p:nvSpPr>
              <p:spPr bwMode="auto">
                <a:xfrm>
                  <a:off x="5" y="3429"/>
                  <a:ext cx="1255" cy="44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30747" name="Group 56"/>
              <p:cNvGrpSpPr>
                <a:grpSpLocks/>
              </p:cNvGrpSpPr>
              <p:nvPr/>
            </p:nvGrpSpPr>
            <p:grpSpPr bwMode="auto">
              <a:xfrm>
                <a:off x="1260" y="3429"/>
                <a:ext cx="629" cy="444"/>
                <a:chOff x="1260" y="3429"/>
                <a:chExt cx="629" cy="444"/>
              </a:xfrm>
            </p:grpSpPr>
            <p:sp>
              <p:nvSpPr>
                <p:cNvPr id="30790" name="Rectangle 57"/>
                <p:cNvSpPr>
                  <a:spLocks noChangeArrowheads="1"/>
                </p:cNvSpPr>
                <p:nvPr/>
              </p:nvSpPr>
              <p:spPr bwMode="auto">
                <a:xfrm>
                  <a:off x="1327" y="3429"/>
                  <a:ext cx="495" cy="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zh-CN" sz="2400">
                      <a:latin typeface="Times New Roman" pitchFamily="18" charset="0"/>
                    </a:rPr>
                    <a:t>3.2</a:t>
                  </a:r>
                </a:p>
                <a:p>
                  <a:pPr algn="ctr" eaLnBrk="0" hangingPunct="0"/>
                  <a:endParaRPr lang="zh-CN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30791" name="Rectangle 58"/>
                <p:cNvSpPr>
                  <a:spLocks noChangeArrowheads="1"/>
                </p:cNvSpPr>
                <p:nvPr/>
              </p:nvSpPr>
              <p:spPr bwMode="auto">
                <a:xfrm>
                  <a:off x="1260" y="3429"/>
                  <a:ext cx="629" cy="44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30748" name="Group 59"/>
              <p:cNvGrpSpPr>
                <a:grpSpLocks/>
              </p:cNvGrpSpPr>
              <p:nvPr/>
            </p:nvGrpSpPr>
            <p:grpSpPr bwMode="auto">
              <a:xfrm>
                <a:off x="1889" y="3429"/>
                <a:ext cx="628" cy="444"/>
                <a:chOff x="1889" y="3429"/>
                <a:chExt cx="628" cy="444"/>
              </a:xfrm>
            </p:grpSpPr>
            <p:sp>
              <p:nvSpPr>
                <p:cNvPr id="30788" name="Rectangle 60"/>
                <p:cNvSpPr>
                  <a:spLocks noChangeArrowheads="1"/>
                </p:cNvSpPr>
                <p:nvPr/>
              </p:nvSpPr>
              <p:spPr bwMode="auto">
                <a:xfrm>
                  <a:off x="1956" y="3429"/>
                  <a:ext cx="494" cy="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zh-CN" sz="2400">
                      <a:latin typeface="Times New Roman" pitchFamily="18" charset="0"/>
                    </a:rPr>
                    <a:t>0.8</a:t>
                  </a:r>
                </a:p>
                <a:p>
                  <a:pPr algn="ctr" eaLnBrk="0" hangingPunct="0"/>
                  <a:endParaRPr lang="zh-CN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30789" name="Rectangle 61"/>
                <p:cNvSpPr>
                  <a:spLocks noChangeArrowheads="1"/>
                </p:cNvSpPr>
                <p:nvPr/>
              </p:nvSpPr>
              <p:spPr bwMode="auto">
                <a:xfrm>
                  <a:off x="1889" y="3429"/>
                  <a:ext cx="628" cy="44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30749" name="Group 62"/>
              <p:cNvGrpSpPr>
                <a:grpSpLocks/>
              </p:cNvGrpSpPr>
              <p:nvPr/>
            </p:nvGrpSpPr>
            <p:grpSpPr bwMode="auto">
              <a:xfrm>
                <a:off x="2517" y="3429"/>
                <a:ext cx="628" cy="444"/>
                <a:chOff x="2517" y="3429"/>
                <a:chExt cx="628" cy="444"/>
              </a:xfrm>
            </p:grpSpPr>
            <p:sp>
              <p:nvSpPr>
                <p:cNvPr id="30786" name="Rectangle 63"/>
                <p:cNvSpPr>
                  <a:spLocks noChangeArrowheads="1"/>
                </p:cNvSpPr>
                <p:nvPr/>
              </p:nvSpPr>
              <p:spPr bwMode="auto">
                <a:xfrm>
                  <a:off x="2584" y="3429"/>
                  <a:ext cx="494" cy="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zh-CN" sz="2400">
                      <a:latin typeface="Times New Roman" pitchFamily="18" charset="0"/>
                    </a:rPr>
                    <a:t>1.2</a:t>
                  </a:r>
                </a:p>
                <a:p>
                  <a:pPr algn="ctr" eaLnBrk="0" hangingPunct="0"/>
                  <a:endParaRPr lang="zh-CN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30787" name="Rectangle 64"/>
                <p:cNvSpPr>
                  <a:spLocks noChangeArrowheads="1"/>
                </p:cNvSpPr>
                <p:nvPr/>
              </p:nvSpPr>
              <p:spPr bwMode="auto">
                <a:xfrm>
                  <a:off x="2517" y="3429"/>
                  <a:ext cx="628" cy="44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30750" name="Group 65"/>
              <p:cNvGrpSpPr>
                <a:grpSpLocks/>
              </p:cNvGrpSpPr>
              <p:nvPr/>
            </p:nvGrpSpPr>
            <p:grpSpPr bwMode="auto">
              <a:xfrm>
                <a:off x="3145" y="3429"/>
                <a:ext cx="629" cy="444"/>
                <a:chOff x="3145" y="3429"/>
                <a:chExt cx="629" cy="444"/>
              </a:xfrm>
            </p:grpSpPr>
            <p:sp>
              <p:nvSpPr>
                <p:cNvPr id="30784" name="Rectangle 66"/>
                <p:cNvSpPr>
                  <a:spLocks noChangeArrowheads="1"/>
                </p:cNvSpPr>
                <p:nvPr/>
              </p:nvSpPr>
              <p:spPr bwMode="auto">
                <a:xfrm>
                  <a:off x="3212" y="3429"/>
                  <a:ext cx="495" cy="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zh-CN" sz="2400">
                      <a:latin typeface="Times New Roman" pitchFamily="18" charset="0"/>
                    </a:rPr>
                    <a:t>0.8</a:t>
                  </a:r>
                </a:p>
                <a:p>
                  <a:pPr algn="ctr" eaLnBrk="0" hangingPunct="0"/>
                  <a:endParaRPr lang="zh-CN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30785" name="Rectangle 67"/>
                <p:cNvSpPr>
                  <a:spLocks noChangeArrowheads="1"/>
                </p:cNvSpPr>
                <p:nvPr/>
              </p:nvSpPr>
              <p:spPr bwMode="auto">
                <a:xfrm>
                  <a:off x="3145" y="3429"/>
                  <a:ext cx="629" cy="44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30751" name="Group 68"/>
              <p:cNvGrpSpPr>
                <a:grpSpLocks/>
              </p:cNvGrpSpPr>
              <p:nvPr/>
            </p:nvGrpSpPr>
            <p:grpSpPr bwMode="auto">
              <a:xfrm>
                <a:off x="3774" y="3429"/>
                <a:ext cx="628" cy="444"/>
                <a:chOff x="3774" y="3429"/>
                <a:chExt cx="628" cy="444"/>
              </a:xfrm>
            </p:grpSpPr>
            <p:sp>
              <p:nvSpPr>
                <p:cNvPr id="30782" name="Rectangle 69"/>
                <p:cNvSpPr>
                  <a:spLocks noChangeArrowheads="1"/>
                </p:cNvSpPr>
                <p:nvPr/>
              </p:nvSpPr>
              <p:spPr bwMode="auto">
                <a:xfrm>
                  <a:off x="3841" y="3429"/>
                  <a:ext cx="494" cy="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zh-CN" sz="2400">
                      <a:latin typeface="Times New Roman" pitchFamily="18" charset="0"/>
                    </a:rPr>
                    <a:t>1.2</a:t>
                  </a:r>
                </a:p>
                <a:p>
                  <a:pPr algn="ctr" eaLnBrk="0" hangingPunct="0"/>
                  <a:endParaRPr lang="zh-CN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30783" name="Rectangle 70"/>
                <p:cNvSpPr>
                  <a:spLocks noChangeArrowheads="1"/>
                </p:cNvSpPr>
                <p:nvPr/>
              </p:nvSpPr>
              <p:spPr bwMode="auto">
                <a:xfrm>
                  <a:off x="3774" y="3429"/>
                  <a:ext cx="628" cy="44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30752" name="Group 71"/>
              <p:cNvGrpSpPr>
                <a:grpSpLocks/>
              </p:cNvGrpSpPr>
              <p:nvPr/>
            </p:nvGrpSpPr>
            <p:grpSpPr bwMode="auto">
              <a:xfrm>
                <a:off x="4402" y="3429"/>
                <a:ext cx="629" cy="444"/>
                <a:chOff x="4402" y="3429"/>
                <a:chExt cx="629" cy="444"/>
              </a:xfrm>
            </p:grpSpPr>
            <p:sp>
              <p:nvSpPr>
                <p:cNvPr id="30780" name="Rectangle 72"/>
                <p:cNvSpPr>
                  <a:spLocks noChangeArrowheads="1"/>
                </p:cNvSpPr>
                <p:nvPr/>
              </p:nvSpPr>
              <p:spPr bwMode="auto">
                <a:xfrm>
                  <a:off x="4469" y="3429"/>
                  <a:ext cx="495" cy="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zh-CN" sz="2400">
                      <a:latin typeface="Times New Roman" pitchFamily="18" charset="0"/>
                    </a:rPr>
                    <a:t>1.2</a:t>
                  </a:r>
                </a:p>
                <a:p>
                  <a:pPr algn="ctr" eaLnBrk="0" hangingPunct="0"/>
                  <a:endParaRPr lang="zh-CN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30781" name="Rectangle 73"/>
                <p:cNvSpPr>
                  <a:spLocks noChangeArrowheads="1"/>
                </p:cNvSpPr>
                <p:nvPr/>
              </p:nvSpPr>
              <p:spPr bwMode="auto">
                <a:xfrm>
                  <a:off x="4402" y="3429"/>
                  <a:ext cx="629" cy="44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30753" name="Group 74"/>
              <p:cNvGrpSpPr>
                <a:grpSpLocks/>
              </p:cNvGrpSpPr>
              <p:nvPr/>
            </p:nvGrpSpPr>
            <p:grpSpPr bwMode="auto">
              <a:xfrm>
                <a:off x="5031" y="3429"/>
                <a:ext cx="628" cy="444"/>
                <a:chOff x="5031" y="3429"/>
                <a:chExt cx="628" cy="444"/>
              </a:xfrm>
            </p:grpSpPr>
            <p:sp>
              <p:nvSpPr>
                <p:cNvPr id="30778" name="Rectangle 75"/>
                <p:cNvSpPr>
                  <a:spLocks noChangeArrowheads="1"/>
                </p:cNvSpPr>
                <p:nvPr/>
              </p:nvSpPr>
              <p:spPr bwMode="auto">
                <a:xfrm>
                  <a:off x="5098" y="3429"/>
                  <a:ext cx="494" cy="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zh-CN" sz="2400">
                      <a:latin typeface="Times New Roman" pitchFamily="18" charset="0"/>
                    </a:rPr>
                    <a:t>1.2</a:t>
                  </a:r>
                </a:p>
                <a:p>
                  <a:pPr algn="ctr" eaLnBrk="0" hangingPunct="0"/>
                  <a:endParaRPr lang="zh-CN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30779" name="Rectangle 76"/>
                <p:cNvSpPr>
                  <a:spLocks noChangeArrowheads="1"/>
                </p:cNvSpPr>
                <p:nvPr/>
              </p:nvSpPr>
              <p:spPr bwMode="auto">
                <a:xfrm>
                  <a:off x="5031" y="3429"/>
                  <a:ext cx="628" cy="44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30754" name="Group 77"/>
              <p:cNvGrpSpPr>
                <a:grpSpLocks/>
              </p:cNvGrpSpPr>
              <p:nvPr/>
            </p:nvGrpSpPr>
            <p:grpSpPr bwMode="auto">
              <a:xfrm>
                <a:off x="5" y="3873"/>
                <a:ext cx="1255" cy="444"/>
                <a:chOff x="5" y="3873"/>
                <a:chExt cx="1255" cy="444"/>
              </a:xfrm>
            </p:grpSpPr>
            <p:sp>
              <p:nvSpPr>
                <p:cNvPr id="30776" name="Rectangle 78"/>
                <p:cNvSpPr>
                  <a:spLocks noChangeArrowheads="1"/>
                </p:cNvSpPr>
                <p:nvPr/>
              </p:nvSpPr>
              <p:spPr bwMode="auto">
                <a:xfrm>
                  <a:off x="72" y="3873"/>
                  <a:ext cx="1121" cy="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sz="2400">
                      <a:latin typeface="Times New Roman" pitchFamily="18" charset="0"/>
                    </a:rPr>
                    <a:t>材料</a:t>
                  </a:r>
                </a:p>
                <a:p>
                  <a:pPr algn="ctr" eaLnBrk="0" hangingPunct="0"/>
                  <a:endParaRPr lang="zh-CN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30777" name="Rectangle 79"/>
                <p:cNvSpPr>
                  <a:spLocks noChangeArrowheads="1"/>
                </p:cNvSpPr>
                <p:nvPr/>
              </p:nvSpPr>
              <p:spPr bwMode="auto">
                <a:xfrm>
                  <a:off x="5" y="3873"/>
                  <a:ext cx="1255" cy="44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30755" name="Group 80"/>
              <p:cNvGrpSpPr>
                <a:grpSpLocks/>
              </p:cNvGrpSpPr>
              <p:nvPr/>
            </p:nvGrpSpPr>
            <p:grpSpPr bwMode="auto">
              <a:xfrm>
                <a:off x="1260" y="3873"/>
                <a:ext cx="629" cy="444"/>
                <a:chOff x="1260" y="3873"/>
                <a:chExt cx="629" cy="444"/>
              </a:xfrm>
            </p:grpSpPr>
            <p:sp>
              <p:nvSpPr>
                <p:cNvPr id="30774" name="Rectangle 81"/>
                <p:cNvSpPr>
                  <a:spLocks noChangeArrowheads="1"/>
                </p:cNvSpPr>
                <p:nvPr/>
              </p:nvSpPr>
              <p:spPr bwMode="auto">
                <a:xfrm>
                  <a:off x="1327" y="3873"/>
                  <a:ext cx="495" cy="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sz="2400">
                      <a:latin typeface="Times New Roman" pitchFamily="18" charset="0"/>
                    </a:rPr>
                    <a:t>锰铜</a:t>
                  </a:r>
                </a:p>
                <a:p>
                  <a:pPr algn="ctr" eaLnBrk="0" hangingPunct="0"/>
                  <a:endParaRPr lang="zh-CN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30775" name="Rectangle 82"/>
                <p:cNvSpPr>
                  <a:spLocks noChangeArrowheads="1"/>
                </p:cNvSpPr>
                <p:nvPr/>
              </p:nvSpPr>
              <p:spPr bwMode="auto">
                <a:xfrm>
                  <a:off x="1260" y="3873"/>
                  <a:ext cx="629" cy="44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30756" name="Group 83"/>
              <p:cNvGrpSpPr>
                <a:grpSpLocks/>
              </p:cNvGrpSpPr>
              <p:nvPr/>
            </p:nvGrpSpPr>
            <p:grpSpPr bwMode="auto">
              <a:xfrm>
                <a:off x="1889" y="3873"/>
                <a:ext cx="628" cy="444"/>
                <a:chOff x="1889" y="3873"/>
                <a:chExt cx="628" cy="444"/>
              </a:xfrm>
            </p:grpSpPr>
            <p:sp>
              <p:nvSpPr>
                <p:cNvPr id="30772" name="Rectangle 84"/>
                <p:cNvSpPr>
                  <a:spLocks noChangeArrowheads="1"/>
                </p:cNvSpPr>
                <p:nvPr/>
              </p:nvSpPr>
              <p:spPr bwMode="auto">
                <a:xfrm>
                  <a:off x="1956" y="3873"/>
                  <a:ext cx="494" cy="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sz="2400">
                      <a:latin typeface="Times New Roman" pitchFamily="18" charset="0"/>
                    </a:rPr>
                    <a:t>钨</a:t>
                  </a:r>
                </a:p>
                <a:p>
                  <a:pPr algn="ctr" eaLnBrk="0" hangingPunct="0"/>
                  <a:endParaRPr lang="zh-CN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30773" name="Rectangle 85"/>
                <p:cNvSpPr>
                  <a:spLocks noChangeArrowheads="1"/>
                </p:cNvSpPr>
                <p:nvPr/>
              </p:nvSpPr>
              <p:spPr bwMode="auto">
                <a:xfrm>
                  <a:off x="1889" y="3873"/>
                  <a:ext cx="628" cy="44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30757" name="Group 86"/>
              <p:cNvGrpSpPr>
                <a:grpSpLocks/>
              </p:cNvGrpSpPr>
              <p:nvPr/>
            </p:nvGrpSpPr>
            <p:grpSpPr bwMode="auto">
              <a:xfrm>
                <a:off x="2517" y="3873"/>
                <a:ext cx="628" cy="444"/>
                <a:chOff x="2517" y="3873"/>
                <a:chExt cx="628" cy="444"/>
              </a:xfrm>
            </p:grpSpPr>
            <p:sp>
              <p:nvSpPr>
                <p:cNvPr id="30770" name="Rectangle 87"/>
                <p:cNvSpPr>
                  <a:spLocks noChangeArrowheads="1"/>
                </p:cNvSpPr>
                <p:nvPr/>
              </p:nvSpPr>
              <p:spPr bwMode="auto">
                <a:xfrm>
                  <a:off x="2584" y="3873"/>
                  <a:ext cx="494" cy="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sz="2400">
                      <a:latin typeface="Times New Roman" pitchFamily="18" charset="0"/>
                    </a:rPr>
                    <a:t>镍铬</a:t>
                  </a:r>
                </a:p>
                <a:p>
                  <a:pPr algn="ctr" eaLnBrk="0" hangingPunct="0"/>
                  <a:endParaRPr lang="zh-CN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30771" name="Rectangle 88"/>
                <p:cNvSpPr>
                  <a:spLocks noChangeArrowheads="1"/>
                </p:cNvSpPr>
                <p:nvPr/>
              </p:nvSpPr>
              <p:spPr bwMode="auto">
                <a:xfrm>
                  <a:off x="2517" y="3873"/>
                  <a:ext cx="628" cy="44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30758" name="Group 89"/>
              <p:cNvGrpSpPr>
                <a:grpSpLocks/>
              </p:cNvGrpSpPr>
              <p:nvPr/>
            </p:nvGrpSpPr>
            <p:grpSpPr bwMode="auto">
              <a:xfrm>
                <a:off x="3145" y="3873"/>
                <a:ext cx="629" cy="444"/>
                <a:chOff x="3145" y="3873"/>
                <a:chExt cx="629" cy="444"/>
              </a:xfrm>
            </p:grpSpPr>
            <p:sp>
              <p:nvSpPr>
                <p:cNvPr id="30768" name="Rectangle 90"/>
                <p:cNvSpPr>
                  <a:spLocks noChangeArrowheads="1"/>
                </p:cNvSpPr>
                <p:nvPr/>
              </p:nvSpPr>
              <p:spPr bwMode="auto">
                <a:xfrm>
                  <a:off x="3212" y="3873"/>
                  <a:ext cx="495" cy="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sz="2400">
                      <a:latin typeface="Times New Roman" pitchFamily="18" charset="0"/>
                    </a:rPr>
                    <a:t>锰铜</a:t>
                  </a:r>
                </a:p>
                <a:p>
                  <a:pPr algn="ctr" eaLnBrk="0" hangingPunct="0"/>
                  <a:endParaRPr lang="zh-CN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30769" name="Rectangle 91"/>
                <p:cNvSpPr>
                  <a:spLocks noChangeArrowheads="1"/>
                </p:cNvSpPr>
                <p:nvPr/>
              </p:nvSpPr>
              <p:spPr bwMode="auto">
                <a:xfrm>
                  <a:off x="3145" y="3873"/>
                  <a:ext cx="629" cy="44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30759" name="Group 92"/>
              <p:cNvGrpSpPr>
                <a:grpSpLocks/>
              </p:cNvGrpSpPr>
              <p:nvPr/>
            </p:nvGrpSpPr>
            <p:grpSpPr bwMode="auto">
              <a:xfrm>
                <a:off x="3774" y="3873"/>
                <a:ext cx="628" cy="444"/>
                <a:chOff x="3774" y="3873"/>
                <a:chExt cx="628" cy="444"/>
              </a:xfrm>
            </p:grpSpPr>
            <p:sp>
              <p:nvSpPr>
                <p:cNvPr id="30766" name="Rectangle 93"/>
                <p:cNvSpPr>
                  <a:spLocks noChangeArrowheads="1"/>
                </p:cNvSpPr>
                <p:nvPr/>
              </p:nvSpPr>
              <p:spPr bwMode="auto">
                <a:xfrm>
                  <a:off x="3841" y="3873"/>
                  <a:ext cx="494" cy="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sz="2400">
                      <a:latin typeface="Times New Roman" pitchFamily="18" charset="0"/>
                    </a:rPr>
                    <a:t>钨</a:t>
                  </a:r>
                </a:p>
                <a:p>
                  <a:pPr algn="ctr" eaLnBrk="0" hangingPunct="0"/>
                  <a:endParaRPr lang="zh-CN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30767" name="Rectangle 94"/>
                <p:cNvSpPr>
                  <a:spLocks noChangeArrowheads="1"/>
                </p:cNvSpPr>
                <p:nvPr/>
              </p:nvSpPr>
              <p:spPr bwMode="auto">
                <a:xfrm>
                  <a:off x="3774" y="3873"/>
                  <a:ext cx="628" cy="44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30760" name="Group 95"/>
              <p:cNvGrpSpPr>
                <a:grpSpLocks/>
              </p:cNvGrpSpPr>
              <p:nvPr/>
            </p:nvGrpSpPr>
            <p:grpSpPr bwMode="auto">
              <a:xfrm>
                <a:off x="4402" y="3873"/>
                <a:ext cx="629" cy="444"/>
                <a:chOff x="4402" y="3873"/>
                <a:chExt cx="629" cy="444"/>
              </a:xfrm>
            </p:grpSpPr>
            <p:sp>
              <p:nvSpPr>
                <p:cNvPr id="30764" name="Rectangle 96"/>
                <p:cNvSpPr>
                  <a:spLocks noChangeArrowheads="1"/>
                </p:cNvSpPr>
                <p:nvPr/>
              </p:nvSpPr>
              <p:spPr bwMode="auto">
                <a:xfrm>
                  <a:off x="4469" y="3873"/>
                  <a:ext cx="495" cy="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sz="2400">
                      <a:latin typeface="Times New Roman" pitchFamily="18" charset="0"/>
                    </a:rPr>
                    <a:t>锰铜</a:t>
                  </a:r>
                </a:p>
                <a:p>
                  <a:pPr algn="ctr" eaLnBrk="0" hangingPunct="0"/>
                  <a:endParaRPr lang="zh-CN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30765" name="Rectangle 97"/>
                <p:cNvSpPr>
                  <a:spLocks noChangeArrowheads="1"/>
                </p:cNvSpPr>
                <p:nvPr/>
              </p:nvSpPr>
              <p:spPr bwMode="auto">
                <a:xfrm>
                  <a:off x="4402" y="3873"/>
                  <a:ext cx="629" cy="44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/>
                </a:p>
              </p:txBody>
            </p:sp>
          </p:grpSp>
          <p:grpSp>
            <p:nvGrpSpPr>
              <p:cNvPr id="30761" name="Group 98"/>
              <p:cNvGrpSpPr>
                <a:grpSpLocks/>
              </p:cNvGrpSpPr>
              <p:nvPr/>
            </p:nvGrpSpPr>
            <p:grpSpPr bwMode="auto">
              <a:xfrm>
                <a:off x="5031" y="3873"/>
                <a:ext cx="628" cy="444"/>
                <a:chOff x="5031" y="3873"/>
                <a:chExt cx="628" cy="444"/>
              </a:xfrm>
            </p:grpSpPr>
            <p:sp>
              <p:nvSpPr>
                <p:cNvPr id="30762" name="Rectangle 99"/>
                <p:cNvSpPr>
                  <a:spLocks noChangeArrowheads="1"/>
                </p:cNvSpPr>
                <p:nvPr/>
              </p:nvSpPr>
              <p:spPr bwMode="auto">
                <a:xfrm>
                  <a:off x="5098" y="3873"/>
                  <a:ext cx="494" cy="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sz="2400">
                      <a:latin typeface="Times New Roman" pitchFamily="18" charset="0"/>
                    </a:rPr>
                    <a:t>镍铬</a:t>
                  </a:r>
                </a:p>
                <a:p>
                  <a:pPr algn="ctr" eaLnBrk="0" hangingPunct="0"/>
                  <a:endParaRPr lang="zh-CN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30763" name="Rectangle 100"/>
                <p:cNvSpPr>
                  <a:spLocks noChangeArrowheads="1"/>
                </p:cNvSpPr>
                <p:nvPr/>
              </p:nvSpPr>
              <p:spPr bwMode="auto">
                <a:xfrm>
                  <a:off x="5031" y="3873"/>
                  <a:ext cx="628" cy="44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/>
                </a:p>
              </p:txBody>
            </p:sp>
          </p:grpSp>
        </p:grpSp>
        <p:sp>
          <p:nvSpPr>
            <p:cNvPr id="30729" name="Rectangle 101"/>
            <p:cNvSpPr>
              <a:spLocks noChangeArrowheads="1"/>
            </p:cNvSpPr>
            <p:nvPr/>
          </p:nvSpPr>
          <p:spPr bwMode="auto">
            <a:xfrm>
              <a:off x="0" y="2538"/>
              <a:ext cx="5664" cy="178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zh-CN"/>
            </a:p>
          </p:txBody>
        </p:sp>
      </p:grpSp>
      <p:sp>
        <p:nvSpPr>
          <p:cNvPr id="30725" name="Rectangle 103"/>
          <p:cNvSpPr>
            <a:spLocks noChangeArrowheads="1"/>
          </p:cNvSpPr>
          <p:nvPr/>
        </p:nvSpPr>
        <p:spPr bwMode="auto">
          <a:xfrm>
            <a:off x="827088" y="1773238"/>
            <a:ext cx="1008062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zh-CN" sz="2400" b="1">
                <a:solidFill>
                  <a:srgbClr val="FF0000"/>
                </a:solidFill>
              </a:rPr>
              <a:t>C</a:t>
            </a:r>
            <a:r>
              <a:rPr lang="zh-CN" sz="2400" b="1">
                <a:solidFill>
                  <a:srgbClr val="FF0000"/>
                </a:solidFill>
              </a:rPr>
              <a:t>、</a:t>
            </a:r>
            <a:r>
              <a:rPr lang="zh-CN" altLang="zh-CN" sz="2400" b="1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30726" name="Rectangle 104"/>
          <p:cNvSpPr>
            <a:spLocks noChangeArrowheads="1"/>
          </p:cNvSpPr>
          <p:nvPr/>
        </p:nvSpPr>
        <p:spPr bwMode="auto">
          <a:xfrm>
            <a:off x="827088" y="2492375"/>
            <a:ext cx="9366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zh-CN" sz="2400" b="1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30727" name="Rectangle 105"/>
          <p:cNvSpPr>
            <a:spLocks noChangeArrowheads="1"/>
          </p:cNvSpPr>
          <p:nvPr/>
        </p:nvSpPr>
        <p:spPr bwMode="auto">
          <a:xfrm>
            <a:off x="3563938" y="2852738"/>
            <a:ext cx="3240087" cy="43338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sz="2400" b="1">
                <a:solidFill>
                  <a:srgbClr val="FF0000"/>
                </a:solidFill>
              </a:rPr>
              <a:t>导体粗细（横截面积）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3072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70" decel="1000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770" decel="100000"/>
                                        <p:tgtEl>
                                          <p:spTgt spid="3072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3" dur="77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70" decel="1000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770" decel="100000"/>
                                        <p:tgtEl>
                                          <p:spTgt spid="3072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2" dur="77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4" dur="77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nimBg="1"/>
      <p:bldP spid="30726" grpId="0" animBg="1"/>
      <p:bldP spid="307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49275"/>
            <a:ext cx="9144000" cy="685800"/>
          </a:xfrm>
        </p:spPr>
        <p:txBody>
          <a:bodyPr/>
          <a:lstStyle/>
          <a:p>
            <a:pPr algn="ctr" eaLnBrk="1" hangingPunct="1"/>
            <a:r>
              <a:rPr lang="zh-CN" sz="7200" smtClean="0">
                <a:solidFill>
                  <a:srgbClr val="FF0000"/>
                </a:solidFill>
                <a:ea typeface="华文新魏" pitchFamily="2" charset="-122"/>
              </a:rPr>
              <a:t>学习目标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776413"/>
            <a:ext cx="8964612" cy="45323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zh-CN" sz="4400" b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sz="4400" b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、知道电阻是表示导体对电流阻碍作用大小的物理量。</a:t>
            </a:r>
          </a:p>
          <a:p>
            <a:pPr>
              <a:buFontTx/>
              <a:buNone/>
            </a:pPr>
            <a:r>
              <a:rPr lang="zh-CN" altLang="zh-CN" sz="4400" b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sz="4400" b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、知道电阻的单位及其换算。</a:t>
            </a:r>
          </a:p>
          <a:p>
            <a:pPr>
              <a:buFontTx/>
              <a:buNone/>
            </a:pPr>
            <a:r>
              <a:rPr lang="zh-CN" altLang="zh-CN" sz="4400" b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sz="4400" b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、会用探究的方法掌握影响电阻大小的因素。</a:t>
            </a:r>
          </a:p>
          <a:p>
            <a:pPr eaLnBrk="1" hangingPunct="1">
              <a:buFontTx/>
              <a:buNone/>
            </a:pPr>
            <a:endParaRPr lang="zh-CN" altLang="zh-CN" sz="4400" b="1" smtClean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3375"/>
            <a:ext cx="9144000" cy="576263"/>
          </a:xfrm>
        </p:spPr>
        <p:txBody>
          <a:bodyPr/>
          <a:lstStyle/>
          <a:p>
            <a:pPr algn="ctr" eaLnBrk="1" hangingPunct="1"/>
            <a:r>
              <a:rPr lang="zh-CN" sz="4800" smtClean="0">
                <a:solidFill>
                  <a:srgbClr val="FF0000"/>
                </a:solidFill>
                <a:ea typeface="华文新魏" pitchFamily="2" charset="-122"/>
              </a:rPr>
              <a:t>学习自学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525621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结合下列知识，自学教材</a:t>
            </a:r>
            <a:r>
              <a:rPr lang="zh-CN" alt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63</a:t>
            </a:r>
            <a:r>
              <a:rPr lang="zh-CN" altLang="zh-CN" sz="2400" b="1" dirty="0" smtClean="0">
                <a:solidFill>
                  <a:srgbClr val="000000"/>
                </a:solidFill>
                <a:ea typeface="华文新魏" pitchFamily="2" charset="-122"/>
              </a:rPr>
              <a:t>—</a:t>
            </a:r>
            <a:r>
              <a:rPr lang="zh-CN" alt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64</a:t>
            </a:r>
            <a:r>
              <a:rPr 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、把教材中图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6.3-1</a:t>
            </a:r>
            <a:r>
              <a:rPr 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装置中接入电流表，当铜丝或镍铬合金丝接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入电路时，灯泡越亮，电流表的示数就＿＿＿  ，说明不同导体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对电流有＿＿（</a:t>
            </a:r>
            <a:r>
              <a:rPr lang="zh-CN" sz="2400" b="1" dirty="0" smtClean="0">
                <a:solidFill>
                  <a:srgbClr val="000000"/>
                </a:solidFill>
                <a:ea typeface="华文新魏" pitchFamily="2" charset="-122"/>
              </a:rPr>
              <a:t>“</a:t>
            </a:r>
            <a:r>
              <a:rPr 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相同</a:t>
            </a:r>
            <a:r>
              <a:rPr lang="zh-CN" sz="2400" b="1" dirty="0" smtClean="0">
                <a:solidFill>
                  <a:srgbClr val="000000"/>
                </a:solidFill>
                <a:ea typeface="华文新魏" pitchFamily="2" charset="-122"/>
              </a:rPr>
              <a:t>”</a:t>
            </a:r>
            <a:r>
              <a:rPr 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或</a:t>
            </a:r>
            <a:r>
              <a:rPr lang="zh-CN" sz="2400" b="1" dirty="0" smtClean="0">
                <a:solidFill>
                  <a:srgbClr val="000000"/>
                </a:solidFill>
                <a:ea typeface="华文新魏" pitchFamily="2" charset="-122"/>
              </a:rPr>
              <a:t>“</a:t>
            </a:r>
            <a:r>
              <a:rPr 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不同</a:t>
            </a:r>
            <a:r>
              <a:rPr lang="zh-CN" sz="2400" b="1" dirty="0" smtClean="0">
                <a:solidFill>
                  <a:srgbClr val="000000"/>
                </a:solidFill>
                <a:ea typeface="华文新魏" pitchFamily="2" charset="-122"/>
              </a:rPr>
              <a:t>”</a:t>
            </a:r>
            <a:r>
              <a:rPr 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）的阻碍作用，在物理学中，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用</a:t>
            </a:r>
            <a:r>
              <a:rPr lang="zh-CN" sz="2400" b="1" u="sng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  </a:t>
            </a:r>
            <a:r>
              <a:rPr 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来表示导体对电流的阻碍作用的大小，</a:t>
            </a:r>
            <a:r>
              <a:rPr lang="zh-CN" sz="2400" b="1" u="sng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       </a:t>
            </a:r>
            <a:r>
              <a:rPr 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是导体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本身的一种性质。</a:t>
            </a:r>
            <a:r>
              <a:rPr lang="zh-CN" sz="2400" b="1" u="sng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、导体的电阻通常用字母＿＿表示，电阻的单位是</a:t>
            </a:r>
            <a:r>
              <a:rPr lang="zh-CN" sz="2400" b="1" u="sng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＿</a:t>
            </a:r>
            <a:r>
              <a:rPr 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，简称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＿＿，符号是＿＿，电阻在电路图中的符号是</a:t>
            </a:r>
            <a:r>
              <a:rPr lang="zh-CN" sz="2400" b="1" u="sng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</a:t>
            </a:r>
            <a:r>
              <a:rPr 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，另外还可用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＿＿、＿＿作它的单位，它们的换算关系是：</a:t>
            </a:r>
            <a:r>
              <a:rPr lang="zh-CN" alt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1MΩ=</a:t>
            </a:r>
            <a:r>
              <a:rPr 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＿＿</a:t>
            </a:r>
            <a:r>
              <a:rPr lang="zh-CN" alt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Ω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1KΩ=</a:t>
            </a:r>
            <a:r>
              <a:rPr 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＿＿</a:t>
            </a:r>
            <a:r>
              <a:rPr lang="zh-CN" alt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Ω</a:t>
            </a:r>
            <a:r>
              <a:rPr 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、自学教材中图</a:t>
            </a:r>
            <a:r>
              <a:rPr lang="zh-CN" alt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6.3-3</a:t>
            </a:r>
            <a:r>
              <a:rPr 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常温下物体的导电和绝缘能力的顺序排列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图表后，你发现出的信息或规律是：</a:t>
            </a:r>
            <a:r>
              <a:rPr lang="zh-CN" sz="2400" b="1" u="sng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                                </a:t>
            </a:r>
            <a:r>
              <a:rPr 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、导体电阻的大小跟导体的</a:t>
            </a:r>
            <a:r>
              <a:rPr lang="zh-CN" sz="2400" b="1" u="sng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</a:t>
            </a:r>
            <a:r>
              <a:rPr 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lang="zh-CN" sz="2400" b="1" u="sng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</a:t>
            </a:r>
            <a:r>
              <a:rPr 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lang="zh-CN" sz="2400" b="1" u="sng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有关，导体越长，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电阻越</a:t>
            </a:r>
            <a:r>
              <a:rPr lang="zh-CN" sz="2400" b="1" u="sng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</a:t>
            </a:r>
            <a:r>
              <a:rPr 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；横截面积越</a:t>
            </a:r>
            <a:r>
              <a:rPr lang="zh-CN" sz="2400" b="1" u="sng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zh-CN" sz="24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，电阻越大。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5538"/>
            <a:ext cx="9144000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50825" y="257175"/>
            <a:ext cx="2028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sz="3600" b="1">
                <a:ea typeface="华文新魏" pitchFamily="2" charset="-122"/>
              </a:rPr>
              <a:t>师生互动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323850" y="333375"/>
            <a:ext cx="2879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sz="3600" b="1">
                <a:solidFill>
                  <a:srgbClr val="FF0000"/>
                </a:solidFill>
                <a:ea typeface="华文新魏" pitchFamily="2" charset="-122"/>
              </a:rPr>
              <a:t>演示实验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0183" name="ShockwaveFlash1" r:id="rId2" imgW="7417085" imgH="5545791"/>
        </mc:Choice>
        <mc:Fallback>
          <p:control name="ShockwaveFlash1" r:id="rId2" imgW="7417085" imgH="5545791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2988" y="1052513"/>
                  <a:ext cx="7416800" cy="5545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838200"/>
            <a:ext cx="4343400" cy="3352800"/>
          </a:xfrm>
          <a:noFill/>
          <a:ln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4716463" y="1052513"/>
            <a:ext cx="42481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、 通过铜丝的电流和通过镍铬合金丝的电流一样大吗</a:t>
            </a:r>
            <a:r>
              <a:rPr lang="zh-CN" alt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?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4716463" y="2565400"/>
            <a:ext cx="38989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、在同样的电压下，为什么通过铜丝的电流比通过镍铬合金丝的电流大</a:t>
            </a:r>
            <a:r>
              <a:rPr lang="zh-CN" alt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?</a:t>
            </a:r>
          </a:p>
          <a:p>
            <a:endParaRPr lang="zh-CN" altLang="zh-CN" sz="3200" b="1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1206" name="WordArt 6"/>
          <p:cNvSpPr>
            <a:spLocks noChangeArrowheads="1" noChangeShapeType="1" noTextEdit="1"/>
          </p:cNvSpPr>
          <p:nvPr/>
        </p:nvSpPr>
        <p:spPr bwMode="auto">
          <a:xfrm>
            <a:off x="1331913" y="4648200"/>
            <a:ext cx="6264275" cy="1371600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zh-CN" altLang="en-US" sz="3600" kern="10" spc="-3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sy="50000" kx="2453608" rotWithShape="0">
                    <a:srgbClr val="000099">
                      <a:alpha val="50000"/>
                    </a:srgbClr>
                  </a:outerShdw>
                </a:effectLst>
                <a:latin typeface="宋体"/>
                <a:ea typeface="宋体"/>
              </a:rPr>
              <a:t>仔细观察 认真思考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1447800" y="17526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/>
              <a:t>镍铬合金丝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1447800" y="13716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/>
              <a:t>铜丝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nimBg="1"/>
      <p:bldP spid="5120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0" y="981075"/>
            <a:ext cx="9144000" cy="310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              </a:t>
            </a:r>
            <a:r>
              <a:rPr lang="zh-CN" sz="36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导体对电流有阻碍作用，在物理学中用</a:t>
            </a:r>
            <a:r>
              <a:rPr lang="zh-CN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电阻</a:t>
            </a:r>
            <a:r>
              <a:rPr lang="zh-CN" sz="36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来表示导体对电流阻碍作用的大小 。导体的电阻越大，表示导体对电流阻碍作用越大。不同的导体，电阻一般不相同，电阻是导体本身的一种性质。</a:t>
            </a:r>
          </a:p>
          <a:p>
            <a:r>
              <a:rPr lang="zh-CN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   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0" y="3860800"/>
            <a:ext cx="91440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3200" b="1"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zh-CN" sz="36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电阻通常用字母</a:t>
            </a:r>
            <a:r>
              <a:rPr lang="zh-CN" altLang="zh-CN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R</a:t>
            </a:r>
            <a:r>
              <a:rPr lang="zh-CN" sz="36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表示</a:t>
            </a:r>
            <a:r>
              <a:rPr lang="zh-CN" sz="3600" b="1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zh-CN" sz="36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单位是</a:t>
            </a:r>
            <a:r>
              <a:rPr lang="zh-CN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欧姆</a:t>
            </a:r>
            <a:r>
              <a:rPr lang="zh-CN" sz="3600" b="1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zh-CN" sz="36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简称</a:t>
            </a:r>
            <a:r>
              <a:rPr lang="zh-CN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欧</a:t>
            </a:r>
            <a:r>
              <a:rPr lang="zh-CN" sz="3600" b="1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zh-CN" sz="36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符号是</a:t>
            </a:r>
            <a:r>
              <a:rPr lang="zh-CN" altLang="zh-CN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Ω</a:t>
            </a:r>
            <a:r>
              <a:rPr lang="zh-CN" sz="3600" b="1"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  <p:sp>
        <p:nvSpPr>
          <p:cNvPr id="10244" name="Rectangle 6"/>
          <p:cNvSpPr>
            <a:spLocks noChangeArrowheads="1"/>
          </p:cNvSpPr>
          <p:nvPr/>
        </p:nvSpPr>
        <p:spPr bwMode="auto">
          <a:xfrm>
            <a:off x="0" y="5014913"/>
            <a:ext cx="9144000" cy="151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sz="36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常用单位：</a:t>
            </a:r>
            <a:r>
              <a:rPr lang="zh-CN" sz="36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千欧（</a:t>
            </a:r>
            <a:r>
              <a:rPr lang="zh-CN" altLang="zh-CN" sz="36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kΩ</a:t>
            </a:r>
            <a:r>
              <a:rPr lang="zh-CN" sz="36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）       兆欧（</a:t>
            </a:r>
            <a:r>
              <a:rPr lang="zh-CN" altLang="zh-CN" sz="36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MΩ</a:t>
            </a:r>
            <a:r>
              <a:rPr lang="zh-CN" sz="36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）</a:t>
            </a:r>
          </a:p>
          <a:p>
            <a:pPr>
              <a:lnSpc>
                <a:spcPct val="130000"/>
              </a:lnSpc>
            </a:pPr>
            <a:r>
              <a:rPr lang="zh-CN" sz="36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换算关系：</a:t>
            </a:r>
            <a:r>
              <a:rPr lang="zh-CN" altLang="zh-CN" sz="36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1 kΩ=10</a:t>
            </a:r>
            <a:r>
              <a:rPr lang="zh-CN" altLang="zh-CN" sz="3600" b="1" baseline="30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3 </a:t>
            </a:r>
            <a:r>
              <a:rPr lang="zh-CN" altLang="zh-CN" sz="36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Ω        1 MΩ=10</a:t>
            </a:r>
            <a:r>
              <a:rPr lang="zh-CN" altLang="zh-CN" sz="3600" b="1" baseline="30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zh-CN" sz="36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Ω</a:t>
            </a:r>
            <a:r>
              <a:rPr lang="zh-CN" altLang="zh-CN" sz="24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10245" name="Rectangle 8"/>
          <p:cNvSpPr>
            <a:spLocks noChangeArrowheads="1"/>
          </p:cNvSpPr>
          <p:nvPr/>
        </p:nvSpPr>
        <p:spPr bwMode="auto">
          <a:xfrm>
            <a:off x="179388" y="260350"/>
            <a:ext cx="1439862" cy="720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sz="4800" b="1">
                <a:solidFill>
                  <a:srgbClr val="FF0000"/>
                </a:solidFill>
                <a:ea typeface="华文新魏" pitchFamily="2" charset="-122"/>
              </a:rPr>
              <a:t>电阻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/>
      <p:bldP spid="10244" grpId="0"/>
      <p:bldP spid="1024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296"/>
  <p:tag name="AS_OS" val="Microsoft Windows NT 6.1.7601 Service Pack 1"/>
  <p:tag name="AS_RELEASE_DATE" val="2013.02.28"/>
  <p:tag name="AS_VERSION" val="7.2.0.0"/>
  <p:tag name="AS_TITLE" val=" From Tizi.com Document Service"/>
</p:tagLst>
</file>

<file path=ppt/theme/theme1.xml><?xml version="1.0" encoding="utf-8"?>
<a:theme xmlns:a="http://schemas.openxmlformats.org/drawingml/2006/main" name="绿色辉光设计模板">
  <a:themeElements>
    <a:clrScheme name="绿色辉光设计模板 9">
      <a:dk1>
        <a:srgbClr val="006600"/>
      </a:dk1>
      <a:lt1>
        <a:srgbClr val="00CC66"/>
      </a:lt1>
      <a:dk2>
        <a:srgbClr val="00B839"/>
      </a:dk2>
      <a:lt2>
        <a:srgbClr val="3E3E5C"/>
      </a:lt2>
      <a:accent1>
        <a:srgbClr val="2EB257"/>
      </a:accent1>
      <a:accent2>
        <a:srgbClr val="6666FF"/>
      </a:accent2>
      <a:accent3>
        <a:srgbClr val="AAE2B8"/>
      </a:accent3>
      <a:accent4>
        <a:srgbClr val="005600"/>
      </a:accent4>
      <a:accent5>
        <a:srgbClr val="ADD5B4"/>
      </a:accent5>
      <a:accent6>
        <a:srgbClr val="5C5CE7"/>
      </a:accent6>
      <a:hlink>
        <a:srgbClr val="E9E400"/>
      </a:hlink>
      <a:folHlink>
        <a:srgbClr val="FFFF99"/>
      </a:folHlink>
    </a:clrScheme>
    <a:fontScheme name="绿色辉光设计模板">
      <a:majorFont>
        <a:latin typeface="华文彩云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绿色辉光设计模板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绿色辉光设计模板 2">
        <a:dk1>
          <a:srgbClr val="000000"/>
        </a:dk1>
        <a:lt1>
          <a:srgbClr val="DEF6F1"/>
        </a:lt1>
        <a:dk2>
          <a:srgbClr val="006600"/>
        </a:dk2>
        <a:lt2>
          <a:srgbClr val="969696"/>
        </a:lt2>
        <a:accent1>
          <a:srgbClr val="FFFFCC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E2"/>
        </a:accent5>
        <a:accent6>
          <a:srgbClr val="7FB3E7"/>
        </a:accent6>
        <a:hlink>
          <a:srgbClr val="00CC66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绿色辉光设计模板 3">
        <a:dk1>
          <a:srgbClr val="000000"/>
        </a:dk1>
        <a:lt1>
          <a:srgbClr val="FFFFFF"/>
        </a:lt1>
        <a:dk2>
          <a:srgbClr val="027440"/>
        </a:dk2>
        <a:lt2>
          <a:srgbClr val="808080"/>
        </a:lt2>
        <a:accent1>
          <a:srgbClr val="E6F3DD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F0F8EB"/>
        </a:accent5>
        <a:accent6>
          <a:srgbClr val="005C8A"/>
        </a:accent6>
        <a:hlink>
          <a:srgbClr val="32CE7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绿色辉光设计模板 4">
        <a:dk1>
          <a:srgbClr val="339966"/>
        </a:dk1>
        <a:lt1>
          <a:srgbClr val="FFFFFF"/>
        </a:lt1>
        <a:dk2>
          <a:srgbClr val="006666"/>
        </a:dk2>
        <a:lt2>
          <a:srgbClr val="808080"/>
        </a:lt2>
        <a:accent1>
          <a:srgbClr val="CCFFCC"/>
        </a:accent1>
        <a:accent2>
          <a:srgbClr val="5DD95D"/>
        </a:accent2>
        <a:accent3>
          <a:srgbClr val="FFFFFF"/>
        </a:accent3>
        <a:accent4>
          <a:srgbClr val="2A8256"/>
        </a:accent4>
        <a:accent5>
          <a:srgbClr val="E2FFE2"/>
        </a:accent5>
        <a:accent6>
          <a:srgbClr val="53C453"/>
        </a:accent6>
        <a:hlink>
          <a:srgbClr val="3333CC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绿色辉光设计模板 5">
        <a:dk1>
          <a:srgbClr val="5F5F5F"/>
        </a:dk1>
        <a:lt1>
          <a:srgbClr val="FFFFD9"/>
        </a:lt1>
        <a:dk2>
          <a:srgbClr val="4D4D4D"/>
        </a:dk2>
        <a:lt2>
          <a:srgbClr val="777777"/>
        </a:lt2>
        <a:accent1>
          <a:srgbClr val="FFFFF7"/>
        </a:accent1>
        <a:accent2>
          <a:srgbClr val="01CB61"/>
        </a:accent2>
        <a:accent3>
          <a:srgbClr val="FFFFE9"/>
        </a:accent3>
        <a:accent4>
          <a:srgbClr val="505050"/>
        </a:accent4>
        <a:accent5>
          <a:srgbClr val="FFFFFA"/>
        </a:accent5>
        <a:accent6>
          <a:srgbClr val="01B857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绿色辉光设计模板 6">
        <a:dk1>
          <a:srgbClr val="333300"/>
        </a:dk1>
        <a:lt1>
          <a:srgbClr val="DDDDDD"/>
        </a:lt1>
        <a:dk2>
          <a:srgbClr val="22B45A"/>
        </a:dk2>
        <a:lt2>
          <a:srgbClr val="003366"/>
        </a:lt2>
        <a:accent1>
          <a:srgbClr val="99CCFF"/>
        </a:accent1>
        <a:accent2>
          <a:srgbClr val="00B000"/>
        </a:accent2>
        <a:accent3>
          <a:srgbClr val="EBEBEB"/>
        </a:accent3>
        <a:accent4>
          <a:srgbClr val="2A2A00"/>
        </a:accent4>
        <a:accent5>
          <a:srgbClr val="CAE2FF"/>
        </a:accent5>
        <a:accent6>
          <a:srgbClr val="009F00"/>
        </a:accent6>
        <a:hlink>
          <a:srgbClr val="CCFF99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绿色辉光设计模板 7">
        <a:dk1>
          <a:srgbClr val="333333"/>
        </a:dk1>
        <a:lt1>
          <a:srgbClr val="EAEAEA"/>
        </a:lt1>
        <a:dk2>
          <a:srgbClr val="1C5845"/>
        </a:dk2>
        <a:lt2>
          <a:srgbClr val="336699"/>
        </a:lt2>
        <a:accent1>
          <a:srgbClr val="3CA263"/>
        </a:accent1>
        <a:accent2>
          <a:srgbClr val="468A4B"/>
        </a:accent2>
        <a:accent3>
          <a:srgbClr val="F3F3F3"/>
        </a:accent3>
        <a:accent4>
          <a:srgbClr val="2A2A2A"/>
        </a:accent4>
        <a:accent5>
          <a:srgbClr val="AFCEB7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绿色辉光设计模板 8">
        <a:dk1>
          <a:srgbClr val="336600"/>
        </a:dk1>
        <a:lt1>
          <a:srgbClr val="686B5D"/>
        </a:lt1>
        <a:dk2>
          <a:srgbClr val="135947"/>
        </a:dk2>
        <a:lt2>
          <a:srgbClr val="777777"/>
        </a:lt2>
        <a:accent1>
          <a:srgbClr val="A7A79B"/>
        </a:accent1>
        <a:accent2>
          <a:srgbClr val="5FC95F"/>
        </a:accent2>
        <a:accent3>
          <a:srgbClr val="B9BAB6"/>
        </a:accent3>
        <a:accent4>
          <a:srgbClr val="2A5600"/>
        </a:accent4>
        <a:accent5>
          <a:srgbClr val="D0D0CB"/>
        </a:accent5>
        <a:accent6>
          <a:srgbClr val="55B655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绿色辉光设计模板 9">
        <a:dk1>
          <a:srgbClr val="006600"/>
        </a:dk1>
        <a:lt1>
          <a:srgbClr val="00CC66"/>
        </a:lt1>
        <a:dk2>
          <a:srgbClr val="00B839"/>
        </a:dk2>
        <a:lt2>
          <a:srgbClr val="3E3E5C"/>
        </a:lt2>
        <a:accent1>
          <a:srgbClr val="2EB257"/>
        </a:accent1>
        <a:accent2>
          <a:srgbClr val="6666FF"/>
        </a:accent2>
        <a:accent3>
          <a:srgbClr val="AAE2B8"/>
        </a:accent3>
        <a:accent4>
          <a:srgbClr val="005600"/>
        </a:accent4>
        <a:accent5>
          <a:srgbClr val="ADD5B4"/>
        </a:accent5>
        <a:accent6>
          <a:srgbClr val="5C5CE7"/>
        </a:accent6>
        <a:hlink>
          <a:srgbClr val="E9E400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绿色辉光设计模板 10">
        <a:dk1>
          <a:srgbClr val="336600"/>
        </a:dk1>
        <a:lt1>
          <a:srgbClr val="AF8553"/>
        </a:lt1>
        <a:dk2>
          <a:srgbClr val="477335"/>
        </a:dk2>
        <a:lt2>
          <a:srgbClr val="2D2015"/>
        </a:lt2>
        <a:accent1>
          <a:srgbClr val="AAAA8C"/>
        </a:accent1>
        <a:accent2>
          <a:srgbClr val="1DA146"/>
        </a:accent2>
        <a:accent3>
          <a:srgbClr val="D4C2B3"/>
        </a:accent3>
        <a:accent4>
          <a:srgbClr val="2A5600"/>
        </a:accent4>
        <a:accent5>
          <a:srgbClr val="D2D2C5"/>
        </a:accent5>
        <a:accent6>
          <a:srgbClr val="19913F"/>
        </a:accent6>
        <a:hlink>
          <a:srgbClr val="FFEA4B"/>
        </a:hlink>
        <a:folHlink>
          <a:srgbClr val="3F4A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绿色辉光设计模板 11">
        <a:dk1>
          <a:srgbClr val="006600"/>
        </a:dk1>
        <a:lt1>
          <a:srgbClr val="008080"/>
        </a:lt1>
        <a:dk2>
          <a:srgbClr val="019552"/>
        </a:dk2>
        <a:lt2>
          <a:srgbClr val="005A58"/>
        </a:lt2>
        <a:accent1>
          <a:srgbClr val="5FA15D"/>
        </a:accent1>
        <a:accent2>
          <a:srgbClr val="D7D45D"/>
        </a:accent2>
        <a:accent3>
          <a:srgbClr val="AAC0C0"/>
        </a:accent3>
        <a:accent4>
          <a:srgbClr val="005600"/>
        </a:accent4>
        <a:accent5>
          <a:srgbClr val="B6CDB6"/>
        </a:accent5>
        <a:accent6>
          <a:srgbClr val="C3C053"/>
        </a:accent6>
        <a:hlink>
          <a:srgbClr val="A3E57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绿色辉光设计模板 12">
        <a:dk1>
          <a:srgbClr val="006600"/>
        </a:dk1>
        <a:lt1>
          <a:srgbClr val="FFFFCC"/>
        </a:lt1>
        <a:dk2>
          <a:srgbClr val="3C7C5E"/>
        </a:dk2>
        <a:lt2>
          <a:srgbClr val="5C1F00"/>
        </a:lt2>
        <a:accent1>
          <a:srgbClr val="19B357"/>
        </a:accent1>
        <a:accent2>
          <a:srgbClr val="BE7960"/>
        </a:accent2>
        <a:accent3>
          <a:srgbClr val="FFFFE2"/>
        </a:accent3>
        <a:accent4>
          <a:srgbClr val="005600"/>
        </a:accent4>
        <a:accent5>
          <a:srgbClr val="ABD6B4"/>
        </a:accent5>
        <a:accent6>
          <a:srgbClr val="AC6D56"/>
        </a:accent6>
        <a:hlink>
          <a:srgbClr val="FFFF99"/>
        </a:hlink>
        <a:folHlink>
          <a:srgbClr val="F4EE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1727</Words>
  <Application>Microsoft Office PowerPoint</Application>
  <PresentationFormat>全屏显示(4:3)</PresentationFormat>
  <Paragraphs>247</Paragraphs>
  <Slides>31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4" baseType="lpstr">
      <vt:lpstr>绿色辉光设计模板</vt:lpstr>
      <vt:lpstr>默认设计模板</vt:lpstr>
      <vt:lpstr>MSPhotoEd.3</vt:lpstr>
      <vt:lpstr>三、电阻</vt:lpstr>
      <vt:lpstr>PowerPoint 演示文稿</vt:lpstr>
      <vt:lpstr>PowerPoint 演示文稿</vt:lpstr>
      <vt:lpstr>学习目标</vt:lpstr>
      <vt:lpstr>学习自学</vt:lpstr>
      <vt:lpstr>PowerPoint 演示文稿</vt:lpstr>
      <vt:lpstr>PowerPoint 演示文稿</vt:lpstr>
      <vt:lpstr>PowerPoint 演示文稿</vt:lpstr>
      <vt:lpstr>PowerPoint 演示文稿</vt:lpstr>
      <vt:lpstr>欧姆简介：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北京一朵云文化咨询有限公司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三、电阻</dc:title>
  <cp:lastModifiedBy>goodsany</cp:lastModifiedBy>
  <cp:revision>3</cp:revision>
  <dcterms:created xsi:type="dcterms:W3CDTF">2006-12-24T10:23:57Z</dcterms:created>
  <dcterms:modified xsi:type="dcterms:W3CDTF">2016-05-10T10:46:25Z</dcterms:modified>
</cp:coreProperties>
</file>