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97" r:id="rId6"/>
    <p:sldId id="298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68" r:id="rId21"/>
    <p:sldId id="275" r:id="rId22"/>
    <p:sldId id="276" r:id="rId23"/>
    <p:sldId id="278" r:id="rId24"/>
    <p:sldId id="279" r:id="rId25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3194" autoAdjust="0"/>
  </p:normalViewPr>
  <p:slideViewPr>
    <p:cSldViewPr>
      <p:cViewPr>
        <p:scale>
          <a:sx n="74" d="100"/>
          <a:sy n="74" d="100"/>
        </p:scale>
        <p:origin x="-126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07-03-18T04:24:01.09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2721 644,'-25'0,"25"0,-24 0,-1 0,25 0,-25 0,1 0,24 0,-25 0,25 0,-24 0,24 0,-25 0,0 0,25 0,-24 0,24 0,-25 0,25 0,-25 0,1 0,24 0,-25 0,25 0,-24 0</inkml:trace>
  <inkml:trace contextRef="#ctx0" brushRef="#br0" timeOffset="4953">2770 594,'0'25,"-24"-25,24 0,-25 0,25 0,-25 0,25 0,-24 0,24 0,-25 0,0 0,25 0,-24 0,24 0,-25 0,25 0,-24 0,-1 0,25 0,-25 0,1 0,24 0,0 0,-25 0,25 0,-25 0,1 0,24 0,0 0,-25 0,1 0,24 0,0 0,-25 0,0 0,25 0,0 0,-24 0,-1 0,25 0,0 0,-25 0,1 0,24 0,0 0,-25 0,1 0,24 0,0 0,-25 0,0 0,25 0,0 0,-24 0,-1 0,25 0,-25 0,25 0,0 0,-24 0,-1 0,25 0,0 0,-24 0,-1 0,25 0,0 0,-25 0,1 0,24 0,0 0,-25 0,0 0,25 0,0 0,-24 0,-1 0,25 0,0 0,-24 0,-1 0,25 0,0 0,-25 0,1 0,24 0,-25 0,25 0,-25 0,25 0,-24 0,-1 0,25 0,-24 0,24 0,-25 0,25 0,-25 0,1 0,24 0,-25 0,25 0,-25 0,1 0,24 0,-25 0,25 0,-24 0,24 0,-25 0,0 0,25 0,0 0,-24 0,-1 0,25 0,0 0,-25 0,1 0,24 0,-25 0,25 0,-24 0,24 0,-25 0,0 0,25 0,0 0,-24 0,-1 0,25 0,0 0,-25 0,1 0,24 0,0 0,-25 0,1 0,24 0,0 0,-25 0,25 0,-25 0,1 0,24 0,-25 0,25 0,-25 0,25 0,-24 0,-1 0,25 0,-24 0,24 0,-25 0,25 0,0 0,-25 0,1 0,24 0,-25 0,25 0,-25 0,25 0,0 0,-24 25,-1-25,25 0,0 0,-24 25,-1-25,25 0,-25 24,25-24,-24 0,24 25,-25-25,25 25,-25-25,25 0,-24 0,24 0,-25 25,25-25,-24 0,24 0,0 24,-25-24,25 0,-25 0,25 0,0 25,-24-25,24 0,0 25,0-25,-25 0,25 0,0 25,-25-25,25 0,0 25,0-25,-24 24,24-24,0 25,-25-25,25 25,0 0,0-25,0 24,0-24,0 25,-24-25,24 25,0 0,0-25,0 25,0-25,0 24,0-24,0 25,0 0,0-25,0 25,0-25,0 24,0-24,0 25,0 0,0-25,0 25,0-25,0 25,-25-25,25 24,0 1,-25-25,25 0,0 25,0-25,0 25,-24-25,24 0,0 24,0-24,0 25,-25-25,25 0,0 25,0-25,0 25,0-25,0 25,0-25,0 24,0 1,-25 0,25-25,-24 25,24-1,0 1,0 0,0 0,0-25,0 25,0-1,0-24,0 25,0 0,0-25,0 25,0-25,0 24,0-24,0 25,0 0,0-25,0 25,0-25,0 24,0-24,0 25,0 0,0-25,0 25,0-25,0 25,0-25,0 24,0 1,0-25,0 25,0-25,0 25,0-25,0 24,0 1,0-25,0 25,0-25,0 25,0-25,0 25,0-1,0-24,0 25,0-25,0 25,0-25,0 25,0-1,0-24,0 25,0 0,0-25,0 25,0 0,0-25,24 24,-24-24,25 0,-25 0,25 25,-25-25,0 25</inkml:trace>
  <inkml:trace contextRef="#ctx0" brushRef="#br0" timeOffset="14344">1908 2923,'0'-25,"0"25,25 25,0-25,-1 0,1 0,-25 0,24 0,-24 0,25 0,0 0,-25 0,24 0,-24 0,25 0,-25 0,25 0,-1 0,-24 0,25 0,-25 0,24 0,1 0,0 0,-25 0,24 0,-24 0,25 0,-25 0,25 0,-1 0,-24 0,25 0,-1 0,1 25,24-25,-24 0,0 0,24 0,0 25,-24-1,-1-24,-24 0,25 0,0 0,-1 0,1 0,-25 0,49 0,-24 0,-1 25,50 0,-49-25,-25 0,49 0,-49 0,25 0,-1 0,1 0,-25 0,25 0,-1 0,-24 0,49 0,-49 0,25 0,0 0,-1 0,-24 0,25 0,-25 0,25 0,-25 0,24 0,1 0,-25 0,24 0,26 0,-1 25,-24 0,24-25,0 0,0 24,1 1,-26-25,1 0,-1 0,1 0,0 25,24 0,-24-25,24 0,-25 24,1-24,0 0,-1 25,26-25,-50 0,49 0,0 0,-24 25,-1-25,1 0,0 25,-1-25,1 0,-1 0,1 0,0 0,24 25,-24-25,24 0,-25 0,26 0,-26 0,1 0,0 0,-1 0,1 0,-1 0,-24 0,50 0,-50 24,24-24,-24 0,50 0,-50 0,24 0,-24 0,25 0,-25 0,49 0,-49 0,25 0,-25 0,24 0,1 0,0 0,-1 0,-24 0,49 0,-24 0,-25 0,49 0,-49 0,25 0,24 0,-24 0,-1 0,-24 0,25 0,0 0,-25 0,24 0,1 0,-25 0,25 0,-1 0,1 0,-1 0,1 0,0 0,24 0,-49 0,25 0,-1 0,1 0,-1 0,-24 0,25 0,-25 0,49 0,-49 0,25 0,-25 0,25 0,-25 0,24 0,1 0,-1 0,-24 0,50 0,-50 0,24 0,-24 0,25 0,-25-24,0 24,25 0,-25 0,24 0,-24 0,25-25,-25 25,24 0,1 0,-25 0,0-25,0 25,0-25,0 0,0 25,0 0</inkml:trace>
  <inkml:trace contextRef="#ctx0" brushRef="#br0" timeOffset="18032">8188 3220,'24'0,"-24"0,50 0,-50 0,24 0,1 0,-1 0,1 0,0 0,-1 0,1 0,-25 0,49 0,0 25,1-25,-1 0,-24 0,24 0,-25 0,-24 0,25 0,0 0,-25 0,24 0,-24 0,0-25,0 25,25-24,-25 24,25 0,-25-25,24 25,-24-25,25 0,-1 25,-24-24,0-1,25 25,-25-25,49 0,-49 25,25-25,0 25,-25-24,24 24,-24-25,0 25,0-25,0 25,25 0,-25-25,0 25,24-24,-24-1,25 25,0-25,-1 0,-24 25,25-24,-25 24,25-25,-25 0,24 25,1-25,-25 25,0-25,0 1,0 24,0-25,0 0,0 25,0-25,0 1,0 24,0 0,0-25,0 0,0 25,0-25,0 0,0 1,0-1,0 25,0-25,0 25,0-25,0 1,0 24,0-25,0 0,0 0,0 25,0-25,0 1,0 24,0-25,0 0,0 25,0-25,0 25,0-24,0 24,0-25,0 0,0 0,0 25,0 0,0-25,0 1,0 24,0-25,0 25,0-25,0 0,0 1,0 24,0-25,0 25,0-25,0 0,0 25,0-24,0 24,0-25,0 25,0-25,0 0,0 25,0-25,0 25,-25-24,25 24,0-25,-24 0,24 25,0-25,-25 25,25-24,-25 24,25-25,0 25,0-25,-24 0,24 25,0-25,-25 1,0-1,25 0,-24 25,24-49,-25 49,25-25,0 25,-24-25,24 0,-25 0,0 1,25 24,0-25,-24 0,24 25,0-25,-25 25,25-24,0 24,0-25,-25 0,25 25,0-25,-24 25,-1-25,25 25,-24-24,-1-1,25 25,0-25,-49 0,49 1,-25 24,0-25,25 25,-24-25,24 25,-25 0,25-25,-24 0,-1 25,25-24,-25 24,1-25,24 25,0-25,-25 0,0 25,25 0,-24-24,24 24,-25-25,25 25,-24-25,-1 25,25 0,-25-25,25 25,-24 0,24-24,-25 24,0 0,25 0,-24-25,24 25,-25 0,25-25,-24 25,-1 0,25-25,-25 25,25 0,-24-25,24 25,-25 0,0-24,1 24,24 0,-25 0,1 0,24 0,-25 0,25 0,-25 0,25 0,-24 0,-1 0,25 0,-25 0,25 0,-24 0,24 0,-25 0,25 0,-24 0,-1 0,25 0,-25 0,25 0,-24 0,24 0,-25 0,0 0,25 0,0 0,-24 0,24 0,-25 0,1 0,24 0,-25 0,0 0,25 0,0 0,-24 0,-1 0,25 0,0 0,-25 0,1 0,24 0,0 0,-25 0,25 0,-24 0,-1 0,25-25,0 0,0 25,0-25,0 25,-25-24,25 24,-24-25,-1 0,25 25,-25-25,1 25,24-25,-25 25,25-24,-24-1,24 25,-25 0,25-25,-25 0,1 25,24-24,0 24,-25 0,25-25,-25 0,1 25,24-25,-25 25,25-25,0 1,0 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/>
            </a:lvl1pPr>
          </a:lstStyle>
          <a:p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/>
            </a:lvl1pPr>
          </a:lstStyle>
          <a:p>
            <a:endParaRPr lang="en-US" altLang="zh-CN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/>
            </a:lvl1pPr>
          </a:lstStyle>
          <a:p>
            <a:fld id="{8CA36709-6310-46C2-B2AA-6D28F76750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0411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72B83F-AEF6-487A-B56D-CB2DAE7FC37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标题。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269C0E-B8AB-48E4-BE06-A6562D9EB696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实验数据及结论。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E824DF-108C-486A-BAA2-4C1617B8D544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实验图像，要让学生自己会画图像，并且会看，会分析图像。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2C93B3-99A8-4D67-A3C8-2BD7BB5317DE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DC4324"/>
                </a:solidFill>
              </a:rPr>
              <a:t>电阻上的电流与电阻的关系实验。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385CE-146C-44DD-96F8-81FDEFE7DC19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电路图。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4C4D2-CA3A-4494-994A-D27F3B3FB11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让学生清楚实验要得到的数据有哪些。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C99AD7-7955-4E59-BF98-67252555B66D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视频演示实验。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53015-4E8C-4EF7-8A49-ACBAA6EAC53E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实验数据及结论。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EF6D40-2B41-45A5-A586-02184746F65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实验图像，要让学生自己会画图像，并且会看，会分析图像。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8C3F7E-D756-40C3-81D9-205792803227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结论。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24083A-EF65-4A54-BBD4-557B41BB8C1C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练习起到巩固补充的作用。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05C87A-418C-4587-B307-F29E6AF0638E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复习电学的三个基本物理量。也是这节课要研究的几个量。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F991C-780E-4EDF-99F8-2E8E7FDF3AD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引入课题。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D05F41-5BCD-498A-B01C-77CBF16B303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思考。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EC76D6-72E3-464B-94E0-724A79E7B16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本节课要做的两个探究实验。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E7B2DB-E6AA-4385-88AD-D729BC051E4D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DC4324"/>
                </a:solidFill>
              </a:rPr>
              <a:t>探究电阻上的电流与电压的关系实验。</a:t>
            </a:r>
          </a:p>
          <a:p>
            <a:endParaRPr lang="en-US" altLang="zh-CN">
              <a:solidFill>
                <a:srgbClr val="DC4324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939D6-58A7-4502-A658-6B0AEDEC2EC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电路图及滑动变阻器的作用，这是要让学生知道的。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93648-1B60-475B-BA00-99D6732764C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让学生清楚实验要得到的数据有哪些。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0B67DF-C3E0-40F3-91A1-A7ADA021787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视频演示实验。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AEE274-1ECA-4905-9B2B-23A075E5F9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09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20E94-0A19-4555-8C35-EF74EF9076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49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1CAB1-C7DE-404B-8F95-4309228616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6452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3E2B00-035C-4534-BDDF-EA8223E6D5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49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E832B30-69ED-4690-B27A-59C38DE33A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209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DFA49-C559-495F-BD84-A2FEC7654F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93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D830CC-2DC1-4B59-B4DB-874DBC1296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05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ED50D-AB33-44DB-A3DC-C4D9E94140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05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9B8ED9-1E3A-40DC-9D07-FA84B22AC5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867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0B2F28-8156-40F8-99A7-544117623D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193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AA3730-1C1C-4615-84B8-4C35EAD8AA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67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60DC2-2A89-49AF-AC58-634193BA08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6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0E9A6-6312-4C28-92AE-1C9950FB73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76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/>
            </a:lvl1pPr>
          </a:lstStyle>
          <a:p>
            <a:fld id="{3D2F89CA-102A-4911-A64A-5EFD764D12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341a912167198b60925807a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WordArt 7"/>
          <p:cNvSpPr>
            <a:spLocks noChangeArrowheads="1" noChangeShapeType="1" noTextEdit="1"/>
          </p:cNvSpPr>
          <p:nvPr/>
        </p:nvSpPr>
        <p:spPr bwMode="auto">
          <a:xfrm rot="730626">
            <a:off x="1752600" y="1981200"/>
            <a:ext cx="5638800" cy="3886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宋体"/>
                <a:ea typeface="宋体"/>
              </a:rPr>
              <a:t>探究</a:t>
            </a:r>
            <a:r>
              <a:rPr lang="zh-CN" altLang="en-US" sz="3600" kern="10" dirty="0" smtClean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宋体"/>
                <a:ea typeface="宋体"/>
              </a:rPr>
              <a:t>电流</a:t>
            </a:r>
            <a:endParaRPr lang="zh-CN" altLang="en-US" sz="3600" kern="10" dirty="0">
              <a:ln w="9525">
                <a:solidFill>
                  <a:srgbClr val="FFFF00"/>
                </a:solidFill>
                <a:round/>
                <a:headEnd/>
                <a:tailEnd/>
              </a:ln>
              <a:solidFill>
                <a:srgbClr val="FF6600"/>
              </a:soli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  <a:latin typeface="宋体"/>
              <a:ea typeface="宋体"/>
            </a:endParaRPr>
          </a:p>
          <a:p>
            <a:pPr algn="ctr"/>
            <a:r>
              <a:rPr lang="zh-CN" alt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宋体"/>
                <a:ea typeface="宋体"/>
              </a:rPr>
              <a:t>与</a:t>
            </a:r>
            <a:r>
              <a:rPr lang="zh-CN" altLang="en-US" sz="3600" kern="10" dirty="0" smtClean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宋体"/>
                <a:ea typeface="宋体"/>
              </a:rPr>
              <a:t>电压和电阻的</a:t>
            </a:r>
            <a:r>
              <a:rPr lang="zh-CN" alt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宋体"/>
                <a:ea typeface="宋体"/>
              </a:rPr>
              <a:t>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334000"/>
            <a:ext cx="9144000" cy="1295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4800" b="1"/>
              <a:t>                                                   </a:t>
            </a:r>
            <a:r>
              <a:rPr lang="zh-CN" altLang="en-US" sz="4400" b="1">
                <a:solidFill>
                  <a:srgbClr val="FF0000"/>
                </a:solidFill>
              </a:rPr>
              <a:t>电流跟电压成＿＿＿关系。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038600" y="5638800"/>
            <a:ext cx="1600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800"/>
              <a:t>正比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2971800" cy="6858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4000">
                <a:solidFill>
                  <a:schemeClr val="bg1"/>
                </a:solidFill>
              </a:rPr>
              <a:t>分析与论证</a:t>
            </a:r>
          </a:p>
        </p:txBody>
      </p:sp>
      <p:graphicFrame>
        <p:nvGraphicFramePr>
          <p:cNvPr id="34821" name="Group 5"/>
          <p:cNvGraphicFramePr>
            <a:graphicFrameLocks noGrp="1"/>
          </p:cNvGraphicFramePr>
          <p:nvPr>
            <p:ph sz="half" idx="2"/>
          </p:nvPr>
        </p:nvGraphicFramePr>
        <p:xfrm>
          <a:off x="304800" y="1676400"/>
          <a:ext cx="7848600" cy="3291840"/>
        </p:xfrm>
        <a:graphic>
          <a:graphicData uri="http://schemas.openxmlformats.org/drawingml/2006/table">
            <a:tbl>
              <a:tblPr/>
              <a:tblGrid>
                <a:gridCol w="2616200"/>
                <a:gridCol w="2616200"/>
                <a:gridCol w="2616200"/>
              </a:tblGrid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实验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电压</a:t>
                      </a:r>
                      <a:r>
                        <a:rPr kumimoji="0" lang="en-US" altLang="zh-CN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电流</a:t>
                      </a:r>
                      <a:r>
                        <a:rPr kumimoji="0" lang="en-US" altLang="zh-CN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1219200" y="838200"/>
            <a:ext cx="3733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800">
                <a:solidFill>
                  <a:srgbClr val="FF0000"/>
                </a:solidFill>
              </a:rPr>
              <a:t>电阻</a:t>
            </a:r>
            <a:r>
              <a:rPr lang="en-US" altLang="zh-CN" sz="4800">
                <a:solidFill>
                  <a:srgbClr val="FF0000"/>
                </a:solidFill>
              </a:rPr>
              <a:t>R=10</a:t>
            </a:r>
            <a:r>
              <a:rPr lang="en-US" altLang="zh-CN" sz="4800">
                <a:solidFill>
                  <a:srgbClr val="FF0000"/>
                </a:solidFill>
                <a:cs typeface="Arial" charset="0"/>
              </a:rPr>
              <a:t>Ω</a:t>
            </a: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457200" y="5105400"/>
            <a:ext cx="5562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</a:rPr>
              <a:t>保持电阻不变时，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10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/>
      <p:bldP spid="34819" grpId="0"/>
      <p:bldP spid="348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5" name="Group 5"/>
          <p:cNvGrpSpPr>
            <a:grpSpLocks/>
          </p:cNvGrpSpPr>
          <p:nvPr/>
        </p:nvGrpSpPr>
        <p:grpSpPr bwMode="auto">
          <a:xfrm>
            <a:off x="1635125" y="788988"/>
            <a:ext cx="6300788" cy="4949825"/>
            <a:chOff x="1030" y="497"/>
            <a:chExt cx="3969" cy="3118"/>
          </a:xfrm>
        </p:grpSpPr>
        <p:sp>
          <p:nvSpPr>
            <p:cNvPr id="35846" name="Line 6"/>
            <p:cNvSpPr>
              <a:spLocks noChangeShapeType="1"/>
            </p:cNvSpPr>
            <p:nvPr/>
          </p:nvSpPr>
          <p:spPr bwMode="auto">
            <a:xfrm>
              <a:off x="1030" y="3615"/>
              <a:ext cx="396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7" name="Line 7"/>
            <p:cNvSpPr>
              <a:spLocks noChangeShapeType="1"/>
            </p:cNvSpPr>
            <p:nvPr/>
          </p:nvSpPr>
          <p:spPr bwMode="auto">
            <a:xfrm flipV="1">
              <a:off x="1058" y="497"/>
              <a:ext cx="0" cy="31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>
              <a:off x="1058" y="3332"/>
              <a:ext cx="3771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>
              <a:off x="1058" y="3048"/>
              <a:ext cx="3771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>
              <a:off x="1058" y="2765"/>
              <a:ext cx="3771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1058" y="2453"/>
              <a:ext cx="374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1058" y="2170"/>
              <a:ext cx="374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058" y="1858"/>
              <a:ext cx="3771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>
              <a:off x="1058" y="1518"/>
              <a:ext cx="374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1058" y="1206"/>
              <a:ext cx="3771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>
              <a:off x="1058" y="894"/>
              <a:ext cx="3771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1398" y="894"/>
              <a:ext cx="0" cy="272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flipV="1">
              <a:off x="1767" y="894"/>
              <a:ext cx="0" cy="272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 flipV="1">
              <a:off x="2107" y="894"/>
              <a:ext cx="0" cy="269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V="1">
              <a:off x="2447" y="894"/>
              <a:ext cx="0" cy="272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V="1">
              <a:off x="2787" y="894"/>
              <a:ext cx="0" cy="272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 flipV="1">
              <a:off x="3128" y="894"/>
              <a:ext cx="0" cy="272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 flipV="1">
              <a:off x="3468" y="894"/>
              <a:ext cx="0" cy="269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 flipV="1">
              <a:off x="3808" y="894"/>
              <a:ext cx="0" cy="269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 flipV="1">
              <a:off x="4177" y="894"/>
              <a:ext cx="0" cy="269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 flipV="1">
              <a:off x="4517" y="894"/>
              <a:ext cx="0" cy="272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 flipV="1">
              <a:off x="4829" y="894"/>
              <a:ext cx="0" cy="272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2624138" y="4300538"/>
            <a:ext cx="4508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6000" b="0"/>
              <a:t>·</a:t>
            </a:r>
          </a:p>
        </p:txBody>
      </p:sp>
      <p:sp>
        <p:nvSpPr>
          <p:cNvPr id="35886" name="Text Box 46"/>
          <p:cNvSpPr txBox="1">
            <a:spLocks noChangeArrowheads="1"/>
          </p:cNvSpPr>
          <p:nvPr/>
        </p:nvSpPr>
        <p:spPr bwMode="auto">
          <a:xfrm>
            <a:off x="3659188" y="3354388"/>
            <a:ext cx="4508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6000" b="0"/>
              <a:t>·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4784725" y="2409825"/>
            <a:ext cx="4508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6000" b="0"/>
              <a:t>·</a:t>
            </a: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1447800" y="5181600"/>
            <a:ext cx="4508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6000" b="0"/>
              <a:t>·</a:t>
            </a:r>
          </a:p>
        </p:txBody>
      </p:sp>
      <p:sp>
        <p:nvSpPr>
          <p:cNvPr id="35889" name="Line 49"/>
          <p:cNvSpPr>
            <a:spLocks noChangeShapeType="1"/>
          </p:cNvSpPr>
          <p:nvPr/>
        </p:nvSpPr>
        <p:spPr bwMode="auto">
          <a:xfrm flipV="1">
            <a:off x="1633538" y="4795838"/>
            <a:ext cx="1169987" cy="9445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90" name="Line 50"/>
          <p:cNvSpPr>
            <a:spLocks noChangeShapeType="1"/>
          </p:cNvSpPr>
          <p:nvPr/>
        </p:nvSpPr>
        <p:spPr bwMode="auto">
          <a:xfrm flipV="1">
            <a:off x="2803525" y="3849688"/>
            <a:ext cx="1081088" cy="9461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91" name="Line 51"/>
          <p:cNvSpPr>
            <a:spLocks noChangeShapeType="1"/>
          </p:cNvSpPr>
          <p:nvPr/>
        </p:nvSpPr>
        <p:spPr bwMode="auto">
          <a:xfrm flipV="1">
            <a:off x="3884613" y="2905125"/>
            <a:ext cx="1125537" cy="9445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92" name="Line 52"/>
          <p:cNvSpPr>
            <a:spLocks noChangeShapeType="1"/>
          </p:cNvSpPr>
          <p:nvPr/>
        </p:nvSpPr>
        <p:spPr bwMode="auto">
          <a:xfrm flipV="1">
            <a:off x="1600200" y="2971800"/>
            <a:ext cx="3376613" cy="2835275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94" name="Text Box 54"/>
          <p:cNvSpPr txBox="1">
            <a:spLocks noChangeArrowheads="1"/>
          </p:cNvSpPr>
          <p:nvPr/>
        </p:nvSpPr>
        <p:spPr bwMode="auto">
          <a:xfrm>
            <a:off x="1371600" y="44958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1295400" y="25908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0"/>
              <a:t>3</a:t>
            </a:r>
          </a:p>
        </p:txBody>
      </p:sp>
      <p:sp>
        <p:nvSpPr>
          <p:cNvPr id="35896" name="Text Box 56"/>
          <p:cNvSpPr txBox="1">
            <a:spLocks noChangeArrowheads="1"/>
          </p:cNvSpPr>
          <p:nvPr/>
        </p:nvSpPr>
        <p:spPr bwMode="auto">
          <a:xfrm>
            <a:off x="1295400" y="35814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0"/>
              <a:t>2</a:t>
            </a:r>
          </a:p>
        </p:txBody>
      </p:sp>
      <p:sp>
        <p:nvSpPr>
          <p:cNvPr id="35897" name="Text Box 57"/>
          <p:cNvSpPr txBox="1">
            <a:spLocks noChangeArrowheads="1"/>
          </p:cNvSpPr>
          <p:nvPr/>
        </p:nvSpPr>
        <p:spPr bwMode="auto">
          <a:xfrm>
            <a:off x="2438400" y="57150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0"/>
              <a:t>0.1</a:t>
            </a:r>
          </a:p>
        </p:txBody>
      </p:sp>
      <p:sp>
        <p:nvSpPr>
          <p:cNvPr id="35898" name="Text Box 58"/>
          <p:cNvSpPr txBox="1">
            <a:spLocks noChangeArrowheads="1"/>
          </p:cNvSpPr>
          <p:nvPr/>
        </p:nvSpPr>
        <p:spPr bwMode="auto">
          <a:xfrm>
            <a:off x="4495800" y="57912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0"/>
              <a:t>0.3</a:t>
            </a:r>
          </a:p>
        </p:txBody>
      </p:sp>
      <p:sp>
        <p:nvSpPr>
          <p:cNvPr id="35899" name="Text Box 59"/>
          <p:cNvSpPr txBox="1">
            <a:spLocks noChangeArrowheads="1"/>
          </p:cNvSpPr>
          <p:nvPr/>
        </p:nvSpPr>
        <p:spPr bwMode="auto">
          <a:xfrm>
            <a:off x="3505200" y="57150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0"/>
              <a:t>0.2</a:t>
            </a:r>
          </a:p>
        </p:txBody>
      </p:sp>
      <p:sp>
        <p:nvSpPr>
          <p:cNvPr id="35901" name="Rectangle 61"/>
          <p:cNvSpPr>
            <a:spLocks noChangeArrowheads="1"/>
          </p:cNvSpPr>
          <p:nvPr/>
        </p:nvSpPr>
        <p:spPr bwMode="auto">
          <a:xfrm>
            <a:off x="1447800" y="586740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O</a:t>
            </a:r>
          </a:p>
        </p:txBody>
      </p:sp>
      <p:sp>
        <p:nvSpPr>
          <p:cNvPr id="35902" name="Rectangle 62"/>
          <p:cNvSpPr>
            <a:spLocks noChangeArrowheads="1"/>
          </p:cNvSpPr>
          <p:nvPr/>
        </p:nvSpPr>
        <p:spPr bwMode="auto">
          <a:xfrm>
            <a:off x="914400" y="6096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U/V</a:t>
            </a:r>
          </a:p>
        </p:txBody>
      </p:sp>
      <p:sp>
        <p:nvSpPr>
          <p:cNvPr id="35903" name="Rectangle 63"/>
          <p:cNvSpPr>
            <a:spLocks noChangeArrowheads="1"/>
          </p:cNvSpPr>
          <p:nvPr/>
        </p:nvSpPr>
        <p:spPr bwMode="auto">
          <a:xfrm>
            <a:off x="7391400" y="5867400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I/A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5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5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5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5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5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5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358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3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85" grpId="0"/>
      <p:bldP spid="35886" grpId="0"/>
      <p:bldP spid="35887" grpId="0"/>
      <p:bldP spid="35888" grpId="0"/>
      <p:bldP spid="35889" grpId="0" animBg="1"/>
      <p:bldP spid="35890" grpId="0" animBg="1"/>
      <p:bldP spid="35891" grpId="0" animBg="1"/>
      <p:bldP spid="3589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2971800" cy="1143000"/>
          </a:xfrm>
        </p:spPr>
        <p:txBody>
          <a:bodyPr/>
          <a:lstStyle/>
          <a:p>
            <a:r>
              <a:rPr lang="zh-CN" altLang="en-US" sz="4800" b="1">
                <a:solidFill>
                  <a:schemeClr val="hlink"/>
                </a:solidFill>
              </a:rPr>
              <a:t>结论</a:t>
            </a:r>
            <a:r>
              <a:rPr lang="en-US" altLang="zh-CN" sz="4800" b="1">
                <a:solidFill>
                  <a:schemeClr val="hlink"/>
                </a:solidFill>
              </a:rPr>
              <a:t>1</a:t>
            </a:r>
            <a:r>
              <a:rPr lang="zh-CN" altLang="en-US" sz="4800" b="1">
                <a:solidFill>
                  <a:schemeClr val="hlink"/>
                </a:solidFill>
              </a:rPr>
              <a:t>：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457200" y="1828800"/>
            <a:ext cx="6858000" cy="256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>
                <a:solidFill>
                  <a:srgbClr val="FF3300"/>
                </a:solidFill>
              </a:rPr>
              <a:t>在电阻一定时，导体中的</a:t>
            </a:r>
            <a:r>
              <a:rPr lang="zh-CN" altLang="en-US" sz="5400">
                <a:solidFill>
                  <a:srgbClr val="0000FF"/>
                </a:solidFill>
              </a:rPr>
              <a:t>电流</a:t>
            </a:r>
            <a:r>
              <a:rPr lang="zh-CN" altLang="en-US" sz="5400">
                <a:solidFill>
                  <a:srgbClr val="FF3300"/>
                </a:solidFill>
              </a:rPr>
              <a:t>与导体两端的</a:t>
            </a:r>
            <a:r>
              <a:rPr lang="zh-CN" altLang="en-US" sz="5400">
                <a:solidFill>
                  <a:srgbClr val="0000FF"/>
                </a:solidFill>
              </a:rPr>
              <a:t>电压</a:t>
            </a:r>
            <a:r>
              <a:rPr lang="zh-CN" altLang="en-US" sz="5400">
                <a:solidFill>
                  <a:srgbClr val="FF3300"/>
                </a:solidFill>
              </a:rPr>
              <a:t>成</a:t>
            </a:r>
            <a:r>
              <a:rPr lang="zh-CN" altLang="en-US" sz="5400">
                <a:solidFill>
                  <a:srgbClr val="0000FF"/>
                </a:solidFill>
              </a:rPr>
              <a:t>正比</a:t>
            </a:r>
            <a:r>
              <a:rPr lang="zh-CN" altLang="en-US" sz="5400">
                <a:solidFill>
                  <a:srgbClr val="FF3300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914400" y="304800"/>
            <a:ext cx="754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实验</a:t>
            </a:r>
            <a:r>
              <a:rPr lang="en-US" altLang="zh-CN" sz="4000"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：</a:t>
            </a:r>
            <a:r>
              <a:rPr lang="zh-CN" altLang="en-US" sz="3600">
                <a:solidFill>
                  <a:srgbClr val="DC4324"/>
                </a:solidFill>
              </a:rPr>
              <a:t>电阻上的电流与电阻的关系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411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chemeClr val="hlink"/>
                </a:solidFill>
                <a:latin typeface="Tahoma" pitchFamily="34" charset="0"/>
              </a:rPr>
              <a:t>探究过程的基本方法 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33400" y="18288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Tahoma" pitchFamily="34" charset="0"/>
              </a:rPr>
              <a:t>1,</a:t>
            </a:r>
            <a:r>
              <a:rPr lang="zh-CN" altLang="en-US" sz="2800">
                <a:latin typeface="Tahoma" pitchFamily="34" charset="0"/>
              </a:rPr>
              <a:t>提出问题</a:t>
            </a:r>
            <a:r>
              <a:rPr lang="en-US" altLang="zh-CN" sz="2800">
                <a:latin typeface="Tahoma" pitchFamily="34" charset="0"/>
              </a:rPr>
              <a:t>: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590800" y="1828800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DC4324"/>
                </a:solidFill>
                <a:latin typeface="Tahoma" pitchFamily="34" charset="0"/>
              </a:rPr>
              <a:t>电阻上的电流与电阻有何关系</a:t>
            </a:r>
            <a:r>
              <a:rPr lang="en-US" altLang="zh-CN" sz="2800">
                <a:solidFill>
                  <a:srgbClr val="DC4324"/>
                </a:solidFill>
                <a:latin typeface="Tahoma" pitchFamily="34" charset="0"/>
              </a:rPr>
              <a:t>?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533400" y="23622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Tahoma" pitchFamily="34" charset="0"/>
              </a:rPr>
              <a:t>2,</a:t>
            </a:r>
            <a:r>
              <a:rPr lang="zh-CN" altLang="en-US" sz="2800">
                <a:latin typeface="Tahoma" pitchFamily="34" charset="0"/>
              </a:rPr>
              <a:t>猜想</a:t>
            </a:r>
            <a:r>
              <a:rPr lang="en-US" altLang="zh-CN" sz="2800">
                <a:latin typeface="Tahoma" pitchFamily="34" charset="0"/>
              </a:rPr>
              <a:t>: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533400" y="2971800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Tahoma" pitchFamily="34" charset="0"/>
              </a:rPr>
              <a:t>3,</a:t>
            </a:r>
            <a:r>
              <a:rPr lang="zh-CN" altLang="en-US" sz="2800">
                <a:latin typeface="Tahoma" pitchFamily="34" charset="0"/>
              </a:rPr>
              <a:t>设计实验</a:t>
            </a:r>
            <a:r>
              <a:rPr lang="en-US" altLang="zh-CN" sz="2800">
                <a:latin typeface="Tahoma" pitchFamily="34" charset="0"/>
              </a:rPr>
              <a:t>(</a:t>
            </a:r>
            <a:r>
              <a:rPr lang="zh-CN" altLang="en-US" sz="2800">
                <a:latin typeface="Tahoma" pitchFamily="34" charset="0"/>
              </a:rPr>
              <a:t>基本电路图</a:t>
            </a:r>
            <a:r>
              <a:rPr lang="en-US" altLang="zh-CN" sz="2800">
                <a:latin typeface="Tahoma" pitchFamily="34" charset="0"/>
              </a:rPr>
              <a:t>)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57200" y="487680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思考</a:t>
            </a:r>
            <a:r>
              <a:rPr lang="en-US" altLang="zh-CN" sz="2800"/>
              <a:t>2</a:t>
            </a:r>
            <a:r>
              <a:rPr lang="zh-CN" altLang="en-US" sz="2800"/>
              <a:t>：实验要控制不变的量是哪个？如何控制？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533400" y="396240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思考</a:t>
            </a:r>
            <a:r>
              <a:rPr lang="en-US" altLang="zh-CN" sz="2800"/>
              <a:t>1</a:t>
            </a:r>
            <a:r>
              <a:rPr lang="zh-CN" altLang="en-US" sz="2800"/>
              <a:t>：实验要改变的变量是哪个？如何改变？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37893" grpId="0"/>
      <p:bldP spid="37894" grpId="0"/>
      <p:bldP spid="37895" grpId="0"/>
      <p:bldP spid="37896" grpId="0"/>
      <p:bldP spid="378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3276600" y="0"/>
            <a:ext cx="5257800" cy="4283075"/>
            <a:chOff x="2064" y="0"/>
            <a:chExt cx="3312" cy="2698"/>
          </a:xfrm>
        </p:grpSpPr>
        <p:grpSp>
          <p:nvGrpSpPr>
            <p:cNvPr id="38915" name="Group 3"/>
            <p:cNvGrpSpPr>
              <a:grpSpLocks/>
            </p:cNvGrpSpPr>
            <p:nvPr/>
          </p:nvGrpSpPr>
          <p:grpSpPr bwMode="auto">
            <a:xfrm>
              <a:off x="2064" y="516"/>
              <a:ext cx="3312" cy="1769"/>
              <a:chOff x="2064" y="516"/>
              <a:chExt cx="3312" cy="1769"/>
            </a:xfrm>
          </p:grpSpPr>
          <p:grpSp>
            <p:nvGrpSpPr>
              <p:cNvPr id="38916" name="Group 4"/>
              <p:cNvGrpSpPr>
                <a:grpSpLocks/>
              </p:cNvGrpSpPr>
              <p:nvPr/>
            </p:nvGrpSpPr>
            <p:grpSpPr bwMode="auto">
              <a:xfrm>
                <a:off x="2064" y="553"/>
                <a:ext cx="3231" cy="1732"/>
                <a:chOff x="2064" y="553"/>
                <a:chExt cx="3231" cy="1732"/>
              </a:xfrm>
            </p:grpSpPr>
            <p:sp>
              <p:nvSpPr>
                <p:cNvPr id="38917" name="Line 5"/>
                <p:cNvSpPr>
                  <a:spLocks noChangeShapeType="1"/>
                </p:cNvSpPr>
                <p:nvPr/>
              </p:nvSpPr>
              <p:spPr bwMode="auto">
                <a:xfrm>
                  <a:off x="2064" y="590"/>
                  <a:ext cx="3231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18" name="Line 6"/>
                <p:cNvSpPr>
                  <a:spLocks noChangeShapeType="1"/>
                </p:cNvSpPr>
                <p:nvPr/>
              </p:nvSpPr>
              <p:spPr bwMode="auto">
                <a:xfrm>
                  <a:off x="5295" y="590"/>
                  <a:ext cx="0" cy="995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19" name="Line 7"/>
                <p:cNvSpPr>
                  <a:spLocks noChangeShapeType="1"/>
                </p:cNvSpPr>
                <p:nvPr/>
              </p:nvSpPr>
              <p:spPr bwMode="auto">
                <a:xfrm>
                  <a:off x="4487" y="1585"/>
                  <a:ext cx="808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20" name="Line 8"/>
                <p:cNvSpPr>
                  <a:spLocks noChangeShapeType="1"/>
                </p:cNvSpPr>
                <p:nvPr/>
              </p:nvSpPr>
              <p:spPr bwMode="auto">
                <a:xfrm>
                  <a:off x="4487" y="1585"/>
                  <a:ext cx="0" cy="258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21" name="Line 9"/>
                <p:cNvSpPr>
                  <a:spLocks noChangeShapeType="1"/>
                </p:cNvSpPr>
                <p:nvPr/>
              </p:nvSpPr>
              <p:spPr bwMode="auto">
                <a:xfrm>
                  <a:off x="2064" y="553"/>
                  <a:ext cx="0" cy="140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22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953"/>
                  <a:ext cx="363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23" name="Line 11"/>
                <p:cNvSpPr>
                  <a:spLocks noChangeShapeType="1"/>
                </p:cNvSpPr>
                <p:nvPr/>
              </p:nvSpPr>
              <p:spPr bwMode="auto">
                <a:xfrm>
                  <a:off x="2427" y="1806"/>
                  <a:ext cx="0" cy="295"/>
                </a:xfrm>
                <a:prstGeom prst="line">
                  <a:avLst/>
                </a:prstGeom>
                <a:noFill/>
                <a:ln w="1016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24" name="Line 12"/>
                <p:cNvSpPr>
                  <a:spLocks noChangeShapeType="1"/>
                </p:cNvSpPr>
                <p:nvPr/>
              </p:nvSpPr>
              <p:spPr bwMode="auto">
                <a:xfrm>
                  <a:off x="2589" y="1659"/>
                  <a:ext cx="0" cy="626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25" name="Line 13"/>
                <p:cNvSpPr>
                  <a:spLocks noChangeShapeType="1"/>
                </p:cNvSpPr>
                <p:nvPr/>
              </p:nvSpPr>
              <p:spPr bwMode="auto">
                <a:xfrm>
                  <a:off x="2589" y="1953"/>
                  <a:ext cx="1292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26" name="Line 14"/>
                <p:cNvSpPr>
                  <a:spLocks noChangeShapeType="1"/>
                </p:cNvSpPr>
                <p:nvPr/>
              </p:nvSpPr>
              <p:spPr bwMode="auto">
                <a:xfrm>
                  <a:off x="3397" y="590"/>
                  <a:ext cx="0" cy="589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27" name="Line 15"/>
                <p:cNvSpPr>
                  <a:spLocks noChangeShapeType="1"/>
                </p:cNvSpPr>
                <p:nvPr/>
              </p:nvSpPr>
              <p:spPr bwMode="auto">
                <a:xfrm>
                  <a:off x="3397" y="1179"/>
                  <a:ext cx="1898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928" name="Oval 16"/>
              <p:cNvSpPr>
                <a:spLocks noChangeArrowheads="1"/>
              </p:cNvSpPr>
              <p:nvPr/>
            </p:nvSpPr>
            <p:spPr bwMode="auto">
              <a:xfrm>
                <a:off x="3316" y="516"/>
                <a:ext cx="162" cy="1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9" name="Oval 17"/>
              <p:cNvSpPr>
                <a:spLocks noChangeArrowheads="1"/>
              </p:cNvSpPr>
              <p:nvPr/>
            </p:nvSpPr>
            <p:spPr bwMode="auto">
              <a:xfrm>
                <a:off x="5214" y="1106"/>
                <a:ext cx="162" cy="1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30" name="Rectangle 18"/>
            <p:cNvSpPr>
              <a:spLocks noChangeArrowheads="1"/>
            </p:cNvSpPr>
            <p:nvPr/>
          </p:nvSpPr>
          <p:spPr bwMode="auto">
            <a:xfrm>
              <a:off x="3801" y="479"/>
              <a:ext cx="1090" cy="221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tx1">
                    <a:gamma/>
                    <a:tint val="0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1" name="Rectangle 19"/>
            <p:cNvSpPr>
              <a:spLocks noChangeArrowheads="1"/>
            </p:cNvSpPr>
            <p:nvPr/>
          </p:nvSpPr>
          <p:spPr bwMode="auto">
            <a:xfrm>
              <a:off x="3882" y="1806"/>
              <a:ext cx="1090" cy="221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tx1">
                    <a:gamma/>
                    <a:tint val="0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2" name="Oval 20"/>
            <p:cNvSpPr>
              <a:spLocks noChangeArrowheads="1"/>
            </p:cNvSpPr>
            <p:nvPr/>
          </p:nvSpPr>
          <p:spPr bwMode="auto">
            <a:xfrm>
              <a:off x="2428" y="295"/>
              <a:ext cx="605" cy="589"/>
            </a:xfrm>
            <a:prstGeom prst="ellipse">
              <a:avLst/>
            </a:prstGeom>
            <a:solidFill>
              <a:schemeClr val="folHlink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7200"/>
                <a:t>A</a:t>
              </a:r>
            </a:p>
          </p:txBody>
        </p:sp>
        <p:sp>
          <p:nvSpPr>
            <p:cNvPr id="38933" name="Oval 21"/>
            <p:cNvSpPr>
              <a:spLocks noChangeArrowheads="1"/>
            </p:cNvSpPr>
            <p:nvPr/>
          </p:nvSpPr>
          <p:spPr bwMode="auto">
            <a:xfrm>
              <a:off x="3962" y="848"/>
              <a:ext cx="606" cy="589"/>
            </a:xfrm>
            <a:prstGeom prst="ellipse">
              <a:avLst/>
            </a:prstGeom>
            <a:solidFill>
              <a:schemeClr val="folHlink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7200"/>
                <a:t>V</a:t>
              </a:r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>
              <a:off x="3195" y="59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4164" y="0"/>
              <a:ext cx="40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6000"/>
                <a:t>R</a:t>
              </a:r>
            </a:p>
          </p:txBody>
        </p:sp>
        <p:sp>
          <p:nvSpPr>
            <p:cNvPr id="38936" name="Text Box 24"/>
            <p:cNvSpPr txBox="1">
              <a:spLocks noChangeArrowheads="1"/>
            </p:cNvSpPr>
            <p:nvPr/>
          </p:nvSpPr>
          <p:spPr bwMode="auto">
            <a:xfrm>
              <a:off x="4205" y="2064"/>
              <a:ext cx="96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6000"/>
                <a:t>R′</a:t>
              </a:r>
            </a:p>
          </p:txBody>
        </p:sp>
      </p:grp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0" y="0"/>
            <a:ext cx="5715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800"/>
              <a:t>实验的电路图。</a:t>
            </a:r>
          </a:p>
        </p:txBody>
      </p:sp>
      <p:sp>
        <p:nvSpPr>
          <p:cNvPr id="38938" name="AutoShape 26"/>
          <p:cNvSpPr>
            <a:spLocks noChangeArrowheads="1"/>
          </p:cNvSpPr>
          <p:nvPr/>
        </p:nvSpPr>
        <p:spPr bwMode="auto">
          <a:xfrm>
            <a:off x="5715000" y="3581400"/>
            <a:ext cx="3429000" cy="1752600"/>
          </a:xfrm>
          <a:prstGeom prst="wedgeEllipseCallout">
            <a:avLst>
              <a:gd name="adj1" fmla="val -20278"/>
              <a:gd name="adj2" fmla="val -836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3200">
                <a:solidFill>
                  <a:srgbClr val="FF0000"/>
                </a:solidFill>
              </a:rPr>
              <a:t>滑动变阻器的作用</a:t>
            </a:r>
            <a:r>
              <a:rPr lang="zh-CN" altLang="en-US" sz="3200" b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228600" y="3429000"/>
            <a:ext cx="8915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/>
              <a:t>1.</a:t>
            </a:r>
            <a:r>
              <a:rPr lang="zh-CN" altLang="en-US" sz="4000"/>
              <a:t>滑动变阻器的作用</a:t>
            </a:r>
            <a:r>
              <a:rPr lang="zh-CN" altLang="en-US" sz="4000" b="0"/>
              <a:t>：</a:t>
            </a:r>
          </a:p>
          <a:p>
            <a:r>
              <a:rPr lang="zh-CN" altLang="en-US" sz="4000">
                <a:solidFill>
                  <a:srgbClr val="FF0000"/>
                </a:solidFill>
              </a:rPr>
              <a:t>使</a:t>
            </a:r>
            <a:r>
              <a:rPr lang="en-US" altLang="zh-CN" sz="4000">
                <a:solidFill>
                  <a:srgbClr val="FF0000"/>
                </a:solidFill>
              </a:rPr>
              <a:t>R</a:t>
            </a:r>
            <a:r>
              <a:rPr lang="zh-CN" altLang="en-US" sz="4000">
                <a:solidFill>
                  <a:srgbClr val="FF0000"/>
                </a:solidFill>
              </a:rPr>
              <a:t>两端的电压保持不变</a:t>
            </a:r>
          </a:p>
        </p:txBody>
      </p: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228600" y="5257800"/>
            <a:ext cx="662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/>
              <a:t>2.</a:t>
            </a:r>
            <a:r>
              <a:rPr lang="zh-CN" altLang="en-US" sz="3600"/>
              <a:t>实验时，电路中要更换的器材</a:t>
            </a:r>
          </a:p>
        </p:txBody>
      </p:sp>
      <p:sp>
        <p:nvSpPr>
          <p:cNvPr id="38941" name="Text Box 29"/>
          <p:cNvSpPr txBox="1">
            <a:spLocks noChangeArrowheads="1"/>
          </p:cNvSpPr>
          <p:nvPr/>
        </p:nvSpPr>
        <p:spPr bwMode="auto">
          <a:xfrm>
            <a:off x="685800" y="6019800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>
                <a:solidFill>
                  <a:srgbClr val="FF0000"/>
                </a:solidFill>
              </a:rPr>
              <a:t>R</a:t>
            </a:r>
            <a:r>
              <a:rPr lang="zh-CN" altLang="en-US" sz="4000">
                <a:solidFill>
                  <a:srgbClr val="FF0000"/>
                </a:solidFill>
              </a:rPr>
              <a:t>的大小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8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8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8" grpId="0" animBg="1"/>
      <p:bldP spid="38938" grpId="1" animBg="1"/>
      <p:bldP spid="38939" grpId="0"/>
      <p:bldP spid="38940" grpId="0"/>
      <p:bldP spid="389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1066800"/>
            <a:ext cx="5334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/>
              <a:t>保持</a:t>
            </a:r>
            <a:r>
              <a:rPr lang="en-US" altLang="zh-CN" sz="4000"/>
              <a:t>_____</a:t>
            </a:r>
            <a:r>
              <a:rPr lang="zh-CN" altLang="en-US" sz="4000"/>
              <a:t>不变，研究电流随电阻的变化。</a:t>
            </a:r>
          </a:p>
        </p:txBody>
      </p:sp>
      <p:graphicFrame>
        <p:nvGraphicFramePr>
          <p:cNvPr id="39939" name="Group 3"/>
          <p:cNvGraphicFramePr>
            <a:graphicFrameLocks noGrp="1"/>
          </p:cNvGraphicFramePr>
          <p:nvPr>
            <p:ph/>
          </p:nvPr>
        </p:nvGraphicFramePr>
        <p:xfrm>
          <a:off x="381000" y="2514600"/>
          <a:ext cx="8382000" cy="3554730"/>
        </p:xfrm>
        <a:graphic>
          <a:graphicData uri="http://schemas.openxmlformats.org/drawingml/2006/table">
            <a:tbl>
              <a:tblPr/>
              <a:tblGrid>
                <a:gridCol w="1447800"/>
                <a:gridCol w="2590800"/>
                <a:gridCol w="2286000"/>
                <a:gridCol w="2057400"/>
              </a:tblGrid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实验次序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电压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电阻</a:t>
                      </a:r>
                      <a:r>
                        <a:rPr kumimoji="0" lang="en-US" altLang="zh-CN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R/</a:t>
                      </a:r>
                      <a:r>
                        <a:rPr kumimoji="0" lang="en-US" altLang="zh-CN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电流</a:t>
                      </a:r>
                      <a:r>
                        <a:rPr kumimoji="0" lang="en-US" altLang="zh-CN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U=__V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1295400" y="990600"/>
            <a:ext cx="198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>
                <a:solidFill>
                  <a:srgbClr val="FF0000"/>
                </a:solidFill>
              </a:rPr>
              <a:t>电压</a:t>
            </a:r>
          </a:p>
        </p:txBody>
      </p:sp>
      <p:sp>
        <p:nvSpPr>
          <p:cNvPr id="39967" name="Rectangle 31"/>
          <p:cNvSpPr>
            <a:spLocks noChangeArrowheads="1"/>
          </p:cNvSpPr>
          <p:nvPr/>
        </p:nvSpPr>
        <p:spPr bwMode="auto">
          <a:xfrm>
            <a:off x="0" y="0"/>
            <a:ext cx="5334000" cy="9144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3600">
                <a:solidFill>
                  <a:schemeClr val="bg1"/>
                </a:solidFill>
              </a:rPr>
              <a:t>进行实验与分析论证</a:t>
            </a:r>
          </a:p>
        </p:txBody>
      </p:sp>
      <p:sp>
        <p:nvSpPr>
          <p:cNvPr id="39968" name="Text Box 32"/>
          <p:cNvSpPr txBox="1">
            <a:spLocks noChangeArrowheads="1"/>
          </p:cNvSpPr>
          <p:nvPr/>
        </p:nvSpPr>
        <p:spPr bwMode="auto">
          <a:xfrm>
            <a:off x="2438400" y="4495800"/>
            <a:ext cx="83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 b="0">
                <a:solidFill>
                  <a:srgbClr val="FF0000"/>
                </a:solidFill>
              </a:rPr>
              <a:t>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6" grpId="0"/>
      <p:bldP spid="399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060879" y="2971800"/>
            <a:ext cx="609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DC4324"/>
                </a:solidFill>
                <a:latin typeface="华文行楷" pitchFamily="2" charset="-122"/>
                <a:ea typeface="华文行楷" pitchFamily="2" charset="-122"/>
              </a:rPr>
              <a:t>探究电阻上的电流与电阻的关系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2879" y="2971800"/>
            <a:ext cx="2971800" cy="6858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4000">
                <a:solidFill>
                  <a:schemeClr val="bg1"/>
                </a:solidFill>
              </a:rPr>
              <a:t>进行实验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Group 2"/>
          <p:cNvGraphicFramePr>
            <a:graphicFrameLocks noGrp="1"/>
          </p:cNvGraphicFramePr>
          <p:nvPr>
            <p:ph/>
          </p:nvPr>
        </p:nvGraphicFramePr>
        <p:xfrm>
          <a:off x="228600" y="1066800"/>
          <a:ext cx="8382000" cy="3554730"/>
        </p:xfrm>
        <a:graphic>
          <a:graphicData uri="http://schemas.openxmlformats.org/drawingml/2006/table">
            <a:tbl>
              <a:tblPr/>
              <a:tblGrid>
                <a:gridCol w="1447800"/>
                <a:gridCol w="2590800"/>
                <a:gridCol w="2286000"/>
                <a:gridCol w="2057400"/>
              </a:tblGrid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实验次序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电压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电阻</a:t>
                      </a:r>
                      <a:r>
                        <a:rPr kumimoji="0" lang="en-US" altLang="zh-CN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R/</a:t>
                      </a:r>
                      <a:r>
                        <a:rPr kumimoji="0" lang="en-US" altLang="zh-CN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电流</a:t>
                      </a:r>
                      <a:r>
                        <a:rPr kumimoji="0" lang="en-US" altLang="zh-CN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U=__V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4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2286000" y="3124200"/>
            <a:ext cx="83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/>
              <a:t>３</a:t>
            </a: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6705600" y="2438400"/>
            <a:ext cx="1600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>
                <a:solidFill>
                  <a:srgbClr val="FF0000"/>
                </a:solidFill>
              </a:rPr>
              <a:t>０</a:t>
            </a:r>
            <a:r>
              <a:rPr lang="en-US" altLang="zh-CN" sz="4000">
                <a:solidFill>
                  <a:srgbClr val="FF0000"/>
                </a:solidFill>
              </a:rPr>
              <a:t>.</a:t>
            </a:r>
            <a:r>
              <a:rPr lang="zh-CN" altLang="en-US" sz="4000">
                <a:solidFill>
                  <a:srgbClr val="FF0000"/>
                </a:solidFill>
              </a:rPr>
              <a:t>６</a:t>
            </a:r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6705600" y="3200400"/>
            <a:ext cx="1600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>
                <a:solidFill>
                  <a:srgbClr val="FF0000"/>
                </a:solidFill>
              </a:rPr>
              <a:t>０</a:t>
            </a:r>
            <a:r>
              <a:rPr lang="en-US" altLang="zh-CN" sz="4000">
                <a:solidFill>
                  <a:srgbClr val="FF0000"/>
                </a:solidFill>
              </a:rPr>
              <a:t>.</a:t>
            </a:r>
            <a:r>
              <a:rPr lang="zh-CN" altLang="en-US" sz="4000">
                <a:solidFill>
                  <a:srgbClr val="FF0000"/>
                </a:solidFill>
              </a:rPr>
              <a:t>３</a:t>
            </a: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6705600" y="3962400"/>
            <a:ext cx="1600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>
                <a:solidFill>
                  <a:srgbClr val="FF0000"/>
                </a:solidFill>
              </a:rPr>
              <a:t>０</a:t>
            </a:r>
            <a:r>
              <a:rPr lang="en-US" altLang="zh-CN" sz="4000">
                <a:solidFill>
                  <a:srgbClr val="FF0000"/>
                </a:solidFill>
              </a:rPr>
              <a:t>.</a:t>
            </a:r>
            <a:r>
              <a:rPr lang="zh-CN" altLang="en-US" sz="4000">
                <a:solidFill>
                  <a:srgbClr val="FF0000"/>
                </a:solidFill>
              </a:rPr>
              <a:t>２</a:t>
            </a:r>
          </a:p>
        </p:txBody>
      </p:sp>
      <p:sp>
        <p:nvSpPr>
          <p:cNvPr id="42017" name="Rectangle 33"/>
          <p:cNvSpPr>
            <a:spLocks noChangeArrowheads="1"/>
          </p:cNvSpPr>
          <p:nvPr/>
        </p:nvSpPr>
        <p:spPr bwMode="auto">
          <a:xfrm>
            <a:off x="0" y="0"/>
            <a:ext cx="2971800" cy="6858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4000">
                <a:solidFill>
                  <a:schemeClr val="bg1"/>
                </a:solidFill>
              </a:rPr>
              <a:t>分析与论证</a:t>
            </a:r>
          </a:p>
        </p:txBody>
      </p:sp>
      <p:sp>
        <p:nvSpPr>
          <p:cNvPr id="42018" name="Rectangle 34"/>
          <p:cNvSpPr>
            <a:spLocks noChangeArrowheads="1"/>
          </p:cNvSpPr>
          <p:nvPr/>
        </p:nvSpPr>
        <p:spPr bwMode="auto">
          <a:xfrm>
            <a:off x="0" y="5334000"/>
            <a:ext cx="9144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4800"/>
              <a:t>                                                   </a:t>
            </a:r>
            <a:r>
              <a:rPr lang="zh-CN" altLang="en-US" sz="4400">
                <a:solidFill>
                  <a:srgbClr val="FF0000"/>
                </a:solidFill>
              </a:rPr>
              <a:t>电流跟电阻成＿＿＿关系。</a:t>
            </a: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4038600" y="5638800"/>
            <a:ext cx="1600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800"/>
              <a:t>反比</a:t>
            </a: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457200" y="5029200"/>
            <a:ext cx="5562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>
                <a:solidFill>
                  <a:srgbClr val="FF0000"/>
                </a:solidFill>
              </a:rPr>
              <a:t>保持电压不变时，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500"/>
                                        <p:tgtEl>
                                          <p:spTgt spid="42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4" dur="1000"/>
                                        <p:tgtEl>
                                          <p:spTgt spid="420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14" grpId="0"/>
      <p:bldP spid="42015" grpId="0"/>
      <p:bldP spid="42016" grpId="0"/>
      <p:bldP spid="42018" grpId="0" build="p"/>
      <p:bldP spid="42019" grpId="0"/>
      <p:bldP spid="420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914400" y="381000"/>
            <a:ext cx="7048500" cy="5492750"/>
            <a:chOff x="576" y="240"/>
            <a:chExt cx="4440" cy="3460"/>
          </a:xfrm>
        </p:grpSpPr>
        <p:grpSp>
          <p:nvGrpSpPr>
            <p:cNvPr id="43013" name="Group 5"/>
            <p:cNvGrpSpPr>
              <a:grpSpLocks/>
            </p:cNvGrpSpPr>
            <p:nvPr/>
          </p:nvGrpSpPr>
          <p:grpSpPr bwMode="auto">
            <a:xfrm>
              <a:off x="1020" y="351"/>
              <a:ext cx="3885" cy="3065"/>
              <a:chOff x="1020" y="351"/>
              <a:chExt cx="3885" cy="3065"/>
            </a:xfrm>
          </p:grpSpPr>
          <p:sp>
            <p:nvSpPr>
              <p:cNvPr id="43014" name="Line 6"/>
              <p:cNvSpPr>
                <a:spLocks noChangeShapeType="1"/>
              </p:cNvSpPr>
              <p:nvPr/>
            </p:nvSpPr>
            <p:spPr bwMode="auto">
              <a:xfrm>
                <a:off x="1020" y="3416"/>
                <a:ext cx="38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15" name="Line 7"/>
              <p:cNvSpPr>
                <a:spLocks noChangeShapeType="1"/>
              </p:cNvSpPr>
              <p:nvPr/>
            </p:nvSpPr>
            <p:spPr bwMode="auto">
              <a:xfrm flipV="1">
                <a:off x="1047" y="351"/>
                <a:ext cx="0" cy="30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16" name="Line 8"/>
              <p:cNvSpPr>
                <a:spLocks noChangeShapeType="1"/>
              </p:cNvSpPr>
              <p:nvPr/>
            </p:nvSpPr>
            <p:spPr bwMode="auto">
              <a:xfrm>
                <a:off x="1047" y="3138"/>
                <a:ext cx="36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17" name="Line 9"/>
              <p:cNvSpPr>
                <a:spLocks noChangeShapeType="1"/>
              </p:cNvSpPr>
              <p:nvPr/>
            </p:nvSpPr>
            <p:spPr bwMode="auto">
              <a:xfrm>
                <a:off x="1047" y="2859"/>
                <a:ext cx="36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18" name="Line 10"/>
              <p:cNvSpPr>
                <a:spLocks noChangeShapeType="1"/>
              </p:cNvSpPr>
              <p:nvPr/>
            </p:nvSpPr>
            <p:spPr bwMode="auto">
              <a:xfrm>
                <a:off x="1047" y="2580"/>
                <a:ext cx="36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19" name="Line 11"/>
              <p:cNvSpPr>
                <a:spLocks noChangeShapeType="1"/>
              </p:cNvSpPr>
              <p:nvPr/>
            </p:nvSpPr>
            <p:spPr bwMode="auto">
              <a:xfrm>
                <a:off x="1047" y="2274"/>
                <a:ext cx="36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0" name="Line 12"/>
              <p:cNvSpPr>
                <a:spLocks noChangeShapeType="1"/>
              </p:cNvSpPr>
              <p:nvPr/>
            </p:nvSpPr>
            <p:spPr bwMode="auto">
              <a:xfrm>
                <a:off x="1047" y="1996"/>
                <a:ext cx="36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1" name="Line 13"/>
              <p:cNvSpPr>
                <a:spLocks noChangeShapeType="1"/>
              </p:cNvSpPr>
              <p:nvPr/>
            </p:nvSpPr>
            <p:spPr bwMode="auto">
              <a:xfrm>
                <a:off x="1047" y="1689"/>
                <a:ext cx="36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2" name="Line 14"/>
              <p:cNvSpPr>
                <a:spLocks noChangeShapeType="1"/>
              </p:cNvSpPr>
              <p:nvPr/>
            </p:nvSpPr>
            <p:spPr bwMode="auto">
              <a:xfrm>
                <a:off x="1047" y="1355"/>
                <a:ext cx="36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3" name="Line 15"/>
              <p:cNvSpPr>
                <a:spLocks noChangeShapeType="1"/>
              </p:cNvSpPr>
              <p:nvPr/>
            </p:nvSpPr>
            <p:spPr bwMode="auto">
              <a:xfrm>
                <a:off x="1047" y="1048"/>
                <a:ext cx="36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4" name="Line 16"/>
              <p:cNvSpPr>
                <a:spLocks noChangeShapeType="1"/>
              </p:cNvSpPr>
              <p:nvPr/>
            </p:nvSpPr>
            <p:spPr bwMode="auto">
              <a:xfrm>
                <a:off x="1047" y="741"/>
                <a:ext cx="36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5" name="Line 17"/>
              <p:cNvSpPr>
                <a:spLocks noChangeShapeType="1"/>
              </p:cNvSpPr>
              <p:nvPr/>
            </p:nvSpPr>
            <p:spPr bwMode="auto">
              <a:xfrm flipV="1">
                <a:off x="1380" y="741"/>
                <a:ext cx="0" cy="2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6" name="Line 18"/>
              <p:cNvSpPr>
                <a:spLocks noChangeShapeType="1"/>
              </p:cNvSpPr>
              <p:nvPr/>
            </p:nvSpPr>
            <p:spPr bwMode="auto">
              <a:xfrm flipV="1">
                <a:off x="1741" y="741"/>
                <a:ext cx="0" cy="2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7" name="Line 19"/>
              <p:cNvSpPr>
                <a:spLocks noChangeShapeType="1"/>
              </p:cNvSpPr>
              <p:nvPr/>
            </p:nvSpPr>
            <p:spPr bwMode="auto">
              <a:xfrm flipV="1">
                <a:off x="2074" y="741"/>
                <a:ext cx="0" cy="26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8" name="Line 20"/>
              <p:cNvSpPr>
                <a:spLocks noChangeShapeType="1"/>
              </p:cNvSpPr>
              <p:nvPr/>
            </p:nvSpPr>
            <p:spPr bwMode="auto">
              <a:xfrm flipV="1">
                <a:off x="2407" y="741"/>
                <a:ext cx="0" cy="2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9" name="Line 21"/>
              <p:cNvSpPr>
                <a:spLocks noChangeShapeType="1"/>
              </p:cNvSpPr>
              <p:nvPr/>
            </p:nvSpPr>
            <p:spPr bwMode="auto">
              <a:xfrm flipV="1">
                <a:off x="2740" y="741"/>
                <a:ext cx="0" cy="2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0" name="Line 22"/>
              <p:cNvSpPr>
                <a:spLocks noChangeShapeType="1"/>
              </p:cNvSpPr>
              <p:nvPr/>
            </p:nvSpPr>
            <p:spPr bwMode="auto">
              <a:xfrm flipV="1">
                <a:off x="3074" y="741"/>
                <a:ext cx="0" cy="2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1" name="Line 23"/>
              <p:cNvSpPr>
                <a:spLocks noChangeShapeType="1"/>
              </p:cNvSpPr>
              <p:nvPr/>
            </p:nvSpPr>
            <p:spPr bwMode="auto">
              <a:xfrm flipV="1">
                <a:off x="3406" y="741"/>
                <a:ext cx="0" cy="26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2" name="Line 24"/>
              <p:cNvSpPr>
                <a:spLocks noChangeShapeType="1"/>
              </p:cNvSpPr>
              <p:nvPr/>
            </p:nvSpPr>
            <p:spPr bwMode="auto">
              <a:xfrm flipV="1">
                <a:off x="3739" y="741"/>
                <a:ext cx="0" cy="26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3" name="Line 25"/>
              <p:cNvSpPr>
                <a:spLocks noChangeShapeType="1"/>
              </p:cNvSpPr>
              <p:nvPr/>
            </p:nvSpPr>
            <p:spPr bwMode="auto">
              <a:xfrm flipV="1">
                <a:off x="4100" y="741"/>
                <a:ext cx="0" cy="26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4" name="Line 26"/>
              <p:cNvSpPr>
                <a:spLocks noChangeShapeType="1"/>
              </p:cNvSpPr>
              <p:nvPr/>
            </p:nvSpPr>
            <p:spPr bwMode="auto">
              <a:xfrm flipV="1">
                <a:off x="4433" y="741"/>
                <a:ext cx="0" cy="2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5" name="Line 27"/>
              <p:cNvSpPr>
                <a:spLocks noChangeShapeType="1"/>
              </p:cNvSpPr>
              <p:nvPr/>
            </p:nvSpPr>
            <p:spPr bwMode="auto">
              <a:xfrm flipV="1">
                <a:off x="4739" y="741"/>
                <a:ext cx="0" cy="2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36" name="Text Box 28"/>
            <p:cNvSpPr txBox="1">
              <a:spLocks noChangeArrowheads="1"/>
            </p:cNvSpPr>
            <p:nvPr/>
          </p:nvSpPr>
          <p:spPr bwMode="auto">
            <a:xfrm>
              <a:off x="576" y="240"/>
              <a:ext cx="693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/>
                <a:t>Ｒ</a:t>
              </a:r>
              <a:r>
                <a:rPr lang="en-US" altLang="zh-CN" sz="2000"/>
                <a:t>/ Ω</a:t>
              </a:r>
            </a:p>
          </p:txBody>
        </p:sp>
        <p:sp>
          <p:nvSpPr>
            <p:cNvPr id="43037" name="Text Box 29"/>
            <p:cNvSpPr txBox="1">
              <a:spLocks noChangeArrowheads="1"/>
            </p:cNvSpPr>
            <p:nvPr/>
          </p:nvSpPr>
          <p:spPr bwMode="auto">
            <a:xfrm>
              <a:off x="4627" y="3416"/>
              <a:ext cx="389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I/A</a:t>
              </a:r>
            </a:p>
          </p:txBody>
        </p:sp>
        <p:sp>
          <p:nvSpPr>
            <p:cNvPr id="43038" name="Text Box 30"/>
            <p:cNvSpPr txBox="1">
              <a:spLocks noChangeArrowheads="1"/>
            </p:cNvSpPr>
            <p:nvPr/>
          </p:nvSpPr>
          <p:spPr bwMode="auto">
            <a:xfrm>
              <a:off x="881" y="3444"/>
              <a:ext cx="306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/>
                <a:t>O</a:t>
              </a:r>
            </a:p>
          </p:txBody>
        </p:sp>
      </p:grpSp>
      <p:sp>
        <p:nvSpPr>
          <p:cNvPr id="43039" name="Text Box 31"/>
          <p:cNvSpPr txBox="1">
            <a:spLocks noChangeArrowheads="1"/>
          </p:cNvSpPr>
          <p:nvPr/>
        </p:nvSpPr>
        <p:spPr bwMode="auto">
          <a:xfrm>
            <a:off x="3524250" y="5829300"/>
            <a:ext cx="900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z="2000"/>
          </a:p>
        </p:txBody>
      </p:sp>
      <p:sp>
        <p:nvSpPr>
          <p:cNvPr id="43040" name="Text Box 32"/>
          <p:cNvSpPr txBox="1">
            <a:spLocks noChangeArrowheads="1"/>
          </p:cNvSpPr>
          <p:nvPr/>
        </p:nvSpPr>
        <p:spPr bwMode="auto">
          <a:xfrm>
            <a:off x="4605338" y="5829300"/>
            <a:ext cx="900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z="2000"/>
          </a:p>
        </p:txBody>
      </p:sp>
      <p:sp>
        <p:nvSpPr>
          <p:cNvPr id="43041" name="Text Box 33"/>
          <p:cNvSpPr txBox="1">
            <a:spLocks noChangeArrowheads="1"/>
          </p:cNvSpPr>
          <p:nvPr/>
        </p:nvSpPr>
        <p:spPr bwMode="auto">
          <a:xfrm>
            <a:off x="5684838" y="5829300"/>
            <a:ext cx="900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z="2000"/>
          </a:p>
        </p:txBody>
      </p:sp>
      <p:sp>
        <p:nvSpPr>
          <p:cNvPr id="43042" name="Text Box 34"/>
          <p:cNvSpPr txBox="1">
            <a:spLocks noChangeArrowheads="1"/>
          </p:cNvSpPr>
          <p:nvPr/>
        </p:nvSpPr>
        <p:spPr bwMode="auto">
          <a:xfrm>
            <a:off x="6810375" y="5829300"/>
            <a:ext cx="674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z="2000"/>
          </a:p>
        </p:txBody>
      </p:sp>
      <p:grpSp>
        <p:nvGrpSpPr>
          <p:cNvPr id="43043" name="Group 35"/>
          <p:cNvGrpSpPr>
            <a:grpSpLocks/>
          </p:cNvGrpSpPr>
          <p:nvPr/>
        </p:nvGrpSpPr>
        <p:grpSpPr bwMode="auto">
          <a:xfrm>
            <a:off x="1006475" y="1733550"/>
            <a:ext cx="674688" cy="3683000"/>
            <a:chOff x="634" y="1092"/>
            <a:chExt cx="425" cy="2320"/>
          </a:xfrm>
        </p:grpSpPr>
        <p:sp>
          <p:nvSpPr>
            <p:cNvPr id="43044" name="Text Box 36"/>
            <p:cNvSpPr txBox="1">
              <a:spLocks noChangeArrowheads="1"/>
            </p:cNvSpPr>
            <p:nvPr/>
          </p:nvSpPr>
          <p:spPr bwMode="auto">
            <a:xfrm>
              <a:off x="690" y="3162"/>
              <a:ext cx="3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2000"/>
            </a:p>
          </p:txBody>
        </p:sp>
        <p:sp>
          <p:nvSpPr>
            <p:cNvPr id="43045" name="Text Box 37"/>
            <p:cNvSpPr txBox="1">
              <a:spLocks noChangeArrowheads="1"/>
            </p:cNvSpPr>
            <p:nvPr/>
          </p:nvSpPr>
          <p:spPr bwMode="auto">
            <a:xfrm>
              <a:off x="690" y="2623"/>
              <a:ext cx="3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2000"/>
            </a:p>
          </p:txBody>
        </p:sp>
        <p:sp>
          <p:nvSpPr>
            <p:cNvPr id="43046" name="Text Box 38"/>
            <p:cNvSpPr txBox="1">
              <a:spLocks noChangeArrowheads="1"/>
            </p:cNvSpPr>
            <p:nvPr/>
          </p:nvSpPr>
          <p:spPr bwMode="auto">
            <a:xfrm>
              <a:off x="634" y="2056"/>
              <a:ext cx="3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2000"/>
            </a:p>
          </p:txBody>
        </p:sp>
        <p:sp>
          <p:nvSpPr>
            <p:cNvPr id="43047" name="Text Box 39"/>
            <p:cNvSpPr txBox="1">
              <a:spLocks noChangeArrowheads="1"/>
            </p:cNvSpPr>
            <p:nvPr/>
          </p:nvSpPr>
          <p:spPr bwMode="auto">
            <a:xfrm>
              <a:off x="634" y="1744"/>
              <a:ext cx="3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2000"/>
            </a:p>
          </p:txBody>
        </p:sp>
        <p:sp>
          <p:nvSpPr>
            <p:cNvPr id="43048" name="Text Box 40"/>
            <p:cNvSpPr txBox="1">
              <a:spLocks noChangeArrowheads="1"/>
            </p:cNvSpPr>
            <p:nvPr/>
          </p:nvSpPr>
          <p:spPr bwMode="auto">
            <a:xfrm>
              <a:off x="690" y="2311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2000"/>
            </a:p>
          </p:txBody>
        </p:sp>
        <p:sp>
          <p:nvSpPr>
            <p:cNvPr id="43049" name="Text Box 41"/>
            <p:cNvSpPr txBox="1">
              <a:spLocks noChangeArrowheads="1"/>
            </p:cNvSpPr>
            <p:nvPr/>
          </p:nvSpPr>
          <p:spPr bwMode="auto">
            <a:xfrm>
              <a:off x="690" y="2850"/>
              <a:ext cx="3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2000"/>
            </a:p>
          </p:txBody>
        </p:sp>
        <p:sp>
          <p:nvSpPr>
            <p:cNvPr id="43050" name="Text Box 42"/>
            <p:cNvSpPr txBox="1">
              <a:spLocks noChangeArrowheads="1"/>
            </p:cNvSpPr>
            <p:nvPr/>
          </p:nvSpPr>
          <p:spPr bwMode="auto">
            <a:xfrm>
              <a:off x="634" y="1433"/>
              <a:ext cx="3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2000"/>
            </a:p>
          </p:txBody>
        </p:sp>
        <p:sp>
          <p:nvSpPr>
            <p:cNvPr id="43051" name="Text Box 43"/>
            <p:cNvSpPr txBox="1">
              <a:spLocks noChangeArrowheads="1"/>
            </p:cNvSpPr>
            <p:nvPr/>
          </p:nvSpPr>
          <p:spPr bwMode="auto">
            <a:xfrm>
              <a:off x="634" y="1092"/>
              <a:ext cx="3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2000"/>
            </a:p>
          </p:txBody>
        </p:sp>
      </p:grpSp>
      <p:sp>
        <p:nvSpPr>
          <p:cNvPr id="43052" name="Text Box 44"/>
          <p:cNvSpPr txBox="1">
            <a:spLocks noChangeArrowheads="1"/>
          </p:cNvSpPr>
          <p:nvPr/>
        </p:nvSpPr>
        <p:spPr bwMode="auto">
          <a:xfrm>
            <a:off x="2444750" y="5829300"/>
            <a:ext cx="900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z="2000"/>
          </a:p>
        </p:txBody>
      </p:sp>
      <p:sp>
        <p:nvSpPr>
          <p:cNvPr id="43054" name="Text Box 46"/>
          <p:cNvSpPr txBox="1">
            <a:spLocks noChangeArrowheads="1"/>
          </p:cNvSpPr>
          <p:nvPr/>
        </p:nvSpPr>
        <p:spPr bwMode="auto">
          <a:xfrm>
            <a:off x="1066800" y="46482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latin typeface="黑体" pitchFamily="2" charset="-122"/>
                <a:ea typeface="黑体" pitchFamily="2" charset="-122"/>
              </a:rPr>
              <a:t>５</a:t>
            </a:r>
          </a:p>
        </p:txBody>
      </p:sp>
      <p:sp>
        <p:nvSpPr>
          <p:cNvPr id="43055" name="Text Box 47"/>
          <p:cNvSpPr txBox="1">
            <a:spLocks noChangeArrowheads="1"/>
          </p:cNvSpPr>
          <p:nvPr/>
        </p:nvSpPr>
        <p:spPr bwMode="auto">
          <a:xfrm>
            <a:off x="914400" y="25908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/>
              <a:t>１５</a:t>
            </a:r>
          </a:p>
        </p:txBody>
      </p:sp>
      <p:sp>
        <p:nvSpPr>
          <p:cNvPr id="43056" name="Text Box 48"/>
          <p:cNvSpPr txBox="1">
            <a:spLocks noChangeArrowheads="1"/>
          </p:cNvSpPr>
          <p:nvPr/>
        </p:nvSpPr>
        <p:spPr bwMode="auto">
          <a:xfrm>
            <a:off x="838200" y="3581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/>
              <a:t>１０</a:t>
            </a:r>
          </a:p>
        </p:txBody>
      </p:sp>
      <p:sp>
        <p:nvSpPr>
          <p:cNvPr id="43057" name="Text Box 49"/>
          <p:cNvSpPr txBox="1">
            <a:spLocks noChangeArrowheads="1"/>
          </p:cNvSpPr>
          <p:nvPr/>
        </p:nvSpPr>
        <p:spPr bwMode="auto">
          <a:xfrm>
            <a:off x="2438400" y="57912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0.</a:t>
            </a:r>
            <a:r>
              <a:rPr lang="zh-CN" altLang="en-US" sz="2000"/>
              <a:t>２</a:t>
            </a:r>
          </a:p>
        </p:txBody>
      </p:sp>
      <p:sp>
        <p:nvSpPr>
          <p:cNvPr id="43058" name="Text Box 50"/>
          <p:cNvSpPr txBox="1">
            <a:spLocks noChangeArrowheads="1"/>
          </p:cNvSpPr>
          <p:nvPr/>
        </p:nvSpPr>
        <p:spPr bwMode="auto">
          <a:xfrm>
            <a:off x="6781800" y="5867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0.</a:t>
            </a:r>
            <a:r>
              <a:rPr lang="zh-CN" altLang="en-US" sz="2000"/>
              <a:t>６</a:t>
            </a:r>
          </a:p>
        </p:txBody>
      </p:sp>
      <p:sp>
        <p:nvSpPr>
          <p:cNvPr id="43059" name="Text Box 51"/>
          <p:cNvSpPr txBox="1">
            <a:spLocks noChangeArrowheads="1"/>
          </p:cNvSpPr>
          <p:nvPr/>
        </p:nvSpPr>
        <p:spPr bwMode="auto">
          <a:xfrm>
            <a:off x="3505200" y="57912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0.</a:t>
            </a:r>
            <a:r>
              <a:rPr lang="zh-CN" altLang="en-US" sz="2000"/>
              <a:t>３</a:t>
            </a:r>
          </a:p>
        </p:txBody>
      </p:sp>
      <p:sp>
        <p:nvSpPr>
          <p:cNvPr id="43061" name="Text Box 53"/>
          <p:cNvSpPr txBox="1">
            <a:spLocks noChangeArrowheads="1"/>
          </p:cNvSpPr>
          <p:nvPr/>
        </p:nvSpPr>
        <p:spPr bwMode="auto">
          <a:xfrm>
            <a:off x="7010400" y="5257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.</a:t>
            </a:r>
          </a:p>
        </p:txBody>
      </p:sp>
      <p:sp>
        <p:nvSpPr>
          <p:cNvPr id="43062" name="Text Box 54"/>
          <p:cNvSpPr txBox="1">
            <a:spLocks noChangeArrowheads="1"/>
          </p:cNvSpPr>
          <p:nvPr/>
        </p:nvSpPr>
        <p:spPr bwMode="auto">
          <a:xfrm>
            <a:off x="3657600" y="5181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.</a:t>
            </a:r>
          </a:p>
        </p:txBody>
      </p:sp>
      <p:sp>
        <p:nvSpPr>
          <p:cNvPr id="43063" name="Text Box 55"/>
          <p:cNvSpPr txBox="1">
            <a:spLocks noChangeArrowheads="1"/>
          </p:cNvSpPr>
          <p:nvPr/>
        </p:nvSpPr>
        <p:spPr bwMode="auto">
          <a:xfrm>
            <a:off x="2667000" y="5181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.</a:t>
            </a:r>
          </a:p>
        </p:txBody>
      </p:sp>
      <p:sp>
        <p:nvSpPr>
          <p:cNvPr id="43064" name="Text Box 56"/>
          <p:cNvSpPr txBox="1">
            <a:spLocks noChangeArrowheads="1"/>
          </p:cNvSpPr>
          <p:nvPr/>
        </p:nvSpPr>
        <p:spPr bwMode="auto">
          <a:xfrm>
            <a:off x="1524000" y="2438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.</a:t>
            </a:r>
          </a:p>
        </p:txBody>
      </p:sp>
      <p:sp>
        <p:nvSpPr>
          <p:cNvPr id="43065" name="Text Box 57"/>
          <p:cNvSpPr txBox="1">
            <a:spLocks noChangeArrowheads="1"/>
          </p:cNvSpPr>
          <p:nvPr/>
        </p:nvSpPr>
        <p:spPr bwMode="auto">
          <a:xfrm>
            <a:off x="1524000" y="3352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.</a:t>
            </a:r>
          </a:p>
        </p:txBody>
      </p:sp>
      <p:sp>
        <p:nvSpPr>
          <p:cNvPr id="43066" name="Text Box 58"/>
          <p:cNvSpPr txBox="1">
            <a:spLocks noChangeArrowheads="1"/>
          </p:cNvSpPr>
          <p:nvPr/>
        </p:nvSpPr>
        <p:spPr bwMode="auto">
          <a:xfrm>
            <a:off x="1524000" y="4343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.</a:t>
            </a:r>
          </a:p>
        </p:txBody>
      </p:sp>
      <p:sp>
        <p:nvSpPr>
          <p:cNvPr id="43067" name="Text Box 59"/>
          <p:cNvSpPr txBox="1">
            <a:spLocks noChangeArrowheads="1"/>
          </p:cNvSpPr>
          <p:nvPr/>
        </p:nvSpPr>
        <p:spPr bwMode="auto">
          <a:xfrm>
            <a:off x="2590800" y="2362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/>
              <a:t>．</a:t>
            </a:r>
          </a:p>
        </p:txBody>
      </p:sp>
      <p:sp>
        <p:nvSpPr>
          <p:cNvPr id="43068" name="Text Box 60"/>
          <p:cNvSpPr txBox="1">
            <a:spLocks noChangeArrowheads="1"/>
          </p:cNvSpPr>
          <p:nvPr/>
        </p:nvSpPr>
        <p:spPr bwMode="auto">
          <a:xfrm>
            <a:off x="35814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/>
              <a:t>．</a:t>
            </a:r>
          </a:p>
        </p:txBody>
      </p:sp>
      <p:sp>
        <p:nvSpPr>
          <p:cNvPr id="43069" name="Text Box 61"/>
          <p:cNvSpPr txBox="1">
            <a:spLocks noChangeArrowheads="1"/>
          </p:cNvSpPr>
          <p:nvPr/>
        </p:nvSpPr>
        <p:spPr bwMode="auto">
          <a:xfrm>
            <a:off x="6858000" y="4267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/>
              <a:t>．</a:t>
            </a:r>
          </a:p>
        </p:txBody>
      </p:sp>
      <p:sp>
        <p:nvSpPr>
          <p:cNvPr id="43070" name="Freeform 62"/>
          <p:cNvSpPr>
            <a:spLocks/>
          </p:cNvSpPr>
          <p:nvPr/>
        </p:nvSpPr>
        <p:spPr bwMode="auto">
          <a:xfrm>
            <a:off x="2743200" y="2667000"/>
            <a:ext cx="4495800" cy="1905000"/>
          </a:xfrm>
          <a:custGeom>
            <a:avLst/>
            <a:gdLst>
              <a:gd name="T0" fmla="*/ 0 w 2832"/>
              <a:gd name="T1" fmla="*/ 0 h 1200"/>
              <a:gd name="T2" fmla="*/ 624 w 2832"/>
              <a:gd name="T3" fmla="*/ 576 h 1200"/>
              <a:gd name="T4" fmla="*/ 1680 w 2832"/>
              <a:gd name="T5" fmla="*/ 1104 h 1200"/>
              <a:gd name="T6" fmla="*/ 2832 w 2832"/>
              <a:gd name="T7" fmla="*/ 1152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32" h="1200">
                <a:moveTo>
                  <a:pt x="0" y="0"/>
                </a:moveTo>
                <a:cubicBezTo>
                  <a:pt x="172" y="196"/>
                  <a:pt x="344" y="392"/>
                  <a:pt x="624" y="576"/>
                </a:cubicBezTo>
                <a:cubicBezTo>
                  <a:pt x="904" y="760"/>
                  <a:pt x="1312" y="1008"/>
                  <a:pt x="1680" y="1104"/>
                </a:cubicBezTo>
                <a:cubicBezTo>
                  <a:pt x="2048" y="1200"/>
                  <a:pt x="2648" y="1144"/>
                  <a:pt x="2832" y="1152"/>
                </a:cubicBezTo>
              </a:path>
            </a:pathLst>
          </a:cu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4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67" grpId="0"/>
      <p:bldP spid="43068" grpId="0"/>
      <p:bldP spid="43069" grpId="0"/>
      <p:bldP spid="4307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2971800" cy="1143000"/>
          </a:xfrm>
        </p:spPr>
        <p:txBody>
          <a:bodyPr/>
          <a:lstStyle/>
          <a:p>
            <a:r>
              <a:rPr lang="zh-CN" altLang="en-US" sz="4800" b="1">
                <a:solidFill>
                  <a:schemeClr val="hlink"/>
                </a:solidFill>
              </a:rPr>
              <a:t>结论２：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381000" y="1828800"/>
            <a:ext cx="7086600" cy="256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>
                <a:solidFill>
                  <a:srgbClr val="FF3300"/>
                </a:solidFill>
              </a:rPr>
              <a:t>在电压一定时，导体中的</a:t>
            </a:r>
            <a:r>
              <a:rPr lang="zh-CN" altLang="en-US" sz="5400">
                <a:solidFill>
                  <a:srgbClr val="0000FF"/>
                </a:solidFill>
              </a:rPr>
              <a:t>电流</a:t>
            </a:r>
            <a:r>
              <a:rPr lang="zh-CN" altLang="en-US" sz="5400">
                <a:solidFill>
                  <a:srgbClr val="FF3300"/>
                </a:solidFill>
              </a:rPr>
              <a:t>与导体的</a:t>
            </a:r>
            <a:r>
              <a:rPr lang="zh-CN" altLang="en-US" sz="5400">
                <a:solidFill>
                  <a:srgbClr val="0000FF"/>
                </a:solidFill>
              </a:rPr>
              <a:t>电阻</a:t>
            </a:r>
            <a:r>
              <a:rPr lang="zh-CN" altLang="en-US" sz="5400">
                <a:solidFill>
                  <a:srgbClr val="FF3300"/>
                </a:solidFill>
              </a:rPr>
              <a:t>成</a:t>
            </a:r>
            <a:r>
              <a:rPr lang="zh-CN" altLang="en-US" sz="5400">
                <a:solidFill>
                  <a:srgbClr val="0000FF"/>
                </a:solidFill>
              </a:rPr>
              <a:t>反比</a:t>
            </a:r>
            <a:r>
              <a:rPr lang="zh-CN" altLang="en-US" sz="5400">
                <a:solidFill>
                  <a:srgbClr val="FF3300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143000" y="19050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b="0">
              <a:latin typeface="Times New Roman" pitchFamily="18" charset="0"/>
            </a:endParaRPr>
          </a:p>
        </p:txBody>
      </p:sp>
      <p:graphicFrame>
        <p:nvGraphicFramePr>
          <p:cNvPr id="5123" name="Group 3"/>
          <p:cNvGraphicFramePr>
            <a:graphicFrameLocks noGrp="1"/>
          </p:cNvGraphicFramePr>
          <p:nvPr/>
        </p:nvGraphicFramePr>
        <p:xfrm>
          <a:off x="395288" y="1773238"/>
          <a:ext cx="8401050" cy="3761679"/>
        </p:xfrm>
        <a:graphic>
          <a:graphicData uri="http://schemas.openxmlformats.org/drawingml/2006/table">
            <a:tbl>
              <a:tblPr/>
              <a:tblGrid>
                <a:gridCol w="1524000"/>
                <a:gridCol w="3524250"/>
                <a:gridCol w="971550"/>
                <a:gridCol w="1066800"/>
                <a:gridCol w="131445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物理量</a:t>
                      </a:r>
                    </a:p>
                  </a:txBody>
                  <a:tcPr marL="54000" marR="54000" marT="46800" marB="46800" anchor="ctr" anchorCtr="1"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物理意义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符号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国际单位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测量工具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9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46800" marB="46800" anchor="ctr" anchorCtr="1"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5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46800" marB="46800" anchor="ctr" anchorCtr="1"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46800" marB="46800" anchor="ctr" anchorCtr="1" horzOverflow="overflow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55" name="Rectangle 35"/>
          <p:cNvSpPr>
            <a:spLocks noChangeArrowheads="1"/>
          </p:cNvSpPr>
          <p:nvPr/>
        </p:nvSpPr>
        <p:spPr bwMode="auto">
          <a:xfrm>
            <a:off x="685800" y="2898775"/>
            <a:ext cx="896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itchFamily="18" charset="0"/>
              </a:rPr>
              <a:t>电流</a:t>
            </a:r>
          </a:p>
        </p:txBody>
      </p:sp>
      <p:sp>
        <p:nvSpPr>
          <p:cNvPr id="5156" name="Rectangle 36"/>
          <p:cNvSpPr>
            <a:spLocks noChangeArrowheads="1"/>
          </p:cNvSpPr>
          <p:nvPr/>
        </p:nvSpPr>
        <p:spPr bwMode="auto">
          <a:xfrm>
            <a:off x="1979613" y="285273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Arial Narrow" pitchFamily="34" charset="0"/>
              </a:rPr>
              <a:t>电荷定向移动</a:t>
            </a:r>
          </a:p>
        </p:txBody>
      </p:sp>
      <p:sp>
        <p:nvSpPr>
          <p:cNvPr id="5157" name="Rectangle 37"/>
          <p:cNvSpPr>
            <a:spLocks noChangeArrowheads="1"/>
          </p:cNvSpPr>
          <p:nvPr/>
        </p:nvSpPr>
        <p:spPr bwMode="auto">
          <a:xfrm>
            <a:off x="5724525" y="2822575"/>
            <a:ext cx="322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I</a:t>
            </a:r>
          </a:p>
        </p:txBody>
      </p:sp>
      <p:sp>
        <p:nvSpPr>
          <p:cNvPr id="5158" name="Rectangle 38"/>
          <p:cNvSpPr>
            <a:spLocks noChangeArrowheads="1"/>
          </p:cNvSpPr>
          <p:nvPr/>
        </p:nvSpPr>
        <p:spPr bwMode="auto">
          <a:xfrm>
            <a:off x="6659563" y="2822575"/>
            <a:ext cx="439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A</a:t>
            </a:r>
          </a:p>
        </p:txBody>
      </p:sp>
      <p:sp>
        <p:nvSpPr>
          <p:cNvPr id="5159" name="Rectangle 39"/>
          <p:cNvSpPr>
            <a:spLocks noChangeArrowheads="1"/>
          </p:cNvSpPr>
          <p:nvPr/>
        </p:nvSpPr>
        <p:spPr bwMode="auto">
          <a:xfrm>
            <a:off x="7453313" y="290988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电流表</a:t>
            </a:r>
          </a:p>
        </p:txBody>
      </p:sp>
      <p:sp>
        <p:nvSpPr>
          <p:cNvPr id="5160" name="Rectangle 40"/>
          <p:cNvSpPr>
            <a:spLocks noChangeArrowheads="1"/>
          </p:cNvSpPr>
          <p:nvPr/>
        </p:nvSpPr>
        <p:spPr bwMode="auto">
          <a:xfrm>
            <a:off x="685800" y="3813175"/>
            <a:ext cx="896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电压</a:t>
            </a:r>
          </a:p>
        </p:txBody>
      </p:sp>
      <p:sp>
        <p:nvSpPr>
          <p:cNvPr id="5161" name="Rectangle 41"/>
          <p:cNvSpPr>
            <a:spLocks noChangeArrowheads="1"/>
          </p:cNvSpPr>
          <p:nvPr/>
        </p:nvSpPr>
        <p:spPr bwMode="auto">
          <a:xfrm>
            <a:off x="1979613" y="3644900"/>
            <a:ext cx="34194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itchFamily="18" charset="0"/>
              </a:rPr>
              <a:t>使电荷移动形成电流的原因</a:t>
            </a:r>
          </a:p>
        </p:txBody>
      </p:sp>
      <p:sp>
        <p:nvSpPr>
          <p:cNvPr id="5162" name="Rectangle 42"/>
          <p:cNvSpPr>
            <a:spLocks noChangeArrowheads="1"/>
          </p:cNvSpPr>
          <p:nvPr/>
        </p:nvSpPr>
        <p:spPr bwMode="auto">
          <a:xfrm>
            <a:off x="5643563" y="3846513"/>
            <a:ext cx="439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U</a:t>
            </a:r>
          </a:p>
        </p:txBody>
      </p:sp>
      <p:sp>
        <p:nvSpPr>
          <p:cNvPr id="5163" name="Rectangle 43"/>
          <p:cNvSpPr>
            <a:spLocks noChangeArrowheads="1"/>
          </p:cNvSpPr>
          <p:nvPr/>
        </p:nvSpPr>
        <p:spPr bwMode="auto">
          <a:xfrm>
            <a:off x="6659563" y="3860800"/>
            <a:ext cx="677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>
                <a:latin typeface="Times New Roman" pitchFamily="18" charset="0"/>
              </a:rPr>
              <a:t>V</a:t>
            </a:r>
          </a:p>
        </p:txBody>
      </p:sp>
      <p:sp>
        <p:nvSpPr>
          <p:cNvPr id="5164" name="Rectangle 44"/>
          <p:cNvSpPr>
            <a:spLocks noChangeArrowheads="1"/>
          </p:cNvSpPr>
          <p:nvPr/>
        </p:nvSpPr>
        <p:spPr bwMode="auto">
          <a:xfrm>
            <a:off x="7453313" y="373697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电压表</a:t>
            </a:r>
          </a:p>
        </p:txBody>
      </p:sp>
      <p:sp>
        <p:nvSpPr>
          <p:cNvPr id="5165" name="Rectangle 45"/>
          <p:cNvSpPr>
            <a:spLocks noChangeArrowheads="1"/>
          </p:cNvSpPr>
          <p:nvPr/>
        </p:nvSpPr>
        <p:spPr bwMode="auto">
          <a:xfrm>
            <a:off x="685800" y="4803775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电阻</a:t>
            </a:r>
          </a:p>
        </p:txBody>
      </p:sp>
      <p:sp>
        <p:nvSpPr>
          <p:cNvPr id="5166" name="Rectangle 46"/>
          <p:cNvSpPr>
            <a:spLocks noChangeArrowheads="1"/>
          </p:cNvSpPr>
          <p:nvPr/>
        </p:nvSpPr>
        <p:spPr bwMode="auto">
          <a:xfrm>
            <a:off x="2051050" y="4581525"/>
            <a:ext cx="33067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latin typeface="Times New Roman" pitchFamily="18" charset="0"/>
              </a:rPr>
              <a:t>导体对电流的阻碍作用的大小</a:t>
            </a:r>
          </a:p>
        </p:txBody>
      </p:sp>
      <p:sp>
        <p:nvSpPr>
          <p:cNvPr id="5167" name="Rectangle 47"/>
          <p:cNvSpPr>
            <a:spLocks noChangeArrowheads="1"/>
          </p:cNvSpPr>
          <p:nvPr/>
        </p:nvSpPr>
        <p:spPr bwMode="auto">
          <a:xfrm>
            <a:off x="5715000" y="4781550"/>
            <a:ext cx="439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R</a:t>
            </a:r>
          </a:p>
        </p:txBody>
      </p:sp>
      <p:sp>
        <p:nvSpPr>
          <p:cNvPr id="5168" name="Rectangle 48"/>
          <p:cNvSpPr>
            <a:spLocks noChangeArrowheads="1"/>
          </p:cNvSpPr>
          <p:nvPr/>
        </p:nvSpPr>
        <p:spPr bwMode="auto">
          <a:xfrm>
            <a:off x="6629400" y="4781550"/>
            <a:ext cx="468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Ω</a:t>
            </a:r>
          </a:p>
        </p:txBody>
      </p:sp>
      <p:sp>
        <p:nvSpPr>
          <p:cNvPr id="5169" name="WordArt 49"/>
          <p:cNvSpPr>
            <a:spLocks noChangeArrowheads="1" noChangeShapeType="1" noTextEdit="1"/>
          </p:cNvSpPr>
          <p:nvPr/>
        </p:nvSpPr>
        <p:spPr bwMode="auto">
          <a:xfrm>
            <a:off x="684213" y="404813"/>
            <a:ext cx="1584325" cy="7000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复习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"/>
                                        <p:tgtEl>
                                          <p:spTgt spid="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"/>
                                        <p:tgtEl>
                                          <p:spTgt spid="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"/>
                                        <p:tgtEl>
                                          <p:spTgt spid="5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75"/>
                                        <p:tgtEl>
                                          <p:spTgt spid="5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" fill="hold"/>
                                        <p:tgtEl>
                                          <p:spTgt spid="5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" fill="hold"/>
                                        <p:tgtEl>
                                          <p:spTgt spid="5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75"/>
                                        <p:tgtEl>
                                          <p:spTgt spid="5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8" dur="500"/>
                                        <p:tgtEl>
                                          <p:spTgt spid="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75"/>
                                        <p:tgtEl>
                                          <p:spTgt spid="5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5" grpId="0" autoUpdateAnimBg="0"/>
      <p:bldP spid="5156" grpId="0" build="p" autoUpdateAnimBg="0"/>
      <p:bldP spid="5157" grpId="0" build="p" autoUpdateAnimBg="0"/>
      <p:bldP spid="5158" grpId="0" build="p" autoUpdateAnimBg="0"/>
      <p:bldP spid="5159" grpId="0" autoUpdateAnimBg="0"/>
      <p:bldP spid="5160" grpId="0" autoUpdateAnimBg="0"/>
      <p:bldP spid="5161" grpId="0" build="p" autoUpdateAnimBg="0"/>
      <p:bldP spid="5162" grpId="0" build="p" autoUpdateAnimBg="0"/>
      <p:bldP spid="5163" grpId="0" build="p" autoUpdateAnimBg="0"/>
      <p:bldP spid="5164" grpId="0" autoUpdateAnimBg="0"/>
      <p:bldP spid="5165" grpId="0" autoUpdateAnimBg="0"/>
      <p:bldP spid="5166" grpId="0" build="p" autoUpdateAnimBg="0"/>
      <p:bldP spid="5167" grpId="0" build="p" autoUpdateAnimBg="0"/>
      <p:bldP spid="516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827088" y="333375"/>
            <a:ext cx="81089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6000">
                <a:solidFill>
                  <a:srgbClr val="FF0000"/>
                </a:solidFill>
              </a:rPr>
              <a:t>结论</a:t>
            </a:r>
            <a:r>
              <a:rPr lang="en-US" altLang="zh-CN" sz="6000">
                <a:solidFill>
                  <a:srgbClr val="FF0000"/>
                </a:solidFill>
              </a:rPr>
              <a:t>:</a:t>
            </a:r>
          </a:p>
          <a:p>
            <a:pPr>
              <a:spcBef>
                <a:spcPct val="0"/>
              </a:spcBef>
            </a:pPr>
            <a:r>
              <a:rPr lang="zh-CN" altLang="en-US" sz="3600"/>
              <a:t>电流、电压、电阻的关系可以表示为</a:t>
            </a:r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685800" y="1981200"/>
            <a:ext cx="7918450" cy="1555750"/>
            <a:chOff x="432" y="1248"/>
            <a:chExt cx="4988" cy="980"/>
          </a:xfrm>
        </p:grpSpPr>
        <p:sp>
          <p:nvSpPr>
            <p:cNvPr id="16388" name="Text Box 4"/>
            <p:cNvSpPr txBox="1">
              <a:spLocks noChangeArrowheads="1"/>
            </p:cNvSpPr>
            <p:nvPr/>
          </p:nvSpPr>
          <p:spPr bwMode="auto">
            <a:xfrm>
              <a:off x="432" y="1248"/>
              <a:ext cx="4988" cy="9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4000">
                  <a:solidFill>
                    <a:srgbClr val="FF3300"/>
                  </a:solidFill>
                  <a:ea typeface="黑体" pitchFamily="2" charset="-122"/>
                </a:rPr>
                <a:t>1</a:t>
              </a:r>
              <a:r>
                <a:rPr lang="zh-CN" altLang="en-US" sz="4000">
                  <a:solidFill>
                    <a:srgbClr val="FF3300"/>
                  </a:solidFill>
                  <a:ea typeface="黑体" pitchFamily="2" charset="-122"/>
                </a:rPr>
                <a:t>：在电阻一定时，导体中的</a:t>
              </a:r>
              <a:r>
                <a:rPr lang="zh-CN" altLang="en-US" sz="4000">
                  <a:solidFill>
                    <a:srgbClr val="0000FF"/>
                  </a:solidFill>
                  <a:ea typeface="黑体" pitchFamily="2" charset="-122"/>
                </a:rPr>
                <a:t>电流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4000">
                  <a:solidFill>
                    <a:srgbClr val="FF3300"/>
                  </a:solidFill>
                  <a:ea typeface="黑体" pitchFamily="2" charset="-122"/>
                </a:rPr>
                <a:t>    与导体两端的</a:t>
              </a:r>
              <a:r>
                <a:rPr lang="zh-CN" altLang="en-US" sz="4000">
                  <a:solidFill>
                    <a:srgbClr val="0000FF"/>
                  </a:solidFill>
                  <a:ea typeface="黑体" pitchFamily="2" charset="-122"/>
                </a:rPr>
                <a:t>电压</a:t>
              </a:r>
              <a:r>
                <a:rPr lang="zh-CN" altLang="en-US" sz="4000">
                  <a:solidFill>
                    <a:srgbClr val="FF3300"/>
                  </a:solidFill>
                  <a:ea typeface="黑体" pitchFamily="2" charset="-122"/>
                </a:rPr>
                <a:t>成</a:t>
              </a:r>
              <a:r>
                <a:rPr lang="zh-CN" altLang="en-US" sz="4000">
                  <a:solidFill>
                    <a:srgbClr val="0000FF"/>
                  </a:solidFill>
                  <a:ea typeface="黑体" pitchFamily="2" charset="-122"/>
                </a:rPr>
                <a:t>正比</a:t>
              </a:r>
              <a:r>
                <a:rPr lang="zh-CN" altLang="en-US" sz="4000">
                  <a:solidFill>
                    <a:srgbClr val="FF3300"/>
                  </a:solidFill>
                  <a:ea typeface="黑体" pitchFamily="2" charset="-122"/>
                </a:rPr>
                <a:t>。</a:t>
              </a:r>
            </a:p>
          </p:txBody>
        </p:sp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>
              <a:off x="482" y="1728"/>
              <a:ext cx="485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>
              <a:off x="532" y="2208"/>
              <a:ext cx="395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91" name="Group 7"/>
          <p:cNvGrpSpPr>
            <a:grpSpLocks/>
          </p:cNvGrpSpPr>
          <p:nvPr/>
        </p:nvGrpSpPr>
        <p:grpSpPr bwMode="auto">
          <a:xfrm>
            <a:off x="609600" y="3733800"/>
            <a:ext cx="7994650" cy="1555750"/>
            <a:chOff x="384" y="2352"/>
            <a:chExt cx="5036" cy="980"/>
          </a:xfrm>
        </p:grpSpPr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384" y="2352"/>
              <a:ext cx="5036" cy="9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4000">
                  <a:solidFill>
                    <a:srgbClr val="FF3300"/>
                  </a:solidFill>
                  <a:ea typeface="黑体" pitchFamily="2" charset="-122"/>
                </a:rPr>
                <a:t>2</a:t>
              </a:r>
              <a:r>
                <a:rPr lang="zh-CN" altLang="en-US" sz="4000">
                  <a:solidFill>
                    <a:srgbClr val="FF3300"/>
                  </a:solidFill>
                  <a:ea typeface="黑体" pitchFamily="2" charset="-122"/>
                </a:rPr>
                <a:t>：在电压一定时，导体中的</a:t>
              </a:r>
              <a:r>
                <a:rPr lang="zh-CN" altLang="en-US" sz="4000">
                  <a:solidFill>
                    <a:srgbClr val="0000FF"/>
                  </a:solidFill>
                  <a:ea typeface="黑体" pitchFamily="2" charset="-122"/>
                </a:rPr>
                <a:t>电流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4000">
                  <a:solidFill>
                    <a:srgbClr val="FF3300"/>
                  </a:solidFill>
                  <a:ea typeface="黑体" pitchFamily="2" charset="-122"/>
                </a:rPr>
                <a:t>与导体的</a:t>
              </a:r>
              <a:r>
                <a:rPr lang="zh-CN" altLang="en-US" sz="4000">
                  <a:solidFill>
                    <a:srgbClr val="0000FF"/>
                  </a:solidFill>
                  <a:ea typeface="黑体" pitchFamily="2" charset="-122"/>
                </a:rPr>
                <a:t>电阻</a:t>
              </a:r>
              <a:r>
                <a:rPr lang="zh-CN" altLang="en-US" sz="4000">
                  <a:solidFill>
                    <a:srgbClr val="FF3300"/>
                  </a:solidFill>
                  <a:ea typeface="黑体" pitchFamily="2" charset="-122"/>
                </a:rPr>
                <a:t>成</a:t>
              </a:r>
              <a:r>
                <a:rPr lang="zh-CN" altLang="en-US" sz="4000">
                  <a:solidFill>
                    <a:srgbClr val="0000FF"/>
                  </a:solidFill>
                  <a:ea typeface="黑体" pitchFamily="2" charset="-122"/>
                </a:rPr>
                <a:t>反比</a:t>
              </a:r>
              <a:r>
                <a:rPr lang="zh-CN" altLang="en-US" sz="4000">
                  <a:solidFill>
                    <a:srgbClr val="FF3300"/>
                  </a:solidFill>
                  <a:ea typeface="黑体" pitchFamily="2" charset="-122"/>
                </a:rPr>
                <a:t>。</a:t>
              </a:r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485" y="2832"/>
              <a:ext cx="489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485" y="3312"/>
              <a:ext cx="30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981075"/>
            <a:ext cx="91440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/>
              <a:t>1</a:t>
            </a:r>
            <a:r>
              <a:rPr lang="zh-CN" altLang="en-US" sz="3200"/>
              <a:t>、一段导体两端电压扩大几倍时</a:t>
            </a:r>
            <a:r>
              <a:rPr lang="en-US" altLang="zh-CN" sz="3200"/>
              <a:t>,</a:t>
            </a:r>
            <a:r>
              <a:rPr lang="zh-CN" altLang="en-US" sz="3200"/>
              <a:t>通过它的电流</a:t>
            </a:r>
          </a:p>
          <a:p>
            <a:pPr>
              <a:spcBef>
                <a:spcPct val="0"/>
              </a:spcBef>
            </a:pPr>
            <a:r>
              <a:rPr lang="zh-CN" altLang="en-US" sz="3200"/>
              <a:t>     将</a:t>
            </a:r>
            <a:r>
              <a:rPr lang="en-US" altLang="zh-CN" sz="3200"/>
              <a:t>_______;</a:t>
            </a:r>
            <a:r>
              <a:rPr lang="zh-CN" altLang="en-US" sz="3200"/>
              <a:t>导体两端的电压改变时</a:t>
            </a:r>
            <a:r>
              <a:rPr lang="en-US" altLang="zh-CN" sz="3200"/>
              <a:t>,</a:t>
            </a:r>
            <a:r>
              <a:rPr lang="zh-CN" altLang="en-US" sz="3200"/>
              <a:t>导体电阻</a:t>
            </a:r>
          </a:p>
          <a:p>
            <a:pPr>
              <a:spcBef>
                <a:spcPct val="0"/>
              </a:spcBef>
            </a:pPr>
            <a:r>
              <a:rPr lang="zh-CN" altLang="en-US" sz="3200"/>
              <a:t>     将</a:t>
            </a:r>
            <a:r>
              <a:rPr lang="en-US" altLang="zh-CN" sz="3200"/>
              <a:t>_______.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52400" y="2590800"/>
            <a:ext cx="8785225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/>
              <a:t>2</a:t>
            </a:r>
            <a:r>
              <a:rPr lang="zh-CN" altLang="en-US" sz="3200"/>
              <a:t>、在‘‘研电流跟电压、电阻的关系”的实验中，</a:t>
            </a:r>
          </a:p>
          <a:p>
            <a:pPr>
              <a:spcBef>
                <a:spcPct val="0"/>
              </a:spcBef>
            </a:pPr>
            <a:r>
              <a:rPr lang="zh-CN" altLang="en-US" sz="3200"/>
              <a:t>   我们先使电阻取某一定值 ，多次改变滑动变阻器的阻值 ，记录每次的电流值和相应的</a:t>
            </a:r>
            <a:r>
              <a:rPr lang="en-US" altLang="zh-CN" sz="3200"/>
              <a:t>______</a:t>
            </a:r>
            <a:r>
              <a:rPr lang="zh-CN" altLang="en-US" sz="3200"/>
              <a:t>值 </a:t>
            </a:r>
            <a:r>
              <a:rPr lang="en-US" altLang="zh-CN" sz="3200"/>
              <a:t>, </a:t>
            </a:r>
            <a:r>
              <a:rPr lang="zh-CN" altLang="en-US" sz="3200"/>
              <a:t>得到电阻不变时</a:t>
            </a:r>
            <a:r>
              <a:rPr lang="en-US" altLang="zh-CN" sz="3200"/>
              <a:t>,</a:t>
            </a:r>
            <a:r>
              <a:rPr lang="zh-CN" altLang="en-US" sz="3200"/>
              <a:t>电流跟</a:t>
            </a:r>
            <a:r>
              <a:rPr lang="en-US" altLang="zh-CN" sz="3200"/>
              <a:t>____</a:t>
            </a:r>
          </a:p>
          <a:p>
            <a:pPr>
              <a:spcBef>
                <a:spcPct val="0"/>
              </a:spcBef>
            </a:pPr>
            <a:r>
              <a:rPr lang="en-US" altLang="zh-CN" sz="3200"/>
              <a:t>   </a:t>
            </a:r>
            <a:r>
              <a:rPr lang="zh-CN" altLang="en-US" sz="3200"/>
              <a:t>成正比的关系 </a:t>
            </a:r>
            <a:r>
              <a:rPr lang="en-US" altLang="zh-CN" sz="3200"/>
              <a:t>, </a:t>
            </a:r>
            <a:r>
              <a:rPr lang="zh-CN" altLang="en-US" sz="3200"/>
              <a:t>然后多次改变电阻的阻值</a:t>
            </a:r>
            <a:r>
              <a:rPr lang="en-US" altLang="zh-CN" sz="3200"/>
              <a:t>,</a:t>
            </a:r>
          </a:p>
          <a:p>
            <a:pPr>
              <a:spcBef>
                <a:spcPct val="0"/>
              </a:spcBef>
            </a:pPr>
            <a:r>
              <a:rPr lang="en-US" altLang="zh-CN" sz="3200"/>
              <a:t>   </a:t>
            </a:r>
            <a:r>
              <a:rPr lang="zh-CN" altLang="en-US" sz="3200"/>
              <a:t>调节滑动变阻器的滑片 </a:t>
            </a:r>
            <a:r>
              <a:rPr lang="en-US" altLang="zh-CN" sz="3200"/>
              <a:t>, </a:t>
            </a:r>
            <a:r>
              <a:rPr lang="zh-CN" altLang="en-US" sz="3200"/>
              <a:t>使每次</a:t>
            </a:r>
            <a:r>
              <a:rPr lang="en-US" altLang="zh-CN" sz="3200"/>
              <a:t>______</a:t>
            </a:r>
            <a:r>
              <a:rPr lang="zh-CN" altLang="en-US" sz="3200"/>
              <a:t>保持不</a:t>
            </a:r>
          </a:p>
          <a:p>
            <a:pPr>
              <a:spcBef>
                <a:spcPct val="0"/>
              </a:spcBef>
            </a:pPr>
            <a:r>
              <a:rPr lang="zh-CN" altLang="en-US" sz="3200"/>
              <a:t>   变</a:t>
            </a:r>
            <a:r>
              <a:rPr lang="en-US" altLang="zh-CN" sz="3200"/>
              <a:t>,</a:t>
            </a:r>
            <a:r>
              <a:rPr lang="zh-CN" altLang="en-US" sz="3200"/>
              <a:t>记录每次电阻的阻值</a:t>
            </a:r>
            <a:r>
              <a:rPr lang="en-US" altLang="zh-CN" sz="3200"/>
              <a:t>R</a:t>
            </a:r>
            <a:r>
              <a:rPr lang="zh-CN" altLang="en-US" sz="3200"/>
              <a:t>和相应的</a:t>
            </a:r>
            <a:r>
              <a:rPr lang="en-US" altLang="zh-CN" sz="3200"/>
              <a:t>____</a:t>
            </a:r>
            <a:r>
              <a:rPr lang="zh-CN" altLang="en-US" sz="3200"/>
              <a:t>值</a:t>
            </a:r>
          </a:p>
          <a:p>
            <a:pPr>
              <a:spcBef>
                <a:spcPct val="0"/>
              </a:spcBef>
            </a:pPr>
            <a:r>
              <a:rPr lang="zh-CN" altLang="en-US" sz="3200"/>
              <a:t>   得到此时电流跟</a:t>
            </a:r>
            <a:r>
              <a:rPr lang="en-US" altLang="zh-CN" sz="3200"/>
              <a:t>_______</a:t>
            </a:r>
            <a:r>
              <a:rPr lang="zh-CN" altLang="en-US" sz="3200"/>
              <a:t>成反比的关系</a:t>
            </a:r>
            <a:r>
              <a:rPr lang="en-US" altLang="zh-CN" sz="3200"/>
              <a:t>.</a:t>
            </a:r>
          </a:p>
        </p:txBody>
      </p:sp>
      <p:sp>
        <p:nvSpPr>
          <p:cNvPr id="23556" name="WordArt 4"/>
          <p:cNvSpPr>
            <a:spLocks noChangeArrowheads="1" noChangeShapeType="1" noTextEdit="1"/>
          </p:cNvSpPr>
          <p:nvPr/>
        </p:nvSpPr>
        <p:spPr bwMode="auto">
          <a:xfrm>
            <a:off x="3419475" y="188913"/>
            <a:ext cx="1873250" cy="7921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试试看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04800" y="762000"/>
            <a:ext cx="8839200" cy="448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>
                <a:solidFill>
                  <a:schemeClr val="accent2"/>
                </a:solidFill>
              </a:rPr>
              <a:t>4</a:t>
            </a:r>
            <a:r>
              <a:rPr lang="zh-CN" altLang="en-US" sz="3200">
                <a:solidFill>
                  <a:schemeClr val="accent2"/>
                </a:solidFill>
              </a:rPr>
              <a:t>、关于电压与电流的关系的说法</a:t>
            </a:r>
          </a:p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accent2"/>
                </a:solidFill>
              </a:rPr>
              <a:t>     不正确的是                           （      ）</a:t>
            </a:r>
          </a:p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accent2"/>
                </a:solidFill>
              </a:rPr>
              <a:t>     </a:t>
            </a:r>
            <a:r>
              <a:rPr lang="en-US" altLang="zh-CN" sz="3200">
                <a:solidFill>
                  <a:schemeClr val="accent2"/>
                </a:solidFill>
              </a:rPr>
              <a:t>A </a:t>
            </a:r>
            <a:r>
              <a:rPr lang="zh-CN" altLang="en-US" sz="3200">
                <a:solidFill>
                  <a:schemeClr val="accent2"/>
                </a:solidFill>
              </a:rPr>
              <a:t>电压是电路中形成电流的原因</a:t>
            </a:r>
          </a:p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accent2"/>
                </a:solidFill>
              </a:rPr>
              <a:t>     </a:t>
            </a:r>
            <a:r>
              <a:rPr lang="en-US" altLang="zh-CN" sz="3200">
                <a:solidFill>
                  <a:schemeClr val="accent2"/>
                </a:solidFill>
              </a:rPr>
              <a:t>B </a:t>
            </a:r>
            <a:r>
              <a:rPr lang="zh-CN" altLang="en-US" sz="3200">
                <a:solidFill>
                  <a:schemeClr val="accent2"/>
                </a:solidFill>
              </a:rPr>
              <a:t>导体中的电流与电压成正比，</a:t>
            </a:r>
          </a:p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accent2"/>
                </a:solidFill>
              </a:rPr>
              <a:t>         与电阻成反比</a:t>
            </a:r>
          </a:p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accent2"/>
                </a:solidFill>
              </a:rPr>
              <a:t>     </a:t>
            </a:r>
            <a:r>
              <a:rPr lang="en-US" altLang="zh-CN" sz="3200">
                <a:solidFill>
                  <a:schemeClr val="accent2"/>
                </a:solidFill>
              </a:rPr>
              <a:t>C </a:t>
            </a:r>
            <a:r>
              <a:rPr lang="zh-CN" altLang="en-US" sz="3200">
                <a:solidFill>
                  <a:schemeClr val="accent2"/>
                </a:solidFill>
              </a:rPr>
              <a:t>电阻一定时，导体两端的电压与</a:t>
            </a:r>
          </a:p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accent2"/>
                </a:solidFill>
              </a:rPr>
              <a:t>        电流成正比</a:t>
            </a:r>
          </a:p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accent2"/>
                </a:solidFill>
              </a:rPr>
              <a:t>     </a:t>
            </a:r>
            <a:r>
              <a:rPr lang="en-US" altLang="zh-CN" sz="3200">
                <a:solidFill>
                  <a:schemeClr val="accent2"/>
                </a:solidFill>
              </a:rPr>
              <a:t>D </a:t>
            </a:r>
            <a:r>
              <a:rPr lang="zh-CN" altLang="en-US" sz="3200">
                <a:solidFill>
                  <a:schemeClr val="accent2"/>
                </a:solidFill>
              </a:rPr>
              <a:t>电阻一定时，导体电流与导体两端</a:t>
            </a:r>
          </a:p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accent2"/>
                </a:solidFill>
              </a:rPr>
              <a:t>        电压成正比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827088" y="981075"/>
            <a:ext cx="78295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>
                <a:solidFill>
                  <a:schemeClr val="accent2"/>
                </a:solidFill>
              </a:rPr>
              <a:t>5</a:t>
            </a:r>
            <a:r>
              <a:rPr lang="zh-CN" altLang="en-US" sz="3200">
                <a:solidFill>
                  <a:schemeClr val="accent2"/>
                </a:solidFill>
              </a:rPr>
              <a:t>、图中是小明同学研究的电流与电压</a:t>
            </a:r>
          </a:p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accent2"/>
                </a:solidFill>
              </a:rPr>
              <a:t>     关系时利用所测数据画出的</a:t>
            </a:r>
            <a:r>
              <a:rPr lang="en-US" altLang="zh-CN" sz="3200">
                <a:solidFill>
                  <a:schemeClr val="accent2"/>
                </a:solidFill>
              </a:rPr>
              <a:t>U-I</a:t>
            </a:r>
            <a:r>
              <a:rPr lang="zh-CN" altLang="en-US" sz="3200">
                <a:solidFill>
                  <a:schemeClr val="accent2"/>
                </a:solidFill>
              </a:rPr>
              <a:t>图像，</a:t>
            </a:r>
          </a:p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accent2"/>
                </a:solidFill>
              </a:rPr>
              <a:t>    由图可知，</a:t>
            </a:r>
            <a:r>
              <a:rPr lang="en-US" altLang="zh-CN" sz="3200">
                <a:solidFill>
                  <a:schemeClr val="accent2"/>
                </a:solidFill>
              </a:rPr>
              <a:t>R1</a:t>
            </a:r>
            <a:r>
              <a:rPr lang="zh-CN" altLang="en-US" sz="3200">
                <a:solidFill>
                  <a:schemeClr val="accent2"/>
                </a:solidFill>
              </a:rPr>
              <a:t>与</a:t>
            </a:r>
            <a:r>
              <a:rPr lang="en-US" altLang="zh-CN" sz="3200">
                <a:solidFill>
                  <a:schemeClr val="accent2"/>
                </a:solidFill>
              </a:rPr>
              <a:t>R2</a:t>
            </a:r>
            <a:r>
              <a:rPr lang="zh-CN" altLang="en-US" sz="3200">
                <a:solidFill>
                  <a:schemeClr val="accent2"/>
                </a:solidFill>
              </a:rPr>
              <a:t>的大小关系是（    ）</a:t>
            </a:r>
          </a:p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accent2"/>
                </a:solidFill>
              </a:rPr>
              <a:t>  </a:t>
            </a:r>
          </a:p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accent2"/>
                </a:solidFill>
              </a:rPr>
              <a:t>  </a:t>
            </a:r>
            <a:r>
              <a:rPr lang="en-US" altLang="zh-CN" sz="3200">
                <a:solidFill>
                  <a:schemeClr val="accent2"/>
                </a:solidFill>
              </a:rPr>
              <a:t>A   R1</a:t>
            </a:r>
            <a:r>
              <a:rPr lang="en-US" altLang="zh-CN" sz="3200">
                <a:solidFill>
                  <a:schemeClr val="accent2"/>
                </a:solidFill>
                <a:cs typeface="Arial" charset="0"/>
              </a:rPr>
              <a:t>&gt;</a:t>
            </a:r>
            <a:r>
              <a:rPr lang="en-US" altLang="zh-CN" sz="3200">
                <a:solidFill>
                  <a:schemeClr val="accent2"/>
                </a:solidFill>
              </a:rPr>
              <a:t>R2  </a:t>
            </a:r>
          </a:p>
          <a:p>
            <a:pPr>
              <a:spcBef>
                <a:spcPct val="0"/>
              </a:spcBef>
            </a:pPr>
            <a:r>
              <a:rPr lang="en-US" altLang="zh-CN" sz="3200">
                <a:solidFill>
                  <a:schemeClr val="accent2"/>
                </a:solidFill>
              </a:rPr>
              <a:t>  B   R1</a:t>
            </a:r>
            <a:r>
              <a:rPr lang="en-US" altLang="zh-CN" sz="3200">
                <a:solidFill>
                  <a:schemeClr val="accent2"/>
                </a:solidFill>
                <a:cs typeface="Arial" charset="0"/>
              </a:rPr>
              <a:t>&lt;</a:t>
            </a:r>
            <a:r>
              <a:rPr lang="en-US" altLang="zh-CN" sz="3200">
                <a:solidFill>
                  <a:schemeClr val="accent2"/>
                </a:solidFill>
              </a:rPr>
              <a:t>R2 </a:t>
            </a:r>
          </a:p>
          <a:p>
            <a:pPr>
              <a:spcBef>
                <a:spcPct val="0"/>
              </a:spcBef>
            </a:pPr>
            <a:r>
              <a:rPr lang="en-US" altLang="zh-CN" sz="3200">
                <a:solidFill>
                  <a:schemeClr val="accent2"/>
                </a:solidFill>
              </a:rPr>
              <a:t>  C   R1=R2  </a:t>
            </a:r>
          </a:p>
          <a:p>
            <a:pPr>
              <a:spcBef>
                <a:spcPct val="0"/>
              </a:spcBef>
            </a:pPr>
            <a:r>
              <a:rPr lang="en-US" altLang="zh-CN" sz="3200">
                <a:solidFill>
                  <a:schemeClr val="accent2"/>
                </a:solidFill>
              </a:rPr>
              <a:t>  D  </a:t>
            </a:r>
            <a:r>
              <a:rPr lang="zh-CN" altLang="en-US" sz="3200">
                <a:solidFill>
                  <a:schemeClr val="accent2"/>
                </a:solidFill>
              </a:rPr>
              <a:t>无法确定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3851275" y="2636838"/>
            <a:ext cx="3251200" cy="3275012"/>
            <a:chOff x="2426" y="1661"/>
            <a:chExt cx="2048" cy="2063"/>
          </a:xfrm>
        </p:grpSpPr>
        <p:sp>
          <p:nvSpPr>
            <p:cNvPr id="26628" name="Line 4"/>
            <p:cNvSpPr>
              <a:spLocks noChangeShapeType="1"/>
            </p:cNvSpPr>
            <p:nvPr/>
          </p:nvSpPr>
          <p:spPr bwMode="auto">
            <a:xfrm>
              <a:off x="2932" y="3101"/>
              <a:ext cx="1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29" name="Line 5"/>
            <p:cNvSpPr>
              <a:spLocks noChangeShapeType="1"/>
            </p:cNvSpPr>
            <p:nvPr/>
          </p:nvSpPr>
          <p:spPr bwMode="auto">
            <a:xfrm flipV="1">
              <a:off x="2932" y="1709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 flipV="1">
              <a:off x="2898" y="1901"/>
              <a:ext cx="60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 flipV="1">
              <a:off x="2932" y="2525"/>
              <a:ext cx="111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2426" y="1757"/>
              <a:ext cx="5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600">
                  <a:solidFill>
                    <a:schemeClr val="accent2"/>
                  </a:solidFill>
                </a:rPr>
                <a:t>U/V</a:t>
              </a:r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3767" y="3320"/>
              <a:ext cx="4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600">
                  <a:solidFill>
                    <a:schemeClr val="accent2"/>
                  </a:solidFill>
                </a:rPr>
                <a:t>I/A</a:t>
              </a:r>
            </a:p>
          </p:txBody>
        </p:sp>
        <p:sp>
          <p:nvSpPr>
            <p:cNvPr id="26634" name="Text Box 10"/>
            <p:cNvSpPr txBox="1">
              <a:spLocks noChangeArrowheads="1"/>
            </p:cNvSpPr>
            <p:nvPr/>
          </p:nvSpPr>
          <p:spPr bwMode="auto">
            <a:xfrm>
              <a:off x="3504" y="1661"/>
              <a:ext cx="4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600">
                  <a:solidFill>
                    <a:schemeClr val="accent2"/>
                  </a:solidFill>
                </a:rPr>
                <a:t>R</a:t>
              </a:r>
              <a:r>
                <a:rPr lang="en-US" altLang="zh-CN" sz="3600" baseline="-25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6635" name="Text Box 11"/>
            <p:cNvSpPr txBox="1">
              <a:spLocks noChangeArrowheads="1"/>
            </p:cNvSpPr>
            <p:nvPr/>
          </p:nvSpPr>
          <p:spPr bwMode="auto">
            <a:xfrm>
              <a:off x="4043" y="2333"/>
              <a:ext cx="4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600">
                  <a:solidFill>
                    <a:schemeClr val="accent2"/>
                  </a:solidFill>
                </a:rPr>
                <a:t>R</a:t>
              </a:r>
              <a:r>
                <a:rPr lang="en-US" altLang="zh-CN" sz="3600" baseline="-25000">
                  <a:solidFill>
                    <a:schemeClr val="accent2"/>
                  </a:solidFill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79388" y="1196975"/>
            <a:ext cx="8748712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  6. 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如图为</a:t>
            </a:r>
            <a:r>
              <a:rPr lang="zh-CN" altLang="en-US" sz="2800">
                <a:latin typeface="Arial"/>
                <a:ea typeface="黑体" pitchFamily="2" charset="-122"/>
              </a:rPr>
              <a:t>“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研究电流与电阻关系</a:t>
            </a:r>
            <a:r>
              <a:rPr lang="zh-CN" altLang="en-US" sz="2800">
                <a:latin typeface="Arial"/>
                <a:ea typeface="黑体" pitchFamily="2" charset="-122"/>
              </a:rPr>
              <a:t>”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的实验电路图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(1)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为了达到研究的目的，实验过程中必须保持</a:t>
            </a:r>
          </a:p>
          <a:p>
            <a:pPr>
              <a:spcBef>
                <a:spcPct val="0"/>
              </a:spcBef>
            </a:pPr>
            <a:r>
              <a:rPr lang="en-US" altLang="zh-CN" sz="2800" u="sng">
                <a:latin typeface="黑体" pitchFamily="2" charset="-122"/>
                <a:ea typeface="黑体" pitchFamily="2" charset="-122"/>
              </a:rPr>
              <a:t>____</a:t>
            </a:r>
            <a:r>
              <a:rPr lang="zh-CN" altLang="en-US" sz="2800" u="sng">
                <a:latin typeface="黑体" pitchFamily="2" charset="-122"/>
                <a:ea typeface="黑体" pitchFamily="2" charset="-122"/>
              </a:rPr>
              <a:t>　　</a:t>
            </a:r>
            <a:r>
              <a:rPr lang="en-US" altLang="zh-CN" sz="2800" u="sng">
                <a:latin typeface="黑体" pitchFamily="2" charset="-122"/>
                <a:ea typeface="黑体" pitchFamily="2" charset="-122"/>
              </a:rPr>
              <a:t>___________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不变；</a:t>
            </a:r>
          </a:p>
          <a:p>
            <a:pPr>
              <a:spcBef>
                <a:spcPct val="0"/>
              </a:spcBef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(2)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当开关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闭合后，电压表的读数是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2.5 V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，电流表的读数是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0.5A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，现在将阻值为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5Ω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的电阻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换成阻值为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10 Ω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的电阻接入电路来进行研究，则下一步应进行的操作是</a:t>
            </a:r>
          </a:p>
          <a:p>
            <a:pPr>
              <a:spcBef>
                <a:spcPct val="0"/>
              </a:spcBef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________________</a:t>
            </a:r>
          </a:p>
          <a:p>
            <a:pPr>
              <a:spcBef>
                <a:spcPct val="0"/>
              </a:spcBef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____________________</a:t>
            </a:r>
          </a:p>
          <a:p>
            <a:pPr>
              <a:spcBef>
                <a:spcPct val="0"/>
              </a:spcBef>
            </a:pPr>
            <a:r>
              <a:rPr lang="en-US" altLang="zh-CN" sz="2800">
                <a:latin typeface="黑体" pitchFamily="2" charset="-122"/>
                <a:ea typeface="黑体" pitchFamily="2" charset="-122"/>
              </a:rPr>
              <a:t>___________.</a:t>
            </a:r>
          </a:p>
        </p:txBody>
      </p:sp>
      <p:pic>
        <p:nvPicPr>
          <p:cNvPr id="27651" name="Picture 3" descr="w44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221163"/>
            <a:ext cx="3143250" cy="2344737"/>
          </a:xfrm>
          <a:prstGeom prst="rect">
            <a:avLst/>
          </a:prstGeom>
          <a:solidFill>
            <a:schemeClr val="folHlink"/>
          </a:solidFill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95288" y="1989138"/>
            <a:ext cx="2863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电阻两端的电压 </a:t>
            </a:r>
          </a:p>
        </p:txBody>
      </p:sp>
      <p:sp>
        <p:nvSpPr>
          <p:cNvPr id="27653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042988" y="4221163"/>
            <a:ext cx="3392487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调节滑动变阻器，</a:t>
            </a:r>
          </a:p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使电压表的示数保持</a:t>
            </a:r>
          </a:p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为</a:t>
            </a:r>
            <a:r>
              <a:rPr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2.5V</a:t>
            </a: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不变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533400" y="1828800"/>
            <a:ext cx="3614738" cy="1905000"/>
            <a:chOff x="336" y="1152"/>
            <a:chExt cx="2277" cy="1200"/>
          </a:xfrm>
        </p:grpSpPr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1776"/>
              <a:ext cx="768" cy="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152"/>
              <a:ext cx="1152" cy="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824"/>
              <a:ext cx="672" cy="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4495800" y="2438400"/>
            <a:ext cx="3886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chemeClr val="accent2"/>
                </a:solidFill>
                <a:latin typeface="Tahoma" pitchFamily="34" charset="0"/>
                <a:ea typeface="华文行楷" pitchFamily="2" charset="-122"/>
              </a:rPr>
              <a:t>请思考：如果要使灯泡变暗有何办法？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914400" y="4495800"/>
            <a:ext cx="441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latin typeface="Tahoma" pitchFamily="34" charset="0"/>
                <a:ea typeface="华文行楷" pitchFamily="2" charset="-122"/>
              </a:rPr>
              <a:t>方法一</a:t>
            </a:r>
            <a:r>
              <a:rPr lang="en-US" altLang="zh-CN" sz="3200">
                <a:latin typeface="Tahoma" pitchFamily="34" charset="0"/>
                <a:ea typeface="华文行楷" pitchFamily="2" charset="-122"/>
              </a:rPr>
              <a:t>:</a:t>
            </a:r>
            <a:r>
              <a:rPr lang="zh-CN" altLang="en-US" sz="3200">
                <a:latin typeface="Tahoma" pitchFamily="34" charset="0"/>
                <a:ea typeface="华文行楷" pitchFamily="2" charset="-122"/>
              </a:rPr>
              <a:t>去掉一节电池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914400" y="5105400"/>
            <a:ext cx="487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方法二</a:t>
            </a:r>
            <a:r>
              <a:rPr lang="en-US" altLang="zh-CN" sz="3200">
                <a:latin typeface="Tahoma" pitchFamily="34" charset="0"/>
              </a:rPr>
              <a:t>:</a:t>
            </a:r>
            <a:r>
              <a:rPr lang="zh-CN" altLang="en-US" sz="3200">
                <a:latin typeface="华文行楷" pitchFamily="2" charset="-122"/>
                <a:ea typeface="华文行楷" pitchFamily="2" charset="-122"/>
              </a:rPr>
              <a:t>给电路增加电阻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17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0575" y="2314575"/>
              <a:ext cx="3357563" cy="1206500"/>
            </p14:xfrm>
          </p:contentPart>
        </mc:Choice>
        <mc:Fallback xmlns="">
          <p:pic>
            <p:nvPicPr>
              <p:cNvPr id="717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2934" y="2296938"/>
                <a:ext cx="3392845" cy="124177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" grpId="0"/>
      <p:bldP spid="71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2971800"/>
            <a:ext cx="5257800" cy="253047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rgbClr val="FF0066"/>
                </a:solidFill>
              </a:rPr>
              <a:t>小贴士：</a:t>
            </a:r>
            <a:r>
              <a:rPr lang="zh-CN" altLang="en-US" sz="3200"/>
              <a:t>用实验研究一个量随两个量变化时，要保持一个量不变，研究另外两个量之间的关系，这是研究物理问题 的一种有用的方法。</a:t>
            </a:r>
          </a:p>
        </p:txBody>
      </p:sp>
      <p:sp>
        <p:nvSpPr>
          <p:cNvPr id="8197" name="WordArt 5"/>
          <p:cNvSpPr>
            <a:spLocks noChangeArrowheads="1" noChangeShapeType="1" noTextEdit="1"/>
          </p:cNvSpPr>
          <p:nvPr/>
        </p:nvSpPr>
        <p:spPr bwMode="auto">
          <a:xfrm>
            <a:off x="457200" y="228600"/>
            <a:ext cx="1828800" cy="11763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宋体"/>
                <a:ea typeface="宋体"/>
              </a:rPr>
              <a:t>请思考：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1524000"/>
            <a:ext cx="6934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600">
                <a:solidFill>
                  <a:schemeClr val="accent2"/>
                </a:solidFill>
              </a:rPr>
              <a:t>   </a:t>
            </a:r>
            <a:r>
              <a:rPr lang="zh-CN" altLang="en-US" sz="3600">
                <a:solidFill>
                  <a:schemeClr val="accent2"/>
                </a:solidFill>
              </a:rPr>
              <a:t>电路中的电流跟电压、电阻之间究竟存在怎样的关系呢？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  <p:bldP spid="819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85800" y="1447800"/>
            <a:ext cx="662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实验</a:t>
            </a:r>
            <a:r>
              <a:rPr lang="en-US" altLang="zh-CN" sz="4000">
                <a:latin typeface="华文行楷" pitchFamily="2" charset="-122"/>
                <a:ea typeface="华文行楷" pitchFamily="2" charset="-122"/>
              </a:rPr>
              <a:t>1</a:t>
            </a:r>
            <a:r>
              <a:rPr lang="en-US" altLang="zh-CN" sz="4000">
                <a:solidFill>
                  <a:srgbClr val="DC4324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4000">
                <a:solidFill>
                  <a:srgbClr val="DC4324"/>
                </a:solidFill>
                <a:latin typeface="华文行楷" pitchFamily="2" charset="-122"/>
                <a:ea typeface="华文行楷" pitchFamily="2" charset="-122"/>
              </a:rPr>
              <a:t>探究</a:t>
            </a:r>
            <a:r>
              <a:rPr lang="en-US" altLang="zh-CN" sz="4000">
                <a:solidFill>
                  <a:srgbClr val="DC4324"/>
                </a:solidFill>
                <a:latin typeface="华文行楷" pitchFamily="2" charset="-122"/>
                <a:ea typeface="华文行楷" pitchFamily="2" charset="-122"/>
              </a:rPr>
              <a:t>:</a:t>
            </a:r>
            <a:r>
              <a:rPr lang="zh-CN" altLang="en-US" sz="4000">
                <a:solidFill>
                  <a:srgbClr val="DC4324"/>
                </a:solidFill>
                <a:latin typeface="华文行楷" pitchFamily="2" charset="-122"/>
                <a:ea typeface="华文行楷" pitchFamily="2" charset="-122"/>
              </a:rPr>
              <a:t>电阻上的电流与电压的关系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85800" y="3048000"/>
            <a:ext cx="662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实验</a:t>
            </a:r>
            <a:r>
              <a:rPr lang="en-US" altLang="zh-CN" sz="4000"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sz="4000">
                <a:solidFill>
                  <a:srgbClr val="DC4324"/>
                </a:solidFill>
                <a:latin typeface="华文行楷" pitchFamily="2" charset="-122"/>
                <a:ea typeface="华文行楷" pitchFamily="2" charset="-122"/>
              </a:rPr>
              <a:t>探究</a:t>
            </a:r>
            <a:r>
              <a:rPr lang="en-US" altLang="zh-CN" sz="4000">
                <a:solidFill>
                  <a:srgbClr val="DC4324"/>
                </a:solidFill>
                <a:latin typeface="华文行楷" pitchFamily="2" charset="-122"/>
                <a:ea typeface="华文行楷" pitchFamily="2" charset="-122"/>
              </a:rPr>
              <a:t>:</a:t>
            </a:r>
            <a:r>
              <a:rPr lang="zh-CN" altLang="en-US" sz="4000">
                <a:solidFill>
                  <a:srgbClr val="DC4324"/>
                </a:solidFill>
                <a:latin typeface="华文行楷" pitchFamily="2" charset="-122"/>
                <a:ea typeface="华文行楷" pitchFamily="2" charset="-122"/>
              </a:rPr>
              <a:t>电阻上的电流与电阻的关系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572000" cy="1143000"/>
          </a:xfrm>
          <a:noFill/>
          <a:ln/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</a:rPr>
              <a:t>●</a:t>
            </a:r>
            <a:r>
              <a:rPr lang="zh-CN" altLang="en-US" sz="5400" b="1"/>
              <a:t>设计实验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429000" y="2057400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/>
              <a:t>控制电阻一定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505200" y="3810000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/>
              <a:t>控制电压一定</a:t>
            </a:r>
          </a:p>
        </p:txBody>
      </p:sp>
      <p:sp>
        <p:nvSpPr>
          <p:cNvPr id="47113" name="AutoShape 9"/>
          <p:cNvSpPr>
            <a:spLocks noChangeArrowheads="1"/>
          </p:cNvSpPr>
          <p:nvPr/>
        </p:nvSpPr>
        <p:spPr bwMode="auto">
          <a:xfrm>
            <a:off x="7086600" y="0"/>
            <a:ext cx="1905000" cy="4114800"/>
          </a:xfrm>
          <a:prstGeom prst="cloudCallout">
            <a:avLst>
              <a:gd name="adj1" fmla="val -44500"/>
              <a:gd name="adj2" fmla="val 41125"/>
            </a:avLst>
          </a:prstGeom>
          <a:solidFill>
            <a:srgbClr val="99CC00"/>
          </a:solidFill>
          <a:ln w="571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4400"/>
              <a:t>控制变量法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7" grpId="0"/>
      <p:bldP spid="47111" grpId="0"/>
      <p:bldP spid="47112" grpId="0"/>
      <p:bldP spid="47113" grpId="0" animBg="1"/>
      <p:bldP spid="47113" grpId="1" animBg="1"/>
      <p:bldP spid="47113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662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实验</a:t>
            </a:r>
            <a:r>
              <a:rPr lang="en-US" altLang="zh-CN" sz="4000">
                <a:latin typeface="华文行楷" pitchFamily="2" charset="-122"/>
                <a:ea typeface="华文行楷" pitchFamily="2" charset="-122"/>
              </a:rPr>
              <a:t>1</a:t>
            </a: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：</a:t>
            </a:r>
            <a:r>
              <a:rPr lang="zh-CN" altLang="en-US" sz="4000">
                <a:solidFill>
                  <a:srgbClr val="DC4324"/>
                </a:solidFill>
                <a:latin typeface="华文行楷" pitchFamily="2" charset="-122"/>
                <a:ea typeface="华文行楷" pitchFamily="2" charset="-122"/>
              </a:rPr>
              <a:t>探究电阻上的电流与电压的关系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533400" y="1828800"/>
            <a:ext cx="411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chemeClr val="hlink"/>
                </a:solidFill>
                <a:latin typeface="Tahoma" pitchFamily="34" charset="0"/>
              </a:rPr>
              <a:t>探究过程的基本方法 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57200" y="23622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Tahoma" pitchFamily="34" charset="0"/>
              </a:rPr>
              <a:t>1,</a:t>
            </a:r>
            <a:r>
              <a:rPr lang="zh-CN" altLang="en-US" sz="2800">
                <a:latin typeface="Tahoma" pitchFamily="34" charset="0"/>
              </a:rPr>
              <a:t>提出问题</a:t>
            </a:r>
            <a:r>
              <a:rPr lang="en-US" altLang="zh-CN" sz="2800">
                <a:latin typeface="Tahoma" pitchFamily="34" charset="0"/>
              </a:rPr>
              <a:t>: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438400" y="2362200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DC4324"/>
                </a:solidFill>
                <a:latin typeface="Tahoma" pitchFamily="34" charset="0"/>
              </a:rPr>
              <a:t>电阻上的电流与电压有何关系</a:t>
            </a:r>
            <a:r>
              <a:rPr lang="en-US" altLang="zh-CN" sz="2800">
                <a:solidFill>
                  <a:srgbClr val="DC4324"/>
                </a:solidFill>
                <a:latin typeface="Tahoma" pitchFamily="34" charset="0"/>
              </a:rPr>
              <a:t>?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457200" y="28194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Tahoma" pitchFamily="34" charset="0"/>
              </a:rPr>
              <a:t>2,</a:t>
            </a:r>
            <a:r>
              <a:rPr lang="zh-CN" altLang="en-US" sz="2800">
                <a:latin typeface="Tahoma" pitchFamily="34" charset="0"/>
              </a:rPr>
              <a:t>猜想</a:t>
            </a:r>
            <a:r>
              <a:rPr lang="en-US" altLang="zh-CN" sz="2800">
                <a:latin typeface="Tahoma" pitchFamily="34" charset="0"/>
              </a:rPr>
              <a:t>: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457200" y="3276600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Tahoma" pitchFamily="34" charset="0"/>
              </a:rPr>
              <a:t>3,</a:t>
            </a:r>
            <a:r>
              <a:rPr lang="zh-CN" altLang="en-US" sz="2800">
                <a:latin typeface="Tahoma" pitchFamily="34" charset="0"/>
              </a:rPr>
              <a:t>设计实验</a:t>
            </a:r>
            <a:r>
              <a:rPr lang="en-US" altLang="zh-CN" sz="2800">
                <a:latin typeface="Tahoma" pitchFamily="34" charset="0"/>
              </a:rPr>
              <a:t>(</a:t>
            </a:r>
            <a:r>
              <a:rPr lang="zh-CN" altLang="en-US" sz="2800">
                <a:latin typeface="Tahoma" pitchFamily="34" charset="0"/>
              </a:rPr>
              <a:t>基本电路图</a:t>
            </a:r>
            <a:r>
              <a:rPr lang="en-US" altLang="zh-CN" sz="2800">
                <a:latin typeface="Tahoma" pitchFamily="34" charset="0"/>
              </a:rPr>
              <a:t>)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838200" y="3733800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DC4324"/>
                </a:solidFill>
                <a:latin typeface="Tahoma" pitchFamily="34" charset="0"/>
              </a:rPr>
              <a:t>思路</a:t>
            </a:r>
            <a:r>
              <a:rPr lang="en-US" altLang="zh-CN" sz="2800">
                <a:solidFill>
                  <a:srgbClr val="DC4324"/>
                </a:solidFill>
                <a:latin typeface="Tahoma" pitchFamily="34" charset="0"/>
              </a:rPr>
              <a:t>1:</a:t>
            </a:r>
            <a:r>
              <a:rPr lang="zh-CN" altLang="en-US" sz="2800">
                <a:solidFill>
                  <a:srgbClr val="DC4324"/>
                </a:solidFill>
                <a:latin typeface="Tahoma" pitchFamily="34" charset="0"/>
              </a:rPr>
              <a:t>要测量</a:t>
            </a:r>
            <a:r>
              <a:rPr lang="en-US" altLang="zh-CN" sz="2800">
                <a:solidFill>
                  <a:srgbClr val="DC4324"/>
                </a:solidFill>
                <a:latin typeface="Tahoma" pitchFamily="34" charset="0"/>
              </a:rPr>
              <a:t>I.U,</a:t>
            </a:r>
            <a:r>
              <a:rPr lang="zh-CN" altLang="en-US" sz="2800">
                <a:solidFill>
                  <a:srgbClr val="DC4324"/>
                </a:solidFill>
                <a:latin typeface="Tahoma" pitchFamily="34" charset="0"/>
              </a:rPr>
              <a:t>电路中要有电流</a:t>
            </a:r>
            <a:r>
              <a:rPr lang="en-US" altLang="zh-CN" sz="2800">
                <a:solidFill>
                  <a:srgbClr val="DC4324"/>
                </a:solidFill>
                <a:latin typeface="Tahoma" pitchFamily="34" charset="0"/>
              </a:rPr>
              <a:t>,</a:t>
            </a:r>
            <a:r>
              <a:rPr lang="zh-CN" altLang="en-US" sz="2800">
                <a:solidFill>
                  <a:srgbClr val="DC4324"/>
                </a:solidFill>
                <a:latin typeface="Tahoma" pitchFamily="34" charset="0"/>
              </a:rPr>
              <a:t>电压表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838200" y="41910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DC4324"/>
                </a:solidFill>
                <a:latin typeface="Tahoma" pitchFamily="34" charset="0"/>
              </a:rPr>
              <a:t>思路</a:t>
            </a:r>
            <a:r>
              <a:rPr lang="en-US" altLang="zh-CN" sz="2800">
                <a:solidFill>
                  <a:srgbClr val="DC4324"/>
                </a:solidFill>
                <a:latin typeface="Tahoma" pitchFamily="34" charset="0"/>
              </a:rPr>
              <a:t>2:</a:t>
            </a:r>
            <a:r>
              <a:rPr lang="zh-CN" altLang="en-US" sz="2800">
                <a:solidFill>
                  <a:srgbClr val="DC4324"/>
                </a:solidFill>
                <a:latin typeface="Tahoma" pitchFamily="34" charset="0"/>
              </a:rPr>
              <a:t>要改变电流和电压</a:t>
            </a:r>
            <a:r>
              <a:rPr lang="en-US" altLang="zh-CN" sz="2800">
                <a:solidFill>
                  <a:srgbClr val="DC4324"/>
                </a:solidFill>
                <a:latin typeface="Tahoma" pitchFamily="34" charset="0"/>
              </a:rPr>
              <a:t>,</a:t>
            </a:r>
            <a:r>
              <a:rPr lang="zh-CN" altLang="en-US" sz="2800">
                <a:solidFill>
                  <a:srgbClr val="DC4324"/>
                </a:solidFill>
                <a:latin typeface="Tahoma" pitchFamily="34" charset="0"/>
              </a:rPr>
              <a:t>有几种方法</a:t>
            </a:r>
            <a:r>
              <a:rPr lang="en-US" altLang="zh-CN" sz="2800">
                <a:solidFill>
                  <a:srgbClr val="DC4324"/>
                </a:solidFill>
                <a:latin typeface="Tahoma" pitchFamily="34" charset="0"/>
              </a:rPr>
              <a:t>?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1066800" y="4648200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  <a:latin typeface="Tahoma" pitchFamily="34" charset="0"/>
              </a:rPr>
              <a:t>A:</a:t>
            </a:r>
            <a:r>
              <a:rPr lang="zh-CN" altLang="en-US" sz="2800">
                <a:solidFill>
                  <a:schemeClr val="tx2"/>
                </a:solidFill>
                <a:latin typeface="Tahoma" pitchFamily="34" charset="0"/>
              </a:rPr>
              <a:t>改变电池的个数可以改变电流和电压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1066800" y="5105400"/>
            <a:ext cx="708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  <a:latin typeface="Tahoma" pitchFamily="34" charset="0"/>
              </a:rPr>
              <a:t>B:</a:t>
            </a:r>
            <a:r>
              <a:rPr lang="zh-CN" altLang="en-US" sz="2800">
                <a:solidFill>
                  <a:schemeClr val="tx2"/>
                </a:solidFill>
                <a:latin typeface="Tahoma" pitchFamily="34" charset="0"/>
              </a:rPr>
              <a:t>改变电阻 可以可改变电流和电压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1066800" y="5562600"/>
            <a:ext cx="746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  <a:latin typeface="Tahoma" pitchFamily="34" charset="0"/>
              </a:rPr>
              <a:t>C:</a:t>
            </a:r>
            <a:r>
              <a:rPr lang="zh-CN" altLang="en-US" sz="2800">
                <a:solidFill>
                  <a:schemeClr val="tx2"/>
                </a:solidFill>
                <a:latin typeface="Tahoma" pitchFamily="34" charset="0"/>
              </a:rPr>
              <a:t>电路中连接滑动变阻器可以改变电流和电压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  <p:bldP spid="48133" grpId="0"/>
      <p:bldP spid="48134" grpId="0"/>
      <p:bldP spid="48135" grpId="0"/>
      <p:bldP spid="48136" grpId="0"/>
      <p:bldP spid="48137" grpId="0"/>
      <p:bldP spid="48138" grpId="0"/>
      <p:bldP spid="48139" grpId="0"/>
      <p:bldP spid="481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152400" y="1600200"/>
            <a:ext cx="5257800" cy="4283075"/>
            <a:chOff x="96" y="1008"/>
            <a:chExt cx="3312" cy="2698"/>
          </a:xfrm>
        </p:grpSpPr>
        <p:grpSp>
          <p:nvGrpSpPr>
            <p:cNvPr id="31747" name="Group 3"/>
            <p:cNvGrpSpPr>
              <a:grpSpLocks/>
            </p:cNvGrpSpPr>
            <p:nvPr/>
          </p:nvGrpSpPr>
          <p:grpSpPr bwMode="auto">
            <a:xfrm>
              <a:off x="96" y="1524"/>
              <a:ext cx="3312" cy="1769"/>
              <a:chOff x="96" y="1524"/>
              <a:chExt cx="3312" cy="1769"/>
            </a:xfrm>
          </p:grpSpPr>
          <p:grpSp>
            <p:nvGrpSpPr>
              <p:cNvPr id="31748" name="Group 4"/>
              <p:cNvGrpSpPr>
                <a:grpSpLocks/>
              </p:cNvGrpSpPr>
              <p:nvPr/>
            </p:nvGrpSpPr>
            <p:grpSpPr bwMode="auto">
              <a:xfrm>
                <a:off x="96" y="1561"/>
                <a:ext cx="3231" cy="1732"/>
                <a:chOff x="96" y="1561"/>
                <a:chExt cx="3231" cy="1732"/>
              </a:xfrm>
            </p:grpSpPr>
            <p:sp>
              <p:nvSpPr>
                <p:cNvPr id="31749" name="Line 5"/>
                <p:cNvSpPr>
                  <a:spLocks noChangeShapeType="1"/>
                </p:cNvSpPr>
                <p:nvPr/>
              </p:nvSpPr>
              <p:spPr bwMode="auto">
                <a:xfrm>
                  <a:off x="96" y="1598"/>
                  <a:ext cx="3231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50" name="Line 6"/>
                <p:cNvSpPr>
                  <a:spLocks noChangeShapeType="1"/>
                </p:cNvSpPr>
                <p:nvPr/>
              </p:nvSpPr>
              <p:spPr bwMode="auto">
                <a:xfrm>
                  <a:off x="3327" y="1598"/>
                  <a:ext cx="0" cy="995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51" name="Line 7"/>
                <p:cNvSpPr>
                  <a:spLocks noChangeShapeType="1"/>
                </p:cNvSpPr>
                <p:nvPr/>
              </p:nvSpPr>
              <p:spPr bwMode="auto">
                <a:xfrm>
                  <a:off x="2519" y="2593"/>
                  <a:ext cx="808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52" name="Line 8"/>
                <p:cNvSpPr>
                  <a:spLocks noChangeShapeType="1"/>
                </p:cNvSpPr>
                <p:nvPr/>
              </p:nvSpPr>
              <p:spPr bwMode="auto">
                <a:xfrm>
                  <a:off x="2519" y="2593"/>
                  <a:ext cx="0" cy="258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53" name="Line 9"/>
                <p:cNvSpPr>
                  <a:spLocks noChangeShapeType="1"/>
                </p:cNvSpPr>
                <p:nvPr/>
              </p:nvSpPr>
              <p:spPr bwMode="auto">
                <a:xfrm>
                  <a:off x="96" y="1561"/>
                  <a:ext cx="0" cy="140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54" name="Line 10"/>
                <p:cNvSpPr>
                  <a:spLocks noChangeShapeType="1"/>
                </p:cNvSpPr>
                <p:nvPr/>
              </p:nvSpPr>
              <p:spPr bwMode="auto">
                <a:xfrm>
                  <a:off x="96" y="2961"/>
                  <a:ext cx="363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55" name="Line 11"/>
                <p:cNvSpPr>
                  <a:spLocks noChangeShapeType="1"/>
                </p:cNvSpPr>
                <p:nvPr/>
              </p:nvSpPr>
              <p:spPr bwMode="auto">
                <a:xfrm>
                  <a:off x="459" y="2814"/>
                  <a:ext cx="0" cy="295"/>
                </a:xfrm>
                <a:prstGeom prst="line">
                  <a:avLst/>
                </a:prstGeom>
                <a:noFill/>
                <a:ln w="1016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56" name="Line 12"/>
                <p:cNvSpPr>
                  <a:spLocks noChangeShapeType="1"/>
                </p:cNvSpPr>
                <p:nvPr/>
              </p:nvSpPr>
              <p:spPr bwMode="auto">
                <a:xfrm>
                  <a:off x="621" y="2667"/>
                  <a:ext cx="0" cy="626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57" name="Line 13"/>
                <p:cNvSpPr>
                  <a:spLocks noChangeShapeType="1"/>
                </p:cNvSpPr>
                <p:nvPr/>
              </p:nvSpPr>
              <p:spPr bwMode="auto">
                <a:xfrm>
                  <a:off x="621" y="2961"/>
                  <a:ext cx="1292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58" name="Line 14"/>
                <p:cNvSpPr>
                  <a:spLocks noChangeShapeType="1"/>
                </p:cNvSpPr>
                <p:nvPr/>
              </p:nvSpPr>
              <p:spPr bwMode="auto">
                <a:xfrm>
                  <a:off x="1429" y="1598"/>
                  <a:ext cx="0" cy="589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59" name="Line 15"/>
                <p:cNvSpPr>
                  <a:spLocks noChangeShapeType="1"/>
                </p:cNvSpPr>
                <p:nvPr/>
              </p:nvSpPr>
              <p:spPr bwMode="auto">
                <a:xfrm>
                  <a:off x="1429" y="2187"/>
                  <a:ext cx="1898" cy="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760" name="Oval 16"/>
              <p:cNvSpPr>
                <a:spLocks noChangeArrowheads="1"/>
              </p:cNvSpPr>
              <p:nvPr/>
            </p:nvSpPr>
            <p:spPr bwMode="auto">
              <a:xfrm>
                <a:off x="1348" y="1524"/>
                <a:ext cx="162" cy="1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1" name="Oval 17"/>
              <p:cNvSpPr>
                <a:spLocks noChangeArrowheads="1"/>
              </p:cNvSpPr>
              <p:nvPr/>
            </p:nvSpPr>
            <p:spPr bwMode="auto">
              <a:xfrm>
                <a:off x="3246" y="2114"/>
                <a:ext cx="162" cy="1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62" name="Rectangle 18"/>
            <p:cNvSpPr>
              <a:spLocks noChangeArrowheads="1"/>
            </p:cNvSpPr>
            <p:nvPr/>
          </p:nvSpPr>
          <p:spPr bwMode="auto">
            <a:xfrm>
              <a:off x="1833" y="1487"/>
              <a:ext cx="1090" cy="221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tx1">
                    <a:gamma/>
                    <a:tint val="0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3" name="Rectangle 19"/>
            <p:cNvSpPr>
              <a:spLocks noChangeArrowheads="1"/>
            </p:cNvSpPr>
            <p:nvPr/>
          </p:nvSpPr>
          <p:spPr bwMode="auto">
            <a:xfrm>
              <a:off x="1914" y="2814"/>
              <a:ext cx="1090" cy="221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tx1">
                    <a:gamma/>
                    <a:tint val="0"/>
                    <a:invGamma/>
                  </a:schemeClr>
                </a:gs>
                <a:gs pos="100000">
                  <a:schemeClr val="tx1"/>
                </a:gs>
              </a:gsLst>
              <a:lin ang="5400000" scaled="1"/>
            </a:gra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" name="Oval 20"/>
            <p:cNvSpPr>
              <a:spLocks noChangeArrowheads="1"/>
            </p:cNvSpPr>
            <p:nvPr/>
          </p:nvSpPr>
          <p:spPr bwMode="auto">
            <a:xfrm>
              <a:off x="460" y="1303"/>
              <a:ext cx="605" cy="589"/>
            </a:xfrm>
            <a:prstGeom prst="ellipse">
              <a:avLst/>
            </a:prstGeom>
            <a:solidFill>
              <a:schemeClr val="folHlink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7200"/>
                <a:t>A</a:t>
              </a:r>
            </a:p>
          </p:txBody>
        </p:sp>
        <p:sp>
          <p:nvSpPr>
            <p:cNvPr id="31765" name="Oval 21"/>
            <p:cNvSpPr>
              <a:spLocks noChangeArrowheads="1"/>
            </p:cNvSpPr>
            <p:nvPr/>
          </p:nvSpPr>
          <p:spPr bwMode="auto">
            <a:xfrm>
              <a:off x="1994" y="1856"/>
              <a:ext cx="606" cy="589"/>
            </a:xfrm>
            <a:prstGeom prst="ellipse">
              <a:avLst/>
            </a:prstGeom>
            <a:solidFill>
              <a:schemeClr val="folHlink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7200"/>
                <a:t>V</a:t>
              </a:r>
            </a:p>
          </p:txBody>
        </p:sp>
        <p:sp>
          <p:nvSpPr>
            <p:cNvPr id="31766" name="Line 22"/>
            <p:cNvSpPr>
              <a:spLocks noChangeShapeType="1"/>
            </p:cNvSpPr>
            <p:nvPr/>
          </p:nvSpPr>
          <p:spPr bwMode="auto">
            <a:xfrm>
              <a:off x="1227" y="159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Text Box 23"/>
            <p:cNvSpPr txBox="1">
              <a:spLocks noChangeArrowheads="1"/>
            </p:cNvSpPr>
            <p:nvPr/>
          </p:nvSpPr>
          <p:spPr bwMode="auto">
            <a:xfrm>
              <a:off x="2196" y="1008"/>
              <a:ext cx="40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6000"/>
                <a:t>R</a:t>
              </a:r>
            </a:p>
          </p:txBody>
        </p:sp>
        <p:sp>
          <p:nvSpPr>
            <p:cNvPr id="31768" name="Text Box 24"/>
            <p:cNvSpPr txBox="1">
              <a:spLocks noChangeArrowheads="1"/>
            </p:cNvSpPr>
            <p:nvPr/>
          </p:nvSpPr>
          <p:spPr bwMode="auto">
            <a:xfrm>
              <a:off x="2237" y="3072"/>
              <a:ext cx="96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6000"/>
                <a:t>R′</a:t>
              </a:r>
            </a:p>
          </p:txBody>
        </p:sp>
      </p:grp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457200" y="381000"/>
            <a:ext cx="5715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800"/>
              <a:t>实验的电路图。</a:t>
            </a:r>
          </a:p>
        </p:txBody>
      </p:sp>
      <p:sp>
        <p:nvSpPr>
          <p:cNvPr id="31770" name="AutoShape 26"/>
          <p:cNvSpPr>
            <a:spLocks noChangeArrowheads="1"/>
          </p:cNvSpPr>
          <p:nvPr/>
        </p:nvSpPr>
        <p:spPr bwMode="auto">
          <a:xfrm>
            <a:off x="4876800" y="3581400"/>
            <a:ext cx="3352800" cy="1676400"/>
          </a:xfrm>
          <a:prstGeom prst="wedgeEllipseCallout">
            <a:avLst>
              <a:gd name="adj1" fmla="val -67991"/>
              <a:gd name="adj2" fmla="val 56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3200">
                <a:solidFill>
                  <a:srgbClr val="FF0000"/>
                </a:solidFill>
              </a:rPr>
              <a:t>滑动变阻器的作用</a:t>
            </a:r>
            <a:r>
              <a:rPr lang="zh-CN" altLang="en-US" sz="3200" b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228600" y="5715000"/>
            <a:ext cx="891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/>
              <a:t>滑动变阻器的作用</a:t>
            </a:r>
            <a:r>
              <a:rPr lang="zh-CN" altLang="en-US" sz="4000" b="0"/>
              <a:t>：</a:t>
            </a:r>
            <a:r>
              <a:rPr lang="zh-CN" altLang="en-US" sz="4000">
                <a:solidFill>
                  <a:srgbClr val="660066"/>
                </a:solidFill>
              </a:rPr>
              <a:t>改变</a:t>
            </a:r>
            <a:r>
              <a:rPr lang="en-US" altLang="zh-CN" sz="4000">
                <a:solidFill>
                  <a:srgbClr val="660066"/>
                </a:solidFill>
              </a:rPr>
              <a:t>R</a:t>
            </a:r>
            <a:r>
              <a:rPr lang="zh-CN" altLang="en-US" sz="4000">
                <a:solidFill>
                  <a:srgbClr val="660066"/>
                </a:solidFill>
              </a:rPr>
              <a:t>两端的电压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70" grpId="0" animBg="1"/>
      <p:bldP spid="31770" grpId="1" animBg="1"/>
      <p:bldP spid="31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838200"/>
            <a:ext cx="8458200" cy="16764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zh-CN" sz="4800" b="1"/>
              <a:t>   </a:t>
            </a:r>
            <a:r>
              <a:rPr lang="zh-CN" altLang="en-US" sz="4800" b="1"/>
              <a:t>保持电阻</a:t>
            </a:r>
            <a:r>
              <a:rPr lang="en-US" altLang="zh-CN" sz="4800" b="1"/>
              <a:t>R</a:t>
            </a:r>
            <a:r>
              <a:rPr lang="zh-CN" altLang="en-US" sz="4800" b="1"/>
              <a:t>不变，研究电流</a:t>
            </a:r>
            <a:r>
              <a:rPr lang="en-US" altLang="zh-CN" sz="4800" b="1"/>
              <a:t>I</a:t>
            </a:r>
            <a:r>
              <a:rPr lang="zh-CN" altLang="en-US" sz="4800" b="1"/>
              <a:t>随电压</a:t>
            </a:r>
            <a:r>
              <a:rPr lang="en-US" altLang="zh-CN" sz="4800" b="1"/>
              <a:t>U</a:t>
            </a:r>
            <a:r>
              <a:rPr lang="zh-CN" altLang="en-US" sz="4800" b="1"/>
              <a:t>变化的情况。</a:t>
            </a:r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ph sz="half" idx="2"/>
          </p:nvPr>
        </p:nvGraphicFramePr>
        <p:xfrm>
          <a:off x="533400" y="3429000"/>
          <a:ext cx="8229600" cy="329184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实验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电压</a:t>
                      </a:r>
                      <a:r>
                        <a:rPr kumimoji="0" lang="en-US" altLang="zh-CN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电流</a:t>
                      </a:r>
                      <a:r>
                        <a:rPr kumimoji="0" lang="en-US" altLang="zh-CN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4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457200" y="2438400"/>
            <a:ext cx="3733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800">
                <a:solidFill>
                  <a:srgbClr val="FF0000"/>
                </a:solidFill>
              </a:rPr>
              <a:t>电阻</a:t>
            </a:r>
            <a:r>
              <a:rPr lang="en-US" altLang="zh-CN" sz="4800">
                <a:solidFill>
                  <a:srgbClr val="FF0000"/>
                </a:solidFill>
              </a:rPr>
              <a:t>R=10</a:t>
            </a:r>
            <a:r>
              <a:rPr lang="en-US" altLang="zh-CN" sz="4800">
                <a:solidFill>
                  <a:srgbClr val="FF0000"/>
                </a:solidFill>
                <a:cs typeface="Arial" charset="0"/>
              </a:rPr>
              <a:t>Ω</a:t>
            </a:r>
          </a:p>
        </p:txBody>
      </p:sp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0" y="0"/>
            <a:ext cx="5334000" cy="9144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3600">
                <a:solidFill>
                  <a:schemeClr val="bg1"/>
                </a:solidFill>
              </a:rPr>
              <a:t>进行实验与分析论证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0" y="2796381"/>
            <a:ext cx="609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DC4324"/>
                </a:solidFill>
                <a:latin typeface="华文行楷" pitchFamily="2" charset="-122"/>
                <a:ea typeface="华文行楷" pitchFamily="2" charset="-122"/>
              </a:rPr>
              <a:t>探究电阻上的电流与电压的关系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76200" y="2743200"/>
            <a:ext cx="2971800" cy="6858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4000" dirty="0">
                <a:solidFill>
                  <a:schemeClr val="bg1"/>
                </a:solidFill>
              </a:rPr>
              <a:t>进行实验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296"/>
  <p:tag name="AS_OS" val="Microsoft Windows NT 6.1.7601 Service Pack 1"/>
  <p:tag name="AS_RELEASE_DATE" val="2013.02.28"/>
  <p:tag name="AS_VERSION" val="7.2.0.0"/>
  <p:tag name="AS_TITLE" val=" From Tizi.com Document Service"/>
</p:tagLst>
</file>

<file path=ppt/theme/theme1.xml><?xml version="1.0" encoding="utf-8"?>
<a:theme xmlns:a="http://schemas.openxmlformats.org/drawingml/2006/main" name="TiZi">
  <a:themeElements>
    <a:clrScheme name="TiziColorSchem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ZiFontSchem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TiZiFormatSc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TiZi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Zi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Zi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Zi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Zi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Zi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Zi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TiZi模板</Template>
  <TotalTime>333</TotalTime>
  <Words>1204</Words>
  <Application>Microsoft Office PowerPoint</Application>
  <PresentationFormat>全屏显示(4:3)</PresentationFormat>
  <Paragraphs>258</Paragraphs>
  <Slides>24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TiZi</vt:lpstr>
      <vt:lpstr>PowerPoint 演示文稿</vt:lpstr>
      <vt:lpstr>PowerPoint 演示文稿</vt:lpstr>
      <vt:lpstr>PowerPoint 演示文稿</vt:lpstr>
      <vt:lpstr>PowerPoint 演示文稿</vt:lpstr>
      <vt:lpstr>●设计实验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结论1：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结论２：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北京一朵云文化咨询有限公司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Windows 用户</cp:lastModifiedBy>
  <cp:revision>5</cp:revision>
  <cp:lastPrinted>1601-01-01T00:00:00Z</cp:lastPrinted>
  <dcterms:created xsi:type="dcterms:W3CDTF">2012-03-14T05:19:20Z</dcterms:created>
  <dcterms:modified xsi:type="dcterms:W3CDTF">2016-06-07T01:56:42Z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