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284" r:id="rId2"/>
    <p:sldId id="27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83" r:id="rId13"/>
    <p:sldId id="273" r:id="rId14"/>
    <p:sldId id="274" r:id="rId15"/>
    <p:sldId id="281" r:id="rId16"/>
    <p:sldId id="282" r:id="rId17"/>
    <p:sldId id="260" r:id="rId18"/>
    <p:sldId id="276" r:id="rId19"/>
    <p:sldId id="27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576" autoAdjust="0"/>
  </p:normalViewPr>
  <p:slideViewPr>
    <p:cSldViewPr>
      <p:cViewPr>
        <p:scale>
          <a:sx n="75" d="100"/>
          <a:sy n="75" d="100"/>
        </p:scale>
        <p:origin x="-122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1FB53C6-FB04-43AF-861F-A9CEBCAA4D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DCADD-0154-4E84-9B32-3E5B4619AD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5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25515-414F-4ACC-94FC-34C9C3A18E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05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0DD8A-DED9-4FA4-82EF-05E3F6ADC4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81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1F15F-8939-4509-9E2E-A467B067E6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28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C24DD-69EC-489D-A073-09630A7FDF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68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D2023-C5C0-447E-8E67-90FDA2ACBD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8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85BB8-F63F-4A59-90BA-0FDDFC20C8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9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9C642-C51C-4325-B0C3-6DE3B53681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7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F32F4-1765-4E30-A74E-F59E270852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37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C403C-461B-4E93-A2B3-911FD7614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6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C2593F2-3DBA-4475-A517-F8E3EF4761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2209800" y="3352800"/>
            <a:ext cx="4319588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第一节    能源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371600" y="1905000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第二十二章  能源与可持续发展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1728788"/>
          </a:xfrm>
        </p:spPr>
        <p:txBody>
          <a:bodyPr/>
          <a:lstStyle/>
          <a:p>
            <a:pPr algn="just"/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一次能源：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可以从自然界直接获取的能源.</a:t>
            </a:r>
          </a:p>
          <a:p>
            <a:pPr algn="just"/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二次能源：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由自然界提供的能源转化而来的能源是二次能源.(</a:t>
            </a:r>
            <a:r>
              <a:rPr lang="zh-CN" altLang="en-US" sz="2800" dirty="0"/>
              <a:t>必须消耗一次能源才能得到的能源)</a:t>
            </a:r>
          </a:p>
          <a:p>
            <a:pPr algn="just"/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5650" y="2997200"/>
            <a:ext cx="309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常见的一次能源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12937" y="3644900"/>
            <a:ext cx="7343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煤、石油、天然气、风能、水能、地热能、核能等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84213" y="4581525"/>
            <a:ext cx="331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常见的二次能源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 rot="10800000" flipV="1">
            <a:off x="681038" y="5303838"/>
            <a:ext cx="84629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电能、汽油、柴油、液化石油气、酒精、沼气、氢气和焦炭等。</a:t>
            </a:r>
            <a:endParaRPr lang="zh-CN" altLang="en-US" sz="32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268538" y="0"/>
            <a:ext cx="4464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Verdana" pitchFamily="34" charset="0"/>
                <a:ea typeface="黑体" pitchFamily="49" charset="-122"/>
              </a:rPr>
              <a:t>按能源的来源来分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4" grpId="0" autoUpdateAnimBg="0"/>
      <p:bldP spid="15365" grpId="0" autoUpdateAnimBg="0"/>
      <p:bldP spid="15366" grpId="0" autoUpdateAnimBg="0"/>
      <p:bldP spid="153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7298" y="908720"/>
            <a:ext cx="87091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不可再生能源：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不可能在短期内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从自然界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得到补充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3568" y="2033216"/>
            <a:ext cx="7561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可再生能源：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可以在自然界里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源源不断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地得到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123728" y="1481466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如：化石能源、核能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127176" y="2558350"/>
            <a:ext cx="7056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如：水能、风能、太阳能、生物质能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051050" y="0"/>
            <a:ext cx="500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Verdana" pitchFamily="34" charset="0"/>
                <a:ea typeface="黑体" pitchFamily="49" charset="-122"/>
              </a:rPr>
              <a:t>按是否可以再生来分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06239" y="3284984"/>
            <a:ext cx="88201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注：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化石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能源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煤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、石油、天然气等是千百万年前埋在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地下</a:t>
            </a:r>
            <a:endParaRPr lang="en-US" altLang="zh-CN" sz="28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动植物经过漫长的地质年代形成的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生物质能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由生命物质提供的能量，如食物、木柴等。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utoUpdateAnimBg="0"/>
      <p:bldP spid="16389" grpId="0" autoUpdateAnimBg="0"/>
      <p:bldP spid="1639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042988" y="579438"/>
            <a:ext cx="2386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</a:rPr>
              <a:t>化石能源:</a:t>
            </a:r>
          </a:p>
        </p:txBody>
      </p:sp>
      <p:pic>
        <p:nvPicPr>
          <p:cNvPr id="17411" name="Picture 3" descr="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2663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013000003024561230296944292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484313"/>
            <a:ext cx="1846262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xin_46010303094914729169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628775"/>
            <a:ext cx="22447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331913" y="41497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煤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284663" y="4076700"/>
            <a:ext cx="1511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石油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948488" y="4076700"/>
            <a:ext cx="1871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天然气</a:t>
            </a:r>
          </a:p>
        </p:txBody>
      </p:sp>
      <p:pic>
        <p:nvPicPr>
          <p:cNvPr id="17417" name="Picture 9" descr="2009331152378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5661025"/>
            <a:ext cx="11779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1188" y="2924175"/>
            <a:ext cx="81010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生物质能、化石能源、核能、风能、</a:t>
            </a:r>
          </a:p>
          <a:p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太阳能、地热能、海洋能等等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92275" y="1052513"/>
            <a:ext cx="554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Verdana" pitchFamily="34" charset="0"/>
                <a:ea typeface="黑体" pitchFamily="49" charset="-122"/>
              </a:rPr>
              <a:t>按提供能源的物质来分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47813" y="981075"/>
            <a:ext cx="554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Verdana" pitchFamily="34" charset="0"/>
                <a:ea typeface="黑体" pitchFamily="49" charset="-122"/>
              </a:rPr>
              <a:t>按开发的先后来分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2276475"/>
            <a:ext cx="9144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常规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能源有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4000" b="1" u="sng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            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等化石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能源和 </a:t>
            </a:r>
            <a:r>
              <a:rPr lang="zh-CN" altLang="en-US" sz="3600" b="1" u="sng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          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4000" b="1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4000" b="1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可以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开发利用的新能源有：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_________________________________</a:t>
            </a:r>
            <a:r>
              <a:rPr lang="zh-CN" altLang="en-US" sz="4000" b="1" dirty="0" smtClean="0">
                <a:solidFill>
                  <a:schemeClr val="tx2"/>
                </a:solidFill>
                <a:ea typeface="黑体" pitchFamily="49" charset="-122"/>
              </a:rPr>
              <a:t>等</a:t>
            </a:r>
            <a:r>
              <a:rPr lang="zh-CN" altLang="en-US" sz="3600" b="1" dirty="0" smtClean="0"/>
              <a:t> </a:t>
            </a:r>
            <a:endParaRPr lang="zh-CN" altLang="en-US" sz="3600" b="1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969419" y="2204864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</a:rPr>
              <a:t>煤、石油、天然气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116013" y="2924175"/>
            <a:ext cx="2478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</a:rPr>
              <a:t>风能、水能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252" y="4653136"/>
            <a:ext cx="86409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solidFill>
                  <a:srgbClr val="FF3300"/>
                </a:solidFill>
                <a:latin typeface="Times New Roman" pitchFamily="18" charset="0"/>
              </a:rPr>
              <a:t>核能</a:t>
            </a: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</a:rPr>
              <a:t>、太阳能、原子能</a:t>
            </a:r>
            <a:r>
              <a:rPr lang="zh-CN" altLang="en-US" sz="3600" b="1" dirty="0" smtClean="0">
                <a:solidFill>
                  <a:srgbClr val="FF3300"/>
                </a:solidFill>
                <a:latin typeface="Times New Roman" pitchFamily="18" charset="0"/>
              </a:rPr>
              <a:t>、地热能</a:t>
            </a: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</a:rPr>
              <a:t>、潮汐能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  <p:bldP spid="20485" grpId="0" autoUpdateAnimBg="0"/>
      <p:bldP spid="204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初三未完成的工作\第十四章能源的开发和利用\资料\太阳。SOHO拍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42672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E:\初三未完成的工作\第十四章能源的开发和利用\资料\地球。这是人们第一次看到地球的真实面貌。NASA的阿波罗17号(Apollo 17)拍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05200"/>
            <a:ext cx="2719387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851920" y="1916832"/>
            <a:ext cx="3310880" cy="158836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419600" y="3352800"/>
            <a:ext cx="2209800" cy="1066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707904" y="4293096"/>
            <a:ext cx="2692896" cy="1345704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724400" y="1524000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6600"/>
                </a:solidFill>
                <a:latin typeface="Times New Roman" pitchFamily="18" charset="0"/>
              </a:rPr>
              <a:t>太阳向地球辐射能量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752600" y="0"/>
            <a:ext cx="70104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66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太阳能的转化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 animBg="1"/>
      <p:bldP spid="215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E:\初三未完成的工作\第十四章能源的开发和利用\资料\风车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55763"/>
            <a:ext cx="21590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6" descr="E:\初三未完成的工作\第十四章能源的开发和利用\资料\桂林山水1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2159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9" descr="E:\初三未完成的工作\第十四章能源的开发和利用\资料\國內常見的太陽能熱水器.bmp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2159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 descr="E:\初三未完成的工作\第十四章能源的开发和利用\资料\turifune3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24400"/>
            <a:ext cx="2159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E:\初三未完成的工作\第十四章能源的开发和利用\资料\地球。这是人们第一次看到地球的真实面貌。NASA的阿波罗17号(Apollo 17)拍摄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8" y="76200"/>
            <a:ext cx="173434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2" descr="E:\初三未完成的工作\第十四章能源的开发和利用\资料\煤 Coal.jp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96" y="4895056"/>
            <a:ext cx="2159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914400" y="1828800"/>
            <a:ext cx="0" cy="3505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8" name="Line 14"/>
          <p:cNvSpPr>
            <a:spLocks noChangeShapeType="1"/>
          </p:cNvSpPr>
          <p:nvPr/>
        </p:nvSpPr>
        <p:spPr bwMode="auto">
          <a:xfrm>
            <a:off x="914400" y="5334000"/>
            <a:ext cx="12954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9" name="Line 15"/>
          <p:cNvSpPr>
            <a:spLocks noChangeShapeType="1"/>
          </p:cNvSpPr>
          <p:nvPr/>
        </p:nvSpPr>
        <p:spPr bwMode="auto">
          <a:xfrm>
            <a:off x="914400" y="3657600"/>
            <a:ext cx="11430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0" name="Line 16"/>
          <p:cNvSpPr>
            <a:spLocks noChangeShapeType="1"/>
          </p:cNvSpPr>
          <p:nvPr/>
        </p:nvSpPr>
        <p:spPr bwMode="auto">
          <a:xfrm>
            <a:off x="914400" y="2133600"/>
            <a:ext cx="11430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42672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 flipV="1">
            <a:off x="5105400" y="838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>
            <a:off x="5105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4" name="Line 21"/>
          <p:cNvSpPr>
            <a:spLocks noChangeShapeType="1"/>
          </p:cNvSpPr>
          <p:nvPr/>
        </p:nvSpPr>
        <p:spPr bwMode="auto">
          <a:xfrm>
            <a:off x="5105400" y="83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>
            <a:off x="51054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2546" name="Picture 23" descr="E:\初三未完成的工作\第十四章能源的开发和利用\资料\1.gif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84536"/>
            <a:ext cx="2159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7" name="Line 27"/>
          <p:cNvSpPr>
            <a:spLocks noChangeShapeType="1"/>
          </p:cNvSpPr>
          <p:nvPr/>
        </p:nvSpPr>
        <p:spPr bwMode="auto">
          <a:xfrm>
            <a:off x="5029200" y="586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8" name="Line 28"/>
          <p:cNvSpPr>
            <a:spLocks noChangeShapeType="1"/>
          </p:cNvSpPr>
          <p:nvPr/>
        </p:nvSpPr>
        <p:spPr bwMode="auto">
          <a:xfrm>
            <a:off x="50292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9" name="Line 29"/>
          <p:cNvSpPr>
            <a:spLocks noChangeShapeType="1"/>
          </p:cNvSpPr>
          <p:nvPr/>
        </p:nvSpPr>
        <p:spPr bwMode="auto">
          <a:xfrm>
            <a:off x="5029200" y="3810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0" name="Line 30"/>
          <p:cNvSpPr>
            <a:spLocks noChangeShapeType="1"/>
          </p:cNvSpPr>
          <p:nvPr/>
        </p:nvSpPr>
        <p:spPr bwMode="auto">
          <a:xfrm>
            <a:off x="4267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1" name="Text Box 31"/>
          <p:cNvSpPr txBox="1">
            <a:spLocks noChangeArrowheads="1"/>
          </p:cNvSpPr>
          <p:nvPr/>
        </p:nvSpPr>
        <p:spPr bwMode="auto">
          <a:xfrm>
            <a:off x="990600" y="3657600"/>
            <a:ext cx="19050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直接</a:t>
            </a: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利用</a:t>
            </a:r>
            <a:endParaRPr lang="en-US" altLang="zh-CN" dirty="0" smtClean="0">
              <a:solidFill>
                <a:srgbClr val="FF66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太阳能</a:t>
            </a:r>
            <a:endParaRPr lang="zh-CN" altLang="en-US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2552" name="Text Box 32"/>
          <p:cNvSpPr txBox="1">
            <a:spLocks noChangeArrowheads="1"/>
          </p:cNvSpPr>
          <p:nvPr/>
        </p:nvSpPr>
        <p:spPr bwMode="auto">
          <a:xfrm>
            <a:off x="929680" y="48895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光合作用</a:t>
            </a:r>
          </a:p>
        </p:txBody>
      </p:sp>
      <p:sp>
        <p:nvSpPr>
          <p:cNvPr id="22553" name="Text Box 33"/>
          <p:cNvSpPr txBox="1">
            <a:spLocks noChangeArrowheads="1"/>
          </p:cNvSpPr>
          <p:nvPr/>
        </p:nvSpPr>
        <p:spPr bwMode="auto">
          <a:xfrm>
            <a:off x="901700" y="2057400"/>
            <a:ext cx="19050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空气</a:t>
            </a: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、</a:t>
            </a:r>
            <a:endParaRPr lang="en-US" altLang="zh-CN" dirty="0" smtClean="0">
              <a:solidFill>
                <a:srgbClr val="FF66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地表</a:t>
            </a: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吸热</a:t>
            </a:r>
          </a:p>
        </p:txBody>
      </p:sp>
      <p:sp>
        <p:nvSpPr>
          <p:cNvPr id="22554" name="Text Box 34"/>
          <p:cNvSpPr txBox="1">
            <a:spLocks noChangeArrowheads="1"/>
          </p:cNvSpPr>
          <p:nvPr/>
        </p:nvSpPr>
        <p:spPr bwMode="auto">
          <a:xfrm>
            <a:off x="5156200" y="5410200"/>
            <a:ext cx="952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煤炭</a:t>
            </a:r>
          </a:p>
        </p:txBody>
      </p:sp>
      <p:sp>
        <p:nvSpPr>
          <p:cNvPr id="22555" name="Text Box 35"/>
          <p:cNvSpPr txBox="1">
            <a:spLocks noChangeArrowheads="1"/>
          </p:cNvSpPr>
          <p:nvPr/>
        </p:nvSpPr>
        <p:spPr bwMode="auto">
          <a:xfrm>
            <a:off x="5064646" y="3826667"/>
            <a:ext cx="152930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食物中</a:t>
            </a: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的</a:t>
            </a:r>
            <a:endParaRPr lang="en-US" altLang="zh-CN" dirty="0" smtClean="0">
              <a:solidFill>
                <a:srgbClr val="FF66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化学能</a:t>
            </a:r>
            <a:endParaRPr lang="zh-CN" altLang="en-US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2556" name="Text Box 36"/>
          <p:cNvSpPr txBox="1">
            <a:spLocks noChangeArrowheads="1"/>
          </p:cNvSpPr>
          <p:nvPr/>
        </p:nvSpPr>
        <p:spPr bwMode="auto">
          <a:xfrm>
            <a:off x="5098554" y="1937733"/>
            <a:ext cx="138529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空气变</a:t>
            </a: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热</a:t>
            </a:r>
            <a:endParaRPr lang="en-US" altLang="zh-CN" dirty="0" smtClean="0">
              <a:solidFill>
                <a:srgbClr val="FF66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形</a:t>
            </a: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成风</a:t>
            </a:r>
          </a:p>
        </p:txBody>
      </p:sp>
      <p:sp>
        <p:nvSpPr>
          <p:cNvPr id="22557" name="Text Box 37"/>
          <p:cNvSpPr txBox="1">
            <a:spLocks noChangeArrowheads="1"/>
          </p:cNvSpPr>
          <p:nvPr/>
        </p:nvSpPr>
        <p:spPr bwMode="auto">
          <a:xfrm>
            <a:off x="5140846" y="825500"/>
            <a:ext cx="129195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水蒸气</a:t>
            </a:r>
            <a:endParaRPr lang="en-US" altLang="zh-CN" dirty="0" smtClean="0">
              <a:solidFill>
                <a:srgbClr val="FF66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6600"/>
                </a:solidFill>
                <a:latin typeface="Times New Roman" pitchFamily="18" charset="0"/>
              </a:rPr>
              <a:t>形成</a:t>
            </a: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雨雪</a:t>
            </a:r>
          </a:p>
        </p:txBody>
      </p:sp>
      <p:pic>
        <p:nvPicPr>
          <p:cNvPr id="22558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2701"/>
            <a:ext cx="2159000" cy="143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22545" grpId="0" animBg="1"/>
      <p:bldP spid="22547" grpId="0" animBg="1"/>
      <p:bldP spid="22548" grpId="0" animBg="1"/>
      <p:bldP spid="22549" grpId="0" animBg="1"/>
      <p:bldP spid="22550" grpId="0" animBg="1"/>
      <p:bldP spid="22551" grpId="0" autoUpdateAnimBg="0"/>
      <p:bldP spid="22552" grpId="0" autoUpdateAnimBg="0"/>
      <p:bldP spid="22553" grpId="0" autoUpdateAnimBg="0"/>
      <p:bldP spid="22554" grpId="0" autoUpdateAnimBg="0"/>
      <p:bldP spid="22555" grpId="0" autoUpdateAnimBg="0"/>
      <p:bldP spid="22556" grpId="0" autoUpdateAnimBg="0"/>
      <p:bldP spid="2255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68538" y="836613"/>
            <a:ext cx="439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49" charset="-122"/>
              </a:rPr>
              <a:t>学习目标回顾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23850" y="2505075"/>
            <a:ext cx="88201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4400" b="1">
                <a:latin typeface="华文新魏" pitchFamily="2" charset="-122"/>
                <a:ea typeface="华文新魏" pitchFamily="2" charset="-122"/>
              </a:rPr>
              <a:t>3．能说出功的原理，知道使用任何机械都不省功。</a:t>
            </a:r>
          </a:p>
        </p:txBody>
      </p:sp>
      <p:pic>
        <p:nvPicPr>
          <p:cNvPr id="23556" name="Picture 4" descr="p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987675" y="981075"/>
            <a:ext cx="3600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>
                <a:solidFill>
                  <a:srgbClr val="FF0000"/>
                </a:solidFill>
                <a:ea typeface="黑体" pitchFamily="49" charset="-122"/>
              </a:rPr>
              <a:t>当堂检测</a:t>
            </a:r>
          </a:p>
        </p:txBody>
      </p:sp>
      <p:pic>
        <p:nvPicPr>
          <p:cNvPr id="23558" name="Control 6"/>
          <p:cNvPicPr preferRelativeResize="0">
            <a:picLocks noChangeAspect="1" noChangeArrowheads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636838"/>
            <a:ext cx="2447925" cy="208756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11188" y="670769"/>
            <a:ext cx="81375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1" dirty="0"/>
              <a:t>1.我们学习过了很多种能,</a:t>
            </a:r>
            <a:r>
              <a:rPr lang="zh-CN" altLang="en-US" sz="3600" b="1" dirty="0" smtClean="0"/>
              <a:t>能源就是</a:t>
            </a:r>
            <a:r>
              <a:rPr lang="zh-CN" altLang="en-US" sz="3600" b="1" u="sng" dirty="0" smtClean="0"/>
              <a:t>                          </a:t>
            </a:r>
            <a:r>
              <a:rPr lang="zh-CN" altLang="en-US" sz="3600" b="1" dirty="0"/>
              <a:t>,比如</a:t>
            </a:r>
            <a:r>
              <a:rPr lang="zh-CN" altLang="en-US" sz="3600" b="1" u="sng" dirty="0"/>
              <a:t>           </a:t>
            </a:r>
            <a:r>
              <a:rPr lang="zh-CN" altLang="en-US" sz="3600" b="1" dirty="0"/>
              <a:t>,</a:t>
            </a:r>
            <a:r>
              <a:rPr lang="zh-CN" altLang="en-US" sz="3600" b="1" u="sng" dirty="0"/>
              <a:t>           </a:t>
            </a:r>
            <a:r>
              <a:rPr lang="zh-CN" altLang="en-US" sz="3600" b="1" dirty="0"/>
              <a:t>.</a:t>
            </a:r>
          </a:p>
          <a:p>
            <a:r>
              <a:rPr lang="zh-CN" altLang="en-US" sz="3600" b="1" dirty="0"/>
              <a:t>2.能源的分类方式有多种:根据能否从自然界直接获取,我们可将能源分为</a:t>
            </a:r>
            <a:r>
              <a:rPr lang="zh-CN" altLang="en-US" sz="3600" b="1" u="sng" dirty="0"/>
              <a:t> </a:t>
            </a:r>
            <a:endParaRPr lang="en-US" altLang="zh-CN" sz="3600" b="1" u="sng" dirty="0" smtClean="0"/>
          </a:p>
          <a:p>
            <a:r>
              <a:rPr lang="zh-CN" altLang="en-US" sz="3600" b="1" u="sng" dirty="0" smtClean="0"/>
              <a:t>            </a:t>
            </a:r>
            <a:r>
              <a:rPr lang="zh-CN" altLang="en-US" sz="3600" b="1" dirty="0" smtClean="0"/>
              <a:t>能源</a:t>
            </a:r>
            <a:r>
              <a:rPr lang="zh-CN" altLang="en-US" sz="3600" b="1" dirty="0"/>
              <a:t>和</a:t>
            </a:r>
            <a:r>
              <a:rPr lang="zh-CN" altLang="en-US" sz="3600" b="1" u="sng" dirty="0"/>
              <a:t>  </a:t>
            </a:r>
            <a:r>
              <a:rPr lang="zh-CN" altLang="en-US" sz="3600" b="1" u="sng" dirty="0" smtClean="0"/>
              <a:t>           </a:t>
            </a:r>
            <a:r>
              <a:rPr lang="zh-CN" altLang="en-US" sz="3600" b="1" dirty="0"/>
              <a:t>能源;根据能源</a:t>
            </a:r>
            <a:r>
              <a:rPr lang="zh-CN" altLang="en-US" sz="3600" b="1" dirty="0" smtClean="0"/>
              <a:t>的是否可再生,</a:t>
            </a:r>
            <a:r>
              <a:rPr lang="zh-CN" altLang="en-US" sz="3600" b="1" dirty="0"/>
              <a:t>可将能源分为</a:t>
            </a:r>
            <a:r>
              <a:rPr lang="zh-CN" altLang="en-US" sz="3600" b="1" u="sng" dirty="0"/>
              <a:t>       </a:t>
            </a:r>
            <a:r>
              <a:rPr lang="zh-CN" altLang="en-US" sz="3600" b="1" u="sng" dirty="0" smtClean="0"/>
              <a:t>      </a:t>
            </a:r>
            <a:r>
              <a:rPr lang="zh-CN" altLang="en-US" sz="3600" b="1" dirty="0"/>
              <a:t>能源</a:t>
            </a:r>
            <a:r>
              <a:rPr lang="zh-CN" altLang="en-US" sz="3600" b="1" dirty="0" smtClean="0"/>
              <a:t>和</a:t>
            </a:r>
            <a:r>
              <a:rPr lang="zh-CN" altLang="en-US" sz="3600" b="1" u="sng" dirty="0" smtClean="0"/>
              <a:t>             </a:t>
            </a:r>
            <a:r>
              <a:rPr lang="zh-CN" altLang="en-US" sz="3600" b="1" dirty="0"/>
              <a:t>能源;根据人们对能源利用时间的长短,可将能源分为</a:t>
            </a:r>
            <a:r>
              <a:rPr lang="zh-CN" altLang="en-US" sz="3600" b="1" u="sng" dirty="0"/>
              <a:t>      </a:t>
            </a:r>
            <a:r>
              <a:rPr lang="zh-CN" altLang="en-US" sz="3600" b="1" u="sng" dirty="0" smtClean="0"/>
              <a:t>      </a:t>
            </a:r>
            <a:r>
              <a:rPr lang="zh-CN" altLang="en-US" sz="3600" b="1" dirty="0"/>
              <a:t>能源和</a:t>
            </a:r>
            <a:r>
              <a:rPr lang="zh-CN" altLang="en-US" sz="3600" b="1" u="sng" dirty="0"/>
              <a:t>           </a:t>
            </a:r>
            <a:r>
              <a:rPr lang="zh-CN" altLang="en-US" sz="3600" b="1" dirty="0"/>
              <a:t>能源.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43608" y="1295182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能够提供能量的物质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881836" y="129518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煤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92280" y="129518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天然气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80592" y="294831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一次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389410" y="294831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二次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95887" y="453314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常规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02010" y="505813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新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41268" y="397379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不可再生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427178" y="345057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可再生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68313" y="1092231"/>
            <a:ext cx="82089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1" dirty="0"/>
              <a:t>3.下列能源中,不属于一次能源的</a:t>
            </a:r>
            <a:r>
              <a:rPr lang="zh-CN" altLang="en-US" sz="3600" b="1" dirty="0" smtClean="0"/>
              <a:t>是（  ）</a:t>
            </a:r>
            <a:endParaRPr lang="zh-CN" altLang="en-US" sz="3600" b="1" dirty="0"/>
          </a:p>
          <a:p>
            <a:r>
              <a:rPr lang="en-US" altLang="zh-CN" sz="3600" b="1" dirty="0"/>
              <a:t>A.</a:t>
            </a:r>
            <a:r>
              <a:rPr lang="zh-CN" altLang="en-US" sz="3600" b="1" dirty="0"/>
              <a:t>电能	</a:t>
            </a:r>
            <a:r>
              <a:rPr lang="zh-CN" altLang="en-US" sz="3600" b="1" dirty="0" smtClean="0"/>
              <a:t>           </a:t>
            </a:r>
            <a:r>
              <a:rPr lang="en-US" altLang="zh-CN" sz="3600" b="1" dirty="0" smtClean="0"/>
              <a:t>B</a:t>
            </a:r>
            <a:r>
              <a:rPr lang="en-US" altLang="zh-CN" sz="3600" b="1" dirty="0"/>
              <a:t>.</a:t>
            </a:r>
            <a:r>
              <a:rPr lang="zh-CN" altLang="en-US" sz="3600" b="1" dirty="0"/>
              <a:t>风能	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C</a:t>
            </a:r>
            <a:r>
              <a:rPr lang="en-US" altLang="zh-CN" sz="3600" b="1" dirty="0"/>
              <a:t>.</a:t>
            </a:r>
            <a:r>
              <a:rPr lang="zh-CN" altLang="en-US" sz="3600" b="1" dirty="0"/>
              <a:t>核能     </a:t>
            </a:r>
            <a:r>
              <a:rPr lang="zh-CN" altLang="en-US" sz="3600" b="1" dirty="0" smtClean="0"/>
              <a:t>        </a:t>
            </a:r>
            <a:r>
              <a:rPr lang="en-US" altLang="zh-CN" sz="3600" b="1" dirty="0"/>
              <a:t>D.</a:t>
            </a:r>
            <a:r>
              <a:rPr lang="zh-CN" altLang="en-US" sz="3600" b="1" dirty="0"/>
              <a:t>水能</a:t>
            </a:r>
          </a:p>
          <a:p>
            <a:endParaRPr lang="zh-CN" altLang="en-US" sz="3600" b="1" dirty="0"/>
          </a:p>
          <a:p>
            <a:r>
              <a:rPr lang="zh-CN" altLang="en-US" sz="3600" b="1" dirty="0"/>
              <a:t>4.下列能源中，属于化石能源的</a:t>
            </a:r>
            <a:r>
              <a:rPr lang="zh-CN" altLang="en-US" sz="3600" b="1" dirty="0" smtClean="0"/>
              <a:t>是（  ）</a:t>
            </a:r>
            <a:endParaRPr lang="zh-CN" altLang="en-US" sz="3600" b="1" dirty="0"/>
          </a:p>
          <a:p>
            <a:r>
              <a:rPr lang="en-US" altLang="zh-CN" sz="3600" b="1" dirty="0"/>
              <a:t>A.</a:t>
            </a:r>
            <a:r>
              <a:rPr lang="zh-CN" altLang="en-US" sz="3600" b="1" dirty="0" smtClean="0"/>
              <a:t>柴草             </a:t>
            </a:r>
            <a:r>
              <a:rPr lang="en-US" altLang="zh-CN" sz="3600" b="1" dirty="0" smtClean="0"/>
              <a:t>B</a:t>
            </a:r>
            <a:r>
              <a:rPr lang="en-US" altLang="zh-CN" sz="3600" b="1" dirty="0"/>
              <a:t>.</a:t>
            </a:r>
            <a:r>
              <a:rPr lang="zh-CN" altLang="en-US" sz="3600" b="1" dirty="0"/>
              <a:t>树木	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C.</a:t>
            </a:r>
            <a:r>
              <a:rPr lang="zh-CN" altLang="en-US" sz="3600" b="1" dirty="0" smtClean="0"/>
              <a:t>石油	            </a:t>
            </a:r>
            <a:r>
              <a:rPr lang="en-US" altLang="zh-CN" sz="3600" b="1" dirty="0" smtClean="0"/>
              <a:t>D.</a:t>
            </a:r>
            <a:r>
              <a:rPr lang="zh-CN" altLang="en-US" sz="3600" b="1" dirty="0" smtClean="0"/>
              <a:t>地热能</a:t>
            </a:r>
          </a:p>
          <a:p>
            <a:endParaRPr lang="zh-CN" altLang="en-US" sz="3600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380312" y="1196752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00392" y="1135196"/>
            <a:ext cx="504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A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7952038" y="3353354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C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512" y="1254820"/>
            <a:ext cx="88201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Verdana" pitchFamily="34" charset="0"/>
                <a:ea typeface="黑体" pitchFamily="49" charset="-12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历史上许多民族都将太阳作为顶礼膜拜的神明，如果没有太阳，地球就会处在黑暗和冰冷的长夜中，它也不会孕育出任何生命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。</a:t>
            </a:r>
            <a:endParaRPr lang="en-US" altLang="zh-CN" sz="2400" b="1" dirty="0" smtClean="0">
              <a:solidFill>
                <a:srgbClr val="FF0000"/>
              </a:solidFill>
              <a:latin typeface="Verdana" pitchFamily="34" charset="0"/>
              <a:ea typeface="黑体" pitchFamily="49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Verdana" pitchFamily="34" charset="0"/>
              <a:ea typeface="黑体" pitchFamily="49" charset="-122"/>
            </a:endParaRPr>
          </a:p>
          <a:p>
            <a:endParaRPr lang="zh-CN" altLang="en-US" sz="2400" b="1" dirty="0">
              <a:solidFill>
                <a:srgbClr val="FF0000"/>
              </a:solidFill>
              <a:latin typeface="Verdana" pitchFamily="34" charset="0"/>
              <a:ea typeface="黑体" pitchFamily="49" charset="-122"/>
            </a:endParaRPr>
          </a:p>
          <a:p>
            <a:r>
              <a:rPr lang="zh-CN" altLang="en-US" sz="2400" b="1" dirty="0">
                <a:solidFill>
                  <a:srgbClr val="FF6600"/>
                </a:solidFill>
                <a:latin typeface="Verdana" pitchFamily="34" charset="0"/>
                <a:ea typeface="黑体" pitchFamily="49" charset="-122"/>
              </a:rPr>
              <a:t>      </a:t>
            </a:r>
            <a:r>
              <a:rPr lang="zh-CN" altLang="en-US" sz="2400" b="1" dirty="0">
                <a:solidFill>
                  <a:srgbClr val="3366FF"/>
                </a:solidFill>
                <a:latin typeface="Verdana" pitchFamily="34" charset="0"/>
                <a:ea typeface="黑体" pitchFamily="49" charset="-122"/>
              </a:rPr>
              <a:t>实际上，夜幕中那些向我们眨眼的星星都是恒星，不过它们离我们非常遥远，所以看起来没有太阳那么大、那么亮。太阳是一颗离地球最近的恒星。许多恒星比太阳还大。每颗恒星都在释放巨大的能量，它们每时每刻向外辐射着惊人的光和热。</a:t>
            </a:r>
          </a:p>
          <a:p>
            <a:r>
              <a:rPr lang="zh-CN" altLang="en-US" sz="2400" b="1" dirty="0">
                <a:solidFill>
                  <a:srgbClr val="FF6600"/>
                </a:solidFill>
                <a:latin typeface="Verdana" pitchFamily="34" charset="0"/>
                <a:ea typeface="黑体" pitchFamily="49" charset="-122"/>
              </a:rPr>
              <a:t>      </a:t>
            </a:r>
            <a:endParaRPr lang="en-US" altLang="zh-CN" sz="2400" b="1" dirty="0" smtClean="0">
              <a:solidFill>
                <a:srgbClr val="FF6600"/>
              </a:solidFill>
              <a:latin typeface="Verdana" pitchFamily="34" charset="0"/>
              <a:ea typeface="黑体" pitchFamily="49" charset="-122"/>
            </a:endParaRPr>
          </a:p>
          <a:p>
            <a:r>
              <a:rPr lang="en-US" altLang="zh-CN" sz="2400" b="1" dirty="0">
                <a:solidFill>
                  <a:srgbClr val="FF6600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FF6600"/>
                </a:solidFill>
                <a:latin typeface="Verdana" pitchFamily="34" charset="0"/>
                <a:ea typeface="黑体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FF6600"/>
                </a:solidFill>
                <a:latin typeface="Verdana" pitchFamily="34" charset="0"/>
                <a:ea typeface="黑体" pitchFamily="49" charset="-122"/>
              </a:rPr>
              <a:t>太阳</a:t>
            </a:r>
            <a:r>
              <a:rPr lang="zh-CN" altLang="en-US" sz="2400" b="1" dirty="0">
                <a:solidFill>
                  <a:srgbClr val="FF6600"/>
                </a:solidFill>
                <a:latin typeface="Verdana" pitchFamily="34" charset="0"/>
                <a:ea typeface="黑体" pitchFamily="49" charset="-122"/>
              </a:rPr>
              <a:t>和其他恒星为什么会辐射如此巨大的能量？地球上的能量都是由太阳提供的吗？太阳能够永无止境地发出光和热吗？让我们在本章中一起探索这些有趣的问题吧？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4895850" cy="1206500"/>
          </a:xfrm>
        </p:spPr>
        <p:txBody>
          <a:bodyPr/>
          <a:lstStyle/>
          <a:p>
            <a:r>
              <a:rPr lang="zh-CN" altLang="en-US" b="1">
                <a:solidFill>
                  <a:srgbClr val="FF3300"/>
                </a:solidFill>
                <a:ea typeface="黑体" pitchFamily="49" charset="-122"/>
              </a:rPr>
              <a:t>一、什么是能源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05038"/>
            <a:ext cx="7772400" cy="4144962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问题：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      我们每天要吃饭、喝水，用什么来煮饭、烧水呢？</a:t>
            </a:r>
          </a:p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回答：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    煤，煤气，柴草、天然气</a:t>
            </a:r>
            <a:r>
              <a:rPr lang="zh-CN" altLang="en-US" sz="3600" b="1">
                <a:solidFill>
                  <a:schemeClr val="tx2"/>
                </a:solidFill>
                <a:latin typeface="宋体"/>
                <a:ea typeface="黑体" pitchFamily="49" charset="-122"/>
              </a:rPr>
              <a:t>……</a:t>
            </a:r>
            <a:endParaRPr lang="zh-CN" altLang="en-US" sz="36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981075"/>
            <a:ext cx="7772400" cy="4191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问题：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要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开动汽车、火车、飞机等交通工具需要消耗什么呢？</a:t>
            </a:r>
          </a:p>
          <a:p>
            <a:pPr algn="just">
              <a:lnSpc>
                <a:spcPct val="90000"/>
              </a:lnSpc>
            </a:pP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回答：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     汽油或者柴油、煤油等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196975"/>
            <a:ext cx="8532812" cy="3816350"/>
          </a:xfrm>
        </p:spPr>
        <p:txBody>
          <a:bodyPr/>
          <a:lstStyle/>
          <a:p>
            <a:pPr algn="just"/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问题：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煤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，煤气，柴草、天然气、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汽油煤油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或者柴油等它们在起什么作用？</a:t>
            </a:r>
          </a:p>
          <a:p>
            <a:pPr algn="just"/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答案：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它们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在以上工作的作用就是提供能量.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allAtOnce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191000"/>
          </a:xfrm>
        </p:spPr>
        <p:txBody>
          <a:bodyPr/>
          <a:lstStyle/>
          <a:p>
            <a:pPr algn="just"/>
            <a:r>
              <a:rPr lang="zh-CN" altLang="en-US" sz="2800"/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问题：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你知道还有什么可以提供能量吗？</a:t>
            </a:r>
          </a:p>
          <a:p>
            <a:pPr algn="just"/>
            <a:endParaRPr lang="zh-CN" altLang="en-US" sz="3600" b="1"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回答：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江河里的水流、流动的空气、电、太阳光.</a:t>
            </a:r>
          </a:p>
          <a:p>
            <a:pPr>
              <a:buFont typeface="Wingdings" pitchFamily="2" charset="2"/>
              <a:buNone/>
            </a:pPr>
            <a:endParaRPr lang="zh-CN" altLang="en-US" sz="36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981075"/>
            <a:ext cx="3851275" cy="1143000"/>
          </a:xfrm>
        </p:spPr>
        <p:txBody>
          <a:bodyPr/>
          <a:lstStyle/>
          <a:p>
            <a:r>
              <a:rPr lang="zh-CN" altLang="en-US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什么是能源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2725738"/>
            <a:ext cx="8218487" cy="2409825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像煤、天然气、汽油、水流、风、电、太阳光等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能够提供能量的物质资源，我们把它们都叫做能源.</a:t>
            </a:r>
            <a:endParaRPr lang="zh-CN" altLang="en-US" sz="40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87450" y="1700213"/>
            <a:ext cx="69119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70000"/>
              <a:buFont typeface="Wingdings" pitchFamily="2" charset="2"/>
              <a:buChar char="v"/>
            </a:pPr>
            <a:r>
              <a:rPr lang="zh-CN" altLang="en-US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人们的生活、生产、科研都离不开能源。那么能源包括哪些种，我们应该怎样来开发和有效地利用它们呢？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79613" y="1708152"/>
            <a:ext cx="4464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Verdana" pitchFamily="34" charset="0"/>
              </a:rPr>
              <a:t>按能源的来源来分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979613" y="2708275"/>
            <a:ext cx="500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00FF"/>
                </a:solidFill>
                <a:latin typeface="Verdana" pitchFamily="34" charset="0"/>
              </a:rPr>
              <a:t>按是否可以再生来分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979613" y="3716338"/>
            <a:ext cx="554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00FF"/>
                </a:solidFill>
                <a:latin typeface="Verdana" pitchFamily="34" charset="0"/>
              </a:rPr>
              <a:t>按提供能源的物质来分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411413" y="476250"/>
            <a:ext cx="386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3300"/>
                </a:solidFill>
                <a:ea typeface="黑体" pitchFamily="49" charset="-122"/>
              </a:rPr>
              <a:t>二、能源分类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051050" y="4724400"/>
            <a:ext cx="554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00FF"/>
                </a:solidFill>
                <a:latin typeface="Verdana" pitchFamily="34" charset="0"/>
              </a:rPr>
              <a:t>按开发的先后来分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  <p:bldP spid="14342" grpId="0" autoUpdateAnimBg="0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31</TotalTime>
  <Pages>0</Pages>
  <Words>771</Words>
  <Characters>0</Characters>
  <Application>Microsoft Office PowerPoint</Application>
  <DocSecurity>0</DocSecurity>
  <PresentationFormat>全屏显示(4:3)</PresentationFormat>
  <Lines>0</Lines>
  <Paragraphs>105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Tahoma</vt:lpstr>
      <vt:lpstr>Wingdings</vt:lpstr>
      <vt:lpstr>黑体</vt:lpstr>
      <vt:lpstr>Verdana</vt:lpstr>
      <vt:lpstr>Times New Roman</vt:lpstr>
      <vt:lpstr>隶书</vt:lpstr>
      <vt:lpstr>华文新魏</vt:lpstr>
      <vt:lpstr>楷体_GB2312</vt:lpstr>
      <vt:lpstr>诗情画意</vt:lpstr>
      <vt:lpstr>PowerPoint 演示文稿</vt:lpstr>
      <vt:lpstr>PowerPoint 演示文稿</vt:lpstr>
      <vt:lpstr>一、什么是能源</vt:lpstr>
      <vt:lpstr>PowerPoint 演示文稿</vt:lpstr>
      <vt:lpstr>PowerPoint 演示文稿</vt:lpstr>
      <vt:lpstr>PowerPoint 演示文稿</vt:lpstr>
      <vt:lpstr>什么是能源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Windows 用户</cp:lastModifiedBy>
  <cp:revision>11</cp:revision>
  <dcterms:created xsi:type="dcterms:W3CDTF">2010-11-29T06:22:18Z</dcterms:created>
  <dcterms:modified xsi:type="dcterms:W3CDTF">2016-10-25T06:46:22Z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