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0" r:id="rId3"/>
    <p:sldId id="263" r:id="rId4"/>
    <p:sldId id="261" r:id="rId5"/>
    <p:sldId id="266" r:id="rId6"/>
    <p:sldId id="262" r:id="rId7"/>
    <p:sldId id="267" r:id="rId8"/>
    <p:sldId id="264" r:id="rId9"/>
    <p:sldId id="265" r:id="rId10"/>
    <p:sldId id="268" r:id="rId11"/>
    <p:sldId id="269" r:id="rId12"/>
    <p:sldId id="257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A0F93C7-1F19-4657-B4C6-5AA2F0D551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4E41E-D6F5-4F72-9574-A02553BFC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60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CA61A-6D28-427B-BBD0-38A6ED9CE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77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52573-6BE5-4E12-90E8-321AD595A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83679-E0B1-4639-AE10-6F4157BD2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9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BD457-EE75-4F0A-B969-9B327D8862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8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0A511-EF34-4873-B51E-E641E5978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5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F59FE-8F6F-47DE-9BA0-793B906E1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8F741-E842-49E6-BE6F-BA1B4619AA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93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EB773-EF29-44AF-A7B2-0943D1713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09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1D4C7-6C65-4D3E-910D-76F175195C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7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19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C62276-4074-4637-8CB9-6F13EB76D91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-1%20&#22768;&#38899;&#30340;&#20135;&#29983;&#19982;&#20256;&#25773;.ppt#-1,2,&#24187;&#28783;&#29255; 2" TargetMode="External"/><Relationship Id="rId2" Type="http://schemas.openxmlformats.org/officeDocument/2006/relationships/hyperlink" Target="1-4%20&#22122;&#22768;&#30340;&#21361;&#23475;&#21450;&#25511;&#21046;.ppt#-1,2,&#24187;&#28783;&#29255; 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1-5%20&#22768;&#30340;&#21033;&#29992;.ppt#-1,2,&#24187;&#28783;&#29255; 2" TargetMode="External"/><Relationship Id="rId5" Type="http://schemas.openxmlformats.org/officeDocument/2006/relationships/hyperlink" Target="1-3%20&#22768;&#38899;&#30340;&#29305;&#24615;.ppt#-1,2,&#24187;&#28783;&#29255; 2" TargetMode="External"/><Relationship Id="rId4" Type="http://schemas.openxmlformats.org/officeDocument/2006/relationships/hyperlink" Target="1-2%20&#25105;&#20204;&#24590;&#26679;&#21548;&#21040;&#22768;&#38899;.ppt#-1,2,&#24187;&#28783;&#29255; 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05000" y="1812925"/>
            <a:ext cx="556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第二章  </a:t>
            </a:r>
            <a:r>
              <a:rPr lang="zh-CN" altLang="en-US" sz="60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声现象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267744" y="3501008"/>
            <a:ext cx="4259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声音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73088"/>
            <a:ext cx="5761037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300663"/>
            <a:ext cx="5761037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65175"/>
            <a:ext cx="6913562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sp>
        <p:nvSpPr>
          <p:cNvPr id="10244" name="Text Box 4">
            <a:hlinkClick r:id="rId2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1692275" y="1628775"/>
            <a:ext cx="5975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欲知后事如何，请看下一节</a:t>
            </a:r>
            <a:r>
              <a:rPr lang="en-US" altLang="zh-CN" sz="360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ea typeface="楷体_GB2312" pitchFamily="49" charset="-122"/>
              </a:rPr>
              <a:t>§1-4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噪声的危害及控制</a:t>
            </a:r>
          </a:p>
        </p:txBody>
      </p:sp>
      <p:sp>
        <p:nvSpPr>
          <p:cNvPr id="10245" name="Text Box 5">
            <a:hlinkClick r:id="rId3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1401763" y="4951413"/>
            <a:ext cx="1225550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声音的产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生与传播</a:t>
            </a:r>
          </a:p>
        </p:txBody>
      </p:sp>
      <p:sp>
        <p:nvSpPr>
          <p:cNvPr id="10246" name="Text Box 6">
            <a:hlinkClick r:id="rId4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2914650" y="4951413"/>
            <a:ext cx="1223963" cy="11588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我们怎样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听到声音</a:t>
            </a:r>
          </a:p>
        </p:txBody>
      </p:sp>
      <p:sp>
        <p:nvSpPr>
          <p:cNvPr id="10247" name="Text Box 7">
            <a:hlinkClick r:id="rId5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4425950" y="4951413"/>
            <a:ext cx="1008063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</a:t>
            </a: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特性</a:t>
            </a:r>
          </a:p>
        </p:txBody>
      </p:sp>
      <p:sp>
        <p:nvSpPr>
          <p:cNvPr id="10248" name="Text Box 8">
            <a:hlinkClick r:id="rId2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5722938" y="4951413"/>
            <a:ext cx="1223962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噪声的危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害及控制</a:t>
            </a:r>
          </a:p>
        </p:txBody>
      </p:sp>
      <p:sp>
        <p:nvSpPr>
          <p:cNvPr id="10249" name="Text Box 9">
            <a:hlinkClick r:id="rId6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7235825" y="4951413"/>
            <a:ext cx="792163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声的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62000" y="476250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、声音的种类：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990600" y="1052513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声音分为乐音和噪声。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990600" y="1628775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乐音的三个特点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音调、响度和音色</a:t>
            </a:r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6840538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  <p:bldP spid="123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62071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、音调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2060"/>
                </a:solidFill>
              </a:rPr>
              <a:t>pitch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002060"/>
                </a:solidFill>
              </a:rPr>
              <a:t>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10922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音调是指声音的高低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990600" y="1571625"/>
            <a:ext cx="815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频率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2060"/>
                </a:solidFill>
              </a:rPr>
              <a:t>frequency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：物体在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秒内振动的次数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430337" y="2049166"/>
            <a:ext cx="5635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①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频率表示物体振动的快慢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430337" y="2536528"/>
            <a:ext cx="6211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</a:rPr>
              <a:t>②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频率的单位是赫兹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2060"/>
                </a:solidFill>
              </a:rPr>
              <a:t>Hertz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)-(Hz);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11188" y="42211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(4)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人能够感受到的声音频率有一定的范围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430337" y="4794548"/>
            <a:ext cx="727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①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大多数人的听觉频率范围</a:t>
            </a:r>
            <a:r>
              <a:rPr lang="en-US" altLang="zh-CN" b="1">
                <a:solidFill>
                  <a:srgbClr val="002060"/>
                </a:solidFill>
                <a:ea typeface="楷体_GB2312" pitchFamily="49" charset="-122"/>
              </a:rPr>
              <a:t>20Hz--20000Hz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430337" y="5281911"/>
            <a:ext cx="8820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②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把高于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20000Hz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的声音叫做超声波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2060"/>
                </a:solidFill>
              </a:rPr>
              <a:t>supersonic wave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1430337" y="5802611"/>
            <a:ext cx="849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③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把低于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20Hz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的声音叫做次声波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2060"/>
                </a:solidFill>
              </a:rPr>
              <a:t>infrasonic wave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990600" y="3068638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音调跟发声体的频率有关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600200" y="3644900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振动越快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频率越大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音调越高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72" grpId="0" autoUpdateAnimBg="0"/>
      <p:bldP spid="15373" grpId="0" autoUpdateAnimBg="0"/>
      <p:bldP spid="15378" grpId="0" autoUpdateAnimBg="0"/>
      <p:bldP spid="15384" grpId="0" autoUpdateAnimBg="0"/>
      <p:bldP spid="15385" grpId="0" autoUpdateAnimBg="0"/>
      <p:bldP spid="15386" grpId="0" autoUpdateAnimBg="0"/>
      <p:bldP spid="15387" grpId="0" autoUpdateAnimBg="0"/>
      <p:bldP spid="15388" grpId="0" autoUpdateAnimBg="0"/>
      <p:bldP spid="153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6792"/>
            <a:ext cx="80645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765175"/>
            <a:ext cx="8964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人和一些动物的听觉频率范围和发声频率范围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－书</a:t>
            </a:r>
            <a:r>
              <a:rPr lang="en-US" altLang="zh-CN" b="1">
                <a:solidFill>
                  <a:srgbClr val="002060"/>
                </a:solidFill>
                <a:ea typeface="楷体_GB2312" pitchFamily="49" charset="-122"/>
              </a:rPr>
              <a:t>P21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图表。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49363"/>
            <a:ext cx="8353425" cy="43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068763" y="1989138"/>
            <a:ext cx="863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990600" y="1241425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响度是指声音的强弱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或大小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62000" y="601663"/>
            <a:ext cx="3881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、响度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hlink"/>
                </a:solidFill>
              </a:rPr>
              <a:t>loudness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424862" cy="450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autoUpdateAnimBg="0"/>
      <p:bldP spid="143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90600" y="11938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振幅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hlink"/>
                </a:solidFill>
              </a:rPr>
              <a:t>amplitude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" y="601663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、响度</a:t>
            </a:r>
            <a:r>
              <a:rPr lang="zh-CN" altLang="en-US" sz="36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90600" y="2852738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响度大小与什么有关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990600" y="45720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区分</a:t>
            </a:r>
            <a:r>
              <a:rPr lang="zh-CN" altLang="en-US" sz="32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音调和响度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260475" y="1770063"/>
            <a:ext cx="6408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①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物理意义：描述物体振动的幅度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260475" y="2273300"/>
            <a:ext cx="7704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②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定义：振动物体偏离原位置的最大距离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350963" y="3416300"/>
            <a:ext cx="293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①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振幅的大小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331913" y="399256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②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距发声体的远近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827088" y="5157788"/>
            <a:ext cx="77771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男低音在放声歌唱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女高音在轻声伴唱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试分析他们的音调和响度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autoUpdateAnimBg="0"/>
      <p:bldP spid="19464" grpId="0" autoUpdateAnimBg="0"/>
      <p:bldP spid="19465" grpId="0" autoUpdateAnimBg="0"/>
      <p:bldP spid="19467" grpId="0" autoUpdateAnimBg="0"/>
      <p:bldP spid="19468" grpId="0" autoUpdateAnimBg="0"/>
      <p:bldP spid="19469" grpId="0" autoUpdateAnimBg="0"/>
      <p:bldP spid="194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5800" y="692150"/>
            <a:ext cx="417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音色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chemeClr val="hlink"/>
                </a:solidFill>
              </a:rPr>
              <a:t>musical quality</a:t>
            </a: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pic>
        <p:nvPicPr>
          <p:cNvPr id="1641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2009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94013"/>
            <a:ext cx="784860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28600" y="44450"/>
            <a:ext cx="355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第一章  声现象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49813" y="115888"/>
            <a:ext cx="425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§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1-3 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声音的特性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11188" y="617538"/>
            <a:ext cx="187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音色：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827088" y="1125538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音色是由发声体本身决定的。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827088" y="1700213"/>
            <a:ext cx="7561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不同发声体的材料、结构不同，发出声音的音色也就不同。</a:t>
            </a:r>
          </a:p>
        </p:txBody>
      </p: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8713787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autoUpdateAnimBg="0"/>
      <p:bldP spid="1742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TiZiFontSchem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iZi0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521</TotalTime>
  <Words>434</Words>
  <Application>Microsoft Office PowerPoint</Application>
  <PresentationFormat>全屏显示(4:3)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TiZi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2</cp:revision>
  <dcterms:created xsi:type="dcterms:W3CDTF">1601-01-01T00:00:00Z</dcterms:created>
  <dcterms:modified xsi:type="dcterms:W3CDTF">2016-05-10T09:42:31Z</dcterms:modified>
</cp:coreProperties>
</file>