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activeX/activeX2.xml" ContentType="application/vnd.ms-office.activeX+xml"/>
  <Override PartName="/ppt/embeddings/oleObject8.bin" ContentType="application/vnd.openxmlformats-officedocument.oleObject"/>
  <Override PartName="/ppt/theme/themeOverride1.xml" ContentType="application/vnd.openxmlformats-officedocument.themeOverride+xml"/>
  <Override PartName="/ppt/media/audio2.bin" ContentType="audio/unknown"/>
  <Override PartName="/ppt/media/audio3.bin" ContentType="audio/unknown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3" r:id="rId3"/>
    <p:sldMasterId id="2147483667" r:id="rId4"/>
    <p:sldMasterId id="2147483669" r:id="rId5"/>
    <p:sldMasterId id="2147483673" r:id="rId6"/>
    <p:sldMasterId id="2147483677" r:id="rId7"/>
  </p:sldMasterIdLst>
  <p:notesMasterIdLst>
    <p:notesMasterId r:id="rId40"/>
  </p:notesMasterIdLst>
  <p:handoutMasterIdLst>
    <p:handoutMasterId r:id="rId41"/>
  </p:handoutMasterIdLst>
  <p:sldIdLst>
    <p:sldId id="256" r:id="rId8"/>
    <p:sldId id="284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2" r:id="rId17"/>
    <p:sldId id="281" r:id="rId18"/>
    <p:sldId id="286" r:id="rId19"/>
    <p:sldId id="303" r:id="rId20"/>
    <p:sldId id="282" r:id="rId21"/>
    <p:sldId id="283" r:id="rId22"/>
    <p:sldId id="288" r:id="rId23"/>
    <p:sldId id="289" r:id="rId24"/>
    <p:sldId id="304" r:id="rId25"/>
    <p:sldId id="287" r:id="rId26"/>
    <p:sldId id="290" r:id="rId27"/>
    <p:sldId id="301" r:id="rId28"/>
    <p:sldId id="291" r:id="rId29"/>
    <p:sldId id="297" r:id="rId30"/>
    <p:sldId id="292" r:id="rId31"/>
    <p:sldId id="293" r:id="rId32"/>
    <p:sldId id="294" r:id="rId33"/>
    <p:sldId id="302" r:id="rId34"/>
    <p:sldId id="295" r:id="rId35"/>
    <p:sldId id="296" r:id="rId36"/>
    <p:sldId id="264" r:id="rId37"/>
    <p:sldId id="265" r:id="rId38"/>
    <p:sldId id="300" r:id="rId39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601"/>
    <a:srgbClr val="050104"/>
    <a:srgbClr val="0000FF"/>
    <a:srgbClr val="FF33CC"/>
    <a:srgbClr val="FF0000"/>
    <a:srgbClr val="FF9900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94660"/>
  </p:normalViewPr>
  <p:slideViewPr>
    <p:cSldViewPr>
      <p:cViewPr>
        <p:scale>
          <a:sx n="60" d="100"/>
          <a:sy n="60" d="100"/>
        </p:scale>
        <p:origin x="-166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B453E1-0F96-403D-8652-580A42B60BC0}" type="datetime12">
              <a:rPr lang="zh-CN" altLang="en-US"/>
              <a:pPr/>
              <a:t>下午6时7分</a:t>
            </a:fld>
            <a:endParaRPr lang="en-US" altLang="zh-CN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A46977-9F8C-4901-A695-F2BE9E3B6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81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537FCE-C138-47F9-8E58-2FFEDD0FC7EB}" type="datetime12">
              <a:rPr lang="zh-CN" altLang="en-US"/>
              <a:pPr/>
              <a:t>下午6时7分</a:t>
            </a:fld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1E6C1D-40FB-4D7B-BCB3-C726C00BA1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29528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B319385-B239-49DA-9814-4179CDD4EE95}" type="datetime12">
              <a:rPr lang="zh-CN" altLang="en-US"/>
              <a:pPr/>
              <a:t>下午6时7分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AD9550-A17D-4981-A245-3C55984A7E5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904B9-7CDE-41F8-BD38-5422A0B19BFE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06DFD-3E3A-4006-B554-964D582475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51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B0538-20C6-41A0-8118-5D8457F677F9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6ADD9-8B7B-4D38-B748-6435239685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2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A5E81-A2FD-4596-B6EC-23F5B0CF1B00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B9E29F-ACB5-4BEB-B8ED-08B45837C5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40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895A371-06D0-4260-9799-7A9BEAA2E867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CC9147A-52BC-4A1A-AFA5-35BD837950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68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410CAFE-9668-42D3-867C-0268DF60110C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FD2A5B1-7BFA-4AFE-9AB7-9AA9B83AE0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21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46083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>
                <a:gd name="T0" fmla="*/ 335 w 5550"/>
                <a:gd name="T1" fmla="*/ 0 h 3216"/>
                <a:gd name="T2" fmla="*/ 333 w 5550"/>
                <a:gd name="T3" fmla="*/ 1290 h 3216"/>
                <a:gd name="T4" fmla="*/ 0 w 5550"/>
                <a:gd name="T5" fmla="*/ 1290 h 3216"/>
                <a:gd name="T6" fmla="*/ 6 w 5550"/>
                <a:gd name="T7" fmla="*/ 3210 h 3216"/>
                <a:gd name="T8" fmla="*/ 5550 w 5550"/>
                <a:gd name="T9" fmla="*/ 3216 h 3216"/>
                <a:gd name="T10" fmla="*/ 5550 w 5550"/>
                <a:gd name="T11" fmla="*/ 0 h 3216"/>
                <a:gd name="T12" fmla="*/ 335 w 5550"/>
                <a:gd name="T13" fmla="*/ 0 h 3216"/>
                <a:gd name="T14" fmla="*/ 335 w 5550"/>
                <a:gd name="T15" fmla="*/ 0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4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2182 h 2182"/>
                <a:gd name="T4" fmla="*/ 4897 w 4897"/>
                <a:gd name="T5" fmla="*/ 2182 h 2182"/>
                <a:gd name="T6" fmla="*/ 4897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5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6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416 h 1416"/>
                <a:gd name="T4" fmla="*/ 29 w 30"/>
                <a:gd name="T5" fmla="*/ 1416 h 1416"/>
                <a:gd name="T6" fmla="*/ 30 w 30"/>
                <a:gd name="T7" fmla="*/ 27 h 1416"/>
                <a:gd name="T8" fmla="*/ 0 w 30"/>
                <a:gd name="T9" fmla="*/ 0 h 1416"/>
                <a:gd name="T10" fmla="*/ 0 w 30"/>
                <a:gd name="T11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2161 h 2161"/>
                <a:gd name="T4" fmla="*/ 29 w 29"/>
                <a:gd name="T5" fmla="*/ 2161 h 2161"/>
                <a:gd name="T6" fmla="*/ 27 w 29"/>
                <a:gd name="T7" fmla="*/ 27 h 2161"/>
                <a:gd name="T8" fmla="*/ 0 w 29"/>
                <a:gd name="T9" fmla="*/ 0 h 2161"/>
                <a:gd name="T10" fmla="*/ 0 w 29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8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66E2239A-F3A1-47FB-84DF-2CB6293A5013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6093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06A7591-2AD8-4E53-9FBB-63B72469BA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3AA3A-71CF-4458-9C92-5712D769A219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383E8-A2A6-41DC-8700-54E811F383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74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79FA20-FCB5-4ACA-AB8D-9668A4C1658A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75B1F-B9C1-4D56-B99F-7C90BBFE2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075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13BE81-9288-432C-A99B-4F9CA65C20C3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81CD4-BB39-4ACB-B6AB-E471168E28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569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27C8D4-04CB-45B9-A05E-AF58C01CBBC0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A8DDA-6586-49B1-ADA5-1C196E1C0C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070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63306-C62D-4A58-B20E-1E349340E727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7632D-EC63-4347-B4A7-F3A555B18E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6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2FA0E2-6C5F-414C-A9A2-C8D6F4065074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3EB7C-5EBF-4EA3-A5E5-EA836820C1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399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4DC439-6B6B-4B09-8E7A-E36567D8C40D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B5007-2103-4462-8D27-C8CA8F7690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367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C4EFD8-95FC-48CF-A12B-FF8505CE9C18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F19BA-24A2-47D3-9F22-D7514874CE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934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78B88-9862-4B42-B144-8A7C09D7863E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C080F-032F-4E75-BB71-748BB271EE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55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A92002-7536-4B88-B8AF-9E85ECC168E7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CD22B-1011-459B-B450-6B1A0B2B78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125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0FDBC1-210B-4723-BF0D-D9984E165356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F6730-B922-497D-94C8-9ED13D35B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254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222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222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52229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223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223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223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223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223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223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223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223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223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5223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2240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93AD5C3-BE69-4F4C-927C-538AA2509B16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2241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2242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880999E-07BF-447C-841E-CE6A849BDE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A1B021-4B86-4FEE-BE3D-8B57839D9A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5F654B9-CC58-438D-A8E7-37F5500C0DF4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852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19BCEB-0AFF-4375-985C-8B7269F57D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41E7C63-8DC0-4454-BEB1-224A49C5AD58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746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854112-EA3C-48E1-A2F0-AB3B8132540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D2011C9-B171-410A-9AFB-805585FF60F8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598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29FD21-4463-4608-BED2-CBA7548E325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D22F558-CF02-40EA-9682-599C5202CCEE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7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2B8EBB-8B9A-4141-9DAA-20BB053928AD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26FF1-89DE-41F8-8E48-308FED4C5C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607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82A89C-F9A3-44E4-A8D1-D4150647200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1A3E475-F90F-43C2-BCCA-B48D8AA88725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988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615D61-BFF4-4D59-85A4-8B440232C3A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E19EF6-8D22-4CF2-984A-3302F0CFAC08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730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007236-6627-47C4-ADE9-B3CE20AB3E7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B5B29F-1F7D-4387-BCF4-201ACBAE8B49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087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00F40F-A1DF-494A-85C1-688AE90AAE7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2AF912C-9700-4E1E-8277-FA5E9CCD9CFB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4087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552584-4DDD-460D-9B44-68A86184123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C1D378A-8F81-457F-9833-C06855F3ED8D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256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F4631E-6684-4C74-BAEF-ACD9367BD4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697CAA3-D6D4-444B-8E11-4D60C068DC62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6983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3 w 546"/>
              <a:gd name="T1" fmla="*/ 4 h 497"/>
              <a:gd name="T2" fmla="*/ 11 w 546"/>
              <a:gd name="T3" fmla="*/ 71 h 497"/>
              <a:gd name="T4" fmla="*/ 25 w 546"/>
              <a:gd name="T5" fmla="*/ 393 h 497"/>
              <a:gd name="T6" fmla="*/ 54 w 546"/>
              <a:gd name="T7" fmla="*/ 457 h 497"/>
              <a:gd name="T8" fmla="*/ 158 w 546"/>
              <a:gd name="T9" fmla="*/ 482 h 497"/>
              <a:gd name="T10" fmla="*/ 204 w 546"/>
              <a:gd name="T11" fmla="*/ 495 h 497"/>
              <a:gd name="T12" fmla="*/ 520 w 546"/>
              <a:gd name="T13" fmla="*/ 475 h 497"/>
              <a:gd name="T14" fmla="*/ 533 w 546"/>
              <a:gd name="T15" fmla="*/ 167 h 497"/>
              <a:gd name="T16" fmla="*/ 369 w 546"/>
              <a:gd name="T17" fmla="*/ 16 h 497"/>
              <a:gd name="T18" fmla="*/ 249 w 546"/>
              <a:gd name="T19" fmla="*/ 29 h 497"/>
              <a:gd name="T20" fmla="*/ 198 w 546"/>
              <a:gd name="T21" fmla="*/ 11 h 497"/>
              <a:gd name="T22" fmla="*/ 151 w 546"/>
              <a:gd name="T23" fmla="*/ 2 h 497"/>
              <a:gd name="T24" fmla="*/ 23 w 546"/>
              <a:gd name="T25" fmla="*/ 4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8067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880" y="18"/>
            <a:chExt cx="2996" cy="2733"/>
          </a:xfrm>
        </p:grpSpPr>
        <p:sp>
          <p:nvSpPr>
            <p:cNvPr id="88068" name="Freeform 4"/>
            <p:cNvSpPr>
              <a:spLocks/>
            </p:cNvSpPr>
            <p:nvPr/>
          </p:nvSpPr>
          <p:spPr bwMode="auto">
            <a:xfrm>
              <a:off x="3024" y="18"/>
              <a:ext cx="496" cy="189"/>
            </a:xfrm>
            <a:custGeom>
              <a:avLst/>
              <a:gdLst>
                <a:gd name="T0" fmla="*/ 71 w 97"/>
                <a:gd name="T1" fmla="*/ 25 h 37"/>
                <a:gd name="T2" fmla="*/ 91 w 97"/>
                <a:gd name="T3" fmla="*/ 20 h 37"/>
                <a:gd name="T4" fmla="*/ 92 w 97"/>
                <a:gd name="T5" fmla="*/ 17 h 37"/>
                <a:gd name="T6" fmla="*/ 88 w 97"/>
                <a:gd name="T7" fmla="*/ 0 h 37"/>
                <a:gd name="T8" fmla="*/ 25 w 97"/>
                <a:gd name="T9" fmla="*/ 0 h 37"/>
                <a:gd name="T10" fmla="*/ 10 w 97"/>
                <a:gd name="T11" fmla="*/ 22 h 37"/>
                <a:gd name="T12" fmla="*/ 71 w 97"/>
                <a:gd name="T13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69" name="Freeform 5"/>
            <p:cNvSpPr>
              <a:spLocks noEditPoints="1"/>
            </p:cNvSpPr>
            <p:nvPr/>
          </p:nvSpPr>
          <p:spPr bwMode="auto">
            <a:xfrm>
              <a:off x="2880" y="18"/>
              <a:ext cx="2996" cy="2733"/>
            </a:xfrm>
            <a:custGeom>
              <a:avLst/>
              <a:gdLst>
                <a:gd name="T0" fmla="*/ 504 w 585"/>
                <a:gd name="T1" fmla="*/ 1 h 534"/>
                <a:gd name="T2" fmla="*/ 157 w 585"/>
                <a:gd name="T3" fmla="*/ 0 h 534"/>
                <a:gd name="T4" fmla="*/ 225 w 585"/>
                <a:gd name="T5" fmla="*/ 21 h 534"/>
                <a:gd name="T6" fmla="*/ 174 w 585"/>
                <a:gd name="T7" fmla="*/ 39 h 534"/>
                <a:gd name="T8" fmla="*/ 207 w 585"/>
                <a:gd name="T9" fmla="*/ 71 h 534"/>
                <a:gd name="T10" fmla="*/ 74 w 585"/>
                <a:gd name="T11" fmla="*/ 60 h 534"/>
                <a:gd name="T12" fmla="*/ 26 w 585"/>
                <a:gd name="T13" fmla="*/ 63 h 534"/>
                <a:gd name="T14" fmla="*/ 199 w 585"/>
                <a:gd name="T15" fmla="*/ 487 h 534"/>
                <a:gd name="T16" fmla="*/ 144 w 585"/>
                <a:gd name="T17" fmla="*/ 341 h 534"/>
                <a:gd name="T18" fmla="*/ 105 w 585"/>
                <a:gd name="T19" fmla="*/ 376 h 534"/>
                <a:gd name="T20" fmla="*/ 94 w 585"/>
                <a:gd name="T21" fmla="*/ 435 h 534"/>
                <a:gd name="T22" fmla="*/ 124 w 585"/>
                <a:gd name="T23" fmla="*/ 265 h 534"/>
                <a:gd name="T24" fmla="*/ 153 w 585"/>
                <a:gd name="T25" fmla="*/ 228 h 534"/>
                <a:gd name="T26" fmla="*/ 209 w 585"/>
                <a:gd name="T27" fmla="*/ 237 h 534"/>
                <a:gd name="T28" fmla="*/ 188 w 585"/>
                <a:gd name="T29" fmla="*/ 306 h 534"/>
                <a:gd name="T30" fmla="*/ 192 w 585"/>
                <a:gd name="T31" fmla="*/ 395 h 534"/>
                <a:gd name="T32" fmla="*/ 515 w 585"/>
                <a:gd name="T33" fmla="*/ 483 h 534"/>
                <a:gd name="T34" fmla="*/ 454 w 585"/>
                <a:gd name="T35" fmla="*/ 427 h 534"/>
                <a:gd name="T36" fmla="*/ 425 w 585"/>
                <a:gd name="T37" fmla="*/ 345 h 534"/>
                <a:gd name="T38" fmla="*/ 396 w 585"/>
                <a:gd name="T39" fmla="*/ 270 h 534"/>
                <a:gd name="T40" fmla="*/ 460 w 585"/>
                <a:gd name="T41" fmla="*/ 256 h 534"/>
                <a:gd name="T42" fmla="*/ 407 w 585"/>
                <a:gd name="T43" fmla="*/ 223 h 534"/>
                <a:gd name="T44" fmla="*/ 439 w 585"/>
                <a:gd name="T45" fmla="*/ 226 h 534"/>
                <a:gd name="T46" fmla="*/ 438 w 585"/>
                <a:gd name="T47" fmla="*/ 209 h 534"/>
                <a:gd name="T48" fmla="*/ 376 w 585"/>
                <a:gd name="T49" fmla="*/ 211 h 534"/>
                <a:gd name="T50" fmla="*/ 357 w 585"/>
                <a:gd name="T51" fmla="*/ 343 h 534"/>
                <a:gd name="T52" fmla="*/ 347 w 585"/>
                <a:gd name="T53" fmla="*/ 230 h 534"/>
                <a:gd name="T54" fmla="*/ 331 w 585"/>
                <a:gd name="T55" fmla="*/ 182 h 534"/>
                <a:gd name="T56" fmla="*/ 347 w 585"/>
                <a:gd name="T57" fmla="*/ 136 h 534"/>
                <a:gd name="T58" fmla="*/ 339 w 585"/>
                <a:gd name="T59" fmla="*/ 99 h 534"/>
                <a:gd name="T60" fmla="*/ 331 w 585"/>
                <a:gd name="T61" fmla="*/ 62 h 534"/>
                <a:gd name="T62" fmla="*/ 369 w 585"/>
                <a:gd name="T63" fmla="*/ 103 h 534"/>
                <a:gd name="T64" fmla="*/ 415 w 585"/>
                <a:gd name="T65" fmla="*/ 47 h 534"/>
                <a:gd name="T66" fmla="*/ 409 w 585"/>
                <a:gd name="T67" fmla="*/ 95 h 534"/>
                <a:gd name="T68" fmla="*/ 401 w 585"/>
                <a:gd name="T69" fmla="*/ 130 h 534"/>
                <a:gd name="T70" fmla="*/ 401 w 585"/>
                <a:gd name="T71" fmla="*/ 181 h 534"/>
                <a:gd name="T72" fmla="*/ 558 w 585"/>
                <a:gd name="T73" fmla="*/ 181 h 534"/>
                <a:gd name="T74" fmla="*/ 554 w 585"/>
                <a:gd name="T75" fmla="*/ 76 h 534"/>
                <a:gd name="T76" fmla="*/ 249 w 585"/>
                <a:gd name="T77" fmla="*/ 69 h 534"/>
                <a:gd name="T78" fmla="*/ 293 w 585"/>
                <a:gd name="T79" fmla="*/ 93 h 534"/>
                <a:gd name="T80" fmla="*/ 171 w 585"/>
                <a:gd name="T81" fmla="*/ 195 h 534"/>
                <a:gd name="T82" fmla="*/ 69 w 585"/>
                <a:gd name="T83" fmla="*/ 98 h 534"/>
                <a:gd name="T84" fmla="*/ 191 w 585"/>
                <a:gd name="T85" fmla="*/ 106 h 534"/>
                <a:gd name="T86" fmla="*/ 220 w 585"/>
                <a:gd name="T87" fmla="*/ 105 h 534"/>
                <a:gd name="T88" fmla="*/ 302 w 585"/>
                <a:gd name="T89" fmla="*/ 121 h 534"/>
                <a:gd name="T90" fmla="*/ 276 w 585"/>
                <a:gd name="T91" fmla="*/ 256 h 534"/>
                <a:gd name="T92" fmla="*/ 260 w 585"/>
                <a:gd name="T93" fmla="*/ 137 h 534"/>
                <a:gd name="T94" fmla="*/ 171 w 585"/>
                <a:gd name="T95" fmla="*/ 195 h 534"/>
                <a:gd name="T96" fmla="*/ 223 w 585"/>
                <a:gd name="T97" fmla="*/ 225 h 534"/>
                <a:gd name="T98" fmla="*/ 247 w 585"/>
                <a:gd name="T99" fmla="*/ 158 h 534"/>
                <a:gd name="T100" fmla="*/ 326 w 585"/>
                <a:gd name="T101" fmla="*/ 292 h 534"/>
                <a:gd name="T102" fmla="*/ 215 w 585"/>
                <a:gd name="T103" fmla="*/ 321 h 534"/>
                <a:gd name="T104" fmla="*/ 309 w 585"/>
                <a:gd name="T105" fmla="*/ 277 h 534"/>
                <a:gd name="T106" fmla="*/ 318 w 585"/>
                <a:gd name="T107" fmla="*/ 133 h 534"/>
                <a:gd name="T108" fmla="*/ 313 w 585"/>
                <a:gd name="T109" fmla="*/ 213 h 534"/>
                <a:gd name="T110" fmla="*/ 299 w 585"/>
                <a:gd name="T111" fmla="*/ 144 h 534"/>
                <a:gd name="T112" fmla="*/ 507 w 585"/>
                <a:gd name="T113" fmla="*/ 179 h 534"/>
                <a:gd name="T114" fmla="*/ 461 w 585"/>
                <a:gd name="T115" fmla="*/ 16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0" name="Freeform 6"/>
            <p:cNvSpPr>
              <a:spLocks/>
            </p:cNvSpPr>
            <p:nvPr/>
          </p:nvSpPr>
          <p:spPr bwMode="auto">
            <a:xfrm>
              <a:off x="3592" y="1303"/>
              <a:ext cx="241" cy="287"/>
            </a:xfrm>
            <a:custGeom>
              <a:avLst/>
              <a:gdLst>
                <a:gd name="T0" fmla="*/ 40 w 47"/>
                <a:gd name="T1" fmla="*/ 15 h 56"/>
                <a:gd name="T2" fmla="*/ 27 w 47"/>
                <a:gd name="T3" fmla="*/ 56 h 56"/>
                <a:gd name="T4" fmla="*/ 40 w 47"/>
                <a:gd name="T5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1" name="Freeform 7"/>
            <p:cNvSpPr>
              <a:spLocks/>
            </p:cNvSpPr>
            <p:nvPr/>
          </p:nvSpPr>
          <p:spPr bwMode="auto">
            <a:xfrm>
              <a:off x="3371" y="1420"/>
              <a:ext cx="211" cy="384"/>
            </a:xfrm>
            <a:custGeom>
              <a:avLst/>
              <a:gdLst>
                <a:gd name="T0" fmla="*/ 19 w 41"/>
                <a:gd name="T1" fmla="*/ 27 h 75"/>
                <a:gd name="T2" fmla="*/ 12 w 41"/>
                <a:gd name="T3" fmla="*/ 69 h 75"/>
                <a:gd name="T4" fmla="*/ 40 w 41"/>
                <a:gd name="T5" fmla="*/ 45 h 75"/>
                <a:gd name="T6" fmla="*/ 37 w 41"/>
                <a:gd name="T7" fmla="*/ 24 h 75"/>
                <a:gd name="T8" fmla="*/ 19 w 41"/>
                <a:gd name="T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2" name="Freeform 8"/>
            <p:cNvSpPr>
              <a:spLocks/>
            </p:cNvSpPr>
            <p:nvPr/>
          </p:nvSpPr>
          <p:spPr bwMode="auto">
            <a:xfrm>
              <a:off x="3239" y="653"/>
              <a:ext cx="691" cy="322"/>
            </a:xfrm>
            <a:custGeom>
              <a:avLst/>
              <a:gdLst>
                <a:gd name="T0" fmla="*/ 112 w 135"/>
                <a:gd name="T1" fmla="*/ 4 h 63"/>
                <a:gd name="T2" fmla="*/ 24 w 135"/>
                <a:gd name="T3" fmla="*/ 4 h 63"/>
                <a:gd name="T4" fmla="*/ 2 w 135"/>
                <a:gd name="T5" fmla="*/ 25 h 63"/>
                <a:gd name="T6" fmla="*/ 60 w 135"/>
                <a:gd name="T7" fmla="*/ 58 h 63"/>
                <a:gd name="T8" fmla="*/ 96 w 135"/>
                <a:gd name="T9" fmla="*/ 54 h 63"/>
                <a:gd name="T10" fmla="*/ 113 w 135"/>
                <a:gd name="T11" fmla="*/ 53 h 63"/>
                <a:gd name="T12" fmla="*/ 112 w 135"/>
                <a:gd name="T13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3" name="Freeform 9"/>
            <p:cNvSpPr>
              <a:spLocks/>
            </p:cNvSpPr>
            <p:nvPr/>
          </p:nvSpPr>
          <p:spPr bwMode="auto">
            <a:xfrm>
              <a:off x="4022" y="1564"/>
              <a:ext cx="497" cy="522"/>
            </a:xfrm>
            <a:custGeom>
              <a:avLst/>
              <a:gdLst>
                <a:gd name="T0" fmla="*/ 67 w 97"/>
                <a:gd name="T1" fmla="*/ 5 h 102"/>
                <a:gd name="T2" fmla="*/ 31 w 97"/>
                <a:gd name="T3" fmla="*/ 5 h 102"/>
                <a:gd name="T4" fmla="*/ 12 w 97"/>
                <a:gd name="T5" fmla="*/ 57 h 102"/>
                <a:gd name="T6" fmla="*/ 79 w 97"/>
                <a:gd name="T7" fmla="*/ 62 h 102"/>
                <a:gd name="T8" fmla="*/ 67 w 97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4" name="Freeform 10"/>
            <p:cNvSpPr>
              <a:spLocks/>
            </p:cNvSpPr>
            <p:nvPr/>
          </p:nvSpPr>
          <p:spPr bwMode="auto">
            <a:xfrm>
              <a:off x="5164" y="1037"/>
              <a:ext cx="507" cy="97"/>
            </a:xfrm>
            <a:custGeom>
              <a:avLst/>
              <a:gdLst>
                <a:gd name="T0" fmla="*/ 15 w 99"/>
                <a:gd name="T1" fmla="*/ 0 h 19"/>
                <a:gd name="T2" fmla="*/ 40 w 99"/>
                <a:gd name="T3" fmla="*/ 15 h 19"/>
                <a:gd name="T4" fmla="*/ 15 w 99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5" name="Freeform 11"/>
            <p:cNvSpPr>
              <a:spLocks/>
            </p:cNvSpPr>
            <p:nvPr/>
          </p:nvSpPr>
          <p:spPr bwMode="auto">
            <a:xfrm>
              <a:off x="5333" y="1016"/>
              <a:ext cx="390" cy="240"/>
            </a:xfrm>
            <a:custGeom>
              <a:avLst/>
              <a:gdLst>
                <a:gd name="T0" fmla="*/ 21 w 76"/>
                <a:gd name="T1" fmla="*/ 37 h 47"/>
                <a:gd name="T2" fmla="*/ 70 w 76"/>
                <a:gd name="T3" fmla="*/ 17 h 47"/>
                <a:gd name="T4" fmla="*/ 48 w 76"/>
                <a:gd name="T5" fmla="*/ 3 h 47"/>
                <a:gd name="T6" fmla="*/ 19 w 76"/>
                <a:gd name="T7" fmla="*/ 32 h 47"/>
                <a:gd name="T8" fmla="*/ 21 w 76"/>
                <a:gd name="T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6" name="Freeform 12"/>
            <p:cNvSpPr>
              <a:spLocks/>
            </p:cNvSpPr>
            <p:nvPr/>
          </p:nvSpPr>
          <p:spPr bwMode="auto">
            <a:xfrm>
              <a:off x="5318" y="1216"/>
              <a:ext cx="420" cy="189"/>
            </a:xfrm>
            <a:custGeom>
              <a:avLst/>
              <a:gdLst>
                <a:gd name="T0" fmla="*/ 72 w 82"/>
                <a:gd name="T1" fmla="*/ 6 h 37"/>
                <a:gd name="T2" fmla="*/ 24 w 82"/>
                <a:gd name="T3" fmla="*/ 17 h 37"/>
                <a:gd name="T4" fmla="*/ 17 w 82"/>
                <a:gd name="T5" fmla="*/ 26 h 37"/>
                <a:gd name="T6" fmla="*/ 76 w 82"/>
                <a:gd name="T7" fmla="*/ 23 h 37"/>
                <a:gd name="T8" fmla="*/ 82 w 82"/>
                <a:gd name="T9" fmla="*/ 20 h 37"/>
                <a:gd name="T10" fmla="*/ 82 w 82"/>
                <a:gd name="T11" fmla="*/ 0 h 37"/>
                <a:gd name="T12" fmla="*/ 72 w 82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7" name="Freeform 13"/>
            <p:cNvSpPr>
              <a:spLocks/>
            </p:cNvSpPr>
            <p:nvPr/>
          </p:nvSpPr>
          <p:spPr bwMode="auto">
            <a:xfrm>
              <a:off x="4990" y="1395"/>
              <a:ext cx="707" cy="169"/>
            </a:xfrm>
            <a:custGeom>
              <a:avLst/>
              <a:gdLst>
                <a:gd name="T0" fmla="*/ 21 w 138"/>
                <a:gd name="T1" fmla="*/ 1 h 33"/>
                <a:gd name="T2" fmla="*/ 8 w 138"/>
                <a:gd name="T3" fmla="*/ 14 h 33"/>
                <a:gd name="T4" fmla="*/ 57 w 138"/>
                <a:gd name="T5" fmla="*/ 22 h 33"/>
                <a:gd name="T6" fmla="*/ 117 w 138"/>
                <a:gd name="T7" fmla="*/ 23 h 33"/>
                <a:gd name="T8" fmla="*/ 114 w 138"/>
                <a:gd name="T9" fmla="*/ 8 h 33"/>
                <a:gd name="T10" fmla="*/ 82 w 138"/>
                <a:gd name="T11" fmla="*/ 3 h 33"/>
                <a:gd name="T12" fmla="*/ 21 w 138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8" name="Freeform 14"/>
            <p:cNvSpPr>
              <a:spLocks/>
            </p:cNvSpPr>
            <p:nvPr/>
          </p:nvSpPr>
          <p:spPr bwMode="auto">
            <a:xfrm>
              <a:off x="5067" y="1559"/>
              <a:ext cx="574" cy="148"/>
            </a:xfrm>
            <a:custGeom>
              <a:avLst/>
              <a:gdLst>
                <a:gd name="T0" fmla="*/ 98 w 112"/>
                <a:gd name="T1" fmla="*/ 19 h 29"/>
                <a:gd name="T2" fmla="*/ 103 w 112"/>
                <a:gd name="T3" fmla="*/ 4 h 29"/>
                <a:gd name="T4" fmla="*/ 74 w 112"/>
                <a:gd name="T5" fmla="*/ 10 h 29"/>
                <a:gd name="T6" fmla="*/ 36 w 112"/>
                <a:gd name="T7" fmla="*/ 6 h 29"/>
                <a:gd name="T8" fmla="*/ 2 w 112"/>
                <a:gd name="T9" fmla="*/ 4 h 29"/>
                <a:gd name="T10" fmla="*/ 98 w 112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9" name="Freeform 15"/>
            <p:cNvSpPr>
              <a:spLocks/>
            </p:cNvSpPr>
            <p:nvPr/>
          </p:nvSpPr>
          <p:spPr bwMode="auto">
            <a:xfrm>
              <a:off x="5031" y="1677"/>
              <a:ext cx="589" cy="486"/>
            </a:xfrm>
            <a:custGeom>
              <a:avLst/>
              <a:gdLst>
                <a:gd name="T0" fmla="*/ 3 w 115"/>
                <a:gd name="T1" fmla="*/ 53 h 95"/>
                <a:gd name="T2" fmla="*/ 26 w 115"/>
                <a:gd name="T3" fmla="*/ 54 h 95"/>
                <a:gd name="T4" fmla="*/ 50 w 115"/>
                <a:gd name="T5" fmla="*/ 77 h 95"/>
                <a:gd name="T6" fmla="*/ 59 w 115"/>
                <a:gd name="T7" fmla="*/ 84 h 95"/>
                <a:gd name="T8" fmla="*/ 81 w 115"/>
                <a:gd name="T9" fmla="*/ 52 h 95"/>
                <a:gd name="T10" fmla="*/ 111 w 115"/>
                <a:gd name="T11" fmla="*/ 52 h 95"/>
                <a:gd name="T12" fmla="*/ 79 w 115"/>
                <a:gd name="T13" fmla="*/ 27 h 95"/>
                <a:gd name="T14" fmla="*/ 37 w 115"/>
                <a:gd name="T15" fmla="*/ 16 h 95"/>
                <a:gd name="T16" fmla="*/ 12 w 115"/>
                <a:gd name="T17" fmla="*/ 41 h 95"/>
                <a:gd name="T18" fmla="*/ 3 w 115"/>
                <a:gd name="T1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Freeform 16"/>
            <p:cNvSpPr>
              <a:spLocks/>
            </p:cNvSpPr>
            <p:nvPr/>
          </p:nvSpPr>
          <p:spPr bwMode="auto">
            <a:xfrm>
              <a:off x="5415" y="1482"/>
              <a:ext cx="333" cy="865"/>
            </a:xfrm>
            <a:custGeom>
              <a:avLst/>
              <a:gdLst>
                <a:gd name="T0" fmla="*/ 51 w 65"/>
                <a:gd name="T1" fmla="*/ 40 h 169"/>
                <a:gd name="T2" fmla="*/ 22 w 65"/>
                <a:gd name="T3" fmla="*/ 49 h 169"/>
                <a:gd name="T4" fmla="*/ 22 w 65"/>
                <a:gd name="T5" fmla="*/ 59 h 169"/>
                <a:gd name="T6" fmla="*/ 50 w 65"/>
                <a:gd name="T7" fmla="*/ 90 h 169"/>
                <a:gd name="T8" fmla="*/ 34 w 65"/>
                <a:gd name="T9" fmla="*/ 118 h 169"/>
                <a:gd name="T10" fmla="*/ 0 w 65"/>
                <a:gd name="T11" fmla="*/ 148 h 169"/>
                <a:gd name="T12" fmla="*/ 17 w 65"/>
                <a:gd name="T13" fmla="*/ 155 h 169"/>
                <a:gd name="T14" fmla="*/ 47 w 65"/>
                <a:gd name="T15" fmla="*/ 166 h 169"/>
                <a:gd name="T16" fmla="*/ 63 w 65"/>
                <a:gd name="T17" fmla="*/ 162 h 169"/>
                <a:gd name="T18" fmla="*/ 65 w 65"/>
                <a:gd name="T19" fmla="*/ 0 h 169"/>
                <a:gd name="T20" fmla="*/ 51 w 65"/>
                <a:gd name="T21" fmla="*/ 4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081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5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6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7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8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9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0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1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2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4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5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6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7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8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99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0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1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2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3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4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5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6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7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8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09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0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1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2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3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4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5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6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7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8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9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0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1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2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3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4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5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6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7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8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9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0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1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2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3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4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5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6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7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8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9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0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1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2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3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4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5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6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7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8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49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0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1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2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3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4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5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6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7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8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9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0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1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2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3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4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5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6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7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8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9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0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1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2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3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4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5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6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7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8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79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0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1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2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3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4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5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6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7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8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89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0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1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2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3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4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5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6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7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8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99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0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1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2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3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4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5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6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7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8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09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0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1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2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3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4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5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6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7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8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19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20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21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22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23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24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25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26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822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8228" name="Rectangle 16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BEAAA9C-FD31-4BC3-A02E-F86B757B0A33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88229" name="Rectangle 16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8230" name="Rectangle 1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B0B42F6-827C-482A-8454-D0427C85DAB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823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88232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976"/>
            <a:chExt cx="1062" cy="981"/>
          </a:xfrm>
        </p:grpSpPr>
        <p:sp>
          <p:nvSpPr>
            <p:cNvPr id="88233" name="Freeform 169"/>
            <p:cNvSpPr>
              <a:spLocks/>
            </p:cNvSpPr>
            <p:nvPr userDrawn="1"/>
          </p:nvSpPr>
          <p:spPr bwMode="auto">
            <a:xfrm>
              <a:off x="121" y="2976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34" name="Freeform 170"/>
            <p:cNvSpPr>
              <a:spLocks noEditPoints="1"/>
            </p:cNvSpPr>
            <p:nvPr userDrawn="1"/>
          </p:nvSpPr>
          <p:spPr bwMode="auto">
            <a:xfrm>
              <a:off x="96" y="2981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35" name="Freeform 171"/>
            <p:cNvSpPr>
              <a:spLocks/>
            </p:cNvSpPr>
            <p:nvPr userDrawn="1"/>
          </p:nvSpPr>
          <p:spPr bwMode="auto">
            <a:xfrm>
              <a:off x="348" y="3446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36" name="Freeform 172"/>
            <p:cNvSpPr>
              <a:spLocks/>
            </p:cNvSpPr>
            <p:nvPr userDrawn="1"/>
          </p:nvSpPr>
          <p:spPr bwMode="auto">
            <a:xfrm>
              <a:off x="267" y="3487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37" name="Freeform 173"/>
            <p:cNvSpPr>
              <a:spLocks/>
            </p:cNvSpPr>
            <p:nvPr userDrawn="1"/>
          </p:nvSpPr>
          <p:spPr bwMode="auto">
            <a:xfrm>
              <a:off x="222" y="3214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38" name="Freeform 174"/>
            <p:cNvSpPr>
              <a:spLocks/>
            </p:cNvSpPr>
            <p:nvPr userDrawn="1"/>
          </p:nvSpPr>
          <p:spPr bwMode="auto">
            <a:xfrm>
              <a:off x="500" y="3537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39" name="Freeform 175"/>
            <p:cNvSpPr>
              <a:spLocks/>
            </p:cNvSpPr>
            <p:nvPr userDrawn="1"/>
          </p:nvSpPr>
          <p:spPr bwMode="auto">
            <a:xfrm>
              <a:off x="905" y="3350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40" name="Freeform 176"/>
            <p:cNvSpPr>
              <a:spLocks/>
            </p:cNvSpPr>
            <p:nvPr userDrawn="1"/>
          </p:nvSpPr>
          <p:spPr bwMode="auto">
            <a:xfrm>
              <a:off x="965" y="3345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41" name="Freeform 177"/>
            <p:cNvSpPr>
              <a:spLocks/>
            </p:cNvSpPr>
            <p:nvPr userDrawn="1"/>
          </p:nvSpPr>
          <p:spPr bwMode="auto">
            <a:xfrm>
              <a:off x="960" y="3396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42" name="Freeform 178"/>
            <p:cNvSpPr>
              <a:spLocks/>
            </p:cNvSpPr>
            <p:nvPr userDrawn="1"/>
          </p:nvSpPr>
          <p:spPr bwMode="auto">
            <a:xfrm>
              <a:off x="844" y="3477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43" name="Freeform 179"/>
            <p:cNvSpPr>
              <a:spLocks/>
            </p:cNvSpPr>
            <p:nvPr userDrawn="1"/>
          </p:nvSpPr>
          <p:spPr bwMode="auto">
            <a:xfrm>
              <a:off x="869" y="3532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44" name="Freeform 180"/>
            <p:cNvSpPr>
              <a:spLocks/>
            </p:cNvSpPr>
            <p:nvPr userDrawn="1"/>
          </p:nvSpPr>
          <p:spPr bwMode="auto">
            <a:xfrm>
              <a:off x="859" y="3578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245" name="Freeform 181"/>
            <p:cNvSpPr>
              <a:spLocks/>
            </p:cNvSpPr>
            <p:nvPr userDrawn="1"/>
          </p:nvSpPr>
          <p:spPr bwMode="auto">
            <a:xfrm>
              <a:off x="996" y="3497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65849-09E4-44C6-876E-65CDA5A6C529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4B846-E205-4BF2-A95B-D8417B0B7F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0782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D4F4B-3129-4DF7-8855-4243B80343B1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3C5C2-6189-4596-86DC-7DEE6F48A2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5616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3DBC6-8DA6-44A9-8DE5-C3F111FCD222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C06DC-F370-429E-ACE1-0B751E1417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08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D0CD7-9D51-4C9E-846D-771023C783AB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EFCD0-0B98-4E2B-98AB-C0AC3A168E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5336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A0E7EE-8F66-4CF8-AE72-FE87BBE45170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3379B-7D35-4387-9216-F98CC48F13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6378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DC57E-5BC7-4C31-9B42-2CE9B68FA0BF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3F3AF-2D4A-44DE-8EB0-4540DD108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917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95BCF-8D50-4DCF-B21E-D3273D2C6845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624A2-B4D1-4BA4-8801-57967C7BE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94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263CF-87FA-4657-91B9-A0613219D890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2D3F2-4B48-4CB8-9C32-E4E43B0521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308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710B97-D230-4D4F-8157-93F1D836E975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715AA-294C-4E37-ADEA-110A6F0DC9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7322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9DE196-6C28-4C51-ADC3-54B413EC4E5E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D21DD-1EE2-4EBF-8F8C-ECEDAB9059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8899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1B75C3-0ACB-4150-BF19-13A15837F302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C7D85-032E-4227-BE14-4180A77E77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3468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3946B37-DDC4-4373-90A8-9E7F0AF480FA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3EDA079-5A84-4D8F-A444-636B3E7EFC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0202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FA4628B9-C83F-41B4-B80D-4031E9D90E33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92B14C-88EA-4289-9431-21FA341E8CC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11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526D9-5968-47A4-AA50-F8B551BE7954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61EED-5D35-45E5-8806-FBBBA7DD0E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66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7DD2B8-E4AE-4949-9DC7-08837A66CC1C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960D7-C9AE-4AB0-B1CD-14421E01D1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5682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1C72C-3C1C-4B5C-8C0A-E43280538F6E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69183-4199-4E53-85DD-88D499EC07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4062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73B05-1338-4A52-B642-AA774843EB44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7C383-B85B-4A0C-943D-E77F73FF6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90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ACB240-B9AC-464F-A938-AE119500CCAF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3A40D-A3DA-494C-95C9-4FEC6DDC91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5981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34FAD0-8706-48D0-8763-D393648409B8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BFAD4-2205-4DE1-B33E-AFF4806F4B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3466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19576-BAD5-4ACE-88C7-A513F355F8AD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E96A9-4C46-4531-A516-AFFE40113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691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070E5-37FD-476F-AC3F-DC49A300E278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6D7A1-B2FD-49EE-BD96-CDF00A084A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7717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91551C-E98D-4EF2-A863-112EE21597A4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2DEF9-AF53-4702-A821-80C2429904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421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D8AC37-AD3B-445A-AF9D-020FC3D57603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CD275-B0B8-4DD7-86D0-37E13921DB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8847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C4B28-5D78-4F3B-95DB-949D2A62FDC4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3C9CA-10A2-4237-BF22-DB864B8645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4986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8733FAA-2CE8-4C42-9423-6EB01299B152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CD743E7-23BA-49C9-8474-36215D9C15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87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1A1AB-B5E8-4D6C-9205-D30C4941A04B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9353E-9DB1-48ED-B38B-BAB750536A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4873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908E421-1981-4EFD-8096-D678D6B47AF6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7FAC7F1-F421-43E6-9581-43148B5FE2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E0B6B-7D7F-491D-B9B6-1120FAF85DCF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83670-0B76-436B-8F79-D24BED3763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1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FEBC6-04AB-4AB5-A386-FD106D2F5E8D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5DDFE-4FFE-4332-80CF-6B1EFA3CFA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1877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06460-21B5-443C-B0CC-1F384429EE06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08590-29BB-46EC-B0DD-B52079EE96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7361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88CC77-6A1F-4CE9-BB26-586FE98914E5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5E3FC-4F00-4A53-AB09-C068EB22F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3424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CF770-8963-4721-9583-253A8E863372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4F298-FA50-427A-9456-03BFCB04CC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3912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E28CE-0A2C-4E08-8172-8FB0C9642DA6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91640-0486-4023-BF41-03CB96E746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4629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CB9CD3-E277-4A8C-A3A6-6C2B3179EB8D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830AF-323B-463B-AA12-8C00E408E2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5284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D4474-241F-4448-A7AF-3DC228A90AA4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0D616-2F20-4133-84A5-32779D337D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6630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618865-6F01-467C-8BB5-5FB9A9EDD691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8CD1F-D077-47C6-95A8-7069C0B49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51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5889F-63DD-4F43-A94B-33A959D1C517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7A1FF-59E8-40F1-817E-1CFECB9C4F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7923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42457E-9DC2-4F81-BAB5-17F39CCA53C0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0F9A2-F1C3-4C55-993A-AAB688B9FA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5996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B6E7D59-ADDF-4305-BD5A-D80CE3667389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D76A088-1923-4AAC-B7AB-E24525713C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72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2902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183" y="1604"/>
              <a:chExt cx="448" cy="299"/>
            </a:xfrm>
          </p:grpSpPr>
          <p:sp>
            <p:nvSpPr>
              <p:cNvPr id="129028" name="Rectangle 4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29" name="Rectangle 5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903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29031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032" name="Rectangle 8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3" cy="29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0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90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903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042F69-7BD7-422B-AAC5-033DAF747279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12903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2904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1E2163-7F22-4818-AA59-609A471BA3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73FCCC-BD3F-4719-82A3-708F4138E78E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D1C65-8C74-4ECA-A23A-68B679F19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5538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D5475-6B4C-4B0A-8C0F-A8B36ED02170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267C5-CDD6-4A55-8787-FC609A3B38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3714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12343-2F3A-4EA7-8B1E-9540D7B3CAE6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F4DD8-48B0-4113-90D4-90FFB3A604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9199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D5ECC-5AD9-4B10-9905-59B02C49331F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97D3F-9C8C-44B6-BCAC-04AC82CB1B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6096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17A6D-F0BB-45B8-8A49-08D7C8F307FF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91CC6-B256-42C6-8B5B-25C84AF655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5121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DC9667-88DC-4AAC-A835-77BBEF32C96E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1EB2E-89EC-4F88-9BD8-AF790084AF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7620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07117F-089E-48D5-9FED-E6EC05651833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C9DC9-56E3-4653-A7B8-5CA69F6734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8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5BF652-89FB-42D5-905B-683EABE1FED9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8FDA4-0043-4513-9976-97DB053AAB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6011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304B7-FA87-4D88-B555-63A6922BC040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78597-27F4-4CAD-982E-701FADC151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078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1F6AA-73F3-4C9E-BC2D-6EAB0459396E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79AA9-9632-49A7-BB00-C61EFA708B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1694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74F5A-EE12-4EC5-9C95-BC8DA97DCBA0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9E7D-B177-4DA5-B5E2-D7B6C3246F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8096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9E06F9D-5B65-41EC-8A41-76C1FA886114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87A1AC0-C9D8-47DE-B74F-9FF2AA056C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1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43256F-6B37-4525-B55F-F551BDD45C97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7AEEB-EF1B-40B7-9B42-31010F72FB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34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control" Target="../activeX/activeX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2.jp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856C6E5-50A8-4A8F-9123-B67EB61AE627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6A70-A238-4164-A06F-C3B2A25A96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4" name="ShockwaveFlash1" r:id="rId16" imgW="914400" imgH="304920"/>
        </mc:Choice>
        <mc:Fallback>
          <p:control name="ShockwaveFlash1" r:id="rId16" imgW="914400" imgH="30492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77200" y="6400800"/>
                  <a:ext cx="9144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750" r:id="rId12"/>
    <p:sldLayoutId id="214748375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45059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2182 h 2182"/>
                <a:gd name="T4" fmla="*/ 4897 w 4897"/>
                <a:gd name="T5" fmla="*/ 2182 h 2182"/>
                <a:gd name="T6" fmla="*/ 4897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0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>
                <a:gd name="T0" fmla="*/ 330 w 5550"/>
                <a:gd name="T1" fmla="*/ 1764 h 3168"/>
                <a:gd name="T2" fmla="*/ 0 w 5550"/>
                <a:gd name="T3" fmla="*/ 1764 h 3168"/>
                <a:gd name="T4" fmla="*/ 0 w 5550"/>
                <a:gd name="T5" fmla="*/ 3168 h 3168"/>
                <a:gd name="T6" fmla="*/ 5550 w 5550"/>
                <a:gd name="T7" fmla="*/ 3168 h 3168"/>
                <a:gd name="T8" fmla="*/ 5550 w 5550"/>
                <a:gd name="T9" fmla="*/ 0 h 3168"/>
                <a:gd name="T10" fmla="*/ 330 w 5550"/>
                <a:gd name="T11" fmla="*/ 0 h 3168"/>
                <a:gd name="T12" fmla="*/ 330 w 5550"/>
                <a:gd name="T13" fmla="*/ 1764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1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2182 h 2182"/>
                <a:gd name="T4" fmla="*/ 4897 w 4897"/>
                <a:gd name="T5" fmla="*/ 2182 h 2182"/>
                <a:gd name="T6" fmla="*/ 4897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2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3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2161 h 2161"/>
                <a:gd name="T4" fmla="*/ 29 w 29"/>
                <a:gd name="T5" fmla="*/ 2161 h 2161"/>
                <a:gd name="T6" fmla="*/ 27 w 29"/>
                <a:gd name="T7" fmla="*/ 27 h 2161"/>
                <a:gd name="T8" fmla="*/ 0 w 29"/>
                <a:gd name="T9" fmla="*/ 0 h 2161"/>
                <a:gd name="T10" fmla="*/ 0 w 29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>
                <a:gd name="T0" fmla="*/ 0 w 29"/>
                <a:gd name="T1" fmla="*/ 1416 h 1416"/>
                <a:gd name="T2" fmla="*/ 29 w 29"/>
                <a:gd name="T3" fmla="*/ 1416 h 1416"/>
                <a:gd name="T4" fmla="*/ 28 w 29"/>
                <a:gd name="T5" fmla="*/ 24 h 1416"/>
                <a:gd name="T6" fmla="*/ 0 w 29"/>
                <a:gd name="T7" fmla="*/ 0 h 1416"/>
                <a:gd name="T8" fmla="*/ 0 w 29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5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416 h 1416"/>
                <a:gd name="T4" fmla="*/ 29 w 30"/>
                <a:gd name="T5" fmla="*/ 1416 h 1416"/>
                <a:gd name="T6" fmla="*/ 30 w 30"/>
                <a:gd name="T7" fmla="*/ 27 h 1416"/>
                <a:gd name="T8" fmla="*/ 0 w 30"/>
                <a:gd name="T9" fmla="*/ 0 h 1416"/>
                <a:gd name="T10" fmla="*/ 0 w 30"/>
                <a:gd name="T11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5CFF714-8195-45C5-BB42-9DECFA6F32CE}" type="datetime13">
              <a:rPr lang="zh-CN" altLang="en-US"/>
              <a:pPr/>
              <a:t>下午6时7分2秒</a:t>
            </a:fld>
            <a:endParaRPr lang="en-US" altLang="zh-CN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45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3B2F623-3F81-4626-AFED-C561BE986E6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5070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5071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963691A6-2443-4B0C-9400-0A4F6FE7D25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5121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1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4454A3A-D016-446C-91A2-7AD87152455C}" type="datetime13">
              <a:rPr lang="zh-CN" altLang="en-US"/>
              <a:pPr/>
              <a:t>下午6时7分2秒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57" y="0"/>
            <a:chExt cx="4971" cy="4297"/>
          </a:xfrm>
        </p:grpSpPr>
        <p:sp>
          <p:nvSpPr>
            <p:cNvPr id="87043" name="Rectangle 3"/>
            <p:cNvSpPr>
              <a:spLocks noChangeArrowheads="1"/>
            </p:cNvSpPr>
            <p:nvPr/>
          </p:nvSpPr>
          <p:spPr bwMode="auto">
            <a:xfrm>
              <a:off x="392" y="0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4" name="Freeform 4"/>
            <p:cNvSpPr>
              <a:spLocks noEditPoints="1"/>
            </p:cNvSpPr>
            <p:nvPr/>
          </p:nvSpPr>
          <p:spPr bwMode="auto">
            <a:xfrm>
              <a:off x="392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5" name="Freeform 5"/>
            <p:cNvSpPr>
              <a:spLocks noEditPoints="1"/>
            </p:cNvSpPr>
            <p:nvPr/>
          </p:nvSpPr>
          <p:spPr bwMode="auto">
            <a:xfrm>
              <a:off x="392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6" name="Freeform 6"/>
            <p:cNvSpPr>
              <a:spLocks noEditPoints="1"/>
            </p:cNvSpPr>
            <p:nvPr/>
          </p:nvSpPr>
          <p:spPr bwMode="auto">
            <a:xfrm>
              <a:off x="392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7" name="Freeform 7"/>
            <p:cNvSpPr>
              <a:spLocks noEditPoints="1"/>
            </p:cNvSpPr>
            <p:nvPr/>
          </p:nvSpPr>
          <p:spPr bwMode="auto">
            <a:xfrm>
              <a:off x="392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8" name="Freeform 8"/>
            <p:cNvSpPr>
              <a:spLocks noEditPoints="1"/>
            </p:cNvSpPr>
            <p:nvPr/>
          </p:nvSpPr>
          <p:spPr bwMode="auto">
            <a:xfrm>
              <a:off x="392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9" name="Freeform 9"/>
            <p:cNvSpPr>
              <a:spLocks noEditPoints="1"/>
            </p:cNvSpPr>
            <p:nvPr/>
          </p:nvSpPr>
          <p:spPr bwMode="auto">
            <a:xfrm>
              <a:off x="392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0" name="Freeform 10"/>
            <p:cNvSpPr>
              <a:spLocks noEditPoints="1"/>
            </p:cNvSpPr>
            <p:nvPr/>
          </p:nvSpPr>
          <p:spPr bwMode="auto">
            <a:xfrm>
              <a:off x="392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1" name="Freeform 11"/>
            <p:cNvSpPr>
              <a:spLocks noEditPoints="1"/>
            </p:cNvSpPr>
            <p:nvPr/>
          </p:nvSpPr>
          <p:spPr bwMode="auto">
            <a:xfrm>
              <a:off x="392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2" name="Freeform 12"/>
            <p:cNvSpPr>
              <a:spLocks noEditPoints="1"/>
            </p:cNvSpPr>
            <p:nvPr/>
          </p:nvSpPr>
          <p:spPr bwMode="auto">
            <a:xfrm>
              <a:off x="392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3" name="Freeform 13"/>
            <p:cNvSpPr>
              <a:spLocks noEditPoints="1"/>
            </p:cNvSpPr>
            <p:nvPr/>
          </p:nvSpPr>
          <p:spPr bwMode="auto">
            <a:xfrm>
              <a:off x="392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4" name="Rectangle 14"/>
            <p:cNvSpPr>
              <a:spLocks noChangeArrowheads="1"/>
            </p:cNvSpPr>
            <p:nvPr/>
          </p:nvSpPr>
          <p:spPr bwMode="auto">
            <a:xfrm>
              <a:off x="392" y="4246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5" name="Rectangle 15"/>
            <p:cNvSpPr>
              <a:spLocks noChangeArrowheads="1"/>
            </p:cNvSpPr>
            <p:nvPr/>
          </p:nvSpPr>
          <p:spPr bwMode="auto">
            <a:xfrm>
              <a:off x="837" y="0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6" name="Freeform 16"/>
            <p:cNvSpPr>
              <a:spLocks noEditPoints="1"/>
            </p:cNvSpPr>
            <p:nvPr/>
          </p:nvSpPr>
          <p:spPr bwMode="auto">
            <a:xfrm>
              <a:off x="837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7" name="Freeform 17"/>
            <p:cNvSpPr>
              <a:spLocks noEditPoints="1"/>
            </p:cNvSpPr>
            <p:nvPr/>
          </p:nvSpPr>
          <p:spPr bwMode="auto">
            <a:xfrm>
              <a:off x="837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8" name="Freeform 18"/>
            <p:cNvSpPr>
              <a:spLocks noEditPoints="1"/>
            </p:cNvSpPr>
            <p:nvPr/>
          </p:nvSpPr>
          <p:spPr bwMode="auto">
            <a:xfrm>
              <a:off x="837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9" name="Freeform 19"/>
            <p:cNvSpPr>
              <a:spLocks noEditPoints="1"/>
            </p:cNvSpPr>
            <p:nvPr/>
          </p:nvSpPr>
          <p:spPr bwMode="auto">
            <a:xfrm>
              <a:off x="837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0" name="Freeform 20"/>
            <p:cNvSpPr>
              <a:spLocks noEditPoints="1"/>
            </p:cNvSpPr>
            <p:nvPr/>
          </p:nvSpPr>
          <p:spPr bwMode="auto">
            <a:xfrm>
              <a:off x="837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1" name="Freeform 21"/>
            <p:cNvSpPr>
              <a:spLocks noEditPoints="1"/>
            </p:cNvSpPr>
            <p:nvPr/>
          </p:nvSpPr>
          <p:spPr bwMode="auto">
            <a:xfrm>
              <a:off x="837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2" name="Freeform 22"/>
            <p:cNvSpPr>
              <a:spLocks noEditPoints="1"/>
            </p:cNvSpPr>
            <p:nvPr/>
          </p:nvSpPr>
          <p:spPr bwMode="auto">
            <a:xfrm>
              <a:off x="837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3" name="Freeform 23"/>
            <p:cNvSpPr>
              <a:spLocks noEditPoints="1"/>
            </p:cNvSpPr>
            <p:nvPr/>
          </p:nvSpPr>
          <p:spPr bwMode="auto">
            <a:xfrm>
              <a:off x="837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Freeform 24"/>
            <p:cNvSpPr>
              <a:spLocks noEditPoints="1"/>
            </p:cNvSpPr>
            <p:nvPr/>
          </p:nvSpPr>
          <p:spPr bwMode="auto">
            <a:xfrm>
              <a:off x="837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5" name="Freeform 25"/>
            <p:cNvSpPr>
              <a:spLocks noEditPoints="1"/>
            </p:cNvSpPr>
            <p:nvPr/>
          </p:nvSpPr>
          <p:spPr bwMode="auto">
            <a:xfrm>
              <a:off x="837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6" name="Rectangle 26"/>
            <p:cNvSpPr>
              <a:spLocks noChangeArrowheads="1"/>
            </p:cNvSpPr>
            <p:nvPr/>
          </p:nvSpPr>
          <p:spPr bwMode="auto">
            <a:xfrm>
              <a:off x="837" y="4246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7" name="Rectangle 27"/>
            <p:cNvSpPr>
              <a:spLocks noChangeArrowheads="1"/>
            </p:cNvSpPr>
            <p:nvPr/>
          </p:nvSpPr>
          <p:spPr bwMode="auto">
            <a:xfrm>
              <a:off x="1287" y="0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8" name="Freeform 28"/>
            <p:cNvSpPr>
              <a:spLocks noEditPoints="1"/>
            </p:cNvSpPr>
            <p:nvPr/>
          </p:nvSpPr>
          <p:spPr bwMode="auto">
            <a:xfrm>
              <a:off x="1287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9" name="Freeform 29"/>
            <p:cNvSpPr>
              <a:spLocks noEditPoints="1"/>
            </p:cNvSpPr>
            <p:nvPr/>
          </p:nvSpPr>
          <p:spPr bwMode="auto">
            <a:xfrm>
              <a:off x="1287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0" name="Freeform 30"/>
            <p:cNvSpPr>
              <a:spLocks noEditPoints="1"/>
            </p:cNvSpPr>
            <p:nvPr/>
          </p:nvSpPr>
          <p:spPr bwMode="auto">
            <a:xfrm>
              <a:off x="1287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1" name="Freeform 31"/>
            <p:cNvSpPr>
              <a:spLocks noEditPoints="1"/>
            </p:cNvSpPr>
            <p:nvPr/>
          </p:nvSpPr>
          <p:spPr bwMode="auto">
            <a:xfrm>
              <a:off x="1287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2" name="Freeform 32"/>
            <p:cNvSpPr>
              <a:spLocks noEditPoints="1"/>
            </p:cNvSpPr>
            <p:nvPr/>
          </p:nvSpPr>
          <p:spPr bwMode="auto">
            <a:xfrm>
              <a:off x="1287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3" name="Freeform 33"/>
            <p:cNvSpPr>
              <a:spLocks noEditPoints="1"/>
            </p:cNvSpPr>
            <p:nvPr/>
          </p:nvSpPr>
          <p:spPr bwMode="auto">
            <a:xfrm>
              <a:off x="1287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4" name="Freeform 34"/>
            <p:cNvSpPr>
              <a:spLocks noEditPoints="1"/>
            </p:cNvSpPr>
            <p:nvPr/>
          </p:nvSpPr>
          <p:spPr bwMode="auto">
            <a:xfrm>
              <a:off x="1287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5" name="Freeform 35"/>
            <p:cNvSpPr>
              <a:spLocks noEditPoints="1"/>
            </p:cNvSpPr>
            <p:nvPr/>
          </p:nvSpPr>
          <p:spPr bwMode="auto">
            <a:xfrm>
              <a:off x="1287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6" name="Freeform 36"/>
            <p:cNvSpPr>
              <a:spLocks noEditPoints="1"/>
            </p:cNvSpPr>
            <p:nvPr/>
          </p:nvSpPr>
          <p:spPr bwMode="auto">
            <a:xfrm>
              <a:off x="1287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7" name="Freeform 37"/>
            <p:cNvSpPr>
              <a:spLocks noEditPoints="1"/>
            </p:cNvSpPr>
            <p:nvPr/>
          </p:nvSpPr>
          <p:spPr bwMode="auto">
            <a:xfrm>
              <a:off x="1287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8" name="Rectangle 38"/>
            <p:cNvSpPr>
              <a:spLocks noChangeArrowheads="1"/>
            </p:cNvSpPr>
            <p:nvPr/>
          </p:nvSpPr>
          <p:spPr bwMode="auto">
            <a:xfrm>
              <a:off x="1287" y="4246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9" name="Rectangle 39"/>
            <p:cNvSpPr>
              <a:spLocks noChangeArrowheads="1"/>
            </p:cNvSpPr>
            <p:nvPr/>
          </p:nvSpPr>
          <p:spPr bwMode="auto">
            <a:xfrm>
              <a:off x="1732" y="0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0" name="Freeform 40"/>
            <p:cNvSpPr>
              <a:spLocks noEditPoints="1"/>
            </p:cNvSpPr>
            <p:nvPr/>
          </p:nvSpPr>
          <p:spPr bwMode="auto">
            <a:xfrm>
              <a:off x="1732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1" name="Freeform 41"/>
            <p:cNvSpPr>
              <a:spLocks noEditPoints="1"/>
            </p:cNvSpPr>
            <p:nvPr/>
          </p:nvSpPr>
          <p:spPr bwMode="auto">
            <a:xfrm>
              <a:off x="1732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2" name="Freeform 42"/>
            <p:cNvSpPr>
              <a:spLocks noEditPoints="1"/>
            </p:cNvSpPr>
            <p:nvPr/>
          </p:nvSpPr>
          <p:spPr bwMode="auto">
            <a:xfrm>
              <a:off x="1732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3" name="Freeform 43"/>
            <p:cNvSpPr>
              <a:spLocks noEditPoints="1"/>
            </p:cNvSpPr>
            <p:nvPr/>
          </p:nvSpPr>
          <p:spPr bwMode="auto">
            <a:xfrm>
              <a:off x="1732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4" name="Freeform 44"/>
            <p:cNvSpPr>
              <a:spLocks noEditPoints="1"/>
            </p:cNvSpPr>
            <p:nvPr/>
          </p:nvSpPr>
          <p:spPr bwMode="auto">
            <a:xfrm>
              <a:off x="1732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5" name="Freeform 45"/>
            <p:cNvSpPr>
              <a:spLocks noEditPoints="1"/>
            </p:cNvSpPr>
            <p:nvPr/>
          </p:nvSpPr>
          <p:spPr bwMode="auto">
            <a:xfrm>
              <a:off x="1732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6" name="Freeform 46"/>
            <p:cNvSpPr>
              <a:spLocks noEditPoints="1"/>
            </p:cNvSpPr>
            <p:nvPr/>
          </p:nvSpPr>
          <p:spPr bwMode="auto">
            <a:xfrm>
              <a:off x="1732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7" name="Freeform 47"/>
            <p:cNvSpPr>
              <a:spLocks noEditPoints="1"/>
            </p:cNvSpPr>
            <p:nvPr/>
          </p:nvSpPr>
          <p:spPr bwMode="auto">
            <a:xfrm>
              <a:off x="1732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8" name="Freeform 48"/>
            <p:cNvSpPr>
              <a:spLocks noEditPoints="1"/>
            </p:cNvSpPr>
            <p:nvPr/>
          </p:nvSpPr>
          <p:spPr bwMode="auto">
            <a:xfrm>
              <a:off x="1732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9" name="Freeform 49"/>
            <p:cNvSpPr>
              <a:spLocks noEditPoints="1"/>
            </p:cNvSpPr>
            <p:nvPr/>
          </p:nvSpPr>
          <p:spPr bwMode="auto">
            <a:xfrm>
              <a:off x="1732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0" name="Rectangle 50"/>
            <p:cNvSpPr>
              <a:spLocks noChangeArrowheads="1"/>
            </p:cNvSpPr>
            <p:nvPr/>
          </p:nvSpPr>
          <p:spPr bwMode="auto">
            <a:xfrm>
              <a:off x="1732" y="4246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1" name="Rectangle 51"/>
            <p:cNvSpPr>
              <a:spLocks noChangeArrowheads="1"/>
            </p:cNvSpPr>
            <p:nvPr/>
          </p:nvSpPr>
          <p:spPr bwMode="auto">
            <a:xfrm>
              <a:off x="2177" y="0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2" name="Freeform 52"/>
            <p:cNvSpPr>
              <a:spLocks noEditPoints="1"/>
            </p:cNvSpPr>
            <p:nvPr/>
          </p:nvSpPr>
          <p:spPr bwMode="auto">
            <a:xfrm>
              <a:off x="2177" y="202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3" name="Freeform 53"/>
            <p:cNvSpPr>
              <a:spLocks noEditPoints="1"/>
            </p:cNvSpPr>
            <p:nvPr/>
          </p:nvSpPr>
          <p:spPr bwMode="auto">
            <a:xfrm>
              <a:off x="2177" y="607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4" name="Freeform 54"/>
            <p:cNvSpPr>
              <a:spLocks noEditPoints="1"/>
            </p:cNvSpPr>
            <p:nvPr/>
          </p:nvSpPr>
          <p:spPr bwMode="auto">
            <a:xfrm>
              <a:off x="2177" y="101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5" name="Freeform 55"/>
            <p:cNvSpPr>
              <a:spLocks noEditPoints="1"/>
            </p:cNvSpPr>
            <p:nvPr/>
          </p:nvSpPr>
          <p:spPr bwMode="auto">
            <a:xfrm>
              <a:off x="2177" y="141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6" name="Freeform 56"/>
            <p:cNvSpPr>
              <a:spLocks noEditPoints="1"/>
            </p:cNvSpPr>
            <p:nvPr/>
          </p:nvSpPr>
          <p:spPr bwMode="auto">
            <a:xfrm>
              <a:off x="2177" y="182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7" name="Freeform 57"/>
            <p:cNvSpPr>
              <a:spLocks noEditPoints="1"/>
            </p:cNvSpPr>
            <p:nvPr/>
          </p:nvSpPr>
          <p:spPr bwMode="auto">
            <a:xfrm>
              <a:off x="2177" y="2224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8" name="Freeform 58"/>
            <p:cNvSpPr>
              <a:spLocks noEditPoints="1"/>
            </p:cNvSpPr>
            <p:nvPr/>
          </p:nvSpPr>
          <p:spPr bwMode="auto">
            <a:xfrm>
              <a:off x="2177" y="2629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9" name="Freeform 59"/>
            <p:cNvSpPr>
              <a:spLocks noEditPoints="1"/>
            </p:cNvSpPr>
            <p:nvPr/>
          </p:nvSpPr>
          <p:spPr bwMode="auto">
            <a:xfrm>
              <a:off x="2177" y="303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0" name="Freeform 60"/>
            <p:cNvSpPr>
              <a:spLocks noEditPoints="1"/>
            </p:cNvSpPr>
            <p:nvPr/>
          </p:nvSpPr>
          <p:spPr bwMode="auto">
            <a:xfrm>
              <a:off x="2177" y="3438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1" name="Freeform 61"/>
            <p:cNvSpPr>
              <a:spLocks noEditPoints="1"/>
            </p:cNvSpPr>
            <p:nvPr/>
          </p:nvSpPr>
          <p:spPr bwMode="auto">
            <a:xfrm>
              <a:off x="2177" y="384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2" name="Rectangle 62"/>
            <p:cNvSpPr>
              <a:spLocks noChangeArrowheads="1"/>
            </p:cNvSpPr>
            <p:nvPr/>
          </p:nvSpPr>
          <p:spPr bwMode="auto">
            <a:xfrm>
              <a:off x="2177" y="4246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3" name="Rectangle 63"/>
            <p:cNvSpPr>
              <a:spLocks noChangeArrowheads="1"/>
            </p:cNvSpPr>
            <p:nvPr/>
          </p:nvSpPr>
          <p:spPr bwMode="auto">
            <a:xfrm>
              <a:off x="2628" y="0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4" name="Freeform 64"/>
            <p:cNvSpPr>
              <a:spLocks noEditPoints="1"/>
            </p:cNvSpPr>
            <p:nvPr/>
          </p:nvSpPr>
          <p:spPr bwMode="auto">
            <a:xfrm>
              <a:off x="2628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5" name="Freeform 65"/>
            <p:cNvSpPr>
              <a:spLocks noEditPoints="1"/>
            </p:cNvSpPr>
            <p:nvPr/>
          </p:nvSpPr>
          <p:spPr bwMode="auto">
            <a:xfrm>
              <a:off x="2628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6" name="Freeform 66"/>
            <p:cNvSpPr>
              <a:spLocks noEditPoints="1"/>
            </p:cNvSpPr>
            <p:nvPr/>
          </p:nvSpPr>
          <p:spPr bwMode="auto">
            <a:xfrm>
              <a:off x="2628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7" name="Freeform 67"/>
            <p:cNvSpPr>
              <a:spLocks noEditPoints="1"/>
            </p:cNvSpPr>
            <p:nvPr/>
          </p:nvSpPr>
          <p:spPr bwMode="auto">
            <a:xfrm>
              <a:off x="2628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8" name="Freeform 68"/>
            <p:cNvSpPr>
              <a:spLocks noEditPoints="1"/>
            </p:cNvSpPr>
            <p:nvPr/>
          </p:nvSpPr>
          <p:spPr bwMode="auto">
            <a:xfrm>
              <a:off x="2628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9" name="Freeform 69"/>
            <p:cNvSpPr>
              <a:spLocks noEditPoints="1"/>
            </p:cNvSpPr>
            <p:nvPr/>
          </p:nvSpPr>
          <p:spPr bwMode="auto">
            <a:xfrm>
              <a:off x="2628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0" name="Freeform 70"/>
            <p:cNvSpPr>
              <a:spLocks noEditPoints="1"/>
            </p:cNvSpPr>
            <p:nvPr/>
          </p:nvSpPr>
          <p:spPr bwMode="auto">
            <a:xfrm>
              <a:off x="2628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1" name="Freeform 71"/>
            <p:cNvSpPr>
              <a:spLocks noEditPoints="1"/>
            </p:cNvSpPr>
            <p:nvPr/>
          </p:nvSpPr>
          <p:spPr bwMode="auto">
            <a:xfrm>
              <a:off x="2628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2" name="Freeform 72"/>
            <p:cNvSpPr>
              <a:spLocks noEditPoints="1"/>
            </p:cNvSpPr>
            <p:nvPr/>
          </p:nvSpPr>
          <p:spPr bwMode="auto">
            <a:xfrm>
              <a:off x="2628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3" name="Freeform 73"/>
            <p:cNvSpPr>
              <a:spLocks noEditPoints="1"/>
            </p:cNvSpPr>
            <p:nvPr/>
          </p:nvSpPr>
          <p:spPr bwMode="auto">
            <a:xfrm>
              <a:off x="2628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4" name="Rectangle 74"/>
            <p:cNvSpPr>
              <a:spLocks noChangeArrowheads="1"/>
            </p:cNvSpPr>
            <p:nvPr/>
          </p:nvSpPr>
          <p:spPr bwMode="auto">
            <a:xfrm>
              <a:off x="2628" y="4246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5" name="Rectangle 75"/>
            <p:cNvSpPr>
              <a:spLocks noChangeArrowheads="1"/>
            </p:cNvSpPr>
            <p:nvPr/>
          </p:nvSpPr>
          <p:spPr bwMode="auto">
            <a:xfrm>
              <a:off x="3073" y="0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6" name="Freeform 76"/>
            <p:cNvSpPr>
              <a:spLocks noEditPoints="1"/>
            </p:cNvSpPr>
            <p:nvPr/>
          </p:nvSpPr>
          <p:spPr bwMode="auto">
            <a:xfrm>
              <a:off x="3073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7" name="Freeform 77"/>
            <p:cNvSpPr>
              <a:spLocks noEditPoints="1"/>
            </p:cNvSpPr>
            <p:nvPr/>
          </p:nvSpPr>
          <p:spPr bwMode="auto">
            <a:xfrm>
              <a:off x="3073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8" name="Freeform 78"/>
            <p:cNvSpPr>
              <a:spLocks noEditPoints="1"/>
            </p:cNvSpPr>
            <p:nvPr/>
          </p:nvSpPr>
          <p:spPr bwMode="auto">
            <a:xfrm>
              <a:off x="3073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9" name="Freeform 79"/>
            <p:cNvSpPr>
              <a:spLocks noEditPoints="1"/>
            </p:cNvSpPr>
            <p:nvPr/>
          </p:nvSpPr>
          <p:spPr bwMode="auto">
            <a:xfrm>
              <a:off x="3073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0" name="Freeform 80"/>
            <p:cNvSpPr>
              <a:spLocks noEditPoints="1"/>
            </p:cNvSpPr>
            <p:nvPr/>
          </p:nvSpPr>
          <p:spPr bwMode="auto">
            <a:xfrm>
              <a:off x="3073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1" name="Freeform 81"/>
            <p:cNvSpPr>
              <a:spLocks noEditPoints="1"/>
            </p:cNvSpPr>
            <p:nvPr/>
          </p:nvSpPr>
          <p:spPr bwMode="auto">
            <a:xfrm>
              <a:off x="3073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2" name="Freeform 82"/>
            <p:cNvSpPr>
              <a:spLocks noEditPoints="1"/>
            </p:cNvSpPr>
            <p:nvPr/>
          </p:nvSpPr>
          <p:spPr bwMode="auto">
            <a:xfrm>
              <a:off x="3073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3" name="Freeform 83"/>
            <p:cNvSpPr>
              <a:spLocks noEditPoints="1"/>
            </p:cNvSpPr>
            <p:nvPr/>
          </p:nvSpPr>
          <p:spPr bwMode="auto">
            <a:xfrm>
              <a:off x="3073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4" name="Freeform 84"/>
            <p:cNvSpPr>
              <a:spLocks noEditPoints="1"/>
            </p:cNvSpPr>
            <p:nvPr/>
          </p:nvSpPr>
          <p:spPr bwMode="auto">
            <a:xfrm>
              <a:off x="3073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5" name="Freeform 85"/>
            <p:cNvSpPr>
              <a:spLocks noEditPoints="1"/>
            </p:cNvSpPr>
            <p:nvPr/>
          </p:nvSpPr>
          <p:spPr bwMode="auto">
            <a:xfrm>
              <a:off x="3073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6" name="Rectangle 86"/>
            <p:cNvSpPr>
              <a:spLocks noChangeArrowheads="1"/>
            </p:cNvSpPr>
            <p:nvPr/>
          </p:nvSpPr>
          <p:spPr bwMode="auto">
            <a:xfrm>
              <a:off x="3073" y="4246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7" name="Rectangle 87"/>
            <p:cNvSpPr>
              <a:spLocks noChangeArrowheads="1"/>
            </p:cNvSpPr>
            <p:nvPr/>
          </p:nvSpPr>
          <p:spPr bwMode="auto">
            <a:xfrm>
              <a:off x="3518" y="0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8" name="Freeform 88"/>
            <p:cNvSpPr>
              <a:spLocks noEditPoints="1"/>
            </p:cNvSpPr>
            <p:nvPr/>
          </p:nvSpPr>
          <p:spPr bwMode="auto">
            <a:xfrm>
              <a:off x="3518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9" name="Freeform 89"/>
            <p:cNvSpPr>
              <a:spLocks noEditPoints="1"/>
            </p:cNvSpPr>
            <p:nvPr/>
          </p:nvSpPr>
          <p:spPr bwMode="auto">
            <a:xfrm>
              <a:off x="3518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0" name="Freeform 90"/>
            <p:cNvSpPr>
              <a:spLocks noEditPoints="1"/>
            </p:cNvSpPr>
            <p:nvPr/>
          </p:nvSpPr>
          <p:spPr bwMode="auto">
            <a:xfrm>
              <a:off x="3518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1" name="Freeform 91"/>
            <p:cNvSpPr>
              <a:spLocks noEditPoints="1"/>
            </p:cNvSpPr>
            <p:nvPr/>
          </p:nvSpPr>
          <p:spPr bwMode="auto">
            <a:xfrm>
              <a:off x="3518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2" name="Freeform 92"/>
            <p:cNvSpPr>
              <a:spLocks noEditPoints="1"/>
            </p:cNvSpPr>
            <p:nvPr/>
          </p:nvSpPr>
          <p:spPr bwMode="auto">
            <a:xfrm>
              <a:off x="3518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3" name="Freeform 93"/>
            <p:cNvSpPr>
              <a:spLocks noEditPoints="1"/>
            </p:cNvSpPr>
            <p:nvPr/>
          </p:nvSpPr>
          <p:spPr bwMode="auto">
            <a:xfrm>
              <a:off x="3518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4" name="Freeform 94"/>
            <p:cNvSpPr>
              <a:spLocks noEditPoints="1"/>
            </p:cNvSpPr>
            <p:nvPr/>
          </p:nvSpPr>
          <p:spPr bwMode="auto">
            <a:xfrm>
              <a:off x="3518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5" name="Freeform 95"/>
            <p:cNvSpPr>
              <a:spLocks noEditPoints="1"/>
            </p:cNvSpPr>
            <p:nvPr/>
          </p:nvSpPr>
          <p:spPr bwMode="auto">
            <a:xfrm>
              <a:off x="3518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6" name="Freeform 96"/>
            <p:cNvSpPr>
              <a:spLocks noEditPoints="1"/>
            </p:cNvSpPr>
            <p:nvPr/>
          </p:nvSpPr>
          <p:spPr bwMode="auto">
            <a:xfrm>
              <a:off x="3518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7" name="Freeform 97"/>
            <p:cNvSpPr>
              <a:spLocks noEditPoints="1"/>
            </p:cNvSpPr>
            <p:nvPr/>
          </p:nvSpPr>
          <p:spPr bwMode="auto">
            <a:xfrm>
              <a:off x="3518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8" name="Rectangle 98"/>
            <p:cNvSpPr>
              <a:spLocks noChangeArrowheads="1"/>
            </p:cNvSpPr>
            <p:nvPr/>
          </p:nvSpPr>
          <p:spPr bwMode="auto">
            <a:xfrm>
              <a:off x="3518" y="4246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39" name="Rectangle 99"/>
            <p:cNvSpPr>
              <a:spLocks noChangeArrowheads="1"/>
            </p:cNvSpPr>
            <p:nvPr/>
          </p:nvSpPr>
          <p:spPr bwMode="auto">
            <a:xfrm>
              <a:off x="3968" y="0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0" name="Freeform 100"/>
            <p:cNvSpPr>
              <a:spLocks noEditPoints="1"/>
            </p:cNvSpPr>
            <p:nvPr/>
          </p:nvSpPr>
          <p:spPr bwMode="auto">
            <a:xfrm>
              <a:off x="3968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1" name="Freeform 101"/>
            <p:cNvSpPr>
              <a:spLocks noEditPoints="1"/>
            </p:cNvSpPr>
            <p:nvPr/>
          </p:nvSpPr>
          <p:spPr bwMode="auto">
            <a:xfrm>
              <a:off x="3968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2" name="Freeform 102"/>
            <p:cNvSpPr>
              <a:spLocks noEditPoints="1"/>
            </p:cNvSpPr>
            <p:nvPr/>
          </p:nvSpPr>
          <p:spPr bwMode="auto">
            <a:xfrm>
              <a:off x="3968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3" name="Freeform 103"/>
            <p:cNvSpPr>
              <a:spLocks noEditPoints="1"/>
            </p:cNvSpPr>
            <p:nvPr/>
          </p:nvSpPr>
          <p:spPr bwMode="auto">
            <a:xfrm>
              <a:off x="3968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4" name="Freeform 104"/>
            <p:cNvSpPr>
              <a:spLocks noEditPoints="1"/>
            </p:cNvSpPr>
            <p:nvPr/>
          </p:nvSpPr>
          <p:spPr bwMode="auto">
            <a:xfrm>
              <a:off x="3968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5" name="Freeform 105"/>
            <p:cNvSpPr>
              <a:spLocks noEditPoints="1"/>
            </p:cNvSpPr>
            <p:nvPr/>
          </p:nvSpPr>
          <p:spPr bwMode="auto">
            <a:xfrm>
              <a:off x="3968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" name="Freeform 106"/>
            <p:cNvSpPr>
              <a:spLocks noEditPoints="1"/>
            </p:cNvSpPr>
            <p:nvPr/>
          </p:nvSpPr>
          <p:spPr bwMode="auto">
            <a:xfrm>
              <a:off x="3968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7" name="Freeform 107"/>
            <p:cNvSpPr>
              <a:spLocks noEditPoints="1"/>
            </p:cNvSpPr>
            <p:nvPr/>
          </p:nvSpPr>
          <p:spPr bwMode="auto">
            <a:xfrm>
              <a:off x="3968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8" name="Freeform 108"/>
            <p:cNvSpPr>
              <a:spLocks noEditPoints="1"/>
            </p:cNvSpPr>
            <p:nvPr/>
          </p:nvSpPr>
          <p:spPr bwMode="auto">
            <a:xfrm>
              <a:off x="3968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9" name="Freeform 109"/>
            <p:cNvSpPr>
              <a:spLocks noEditPoints="1"/>
            </p:cNvSpPr>
            <p:nvPr/>
          </p:nvSpPr>
          <p:spPr bwMode="auto">
            <a:xfrm>
              <a:off x="3968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0" name="Rectangle 110"/>
            <p:cNvSpPr>
              <a:spLocks noChangeArrowheads="1"/>
            </p:cNvSpPr>
            <p:nvPr/>
          </p:nvSpPr>
          <p:spPr bwMode="auto">
            <a:xfrm>
              <a:off x="3968" y="4246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1" name="Rectangle 111"/>
            <p:cNvSpPr>
              <a:spLocks noChangeArrowheads="1"/>
            </p:cNvSpPr>
            <p:nvPr/>
          </p:nvSpPr>
          <p:spPr bwMode="auto">
            <a:xfrm>
              <a:off x="4413" y="0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2" name="Freeform 112"/>
            <p:cNvSpPr>
              <a:spLocks noEditPoints="1"/>
            </p:cNvSpPr>
            <p:nvPr/>
          </p:nvSpPr>
          <p:spPr bwMode="auto">
            <a:xfrm>
              <a:off x="4413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3" name="Freeform 113"/>
            <p:cNvSpPr>
              <a:spLocks noEditPoints="1"/>
            </p:cNvSpPr>
            <p:nvPr/>
          </p:nvSpPr>
          <p:spPr bwMode="auto">
            <a:xfrm>
              <a:off x="4413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4" name="Freeform 114"/>
            <p:cNvSpPr>
              <a:spLocks noEditPoints="1"/>
            </p:cNvSpPr>
            <p:nvPr/>
          </p:nvSpPr>
          <p:spPr bwMode="auto">
            <a:xfrm>
              <a:off x="4413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5" name="Freeform 115"/>
            <p:cNvSpPr>
              <a:spLocks noEditPoints="1"/>
            </p:cNvSpPr>
            <p:nvPr/>
          </p:nvSpPr>
          <p:spPr bwMode="auto">
            <a:xfrm>
              <a:off x="4413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6" name="Freeform 116"/>
            <p:cNvSpPr>
              <a:spLocks noEditPoints="1"/>
            </p:cNvSpPr>
            <p:nvPr/>
          </p:nvSpPr>
          <p:spPr bwMode="auto">
            <a:xfrm>
              <a:off x="4413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7" name="Freeform 117"/>
            <p:cNvSpPr>
              <a:spLocks noEditPoints="1"/>
            </p:cNvSpPr>
            <p:nvPr/>
          </p:nvSpPr>
          <p:spPr bwMode="auto">
            <a:xfrm>
              <a:off x="4413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8" name="Freeform 118"/>
            <p:cNvSpPr>
              <a:spLocks noEditPoints="1"/>
            </p:cNvSpPr>
            <p:nvPr/>
          </p:nvSpPr>
          <p:spPr bwMode="auto">
            <a:xfrm>
              <a:off x="4413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59" name="Freeform 119"/>
            <p:cNvSpPr>
              <a:spLocks noEditPoints="1"/>
            </p:cNvSpPr>
            <p:nvPr/>
          </p:nvSpPr>
          <p:spPr bwMode="auto">
            <a:xfrm>
              <a:off x="4413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0" name="Freeform 120"/>
            <p:cNvSpPr>
              <a:spLocks noEditPoints="1"/>
            </p:cNvSpPr>
            <p:nvPr/>
          </p:nvSpPr>
          <p:spPr bwMode="auto">
            <a:xfrm>
              <a:off x="4413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1" name="Freeform 121"/>
            <p:cNvSpPr>
              <a:spLocks noEditPoints="1"/>
            </p:cNvSpPr>
            <p:nvPr/>
          </p:nvSpPr>
          <p:spPr bwMode="auto">
            <a:xfrm>
              <a:off x="4413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2" name="Rectangle 122"/>
            <p:cNvSpPr>
              <a:spLocks noChangeArrowheads="1"/>
            </p:cNvSpPr>
            <p:nvPr/>
          </p:nvSpPr>
          <p:spPr bwMode="auto">
            <a:xfrm>
              <a:off x="4413" y="4246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3" name="Rectangle 123"/>
            <p:cNvSpPr>
              <a:spLocks noChangeArrowheads="1"/>
            </p:cNvSpPr>
            <p:nvPr/>
          </p:nvSpPr>
          <p:spPr bwMode="auto">
            <a:xfrm>
              <a:off x="4858" y="0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4" name="Freeform 124"/>
            <p:cNvSpPr>
              <a:spLocks noEditPoints="1"/>
            </p:cNvSpPr>
            <p:nvPr/>
          </p:nvSpPr>
          <p:spPr bwMode="auto">
            <a:xfrm>
              <a:off x="4858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5" name="Freeform 125"/>
            <p:cNvSpPr>
              <a:spLocks noEditPoints="1"/>
            </p:cNvSpPr>
            <p:nvPr/>
          </p:nvSpPr>
          <p:spPr bwMode="auto">
            <a:xfrm>
              <a:off x="4858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6" name="Freeform 126"/>
            <p:cNvSpPr>
              <a:spLocks noEditPoints="1"/>
            </p:cNvSpPr>
            <p:nvPr/>
          </p:nvSpPr>
          <p:spPr bwMode="auto">
            <a:xfrm>
              <a:off x="4858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7" name="Freeform 127"/>
            <p:cNvSpPr>
              <a:spLocks noEditPoints="1"/>
            </p:cNvSpPr>
            <p:nvPr/>
          </p:nvSpPr>
          <p:spPr bwMode="auto">
            <a:xfrm>
              <a:off x="4858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8" name="Freeform 128"/>
            <p:cNvSpPr>
              <a:spLocks noEditPoints="1"/>
            </p:cNvSpPr>
            <p:nvPr/>
          </p:nvSpPr>
          <p:spPr bwMode="auto">
            <a:xfrm>
              <a:off x="4858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69" name="Freeform 129"/>
            <p:cNvSpPr>
              <a:spLocks noEditPoints="1"/>
            </p:cNvSpPr>
            <p:nvPr/>
          </p:nvSpPr>
          <p:spPr bwMode="auto">
            <a:xfrm>
              <a:off x="4858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0" name="Freeform 130"/>
            <p:cNvSpPr>
              <a:spLocks noEditPoints="1"/>
            </p:cNvSpPr>
            <p:nvPr/>
          </p:nvSpPr>
          <p:spPr bwMode="auto">
            <a:xfrm>
              <a:off x="4858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1" name="Freeform 131"/>
            <p:cNvSpPr>
              <a:spLocks noEditPoints="1"/>
            </p:cNvSpPr>
            <p:nvPr/>
          </p:nvSpPr>
          <p:spPr bwMode="auto">
            <a:xfrm>
              <a:off x="4858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2" name="Freeform 132"/>
            <p:cNvSpPr>
              <a:spLocks noEditPoints="1"/>
            </p:cNvSpPr>
            <p:nvPr/>
          </p:nvSpPr>
          <p:spPr bwMode="auto">
            <a:xfrm>
              <a:off x="4858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3" name="Freeform 133"/>
            <p:cNvSpPr>
              <a:spLocks noEditPoints="1"/>
            </p:cNvSpPr>
            <p:nvPr/>
          </p:nvSpPr>
          <p:spPr bwMode="auto">
            <a:xfrm>
              <a:off x="4858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4" name="Rectangle 134"/>
            <p:cNvSpPr>
              <a:spLocks noChangeArrowheads="1"/>
            </p:cNvSpPr>
            <p:nvPr/>
          </p:nvSpPr>
          <p:spPr bwMode="auto">
            <a:xfrm>
              <a:off x="4858" y="4246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5" name="Rectangle 135"/>
            <p:cNvSpPr>
              <a:spLocks noChangeArrowheads="1"/>
            </p:cNvSpPr>
            <p:nvPr/>
          </p:nvSpPr>
          <p:spPr bwMode="auto">
            <a:xfrm>
              <a:off x="5308" y="0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6" name="Freeform 136"/>
            <p:cNvSpPr>
              <a:spLocks noEditPoints="1"/>
            </p:cNvSpPr>
            <p:nvPr/>
          </p:nvSpPr>
          <p:spPr bwMode="auto">
            <a:xfrm>
              <a:off x="5308" y="202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7" name="Freeform 137"/>
            <p:cNvSpPr>
              <a:spLocks noEditPoints="1"/>
            </p:cNvSpPr>
            <p:nvPr/>
          </p:nvSpPr>
          <p:spPr bwMode="auto">
            <a:xfrm>
              <a:off x="5308" y="607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8" name="Freeform 138"/>
            <p:cNvSpPr>
              <a:spLocks noEditPoints="1"/>
            </p:cNvSpPr>
            <p:nvPr/>
          </p:nvSpPr>
          <p:spPr bwMode="auto">
            <a:xfrm>
              <a:off x="5308" y="101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9" name="Freeform 139"/>
            <p:cNvSpPr>
              <a:spLocks noEditPoints="1"/>
            </p:cNvSpPr>
            <p:nvPr/>
          </p:nvSpPr>
          <p:spPr bwMode="auto">
            <a:xfrm>
              <a:off x="5308" y="141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0" name="Freeform 140"/>
            <p:cNvSpPr>
              <a:spLocks noEditPoints="1"/>
            </p:cNvSpPr>
            <p:nvPr/>
          </p:nvSpPr>
          <p:spPr bwMode="auto">
            <a:xfrm>
              <a:off x="5308" y="182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1" name="Freeform 141"/>
            <p:cNvSpPr>
              <a:spLocks noEditPoints="1"/>
            </p:cNvSpPr>
            <p:nvPr/>
          </p:nvSpPr>
          <p:spPr bwMode="auto">
            <a:xfrm>
              <a:off x="5308" y="2224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2" name="Freeform 142"/>
            <p:cNvSpPr>
              <a:spLocks noEditPoints="1"/>
            </p:cNvSpPr>
            <p:nvPr/>
          </p:nvSpPr>
          <p:spPr bwMode="auto">
            <a:xfrm>
              <a:off x="5308" y="2629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3" name="Freeform 143"/>
            <p:cNvSpPr>
              <a:spLocks noEditPoints="1"/>
            </p:cNvSpPr>
            <p:nvPr/>
          </p:nvSpPr>
          <p:spPr bwMode="auto">
            <a:xfrm>
              <a:off x="5308" y="303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4" name="Freeform 144"/>
            <p:cNvSpPr>
              <a:spLocks noEditPoints="1"/>
            </p:cNvSpPr>
            <p:nvPr/>
          </p:nvSpPr>
          <p:spPr bwMode="auto">
            <a:xfrm>
              <a:off x="5308" y="3438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5" name="Freeform 145"/>
            <p:cNvSpPr>
              <a:spLocks noEditPoints="1"/>
            </p:cNvSpPr>
            <p:nvPr/>
          </p:nvSpPr>
          <p:spPr bwMode="auto">
            <a:xfrm>
              <a:off x="5308" y="384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6" name="Rectangle 146"/>
            <p:cNvSpPr>
              <a:spLocks noChangeArrowheads="1"/>
            </p:cNvSpPr>
            <p:nvPr/>
          </p:nvSpPr>
          <p:spPr bwMode="auto">
            <a:xfrm>
              <a:off x="5308" y="4246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7" name="Freeform 147"/>
            <p:cNvSpPr>
              <a:spLocks/>
            </p:cNvSpPr>
            <p:nvPr/>
          </p:nvSpPr>
          <p:spPr bwMode="auto">
            <a:xfrm>
              <a:off x="357" y="3281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188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672" y="2170"/>
            <a:chExt cx="336" cy="310"/>
          </a:xfrm>
        </p:grpSpPr>
        <p:sp>
          <p:nvSpPr>
            <p:cNvPr id="87189" name="Freeform 149"/>
            <p:cNvSpPr>
              <a:spLocks/>
            </p:cNvSpPr>
            <p:nvPr userDrawn="1"/>
          </p:nvSpPr>
          <p:spPr bwMode="auto">
            <a:xfrm>
              <a:off x="680" y="2170"/>
              <a:ext cx="65" cy="26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0" name="Freeform 150"/>
            <p:cNvSpPr>
              <a:spLocks noEditPoints="1"/>
            </p:cNvSpPr>
            <p:nvPr userDrawn="1"/>
          </p:nvSpPr>
          <p:spPr bwMode="auto">
            <a:xfrm>
              <a:off x="672" y="2172"/>
              <a:ext cx="336" cy="308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1" name="Freeform 151"/>
            <p:cNvSpPr>
              <a:spLocks/>
            </p:cNvSpPr>
            <p:nvPr userDrawn="1"/>
          </p:nvSpPr>
          <p:spPr bwMode="auto">
            <a:xfrm>
              <a:off x="752" y="2319"/>
              <a:ext cx="27" cy="3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2" name="Freeform 152"/>
            <p:cNvSpPr>
              <a:spLocks/>
            </p:cNvSpPr>
            <p:nvPr userDrawn="1"/>
          </p:nvSpPr>
          <p:spPr bwMode="auto">
            <a:xfrm>
              <a:off x="726" y="2331"/>
              <a:ext cx="24" cy="43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3" name="Freeform 153"/>
            <p:cNvSpPr>
              <a:spLocks/>
            </p:cNvSpPr>
            <p:nvPr userDrawn="1"/>
          </p:nvSpPr>
          <p:spPr bwMode="auto">
            <a:xfrm>
              <a:off x="712" y="2245"/>
              <a:ext cx="77" cy="3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4" name="Freeform 154"/>
            <p:cNvSpPr>
              <a:spLocks/>
            </p:cNvSpPr>
            <p:nvPr userDrawn="1"/>
          </p:nvSpPr>
          <p:spPr bwMode="auto">
            <a:xfrm>
              <a:off x="800" y="2347"/>
              <a:ext cx="56" cy="59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5" name="Freeform 155"/>
            <p:cNvSpPr>
              <a:spLocks/>
            </p:cNvSpPr>
            <p:nvPr userDrawn="1"/>
          </p:nvSpPr>
          <p:spPr bwMode="auto">
            <a:xfrm>
              <a:off x="928" y="2288"/>
              <a:ext cx="56" cy="12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6" name="Freeform 156"/>
            <p:cNvSpPr>
              <a:spLocks/>
            </p:cNvSpPr>
            <p:nvPr userDrawn="1"/>
          </p:nvSpPr>
          <p:spPr bwMode="auto">
            <a:xfrm>
              <a:off x="947" y="2287"/>
              <a:ext cx="43" cy="25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7" name="Freeform 157"/>
            <p:cNvSpPr>
              <a:spLocks/>
            </p:cNvSpPr>
            <p:nvPr userDrawn="1"/>
          </p:nvSpPr>
          <p:spPr bwMode="auto">
            <a:xfrm>
              <a:off x="945" y="2303"/>
              <a:ext cx="56" cy="27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8" name="Freeform 158"/>
            <p:cNvSpPr>
              <a:spLocks/>
            </p:cNvSpPr>
            <p:nvPr userDrawn="1"/>
          </p:nvSpPr>
          <p:spPr bwMode="auto">
            <a:xfrm>
              <a:off x="909" y="2328"/>
              <a:ext cx="78" cy="19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9" name="Freeform 159"/>
            <p:cNvSpPr>
              <a:spLocks/>
            </p:cNvSpPr>
            <p:nvPr userDrawn="1"/>
          </p:nvSpPr>
          <p:spPr bwMode="auto">
            <a:xfrm>
              <a:off x="917" y="2346"/>
              <a:ext cx="64" cy="17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0" name="Freeform 160"/>
            <p:cNvSpPr>
              <a:spLocks/>
            </p:cNvSpPr>
            <p:nvPr userDrawn="1"/>
          </p:nvSpPr>
          <p:spPr bwMode="auto">
            <a:xfrm>
              <a:off x="913" y="2360"/>
              <a:ext cx="66" cy="55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1" name="Freeform 161"/>
            <p:cNvSpPr>
              <a:spLocks/>
            </p:cNvSpPr>
            <p:nvPr userDrawn="1"/>
          </p:nvSpPr>
          <p:spPr bwMode="auto">
            <a:xfrm>
              <a:off x="957" y="2335"/>
              <a:ext cx="40" cy="100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202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672" y="2868"/>
            <a:chExt cx="336" cy="310"/>
          </a:xfrm>
        </p:grpSpPr>
        <p:sp>
          <p:nvSpPr>
            <p:cNvPr id="87203" name="Freeform 163"/>
            <p:cNvSpPr>
              <a:spLocks/>
            </p:cNvSpPr>
            <p:nvPr userDrawn="1"/>
          </p:nvSpPr>
          <p:spPr bwMode="auto">
            <a:xfrm>
              <a:off x="680" y="2868"/>
              <a:ext cx="65" cy="26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4" name="Freeform 164"/>
            <p:cNvSpPr>
              <a:spLocks noEditPoints="1"/>
            </p:cNvSpPr>
            <p:nvPr userDrawn="1"/>
          </p:nvSpPr>
          <p:spPr bwMode="auto">
            <a:xfrm>
              <a:off x="672" y="2870"/>
              <a:ext cx="336" cy="308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5" name="Freeform 165"/>
            <p:cNvSpPr>
              <a:spLocks/>
            </p:cNvSpPr>
            <p:nvPr userDrawn="1"/>
          </p:nvSpPr>
          <p:spPr bwMode="auto">
            <a:xfrm>
              <a:off x="752" y="3017"/>
              <a:ext cx="27" cy="3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6" name="Freeform 166"/>
            <p:cNvSpPr>
              <a:spLocks/>
            </p:cNvSpPr>
            <p:nvPr userDrawn="1"/>
          </p:nvSpPr>
          <p:spPr bwMode="auto">
            <a:xfrm>
              <a:off x="726" y="3029"/>
              <a:ext cx="24" cy="43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7" name="Freeform 167"/>
            <p:cNvSpPr>
              <a:spLocks/>
            </p:cNvSpPr>
            <p:nvPr userDrawn="1"/>
          </p:nvSpPr>
          <p:spPr bwMode="auto">
            <a:xfrm>
              <a:off x="712" y="2943"/>
              <a:ext cx="77" cy="3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8" name="Freeform 168"/>
            <p:cNvSpPr>
              <a:spLocks/>
            </p:cNvSpPr>
            <p:nvPr userDrawn="1"/>
          </p:nvSpPr>
          <p:spPr bwMode="auto">
            <a:xfrm>
              <a:off x="800" y="3045"/>
              <a:ext cx="56" cy="59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09" name="Freeform 169"/>
            <p:cNvSpPr>
              <a:spLocks/>
            </p:cNvSpPr>
            <p:nvPr userDrawn="1"/>
          </p:nvSpPr>
          <p:spPr bwMode="auto">
            <a:xfrm>
              <a:off x="928" y="2986"/>
              <a:ext cx="56" cy="12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0" name="Freeform 170"/>
            <p:cNvSpPr>
              <a:spLocks/>
            </p:cNvSpPr>
            <p:nvPr userDrawn="1"/>
          </p:nvSpPr>
          <p:spPr bwMode="auto">
            <a:xfrm>
              <a:off x="947" y="2985"/>
              <a:ext cx="43" cy="25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1" name="Freeform 171"/>
            <p:cNvSpPr>
              <a:spLocks/>
            </p:cNvSpPr>
            <p:nvPr userDrawn="1"/>
          </p:nvSpPr>
          <p:spPr bwMode="auto">
            <a:xfrm>
              <a:off x="945" y="3001"/>
              <a:ext cx="56" cy="27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2" name="Freeform 172"/>
            <p:cNvSpPr>
              <a:spLocks/>
            </p:cNvSpPr>
            <p:nvPr userDrawn="1"/>
          </p:nvSpPr>
          <p:spPr bwMode="auto">
            <a:xfrm>
              <a:off x="909" y="3026"/>
              <a:ext cx="78" cy="19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3" name="Freeform 173"/>
            <p:cNvSpPr>
              <a:spLocks/>
            </p:cNvSpPr>
            <p:nvPr userDrawn="1"/>
          </p:nvSpPr>
          <p:spPr bwMode="auto">
            <a:xfrm>
              <a:off x="917" y="3044"/>
              <a:ext cx="64" cy="17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4" name="Freeform 174"/>
            <p:cNvSpPr>
              <a:spLocks/>
            </p:cNvSpPr>
            <p:nvPr userDrawn="1"/>
          </p:nvSpPr>
          <p:spPr bwMode="auto">
            <a:xfrm>
              <a:off x="913" y="3058"/>
              <a:ext cx="66" cy="55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5" name="Freeform 175"/>
            <p:cNvSpPr>
              <a:spLocks/>
            </p:cNvSpPr>
            <p:nvPr userDrawn="1"/>
          </p:nvSpPr>
          <p:spPr bwMode="auto">
            <a:xfrm>
              <a:off x="957" y="3033"/>
              <a:ext cx="40" cy="100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216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672" y="3504"/>
            <a:chExt cx="336" cy="310"/>
          </a:xfrm>
        </p:grpSpPr>
        <p:sp>
          <p:nvSpPr>
            <p:cNvPr id="87217" name="Freeform 177"/>
            <p:cNvSpPr>
              <a:spLocks/>
            </p:cNvSpPr>
            <p:nvPr userDrawn="1"/>
          </p:nvSpPr>
          <p:spPr bwMode="auto">
            <a:xfrm>
              <a:off x="680" y="3504"/>
              <a:ext cx="65" cy="26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8" name="Freeform 178"/>
            <p:cNvSpPr>
              <a:spLocks noEditPoints="1"/>
            </p:cNvSpPr>
            <p:nvPr userDrawn="1"/>
          </p:nvSpPr>
          <p:spPr bwMode="auto">
            <a:xfrm>
              <a:off x="672" y="3506"/>
              <a:ext cx="336" cy="308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19" name="Freeform 179"/>
            <p:cNvSpPr>
              <a:spLocks/>
            </p:cNvSpPr>
            <p:nvPr userDrawn="1"/>
          </p:nvSpPr>
          <p:spPr bwMode="auto">
            <a:xfrm>
              <a:off x="752" y="3653"/>
              <a:ext cx="27" cy="3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0" name="Freeform 180"/>
            <p:cNvSpPr>
              <a:spLocks/>
            </p:cNvSpPr>
            <p:nvPr userDrawn="1"/>
          </p:nvSpPr>
          <p:spPr bwMode="auto">
            <a:xfrm>
              <a:off x="726" y="3665"/>
              <a:ext cx="24" cy="43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1" name="Freeform 181"/>
            <p:cNvSpPr>
              <a:spLocks/>
            </p:cNvSpPr>
            <p:nvPr userDrawn="1"/>
          </p:nvSpPr>
          <p:spPr bwMode="auto">
            <a:xfrm>
              <a:off x="712" y="3579"/>
              <a:ext cx="77" cy="3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2" name="Freeform 182"/>
            <p:cNvSpPr>
              <a:spLocks/>
            </p:cNvSpPr>
            <p:nvPr userDrawn="1"/>
          </p:nvSpPr>
          <p:spPr bwMode="auto">
            <a:xfrm>
              <a:off x="800" y="3681"/>
              <a:ext cx="56" cy="59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3" name="Freeform 183"/>
            <p:cNvSpPr>
              <a:spLocks/>
            </p:cNvSpPr>
            <p:nvPr userDrawn="1"/>
          </p:nvSpPr>
          <p:spPr bwMode="auto">
            <a:xfrm>
              <a:off x="928" y="3622"/>
              <a:ext cx="56" cy="12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4" name="Freeform 184"/>
            <p:cNvSpPr>
              <a:spLocks/>
            </p:cNvSpPr>
            <p:nvPr userDrawn="1"/>
          </p:nvSpPr>
          <p:spPr bwMode="auto">
            <a:xfrm>
              <a:off x="947" y="3621"/>
              <a:ext cx="43" cy="25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5" name="Freeform 185"/>
            <p:cNvSpPr>
              <a:spLocks/>
            </p:cNvSpPr>
            <p:nvPr userDrawn="1"/>
          </p:nvSpPr>
          <p:spPr bwMode="auto">
            <a:xfrm>
              <a:off x="945" y="3637"/>
              <a:ext cx="56" cy="27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6" name="Freeform 186"/>
            <p:cNvSpPr>
              <a:spLocks/>
            </p:cNvSpPr>
            <p:nvPr userDrawn="1"/>
          </p:nvSpPr>
          <p:spPr bwMode="auto">
            <a:xfrm>
              <a:off x="909" y="3662"/>
              <a:ext cx="78" cy="19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7" name="Freeform 187"/>
            <p:cNvSpPr>
              <a:spLocks/>
            </p:cNvSpPr>
            <p:nvPr userDrawn="1"/>
          </p:nvSpPr>
          <p:spPr bwMode="auto">
            <a:xfrm>
              <a:off x="917" y="3680"/>
              <a:ext cx="64" cy="17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8" name="Freeform 188"/>
            <p:cNvSpPr>
              <a:spLocks/>
            </p:cNvSpPr>
            <p:nvPr userDrawn="1"/>
          </p:nvSpPr>
          <p:spPr bwMode="auto">
            <a:xfrm>
              <a:off x="913" y="3694"/>
              <a:ext cx="66" cy="55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29" name="Freeform 189"/>
            <p:cNvSpPr>
              <a:spLocks/>
            </p:cNvSpPr>
            <p:nvPr userDrawn="1"/>
          </p:nvSpPr>
          <p:spPr bwMode="auto">
            <a:xfrm>
              <a:off x="957" y="3669"/>
              <a:ext cx="40" cy="100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2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240" y="2496"/>
            <a:chExt cx="336" cy="310"/>
          </a:xfrm>
        </p:grpSpPr>
        <p:sp>
          <p:nvSpPr>
            <p:cNvPr id="87231" name="Freeform 191"/>
            <p:cNvSpPr>
              <a:spLocks/>
            </p:cNvSpPr>
            <p:nvPr userDrawn="1"/>
          </p:nvSpPr>
          <p:spPr bwMode="auto">
            <a:xfrm>
              <a:off x="248" y="2496"/>
              <a:ext cx="65" cy="26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32" name="Freeform 192"/>
            <p:cNvSpPr>
              <a:spLocks noEditPoints="1"/>
            </p:cNvSpPr>
            <p:nvPr userDrawn="1"/>
          </p:nvSpPr>
          <p:spPr bwMode="auto">
            <a:xfrm>
              <a:off x="240" y="2498"/>
              <a:ext cx="336" cy="308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33" name="Freeform 193"/>
            <p:cNvSpPr>
              <a:spLocks/>
            </p:cNvSpPr>
            <p:nvPr userDrawn="1"/>
          </p:nvSpPr>
          <p:spPr bwMode="auto">
            <a:xfrm>
              <a:off x="320" y="2645"/>
              <a:ext cx="27" cy="3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34" name="Freeform 194"/>
            <p:cNvSpPr>
              <a:spLocks/>
            </p:cNvSpPr>
            <p:nvPr userDrawn="1"/>
          </p:nvSpPr>
          <p:spPr bwMode="auto">
            <a:xfrm>
              <a:off x="294" y="2657"/>
              <a:ext cx="24" cy="43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35" name="Freeform 195"/>
            <p:cNvSpPr>
              <a:spLocks/>
            </p:cNvSpPr>
            <p:nvPr userDrawn="1"/>
          </p:nvSpPr>
          <p:spPr bwMode="auto">
            <a:xfrm>
              <a:off x="280" y="2571"/>
              <a:ext cx="77" cy="3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36" name="Freeform 196"/>
            <p:cNvSpPr>
              <a:spLocks/>
            </p:cNvSpPr>
            <p:nvPr userDrawn="1"/>
          </p:nvSpPr>
          <p:spPr bwMode="auto">
            <a:xfrm>
              <a:off x="368" y="2673"/>
              <a:ext cx="56" cy="59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37" name="Freeform 197"/>
            <p:cNvSpPr>
              <a:spLocks/>
            </p:cNvSpPr>
            <p:nvPr userDrawn="1"/>
          </p:nvSpPr>
          <p:spPr bwMode="auto">
            <a:xfrm>
              <a:off x="496" y="2614"/>
              <a:ext cx="56" cy="12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38" name="Freeform 198"/>
            <p:cNvSpPr>
              <a:spLocks/>
            </p:cNvSpPr>
            <p:nvPr userDrawn="1"/>
          </p:nvSpPr>
          <p:spPr bwMode="auto">
            <a:xfrm>
              <a:off x="515" y="2613"/>
              <a:ext cx="43" cy="25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39" name="Freeform 199"/>
            <p:cNvSpPr>
              <a:spLocks/>
            </p:cNvSpPr>
            <p:nvPr userDrawn="1"/>
          </p:nvSpPr>
          <p:spPr bwMode="auto">
            <a:xfrm>
              <a:off x="513" y="2629"/>
              <a:ext cx="56" cy="27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0" name="Freeform 200"/>
            <p:cNvSpPr>
              <a:spLocks/>
            </p:cNvSpPr>
            <p:nvPr userDrawn="1"/>
          </p:nvSpPr>
          <p:spPr bwMode="auto">
            <a:xfrm>
              <a:off x="477" y="2654"/>
              <a:ext cx="78" cy="19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1" name="Freeform 201"/>
            <p:cNvSpPr>
              <a:spLocks/>
            </p:cNvSpPr>
            <p:nvPr userDrawn="1"/>
          </p:nvSpPr>
          <p:spPr bwMode="auto">
            <a:xfrm>
              <a:off x="485" y="2672"/>
              <a:ext cx="64" cy="17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2" name="Freeform 202"/>
            <p:cNvSpPr>
              <a:spLocks/>
            </p:cNvSpPr>
            <p:nvPr userDrawn="1"/>
          </p:nvSpPr>
          <p:spPr bwMode="auto">
            <a:xfrm>
              <a:off x="481" y="2686"/>
              <a:ext cx="66" cy="55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3" name="Freeform 203"/>
            <p:cNvSpPr>
              <a:spLocks/>
            </p:cNvSpPr>
            <p:nvPr userDrawn="1"/>
          </p:nvSpPr>
          <p:spPr bwMode="auto">
            <a:xfrm>
              <a:off x="525" y="2661"/>
              <a:ext cx="40" cy="100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244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240" y="3194"/>
            <a:chExt cx="336" cy="310"/>
          </a:xfrm>
        </p:grpSpPr>
        <p:sp>
          <p:nvSpPr>
            <p:cNvPr id="87245" name="Freeform 205"/>
            <p:cNvSpPr>
              <a:spLocks/>
            </p:cNvSpPr>
            <p:nvPr userDrawn="1"/>
          </p:nvSpPr>
          <p:spPr bwMode="auto">
            <a:xfrm>
              <a:off x="248" y="3194"/>
              <a:ext cx="65" cy="26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6" name="Freeform 206"/>
            <p:cNvSpPr>
              <a:spLocks noEditPoints="1"/>
            </p:cNvSpPr>
            <p:nvPr userDrawn="1"/>
          </p:nvSpPr>
          <p:spPr bwMode="auto">
            <a:xfrm>
              <a:off x="240" y="3196"/>
              <a:ext cx="336" cy="308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7" name="Freeform 207"/>
            <p:cNvSpPr>
              <a:spLocks/>
            </p:cNvSpPr>
            <p:nvPr userDrawn="1"/>
          </p:nvSpPr>
          <p:spPr bwMode="auto">
            <a:xfrm>
              <a:off x="320" y="3343"/>
              <a:ext cx="27" cy="3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8" name="Freeform 208"/>
            <p:cNvSpPr>
              <a:spLocks/>
            </p:cNvSpPr>
            <p:nvPr userDrawn="1"/>
          </p:nvSpPr>
          <p:spPr bwMode="auto">
            <a:xfrm>
              <a:off x="294" y="3355"/>
              <a:ext cx="24" cy="43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49" name="Freeform 209"/>
            <p:cNvSpPr>
              <a:spLocks/>
            </p:cNvSpPr>
            <p:nvPr userDrawn="1"/>
          </p:nvSpPr>
          <p:spPr bwMode="auto">
            <a:xfrm>
              <a:off x="280" y="3269"/>
              <a:ext cx="77" cy="3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0" name="Freeform 210"/>
            <p:cNvSpPr>
              <a:spLocks/>
            </p:cNvSpPr>
            <p:nvPr userDrawn="1"/>
          </p:nvSpPr>
          <p:spPr bwMode="auto">
            <a:xfrm>
              <a:off x="368" y="3371"/>
              <a:ext cx="56" cy="59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1" name="Freeform 211"/>
            <p:cNvSpPr>
              <a:spLocks/>
            </p:cNvSpPr>
            <p:nvPr userDrawn="1"/>
          </p:nvSpPr>
          <p:spPr bwMode="auto">
            <a:xfrm>
              <a:off x="496" y="3312"/>
              <a:ext cx="56" cy="12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2" name="Freeform 212"/>
            <p:cNvSpPr>
              <a:spLocks/>
            </p:cNvSpPr>
            <p:nvPr userDrawn="1"/>
          </p:nvSpPr>
          <p:spPr bwMode="auto">
            <a:xfrm>
              <a:off x="515" y="3311"/>
              <a:ext cx="43" cy="25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3" name="Freeform 213"/>
            <p:cNvSpPr>
              <a:spLocks/>
            </p:cNvSpPr>
            <p:nvPr userDrawn="1"/>
          </p:nvSpPr>
          <p:spPr bwMode="auto">
            <a:xfrm>
              <a:off x="513" y="3327"/>
              <a:ext cx="56" cy="27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4" name="Freeform 214"/>
            <p:cNvSpPr>
              <a:spLocks/>
            </p:cNvSpPr>
            <p:nvPr userDrawn="1"/>
          </p:nvSpPr>
          <p:spPr bwMode="auto">
            <a:xfrm>
              <a:off x="477" y="3352"/>
              <a:ext cx="78" cy="19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5" name="Freeform 215"/>
            <p:cNvSpPr>
              <a:spLocks/>
            </p:cNvSpPr>
            <p:nvPr userDrawn="1"/>
          </p:nvSpPr>
          <p:spPr bwMode="auto">
            <a:xfrm>
              <a:off x="485" y="3370"/>
              <a:ext cx="64" cy="17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6" name="Freeform 216"/>
            <p:cNvSpPr>
              <a:spLocks/>
            </p:cNvSpPr>
            <p:nvPr userDrawn="1"/>
          </p:nvSpPr>
          <p:spPr bwMode="auto">
            <a:xfrm>
              <a:off x="481" y="3384"/>
              <a:ext cx="66" cy="55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57" name="Freeform 217"/>
            <p:cNvSpPr>
              <a:spLocks/>
            </p:cNvSpPr>
            <p:nvPr userDrawn="1"/>
          </p:nvSpPr>
          <p:spPr bwMode="auto">
            <a:xfrm>
              <a:off x="525" y="3359"/>
              <a:ext cx="40" cy="100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258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240" y="3856"/>
            <a:chExt cx="336" cy="310"/>
          </a:xfrm>
        </p:grpSpPr>
        <p:sp>
          <p:nvSpPr>
            <p:cNvPr id="87259" name="Freeform 219"/>
            <p:cNvSpPr>
              <a:spLocks/>
            </p:cNvSpPr>
            <p:nvPr userDrawn="1"/>
          </p:nvSpPr>
          <p:spPr bwMode="auto">
            <a:xfrm>
              <a:off x="248" y="3856"/>
              <a:ext cx="65" cy="26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0" name="Freeform 220"/>
            <p:cNvSpPr>
              <a:spLocks noEditPoints="1"/>
            </p:cNvSpPr>
            <p:nvPr userDrawn="1"/>
          </p:nvSpPr>
          <p:spPr bwMode="auto">
            <a:xfrm>
              <a:off x="240" y="3858"/>
              <a:ext cx="336" cy="308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1" name="Freeform 221"/>
            <p:cNvSpPr>
              <a:spLocks/>
            </p:cNvSpPr>
            <p:nvPr userDrawn="1"/>
          </p:nvSpPr>
          <p:spPr bwMode="auto">
            <a:xfrm>
              <a:off x="320" y="4005"/>
              <a:ext cx="27" cy="3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2" name="Freeform 222"/>
            <p:cNvSpPr>
              <a:spLocks/>
            </p:cNvSpPr>
            <p:nvPr userDrawn="1"/>
          </p:nvSpPr>
          <p:spPr bwMode="auto">
            <a:xfrm>
              <a:off x="294" y="4017"/>
              <a:ext cx="24" cy="43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3" name="Freeform 223"/>
            <p:cNvSpPr>
              <a:spLocks/>
            </p:cNvSpPr>
            <p:nvPr userDrawn="1"/>
          </p:nvSpPr>
          <p:spPr bwMode="auto">
            <a:xfrm>
              <a:off x="280" y="3931"/>
              <a:ext cx="77" cy="37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4" name="Freeform 224"/>
            <p:cNvSpPr>
              <a:spLocks/>
            </p:cNvSpPr>
            <p:nvPr userDrawn="1"/>
          </p:nvSpPr>
          <p:spPr bwMode="auto">
            <a:xfrm>
              <a:off x="368" y="4033"/>
              <a:ext cx="56" cy="59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5" name="Freeform 225"/>
            <p:cNvSpPr>
              <a:spLocks/>
            </p:cNvSpPr>
            <p:nvPr userDrawn="1"/>
          </p:nvSpPr>
          <p:spPr bwMode="auto">
            <a:xfrm>
              <a:off x="496" y="3974"/>
              <a:ext cx="56" cy="12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6" name="Freeform 226"/>
            <p:cNvSpPr>
              <a:spLocks/>
            </p:cNvSpPr>
            <p:nvPr userDrawn="1"/>
          </p:nvSpPr>
          <p:spPr bwMode="auto">
            <a:xfrm>
              <a:off x="515" y="3973"/>
              <a:ext cx="43" cy="25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7" name="Freeform 227"/>
            <p:cNvSpPr>
              <a:spLocks/>
            </p:cNvSpPr>
            <p:nvPr userDrawn="1"/>
          </p:nvSpPr>
          <p:spPr bwMode="auto">
            <a:xfrm>
              <a:off x="513" y="3989"/>
              <a:ext cx="56" cy="27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8" name="Freeform 228"/>
            <p:cNvSpPr>
              <a:spLocks/>
            </p:cNvSpPr>
            <p:nvPr userDrawn="1"/>
          </p:nvSpPr>
          <p:spPr bwMode="auto">
            <a:xfrm>
              <a:off x="477" y="4014"/>
              <a:ext cx="78" cy="19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69" name="Freeform 229"/>
            <p:cNvSpPr>
              <a:spLocks/>
            </p:cNvSpPr>
            <p:nvPr userDrawn="1"/>
          </p:nvSpPr>
          <p:spPr bwMode="auto">
            <a:xfrm>
              <a:off x="485" y="4032"/>
              <a:ext cx="64" cy="17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70" name="Freeform 230"/>
            <p:cNvSpPr>
              <a:spLocks/>
            </p:cNvSpPr>
            <p:nvPr userDrawn="1"/>
          </p:nvSpPr>
          <p:spPr bwMode="auto">
            <a:xfrm>
              <a:off x="481" y="4046"/>
              <a:ext cx="66" cy="55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271" name="Freeform 231"/>
            <p:cNvSpPr>
              <a:spLocks/>
            </p:cNvSpPr>
            <p:nvPr userDrawn="1"/>
          </p:nvSpPr>
          <p:spPr bwMode="auto">
            <a:xfrm>
              <a:off x="525" y="4021"/>
              <a:ext cx="40" cy="100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272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368" y="-5"/>
            <a:chExt cx="1460" cy="1300"/>
          </a:xfrm>
        </p:grpSpPr>
        <p:sp>
          <p:nvSpPr>
            <p:cNvPr id="87273" name="Freeform 233"/>
            <p:cNvSpPr>
              <a:spLocks/>
            </p:cNvSpPr>
            <p:nvPr userDrawn="1"/>
          </p:nvSpPr>
          <p:spPr bwMode="auto">
            <a:xfrm>
              <a:off x="4436" y="-5"/>
              <a:ext cx="1324" cy="1206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7274" name="Group 234"/>
            <p:cNvGrpSpPr>
              <a:grpSpLocks/>
            </p:cNvGrpSpPr>
            <p:nvPr userDrawn="1"/>
          </p:nvGrpSpPr>
          <p:grpSpPr bwMode="auto">
            <a:xfrm>
              <a:off x="4368" y="-1"/>
              <a:ext cx="1460" cy="1296"/>
              <a:chOff x="4368" y="-1"/>
              <a:chExt cx="1460" cy="1296"/>
            </a:xfrm>
          </p:grpSpPr>
          <p:sp>
            <p:nvSpPr>
              <p:cNvPr id="87275" name="Freeform 235"/>
              <p:cNvSpPr>
                <a:spLocks/>
              </p:cNvSpPr>
              <p:nvPr/>
            </p:nvSpPr>
            <p:spPr bwMode="auto">
              <a:xfrm>
                <a:off x="4438" y="-1"/>
                <a:ext cx="242" cy="90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76" name="Freeform 236"/>
              <p:cNvSpPr>
                <a:spLocks noEditPoints="1"/>
              </p:cNvSpPr>
              <p:nvPr/>
            </p:nvSpPr>
            <p:spPr bwMode="auto">
              <a:xfrm>
                <a:off x="4368" y="-1"/>
                <a:ext cx="1460" cy="1296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77" name="Freeform 237"/>
              <p:cNvSpPr>
                <a:spLocks/>
              </p:cNvSpPr>
              <p:nvPr/>
            </p:nvSpPr>
            <p:spPr bwMode="auto">
              <a:xfrm>
                <a:off x="4715" y="608"/>
                <a:ext cx="117" cy="136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78" name="Freeform 238"/>
              <p:cNvSpPr>
                <a:spLocks/>
              </p:cNvSpPr>
              <p:nvPr/>
            </p:nvSpPr>
            <p:spPr bwMode="auto">
              <a:xfrm>
                <a:off x="4607" y="664"/>
                <a:ext cx="103" cy="182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79" name="Freeform 239"/>
              <p:cNvSpPr>
                <a:spLocks/>
              </p:cNvSpPr>
              <p:nvPr/>
            </p:nvSpPr>
            <p:spPr bwMode="auto">
              <a:xfrm>
                <a:off x="4543" y="300"/>
                <a:ext cx="337" cy="153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80" name="Freeform 240"/>
              <p:cNvSpPr>
                <a:spLocks/>
              </p:cNvSpPr>
              <p:nvPr/>
            </p:nvSpPr>
            <p:spPr bwMode="auto">
              <a:xfrm>
                <a:off x="4925" y="732"/>
                <a:ext cx="242" cy="248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81" name="Freeform 241"/>
              <p:cNvSpPr>
                <a:spLocks/>
              </p:cNvSpPr>
              <p:nvPr/>
            </p:nvSpPr>
            <p:spPr bwMode="auto">
              <a:xfrm>
                <a:off x="5481" y="482"/>
                <a:ext cx="247" cy="4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82" name="Freeform 242"/>
              <p:cNvSpPr>
                <a:spLocks/>
              </p:cNvSpPr>
              <p:nvPr/>
            </p:nvSpPr>
            <p:spPr bwMode="auto">
              <a:xfrm>
                <a:off x="5563" y="472"/>
                <a:ext cx="190" cy="114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83" name="Freeform 243"/>
              <p:cNvSpPr>
                <a:spLocks/>
              </p:cNvSpPr>
              <p:nvPr/>
            </p:nvSpPr>
            <p:spPr bwMode="auto">
              <a:xfrm>
                <a:off x="5556" y="567"/>
                <a:ext cx="205" cy="90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84" name="Freeform 244"/>
              <p:cNvSpPr>
                <a:spLocks/>
              </p:cNvSpPr>
              <p:nvPr/>
            </p:nvSpPr>
            <p:spPr bwMode="auto">
              <a:xfrm>
                <a:off x="5396" y="652"/>
                <a:ext cx="345" cy="80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85" name="Freeform 245"/>
              <p:cNvSpPr>
                <a:spLocks/>
              </p:cNvSpPr>
              <p:nvPr/>
            </p:nvSpPr>
            <p:spPr bwMode="auto">
              <a:xfrm>
                <a:off x="5434" y="730"/>
                <a:ext cx="279" cy="70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86" name="Freeform 246"/>
              <p:cNvSpPr>
                <a:spLocks/>
              </p:cNvSpPr>
              <p:nvPr/>
            </p:nvSpPr>
            <p:spPr bwMode="auto">
              <a:xfrm>
                <a:off x="5416" y="786"/>
                <a:ext cx="287" cy="230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287" name="Freeform 247"/>
              <p:cNvSpPr>
                <a:spLocks/>
              </p:cNvSpPr>
              <p:nvPr/>
            </p:nvSpPr>
            <p:spPr bwMode="auto">
              <a:xfrm>
                <a:off x="5603" y="693"/>
                <a:ext cx="163" cy="410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728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7289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729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AD0CAAB-FED3-4667-8ECF-0C96936A99FE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8729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729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66DF46-F389-4BFA-9776-C488634536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52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8D34BD4F-E79F-45E0-B621-A9F8B5BCB631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F2640C55-5275-47F1-992B-3BA6C3C3CD4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01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5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C896E68-B3BB-474D-8FC1-8BCABB2EA0E3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AB0D9A-9CEE-4002-884D-DA35A5303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55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itchFamily="34" charset="0"/>
            </a:endParaRP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itchFamily="34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itchFamily="34" charset="0"/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itchFamily="34" charset="0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itchFamily="34" charset="0"/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itchFamily="34" charset="0"/>
            </a:endParaRP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ahoma" pitchFamily="34" charset="0"/>
            </a:endParaRPr>
          </a:p>
        </p:txBody>
      </p:sp>
      <p:sp>
        <p:nvSpPr>
          <p:cNvPr id="1280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80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80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3A91E75E-5963-43EE-A936-6E6A1F650922}" type="datetime13">
              <a:rPr lang="zh-CN" altLang="en-US"/>
              <a:pPr/>
              <a:t>下午6时7分3秒</a:t>
            </a:fld>
            <a:endParaRPr lang="en-US" altLang="zh-CN"/>
          </a:p>
        </p:txBody>
      </p:sp>
      <p:sp>
        <p:nvSpPr>
          <p:cNvPr id="1280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280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0AF1CC-C8BF-408F-9100-EE2D905F36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4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.png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jpeg"/><Relationship Id="rId4" Type="http://schemas.openxmlformats.org/officeDocument/2006/relationships/audio" Target="../media/audio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77qwd.cn/5812.html" TargetMode="External"/><Relationship Id="rId7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file:///C:\Documents%20and%20Settings\Administrator\Local%20Settings\Temp\Rar$DI00.297\&#36817;&#35270;&#12289;&#36828;&#35270;&#21450;&#30699;&#27491;.swf" TargetMode="External"/><Relationship Id="rId3" Type="http://schemas.openxmlformats.org/officeDocument/2006/relationships/audio" Target="../media/audio2.bin"/><Relationship Id="rId7" Type="http://schemas.openxmlformats.org/officeDocument/2006/relationships/image" Target="../media/image16.png"/><Relationship Id="rId12" Type="http://schemas.openxmlformats.org/officeDocument/2006/relationships/image" Target="../media/image17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1.bin"/><Relationship Id="rId5" Type="http://schemas.openxmlformats.org/officeDocument/2006/relationships/audio" Target="../media/audio3.bin"/><Relationship Id="rId10" Type="http://schemas.openxmlformats.org/officeDocument/2006/relationships/image" Target="../media/image5.png"/><Relationship Id="rId4" Type="http://schemas.openxmlformats.org/officeDocument/2006/relationships/audio" Target="../media/audio1.bin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audio" Target="../media/audio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gif"/><Relationship Id="rId4" Type="http://schemas.openxmlformats.org/officeDocument/2006/relationships/hyperlink" Target="file:///C:\Documents%20and%20Settings\Administrator\Local%20Settings\Temp\Rar$DI00.297\&#36817;&#35270;&#12289;&#36828;&#35270;&#21450;&#30699;&#27491;.swf" TargetMode="Externa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36.gif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8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Administrator\Local%20Settings\Temp\Rar$DI00.297\&#36817;&#35270;&#12289;&#36828;&#35270;&#21450;&#30699;&#27491;.swf" TargetMode="External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gi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gif"/><Relationship Id="rId5" Type="http://schemas.openxmlformats.org/officeDocument/2006/relationships/image" Target="../media/image5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1600200" y="1295400"/>
            <a:ext cx="6477000" cy="13763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1"/>
                </a:gradFill>
                <a:latin typeface="宋体"/>
                <a:ea typeface="宋体"/>
              </a:rPr>
              <a:t>眼睛与眼镜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505200" y="36576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9900"/>
                </a:solidFill>
                <a:latin typeface="Times New Roman" pitchFamily="18" charset="0"/>
              </a:rPr>
              <a:t>保护视力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75E5E-1779-46D6-ACC8-05CBE88452F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28600" y="1295400"/>
            <a:ext cx="8686800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 anchor="ctr">
            <a:spAutoFit/>
          </a:bodyPr>
          <a:lstStyle/>
          <a:p>
            <a:pPr defTabSz="958850"/>
            <a:r>
              <a:rPr lang="en-US" altLang="zh-CN" sz="4100">
                <a:solidFill>
                  <a:srgbClr val="FF0000"/>
                </a:solidFill>
              </a:rPr>
              <a:t>       </a:t>
            </a:r>
            <a:r>
              <a:rPr lang="zh-CN" altLang="en-US" sz="3700" b="1">
                <a:solidFill>
                  <a:schemeClr val="bg1"/>
                </a:solidFill>
              </a:rPr>
              <a:t>在看远处的物体时，由于周围肌肉的作用，晶状体变得扁平，减弱了对光线的偏折程度，在观看近处的物体时，由于周围物体的作用，晶状体变凸，增大了对光线的偏折程度，因此，无论是远处的物体还是近处的物体都能在视网膜上成清晰的像。可见，在物距改变时，眼睛能靠改变晶状体的厚薄来改变对光的偏折程度，这叫眼睛的调节。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4600" y="228600"/>
            <a:ext cx="48069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/>
          <a:p>
            <a:pPr defTabSz="958850"/>
            <a:r>
              <a:rPr lang="zh-CN" altLang="en-US" sz="6300" b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眼睛的调节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591F5-4099-4080-87F7-DAB58892150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1020763"/>
            <a:ext cx="5983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ahoma" pitchFamily="34" charset="0"/>
              </a:rPr>
              <a:t>3</a:t>
            </a:r>
            <a:r>
              <a:rPr lang="zh-CN" altLang="en-US" sz="3200" b="1">
                <a:latin typeface="Tahoma" pitchFamily="34" charset="0"/>
              </a:rPr>
              <a:t>、人眼看清远近物体的原理：</a:t>
            </a:r>
          </a:p>
        </p:txBody>
      </p:sp>
      <p:pic>
        <p:nvPicPr>
          <p:cNvPr id="29699" name="Picture 3" descr="2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2590800" cy="220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647825" y="1828800"/>
          <a:ext cx="2619375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位图图像" r:id="rId6" imgW="2190476" imgH="2066667" progId="Paint.Picture">
                  <p:embed/>
                </p:oleObj>
              </mc:Choice>
              <mc:Fallback>
                <p:oleObj name="位图图像" r:id="rId6" imgW="2190476" imgH="20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828800"/>
                        <a:ext cx="2619375" cy="247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04800" y="4572000"/>
            <a:ext cx="4267200" cy="1555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ahoma" pitchFamily="34" charset="0"/>
              </a:rPr>
              <a:t>      </a:t>
            </a:r>
            <a:r>
              <a:rPr lang="zh-CN" altLang="en-US" sz="2400" b="1">
                <a:latin typeface="Tahoma" pitchFamily="34" charset="0"/>
              </a:rPr>
              <a:t>当睫状体放松时，</a:t>
            </a: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晶状体变薄</a:t>
            </a:r>
            <a:r>
              <a:rPr lang="zh-CN" altLang="en-US" sz="2400" b="1">
                <a:latin typeface="Tahoma" pitchFamily="34" charset="0"/>
              </a:rPr>
              <a:t>，远处来的光线恰好会聚在视网膜上，眼球可以看清远处的物体。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876800" y="4572000"/>
            <a:ext cx="4114800" cy="1555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ahoma" pitchFamily="34" charset="0"/>
              </a:rPr>
              <a:t>      </a:t>
            </a:r>
            <a:r>
              <a:rPr lang="zh-CN" altLang="en-US" sz="2400" b="1">
                <a:latin typeface="Tahoma" pitchFamily="34" charset="0"/>
              </a:rPr>
              <a:t>当睫状体收缩时，</a:t>
            </a: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晶状体变厚</a:t>
            </a:r>
            <a:r>
              <a:rPr lang="zh-CN" altLang="en-US" sz="2400" b="1">
                <a:latin typeface="Tahoma" pitchFamily="34" charset="0"/>
              </a:rPr>
              <a:t>，近处来的光线恰好会聚在视网膜上，眼球可以看清近处的物体。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838200" y="2590800"/>
            <a:ext cx="1524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838200" y="3200400"/>
            <a:ext cx="15240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2362200" y="2971800"/>
            <a:ext cx="1676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362200" y="2590800"/>
            <a:ext cx="1676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5715000" y="2667000"/>
            <a:ext cx="1371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715000" y="2971800"/>
            <a:ext cx="1371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7086600" y="2667000"/>
            <a:ext cx="16002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7086600" y="2895600"/>
            <a:ext cx="1600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096000" y="1066800"/>
            <a:ext cx="2667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ahoma" pitchFamily="34" charset="0"/>
              </a:rPr>
              <a:t>晶状体的调节作用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18" name="ShockwaveFlash1" r:id="rId2" imgW="685800" imgH="457200"/>
        </mc:Choice>
        <mc:Fallback>
          <p:control name="ShockwaveFlash1" r:id="rId2" imgW="685800" imgH="4572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29600" y="6172200"/>
                  <a:ext cx="68580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 autoUpdateAnimBg="0"/>
      <p:bldP spid="29702" grpId="0" animBg="1" autoUpdateAnimBg="0"/>
      <p:bldP spid="29703" grpId="0" animBg="1"/>
      <p:bldP spid="29704" grpId="0" animBg="1"/>
      <p:bldP spid="29705" grpId="0" animBg="1"/>
      <p:bldP spid="29706" grpId="0" animBg="1"/>
      <p:bldP spid="29707" grpId="0" animBg="1"/>
      <p:bldP spid="29708" grpId="0" animBg="1"/>
      <p:bldP spid="29709" grpId="0" animBg="1"/>
      <p:bldP spid="297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81000" y="3810000"/>
            <a:ext cx="838200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</a:rPr>
              <a:t>           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</a:rPr>
              <a:t>眼球好像一架照相机。 （          ）和 （        ）的共同作用相当于凸透镜，他把来自物体的光会聚在（           ）上，形成物体的像。视网膜上的视神经细胞受到光的刺激，把这个信号传输给大脑，我们就看到了物体。睫状体可以改变（           ）的形状，相当于改变了凸透镜的（           ）。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914400" y="228600"/>
            <a:ext cx="8229600" cy="3429000"/>
            <a:chOff x="576" y="144"/>
            <a:chExt cx="5184" cy="2160"/>
          </a:xfrm>
        </p:grpSpPr>
        <p:grpSp>
          <p:nvGrpSpPr>
            <p:cNvPr id="34820" name="Group 4"/>
            <p:cNvGrpSpPr>
              <a:grpSpLocks/>
            </p:cNvGrpSpPr>
            <p:nvPr/>
          </p:nvGrpSpPr>
          <p:grpSpPr bwMode="auto">
            <a:xfrm>
              <a:off x="576" y="144"/>
              <a:ext cx="5184" cy="2160"/>
              <a:chOff x="576" y="144"/>
              <a:chExt cx="5184" cy="2160"/>
            </a:xfrm>
          </p:grpSpPr>
          <p:pic>
            <p:nvPicPr>
              <p:cNvPr id="34821" name="Picture 5" descr="成像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144"/>
                <a:ext cx="4560" cy="1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822" name="Line 6"/>
              <p:cNvSpPr>
                <a:spLocks noChangeShapeType="1"/>
              </p:cNvSpPr>
              <p:nvPr/>
            </p:nvSpPr>
            <p:spPr bwMode="auto">
              <a:xfrm flipV="1">
                <a:off x="4752" y="480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3" name="WordArt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36" y="384"/>
                <a:ext cx="624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宋体"/>
                    <a:ea typeface="宋体"/>
                  </a:rPr>
                  <a:t>视网膜</a:t>
                </a:r>
              </a:p>
            </p:txBody>
          </p:sp>
          <p:sp>
            <p:nvSpPr>
              <p:cNvPr id="34824" name="Line 8"/>
              <p:cNvSpPr>
                <a:spLocks noChangeShapeType="1"/>
              </p:cNvSpPr>
              <p:nvPr/>
            </p:nvSpPr>
            <p:spPr bwMode="auto">
              <a:xfrm>
                <a:off x="3840" y="1200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 flipH="1">
                <a:off x="3840" y="1248"/>
                <a:ext cx="24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6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16" y="2064"/>
                <a:ext cx="136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宋体"/>
                    <a:ea typeface="宋体"/>
                  </a:rPr>
                  <a:t>角膜和晶状体</a:t>
                </a:r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2880" y="288"/>
              <a:ext cx="1200" cy="528"/>
              <a:chOff x="2880" y="288"/>
              <a:chExt cx="1200" cy="528"/>
            </a:xfrm>
          </p:grpSpPr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 flipH="1" flipV="1">
                <a:off x="3600" y="52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29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0" y="288"/>
                <a:ext cx="67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宋体"/>
                    <a:ea typeface="宋体"/>
                  </a:rPr>
                  <a:t>睫状体</a:t>
                </a: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0711-D84A-4D5C-8AF7-3F5B8A0530E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3189" name="AutoShape 5" descr="W020050628510556725437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1" name="AutoShape 7" descr="W020050628510556725437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3192" name="Picture 8" descr="2006103163109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38481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4" name="Picture 10" descr="W0200506285105567254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4800"/>
            <a:ext cx="3352800" cy="23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5" name="Picture 11" descr="hyhyhy-2007-07-17-93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3276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4487863" y="2849563"/>
            <a:ext cx="914400" cy="19859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ea typeface="金梅毛楷體" pitchFamily="49" charset="-120"/>
              </a:rPr>
              <a:t>近视眼</a:t>
            </a:r>
          </a:p>
        </p:txBody>
      </p:sp>
      <p:pic>
        <p:nvPicPr>
          <p:cNvPr id="9319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95600"/>
            <a:ext cx="2819400" cy="3657600"/>
          </a:xfrm>
          <a:prstGeom prst="rect">
            <a:avLst/>
          </a:prstGeom>
          <a:solidFill>
            <a:schemeClr val="accent1">
              <a:alpha val="17999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9324-55A8-4A52-A9AA-9291BD659E54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840038" y="4467225"/>
          <a:ext cx="2841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位图图像" r:id="rId6" imgW="219222" imgH="666667" progId="Paint.Picture">
                  <p:embed/>
                </p:oleObj>
              </mc:Choice>
              <mc:Fallback>
                <p:oleObj name="位图图像" r:id="rId6" imgW="219222" imgH="66666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4467225"/>
                        <a:ext cx="2841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9900"/>
                </a:solidFill>
                <a:latin typeface="Tahoma" pitchFamily="34" charset="0"/>
              </a:rPr>
              <a:t>二、</a:t>
            </a:r>
            <a:r>
              <a:rPr lang="zh-CN" altLang="en-US" sz="3600" b="1">
                <a:solidFill>
                  <a:srgbClr val="FF9900"/>
                </a:solidFill>
                <a:latin typeface="Tahoma" pitchFamily="34" charset="0"/>
                <a:hlinkClick r:id="rId8" action="ppaction://hlinkfile"/>
              </a:rPr>
              <a:t>近视眼及其矫正</a:t>
            </a:r>
            <a:endParaRPr lang="zh-CN" altLang="en-US" sz="3600" b="1">
              <a:solidFill>
                <a:srgbClr val="FF9900"/>
              </a:solidFill>
              <a:latin typeface="Tahoma" pitchFamily="34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</a:t>
            </a:r>
            <a:r>
              <a:rPr lang="zh-CN" altLang="en-US" sz="2800" b="1">
                <a:latin typeface="宋体" pitchFamily="2" charset="-122"/>
              </a:rPr>
              <a:t>、成因</a:t>
            </a:r>
            <a:r>
              <a:rPr lang="zh-CN" altLang="en-US" sz="2400" b="1">
                <a:latin typeface="宋体" pitchFamily="2" charset="-122"/>
              </a:rPr>
              <a:t>：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85800" y="38862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、矫正：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276600" y="1752600"/>
          <a:ext cx="18811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位图图像" r:id="rId9" imgW="2066667" imgH="1857143" progId="Paint.Picture">
                  <p:embed/>
                </p:oleObj>
              </mc:Choice>
              <mc:Fallback>
                <p:oleObj name="位图图像" r:id="rId9" imgW="2066667" imgH="185714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52600"/>
                        <a:ext cx="18811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276600" y="3886200"/>
          <a:ext cx="188118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位图图像" r:id="rId11" imgW="2066667" imgH="1857143" progId="Paint.Picture">
                  <p:embed/>
                </p:oleObj>
              </mc:Choice>
              <mc:Fallback>
                <p:oleObj name="位图图像" r:id="rId11" imgW="2066667" imgH="185714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1881188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2133600" y="243840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133600" y="304800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1295400" y="472440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295400" y="5029200"/>
            <a:ext cx="160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3733800" y="2438400"/>
            <a:ext cx="1219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V="1">
            <a:off x="3733800" y="2590800"/>
            <a:ext cx="1219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2971800" y="4648200"/>
            <a:ext cx="76200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2971800" y="5029200"/>
            <a:ext cx="76200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3733800" y="4648200"/>
            <a:ext cx="12954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3733800" y="4876800"/>
            <a:ext cx="12954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486400" y="1676400"/>
            <a:ext cx="3276600" cy="1798638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>
                <a:solidFill>
                  <a:srgbClr val="FFFF66"/>
                </a:solidFill>
                <a:ea typeface="微软简魏碑" pitchFamily="2" charset="-122"/>
              </a:rPr>
              <a:t>晶状体太厚，折光能力太强，成像于视网膜前。</a:t>
            </a:r>
          </a:p>
          <a:p>
            <a:endParaRPr lang="en-US" altLang="zh-CN" sz="2800" b="1" u="sng">
              <a:solidFill>
                <a:srgbClr val="FFFF66"/>
              </a:solidFill>
              <a:ea typeface="微软简魏碑" pitchFamily="2" charset="-122"/>
            </a:endParaRP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5715000" y="4419600"/>
            <a:ext cx="3048000" cy="94615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9900"/>
                </a:solidFill>
              </a:rPr>
              <a:t>配戴用凹透镜做成的近视眼镜。</a:t>
            </a:r>
          </a:p>
        </p:txBody>
      </p:sp>
      <p:pic>
        <p:nvPicPr>
          <p:cNvPr id="30744" name="Picture 24" descr="返回按钮1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943600"/>
            <a:ext cx="152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30729" grpId="0" animBg="1"/>
      <p:bldP spid="30730" grpId="0" animBg="1"/>
      <p:bldP spid="30731" grpId="0" animBg="1"/>
      <p:bldP spid="30732" grpId="0" animBg="1"/>
      <p:bldP spid="30733" grpId="0" animBg="1"/>
      <p:bldP spid="30736" grpId="0" animBg="1"/>
      <p:bldP spid="30737" grpId="0" animBg="1"/>
      <p:bldP spid="30738" grpId="0" animBg="1"/>
      <p:bldP spid="30739" grpId="0" animBg="1"/>
      <p:bldP spid="30742" grpId="0" animBg="1"/>
      <p:bldP spid="307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3445-5765-45BB-B6D6-5A0453DDC44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556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33CC"/>
                </a:solidFill>
                <a:latin typeface="Tahoma" pitchFamily="34" charset="0"/>
              </a:rPr>
              <a:t>三、</a:t>
            </a:r>
            <a:r>
              <a:rPr lang="zh-CN" altLang="en-US" sz="3600" b="1">
                <a:solidFill>
                  <a:srgbClr val="FF33CC"/>
                </a:solidFill>
                <a:latin typeface="Tahoma" pitchFamily="34" charset="0"/>
                <a:hlinkClick r:id="rId4" action="ppaction://hlinkfile"/>
              </a:rPr>
              <a:t>远视眼及其矫正</a:t>
            </a:r>
            <a:endParaRPr lang="zh-CN" altLang="en-US" sz="3600" b="1">
              <a:solidFill>
                <a:srgbClr val="FF33CC"/>
              </a:solidFill>
              <a:latin typeface="Tahoma" pitchFamily="34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846388" y="1874838"/>
          <a:ext cx="2030412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位图图像" r:id="rId5" imgW="2029108" imgH="1933333" progId="Paint.Picture">
                  <p:embed/>
                </p:oleObj>
              </mc:Choice>
              <mc:Fallback>
                <p:oleObj name="位图图像" r:id="rId5" imgW="2029108" imgH="19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1874838"/>
                        <a:ext cx="2030412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819400" y="4267200"/>
          <a:ext cx="2030413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位图图像" r:id="rId7" imgW="2029108" imgH="1933333" progId="Paint.Picture">
                  <p:embed/>
                </p:oleObj>
              </mc:Choice>
              <mc:Fallback>
                <p:oleObj name="位图图像" r:id="rId7" imgW="2029108" imgH="19333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2030413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85800" y="1676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1</a:t>
            </a:r>
            <a:r>
              <a:rPr lang="zh-CN" altLang="en-US" sz="2800" b="1">
                <a:latin typeface="宋体" pitchFamily="2" charset="-122"/>
              </a:rPr>
              <a:t>、成因：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85800" y="38862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、矫正：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334000" y="2057400"/>
            <a:ext cx="335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晶状体太薄，折光能力太弱，成像于视网膜后。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410200" y="4511675"/>
            <a:ext cx="3505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配戴用凸透镜做成的远视眼镜。（老花眼镜）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524000" y="25908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1524000" y="31242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438400" y="4724400"/>
          <a:ext cx="320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位图图像" r:id="rId8" imgW="228571" imgH="762106" progId="Paint.Picture">
                  <p:embed/>
                </p:oleObj>
              </mc:Choice>
              <mc:Fallback>
                <p:oleObj name="位图图像" r:id="rId8" imgW="228571" imgH="762106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3206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838200" y="48768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838200" y="56388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2590800" y="4876800"/>
            <a:ext cx="6858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V="1">
            <a:off x="2590800" y="5486400"/>
            <a:ext cx="6858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3276600" y="5029200"/>
            <a:ext cx="13716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3276600" y="5181600"/>
            <a:ext cx="1371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3276600" y="2590800"/>
            <a:ext cx="19050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 flipV="1">
            <a:off x="3276600" y="2895600"/>
            <a:ext cx="19050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1764" name="Picture 20" descr="返回按钮1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67400"/>
            <a:ext cx="152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utoUpdateAnimBg="0"/>
      <p:bldP spid="31752" grpId="0" autoUpdateAnimBg="0"/>
      <p:bldP spid="31753" grpId="0" animBg="1"/>
      <p:bldP spid="31754" grpId="0" animBg="1"/>
      <p:bldP spid="31756" grpId="0" animBg="1"/>
      <p:bldP spid="31757" grpId="0" animBg="1"/>
      <p:bldP spid="31758" grpId="0" animBg="1"/>
      <p:bldP spid="31759" grpId="0" animBg="1"/>
      <p:bldP spid="31760" grpId="0" animBg="1"/>
      <p:bldP spid="31761" grpId="0" animBg="1"/>
      <p:bldP spid="31762" grpId="0" animBg="1"/>
      <p:bldP spid="317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0FC8-F1F9-4DA5-B46A-635B1290C0EE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41986" name="Picture 2" descr="PE0146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0" b="53444"/>
          <a:stretch>
            <a:fillRect/>
          </a:stretch>
        </p:blipFill>
        <p:spPr bwMode="auto">
          <a:xfrm>
            <a:off x="0" y="2819400"/>
            <a:ext cx="2895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276600" y="2590800"/>
            <a:ext cx="54102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FF9900"/>
                </a:solidFill>
              </a:rPr>
              <a:t>      </a:t>
            </a: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青少年用眼不卫生，很容易形成近视眼。那么，我们怎样预防眼睛近视呢？</a:t>
            </a:r>
          </a:p>
        </p:txBody>
      </p:sp>
      <p:sp>
        <p:nvSpPr>
          <p:cNvPr id="41991" name="WordArt 7"/>
          <p:cNvSpPr>
            <a:spLocks noChangeArrowheads="1" noChangeShapeType="1" noTextEdit="1"/>
          </p:cNvSpPr>
          <p:nvPr/>
        </p:nvSpPr>
        <p:spPr bwMode="auto">
          <a:xfrm>
            <a:off x="762000" y="609600"/>
            <a:ext cx="3714750" cy="1752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800" b="1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/>
                <a:ea typeface="宋体"/>
              </a:rPr>
              <a:t>四、用眼卫生</a:t>
            </a:r>
          </a:p>
        </p:txBody>
      </p:sp>
      <p:pic>
        <p:nvPicPr>
          <p:cNvPr id="41993" name="Picture 9" descr="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90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F486-9873-44A3-9593-73A05E3BBEC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altLang="zh-CN"/>
              <a:t>1</a:t>
            </a:r>
            <a:r>
              <a:rPr lang="zh-CN" altLang="en-US"/>
              <a:t>、明视距离</a:t>
            </a:r>
          </a:p>
        </p:txBody>
      </p:sp>
      <p:sp>
        <p:nvSpPr>
          <p:cNvPr id="54276" name="Text Box 4"/>
          <p:cNvSpPr txBox="1"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153400" cy="2819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1000"/>
              <a:t>        </a:t>
            </a:r>
            <a:r>
              <a:rPr lang="zh-CN" altLang="en-US" sz="2800" b="1"/>
              <a:t>通过晶状体的调节，眼睛可以使不同远近的物体在视网膜上成清晰的像。眼睛调节的两个极限点叫远点和近点。正常眼睛的远点在无限远，近点大约在</a:t>
            </a:r>
            <a:r>
              <a:rPr lang="en-US" altLang="zh-CN" sz="2800" b="1"/>
              <a:t>20cm</a:t>
            </a:r>
            <a:r>
              <a:rPr lang="zh-CN" altLang="en-US" sz="2800" b="1"/>
              <a:t>处。正常眼睛观察近处物体最清晰而又不疲劳的距离，大约</a:t>
            </a:r>
            <a:r>
              <a:rPr lang="en-US" altLang="zh-CN" sz="2800" b="1"/>
              <a:t>25cm</a:t>
            </a:r>
            <a:r>
              <a:rPr lang="zh-CN" altLang="en-US" sz="2800" b="1"/>
              <a:t>，叫做明视距离。看书上的字，测出你的明视距离，和其他同学比较一下：</a:t>
            </a:r>
            <a:r>
              <a:rPr lang="zh-CN" altLang="en-US" sz="2800" b="1">
                <a:solidFill>
                  <a:srgbClr val="00CC66"/>
                </a:solidFill>
              </a:rPr>
              <a:t>正常眼、近视眼明视距离相同吗？有什么规律？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914400" y="41910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、近视眼的明视距离比正常眼的明视距离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短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；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914400" y="49530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、不同近视眼的明视距离也不同</a:t>
            </a:r>
            <a:r>
              <a:rPr lang="zh-CN" altLang="en-US" sz="2400">
                <a:latin typeface="Tahoma" pitchFamily="34" charset="0"/>
              </a:rPr>
              <a:t>；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14400" y="57150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远视眼的明视距离比正常眼的明视距离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长</a:t>
            </a:r>
            <a:r>
              <a:rPr lang="zh-CN" altLang="en-US" sz="2400">
                <a:latin typeface="Tahoma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7" grpId="0" autoUpdateAnimBg="0"/>
      <p:bldP spid="54278" grpId="0" autoUpdateAnimBg="0"/>
      <p:bldP spid="5427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D47F-3672-4884-89B4-1143D031F1D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94212" name="Picture 4" descr="1357837482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875"/>
            <a:ext cx="8686800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7391-3012-4AF1-81C6-1CCAA3A4E06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、保护视力、预防近视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1628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两要”</a:t>
            </a:r>
          </a:p>
          <a:p>
            <a:pPr>
              <a:lnSpc>
                <a:spcPct val="80000"/>
              </a:lnSpc>
            </a:pPr>
            <a:r>
              <a:rPr lang="zh-CN" altLang="en-US" sz="2400" b="1"/>
              <a:t>（一）读书、写字姿势要端正，眼睛和书本的距离要保持一市尺。</a:t>
            </a:r>
          </a:p>
          <a:p>
            <a:pPr>
              <a:lnSpc>
                <a:spcPct val="80000"/>
              </a:lnSpc>
            </a:pPr>
            <a:r>
              <a:rPr lang="zh-CN" altLang="en-US" sz="2400" b="1"/>
              <a:t>（二）连续看书一小时左右，要休息片刻，或者向远处眺望一会。</a:t>
            </a:r>
          </a:p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“三不要”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（一）不要在光线暗弱和直射阳光睛看书、写字。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（二）不要躺在床上和走路时或者在动荡的车廂里看书。</a:t>
            </a:r>
          </a:p>
          <a:p>
            <a:pPr>
              <a:lnSpc>
                <a:spcPct val="8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（三）、不要长时间玩游戏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40966" name="WordArt 6"/>
          <p:cNvSpPr>
            <a:spLocks noChangeArrowheads="1" noChangeShapeType="1" noTextEdit="1"/>
          </p:cNvSpPr>
          <p:nvPr/>
        </p:nvSpPr>
        <p:spPr bwMode="auto">
          <a:xfrm rot="5400000">
            <a:off x="5410200" y="2743200"/>
            <a:ext cx="5181600" cy="9144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i="1" kern="10">
                <a:ln w="9525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80000"/>
                    </a:srgbClr>
                  </a:outerShdw>
                </a:effectLst>
                <a:latin typeface="宋体"/>
                <a:ea typeface="宋体"/>
              </a:rPr>
              <a:t>保护我们的眼睛已经刻不容缓！！！</a:t>
            </a:r>
          </a:p>
        </p:txBody>
      </p:sp>
      <p:pic>
        <p:nvPicPr>
          <p:cNvPr id="40967" name="Picture 7" descr="返回按钮1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867400"/>
            <a:ext cx="152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09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0AE9-A689-4C6F-B587-46629B3D9B9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u="sng">
                <a:solidFill>
                  <a:schemeClr val="tx1"/>
                </a:solidFill>
              </a:rPr>
              <a:t>第四节  眼睛和眼镜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zh-CN" altLang="en-US" sz="4400" b="1"/>
              <a:t>一、</a:t>
            </a:r>
            <a:r>
              <a:rPr lang="zh-CN" altLang="en-US" sz="4400" b="1">
                <a:hlinkClick r:id="" action="ppaction://noaction"/>
              </a:rPr>
              <a:t>眼睛</a:t>
            </a:r>
            <a:endParaRPr lang="zh-CN" altLang="en-US" sz="4400" b="1"/>
          </a:p>
          <a:p>
            <a:r>
              <a:rPr lang="zh-CN" altLang="en-US" sz="4400" b="1"/>
              <a:t>二、</a:t>
            </a:r>
            <a:r>
              <a:rPr lang="zh-CN" altLang="en-US" sz="4400" b="1">
                <a:hlinkClick r:id="" action="ppaction://noaction"/>
              </a:rPr>
              <a:t>近视眼及矫正</a:t>
            </a:r>
            <a:endParaRPr lang="zh-CN" altLang="en-US" sz="4400" b="1"/>
          </a:p>
          <a:p>
            <a:r>
              <a:rPr lang="zh-CN" altLang="en-US" sz="4400" b="1"/>
              <a:t>三、</a:t>
            </a:r>
            <a:r>
              <a:rPr lang="zh-CN" altLang="en-US" sz="4400" b="1">
                <a:hlinkClick r:id="" action="ppaction://noaction"/>
              </a:rPr>
              <a:t>远视眼及矫正</a:t>
            </a:r>
            <a:endParaRPr lang="zh-CN" altLang="en-US" sz="4400" b="1"/>
          </a:p>
          <a:p>
            <a:r>
              <a:rPr lang="zh-CN" altLang="en-US" sz="4400" b="1"/>
              <a:t>四、</a:t>
            </a:r>
            <a:r>
              <a:rPr lang="zh-CN" altLang="en-US" sz="4400" b="1">
                <a:hlinkClick r:id="" action="ppaction://noaction"/>
              </a:rPr>
              <a:t>用眼卫生</a:t>
            </a:r>
            <a:endParaRPr lang="zh-CN" altLang="en-US" sz="4400" b="1"/>
          </a:p>
          <a:p>
            <a:r>
              <a:rPr lang="zh-CN" altLang="en-US" sz="4400" b="1"/>
              <a:t>五、</a:t>
            </a:r>
            <a:r>
              <a:rPr lang="zh-CN" altLang="en-US" sz="4400" b="1">
                <a:hlinkClick r:id="" action="ppaction://noaction"/>
              </a:rPr>
              <a:t>眼镜度数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A6D2-2B23-44D3-A4EA-82952BEAF6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6000" b="1"/>
              <a:t>五、</a:t>
            </a:r>
            <a:r>
              <a:rPr lang="zh-CN" altLang="en-US" sz="6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眼镜度数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0000" cy="762000"/>
          </a:xfrm>
        </p:spPr>
        <p:txBody>
          <a:bodyPr/>
          <a:lstStyle/>
          <a:p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zh-CN" altLang="en-US" sz="3600" b="1"/>
              <a:t>焦度</a:t>
            </a:r>
            <a:r>
              <a:rPr lang="en-US" altLang="zh-CN" sz="3600" b="1"/>
              <a:t>——</a:t>
            </a:r>
            <a:r>
              <a:rPr lang="zh-CN" altLang="en-US" sz="3600" b="1"/>
              <a:t>焦距的倒数。用表示。</a:t>
            </a:r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2895600" y="1981200"/>
            <a:ext cx="2012950" cy="1150938"/>
            <a:chOff x="1824" y="1248"/>
            <a:chExt cx="1268" cy="725"/>
          </a:xfrm>
        </p:grpSpPr>
        <p:grpSp>
          <p:nvGrpSpPr>
            <p:cNvPr id="55306" name="Group 10"/>
            <p:cNvGrpSpPr>
              <a:grpSpLocks/>
            </p:cNvGrpSpPr>
            <p:nvPr/>
          </p:nvGrpSpPr>
          <p:grpSpPr bwMode="auto">
            <a:xfrm>
              <a:off x="2400" y="1248"/>
              <a:ext cx="692" cy="725"/>
              <a:chOff x="2400" y="1248"/>
              <a:chExt cx="692" cy="725"/>
            </a:xfrm>
          </p:grpSpPr>
          <p:sp>
            <p:nvSpPr>
              <p:cNvPr id="55301" name="Text Box 5"/>
              <p:cNvSpPr txBox="1">
                <a:spLocks noChangeArrowheads="1"/>
              </p:cNvSpPr>
              <p:nvPr/>
            </p:nvSpPr>
            <p:spPr bwMode="auto">
              <a:xfrm>
                <a:off x="2591" y="1248"/>
                <a:ext cx="268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91" tIns="47895" rIns="95791" bIns="47895">
                <a:spAutoFit/>
              </a:bodyPr>
              <a:lstStyle>
                <a:lvl1pPr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479425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958850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436688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1916113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3733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8305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2877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7449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3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5302" name="Line 6"/>
              <p:cNvSpPr>
                <a:spLocks noChangeShapeType="1"/>
              </p:cNvSpPr>
              <p:nvPr/>
            </p:nvSpPr>
            <p:spPr bwMode="auto">
              <a:xfrm>
                <a:off x="2400" y="1611"/>
                <a:ext cx="6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03" name="Text Box 7"/>
              <p:cNvSpPr txBox="1">
                <a:spLocks noChangeArrowheads="1"/>
              </p:cNvSpPr>
              <p:nvPr/>
            </p:nvSpPr>
            <p:spPr bwMode="auto">
              <a:xfrm>
                <a:off x="2631" y="1558"/>
                <a:ext cx="231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791" tIns="47895" rIns="95791" bIns="47895">
                <a:spAutoFit/>
              </a:bodyPr>
              <a:lstStyle>
                <a:lvl1pPr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479425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958850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436688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1916113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3733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8305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2877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7449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700">
                    <a:solidFill>
                      <a:srgbClr val="FF0000"/>
                    </a:solidFill>
                  </a:rPr>
                  <a:t>f</a:t>
                </a:r>
              </a:p>
            </p:txBody>
          </p:sp>
        </p:grp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1824" y="1392"/>
              <a:ext cx="5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>
                  <a:solidFill>
                    <a:srgbClr val="FF3300"/>
                  </a:solidFill>
                </a:rPr>
                <a:t>Φ=</a:t>
              </a:r>
            </a:p>
          </p:txBody>
        </p:sp>
      </p:grpSp>
      <p:grpSp>
        <p:nvGrpSpPr>
          <p:cNvPr id="55328" name="Group 32"/>
          <p:cNvGrpSpPr>
            <a:grpSpLocks/>
          </p:cNvGrpSpPr>
          <p:nvPr/>
        </p:nvGrpSpPr>
        <p:grpSpPr bwMode="auto">
          <a:xfrm>
            <a:off x="1752600" y="3962400"/>
            <a:ext cx="5168900" cy="1684338"/>
            <a:chOff x="1104" y="2496"/>
            <a:chExt cx="3256" cy="1061"/>
          </a:xfrm>
        </p:grpSpPr>
        <p:grpSp>
          <p:nvGrpSpPr>
            <p:cNvPr id="55314" name="Group 18"/>
            <p:cNvGrpSpPr>
              <a:grpSpLocks/>
            </p:cNvGrpSpPr>
            <p:nvPr/>
          </p:nvGrpSpPr>
          <p:grpSpPr bwMode="auto">
            <a:xfrm>
              <a:off x="1104" y="2496"/>
              <a:ext cx="2967" cy="415"/>
              <a:chOff x="1104" y="2496"/>
              <a:chExt cx="2967" cy="415"/>
            </a:xfrm>
          </p:grpSpPr>
          <p:sp>
            <p:nvSpPr>
              <p:cNvPr id="55307" name="Text Box 11"/>
              <p:cNvSpPr txBox="1">
                <a:spLocks noChangeArrowheads="1"/>
              </p:cNvSpPr>
              <p:nvPr/>
            </p:nvSpPr>
            <p:spPr bwMode="auto">
              <a:xfrm>
                <a:off x="1104" y="2496"/>
                <a:ext cx="21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3600" b="1">
                    <a:solidFill>
                      <a:srgbClr val="FF3300"/>
                    </a:solidFill>
                  </a:rPr>
                  <a:t>眼镜的度数</a:t>
                </a:r>
                <a:r>
                  <a:rPr lang="en-US" altLang="zh-CN" sz="3600" b="1">
                    <a:solidFill>
                      <a:srgbClr val="FF3300"/>
                    </a:solidFill>
                  </a:rPr>
                  <a:t>= Φ</a:t>
                </a:r>
              </a:p>
            </p:txBody>
          </p:sp>
          <p:sp>
            <p:nvSpPr>
              <p:cNvPr id="55312" name="Text Box 16"/>
              <p:cNvSpPr txBox="1">
                <a:spLocks noChangeArrowheads="1"/>
              </p:cNvSpPr>
              <p:nvPr/>
            </p:nvSpPr>
            <p:spPr bwMode="auto">
              <a:xfrm>
                <a:off x="3120" y="2496"/>
                <a:ext cx="269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791" tIns="47895" rIns="95791" bIns="47895">
                <a:spAutoFit/>
              </a:bodyPr>
              <a:lstStyle>
                <a:lvl1pPr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479425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958850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436688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1916113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3733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8305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2877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7449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70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55313" name="Text Box 17"/>
              <p:cNvSpPr txBox="1">
                <a:spLocks noChangeArrowheads="1"/>
              </p:cNvSpPr>
              <p:nvPr/>
            </p:nvSpPr>
            <p:spPr bwMode="auto">
              <a:xfrm>
                <a:off x="3456" y="2496"/>
                <a:ext cx="615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5791" tIns="47895" rIns="95791" bIns="47895">
                <a:spAutoFit/>
              </a:bodyPr>
              <a:lstStyle>
                <a:lvl1pPr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479425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958850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436688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1916113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3733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8305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2877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7449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70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grpSp>
          <p:nvGrpSpPr>
            <p:cNvPr id="55324" name="Group 28"/>
            <p:cNvGrpSpPr>
              <a:grpSpLocks/>
            </p:cNvGrpSpPr>
            <p:nvPr/>
          </p:nvGrpSpPr>
          <p:grpSpPr bwMode="auto">
            <a:xfrm>
              <a:off x="2496" y="2832"/>
              <a:ext cx="1864" cy="725"/>
              <a:chOff x="2496" y="2832"/>
              <a:chExt cx="1864" cy="725"/>
            </a:xfrm>
          </p:grpSpPr>
          <p:grpSp>
            <p:nvGrpSpPr>
              <p:cNvPr id="55317" name="Group 21"/>
              <p:cNvGrpSpPr>
                <a:grpSpLocks/>
              </p:cNvGrpSpPr>
              <p:nvPr/>
            </p:nvGrpSpPr>
            <p:grpSpPr bwMode="auto">
              <a:xfrm>
                <a:off x="2880" y="2832"/>
                <a:ext cx="1480" cy="725"/>
                <a:chOff x="2880" y="2832"/>
                <a:chExt cx="1480" cy="725"/>
              </a:xfrm>
            </p:grpSpPr>
            <p:sp>
              <p:nvSpPr>
                <p:cNvPr id="5531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071" y="2832"/>
                  <a:ext cx="268" cy="3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5791" tIns="47895" rIns="95791" bIns="47895">
                  <a:spAutoFit/>
                </a:bodyPr>
                <a:lstStyle>
                  <a:lvl1pPr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479425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958850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436688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1916113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3733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8305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2877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7449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3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55319" name="Line 23"/>
                <p:cNvSpPr>
                  <a:spLocks noChangeShapeType="1"/>
                </p:cNvSpPr>
                <p:nvPr/>
              </p:nvSpPr>
              <p:spPr bwMode="auto">
                <a:xfrm>
                  <a:off x="2880" y="3194"/>
                  <a:ext cx="69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111" y="3142"/>
                  <a:ext cx="231" cy="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5791" tIns="47895" rIns="95791" bIns="47895">
                  <a:spAutoFit/>
                </a:bodyPr>
                <a:lstStyle>
                  <a:lvl1pPr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479425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958850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436688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1916113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3733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8305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2877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7449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700">
                      <a:solidFill>
                        <a:srgbClr val="FF0000"/>
                      </a:solidFill>
                    </a:rPr>
                    <a:t>f</a:t>
                  </a:r>
                </a:p>
              </p:txBody>
            </p:sp>
            <p:sp>
              <p:nvSpPr>
                <p:cNvPr id="553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514" y="2988"/>
                  <a:ext cx="319" cy="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5791" tIns="47895" rIns="95791" bIns="47895">
                  <a:spAutoFit/>
                </a:bodyPr>
                <a:lstStyle>
                  <a:lvl1pPr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479425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958850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436688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1916113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3733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8305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2877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7449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7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5532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745" y="2988"/>
                  <a:ext cx="615" cy="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5791" tIns="47895" rIns="95791" bIns="47895">
                  <a:spAutoFit/>
                </a:bodyPr>
                <a:lstStyle>
                  <a:lvl1pPr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479425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958850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436688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1916113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3733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8305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2877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7449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700">
                      <a:solidFill>
                        <a:srgbClr val="FF0000"/>
                      </a:solidFill>
                    </a:rPr>
                    <a:t>100</a:t>
                  </a:r>
                </a:p>
              </p:txBody>
            </p:sp>
          </p:grpSp>
          <p:sp>
            <p:nvSpPr>
              <p:cNvPr id="55323" name="Text Box 27"/>
              <p:cNvSpPr txBox="1">
                <a:spLocks noChangeArrowheads="1"/>
              </p:cNvSpPr>
              <p:nvPr/>
            </p:nvSpPr>
            <p:spPr bwMode="auto">
              <a:xfrm>
                <a:off x="2496" y="2928"/>
                <a:ext cx="340" cy="5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800">
                    <a:solidFill>
                      <a:srgbClr val="FF3300"/>
                    </a:solidFill>
                  </a:rPr>
                  <a:t>=</a:t>
                </a:r>
              </a:p>
            </p:txBody>
          </p:sp>
        </p:grpSp>
      </p:grp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838200" y="5638800"/>
            <a:ext cx="748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</a:rPr>
              <a:t>注：远视镜片度数为</a:t>
            </a:r>
            <a:r>
              <a:rPr lang="en-US" altLang="zh-CN" sz="3200" b="1">
                <a:solidFill>
                  <a:srgbClr val="0000FF"/>
                </a:solidFill>
              </a:rPr>
              <a:t>+</a:t>
            </a:r>
            <a:r>
              <a:rPr lang="zh-CN" altLang="en-US" sz="3200" b="1">
                <a:solidFill>
                  <a:srgbClr val="0000FF"/>
                </a:solidFill>
              </a:rPr>
              <a:t>，近视镜片度数为</a:t>
            </a:r>
            <a:r>
              <a:rPr lang="en-US" altLang="zh-CN" sz="3200" b="1">
                <a:solidFill>
                  <a:srgbClr val="0000FF"/>
                </a:solidFill>
              </a:rPr>
              <a:t>-</a:t>
            </a:r>
          </a:p>
        </p:txBody>
      </p:sp>
      <p:pic>
        <p:nvPicPr>
          <p:cNvPr id="55326" name="Picture 30" descr="69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914400" y="3124200"/>
            <a:ext cx="3521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/>
              <a:t>2</a:t>
            </a:r>
            <a:r>
              <a:rPr lang="zh-CN" altLang="en-US" sz="4000"/>
              <a:t>、</a:t>
            </a:r>
            <a:r>
              <a:rPr lang="zh-CN" altLang="en-US" sz="4000" b="1"/>
              <a:t>眼镜的度数</a:t>
            </a:r>
          </a:p>
        </p:txBody>
      </p:sp>
      <p:pic>
        <p:nvPicPr>
          <p:cNvPr id="55329" name="Picture 33" descr="未命名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572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325" grpId="1"/>
      <p:bldP spid="553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6C54-17AC-4B38-964F-1AA0DCB12B1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33400" y="2895600"/>
            <a:ext cx="8077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33CC"/>
                </a:solidFill>
                <a:latin typeface="宋体" pitchFamily="2" charset="-122"/>
              </a:rPr>
              <a:t>    </a:t>
            </a:r>
            <a:r>
              <a:rPr lang="zh-CN" altLang="en-US" sz="4000" b="1">
                <a:latin typeface="宋体" pitchFamily="2" charset="-122"/>
              </a:rPr>
              <a:t>这里有几个老花镜，请同学们自学课本第</a:t>
            </a:r>
            <a:r>
              <a:rPr lang="en-US" altLang="zh-CN" sz="4000" b="1">
                <a:latin typeface="Tahoma" pitchFamily="34" charset="0"/>
              </a:rPr>
              <a:t>64</a:t>
            </a:r>
            <a:r>
              <a:rPr lang="zh-CN" altLang="en-US" sz="4000" b="1">
                <a:latin typeface="宋体" pitchFamily="2" charset="-122"/>
              </a:rPr>
              <a:t>页的科学世界</a:t>
            </a:r>
            <a:r>
              <a:rPr lang="zh-CN" altLang="en-US" sz="4000" b="1">
                <a:latin typeface="Times New Roman"/>
              </a:rPr>
              <a:t>“</a:t>
            </a:r>
            <a:r>
              <a:rPr lang="zh-CN" altLang="en-US" sz="4000" b="1">
                <a:latin typeface="宋体" pitchFamily="2" charset="-122"/>
              </a:rPr>
              <a:t>眼镜的度数</a:t>
            </a:r>
            <a:r>
              <a:rPr lang="zh-CN" altLang="en-US" sz="4000" b="1">
                <a:latin typeface="Times New Roman"/>
              </a:rPr>
              <a:t>”</a:t>
            </a:r>
            <a:r>
              <a:rPr lang="zh-CN" altLang="en-US" sz="4000" b="1">
                <a:latin typeface="宋体" pitchFamily="2" charset="-122"/>
              </a:rPr>
              <a:t>，然后分组进行讨论，设计测量老花眼镜度数的实验方案。</a:t>
            </a:r>
            <a:r>
              <a:rPr lang="zh-CN" altLang="en-US" sz="4000">
                <a:latin typeface="Tahoma" pitchFamily="34" charset="0"/>
              </a:rPr>
              <a:t> </a:t>
            </a:r>
          </a:p>
        </p:txBody>
      </p:sp>
      <p:sp>
        <p:nvSpPr>
          <p:cNvPr id="67588" name="WordArt 4" descr="窄竖线"/>
          <p:cNvSpPr>
            <a:spLocks noChangeArrowheads="1" noChangeShapeType="1" noTextEdit="1"/>
          </p:cNvSpPr>
          <p:nvPr/>
        </p:nvSpPr>
        <p:spPr bwMode="auto">
          <a:xfrm>
            <a:off x="762000" y="685800"/>
            <a:ext cx="3429000" cy="10668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zh-CN" altLang="en-US" sz="54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宋体"/>
                <a:ea typeface="宋体"/>
              </a:rPr>
              <a:t>创新探究：</a:t>
            </a:r>
          </a:p>
        </p:txBody>
      </p:sp>
      <p:pic>
        <p:nvPicPr>
          <p:cNvPr id="67589" name="Picture 5" descr="totoLine07_65hvfdg0MEy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92" name="Picture 8" descr="16-菲弟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"/>
            <a:ext cx="29432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7AC9-EAE9-4E90-A248-08CA833983E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练习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7620000" cy="1905000"/>
          </a:xfrm>
        </p:spPr>
        <p:txBody>
          <a:bodyPr/>
          <a:lstStyle/>
          <a:p>
            <a:r>
              <a:rPr lang="en-US" altLang="zh-CN" sz="3600">
                <a:solidFill>
                  <a:srgbClr val="FF33CC"/>
                </a:solidFill>
              </a:rPr>
              <a:t>1</a:t>
            </a:r>
            <a:r>
              <a:rPr lang="zh-CN" altLang="en-US" sz="3600"/>
              <a:t>、</a:t>
            </a:r>
            <a:r>
              <a:rPr lang="zh-CN" altLang="en-US"/>
              <a:t>人的眼睛是一种“神奇的照相机”，下图中</a:t>
            </a:r>
            <a:r>
              <a:rPr lang="en-US" altLang="zh-CN">
                <a:solidFill>
                  <a:srgbClr val="FF33CC"/>
                </a:solidFill>
              </a:rPr>
              <a:t>_______</a:t>
            </a:r>
            <a:r>
              <a:rPr lang="zh-CN" altLang="en-US"/>
              <a:t>相当于照相机的镜头，它能将光线</a:t>
            </a:r>
            <a:r>
              <a:rPr lang="en-US" altLang="zh-CN">
                <a:solidFill>
                  <a:srgbClr val="FF33CC"/>
                </a:solidFill>
              </a:rPr>
              <a:t>____________</a:t>
            </a:r>
            <a:r>
              <a:rPr lang="en-US" altLang="zh-CN"/>
              <a:t>(</a:t>
            </a:r>
            <a:r>
              <a:rPr lang="zh-CN" altLang="en-US"/>
              <a:t>填“会聚”或“发散”</a:t>
            </a:r>
            <a:r>
              <a:rPr lang="en-US" altLang="zh-CN"/>
              <a:t>)</a:t>
            </a:r>
            <a:r>
              <a:rPr lang="zh-CN" altLang="en-US"/>
              <a:t>在视网膜上，视网膜相当于照相机的</a:t>
            </a:r>
            <a:r>
              <a:rPr lang="en-US" altLang="zh-CN">
                <a:solidFill>
                  <a:srgbClr val="FF33CC"/>
                </a:solidFill>
              </a:rPr>
              <a:t>____________</a:t>
            </a:r>
            <a:r>
              <a:rPr lang="zh-CN" altLang="en-US"/>
              <a:t>。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43434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 descr="00084_Ya4RWn77P4C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00800"/>
            <a:ext cx="89154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ADD1-EA2C-43EB-B86C-EC9339892A6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33400"/>
            <a:ext cx="7848600" cy="2286000"/>
          </a:xfrm>
        </p:spPr>
        <p:txBody>
          <a:bodyPr/>
          <a:lstStyle/>
          <a:p>
            <a:r>
              <a:rPr lang="en-US" altLang="zh-CN" sz="2800"/>
              <a:t>     2</a:t>
            </a:r>
            <a:r>
              <a:rPr lang="zh-CN" altLang="en-US" sz="2800"/>
              <a:t>、下图是某人看近处物体时的光路图，由图可知他是</a:t>
            </a:r>
            <a:r>
              <a:rPr lang="zh-CN" altLang="en-US" sz="2800" b="1" u="sng">
                <a:solidFill>
                  <a:srgbClr val="FF33CC"/>
                </a:solidFill>
              </a:rPr>
              <a:t>     </a:t>
            </a:r>
            <a:r>
              <a:rPr lang="zh-CN" altLang="en-US" sz="2800"/>
              <a:t>眼</a:t>
            </a:r>
            <a:r>
              <a:rPr lang="en-US" altLang="zh-CN" sz="2800"/>
              <a:t>(</a:t>
            </a:r>
            <a:r>
              <a:rPr lang="zh-CN" altLang="en-US" sz="2800"/>
              <a:t>选填“近视”或“远视”</a:t>
            </a:r>
            <a:r>
              <a:rPr lang="en-US" altLang="zh-CN" sz="2800"/>
              <a:t>)</a:t>
            </a:r>
            <a:r>
              <a:rPr lang="zh-CN" altLang="en-US" sz="2800"/>
              <a:t>。若他配戴的眼镜镜片中心的厚度为</a:t>
            </a:r>
            <a:r>
              <a:rPr lang="en-US" altLang="zh-CN" sz="2800"/>
              <a:t>1</a:t>
            </a:r>
            <a:r>
              <a:rPr lang="zh-CN" altLang="en-US" sz="2800"/>
              <a:t>．</a:t>
            </a:r>
            <a:r>
              <a:rPr lang="en-US" altLang="zh-CN" sz="2800"/>
              <a:t>7mm</a:t>
            </a:r>
            <a:r>
              <a:rPr lang="zh-CN" altLang="en-US" sz="2800"/>
              <a:t>，则该镜片边缘的厚度应</a:t>
            </a:r>
            <a:r>
              <a:rPr lang="en-US" altLang="zh-CN" sz="2800">
                <a:solidFill>
                  <a:srgbClr val="FF33CC"/>
                </a:solidFill>
              </a:rPr>
              <a:t>____</a:t>
            </a:r>
            <a:r>
              <a:rPr lang="en-US" altLang="zh-CN" sz="2800"/>
              <a:t>1</a:t>
            </a:r>
            <a:r>
              <a:rPr lang="zh-CN" altLang="en-US" sz="2800"/>
              <a:t>．</a:t>
            </a:r>
            <a:r>
              <a:rPr lang="en-US" altLang="zh-CN" sz="2800"/>
              <a:t>7mm(</a:t>
            </a:r>
            <a:r>
              <a:rPr lang="zh-CN" altLang="en-US" sz="2800"/>
              <a:t>选填“大于”、“等于”或“小于”</a:t>
            </a:r>
            <a:r>
              <a:rPr lang="en-US" altLang="zh-CN" sz="2800"/>
              <a:t>)</a:t>
            </a:r>
            <a:r>
              <a:rPr lang="zh-CN" altLang="en-US" sz="2800"/>
              <a:t>。 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36861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3" name="Picture 5" descr="2463rblrq1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C5E0-88B7-455A-BE98-24C37E1B365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"/>
            <a:ext cx="8153400" cy="3276600"/>
          </a:xfrm>
          <a:noFill/>
          <a:ln/>
        </p:spPr>
        <p:txBody>
          <a:bodyPr/>
          <a:lstStyle/>
          <a:p>
            <a:r>
              <a:rPr lang="en-US" altLang="zh-CN" sz="2800"/>
              <a:t>3</a:t>
            </a:r>
            <a:r>
              <a:rPr lang="zh-CN" altLang="en-US" sz="2800"/>
              <a:t>、光线经眼球的晶状体折射后，能成像于视网膜。右图是小亮设计的正常眼球成像模型，下列描述正确的是</a:t>
            </a:r>
            <a:r>
              <a:rPr lang="en-US" altLang="zh-CN" sz="2800"/>
              <a:t>(     )</a:t>
            </a:r>
          </a:p>
          <a:p>
            <a:r>
              <a:rPr lang="en-US" altLang="zh-CN" sz="2800"/>
              <a:t>  A</a:t>
            </a:r>
            <a:r>
              <a:rPr lang="zh-CN" altLang="en-US" sz="2800"/>
              <a:t>．凸透镜相当于视网膜   </a:t>
            </a:r>
            <a:br>
              <a:rPr lang="zh-CN" altLang="en-US" sz="2800"/>
            </a:br>
            <a:r>
              <a:rPr lang="zh-CN" altLang="en-US" sz="2800"/>
              <a:t>  </a:t>
            </a:r>
            <a:r>
              <a:rPr lang="en-US" altLang="zh-CN" sz="2800"/>
              <a:t>B</a:t>
            </a:r>
            <a:r>
              <a:rPr lang="zh-CN" altLang="en-US" sz="2800"/>
              <a:t>．蜡烛相当于晶状体</a:t>
            </a:r>
            <a:br>
              <a:rPr lang="zh-CN" altLang="en-US" sz="2800"/>
            </a:br>
            <a:r>
              <a:rPr lang="zh-CN" altLang="en-US" sz="2800"/>
              <a:t>  </a:t>
            </a:r>
            <a:r>
              <a:rPr lang="en-US" altLang="zh-CN" sz="2800"/>
              <a:t>C</a:t>
            </a:r>
            <a:r>
              <a:rPr lang="zh-CN" altLang="en-US" sz="2800"/>
              <a:t>．凸透镜相当于晶状体    </a:t>
            </a:r>
            <a:br>
              <a:rPr lang="zh-CN" altLang="en-US" sz="2800"/>
            </a:br>
            <a:r>
              <a:rPr lang="zh-CN" altLang="en-US" sz="2800"/>
              <a:t>  </a:t>
            </a:r>
            <a:r>
              <a:rPr lang="en-US" altLang="zh-CN" sz="2800"/>
              <a:t>D</a:t>
            </a:r>
            <a:r>
              <a:rPr lang="zh-CN" altLang="en-US" sz="2800"/>
              <a:t>．光屏相当于晶状体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2">
            <a:lum bright="-36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5" b="7196"/>
          <a:stretch>
            <a:fillRect/>
          </a:stretch>
        </p:blipFill>
        <p:spPr bwMode="auto">
          <a:xfrm>
            <a:off x="1295400" y="3754438"/>
            <a:ext cx="7162800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F9A0-3F90-4079-9C0B-61E7AA09DEA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04800"/>
            <a:ext cx="84582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100"/>
              <a:t>4</a:t>
            </a:r>
            <a:r>
              <a:rPr lang="zh-CN" altLang="en-US" sz="4100"/>
              <a:t>、在下图所示的四幅图中，分别表示近视眼成像情况和矫正做法的是            （     ）</a:t>
            </a:r>
          </a:p>
          <a:p>
            <a:pPr>
              <a:lnSpc>
                <a:spcPct val="90000"/>
              </a:lnSpc>
            </a:pPr>
            <a:endParaRPr lang="zh-CN" altLang="en-US" sz="4100"/>
          </a:p>
          <a:p>
            <a:pPr>
              <a:lnSpc>
                <a:spcPct val="90000"/>
              </a:lnSpc>
            </a:pPr>
            <a:endParaRPr lang="zh-CN" altLang="en-US" sz="1900"/>
          </a:p>
          <a:p>
            <a:pPr>
              <a:lnSpc>
                <a:spcPct val="90000"/>
              </a:lnSpc>
            </a:pPr>
            <a:endParaRPr lang="zh-CN" altLang="en-US" sz="1900"/>
          </a:p>
          <a:p>
            <a:pPr>
              <a:lnSpc>
                <a:spcPct val="90000"/>
              </a:lnSpc>
            </a:pPr>
            <a:r>
              <a:rPr lang="zh-CN" altLang="en-US" sz="1900"/>
              <a:t/>
            </a:r>
            <a:br>
              <a:rPr lang="zh-CN" altLang="en-US" sz="1900"/>
            </a:br>
            <a:r>
              <a:rPr lang="zh-CN" altLang="en-US" sz="1900"/>
              <a:t>     </a:t>
            </a:r>
          </a:p>
          <a:p>
            <a:pPr>
              <a:lnSpc>
                <a:spcPct val="90000"/>
              </a:lnSpc>
            </a:pPr>
            <a:r>
              <a:rPr lang="zh-CN" altLang="en-US" sz="1900"/>
              <a:t>              </a:t>
            </a:r>
            <a:r>
              <a:rPr lang="zh-CN" altLang="en-US" sz="2500" b="1"/>
              <a:t>①                   ②                  ③                  ④</a:t>
            </a:r>
          </a:p>
          <a:p>
            <a:pPr>
              <a:lnSpc>
                <a:spcPct val="90000"/>
              </a:lnSpc>
            </a:pPr>
            <a:r>
              <a:rPr lang="zh-CN" altLang="en-US" sz="2500"/>
              <a:t>     </a:t>
            </a:r>
          </a:p>
          <a:p>
            <a:pPr>
              <a:lnSpc>
                <a:spcPct val="90000"/>
              </a:lnSpc>
            </a:pPr>
            <a:r>
              <a:rPr lang="zh-CN" altLang="en-US" sz="2500"/>
              <a:t>       </a:t>
            </a:r>
            <a:r>
              <a:rPr lang="en-US" altLang="zh-CN" sz="2500"/>
              <a:t>A</a:t>
            </a:r>
            <a:r>
              <a:rPr lang="zh-CN" altLang="en-US" sz="2500"/>
              <a:t>、②、①            </a:t>
            </a:r>
            <a:r>
              <a:rPr lang="en-US" altLang="zh-CN" sz="2500"/>
              <a:t>B</a:t>
            </a:r>
            <a:r>
              <a:rPr lang="zh-CN" altLang="en-US" sz="2500"/>
              <a:t>、③、①          </a:t>
            </a:r>
          </a:p>
          <a:p>
            <a:pPr>
              <a:lnSpc>
                <a:spcPct val="90000"/>
              </a:lnSpc>
            </a:pPr>
            <a:r>
              <a:rPr lang="zh-CN" altLang="en-US" sz="2500"/>
              <a:t>       </a:t>
            </a:r>
            <a:r>
              <a:rPr lang="en-US" altLang="zh-CN" sz="2500"/>
              <a:t>C</a:t>
            </a:r>
            <a:r>
              <a:rPr lang="zh-CN" altLang="en-US" sz="2500"/>
              <a:t>、②、④            </a:t>
            </a:r>
            <a:r>
              <a:rPr lang="en-US" altLang="zh-CN" sz="2500"/>
              <a:t>D</a:t>
            </a:r>
            <a:r>
              <a:rPr lang="zh-CN" altLang="en-US" sz="2500"/>
              <a:t>、③、④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990600" y="2133600"/>
            <a:ext cx="7086600" cy="1905000"/>
            <a:chOff x="624" y="1344"/>
            <a:chExt cx="4464" cy="1200"/>
          </a:xfrm>
        </p:grpSpPr>
        <p:pic>
          <p:nvPicPr>
            <p:cNvPr id="59397" name="Picture 5" descr="22"/>
            <p:cNvPicPr>
              <a:picLocks noChangeAspect="1" noChangeArrowheads="1"/>
            </p:cNvPicPr>
            <p:nvPr/>
          </p:nvPicPr>
          <p:blipFill>
            <a:blip r:embed="rId2">
              <a:lum bright="-42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344"/>
              <a:ext cx="976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398" name="Picture 6" descr="33"/>
            <p:cNvPicPr>
              <a:picLocks noChangeAspect="1" noChangeArrowheads="1"/>
            </p:cNvPicPr>
            <p:nvPr/>
          </p:nvPicPr>
          <p:blipFill>
            <a:blip r:embed="rId3">
              <a:lum bright="-54000" contras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" y="1554"/>
              <a:ext cx="1123" cy="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399" name="Picture 7" descr="44"/>
            <p:cNvPicPr>
              <a:picLocks noChangeAspect="1" noChangeArrowheads="1"/>
            </p:cNvPicPr>
            <p:nvPr/>
          </p:nvPicPr>
          <p:blipFill>
            <a:blip r:embed="rId4">
              <a:lum bright="-48000" contrast="6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" y="1473"/>
              <a:ext cx="978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00" name="Picture 8" descr="55"/>
            <p:cNvPicPr>
              <a:picLocks noChangeAspect="1" noChangeArrowheads="1"/>
            </p:cNvPicPr>
            <p:nvPr/>
          </p:nvPicPr>
          <p:blipFill>
            <a:blip r:embed="rId5">
              <a:lum bright="-54000" contrast="7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" y="1473"/>
              <a:ext cx="978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401" name="Picture 9" descr="%E9%9A%8F%E4%BD%A0%E5%90%AC%E9%A3%8E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DBE-BC6B-4F25-83F4-A259F99D93D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04800"/>
            <a:ext cx="8763000" cy="2971800"/>
          </a:xfrm>
        </p:spPr>
        <p:txBody>
          <a:bodyPr/>
          <a:lstStyle/>
          <a:p>
            <a:pPr marL="609600" indent="-609600"/>
            <a:r>
              <a:rPr lang="en-US" altLang="zh-CN" b="1"/>
              <a:t>5</a:t>
            </a:r>
            <a:r>
              <a:rPr lang="zh-CN" altLang="en-US" b="1"/>
              <a:t>、如图甲是来自远处的光线经某人眼球折光系统的光路。下列关于该人远、近视跟的判断及矫正所需配戴的眼镜镜片的选择正确的是</a:t>
            </a:r>
          </a:p>
          <a:p>
            <a:pPr marL="609600" indent="-609600"/>
            <a:r>
              <a:rPr lang="zh-CN" altLang="en-US" b="1"/>
              <a:t>  </a:t>
            </a:r>
            <a:r>
              <a:rPr lang="en-US" altLang="zh-CN" b="1"/>
              <a:t>A</a:t>
            </a:r>
            <a:r>
              <a:rPr lang="zh-CN" altLang="en-US" b="1"/>
              <a:t>近视眼；乙              </a:t>
            </a:r>
            <a:r>
              <a:rPr lang="en-US" altLang="zh-CN" b="1"/>
              <a:t>B</a:t>
            </a:r>
            <a:r>
              <a:rPr lang="zh-CN" altLang="en-US" b="1"/>
              <a:t>远视眼；乙</a:t>
            </a:r>
          </a:p>
          <a:p>
            <a:pPr marL="609600" indent="-609600"/>
            <a:r>
              <a:rPr lang="zh-CN" altLang="en-US" b="1"/>
              <a:t>  </a:t>
            </a:r>
            <a:r>
              <a:rPr lang="en-US" altLang="zh-CN" b="1"/>
              <a:t>c</a:t>
            </a:r>
            <a:r>
              <a:rPr lang="zh-CN" altLang="en-US" b="1"/>
              <a:t>近视眼；丙               </a:t>
            </a:r>
            <a:r>
              <a:rPr lang="en-US" altLang="zh-CN" b="1"/>
              <a:t>D</a:t>
            </a:r>
            <a:r>
              <a:rPr lang="zh-CN" altLang="en-US" b="1"/>
              <a:t>远视眼；丙</a:t>
            </a:r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1447800" y="3810000"/>
            <a:ext cx="6911975" cy="2384425"/>
            <a:chOff x="912" y="2400"/>
            <a:chExt cx="4354" cy="1502"/>
          </a:xfrm>
        </p:grpSpPr>
        <p:pic>
          <p:nvPicPr>
            <p:cNvPr id="60420" name="Picture 4" descr="HWOCRTEMP_ROC10"/>
            <p:cNvPicPr>
              <a:picLocks noChangeAspect="1" noChangeArrowheads="1"/>
            </p:cNvPicPr>
            <p:nvPr/>
          </p:nvPicPr>
          <p:blipFill>
            <a:blip r:embed="rId2">
              <a:lum bright="-22000"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400"/>
              <a:ext cx="427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2496" y="3671"/>
              <a:ext cx="27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甲                                   乙                    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85C3-0D40-4DA6-B79A-F92B3F04E42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381000"/>
            <a:ext cx="7543800" cy="2743200"/>
          </a:xfrm>
        </p:spPr>
        <p:txBody>
          <a:bodyPr/>
          <a:lstStyle/>
          <a:p>
            <a:r>
              <a:rPr lang="en-US" altLang="zh-CN" sz="2800"/>
              <a:t>6</a:t>
            </a:r>
            <a:r>
              <a:rPr lang="zh-CN" altLang="en-US" sz="2800"/>
              <a:t>、某人戴的眼镜如图</a:t>
            </a:r>
            <a:r>
              <a:rPr lang="en-US" altLang="zh-CN" sz="2800"/>
              <a:t>4</a:t>
            </a:r>
            <a:r>
              <a:rPr lang="zh-CN" altLang="en-US" sz="2800"/>
              <a:t>所示，则（   ）</a:t>
            </a:r>
          </a:p>
          <a:p>
            <a:r>
              <a:rPr lang="zh-CN" altLang="en-US" sz="2800"/>
              <a:t>  </a:t>
            </a:r>
            <a:r>
              <a:rPr lang="en-US" altLang="zh-CN" sz="2800"/>
              <a:t>A</a:t>
            </a:r>
            <a:r>
              <a:rPr lang="zh-CN" altLang="en-US" sz="2800"/>
              <a:t>．此人的眼睛一定是近视跟</a:t>
            </a:r>
          </a:p>
          <a:p>
            <a:r>
              <a:rPr lang="zh-CN" altLang="en-US" sz="2800"/>
              <a:t>  </a:t>
            </a:r>
            <a:r>
              <a:rPr lang="en-US" altLang="zh-CN" sz="2800"/>
              <a:t>B.</a:t>
            </a:r>
            <a:r>
              <a:rPr lang="zh-CN" altLang="en-US" sz="2800"/>
              <a:t>此人的眼睛一定是远视眼</a:t>
            </a:r>
          </a:p>
          <a:p>
            <a:r>
              <a:rPr lang="zh-CN" altLang="en-US" sz="2800"/>
              <a:t>  </a:t>
            </a:r>
            <a:r>
              <a:rPr lang="en-US" altLang="zh-CN" sz="2800"/>
              <a:t>C.</a:t>
            </a:r>
            <a:r>
              <a:rPr lang="zh-CN" altLang="en-US" sz="2800"/>
              <a:t>照相机镜头与该眼镜属同种类型的透镜</a:t>
            </a:r>
          </a:p>
          <a:p>
            <a:r>
              <a:rPr lang="zh-CN" altLang="en-US" sz="2800"/>
              <a:t>  </a:t>
            </a:r>
            <a:r>
              <a:rPr lang="en-US" altLang="zh-CN" sz="2800"/>
              <a:t>D.</a:t>
            </a:r>
            <a:r>
              <a:rPr lang="zh-CN" altLang="en-US" sz="2800"/>
              <a:t>幻灯机镜头与该眼镜属同种类型的透镜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36195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1143000" y="4724400"/>
            <a:ext cx="2232025" cy="1079500"/>
            <a:chOff x="720" y="2976"/>
            <a:chExt cx="1406" cy="680"/>
          </a:xfrm>
        </p:grpSpPr>
        <p:sp>
          <p:nvSpPr>
            <p:cNvPr id="68617" name="Freeform 9"/>
            <p:cNvSpPr>
              <a:spLocks/>
            </p:cNvSpPr>
            <p:nvPr/>
          </p:nvSpPr>
          <p:spPr bwMode="auto">
            <a:xfrm>
              <a:off x="1985" y="3208"/>
              <a:ext cx="95" cy="291"/>
            </a:xfrm>
            <a:custGeom>
              <a:avLst/>
              <a:gdLst>
                <a:gd name="T0" fmla="*/ 50 w 58"/>
                <a:gd name="T1" fmla="*/ 0 h 158"/>
                <a:gd name="T2" fmla="*/ 0 w 58"/>
                <a:gd name="T3" fmla="*/ 37 h 158"/>
                <a:gd name="T4" fmla="*/ 30 w 58"/>
                <a:gd name="T5" fmla="*/ 157 h 158"/>
                <a:gd name="T6" fmla="*/ 57 w 58"/>
                <a:gd name="T7" fmla="*/ 7 h 158"/>
                <a:gd name="T8" fmla="*/ 50 w 58"/>
                <a:gd name="T9" fmla="*/ 0 h 158"/>
                <a:gd name="T10" fmla="*/ 50 w 58"/>
                <a:gd name="T1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58">
                  <a:moveTo>
                    <a:pt x="50" y="0"/>
                  </a:moveTo>
                  <a:lnTo>
                    <a:pt x="0" y="37"/>
                  </a:lnTo>
                  <a:lnTo>
                    <a:pt x="30" y="157"/>
                  </a:lnTo>
                  <a:lnTo>
                    <a:pt x="57" y="7"/>
                  </a:lnTo>
                  <a:lnTo>
                    <a:pt x="50" y="0"/>
                  </a:lnTo>
                  <a:lnTo>
                    <a:pt x="50" y="0"/>
                  </a:lnTo>
                </a:path>
              </a:pathLst>
            </a:custGeom>
            <a:solidFill>
              <a:srgbClr val="FFFFFF"/>
            </a:solidFill>
            <a:ln w="9167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Freeform 10"/>
            <p:cNvSpPr>
              <a:spLocks/>
            </p:cNvSpPr>
            <p:nvPr/>
          </p:nvSpPr>
          <p:spPr bwMode="auto">
            <a:xfrm>
              <a:off x="1985" y="3302"/>
              <a:ext cx="48" cy="188"/>
            </a:xfrm>
            <a:custGeom>
              <a:avLst/>
              <a:gdLst>
                <a:gd name="T0" fmla="*/ 6 w 29"/>
                <a:gd name="T1" fmla="*/ 0 h 102"/>
                <a:gd name="T2" fmla="*/ 8 w 29"/>
                <a:gd name="T3" fmla="*/ 0 h 102"/>
                <a:gd name="T4" fmla="*/ 16 w 29"/>
                <a:gd name="T5" fmla="*/ 8 h 102"/>
                <a:gd name="T6" fmla="*/ 12 w 29"/>
                <a:gd name="T7" fmla="*/ 15 h 102"/>
                <a:gd name="T8" fmla="*/ 15 w 29"/>
                <a:gd name="T9" fmla="*/ 26 h 102"/>
                <a:gd name="T10" fmla="*/ 20 w 29"/>
                <a:gd name="T11" fmla="*/ 51 h 102"/>
                <a:gd name="T12" fmla="*/ 20 w 29"/>
                <a:gd name="T13" fmla="*/ 64 h 102"/>
                <a:gd name="T14" fmla="*/ 28 w 29"/>
                <a:gd name="T15" fmla="*/ 87 h 102"/>
                <a:gd name="T16" fmla="*/ 18 w 29"/>
                <a:gd name="T17" fmla="*/ 101 h 102"/>
                <a:gd name="T18" fmla="*/ 6 w 29"/>
                <a:gd name="T19" fmla="*/ 73 h 102"/>
                <a:gd name="T20" fmla="*/ 0 w 29"/>
                <a:gd name="T21" fmla="*/ 3 h 102"/>
                <a:gd name="T22" fmla="*/ 6 w 29"/>
                <a:gd name="T23" fmla="*/ 0 h 102"/>
                <a:gd name="T24" fmla="*/ 6 w 29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102">
                  <a:moveTo>
                    <a:pt x="6" y="0"/>
                  </a:moveTo>
                  <a:lnTo>
                    <a:pt x="8" y="0"/>
                  </a:lnTo>
                  <a:lnTo>
                    <a:pt x="16" y="8"/>
                  </a:lnTo>
                  <a:lnTo>
                    <a:pt x="12" y="15"/>
                  </a:lnTo>
                  <a:lnTo>
                    <a:pt x="15" y="26"/>
                  </a:lnTo>
                  <a:lnTo>
                    <a:pt x="20" y="51"/>
                  </a:lnTo>
                  <a:lnTo>
                    <a:pt x="20" y="64"/>
                  </a:lnTo>
                  <a:lnTo>
                    <a:pt x="28" y="87"/>
                  </a:lnTo>
                  <a:lnTo>
                    <a:pt x="18" y="101"/>
                  </a:lnTo>
                  <a:lnTo>
                    <a:pt x="6" y="73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solidFill>
              <a:srgbClr val="FF0000"/>
            </a:solidFill>
            <a:ln w="9167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9" name="Freeform 11"/>
            <p:cNvSpPr>
              <a:spLocks/>
            </p:cNvSpPr>
            <p:nvPr/>
          </p:nvSpPr>
          <p:spPr bwMode="auto">
            <a:xfrm>
              <a:off x="1920" y="3037"/>
              <a:ext cx="181" cy="134"/>
            </a:xfrm>
            <a:custGeom>
              <a:avLst/>
              <a:gdLst>
                <a:gd name="T0" fmla="*/ 0 w 111"/>
                <a:gd name="T1" fmla="*/ 28 h 73"/>
                <a:gd name="T2" fmla="*/ 19 w 111"/>
                <a:gd name="T3" fmla="*/ 38 h 73"/>
                <a:gd name="T4" fmla="*/ 36 w 111"/>
                <a:gd name="T5" fmla="*/ 61 h 73"/>
                <a:gd name="T6" fmla="*/ 108 w 111"/>
                <a:gd name="T7" fmla="*/ 72 h 73"/>
                <a:gd name="T8" fmla="*/ 110 w 111"/>
                <a:gd name="T9" fmla="*/ 50 h 73"/>
                <a:gd name="T10" fmla="*/ 108 w 111"/>
                <a:gd name="T11" fmla="*/ 30 h 73"/>
                <a:gd name="T12" fmla="*/ 96 w 111"/>
                <a:gd name="T13" fmla="*/ 7 h 73"/>
                <a:gd name="T14" fmla="*/ 68 w 111"/>
                <a:gd name="T15" fmla="*/ 0 h 73"/>
                <a:gd name="T16" fmla="*/ 29 w 111"/>
                <a:gd name="T17" fmla="*/ 0 h 73"/>
                <a:gd name="T18" fmla="*/ 9 w 111"/>
                <a:gd name="T19" fmla="*/ 10 h 73"/>
                <a:gd name="T20" fmla="*/ 2 w 111"/>
                <a:gd name="T21" fmla="*/ 20 h 73"/>
                <a:gd name="T22" fmla="*/ 0 w 111"/>
                <a:gd name="T23" fmla="*/ 28 h 73"/>
                <a:gd name="T24" fmla="*/ 0 w 111"/>
                <a:gd name="T25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73">
                  <a:moveTo>
                    <a:pt x="0" y="28"/>
                  </a:moveTo>
                  <a:lnTo>
                    <a:pt x="19" y="38"/>
                  </a:lnTo>
                  <a:lnTo>
                    <a:pt x="36" y="61"/>
                  </a:lnTo>
                  <a:lnTo>
                    <a:pt x="108" y="72"/>
                  </a:lnTo>
                  <a:lnTo>
                    <a:pt x="110" y="50"/>
                  </a:lnTo>
                  <a:lnTo>
                    <a:pt x="108" y="30"/>
                  </a:lnTo>
                  <a:lnTo>
                    <a:pt x="96" y="7"/>
                  </a:lnTo>
                  <a:lnTo>
                    <a:pt x="68" y="0"/>
                  </a:lnTo>
                  <a:lnTo>
                    <a:pt x="29" y="0"/>
                  </a:lnTo>
                  <a:lnTo>
                    <a:pt x="9" y="10"/>
                  </a:lnTo>
                  <a:lnTo>
                    <a:pt x="2" y="20"/>
                  </a:lnTo>
                  <a:lnTo>
                    <a:pt x="0" y="28"/>
                  </a:lnTo>
                  <a:lnTo>
                    <a:pt x="0" y="28"/>
                  </a:lnTo>
                </a:path>
              </a:pathLst>
            </a:custGeom>
            <a:solidFill>
              <a:srgbClr val="622100"/>
            </a:solidFill>
            <a:ln w="9167" cap="flat" cmpd="sng">
              <a:solidFill>
                <a:srgbClr val="6221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0" name="Freeform 12"/>
            <p:cNvSpPr>
              <a:spLocks/>
            </p:cNvSpPr>
            <p:nvPr/>
          </p:nvSpPr>
          <p:spPr bwMode="auto">
            <a:xfrm>
              <a:off x="1909" y="3103"/>
              <a:ext cx="150" cy="179"/>
            </a:xfrm>
            <a:custGeom>
              <a:avLst/>
              <a:gdLst>
                <a:gd name="T0" fmla="*/ 44 w 92"/>
                <a:gd name="T1" fmla="*/ 16 h 97"/>
                <a:gd name="T2" fmla="*/ 44 w 92"/>
                <a:gd name="T3" fmla="*/ 6 h 97"/>
                <a:gd name="T4" fmla="*/ 16 w 92"/>
                <a:gd name="T5" fmla="*/ 0 h 97"/>
                <a:gd name="T6" fmla="*/ 8 w 92"/>
                <a:gd name="T7" fmla="*/ 14 h 97"/>
                <a:gd name="T8" fmla="*/ 7 w 92"/>
                <a:gd name="T9" fmla="*/ 17 h 97"/>
                <a:gd name="T10" fmla="*/ 14 w 92"/>
                <a:gd name="T11" fmla="*/ 22 h 97"/>
                <a:gd name="T12" fmla="*/ 14 w 92"/>
                <a:gd name="T13" fmla="*/ 26 h 97"/>
                <a:gd name="T14" fmla="*/ 10 w 92"/>
                <a:gd name="T15" fmla="*/ 24 h 97"/>
                <a:gd name="T16" fmla="*/ 0 w 92"/>
                <a:gd name="T17" fmla="*/ 43 h 97"/>
                <a:gd name="T18" fmla="*/ 0 w 92"/>
                <a:gd name="T19" fmla="*/ 47 h 97"/>
                <a:gd name="T20" fmla="*/ 11 w 92"/>
                <a:gd name="T21" fmla="*/ 49 h 97"/>
                <a:gd name="T22" fmla="*/ 8 w 92"/>
                <a:gd name="T23" fmla="*/ 54 h 97"/>
                <a:gd name="T24" fmla="*/ 10 w 92"/>
                <a:gd name="T25" fmla="*/ 61 h 97"/>
                <a:gd name="T26" fmla="*/ 14 w 92"/>
                <a:gd name="T27" fmla="*/ 62 h 97"/>
                <a:gd name="T28" fmla="*/ 12 w 92"/>
                <a:gd name="T29" fmla="*/ 66 h 97"/>
                <a:gd name="T30" fmla="*/ 14 w 92"/>
                <a:gd name="T31" fmla="*/ 71 h 97"/>
                <a:gd name="T32" fmla="*/ 12 w 92"/>
                <a:gd name="T33" fmla="*/ 76 h 97"/>
                <a:gd name="T34" fmla="*/ 12 w 92"/>
                <a:gd name="T35" fmla="*/ 79 h 97"/>
                <a:gd name="T36" fmla="*/ 14 w 92"/>
                <a:gd name="T37" fmla="*/ 82 h 97"/>
                <a:gd name="T38" fmla="*/ 31 w 92"/>
                <a:gd name="T39" fmla="*/ 82 h 97"/>
                <a:gd name="T40" fmla="*/ 46 w 92"/>
                <a:gd name="T41" fmla="*/ 84 h 97"/>
                <a:gd name="T42" fmla="*/ 59 w 92"/>
                <a:gd name="T43" fmla="*/ 96 h 97"/>
                <a:gd name="T44" fmla="*/ 87 w 92"/>
                <a:gd name="T45" fmla="*/ 65 h 97"/>
                <a:gd name="T46" fmla="*/ 91 w 92"/>
                <a:gd name="T47" fmla="*/ 29 h 97"/>
                <a:gd name="T48" fmla="*/ 72 w 92"/>
                <a:gd name="T49" fmla="*/ 21 h 97"/>
                <a:gd name="T50" fmla="*/ 53 w 92"/>
                <a:gd name="T51" fmla="*/ 28 h 97"/>
                <a:gd name="T52" fmla="*/ 44 w 92"/>
                <a:gd name="T53" fmla="*/ 16 h 97"/>
                <a:gd name="T54" fmla="*/ 44 w 92"/>
                <a:gd name="T55" fmla="*/ 1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97">
                  <a:moveTo>
                    <a:pt x="44" y="16"/>
                  </a:moveTo>
                  <a:lnTo>
                    <a:pt x="44" y="6"/>
                  </a:lnTo>
                  <a:lnTo>
                    <a:pt x="16" y="0"/>
                  </a:lnTo>
                  <a:lnTo>
                    <a:pt x="8" y="14"/>
                  </a:lnTo>
                  <a:lnTo>
                    <a:pt x="7" y="17"/>
                  </a:lnTo>
                  <a:lnTo>
                    <a:pt x="14" y="22"/>
                  </a:lnTo>
                  <a:lnTo>
                    <a:pt x="14" y="26"/>
                  </a:lnTo>
                  <a:lnTo>
                    <a:pt x="10" y="24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11" y="49"/>
                  </a:lnTo>
                  <a:lnTo>
                    <a:pt x="8" y="54"/>
                  </a:lnTo>
                  <a:lnTo>
                    <a:pt x="10" y="61"/>
                  </a:lnTo>
                  <a:lnTo>
                    <a:pt x="14" y="62"/>
                  </a:lnTo>
                  <a:lnTo>
                    <a:pt x="12" y="66"/>
                  </a:lnTo>
                  <a:lnTo>
                    <a:pt x="14" y="71"/>
                  </a:lnTo>
                  <a:lnTo>
                    <a:pt x="12" y="76"/>
                  </a:lnTo>
                  <a:lnTo>
                    <a:pt x="12" y="79"/>
                  </a:lnTo>
                  <a:lnTo>
                    <a:pt x="14" y="82"/>
                  </a:lnTo>
                  <a:lnTo>
                    <a:pt x="31" y="82"/>
                  </a:lnTo>
                  <a:lnTo>
                    <a:pt x="46" y="84"/>
                  </a:lnTo>
                  <a:lnTo>
                    <a:pt x="59" y="96"/>
                  </a:lnTo>
                  <a:lnTo>
                    <a:pt x="87" y="65"/>
                  </a:lnTo>
                  <a:lnTo>
                    <a:pt x="91" y="29"/>
                  </a:lnTo>
                  <a:lnTo>
                    <a:pt x="72" y="21"/>
                  </a:lnTo>
                  <a:lnTo>
                    <a:pt x="53" y="28"/>
                  </a:lnTo>
                  <a:lnTo>
                    <a:pt x="44" y="16"/>
                  </a:lnTo>
                  <a:lnTo>
                    <a:pt x="44" y="16"/>
                  </a:lnTo>
                </a:path>
              </a:pathLst>
            </a:custGeom>
            <a:solidFill>
              <a:srgbClr val="FFC281"/>
            </a:solidFill>
            <a:ln w="9167" cap="flat" cmpd="sng">
              <a:solidFill>
                <a:srgbClr val="FFC28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Freeform 13"/>
            <p:cNvSpPr>
              <a:spLocks/>
            </p:cNvSpPr>
            <p:nvPr/>
          </p:nvSpPr>
          <p:spPr bwMode="auto">
            <a:xfrm>
              <a:off x="1649" y="3418"/>
              <a:ext cx="134" cy="83"/>
            </a:xfrm>
            <a:custGeom>
              <a:avLst/>
              <a:gdLst>
                <a:gd name="T0" fmla="*/ 64 w 82"/>
                <a:gd name="T1" fmla="*/ 44 h 45"/>
                <a:gd name="T2" fmla="*/ 55 w 82"/>
                <a:gd name="T3" fmla="*/ 44 h 45"/>
                <a:gd name="T4" fmla="*/ 42 w 82"/>
                <a:gd name="T5" fmla="*/ 42 h 45"/>
                <a:gd name="T6" fmla="*/ 8 w 82"/>
                <a:gd name="T7" fmla="*/ 30 h 45"/>
                <a:gd name="T8" fmla="*/ 0 w 82"/>
                <a:gd name="T9" fmla="*/ 20 h 45"/>
                <a:gd name="T10" fmla="*/ 46 w 82"/>
                <a:gd name="T11" fmla="*/ 0 h 45"/>
                <a:gd name="T12" fmla="*/ 76 w 82"/>
                <a:gd name="T13" fmla="*/ 11 h 45"/>
                <a:gd name="T14" fmla="*/ 81 w 82"/>
                <a:gd name="T15" fmla="*/ 26 h 45"/>
                <a:gd name="T16" fmla="*/ 64 w 82"/>
                <a:gd name="T17" fmla="*/ 44 h 45"/>
                <a:gd name="T18" fmla="*/ 64 w 82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45">
                  <a:moveTo>
                    <a:pt x="64" y="44"/>
                  </a:moveTo>
                  <a:lnTo>
                    <a:pt x="55" y="44"/>
                  </a:lnTo>
                  <a:lnTo>
                    <a:pt x="42" y="4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46" y="0"/>
                  </a:lnTo>
                  <a:lnTo>
                    <a:pt x="76" y="11"/>
                  </a:lnTo>
                  <a:lnTo>
                    <a:pt x="81" y="26"/>
                  </a:lnTo>
                  <a:lnTo>
                    <a:pt x="64" y="44"/>
                  </a:lnTo>
                  <a:lnTo>
                    <a:pt x="64" y="44"/>
                  </a:lnTo>
                </a:path>
              </a:pathLst>
            </a:custGeom>
            <a:solidFill>
              <a:srgbClr val="FFC281"/>
            </a:solidFill>
            <a:ln w="9167" cap="flat" cmpd="sng">
              <a:solidFill>
                <a:srgbClr val="FFC28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Freeform 14"/>
            <p:cNvSpPr>
              <a:spLocks/>
            </p:cNvSpPr>
            <p:nvPr/>
          </p:nvSpPr>
          <p:spPr bwMode="auto">
            <a:xfrm>
              <a:off x="1420" y="3188"/>
              <a:ext cx="456" cy="280"/>
            </a:xfrm>
            <a:custGeom>
              <a:avLst/>
              <a:gdLst>
                <a:gd name="T0" fmla="*/ 0 w 279"/>
                <a:gd name="T1" fmla="*/ 115 h 152"/>
                <a:gd name="T2" fmla="*/ 6 w 279"/>
                <a:gd name="T3" fmla="*/ 96 h 152"/>
                <a:gd name="T4" fmla="*/ 22 w 279"/>
                <a:gd name="T5" fmla="*/ 81 h 152"/>
                <a:gd name="T6" fmla="*/ 33 w 279"/>
                <a:gd name="T7" fmla="*/ 60 h 152"/>
                <a:gd name="T8" fmla="*/ 43 w 279"/>
                <a:gd name="T9" fmla="*/ 54 h 152"/>
                <a:gd name="T10" fmla="*/ 49 w 279"/>
                <a:gd name="T11" fmla="*/ 30 h 152"/>
                <a:gd name="T12" fmla="*/ 59 w 279"/>
                <a:gd name="T13" fmla="*/ 9 h 152"/>
                <a:gd name="T14" fmla="*/ 75 w 279"/>
                <a:gd name="T15" fmla="*/ 1 h 152"/>
                <a:gd name="T16" fmla="*/ 83 w 279"/>
                <a:gd name="T17" fmla="*/ 3 h 152"/>
                <a:gd name="T18" fmla="*/ 89 w 279"/>
                <a:gd name="T19" fmla="*/ 3 h 152"/>
                <a:gd name="T20" fmla="*/ 97 w 279"/>
                <a:gd name="T21" fmla="*/ 0 h 152"/>
                <a:gd name="T22" fmla="*/ 165 w 279"/>
                <a:gd name="T23" fmla="*/ 0 h 152"/>
                <a:gd name="T24" fmla="*/ 197 w 279"/>
                <a:gd name="T25" fmla="*/ 12 h 152"/>
                <a:gd name="T26" fmla="*/ 210 w 279"/>
                <a:gd name="T27" fmla="*/ 20 h 152"/>
                <a:gd name="T28" fmla="*/ 225 w 279"/>
                <a:gd name="T29" fmla="*/ 24 h 152"/>
                <a:gd name="T30" fmla="*/ 231 w 279"/>
                <a:gd name="T31" fmla="*/ 23 h 152"/>
                <a:gd name="T32" fmla="*/ 238 w 279"/>
                <a:gd name="T33" fmla="*/ 27 h 152"/>
                <a:gd name="T34" fmla="*/ 248 w 279"/>
                <a:gd name="T35" fmla="*/ 47 h 152"/>
                <a:gd name="T36" fmla="*/ 242 w 279"/>
                <a:gd name="T37" fmla="*/ 61 h 152"/>
                <a:gd name="T38" fmla="*/ 248 w 279"/>
                <a:gd name="T39" fmla="*/ 82 h 152"/>
                <a:gd name="T40" fmla="*/ 263 w 279"/>
                <a:gd name="T41" fmla="*/ 95 h 152"/>
                <a:gd name="T42" fmla="*/ 265 w 279"/>
                <a:gd name="T43" fmla="*/ 115 h 152"/>
                <a:gd name="T44" fmla="*/ 278 w 279"/>
                <a:gd name="T45" fmla="*/ 132 h 152"/>
                <a:gd name="T46" fmla="*/ 246 w 279"/>
                <a:gd name="T47" fmla="*/ 151 h 152"/>
                <a:gd name="T48" fmla="*/ 218 w 279"/>
                <a:gd name="T49" fmla="*/ 143 h 152"/>
                <a:gd name="T50" fmla="*/ 212 w 279"/>
                <a:gd name="T51" fmla="*/ 136 h 152"/>
                <a:gd name="T52" fmla="*/ 188 w 279"/>
                <a:gd name="T53" fmla="*/ 130 h 152"/>
                <a:gd name="T54" fmla="*/ 149 w 279"/>
                <a:gd name="T55" fmla="*/ 145 h 152"/>
                <a:gd name="T56" fmla="*/ 0 w 279"/>
                <a:gd name="T57" fmla="*/ 115 h 152"/>
                <a:gd name="T58" fmla="*/ 0 w 279"/>
                <a:gd name="T59" fmla="*/ 1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9" h="152">
                  <a:moveTo>
                    <a:pt x="0" y="115"/>
                  </a:moveTo>
                  <a:lnTo>
                    <a:pt x="6" y="96"/>
                  </a:lnTo>
                  <a:lnTo>
                    <a:pt x="22" y="81"/>
                  </a:lnTo>
                  <a:lnTo>
                    <a:pt x="33" y="60"/>
                  </a:lnTo>
                  <a:lnTo>
                    <a:pt x="43" y="54"/>
                  </a:lnTo>
                  <a:lnTo>
                    <a:pt x="49" y="30"/>
                  </a:lnTo>
                  <a:lnTo>
                    <a:pt x="59" y="9"/>
                  </a:lnTo>
                  <a:lnTo>
                    <a:pt x="75" y="1"/>
                  </a:lnTo>
                  <a:lnTo>
                    <a:pt x="83" y="3"/>
                  </a:lnTo>
                  <a:lnTo>
                    <a:pt x="89" y="3"/>
                  </a:lnTo>
                  <a:lnTo>
                    <a:pt x="97" y="0"/>
                  </a:lnTo>
                  <a:lnTo>
                    <a:pt x="165" y="0"/>
                  </a:lnTo>
                  <a:lnTo>
                    <a:pt x="197" y="12"/>
                  </a:lnTo>
                  <a:lnTo>
                    <a:pt x="210" y="20"/>
                  </a:lnTo>
                  <a:lnTo>
                    <a:pt x="225" y="24"/>
                  </a:lnTo>
                  <a:lnTo>
                    <a:pt x="231" y="23"/>
                  </a:lnTo>
                  <a:lnTo>
                    <a:pt x="238" y="27"/>
                  </a:lnTo>
                  <a:lnTo>
                    <a:pt x="248" y="47"/>
                  </a:lnTo>
                  <a:lnTo>
                    <a:pt x="242" y="61"/>
                  </a:lnTo>
                  <a:lnTo>
                    <a:pt x="248" y="82"/>
                  </a:lnTo>
                  <a:lnTo>
                    <a:pt x="263" y="95"/>
                  </a:lnTo>
                  <a:lnTo>
                    <a:pt x="265" y="115"/>
                  </a:lnTo>
                  <a:lnTo>
                    <a:pt x="278" y="132"/>
                  </a:lnTo>
                  <a:lnTo>
                    <a:pt x="246" y="151"/>
                  </a:lnTo>
                  <a:lnTo>
                    <a:pt x="218" y="143"/>
                  </a:lnTo>
                  <a:lnTo>
                    <a:pt x="212" y="136"/>
                  </a:lnTo>
                  <a:lnTo>
                    <a:pt x="188" y="130"/>
                  </a:lnTo>
                  <a:lnTo>
                    <a:pt x="149" y="145"/>
                  </a:lnTo>
                  <a:lnTo>
                    <a:pt x="0" y="115"/>
                  </a:lnTo>
                  <a:lnTo>
                    <a:pt x="0" y="115"/>
                  </a:lnTo>
                </a:path>
              </a:pathLst>
            </a:custGeom>
            <a:solidFill>
              <a:srgbClr val="104160"/>
            </a:solidFill>
            <a:ln w="9167" cap="flat" cmpd="sng">
              <a:solidFill>
                <a:srgbClr val="10416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Freeform 15"/>
            <p:cNvSpPr>
              <a:spLocks/>
            </p:cNvSpPr>
            <p:nvPr/>
          </p:nvSpPr>
          <p:spPr bwMode="auto">
            <a:xfrm>
              <a:off x="1604" y="3205"/>
              <a:ext cx="105" cy="167"/>
            </a:xfrm>
            <a:custGeom>
              <a:avLst/>
              <a:gdLst>
                <a:gd name="T0" fmla="*/ 0 w 64"/>
                <a:gd name="T1" fmla="*/ 23 h 91"/>
                <a:gd name="T2" fmla="*/ 9 w 64"/>
                <a:gd name="T3" fmla="*/ 47 h 91"/>
                <a:gd name="T4" fmla="*/ 11 w 64"/>
                <a:gd name="T5" fmla="*/ 70 h 91"/>
                <a:gd name="T6" fmla="*/ 18 w 64"/>
                <a:gd name="T7" fmla="*/ 90 h 91"/>
                <a:gd name="T8" fmla="*/ 48 w 64"/>
                <a:gd name="T9" fmla="*/ 81 h 91"/>
                <a:gd name="T10" fmla="*/ 63 w 64"/>
                <a:gd name="T11" fmla="*/ 12 h 91"/>
                <a:gd name="T12" fmla="*/ 60 w 64"/>
                <a:gd name="T13" fmla="*/ 0 h 91"/>
                <a:gd name="T14" fmla="*/ 28 w 64"/>
                <a:gd name="T15" fmla="*/ 0 h 91"/>
                <a:gd name="T16" fmla="*/ 0 w 64"/>
                <a:gd name="T17" fmla="*/ 23 h 91"/>
                <a:gd name="T18" fmla="*/ 0 w 64"/>
                <a:gd name="T19" fmla="*/ 2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91">
                  <a:moveTo>
                    <a:pt x="0" y="23"/>
                  </a:moveTo>
                  <a:lnTo>
                    <a:pt x="9" y="47"/>
                  </a:lnTo>
                  <a:lnTo>
                    <a:pt x="11" y="70"/>
                  </a:lnTo>
                  <a:lnTo>
                    <a:pt x="18" y="90"/>
                  </a:lnTo>
                  <a:lnTo>
                    <a:pt x="48" y="81"/>
                  </a:lnTo>
                  <a:lnTo>
                    <a:pt x="63" y="12"/>
                  </a:lnTo>
                  <a:lnTo>
                    <a:pt x="60" y="0"/>
                  </a:lnTo>
                  <a:lnTo>
                    <a:pt x="28" y="0"/>
                  </a:lnTo>
                  <a:lnTo>
                    <a:pt x="0" y="23"/>
                  </a:lnTo>
                  <a:lnTo>
                    <a:pt x="0" y="23"/>
                  </a:lnTo>
                </a:path>
              </a:pathLst>
            </a:custGeom>
            <a:solidFill>
              <a:srgbClr val="FFFFFF"/>
            </a:solidFill>
            <a:ln w="9167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Freeform 16"/>
            <p:cNvSpPr>
              <a:spLocks/>
            </p:cNvSpPr>
            <p:nvPr/>
          </p:nvSpPr>
          <p:spPr bwMode="auto">
            <a:xfrm>
              <a:off x="1631" y="3271"/>
              <a:ext cx="29" cy="103"/>
            </a:xfrm>
            <a:custGeom>
              <a:avLst/>
              <a:gdLst>
                <a:gd name="T0" fmla="*/ 6 w 18"/>
                <a:gd name="T1" fmla="*/ 2 h 56"/>
                <a:gd name="T2" fmla="*/ 11 w 18"/>
                <a:gd name="T3" fmla="*/ 11 h 56"/>
                <a:gd name="T4" fmla="*/ 8 w 18"/>
                <a:gd name="T5" fmla="*/ 15 h 56"/>
                <a:gd name="T6" fmla="*/ 9 w 18"/>
                <a:gd name="T7" fmla="*/ 17 h 56"/>
                <a:gd name="T8" fmla="*/ 3 w 18"/>
                <a:gd name="T9" fmla="*/ 31 h 56"/>
                <a:gd name="T10" fmla="*/ 0 w 18"/>
                <a:gd name="T11" fmla="*/ 51 h 56"/>
                <a:gd name="T12" fmla="*/ 6 w 18"/>
                <a:gd name="T13" fmla="*/ 55 h 56"/>
                <a:gd name="T14" fmla="*/ 17 w 18"/>
                <a:gd name="T15" fmla="*/ 50 h 56"/>
                <a:gd name="T16" fmla="*/ 17 w 18"/>
                <a:gd name="T17" fmla="*/ 27 h 56"/>
                <a:gd name="T18" fmla="*/ 12 w 18"/>
                <a:gd name="T19" fmla="*/ 15 h 56"/>
                <a:gd name="T20" fmla="*/ 17 w 18"/>
                <a:gd name="T21" fmla="*/ 8 h 56"/>
                <a:gd name="T22" fmla="*/ 14 w 18"/>
                <a:gd name="T23" fmla="*/ 1 h 56"/>
                <a:gd name="T24" fmla="*/ 8 w 18"/>
                <a:gd name="T25" fmla="*/ 0 h 56"/>
                <a:gd name="T26" fmla="*/ 6 w 18"/>
                <a:gd name="T27" fmla="*/ 2 h 56"/>
                <a:gd name="T28" fmla="*/ 6 w 18"/>
                <a:gd name="T29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56">
                  <a:moveTo>
                    <a:pt x="6" y="2"/>
                  </a:moveTo>
                  <a:lnTo>
                    <a:pt x="11" y="11"/>
                  </a:lnTo>
                  <a:lnTo>
                    <a:pt x="8" y="15"/>
                  </a:lnTo>
                  <a:lnTo>
                    <a:pt x="9" y="17"/>
                  </a:lnTo>
                  <a:lnTo>
                    <a:pt x="3" y="31"/>
                  </a:lnTo>
                  <a:lnTo>
                    <a:pt x="0" y="51"/>
                  </a:lnTo>
                  <a:lnTo>
                    <a:pt x="6" y="55"/>
                  </a:lnTo>
                  <a:lnTo>
                    <a:pt x="17" y="50"/>
                  </a:lnTo>
                  <a:lnTo>
                    <a:pt x="17" y="27"/>
                  </a:lnTo>
                  <a:lnTo>
                    <a:pt x="12" y="15"/>
                  </a:lnTo>
                  <a:lnTo>
                    <a:pt x="17" y="8"/>
                  </a:lnTo>
                  <a:lnTo>
                    <a:pt x="14" y="1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</a:path>
              </a:pathLst>
            </a:custGeom>
            <a:solidFill>
              <a:srgbClr val="FF0000"/>
            </a:solidFill>
            <a:ln w="9167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Freeform 17"/>
            <p:cNvSpPr>
              <a:spLocks/>
            </p:cNvSpPr>
            <p:nvPr/>
          </p:nvSpPr>
          <p:spPr bwMode="auto">
            <a:xfrm>
              <a:off x="1603" y="3050"/>
              <a:ext cx="140" cy="158"/>
            </a:xfrm>
            <a:custGeom>
              <a:avLst/>
              <a:gdLst>
                <a:gd name="T0" fmla="*/ 1 w 86"/>
                <a:gd name="T1" fmla="*/ 25 h 86"/>
                <a:gd name="T2" fmla="*/ 0 w 86"/>
                <a:gd name="T3" fmla="*/ 22 h 86"/>
                <a:gd name="T4" fmla="*/ 3 w 86"/>
                <a:gd name="T5" fmla="*/ 14 h 86"/>
                <a:gd name="T6" fmla="*/ 13 w 86"/>
                <a:gd name="T7" fmla="*/ 4 h 86"/>
                <a:gd name="T8" fmla="*/ 26 w 86"/>
                <a:gd name="T9" fmla="*/ 0 h 86"/>
                <a:gd name="T10" fmla="*/ 43 w 86"/>
                <a:gd name="T11" fmla="*/ 0 h 86"/>
                <a:gd name="T12" fmla="*/ 52 w 86"/>
                <a:gd name="T13" fmla="*/ 1 h 86"/>
                <a:gd name="T14" fmla="*/ 67 w 86"/>
                <a:gd name="T15" fmla="*/ 7 h 86"/>
                <a:gd name="T16" fmla="*/ 71 w 86"/>
                <a:gd name="T17" fmla="*/ 10 h 86"/>
                <a:gd name="T18" fmla="*/ 71 w 86"/>
                <a:gd name="T19" fmla="*/ 14 h 86"/>
                <a:gd name="T20" fmla="*/ 74 w 86"/>
                <a:gd name="T21" fmla="*/ 17 h 86"/>
                <a:gd name="T22" fmla="*/ 79 w 86"/>
                <a:gd name="T23" fmla="*/ 31 h 86"/>
                <a:gd name="T24" fmla="*/ 78 w 86"/>
                <a:gd name="T25" fmla="*/ 35 h 86"/>
                <a:gd name="T26" fmla="*/ 85 w 86"/>
                <a:gd name="T27" fmla="*/ 47 h 86"/>
                <a:gd name="T28" fmla="*/ 85 w 86"/>
                <a:gd name="T29" fmla="*/ 60 h 86"/>
                <a:gd name="T30" fmla="*/ 83 w 86"/>
                <a:gd name="T31" fmla="*/ 68 h 86"/>
                <a:gd name="T32" fmla="*/ 47 w 86"/>
                <a:gd name="T33" fmla="*/ 85 h 86"/>
                <a:gd name="T34" fmla="*/ 1 w 86"/>
                <a:gd name="T35" fmla="*/ 25 h 86"/>
                <a:gd name="T36" fmla="*/ 1 w 86"/>
                <a:gd name="T37" fmla="*/ 2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86">
                  <a:moveTo>
                    <a:pt x="1" y="25"/>
                  </a:moveTo>
                  <a:lnTo>
                    <a:pt x="0" y="22"/>
                  </a:lnTo>
                  <a:lnTo>
                    <a:pt x="3" y="14"/>
                  </a:lnTo>
                  <a:lnTo>
                    <a:pt x="13" y="4"/>
                  </a:lnTo>
                  <a:lnTo>
                    <a:pt x="26" y="0"/>
                  </a:lnTo>
                  <a:lnTo>
                    <a:pt x="43" y="0"/>
                  </a:lnTo>
                  <a:lnTo>
                    <a:pt x="52" y="1"/>
                  </a:lnTo>
                  <a:lnTo>
                    <a:pt x="67" y="7"/>
                  </a:lnTo>
                  <a:lnTo>
                    <a:pt x="71" y="10"/>
                  </a:lnTo>
                  <a:lnTo>
                    <a:pt x="71" y="14"/>
                  </a:lnTo>
                  <a:lnTo>
                    <a:pt x="74" y="17"/>
                  </a:lnTo>
                  <a:lnTo>
                    <a:pt x="79" y="31"/>
                  </a:lnTo>
                  <a:lnTo>
                    <a:pt x="78" y="35"/>
                  </a:lnTo>
                  <a:lnTo>
                    <a:pt x="85" y="47"/>
                  </a:lnTo>
                  <a:lnTo>
                    <a:pt x="85" y="60"/>
                  </a:lnTo>
                  <a:lnTo>
                    <a:pt x="83" y="68"/>
                  </a:lnTo>
                  <a:lnTo>
                    <a:pt x="47" y="85"/>
                  </a:lnTo>
                  <a:lnTo>
                    <a:pt x="1" y="25"/>
                  </a:lnTo>
                  <a:lnTo>
                    <a:pt x="1" y="25"/>
                  </a:lnTo>
                </a:path>
              </a:pathLst>
            </a:custGeom>
            <a:solidFill>
              <a:srgbClr val="FFFFFF"/>
            </a:solidFill>
            <a:ln w="9167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Freeform 18"/>
            <p:cNvSpPr>
              <a:spLocks/>
            </p:cNvSpPr>
            <p:nvPr/>
          </p:nvSpPr>
          <p:spPr bwMode="auto">
            <a:xfrm>
              <a:off x="1585" y="3087"/>
              <a:ext cx="140" cy="180"/>
            </a:xfrm>
            <a:custGeom>
              <a:avLst/>
              <a:gdLst>
                <a:gd name="T0" fmla="*/ 18 w 86"/>
                <a:gd name="T1" fmla="*/ 2 h 98"/>
                <a:gd name="T2" fmla="*/ 11 w 86"/>
                <a:gd name="T3" fmla="*/ 6 h 98"/>
                <a:gd name="T4" fmla="*/ 7 w 86"/>
                <a:gd name="T5" fmla="*/ 13 h 98"/>
                <a:gd name="T6" fmla="*/ 5 w 86"/>
                <a:gd name="T7" fmla="*/ 22 h 98"/>
                <a:gd name="T8" fmla="*/ 5 w 86"/>
                <a:gd name="T9" fmla="*/ 24 h 98"/>
                <a:gd name="T10" fmla="*/ 8 w 86"/>
                <a:gd name="T11" fmla="*/ 30 h 98"/>
                <a:gd name="T12" fmla="*/ 3 w 86"/>
                <a:gd name="T13" fmla="*/ 34 h 98"/>
                <a:gd name="T14" fmla="*/ 2 w 86"/>
                <a:gd name="T15" fmla="*/ 42 h 98"/>
                <a:gd name="T16" fmla="*/ 2 w 86"/>
                <a:gd name="T17" fmla="*/ 49 h 98"/>
                <a:gd name="T18" fmla="*/ 0 w 86"/>
                <a:gd name="T19" fmla="*/ 55 h 98"/>
                <a:gd name="T20" fmla="*/ 2 w 86"/>
                <a:gd name="T21" fmla="*/ 62 h 98"/>
                <a:gd name="T22" fmla="*/ 2 w 86"/>
                <a:gd name="T23" fmla="*/ 71 h 98"/>
                <a:gd name="T24" fmla="*/ 3 w 86"/>
                <a:gd name="T25" fmla="*/ 75 h 98"/>
                <a:gd name="T26" fmla="*/ 11 w 86"/>
                <a:gd name="T27" fmla="*/ 86 h 98"/>
                <a:gd name="T28" fmla="*/ 29 w 86"/>
                <a:gd name="T29" fmla="*/ 97 h 98"/>
                <a:gd name="T30" fmla="*/ 37 w 86"/>
                <a:gd name="T31" fmla="*/ 95 h 98"/>
                <a:gd name="T32" fmla="*/ 48 w 86"/>
                <a:gd name="T33" fmla="*/ 91 h 98"/>
                <a:gd name="T34" fmla="*/ 54 w 86"/>
                <a:gd name="T35" fmla="*/ 80 h 98"/>
                <a:gd name="T36" fmla="*/ 67 w 86"/>
                <a:gd name="T37" fmla="*/ 67 h 98"/>
                <a:gd name="T38" fmla="*/ 71 w 86"/>
                <a:gd name="T39" fmla="*/ 67 h 98"/>
                <a:gd name="T40" fmla="*/ 77 w 86"/>
                <a:gd name="T41" fmla="*/ 62 h 98"/>
                <a:gd name="T42" fmla="*/ 85 w 86"/>
                <a:gd name="T43" fmla="*/ 48 h 98"/>
                <a:gd name="T44" fmla="*/ 83 w 86"/>
                <a:gd name="T45" fmla="*/ 41 h 98"/>
                <a:gd name="T46" fmla="*/ 77 w 86"/>
                <a:gd name="T47" fmla="*/ 37 h 98"/>
                <a:gd name="T48" fmla="*/ 73 w 86"/>
                <a:gd name="T49" fmla="*/ 39 h 98"/>
                <a:gd name="T50" fmla="*/ 67 w 86"/>
                <a:gd name="T51" fmla="*/ 43 h 98"/>
                <a:gd name="T52" fmla="*/ 66 w 86"/>
                <a:gd name="T53" fmla="*/ 48 h 98"/>
                <a:gd name="T54" fmla="*/ 63 w 86"/>
                <a:gd name="T55" fmla="*/ 47 h 98"/>
                <a:gd name="T56" fmla="*/ 60 w 86"/>
                <a:gd name="T57" fmla="*/ 38 h 98"/>
                <a:gd name="T58" fmla="*/ 61 w 86"/>
                <a:gd name="T59" fmla="*/ 35 h 98"/>
                <a:gd name="T60" fmla="*/ 58 w 86"/>
                <a:gd name="T61" fmla="*/ 25 h 98"/>
                <a:gd name="T62" fmla="*/ 61 w 86"/>
                <a:gd name="T63" fmla="*/ 17 h 98"/>
                <a:gd name="T64" fmla="*/ 61 w 86"/>
                <a:gd name="T65" fmla="*/ 5 h 98"/>
                <a:gd name="T66" fmla="*/ 58 w 86"/>
                <a:gd name="T67" fmla="*/ 2 h 98"/>
                <a:gd name="T68" fmla="*/ 48 w 86"/>
                <a:gd name="T69" fmla="*/ 0 h 98"/>
                <a:gd name="T70" fmla="*/ 46 w 86"/>
                <a:gd name="T71" fmla="*/ 3 h 98"/>
                <a:gd name="T72" fmla="*/ 41 w 86"/>
                <a:gd name="T73" fmla="*/ 3 h 98"/>
                <a:gd name="T74" fmla="*/ 39 w 86"/>
                <a:gd name="T75" fmla="*/ 4 h 98"/>
                <a:gd name="T76" fmla="*/ 36 w 86"/>
                <a:gd name="T77" fmla="*/ 2 h 98"/>
                <a:gd name="T78" fmla="*/ 27 w 86"/>
                <a:gd name="T79" fmla="*/ 6 h 98"/>
                <a:gd name="T80" fmla="*/ 20 w 86"/>
                <a:gd name="T81" fmla="*/ 3 h 98"/>
                <a:gd name="T82" fmla="*/ 18 w 86"/>
                <a:gd name="T83" fmla="*/ 2 h 98"/>
                <a:gd name="T84" fmla="*/ 18 w 86"/>
                <a:gd name="T85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6" h="98">
                  <a:moveTo>
                    <a:pt x="18" y="2"/>
                  </a:moveTo>
                  <a:lnTo>
                    <a:pt x="11" y="6"/>
                  </a:lnTo>
                  <a:lnTo>
                    <a:pt x="7" y="13"/>
                  </a:lnTo>
                  <a:lnTo>
                    <a:pt x="5" y="22"/>
                  </a:lnTo>
                  <a:lnTo>
                    <a:pt x="5" y="24"/>
                  </a:lnTo>
                  <a:lnTo>
                    <a:pt x="8" y="30"/>
                  </a:lnTo>
                  <a:lnTo>
                    <a:pt x="3" y="34"/>
                  </a:lnTo>
                  <a:lnTo>
                    <a:pt x="2" y="42"/>
                  </a:lnTo>
                  <a:lnTo>
                    <a:pt x="2" y="49"/>
                  </a:lnTo>
                  <a:lnTo>
                    <a:pt x="0" y="55"/>
                  </a:lnTo>
                  <a:lnTo>
                    <a:pt x="2" y="62"/>
                  </a:lnTo>
                  <a:lnTo>
                    <a:pt x="2" y="71"/>
                  </a:lnTo>
                  <a:lnTo>
                    <a:pt x="3" y="75"/>
                  </a:lnTo>
                  <a:lnTo>
                    <a:pt x="11" y="86"/>
                  </a:lnTo>
                  <a:lnTo>
                    <a:pt x="29" y="97"/>
                  </a:lnTo>
                  <a:lnTo>
                    <a:pt x="37" y="95"/>
                  </a:lnTo>
                  <a:lnTo>
                    <a:pt x="48" y="91"/>
                  </a:lnTo>
                  <a:lnTo>
                    <a:pt x="54" y="80"/>
                  </a:lnTo>
                  <a:lnTo>
                    <a:pt x="67" y="67"/>
                  </a:lnTo>
                  <a:lnTo>
                    <a:pt x="71" y="67"/>
                  </a:lnTo>
                  <a:lnTo>
                    <a:pt x="77" y="62"/>
                  </a:lnTo>
                  <a:lnTo>
                    <a:pt x="85" y="48"/>
                  </a:lnTo>
                  <a:lnTo>
                    <a:pt x="83" y="41"/>
                  </a:lnTo>
                  <a:lnTo>
                    <a:pt x="77" y="37"/>
                  </a:lnTo>
                  <a:lnTo>
                    <a:pt x="73" y="39"/>
                  </a:lnTo>
                  <a:lnTo>
                    <a:pt x="67" y="43"/>
                  </a:lnTo>
                  <a:lnTo>
                    <a:pt x="66" y="48"/>
                  </a:lnTo>
                  <a:lnTo>
                    <a:pt x="63" y="47"/>
                  </a:lnTo>
                  <a:lnTo>
                    <a:pt x="60" y="38"/>
                  </a:lnTo>
                  <a:lnTo>
                    <a:pt x="61" y="35"/>
                  </a:lnTo>
                  <a:lnTo>
                    <a:pt x="58" y="25"/>
                  </a:lnTo>
                  <a:lnTo>
                    <a:pt x="61" y="17"/>
                  </a:lnTo>
                  <a:lnTo>
                    <a:pt x="61" y="5"/>
                  </a:lnTo>
                  <a:lnTo>
                    <a:pt x="58" y="2"/>
                  </a:lnTo>
                  <a:lnTo>
                    <a:pt x="48" y="0"/>
                  </a:lnTo>
                  <a:lnTo>
                    <a:pt x="46" y="3"/>
                  </a:lnTo>
                  <a:lnTo>
                    <a:pt x="41" y="3"/>
                  </a:lnTo>
                  <a:lnTo>
                    <a:pt x="39" y="4"/>
                  </a:lnTo>
                  <a:lnTo>
                    <a:pt x="36" y="2"/>
                  </a:lnTo>
                  <a:lnTo>
                    <a:pt x="27" y="6"/>
                  </a:lnTo>
                  <a:lnTo>
                    <a:pt x="20" y="3"/>
                  </a:lnTo>
                  <a:lnTo>
                    <a:pt x="18" y="2"/>
                  </a:lnTo>
                  <a:lnTo>
                    <a:pt x="18" y="2"/>
                  </a:lnTo>
                </a:path>
              </a:pathLst>
            </a:custGeom>
            <a:solidFill>
              <a:srgbClr val="FFC281"/>
            </a:solidFill>
            <a:ln w="9167" cap="flat" cmpd="sng">
              <a:solidFill>
                <a:srgbClr val="FFC28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Freeform 19"/>
            <p:cNvSpPr>
              <a:spLocks/>
            </p:cNvSpPr>
            <p:nvPr/>
          </p:nvSpPr>
          <p:spPr bwMode="auto">
            <a:xfrm>
              <a:off x="970" y="3225"/>
              <a:ext cx="432" cy="326"/>
            </a:xfrm>
            <a:custGeom>
              <a:avLst/>
              <a:gdLst>
                <a:gd name="T0" fmla="*/ 93 w 264"/>
                <a:gd name="T1" fmla="*/ 0 h 177"/>
                <a:gd name="T2" fmla="*/ 58 w 264"/>
                <a:gd name="T3" fmla="*/ 7 h 177"/>
                <a:gd name="T4" fmla="*/ 15 w 264"/>
                <a:gd name="T5" fmla="*/ 36 h 177"/>
                <a:gd name="T6" fmla="*/ 0 w 264"/>
                <a:gd name="T7" fmla="*/ 154 h 177"/>
                <a:gd name="T8" fmla="*/ 17 w 264"/>
                <a:gd name="T9" fmla="*/ 176 h 177"/>
                <a:gd name="T10" fmla="*/ 198 w 264"/>
                <a:gd name="T11" fmla="*/ 176 h 177"/>
                <a:gd name="T12" fmla="*/ 196 w 264"/>
                <a:gd name="T13" fmla="*/ 142 h 177"/>
                <a:gd name="T14" fmla="*/ 190 w 264"/>
                <a:gd name="T15" fmla="*/ 142 h 177"/>
                <a:gd name="T16" fmla="*/ 149 w 264"/>
                <a:gd name="T17" fmla="*/ 136 h 177"/>
                <a:gd name="T18" fmla="*/ 169 w 264"/>
                <a:gd name="T19" fmla="*/ 113 h 177"/>
                <a:gd name="T20" fmla="*/ 178 w 264"/>
                <a:gd name="T21" fmla="*/ 110 h 177"/>
                <a:gd name="T22" fmla="*/ 183 w 264"/>
                <a:gd name="T23" fmla="*/ 102 h 177"/>
                <a:gd name="T24" fmla="*/ 187 w 264"/>
                <a:gd name="T25" fmla="*/ 111 h 177"/>
                <a:gd name="T26" fmla="*/ 228 w 264"/>
                <a:gd name="T27" fmla="*/ 140 h 177"/>
                <a:gd name="T28" fmla="*/ 255 w 264"/>
                <a:gd name="T29" fmla="*/ 140 h 177"/>
                <a:gd name="T30" fmla="*/ 263 w 264"/>
                <a:gd name="T31" fmla="*/ 98 h 177"/>
                <a:gd name="T32" fmla="*/ 234 w 264"/>
                <a:gd name="T33" fmla="*/ 88 h 177"/>
                <a:gd name="T34" fmla="*/ 205 w 264"/>
                <a:gd name="T35" fmla="*/ 61 h 177"/>
                <a:gd name="T36" fmla="*/ 202 w 264"/>
                <a:gd name="T37" fmla="*/ 55 h 177"/>
                <a:gd name="T38" fmla="*/ 183 w 264"/>
                <a:gd name="T39" fmla="*/ 40 h 177"/>
                <a:gd name="T40" fmla="*/ 93 w 264"/>
                <a:gd name="T41" fmla="*/ 0 h 177"/>
                <a:gd name="T42" fmla="*/ 93 w 264"/>
                <a:gd name="T4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4" h="177">
                  <a:moveTo>
                    <a:pt x="93" y="0"/>
                  </a:moveTo>
                  <a:lnTo>
                    <a:pt x="58" y="7"/>
                  </a:lnTo>
                  <a:lnTo>
                    <a:pt x="15" y="36"/>
                  </a:lnTo>
                  <a:lnTo>
                    <a:pt x="0" y="154"/>
                  </a:lnTo>
                  <a:lnTo>
                    <a:pt x="17" y="176"/>
                  </a:lnTo>
                  <a:lnTo>
                    <a:pt x="198" y="176"/>
                  </a:lnTo>
                  <a:lnTo>
                    <a:pt x="196" y="142"/>
                  </a:lnTo>
                  <a:lnTo>
                    <a:pt x="190" y="142"/>
                  </a:lnTo>
                  <a:lnTo>
                    <a:pt x="149" y="136"/>
                  </a:lnTo>
                  <a:lnTo>
                    <a:pt x="169" y="113"/>
                  </a:lnTo>
                  <a:lnTo>
                    <a:pt x="178" y="110"/>
                  </a:lnTo>
                  <a:lnTo>
                    <a:pt x="183" y="102"/>
                  </a:lnTo>
                  <a:lnTo>
                    <a:pt x="187" y="111"/>
                  </a:lnTo>
                  <a:lnTo>
                    <a:pt x="228" y="140"/>
                  </a:lnTo>
                  <a:lnTo>
                    <a:pt x="255" y="140"/>
                  </a:lnTo>
                  <a:lnTo>
                    <a:pt x="263" y="98"/>
                  </a:lnTo>
                  <a:lnTo>
                    <a:pt x="234" y="88"/>
                  </a:lnTo>
                  <a:lnTo>
                    <a:pt x="205" y="61"/>
                  </a:lnTo>
                  <a:lnTo>
                    <a:pt x="202" y="55"/>
                  </a:lnTo>
                  <a:lnTo>
                    <a:pt x="183" y="40"/>
                  </a:lnTo>
                  <a:lnTo>
                    <a:pt x="93" y="0"/>
                  </a:lnTo>
                  <a:lnTo>
                    <a:pt x="93" y="0"/>
                  </a:lnTo>
                </a:path>
              </a:pathLst>
            </a:custGeom>
            <a:solidFill>
              <a:srgbClr val="622100"/>
            </a:solidFill>
            <a:ln w="9167" cap="flat" cmpd="sng">
              <a:solidFill>
                <a:srgbClr val="6221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Freeform 20"/>
            <p:cNvSpPr>
              <a:spLocks/>
            </p:cNvSpPr>
            <p:nvPr/>
          </p:nvSpPr>
          <p:spPr bwMode="auto">
            <a:xfrm>
              <a:off x="1349" y="3354"/>
              <a:ext cx="365" cy="195"/>
            </a:xfrm>
            <a:custGeom>
              <a:avLst/>
              <a:gdLst>
                <a:gd name="T0" fmla="*/ 0 w 223"/>
                <a:gd name="T1" fmla="*/ 100 h 106"/>
                <a:gd name="T2" fmla="*/ 27 w 223"/>
                <a:gd name="T3" fmla="*/ 30 h 106"/>
                <a:gd name="T4" fmla="*/ 76 w 223"/>
                <a:gd name="T5" fmla="*/ 43 h 106"/>
                <a:gd name="T6" fmla="*/ 118 w 223"/>
                <a:gd name="T7" fmla="*/ 41 h 106"/>
                <a:gd name="T8" fmla="*/ 118 w 223"/>
                <a:gd name="T9" fmla="*/ 17 h 106"/>
                <a:gd name="T10" fmla="*/ 164 w 223"/>
                <a:gd name="T11" fmla="*/ 17 h 106"/>
                <a:gd name="T12" fmla="*/ 202 w 223"/>
                <a:gd name="T13" fmla="*/ 2 h 106"/>
                <a:gd name="T14" fmla="*/ 222 w 223"/>
                <a:gd name="T15" fmla="*/ 0 h 106"/>
                <a:gd name="T16" fmla="*/ 222 w 223"/>
                <a:gd name="T17" fmla="*/ 26 h 106"/>
                <a:gd name="T18" fmla="*/ 219 w 223"/>
                <a:gd name="T19" fmla="*/ 43 h 106"/>
                <a:gd name="T20" fmla="*/ 185 w 223"/>
                <a:gd name="T21" fmla="*/ 58 h 106"/>
                <a:gd name="T22" fmla="*/ 173 w 223"/>
                <a:gd name="T23" fmla="*/ 63 h 106"/>
                <a:gd name="T24" fmla="*/ 126 w 223"/>
                <a:gd name="T25" fmla="*/ 63 h 106"/>
                <a:gd name="T26" fmla="*/ 104 w 223"/>
                <a:gd name="T27" fmla="*/ 93 h 106"/>
                <a:gd name="T28" fmla="*/ 36 w 223"/>
                <a:gd name="T29" fmla="*/ 105 h 106"/>
                <a:gd name="T30" fmla="*/ 0 w 223"/>
                <a:gd name="T31" fmla="*/ 100 h 106"/>
                <a:gd name="T32" fmla="*/ 0 w 223"/>
                <a:gd name="T33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3" h="106">
                  <a:moveTo>
                    <a:pt x="0" y="100"/>
                  </a:moveTo>
                  <a:lnTo>
                    <a:pt x="27" y="30"/>
                  </a:lnTo>
                  <a:lnTo>
                    <a:pt x="76" y="43"/>
                  </a:lnTo>
                  <a:lnTo>
                    <a:pt x="118" y="41"/>
                  </a:lnTo>
                  <a:lnTo>
                    <a:pt x="118" y="17"/>
                  </a:lnTo>
                  <a:lnTo>
                    <a:pt x="164" y="17"/>
                  </a:lnTo>
                  <a:lnTo>
                    <a:pt x="202" y="2"/>
                  </a:lnTo>
                  <a:lnTo>
                    <a:pt x="222" y="0"/>
                  </a:lnTo>
                  <a:lnTo>
                    <a:pt x="222" y="26"/>
                  </a:lnTo>
                  <a:lnTo>
                    <a:pt x="219" y="43"/>
                  </a:lnTo>
                  <a:lnTo>
                    <a:pt x="185" y="58"/>
                  </a:lnTo>
                  <a:lnTo>
                    <a:pt x="173" y="63"/>
                  </a:lnTo>
                  <a:lnTo>
                    <a:pt x="126" y="63"/>
                  </a:lnTo>
                  <a:lnTo>
                    <a:pt x="104" y="93"/>
                  </a:lnTo>
                  <a:lnTo>
                    <a:pt x="36" y="105"/>
                  </a:lnTo>
                  <a:lnTo>
                    <a:pt x="0" y="100"/>
                  </a:lnTo>
                  <a:lnTo>
                    <a:pt x="0" y="100"/>
                  </a:lnTo>
                </a:path>
              </a:pathLst>
            </a:custGeom>
            <a:solidFill>
              <a:srgbClr val="FFFFFF"/>
            </a:solidFill>
            <a:ln w="9167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Freeform 21"/>
            <p:cNvSpPr>
              <a:spLocks/>
            </p:cNvSpPr>
            <p:nvPr/>
          </p:nvSpPr>
          <p:spPr bwMode="auto">
            <a:xfrm>
              <a:off x="1103" y="3579"/>
              <a:ext cx="302" cy="57"/>
            </a:xfrm>
            <a:custGeom>
              <a:avLst/>
              <a:gdLst>
                <a:gd name="T0" fmla="*/ 0 w 185"/>
                <a:gd name="T1" fmla="*/ 24 h 31"/>
                <a:gd name="T2" fmla="*/ 66 w 185"/>
                <a:gd name="T3" fmla="*/ 0 h 31"/>
                <a:gd name="T4" fmla="*/ 184 w 185"/>
                <a:gd name="T5" fmla="*/ 11 h 31"/>
                <a:gd name="T6" fmla="*/ 155 w 185"/>
                <a:gd name="T7" fmla="*/ 30 h 31"/>
                <a:gd name="T8" fmla="*/ 79 w 185"/>
                <a:gd name="T9" fmla="*/ 30 h 31"/>
                <a:gd name="T10" fmla="*/ 0 w 185"/>
                <a:gd name="T11" fmla="*/ 24 h 31"/>
                <a:gd name="T12" fmla="*/ 0 w 185"/>
                <a:gd name="T13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31">
                  <a:moveTo>
                    <a:pt x="0" y="24"/>
                  </a:moveTo>
                  <a:lnTo>
                    <a:pt x="66" y="0"/>
                  </a:lnTo>
                  <a:lnTo>
                    <a:pt x="184" y="11"/>
                  </a:lnTo>
                  <a:lnTo>
                    <a:pt x="155" y="30"/>
                  </a:lnTo>
                  <a:lnTo>
                    <a:pt x="79" y="30"/>
                  </a:lnTo>
                  <a:lnTo>
                    <a:pt x="0" y="24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 w="9167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Freeform 22"/>
            <p:cNvSpPr>
              <a:spLocks/>
            </p:cNvSpPr>
            <p:nvPr/>
          </p:nvSpPr>
          <p:spPr bwMode="auto">
            <a:xfrm>
              <a:off x="1261" y="3488"/>
              <a:ext cx="72" cy="76"/>
            </a:xfrm>
            <a:custGeom>
              <a:avLst/>
              <a:gdLst>
                <a:gd name="T0" fmla="*/ 15 w 44"/>
                <a:gd name="T1" fmla="*/ 36 h 41"/>
                <a:gd name="T2" fmla="*/ 15 w 44"/>
                <a:gd name="T3" fmla="*/ 40 h 41"/>
                <a:gd name="T4" fmla="*/ 0 w 44"/>
                <a:gd name="T5" fmla="*/ 40 h 41"/>
                <a:gd name="T6" fmla="*/ 0 w 44"/>
                <a:gd name="T7" fmla="*/ 38 h 41"/>
                <a:gd name="T8" fmla="*/ 2 w 44"/>
                <a:gd name="T9" fmla="*/ 19 h 41"/>
                <a:gd name="T10" fmla="*/ 6 w 44"/>
                <a:gd name="T11" fmla="*/ 8 h 41"/>
                <a:gd name="T12" fmla="*/ 11 w 44"/>
                <a:gd name="T13" fmla="*/ 5 h 41"/>
                <a:gd name="T14" fmla="*/ 15 w 44"/>
                <a:gd name="T15" fmla="*/ 2 h 41"/>
                <a:gd name="T16" fmla="*/ 43 w 44"/>
                <a:gd name="T17" fmla="*/ 0 h 41"/>
                <a:gd name="T18" fmla="*/ 20 w 44"/>
                <a:gd name="T19" fmla="*/ 26 h 41"/>
                <a:gd name="T20" fmla="*/ 15 w 44"/>
                <a:gd name="T21" fmla="*/ 36 h 41"/>
                <a:gd name="T22" fmla="*/ 15 w 44"/>
                <a:gd name="T2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1">
                  <a:moveTo>
                    <a:pt x="15" y="36"/>
                  </a:moveTo>
                  <a:lnTo>
                    <a:pt x="15" y="40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2" y="19"/>
                  </a:lnTo>
                  <a:lnTo>
                    <a:pt x="6" y="8"/>
                  </a:lnTo>
                  <a:lnTo>
                    <a:pt x="11" y="5"/>
                  </a:lnTo>
                  <a:lnTo>
                    <a:pt x="15" y="2"/>
                  </a:lnTo>
                  <a:lnTo>
                    <a:pt x="43" y="0"/>
                  </a:lnTo>
                  <a:lnTo>
                    <a:pt x="20" y="26"/>
                  </a:lnTo>
                  <a:lnTo>
                    <a:pt x="15" y="36"/>
                  </a:lnTo>
                  <a:lnTo>
                    <a:pt x="15" y="36"/>
                  </a:lnTo>
                </a:path>
              </a:pathLst>
            </a:custGeom>
            <a:solidFill>
              <a:srgbClr val="FFFFFF"/>
            </a:solidFill>
            <a:ln w="9167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Freeform 23"/>
            <p:cNvSpPr>
              <a:spLocks/>
            </p:cNvSpPr>
            <p:nvPr/>
          </p:nvSpPr>
          <p:spPr bwMode="auto">
            <a:xfrm>
              <a:off x="1287" y="3475"/>
              <a:ext cx="154" cy="89"/>
            </a:xfrm>
            <a:custGeom>
              <a:avLst/>
              <a:gdLst>
                <a:gd name="T0" fmla="*/ 93 w 94"/>
                <a:gd name="T1" fmla="*/ 8 h 48"/>
                <a:gd name="T2" fmla="*/ 91 w 94"/>
                <a:gd name="T3" fmla="*/ 4 h 48"/>
                <a:gd name="T4" fmla="*/ 84 w 94"/>
                <a:gd name="T5" fmla="*/ 1 h 48"/>
                <a:gd name="T6" fmla="*/ 70 w 94"/>
                <a:gd name="T7" fmla="*/ 0 h 48"/>
                <a:gd name="T8" fmla="*/ 59 w 94"/>
                <a:gd name="T9" fmla="*/ 0 h 48"/>
                <a:gd name="T10" fmla="*/ 42 w 94"/>
                <a:gd name="T11" fmla="*/ 3 h 48"/>
                <a:gd name="T12" fmla="*/ 23 w 94"/>
                <a:gd name="T13" fmla="*/ 9 h 48"/>
                <a:gd name="T14" fmla="*/ 17 w 94"/>
                <a:gd name="T15" fmla="*/ 10 h 48"/>
                <a:gd name="T16" fmla="*/ 5 w 94"/>
                <a:gd name="T17" fmla="*/ 34 h 48"/>
                <a:gd name="T18" fmla="*/ 0 w 94"/>
                <a:gd name="T19" fmla="*/ 43 h 48"/>
                <a:gd name="T20" fmla="*/ 11 w 94"/>
                <a:gd name="T21" fmla="*/ 47 h 48"/>
                <a:gd name="T22" fmla="*/ 53 w 94"/>
                <a:gd name="T23" fmla="*/ 47 h 48"/>
                <a:gd name="T24" fmla="*/ 71 w 94"/>
                <a:gd name="T25" fmla="*/ 38 h 48"/>
                <a:gd name="T26" fmla="*/ 78 w 94"/>
                <a:gd name="T27" fmla="*/ 20 h 48"/>
                <a:gd name="T28" fmla="*/ 80 w 94"/>
                <a:gd name="T29" fmla="*/ 15 h 48"/>
                <a:gd name="T30" fmla="*/ 91 w 94"/>
                <a:gd name="T31" fmla="*/ 12 h 48"/>
                <a:gd name="T32" fmla="*/ 93 w 94"/>
                <a:gd name="T33" fmla="*/ 8 h 48"/>
                <a:gd name="T34" fmla="*/ 93 w 94"/>
                <a:gd name="T3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48">
                  <a:moveTo>
                    <a:pt x="93" y="8"/>
                  </a:moveTo>
                  <a:lnTo>
                    <a:pt x="91" y="4"/>
                  </a:lnTo>
                  <a:lnTo>
                    <a:pt x="84" y="1"/>
                  </a:lnTo>
                  <a:lnTo>
                    <a:pt x="70" y="0"/>
                  </a:lnTo>
                  <a:lnTo>
                    <a:pt x="59" y="0"/>
                  </a:lnTo>
                  <a:lnTo>
                    <a:pt x="42" y="3"/>
                  </a:lnTo>
                  <a:lnTo>
                    <a:pt x="23" y="9"/>
                  </a:lnTo>
                  <a:lnTo>
                    <a:pt x="17" y="10"/>
                  </a:lnTo>
                  <a:lnTo>
                    <a:pt x="5" y="34"/>
                  </a:lnTo>
                  <a:lnTo>
                    <a:pt x="0" y="43"/>
                  </a:lnTo>
                  <a:lnTo>
                    <a:pt x="11" y="47"/>
                  </a:lnTo>
                  <a:lnTo>
                    <a:pt x="53" y="47"/>
                  </a:lnTo>
                  <a:lnTo>
                    <a:pt x="71" y="38"/>
                  </a:lnTo>
                  <a:lnTo>
                    <a:pt x="78" y="20"/>
                  </a:lnTo>
                  <a:lnTo>
                    <a:pt x="80" y="15"/>
                  </a:lnTo>
                  <a:lnTo>
                    <a:pt x="91" y="12"/>
                  </a:lnTo>
                  <a:lnTo>
                    <a:pt x="93" y="8"/>
                  </a:lnTo>
                  <a:lnTo>
                    <a:pt x="93" y="8"/>
                  </a:lnTo>
                </a:path>
              </a:pathLst>
            </a:custGeom>
            <a:solidFill>
              <a:srgbClr val="FFC281"/>
            </a:solidFill>
            <a:ln w="9167" cap="flat" cmpd="sng">
              <a:solidFill>
                <a:srgbClr val="FFC28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Freeform 24"/>
            <p:cNvSpPr>
              <a:spLocks/>
            </p:cNvSpPr>
            <p:nvPr/>
          </p:nvSpPr>
          <p:spPr bwMode="auto">
            <a:xfrm>
              <a:off x="1124" y="3232"/>
              <a:ext cx="85" cy="225"/>
            </a:xfrm>
            <a:custGeom>
              <a:avLst/>
              <a:gdLst>
                <a:gd name="T0" fmla="*/ 29 w 52"/>
                <a:gd name="T1" fmla="*/ 121 h 122"/>
                <a:gd name="T2" fmla="*/ 33 w 52"/>
                <a:gd name="T3" fmla="*/ 112 h 122"/>
                <a:gd name="T4" fmla="*/ 39 w 52"/>
                <a:gd name="T5" fmla="*/ 107 h 122"/>
                <a:gd name="T6" fmla="*/ 45 w 52"/>
                <a:gd name="T7" fmla="*/ 92 h 122"/>
                <a:gd name="T8" fmla="*/ 51 w 52"/>
                <a:gd name="T9" fmla="*/ 55 h 122"/>
                <a:gd name="T10" fmla="*/ 35 w 52"/>
                <a:gd name="T11" fmla="*/ 32 h 122"/>
                <a:gd name="T12" fmla="*/ 11 w 52"/>
                <a:gd name="T13" fmla="*/ 12 h 122"/>
                <a:gd name="T14" fmla="*/ 6 w 52"/>
                <a:gd name="T15" fmla="*/ 0 h 122"/>
                <a:gd name="T16" fmla="*/ 0 w 52"/>
                <a:gd name="T17" fmla="*/ 0 h 122"/>
                <a:gd name="T18" fmla="*/ 2 w 52"/>
                <a:gd name="T19" fmla="*/ 8 h 122"/>
                <a:gd name="T20" fmla="*/ 14 w 52"/>
                <a:gd name="T21" fmla="*/ 53 h 122"/>
                <a:gd name="T22" fmla="*/ 26 w 52"/>
                <a:gd name="T23" fmla="*/ 114 h 122"/>
                <a:gd name="T24" fmla="*/ 29 w 52"/>
                <a:gd name="T25" fmla="*/ 121 h 122"/>
                <a:gd name="T26" fmla="*/ 29 w 52"/>
                <a:gd name="T27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122">
                  <a:moveTo>
                    <a:pt x="29" y="121"/>
                  </a:moveTo>
                  <a:lnTo>
                    <a:pt x="33" y="112"/>
                  </a:lnTo>
                  <a:lnTo>
                    <a:pt x="39" y="107"/>
                  </a:lnTo>
                  <a:lnTo>
                    <a:pt x="45" y="92"/>
                  </a:lnTo>
                  <a:lnTo>
                    <a:pt x="51" y="55"/>
                  </a:lnTo>
                  <a:lnTo>
                    <a:pt x="35" y="32"/>
                  </a:lnTo>
                  <a:lnTo>
                    <a:pt x="11" y="12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14" y="53"/>
                  </a:lnTo>
                  <a:lnTo>
                    <a:pt x="26" y="114"/>
                  </a:lnTo>
                  <a:lnTo>
                    <a:pt x="29" y="121"/>
                  </a:lnTo>
                  <a:lnTo>
                    <a:pt x="29" y="121"/>
                  </a:lnTo>
                </a:path>
              </a:pathLst>
            </a:custGeom>
            <a:solidFill>
              <a:srgbClr val="FFFFFF"/>
            </a:solidFill>
            <a:ln w="9167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Freeform 25"/>
            <p:cNvSpPr>
              <a:spLocks/>
            </p:cNvSpPr>
            <p:nvPr/>
          </p:nvSpPr>
          <p:spPr bwMode="auto">
            <a:xfrm>
              <a:off x="1191" y="3313"/>
              <a:ext cx="19" cy="91"/>
            </a:xfrm>
            <a:custGeom>
              <a:avLst/>
              <a:gdLst>
                <a:gd name="T0" fmla="*/ 11 w 12"/>
                <a:gd name="T1" fmla="*/ 13 h 49"/>
                <a:gd name="T2" fmla="*/ 11 w 12"/>
                <a:gd name="T3" fmla="*/ 22 h 49"/>
                <a:gd name="T4" fmla="*/ 4 w 12"/>
                <a:gd name="T5" fmla="*/ 48 h 49"/>
                <a:gd name="T6" fmla="*/ 2 w 12"/>
                <a:gd name="T7" fmla="*/ 30 h 49"/>
                <a:gd name="T8" fmla="*/ 4 w 12"/>
                <a:gd name="T9" fmla="*/ 23 h 49"/>
                <a:gd name="T10" fmla="*/ 0 w 12"/>
                <a:gd name="T11" fmla="*/ 16 h 49"/>
                <a:gd name="T12" fmla="*/ 4 w 12"/>
                <a:gd name="T13" fmla="*/ 0 h 49"/>
                <a:gd name="T14" fmla="*/ 11 w 12"/>
                <a:gd name="T15" fmla="*/ 13 h 49"/>
                <a:gd name="T16" fmla="*/ 11 w 12"/>
                <a:gd name="T17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49">
                  <a:moveTo>
                    <a:pt x="11" y="13"/>
                  </a:moveTo>
                  <a:lnTo>
                    <a:pt x="11" y="22"/>
                  </a:lnTo>
                  <a:lnTo>
                    <a:pt x="4" y="48"/>
                  </a:lnTo>
                  <a:lnTo>
                    <a:pt x="2" y="30"/>
                  </a:lnTo>
                  <a:lnTo>
                    <a:pt x="4" y="23"/>
                  </a:lnTo>
                  <a:lnTo>
                    <a:pt x="0" y="16"/>
                  </a:lnTo>
                  <a:lnTo>
                    <a:pt x="4" y="0"/>
                  </a:lnTo>
                  <a:lnTo>
                    <a:pt x="11" y="13"/>
                  </a:lnTo>
                  <a:lnTo>
                    <a:pt x="11" y="13"/>
                  </a:lnTo>
                </a:path>
              </a:pathLst>
            </a:custGeom>
            <a:solidFill>
              <a:srgbClr val="FFFF00"/>
            </a:solidFill>
            <a:ln w="9167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Freeform 26"/>
            <p:cNvSpPr>
              <a:spLocks/>
            </p:cNvSpPr>
            <p:nvPr/>
          </p:nvSpPr>
          <p:spPr bwMode="auto">
            <a:xfrm>
              <a:off x="1125" y="3055"/>
              <a:ext cx="192" cy="196"/>
            </a:xfrm>
            <a:custGeom>
              <a:avLst/>
              <a:gdLst>
                <a:gd name="T0" fmla="*/ 116 w 117"/>
                <a:gd name="T1" fmla="*/ 38 h 106"/>
                <a:gd name="T2" fmla="*/ 65 w 117"/>
                <a:gd name="T3" fmla="*/ 105 h 106"/>
                <a:gd name="T4" fmla="*/ 25 w 117"/>
                <a:gd name="T5" fmla="*/ 104 h 106"/>
                <a:gd name="T6" fmla="*/ 0 w 117"/>
                <a:gd name="T7" fmla="*/ 70 h 106"/>
                <a:gd name="T8" fmla="*/ 0 w 117"/>
                <a:gd name="T9" fmla="*/ 40 h 106"/>
                <a:gd name="T10" fmla="*/ 7 w 117"/>
                <a:gd name="T11" fmla="*/ 27 h 106"/>
                <a:gd name="T12" fmla="*/ 29 w 117"/>
                <a:gd name="T13" fmla="*/ 7 h 106"/>
                <a:gd name="T14" fmla="*/ 48 w 117"/>
                <a:gd name="T15" fmla="*/ 1 h 106"/>
                <a:gd name="T16" fmla="*/ 60 w 117"/>
                <a:gd name="T17" fmla="*/ 0 h 106"/>
                <a:gd name="T18" fmla="*/ 74 w 117"/>
                <a:gd name="T19" fmla="*/ 3 h 106"/>
                <a:gd name="T20" fmla="*/ 85 w 117"/>
                <a:gd name="T21" fmla="*/ 9 h 106"/>
                <a:gd name="T22" fmla="*/ 116 w 117"/>
                <a:gd name="T23" fmla="*/ 38 h 106"/>
                <a:gd name="T24" fmla="*/ 116 w 117"/>
                <a:gd name="T25" fmla="*/ 3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06">
                  <a:moveTo>
                    <a:pt x="116" y="38"/>
                  </a:moveTo>
                  <a:lnTo>
                    <a:pt x="65" y="105"/>
                  </a:lnTo>
                  <a:lnTo>
                    <a:pt x="25" y="104"/>
                  </a:lnTo>
                  <a:lnTo>
                    <a:pt x="0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29" y="7"/>
                  </a:lnTo>
                  <a:lnTo>
                    <a:pt x="48" y="1"/>
                  </a:lnTo>
                  <a:lnTo>
                    <a:pt x="60" y="0"/>
                  </a:lnTo>
                  <a:lnTo>
                    <a:pt x="74" y="3"/>
                  </a:lnTo>
                  <a:lnTo>
                    <a:pt x="85" y="9"/>
                  </a:lnTo>
                  <a:lnTo>
                    <a:pt x="116" y="38"/>
                  </a:lnTo>
                  <a:lnTo>
                    <a:pt x="116" y="38"/>
                  </a:lnTo>
                </a:path>
              </a:pathLst>
            </a:custGeom>
            <a:solidFill>
              <a:srgbClr val="622100"/>
            </a:solidFill>
            <a:ln w="9167" cap="flat" cmpd="sng">
              <a:solidFill>
                <a:srgbClr val="6221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Freeform 27"/>
            <p:cNvSpPr>
              <a:spLocks/>
            </p:cNvSpPr>
            <p:nvPr/>
          </p:nvSpPr>
          <p:spPr bwMode="auto">
            <a:xfrm>
              <a:off x="1139" y="3169"/>
              <a:ext cx="168" cy="146"/>
            </a:xfrm>
            <a:custGeom>
              <a:avLst/>
              <a:gdLst>
                <a:gd name="T0" fmla="*/ 100 w 103"/>
                <a:gd name="T1" fmla="*/ 4 h 79"/>
                <a:gd name="T2" fmla="*/ 102 w 103"/>
                <a:gd name="T3" fmla="*/ 18 h 79"/>
                <a:gd name="T4" fmla="*/ 96 w 103"/>
                <a:gd name="T5" fmla="*/ 28 h 79"/>
                <a:gd name="T6" fmla="*/ 98 w 103"/>
                <a:gd name="T7" fmla="*/ 46 h 79"/>
                <a:gd name="T8" fmla="*/ 97 w 103"/>
                <a:gd name="T9" fmla="*/ 47 h 79"/>
                <a:gd name="T10" fmla="*/ 88 w 103"/>
                <a:gd name="T11" fmla="*/ 49 h 79"/>
                <a:gd name="T12" fmla="*/ 85 w 103"/>
                <a:gd name="T13" fmla="*/ 56 h 79"/>
                <a:gd name="T14" fmla="*/ 84 w 103"/>
                <a:gd name="T15" fmla="*/ 57 h 79"/>
                <a:gd name="T16" fmla="*/ 81 w 103"/>
                <a:gd name="T17" fmla="*/ 62 h 79"/>
                <a:gd name="T18" fmla="*/ 78 w 103"/>
                <a:gd name="T19" fmla="*/ 66 h 79"/>
                <a:gd name="T20" fmla="*/ 81 w 103"/>
                <a:gd name="T21" fmla="*/ 70 h 79"/>
                <a:gd name="T22" fmla="*/ 81 w 103"/>
                <a:gd name="T23" fmla="*/ 72 h 79"/>
                <a:gd name="T24" fmla="*/ 80 w 103"/>
                <a:gd name="T25" fmla="*/ 77 h 79"/>
                <a:gd name="T26" fmla="*/ 69 w 103"/>
                <a:gd name="T27" fmla="*/ 78 h 79"/>
                <a:gd name="T28" fmla="*/ 47 w 103"/>
                <a:gd name="T29" fmla="*/ 78 h 79"/>
                <a:gd name="T30" fmla="*/ 29 w 103"/>
                <a:gd name="T31" fmla="*/ 73 h 79"/>
                <a:gd name="T32" fmla="*/ 24 w 103"/>
                <a:gd name="T33" fmla="*/ 67 h 79"/>
                <a:gd name="T34" fmla="*/ 14 w 103"/>
                <a:gd name="T35" fmla="*/ 58 h 79"/>
                <a:gd name="T36" fmla="*/ 2 w 103"/>
                <a:gd name="T37" fmla="*/ 48 h 79"/>
                <a:gd name="T38" fmla="*/ 0 w 103"/>
                <a:gd name="T39" fmla="*/ 37 h 79"/>
                <a:gd name="T40" fmla="*/ 9 w 103"/>
                <a:gd name="T41" fmla="*/ 42 h 79"/>
                <a:gd name="T42" fmla="*/ 17 w 103"/>
                <a:gd name="T43" fmla="*/ 42 h 79"/>
                <a:gd name="T44" fmla="*/ 20 w 103"/>
                <a:gd name="T45" fmla="*/ 43 h 79"/>
                <a:gd name="T46" fmla="*/ 26 w 103"/>
                <a:gd name="T47" fmla="*/ 34 h 79"/>
                <a:gd name="T48" fmla="*/ 42 w 103"/>
                <a:gd name="T49" fmla="*/ 28 h 79"/>
                <a:gd name="T50" fmla="*/ 45 w 103"/>
                <a:gd name="T51" fmla="*/ 30 h 79"/>
                <a:gd name="T52" fmla="*/ 62 w 103"/>
                <a:gd name="T53" fmla="*/ 37 h 79"/>
                <a:gd name="T54" fmla="*/ 78 w 103"/>
                <a:gd name="T55" fmla="*/ 10 h 79"/>
                <a:gd name="T56" fmla="*/ 81 w 103"/>
                <a:gd name="T57" fmla="*/ 8 h 79"/>
                <a:gd name="T58" fmla="*/ 87 w 103"/>
                <a:gd name="T59" fmla="*/ 8 h 79"/>
                <a:gd name="T60" fmla="*/ 97 w 103"/>
                <a:gd name="T61" fmla="*/ 0 h 79"/>
                <a:gd name="T62" fmla="*/ 100 w 103"/>
                <a:gd name="T63" fmla="*/ 4 h 79"/>
                <a:gd name="T64" fmla="*/ 100 w 103"/>
                <a:gd name="T65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3" h="79">
                  <a:moveTo>
                    <a:pt x="100" y="4"/>
                  </a:moveTo>
                  <a:lnTo>
                    <a:pt x="102" y="18"/>
                  </a:lnTo>
                  <a:lnTo>
                    <a:pt x="96" y="28"/>
                  </a:lnTo>
                  <a:lnTo>
                    <a:pt x="98" y="46"/>
                  </a:lnTo>
                  <a:lnTo>
                    <a:pt x="97" y="47"/>
                  </a:lnTo>
                  <a:lnTo>
                    <a:pt x="88" y="49"/>
                  </a:lnTo>
                  <a:lnTo>
                    <a:pt x="85" y="56"/>
                  </a:lnTo>
                  <a:lnTo>
                    <a:pt x="84" y="57"/>
                  </a:lnTo>
                  <a:lnTo>
                    <a:pt x="81" y="62"/>
                  </a:lnTo>
                  <a:lnTo>
                    <a:pt x="78" y="66"/>
                  </a:lnTo>
                  <a:lnTo>
                    <a:pt x="81" y="70"/>
                  </a:lnTo>
                  <a:lnTo>
                    <a:pt x="81" y="72"/>
                  </a:lnTo>
                  <a:lnTo>
                    <a:pt x="80" y="77"/>
                  </a:lnTo>
                  <a:lnTo>
                    <a:pt x="69" y="78"/>
                  </a:lnTo>
                  <a:lnTo>
                    <a:pt x="47" y="78"/>
                  </a:lnTo>
                  <a:lnTo>
                    <a:pt x="29" y="73"/>
                  </a:lnTo>
                  <a:lnTo>
                    <a:pt x="24" y="67"/>
                  </a:lnTo>
                  <a:lnTo>
                    <a:pt x="14" y="58"/>
                  </a:lnTo>
                  <a:lnTo>
                    <a:pt x="2" y="48"/>
                  </a:lnTo>
                  <a:lnTo>
                    <a:pt x="0" y="37"/>
                  </a:lnTo>
                  <a:lnTo>
                    <a:pt x="9" y="42"/>
                  </a:lnTo>
                  <a:lnTo>
                    <a:pt x="17" y="42"/>
                  </a:lnTo>
                  <a:lnTo>
                    <a:pt x="20" y="43"/>
                  </a:lnTo>
                  <a:lnTo>
                    <a:pt x="26" y="34"/>
                  </a:lnTo>
                  <a:lnTo>
                    <a:pt x="42" y="28"/>
                  </a:lnTo>
                  <a:lnTo>
                    <a:pt x="45" y="30"/>
                  </a:lnTo>
                  <a:lnTo>
                    <a:pt x="62" y="37"/>
                  </a:lnTo>
                  <a:lnTo>
                    <a:pt x="78" y="10"/>
                  </a:lnTo>
                  <a:lnTo>
                    <a:pt x="81" y="8"/>
                  </a:lnTo>
                  <a:lnTo>
                    <a:pt x="87" y="8"/>
                  </a:lnTo>
                  <a:lnTo>
                    <a:pt x="97" y="0"/>
                  </a:lnTo>
                  <a:lnTo>
                    <a:pt x="100" y="4"/>
                  </a:lnTo>
                  <a:lnTo>
                    <a:pt x="100" y="4"/>
                  </a:lnTo>
                </a:path>
              </a:pathLst>
            </a:custGeom>
            <a:solidFill>
              <a:srgbClr val="FFC281"/>
            </a:solidFill>
            <a:ln w="9167" cap="flat" cmpd="sng">
              <a:solidFill>
                <a:srgbClr val="FFC28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Freeform 28"/>
            <p:cNvSpPr>
              <a:spLocks/>
            </p:cNvSpPr>
            <p:nvPr/>
          </p:nvSpPr>
          <p:spPr bwMode="auto">
            <a:xfrm>
              <a:off x="720" y="3280"/>
              <a:ext cx="399" cy="332"/>
            </a:xfrm>
            <a:custGeom>
              <a:avLst/>
              <a:gdLst>
                <a:gd name="T0" fmla="*/ 242 w 244"/>
                <a:gd name="T1" fmla="*/ 138 h 180"/>
                <a:gd name="T2" fmla="*/ 243 w 244"/>
                <a:gd name="T3" fmla="*/ 133 h 180"/>
                <a:gd name="T4" fmla="*/ 201 w 244"/>
                <a:gd name="T5" fmla="*/ 133 h 180"/>
                <a:gd name="T6" fmla="*/ 191 w 244"/>
                <a:gd name="T7" fmla="*/ 131 h 180"/>
                <a:gd name="T8" fmla="*/ 181 w 244"/>
                <a:gd name="T9" fmla="*/ 131 h 180"/>
                <a:gd name="T10" fmla="*/ 173 w 244"/>
                <a:gd name="T11" fmla="*/ 133 h 180"/>
                <a:gd name="T12" fmla="*/ 170 w 244"/>
                <a:gd name="T13" fmla="*/ 133 h 180"/>
                <a:gd name="T14" fmla="*/ 165 w 244"/>
                <a:gd name="T15" fmla="*/ 128 h 180"/>
                <a:gd name="T16" fmla="*/ 159 w 244"/>
                <a:gd name="T17" fmla="*/ 131 h 180"/>
                <a:gd name="T18" fmla="*/ 160 w 244"/>
                <a:gd name="T19" fmla="*/ 123 h 180"/>
                <a:gd name="T20" fmla="*/ 145 w 244"/>
                <a:gd name="T21" fmla="*/ 118 h 180"/>
                <a:gd name="T22" fmla="*/ 146 w 244"/>
                <a:gd name="T23" fmla="*/ 112 h 180"/>
                <a:gd name="T24" fmla="*/ 134 w 244"/>
                <a:gd name="T25" fmla="*/ 103 h 180"/>
                <a:gd name="T26" fmla="*/ 13 w 244"/>
                <a:gd name="T27" fmla="*/ 0 h 180"/>
                <a:gd name="T28" fmla="*/ 0 w 244"/>
                <a:gd name="T29" fmla="*/ 6 h 180"/>
                <a:gd name="T30" fmla="*/ 0 w 244"/>
                <a:gd name="T31" fmla="*/ 167 h 180"/>
                <a:gd name="T32" fmla="*/ 9 w 244"/>
                <a:gd name="T33" fmla="*/ 179 h 180"/>
                <a:gd name="T34" fmla="*/ 130 w 244"/>
                <a:gd name="T35" fmla="*/ 179 h 180"/>
                <a:gd name="T36" fmla="*/ 151 w 244"/>
                <a:gd name="T37" fmla="*/ 176 h 180"/>
                <a:gd name="T38" fmla="*/ 242 w 244"/>
                <a:gd name="T39" fmla="*/ 138 h 180"/>
                <a:gd name="T40" fmla="*/ 242 w 244"/>
                <a:gd name="T41" fmla="*/ 13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4" h="180">
                  <a:moveTo>
                    <a:pt x="242" y="138"/>
                  </a:moveTo>
                  <a:lnTo>
                    <a:pt x="243" y="133"/>
                  </a:lnTo>
                  <a:lnTo>
                    <a:pt x="201" y="133"/>
                  </a:lnTo>
                  <a:lnTo>
                    <a:pt x="191" y="131"/>
                  </a:lnTo>
                  <a:lnTo>
                    <a:pt x="181" y="131"/>
                  </a:lnTo>
                  <a:lnTo>
                    <a:pt x="173" y="133"/>
                  </a:lnTo>
                  <a:lnTo>
                    <a:pt x="170" y="133"/>
                  </a:lnTo>
                  <a:lnTo>
                    <a:pt x="165" y="128"/>
                  </a:lnTo>
                  <a:lnTo>
                    <a:pt x="159" y="131"/>
                  </a:lnTo>
                  <a:lnTo>
                    <a:pt x="160" y="123"/>
                  </a:lnTo>
                  <a:lnTo>
                    <a:pt x="145" y="118"/>
                  </a:lnTo>
                  <a:lnTo>
                    <a:pt x="146" y="112"/>
                  </a:lnTo>
                  <a:lnTo>
                    <a:pt x="134" y="103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9" y="179"/>
                  </a:lnTo>
                  <a:lnTo>
                    <a:pt x="130" y="179"/>
                  </a:lnTo>
                  <a:lnTo>
                    <a:pt x="151" y="176"/>
                  </a:lnTo>
                  <a:lnTo>
                    <a:pt x="242" y="138"/>
                  </a:lnTo>
                  <a:lnTo>
                    <a:pt x="242" y="138"/>
                  </a:lnTo>
                </a:path>
              </a:pathLst>
            </a:custGeom>
            <a:solidFill>
              <a:srgbClr val="FF0000"/>
            </a:solidFill>
            <a:ln w="9167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Freeform 29"/>
            <p:cNvSpPr>
              <a:spLocks/>
            </p:cNvSpPr>
            <p:nvPr/>
          </p:nvSpPr>
          <p:spPr bwMode="auto">
            <a:xfrm>
              <a:off x="756" y="3238"/>
              <a:ext cx="162" cy="302"/>
            </a:xfrm>
            <a:custGeom>
              <a:avLst/>
              <a:gdLst>
                <a:gd name="T0" fmla="*/ 3 w 99"/>
                <a:gd name="T1" fmla="*/ 0 h 164"/>
                <a:gd name="T2" fmla="*/ 0 w 99"/>
                <a:gd name="T3" fmla="*/ 6 h 164"/>
                <a:gd name="T4" fmla="*/ 11 w 99"/>
                <a:gd name="T5" fmla="*/ 83 h 164"/>
                <a:gd name="T6" fmla="*/ 13 w 99"/>
                <a:gd name="T7" fmla="*/ 85 h 164"/>
                <a:gd name="T8" fmla="*/ 98 w 99"/>
                <a:gd name="T9" fmla="*/ 163 h 164"/>
                <a:gd name="T10" fmla="*/ 98 w 99"/>
                <a:gd name="T11" fmla="*/ 98 h 164"/>
                <a:gd name="T12" fmla="*/ 85 w 99"/>
                <a:gd name="T13" fmla="*/ 73 h 164"/>
                <a:gd name="T14" fmla="*/ 85 w 99"/>
                <a:gd name="T15" fmla="*/ 55 h 164"/>
                <a:gd name="T16" fmla="*/ 60 w 99"/>
                <a:gd name="T17" fmla="*/ 19 h 164"/>
                <a:gd name="T18" fmla="*/ 3 w 99"/>
                <a:gd name="T19" fmla="*/ 0 h 164"/>
                <a:gd name="T20" fmla="*/ 3 w 99"/>
                <a:gd name="T2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64">
                  <a:moveTo>
                    <a:pt x="3" y="0"/>
                  </a:moveTo>
                  <a:lnTo>
                    <a:pt x="0" y="6"/>
                  </a:lnTo>
                  <a:lnTo>
                    <a:pt x="11" y="83"/>
                  </a:lnTo>
                  <a:lnTo>
                    <a:pt x="13" y="85"/>
                  </a:lnTo>
                  <a:lnTo>
                    <a:pt x="98" y="163"/>
                  </a:lnTo>
                  <a:lnTo>
                    <a:pt x="98" y="98"/>
                  </a:lnTo>
                  <a:lnTo>
                    <a:pt x="85" y="73"/>
                  </a:lnTo>
                  <a:lnTo>
                    <a:pt x="85" y="55"/>
                  </a:lnTo>
                  <a:lnTo>
                    <a:pt x="60" y="19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solidFill>
              <a:srgbClr val="FFFF00"/>
            </a:solidFill>
            <a:ln w="9167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Freeform 30"/>
            <p:cNvSpPr>
              <a:spLocks/>
            </p:cNvSpPr>
            <p:nvPr/>
          </p:nvSpPr>
          <p:spPr bwMode="auto">
            <a:xfrm>
              <a:off x="1088" y="3474"/>
              <a:ext cx="121" cy="112"/>
            </a:xfrm>
            <a:custGeom>
              <a:avLst/>
              <a:gdLst>
                <a:gd name="T0" fmla="*/ 17 w 74"/>
                <a:gd name="T1" fmla="*/ 60 h 61"/>
                <a:gd name="T2" fmla="*/ 39 w 74"/>
                <a:gd name="T3" fmla="*/ 55 h 61"/>
                <a:gd name="T4" fmla="*/ 50 w 74"/>
                <a:gd name="T5" fmla="*/ 44 h 61"/>
                <a:gd name="T6" fmla="*/ 54 w 74"/>
                <a:gd name="T7" fmla="*/ 48 h 61"/>
                <a:gd name="T8" fmla="*/ 57 w 74"/>
                <a:gd name="T9" fmla="*/ 48 h 61"/>
                <a:gd name="T10" fmla="*/ 73 w 74"/>
                <a:gd name="T11" fmla="*/ 34 h 61"/>
                <a:gd name="T12" fmla="*/ 71 w 74"/>
                <a:gd name="T13" fmla="*/ 19 h 61"/>
                <a:gd name="T14" fmla="*/ 48 w 74"/>
                <a:gd name="T15" fmla="*/ 0 h 61"/>
                <a:gd name="T16" fmla="*/ 35 w 74"/>
                <a:gd name="T17" fmla="*/ 0 h 61"/>
                <a:gd name="T18" fmla="*/ 31 w 74"/>
                <a:gd name="T19" fmla="*/ 4 h 61"/>
                <a:gd name="T20" fmla="*/ 21 w 74"/>
                <a:gd name="T21" fmla="*/ 30 h 61"/>
                <a:gd name="T22" fmla="*/ 15 w 74"/>
                <a:gd name="T23" fmla="*/ 34 h 61"/>
                <a:gd name="T24" fmla="*/ 0 w 74"/>
                <a:gd name="T25" fmla="*/ 51 h 61"/>
                <a:gd name="T26" fmla="*/ 17 w 74"/>
                <a:gd name="T27" fmla="*/ 60 h 61"/>
                <a:gd name="T28" fmla="*/ 17 w 74"/>
                <a:gd name="T2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61">
                  <a:moveTo>
                    <a:pt x="17" y="60"/>
                  </a:moveTo>
                  <a:lnTo>
                    <a:pt x="39" y="55"/>
                  </a:lnTo>
                  <a:lnTo>
                    <a:pt x="50" y="44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73" y="34"/>
                  </a:lnTo>
                  <a:lnTo>
                    <a:pt x="71" y="19"/>
                  </a:lnTo>
                  <a:lnTo>
                    <a:pt x="4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1" y="30"/>
                  </a:lnTo>
                  <a:lnTo>
                    <a:pt x="15" y="34"/>
                  </a:lnTo>
                  <a:lnTo>
                    <a:pt x="0" y="51"/>
                  </a:lnTo>
                  <a:lnTo>
                    <a:pt x="17" y="60"/>
                  </a:lnTo>
                  <a:lnTo>
                    <a:pt x="17" y="60"/>
                  </a:lnTo>
                </a:path>
              </a:pathLst>
            </a:custGeom>
            <a:solidFill>
              <a:srgbClr val="FFC281"/>
            </a:solidFill>
            <a:ln w="9167" cap="flat" cmpd="sng">
              <a:solidFill>
                <a:srgbClr val="FFC28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Freeform 31"/>
            <p:cNvSpPr>
              <a:spLocks/>
            </p:cNvSpPr>
            <p:nvPr/>
          </p:nvSpPr>
          <p:spPr bwMode="auto">
            <a:xfrm>
              <a:off x="728" y="2978"/>
              <a:ext cx="241" cy="276"/>
            </a:xfrm>
            <a:custGeom>
              <a:avLst/>
              <a:gdLst>
                <a:gd name="T0" fmla="*/ 41 w 147"/>
                <a:gd name="T1" fmla="*/ 149 h 150"/>
                <a:gd name="T2" fmla="*/ 25 w 147"/>
                <a:gd name="T3" fmla="*/ 145 h 150"/>
                <a:gd name="T4" fmla="*/ 13 w 147"/>
                <a:gd name="T5" fmla="*/ 132 h 150"/>
                <a:gd name="T6" fmla="*/ 7 w 147"/>
                <a:gd name="T7" fmla="*/ 121 h 150"/>
                <a:gd name="T8" fmla="*/ 3 w 147"/>
                <a:gd name="T9" fmla="*/ 117 h 150"/>
                <a:gd name="T10" fmla="*/ 0 w 147"/>
                <a:gd name="T11" fmla="*/ 102 h 150"/>
                <a:gd name="T12" fmla="*/ 4 w 147"/>
                <a:gd name="T13" fmla="*/ 94 h 150"/>
                <a:gd name="T14" fmla="*/ 4 w 147"/>
                <a:gd name="T15" fmla="*/ 40 h 150"/>
                <a:gd name="T16" fmla="*/ 8 w 147"/>
                <a:gd name="T17" fmla="*/ 36 h 150"/>
                <a:gd name="T18" fmla="*/ 4 w 147"/>
                <a:gd name="T19" fmla="*/ 25 h 150"/>
                <a:gd name="T20" fmla="*/ 10 w 147"/>
                <a:gd name="T21" fmla="*/ 21 h 150"/>
                <a:gd name="T22" fmla="*/ 6 w 147"/>
                <a:gd name="T23" fmla="*/ 17 h 150"/>
                <a:gd name="T24" fmla="*/ 8 w 147"/>
                <a:gd name="T25" fmla="*/ 13 h 150"/>
                <a:gd name="T26" fmla="*/ 18 w 147"/>
                <a:gd name="T27" fmla="*/ 6 h 150"/>
                <a:gd name="T28" fmla="*/ 38 w 147"/>
                <a:gd name="T29" fmla="*/ 6 h 150"/>
                <a:gd name="T30" fmla="*/ 50 w 147"/>
                <a:gd name="T31" fmla="*/ 0 h 150"/>
                <a:gd name="T32" fmla="*/ 75 w 147"/>
                <a:gd name="T33" fmla="*/ 6 h 150"/>
                <a:gd name="T34" fmla="*/ 109 w 147"/>
                <a:gd name="T35" fmla="*/ 22 h 150"/>
                <a:gd name="T36" fmla="*/ 118 w 147"/>
                <a:gd name="T37" fmla="*/ 30 h 150"/>
                <a:gd name="T38" fmla="*/ 126 w 147"/>
                <a:gd name="T39" fmla="*/ 47 h 150"/>
                <a:gd name="T40" fmla="*/ 137 w 147"/>
                <a:gd name="T41" fmla="*/ 54 h 150"/>
                <a:gd name="T42" fmla="*/ 146 w 147"/>
                <a:gd name="T43" fmla="*/ 77 h 150"/>
                <a:gd name="T44" fmla="*/ 143 w 147"/>
                <a:gd name="T45" fmla="*/ 84 h 150"/>
                <a:gd name="T46" fmla="*/ 138 w 147"/>
                <a:gd name="T47" fmla="*/ 82 h 150"/>
                <a:gd name="T48" fmla="*/ 135 w 147"/>
                <a:gd name="T49" fmla="*/ 87 h 150"/>
                <a:gd name="T50" fmla="*/ 129 w 147"/>
                <a:gd name="T51" fmla="*/ 87 h 150"/>
                <a:gd name="T52" fmla="*/ 50 w 147"/>
                <a:gd name="T53" fmla="*/ 146 h 150"/>
                <a:gd name="T54" fmla="*/ 41 w 147"/>
                <a:gd name="T55" fmla="*/ 149 h 150"/>
                <a:gd name="T56" fmla="*/ 41 w 147"/>
                <a:gd name="T57" fmla="*/ 14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7" h="150">
                  <a:moveTo>
                    <a:pt x="41" y="149"/>
                  </a:moveTo>
                  <a:lnTo>
                    <a:pt x="25" y="145"/>
                  </a:lnTo>
                  <a:lnTo>
                    <a:pt x="13" y="132"/>
                  </a:lnTo>
                  <a:lnTo>
                    <a:pt x="7" y="121"/>
                  </a:lnTo>
                  <a:lnTo>
                    <a:pt x="3" y="117"/>
                  </a:lnTo>
                  <a:lnTo>
                    <a:pt x="0" y="102"/>
                  </a:lnTo>
                  <a:lnTo>
                    <a:pt x="4" y="94"/>
                  </a:lnTo>
                  <a:lnTo>
                    <a:pt x="4" y="40"/>
                  </a:lnTo>
                  <a:lnTo>
                    <a:pt x="8" y="36"/>
                  </a:lnTo>
                  <a:lnTo>
                    <a:pt x="4" y="25"/>
                  </a:lnTo>
                  <a:lnTo>
                    <a:pt x="10" y="21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18" y="6"/>
                  </a:lnTo>
                  <a:lnTo>
                    <a:pt x="38" y="6"/>
                  </a:lnTo>
                  <a:lnTo>
                    <a:pt x="50" y="0"/>
                  </a:lnTo>
                  <a:lnTo>
                    <a:pt x="75" y="6"/>
                  </a:lnTo>
                  <a:lnTo>
                    <a:pt x="109" y="22"/>
                  </a:lnTo>
                  <a:lnTo>
                    <a:pt x="118" y="30"/>
                  </a:lnTo>
                  <a:lnTo>
                    <a:pt x="126" y="47"/>
                  </a:lnTo>
                  <a:lnTo>
                    <a:pt x="137" y="54"/>
                  </a:lnTo>
                  <a:lnTo>
                    <a:pt x="146" y="77"/>
                  </a:lnTo>
                  <a:lnTo>
                    <a:pt x="143" y="84"/>
                  </a:lnTo>
                  <a:lnTo>
                    <a:pt x="138" y="82"/>
                  </a:lnTo>
                  <a:lnTo>
                    <a:pt x="135" y="87"/>
                  </a:lnTo>
                  <a:lnTo>
                    <a:pt x="129" y="87"/>
                  </a:lnTo>
                  <a:lnTo>
                    <a:pt x="50" y="146"/>
                  </a:lnTo>
                  <a:lnTo>
                    <a:pt x="41" y="149"/>
                  </a:lnTo>
                  <a:lnTo>
                    <a:pt x="41" y="149"/>
                  </a:lnTo>
                </a:path>
              </a:pathLst>
            </a:custGeom>
            <a:solidFill>
              <a:srgbClr val="FFFF00"/>
            </a:solidFill>
            <a:ln w="9167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Freeform 32"/>
            <p:cNvSpPr>
              <a:spLocks/>
            </p:cNvSpPr>
            <p:nvPr/>
          </p:nvSpPr>
          <p:spPr bwMode="auto">
            <a:xfrm>
              <a:off x="790" y="3103"/>
              <a:ext cx="165" cy="328"/>
            </a:xfrm>
            <a:custGeom>
              <a:avLst/>
              <a:gdLst>
                <a:gd name="T0" fmla="*/ 90 w 101"/>
                <a:gd name="T1" fmla="*/ 61 h 178"/>
                <a:gd name="T2" fmla="*/ 91 w 101"/>
                <a:gd name="T3" fmla="*/ 52 h 178"/>
                <a:gd name="T4" fmla="*/ 100 w 101"/>
                <a:gd name="T5" fmla="*/ 46 h 178"/>
                <a:gd name="T6" fmla="*/ 100 w 101"/>
                <a:gd name="T7" fmla="*/ 44 h 178"/>
                <a:gd name="T8" fmla="*/ 100 w 101"/>
                <a:gd name="T9" fmla="*/ 42 h 178"/>
                <a:gd name="T10" fmla="*/ 90 w 101"/>
                <a:gd name="T11" fmla="*/ 29 h 178"/>
                <a:gd name="T12" fmla="*/ 95 w 101"/>
                <a:gd name="T13" fmla="*/ 22 h 178"/>
                <a:gd name="T14" fmla="*/ 96 w 101"/>
                <a:gd name="T15" fmla="*/ 18 h 178"/>
                <a:gd name="T16" fmla="*/ 94 w 101"/>
                <a:gd name="T17" fmla="*/ 14 h 178"/>
                <a:gd name="T18" fmla="*/ 88 w 101"/>
                <a:gd name="T19" fmla="*/ 0 h 178"/>
                <a:gd name="T20" fmla="*/ 84 w 101"/>
                <a:gd name="T21" fmla="*/ 6 h 178"/>
                <a:gd name="T22" fmla="*/ 62 w 101"/>
                <a:gd name="T23" fmla="*/ 18 h 178"/>
                <a:gd name="T24" fmla="*/ 50 w 101"/>
                <a:gd name="T25" fmla="*/ 29 h 178"/>
                <a:gd name="T26" fmla="*/ 34 w 101"/>
                <a:gd name="T27" fmla="*/ 37 h 178"/>
                <a:gd name="T28" fmla="*/ 27 w 101"/>
                <a:gd name="T29" fmla="*/ 41 h 178"/>
                <a:gd name="T30" fmla="*/ 20 w 101"/>
                <a:gd name="T31" fmla="*/ 58 h 178"/>
                <a:gd name="T32" fmla="*/ 10 w 101"/>
                <a:gd name="T33" fmla="*/ 74 h 178"/>
                <a:gd name="T34" fmla="*/ 0 w 101"/>
                <a:gd name="T35" fmla="*/ 79 h 178"/>
                <a:gd name="T36" fmla="*/ 0 w 101"/>
                <a:gd name="T37" fmla="*/ 82 h 178"/>
                <a:gd name="T38" fmla="*/ 22 w 101"/>
                <a:gd name="T39" fmla="*/ 126 h 178"/>
                <a:gd name="T40" fmla="*/ 53 w 101"/>
                <a:gd name="T41" fmla="*/ 162 h 178"/>
                <a:gd name="T42" fmla="*/ 59 w 101"/>
                <a:gd name="T43" fmla="*/ 177 h 178"/>
                <a:gd name="T44" fmla="*/ 52 w 101"/>
                <a:gd name="T45" fmla="*/ 144 h 178"/>
                <a:gd name="T46" fmla="*/ 39 w 101"/>
                <a:gd name="T47" fmla="*/ 114 h 178"/>
                <a:gd name="T48" fmla="*/ 47 w 101"/>
                <a:gd name="T49" fmla="*/ 108 h 178"/>
                <a:gd name="T50" fmla="*/ 52 w 101"/>
                <a:gd name="T51" fmla="*/ 98 h 178"/>
                <a:gd name="T52" fmla="*/ 57 w 101"/>
                <a:gd name="T53" fmla="*/ 93 h 178"/>
                <a:gd name="T54" fmla="*/ 80 w 101"/>
                <a:gd name="T55" fmla="*/ 88 h 178"/>
                <a:gd name="T56" fmla="*/ 86 w 101"/>
                <a:gd name="T57" fmla="*/ 79 h 178"/>
                <a:gd name="T58" fmla="*/ 86 w 101"/>
                <a:gd name="T59" fmla="*/ 76 h 178"/>
                <a:gd name="T60" fmla="*/ 84 w 101"/>
                <a:gd name="T61" fmla="*/ 73 h 178"/>
                <a:gd name="T62" fmla="*/ 89 w 101"/>
                <a:gd name="T63" fmla="*/ 68 h 178"/>
                <a:gd name="T64" fmla="*/ 88 w 101"/>
                <a:gd name="T65" fmla="*/ 64 h 178"/>
                <a:gd name="T66" fmla="*/ 90 w 101"/>
                <a:gd name="T67" fmla="*/ 61 h 178"/>
                <a:gd name="T68" fmla="*/ 90 w 101"/>
                <a:gd name="T69" fmla="*/ 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178">
                  <a:moveTo>
                    <a:pt x="90" y="61"/>
                  </a:moveTo>
                  <a:lnTo>
                    <a:pt x="91" y="52"/>
                  </a:lnTo>
                  <a:lnTo>
                    <a:pt x="100" y="46"/>
                  </a:lnTo>
                  <a:lnTo>
                    <a:pt x="100" y="44"/>
                  </a:lnTo>
                  <a:lnTo>
                    <a:pt x="100" y="42"/>
                  </a:lnTo>
                  <a:lnTo>
                    <a:pt x="90" y="29"/>
                  </a:lnTo>
                  <a:lnTo>
                    <a:pt x="95" y="22"/>
                  </a:lnTo>
                  <a:lnTo>
                    <a:pt x="96" y="18"/>
                  </a:lnTo>
                  <a:lnTo>
                    <a:pt x="94" y="14"/>
                  </a:lnTo>
                  <a:lnTo>
                    <a:pt x="88" y="0"/>
                  </a:lnTo>
                  <a:lnTo>
                    <a:pt x="84" y="6"/>
                  </a:lnTo>
                  <a:lnTo>
                    <a:pt x="62" y="18"/>
                  </a:lnTo>
                  <a:lnTo>
                    <a:pt x="50" y="29"/>
                  </a:lnTo>
                  <a:lnTo>
                    <a:pt x="34" y="37"/>
                  </a:lnTo>
                  <a:lnTo>
                    <a:pt x="27" y="41"/>
                  </a:lnTo>
                  <a:lnTo>
                    <a:pt x="20" y="58"/>
                  </a:lnTo>
                  <a:lnTo>
                    <a:pt x="10" y="74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22" y="126"/>
                  </a:lnTo>
                  <a:lnTo>
                    <a:pt x="53" y="162"/>
                  </a:lnTo>
                  <a:lnTo>
                    <a:pt x="59" y="177"/>
                  </a:lnTo>
                  <a:lnTo>
                    <a:pt x="52" y="144"/>
                  </a:lnTo>
                  <a:lnTo>
                    <a:pt x="39" y="114"/>
                  </a:lnTo>
                  <a:lnTo>
                    <a:pt x="47" y="108"/>
                  </a:lnTo>
                  <a:lnTo>
                    <a:pt x="52" y="98"/>
                  </a:lnTo>
                  <a:lnTo>
                    <a:pt x="57" y="93"/>
                  </a:lnTo>
                  <a:lnTo>
                    <a:pt x="80" y="88"/>
                  </a:lnTo>
                  <a:lnTo>
                    <a:pt x="86" y="79"/>
                  </a:lnTo>
                  <a:lnTo>
                    <a:pt x="86" y="76"/>
                  </a:lnTo>
                  <a:lnTo>
                    <a:pt x="84" y="73"/>
                  </a:lnTo>
                  <a:lnTo>
                    <a:pt x="89" y="68"/>
                  </a:lnTo>
                  <a:lnTo>
                    <a:pt x="88" y="64"/>
                  </a:lnTo>
                  <a:lnTo>
                    <a:pt x="90" y="61"/>
                  </a:lnTo>
                  <a:lnTo>
                    <a:pt x="90" y="61"/>
                  </a:lnTo>
                </a:path>
              </a:pathLst>
            </a:custGeom>
            <a:solidFill>
              <a:srgbClr val="FFC281"/>
            </a:solidFill>
            <a:ln w="9167" cap="flat" cmpd="sng">
              <a:solidFill>
                <a:srgbClr val="FFC28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Freeform 33"/>
            <p:cNvSpPr>
              <a:spLocks/>
            </p:cNvSpPr>
            <p:nvPr/>
          </p:nvSpPr>
          <p:spPr bwMode="auto">
            <a:xfrm>
              <a:off x="859" y="3195"/>
              <a:ext cx="11" cy="15"/>
            </a:xfrm>
            <a:custGeom>
              <a:avLst/>
              <a:gdLst>
                <a:gd name="T0" fmla="*/ 4 w 7"/>
                <a:gd name="T1" fmla="*/ 0 h 8"/>
                <a:gd name="T2" fmla="*/ 1 w 7"/>
                <a:gd name="T3" fmla="*/ 2 h 8"/>
                <a:gd name="T4" fmla="*/ 0 w 7"/>
                <a:gd name="T5" fmla="*/ 5 h 8"/>
                <a:gd name="T6" fmla="*/ 2 w 7"/>
                <a:gd name="T7" fmla="*/ 7 h 8"/>
                <a:gd name="T8" fmla="*/ 5 w 7"/>
                <a:gd name="T9" fmla="*/ 7 h 8"/>
                <a:gd name="T10" fmla="*/ 6 w 7"/>
                <a:gd name="T11" fmla="*/ 6 h 8"/>
                <a:gd name="T12" fmla="*/ 6 w 7"/>
                <a:gd name="T13" fmla="*/ 2 h 8"/>
                <a:gd name="T14" fmla="*/ 4 w 7"/>
                <a:gd name="T15" fmla="*/ 0 h 8"/>
                <a:gd name="T16" fmla="*/ 4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lnTo>
                    <a:pt x="1" y="2"/>
                  </a:lnTo>
                  <a:lnTo>
                    <a:pt x="0" y="5"/>
                  </a:lnTo>
                  <a:lnTo>
                    <a:pt x="2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solidFill>
              <a:srgbClr val="FF0000"/>
            </a:solidFill>
            <a:ln w="9167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2" name="Freeform 34"/>
            <p:cNvSpPr>
              <a:spLocks/>
            </p:cNvSpPr>
            <p:nvPr/>
          </p:nvSpPr>
          <p:spPr bwMode="auto">
            <a:xfrm>
              <a:off x="1472" y="3391"/>
              <a:ext cx="72" cy="44"/>
            </a:xfrm>
            <a:custGeom>
              <a:avLst/>
              <a:gdLst>
                <a:gd name="T0" fmla="*/ 30 w 44"/>
                <a:gd name="T1" fmla="*/ 23 h 24"/>
                <a:gd name="T2" fmla="*/ 43 w 44"/>
                <a:gd name="T3" fmla="*/ 21 h 24"/>
                <a:gd name="T4" fmla="*/ 43 w 44"/>
                <a:gd name="T5" fmla="*/ 10 h 24"/>
                <a:gd name="T6" fmla="*/ 28 w 44"/>
                <a:gd name="T7" fmla="*/ 0 h 24"/>
                <a:gd name="T8" fmla="*/ 12 w 44"/>
                <a:gd name="T9" fmla="*/ 5 h 24"/>
                <a:gd name="T10" fmla="*/ 0 w 44"/>
                <a:gd name="T11" fmla="*/ 22 h 24"/>
                <a:gd name="T12" fmla="*/ 30 w 44"/>
                <a:gd name="T13" fmla="*/ 23 h 24"/>
                <a:gd name="T14" fmla="*/ 30 w 44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4">
                  <a:moveTo>
                    <a:pt x="30" y="23"/>
                  </a:moveTo>
                  <a:lnTo>
                    <a:pt x="43" y="21"/>
                  </a:lnTo>
                  <a:lnTo>
                    <a:pt x="43" y="10"/>
                  </a:lnTo>
                  <a:lnTo>
                    <a:pt x="28" y="0"/>
                  </a:lnTo>
                  <a:lnTo>
                    <a:pt x="12" y="5"/>
                  </a:lnTo>
                  <a:lnTo>
                    <a:pt x="0" y="22"/>
                  </a:lnTo>
                  <a:lnTo>
                    <a:pt x="30" y="23"/>
                  </a:lnTo>
                  <a:lnTo>
                    <a:pt x="30" y="23"/>
                  </a:lnTo>
                </a:path>
              </a:pathLst>
            </a:custGeom>
            <a:solidFill>
              <a:srgbClr val="FFC281"/>
            </a:solidFill>
            <a:ln w="9167" cap="flat" cmpd="sng">
              <a:solidFill>
                <a:srgbClr val="FFC28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3" name="Freeform 35"/>
            <p:cNvSpPr>
              <a:spLocks/>
            </p:cNvSpPr>
            <p:nvPr/>
          </p:nvSpPr>
          <p:spPr bwMode="auto">
            <a:xfrm>
              <a:off x="928" y="3129"/>
              <a:ext cx="21" cy="15"/>
            </a:xfrm>
            <a:custGeom>
              <a:avLst/>
              <a:gdLst>
                <a:gd name="T0" fmla="*/ 9 w 13"/>
                <a:gd name="T1" fmla="*/ 5 h 8"/>
                <a:gd name="T2" fmla="*/ 12 w 13"/>
                <a:gd name="T3" fmla="*/ 3 h 8"/>
                <a:gd name="T4" fmla="*/ 12 w 13"/>
                <a:gd name="T5" fmla="*/ 2 h 8"/>
                <a:gd name="T6" fmla="*/ 8 w 13"/>
                <a:gd name="T7" fmla="*/ 0 h 8"/>
                <a:gd name="T8" fmla="*/ 6 w 13"/>
                <a:gd name="T9" fmla="*/ 0 h 8"/>
                <a:gd name="T10" fmla="*/ 0 w 13"/>
                <a:gd name="T11" fmla="*/ 7 h 8"/>
                <a:gd name="T12" fmla="*/ 6 w 13"/>
                <a:gd name="T13" fmla="*/ 2 h 8"/>
                <a:gd name="T14" fmla="*/ 8 w 13"/>
                <a:gd name="T15" fmla="*/ 2 h 8"/>
                <a:gd name="T16" fmla="*/ 9 w 13"/>
                <a:gd name="T17" fmla="*/ 5 h 8"/>
                <a:gd name="T18" fmla="*/ 9 w 13"/>
                <a:gd name="T1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9" y="5"/>
                  </a:moveTo>
                  <a:lnTo>
                    <a:pt x="12" y="3"/>
                  </a:lnTo>
                  <a:lnTo>
                    <a:pt x="12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2"/>
                  </a:lnTo>
                  <a:lnTo>
                    <a:pt x="8" y="2"/>
                  </a:lnTo>
                  <a:lnTo>
                    <a:pt x="9" y="5"/>
                  </a:lnTo>
                  <a:lnTo>
                    <a:pt x="9" y="5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Freeform 36"/>
            <p:cNvSpPr>
              <a:spLocks/>
            </p:cNvSpPr>
            <p:nvPr/>
          </p:nvSpPr>
          <p:spPr bwMode="auto">
            <a:xfrm>
              <a:off x="926" y="3146"/>
              <a:ext cx="25" cy="16"/>
            </a:xfrm>
            <a:custGeom>
              <a:avLst/>
              <a:gdLst>
                <a:gd name="T0" fmla="*/ 9 w 15"/>
                <a:gd name="T1" fmla="*/ 0 h 9"/>
                <a:gd name="T2" fmla="*/ 7 w 15"/>
                <a:gd name="T3" fmla="*/ 2 h 9"/>
                <a:gd name="T4" fmla="*/ 0 w 15"/>
                <a:gd name="T5" fmla="*/ 5 h 9"/>
                <a:gd name="T6" fmla="*/ 4 w 15"/>
                <a:gd name="T7" fmla="*/ 8 h 9"/>
                <a:gd name="T8" fmla="*/ 6 w 15"/>
                <a:gd name="T9" fmla="*/ 6 h 9"/>
                <a:gd name="T10" fmla="*/ 9 w 15"/>
                <a:gd name="T11" fmla="*/ 5 h 9"/>
                <a:gd name="T12" fmla="*/ 10 w 15"/>
                <a:gd name="T13" fmla="*/ 6 h 9"/>
                <a:gd name="T14" fmla="*/ 14 w 15"/>
                <a:gd name="T15" fmla="*/ 5 h 9"/>
                <a:gd name="T16" fmla="*/ 11 w 15"/>
                <a:gd name="T17" fmla="*/ 3 h 9"/>
                <a:gd name="T18" fmla="*/ 10 w 15"/>
                <a:gd name="T19" fmla="*/ 1 h 9"/>
                <a:gd name="T20" fmla="*/ 9 w 15"/>
                <a:gd name="T21" fmla="*/ 0 h 9"/>
                <a:gd name="T22" fmla="*/ 9 w 15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9">
                  <a:moveTo>
                    <a:pt x="9" y="0"/>
                  </a:moveTo>
                  <a:lnTo>
                    <a:pt x="7" y="2"/>
                  </a:lnTo>
                  <a:lnTo>
                    <a:pt x="0" y="5"/>
                  </a:lnTo>
                  <a:lnTo>
                    <a:pt x="4" y="8"/>
                  </a:lnTo>
                  <a:lnTo>
                    <a:pt x="6" y="6"/>
                  </a:lnTo>
                  <a:lnTo>
                    <a:pt x="9" y="5"/>
                  </a:lnTo>
                  <a:lnTo>
                    <a:pt x="10" y="6"/>
                  </a:lnTo>
                  <a:lnTo>
                    <a:pt x="14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5" name="Freeform 37"/>
            <p:cNvSpPr>
              <a:spLocks/>
            </p:cNvSpPr>
            <p:nvPr/>
          </p:nvSpPr>
          <p:spPr bwMode="auto">
            <a:xfrm>
              <a:off x="924" y="3210"/>
              <a:ext cx="15" cy="13"/>
            </a:xfrm>
            <a:custGeom>
              <a:avLst/>
              <a:gdLst>
                <a:gd name="T0" fmla="*/ 8 w 9"/>
                <a:gd name="T1" fmla="*/ 0 h 7"/>
                <a:gd name="T2" fmla="*/ 8 w 9"/>
                <a:gd name="T3" fmla="*/ 4 h 7"/>
                <a:gd name="T4" fmla="*/ 5 w 9"/>
                <a:gd name="T5" fmla="*/ 6 h 7"/>
                <a:gd name="T6" fmla="*/ 0 w 9"/>
                <a:gd name="T7" fmla="*/ 6 h 7"/>
                <a:gd name="T8" fmla="*/ 3 w 9"/>
                <a:gd name="T9" fmla="*/ 5 h 7"/>
                <a:gd name="T10" fmla="*/ 7 w 9"/>
                <a:gd name="T11" fmla="*/ 1 h 7"/>
                <a:gd name="T12" fmla="*/ 8 w 9"/>
                <a:gd name="T13" fmla="*/ 0 h 7"/>
                <a:gd name="T14" fmla="*/ 8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8" y="0"/>
                  </a:moveTo>
                  <a:lnTo>
                    <a:pt x="8" y="4"/>
                  </a:lnTo>
                  <a:lnTo>
                    <a:pt x="5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7" y="1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6" name="Freeform 38"/>
            <p:cNvSpPr>
              <a:spLocks/>
            </p:cNvSpPr>
            <p:nvPr/>
          </p:nvSpPr>
          <p:spPr bwMode="auto">
            <a:xfrm>
              <a:off x="937" y="3184"/>
              <a:ext cx="18" cy="15"/>
            </a:xfrm>
            <a:custGeom>
              <a:avLst/>
              <a:gdLst>
                <a:gd name="T0" fmla="*/ 0 w 11"/>
                <a:gd name="T1" fmla="*/ 5 h 8"/>
                <a:gd name="T2" fmla="*/ 10 w 11"/>
                <a:gd name="T3" fmla="*/ 0 h 8"/>
                <a:gd name="T4" fmla="*/ 9 w 11"/>
                <a:gd name="T5" fmla="*/ 2 h 8"/>
                <a:gd name="T6" fmla="*/ 2 w 11"/>
                <a:gd name="T7" fmla="*/ 7 h 8"/>
                <a:gd name="T8" fmla="*/ 0 w 11"/>
                <a:gd name="T9" fmla="*/ 5 h 8"/>
                <a:gd name="T10" fmla="*/ 0 w 11"/>
                <a:gd name="T1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8">
                  <a:moveTo>
                    <a:pt x="0" y="5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Freeform 39"/>
            <p:cNvSpPr>
              <a:spLocks/>
            </p:cNvSpPr>
            <p:nvPr/>
          </p:nvSpPr>
          <p:spPr bwMode="auto">
            <a:xfrm>
              <a:off x="924" y="3227"/>
              <a:ext cx="13" cy="18"/>
            </a:xfrm>
            <a:custGeom>
              <a:avLst/>
              <a:gdLst>
                <a:gd name="T0" fmla="*/ 7 w 8"/>
                <a:gd name="T1" fmla="*/ 0 h 10"/>
                <a:gd name="T2" fmla="*/ 5 w 8"/>
                <a:gd name="T3" fmla="*/ 1 h 10"/>
                <a:gd name="T4" fmla="*/ 0 w 8"/>
                <a:gd name="T5" fmla="*/ 4 h 10"/>
                <a:gd name="T6" fmla="*/ 5 w 8"/>
                <a:gd name="T7" fmla="*/ 9 h 10"/>
                <a:gd name="T8" fmla="*/ 5 w 8"/>
                <a:gd name="T9" fmla="*/ 4 h 10"/>
                <a:gd name="T10" fmla="*/ 7 w 8"/>
                <a:gd name="T11" fmla="*/ 0 h 10"/>
                <a:gd name="T12" fmla="*/ 7 w 8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5" y="1"/>
                  </a:lnTo>
                  <a:lnTo>
                    <a:pt x="0" y="4"/>
                  </a:lnTo>
                  <a:lnTo>
                    <a:pt x="5" y="9"/>
                  </a:lnTo>
                  <a:lnTo>
                    <a:pt x="5" y="4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8" name="Freeform 40"/>
            <p:cNvSpPr>
              <a:spLocks/>
            </p:cNvSpPr>
            <p:nvPr/>
          </p:nvSpPr>
          <p:spPr bwMode="auto">
            <a:xfrm>
              <a:off x="864" y="3217"/>
              <a:ext cx="31" cy="37"/>
            </a:xfrm>
            <a:custGeom>
              <a:avLst/>
              <a:gdLst>
                <a:gd name="T0" fmla="*/ 5 w 19"/>
                <a:gd name="T1" fmla="*/ 0 h 20"/>
                <a:gd name="T2" fmla="*/ 8 w 19"/>
                <a:gd name="T3" fmla="*/ 8 h 20"/>
                <a:gd name="T4" fmla="*/ 18 w 19"/>
                <a:gd name="T5" fmla="*/ 19 h 20"/>
                <a:gd name="T6" fmla="*/ 9 w 19"/>
                <a:gd name="T7" fmla="*/ 18 h 20"/>
                <a:gd name="T8" fmla="*/ 9 w 19"/>
                <a:gd name="T9" fmla="*/ 16 h 20"/>
                <a:gd name="T10" fmla="*/ 3 w 19"/>
                <a:gd name="T11" fmla="*/ 12 h 20"/>
                <a:gd name="T12" fmla="*/ 0 w 19"/>
                <a:gd name="T13" fmla="*/ 2 h 20"/>
                <a:gd name="T14" fmla="*/ 5 w 19"/>
                <a:gd name="T15" fmla="*/ 0 h 20"/>
                <a:gd name="T16" fmla="*/ 5 w 19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0">
                  <a:moveTo>
                    <a:pt x="5" y="0"/>
                  </a:moveTo>
                  <a:lnTo>
                    <a:pt x="8" y="8"/>
                  </a:lnTo>
                  <a:lnTo>
                    <a:pt x="18" y="19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Freeform 41"/>
            <p:cNvSpPr>
              <a:spLocks/>
            </p:cNvSpPr>
            <p:nvPr/>
          </p:nvSpPr>
          <p:spPr bwMode="auto">
            <a:xfrm>
              <a:off x="864" y="3251"/>
              <a:ext cx="65" cy="53"/>
            </a:xfrm>
            <a:custGeom>
              <a:avLst/>
              <a:gdLst>
                <a:gd name="T0" fmla="*/ 39 w 40"/>
                <a:gd name="T1" fmla="*/ 0 h 29"/>
                <a:gd name="T2" fmla="*/ 37 w 40"/>
                <a:gd name="T3" fmla="*/ 4 h 29"/>
                <a:gd name="T4" fmla="*/ 33 w 40"/>
                <a:gd name="T5" fmla="*/ 5 h 29"/>
                <a:gd name="T6" fmla="*/ 9 w 40"/>
                <a:gd name="T7" fmla="*/ 12 h 29"/>
                <a:gd name="T8" fmla="*/ 5 w 40"/>
                <a:gd name="T9" fmla="*/ 17 h 29"/>
                <a:gd name="T10" fmla="*/ 0 w 40"/>
                <a:gd name="T11" fmla="*/ 28 h 29"/>
                <a:gd name="T12" fmla="*/ 8 w 40"/>
                <a:gd name="T13" fmla="*/ 17 h 29"/>
                <a:gd name="T14" fmla="*/ 12 w 40"/>
                <a:gd name="T15" fmla="*/ 13 h 29"/>
                <a:gd name="T16" fmla="*/ 37 w 40"/>
                <a:gd name="T17" fmla="*/ 6 h 29"/>
                <a:gd name="T18" fmla="*/ 39 w 40"/>
                <a:gd name="T19" fmla="*/ 0 h 29"/>
                <a:gd name="T20" fmla="*/ 39 w 4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39" y="0"/>
                  </a:moveTo>
                  <a:lnTo>
                    <a:pt x="37" y="4"/>
                  </a:lnTo>
                  <a:lnTo>
                    <a:pt x="33" y="5"/>
                  </a:lnTo>
                  <a:lnTo>
                    <a:pt x="9" y="12"/>
                  </a:lnTo>
                  <a:lnTo>
                    <a:pt x="5" y="17"/>
                  </a:lnTo>
                  <a:lnTo>
                    <a:pt x="0" y="28"/>
                  </a:lnTo>
                  <a:lnTo>
                    <a:pt x="8" y="17"/>
                  </a:lnTo>
                  <a:lnTo>
                    <a:pt x="12" y="13"/>
                  </a:lnTo>
                  <a:lnTo>
                    <a:pt x="37" y="6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0" name="Freeform 42"/>
            <p:cNvSpPr>
              <a:spLocks/>
            </p:cNvSpPr>
            <p:nvPr/>
          </p:nvSpPr>
          <p:spPr bwMode="auto">
            <a:xfrm>
              <a:off x="859" y="3197"/>
              <a:ext cx="13" cy="15"/>
            </a:xfrm>
            <a:custGeom>
              <a:avLst/>
              <a:gdLst>
                <a:gd name="T0" fmla="*/ 6 w 8"/>
                <a:gd name="T1" fmla="*/ 0 h 8"/>
                <a:gd name="T2" fmla="*/ 6 w 8"/>
                <a:gd name="T3" fmla="*/ 0 h 8"/>
                <a:gd name="T4" fmla="*/ 6 w 8"/>
                <a:gd name="T5" fmla="*/ 0 h 8"/>
                <a:gd name="T6" fmla="*/ 6 w 8"/>
                <a:gd name="T7" fmla="*/ 1 h 8"/>
                <a:gd name="T8" fmla="*/ 7 w 8"/>
                <a:gd name="T9" fmla="*/ 2 h 8"/>
                <a:gd name="T10" fmla="*/ 7 w 8"/>
                <a:gd name="T11" fmla="*/ 2 h 8"/>
                <a:gd name="T12" fmla="*/ 7 w 8"/>
                <a:gd name="T13" fmla="*/ 3 h 8"/>
                <a:gd name="T14" fmla="*/ 7 w 8"/>
                <a:gd name="T15" fmla="*/ 4 h 8"/>
                <a:gd name="T16" fmla="*/ 6 w 8"/>
                <a:gd name="T17" fmla="*/ 4 h 8"/>
                <a:gd name="T18" fmla="*/ 6 w 8"/>
                <a:gd name="T19" fmla="*/ 5 h 8"/>
                <a:gd name="T20" fmla="*/ 6 w 8"/>
                <a:gd name="T21" fmla="*/ 5 h 8"/>
                <a:gd name="T22" fmla="*/ 6 w 8"/>
                <a:gd name="T23" fmla="*/ 5 h 8"/>
                <a:gd name="T24" fmla="*/ 6 w 8"/>
                <a:gd name="T25" fmla="*/ 5 h 8"/>
                <a:gd name="T26" fmla="*/ 5 w 8"/>
                <a:gd name="T27" fmla="*/ 6 h 8"/>
                <a:gd name="T28" fmla="*/ 4 w 8"/>
                <a:gd name="T29" fmla="*/ 7 h 8"/>
                <a:gd name="T30" fmla="*/ 3 w 8"/>
                <a:gd name="T31" fmla="*/ 7 h 8"/>
                <a:gd name="T32" fmla="*/ 3 w 8"/>
                <a:gd name="T33" fmla="*/ 7 h 8"/>
                <a:gd name="T34" fmla="*/ 3 w 8"/>
                <a:gd name="T35" fmla="*/ 7 h 8"/>
                <a:gd name="T36" fmla="*/ 2 w 8"/>
                <a:gd name="T37" fmla="*/ 5 h 8"/>
                <a:gd name="T38" fmla="*/ 1 w 8"/>
                <a:gd name="T39" fmla="*/ 5 h 8"/>
                <a:gd name="T40" fmla="*/ 1 w 8"/>
                <a:gd name="T41" fmla="*/ 5 h 8"/>
                <a:gd name="T42" fmla="*/ 0 w 8"/>
                <a:gd name="T43" fmla="*/ 5 h 8"/>
                <a:gd name="T44" fmla="*/ 0 w 8"/>
                <a:gd name="T45" fmla="*/ 5 h 8"/>
                <a:gd name="T46" fmla="*/ 0 w 8"/>
                <a:gd name="T47" fmla="*/ 4 h 8"/>
                <a:gd name="T48" fmla="*/ 0 w 8"/>
                <a:gd name="T49" fmla="*/ 4 h 8"/>
                <a:gd name="T50" fmla="*/ 0 w 8"/>
                <a:gd name="T51" fmla="*/ 2 h 8"/>
                <a:gd name="T52" fmla="*/ 0 w 8"/>
                <a:gd name="T53" fmla="*/ 2 h 8"/>
                <a:gd name="T54" fmla="*/ 0 w 8"/>
                <a:gd name="T55" fmla="*/ 1 h 8"/>
                <a:gd name="T56" fmla="*/ 0 w 8"/>
                <a:gd name="T57" fmla="*/ 1 h 8"/>
                <a:gd name="T58" fmla="*/ 0 w 8"/>
                <a:gd name="T59" fmla="*/ 0 h 8"/>
                <a:gd name="T60" fmla="*/ 1 w 8"/>
                <a:gd name="T61" fmla="*/ 0 h 8"/>
                <a:gd name="T62" fmla="*/ 1 w 8"/>
                <a:gd name="T63" fmla="*/ 0 h 8"/>
                <a:gd name="T64" fmla="*/ 1 w 8"/>
                <a:gd name="T65" fmla="*/ 0 h 8"/>
                <a:gd name="T66" fmla="*/ 0 w 8"/>
                <a:gd name="T67" fmla="*/ 1 h 8"/>
                <a:gd name="T68" fmla="*/ 0 w 8"/>
                <a:gd name="T69" fmla="*/ 1 h 8"/>
                <a:gd name="T70" fmla="*/ 0 w 8"/>
                <a:gd name="T71" fmla="*/ 2 h 8"/>
                <a:gd name="T72" fmla="*/ 1 w 8"/>
                <a:gd name="T73" fmla="*/ 2 h 8"/>
                <a:gd name="T74" fmla="*/ 1 w 8"/>
                <a:gd name="T75" fmla="*/ 3 h 8"/>
                <a:gd name="T76" fmla="*/ 1 w 8"/>
                <a:gd name="T77" fmla="*/ 4 h 8"/>
                <a:gd name="T78" fmla="*/ 2 w 8"/>
                <a:gd name="T79" fmla="*/ 4 h 8"/>
                <a:gd name="T80" fmla="*/ 3 w 8"/>
                <a:gd name="T81" fmla="*/ 4 h 8"/>
                <a:gd name="T82" fmla="*/ 3 w 8"/>
                <a:gd name="T83" fmla="*/ 4 h 8"/>
                <a:gd name="T84" fmla="*/ 3 w 8"/>
                <a:gd name="T85" fmla="*/ 5 h 8"/>
                <a:gd name="T86" fmla="*/ 3 w 8"/>
                <a:gd name="T87" fmla="*/ 5 h 8"/>
                <a:gd name="T88" fmla="*/ 4 w 8"/>
                <a:gd name="T89" fmla="*/ 4 h 8"/>
                <a:gd name="T90" fmla="*/ 5 w 8"/>
                <a:gd name="T91" fmla="*/ 4 h 8"/>
                <a:gd name="T92" fmla="*/ 5 w 8"/>
                <a:gd name="T93" fmla="*/ 4 h 8"/>
                <a:gd name="T94" fmla="*/ 6 w 8"/>
                <a:gd name="T95" fmla="*/ 4 h 8"/>
                <a:gd name="T96" fmla="*/ 6 w 8"/>
                <a:gd name="T97" fmla="*/ 3 h 8"/>
                <a:gd name="T98" fmla="*/ 6 w 8"/>
                <a:gd name="T99" fmla="*/ 2 h 8"/>
                <a:gd name="T100" fmla="*/ 6 w 8"/>
                <a:gd name="T101" fmla="*/ 2 h 8"/>
                <a:gd name="T102" fmla="*/ 6 w 8"/>
                <a:gd name="T103" fmla="*/ 2 h 8"/>
                <a:gd name="T104" fmla="*/ 6 w 8"/>
                <a:gd name="T105" fmla="*/ 1 h 8"/>
                <a:gd name="T106" fmla="*/ 6 w 8"/>
                <a:gd name="T107" fmla="*/ 0 h 8"/>
                <a:gd name="T108" fmla="*/ 6 w 8"/>
                <a:gd name="T109" fmla="*/ 0 h 8"/>
                <a:gd name="T110" fmla="*/ 6 w 8"/>
                <a:gd name="T111" fmla="*/ 0 h 8"/>
                <a:gd name="T112" fmla="*/ 6 w 8"/>
                <a:gd name="T1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" h="8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Freeform 43"/>
            <p:cNvSpPr>
              <a:spLocks/>
            </p:cNvSpPr>
            <p:nvPr/>
          </p:nvSpPr>
          <p:spPr bwMode="auto">
            <a:xfrm>
              <a:off x="934" y="3064"/>
              <a:ext cx="17" cy="63"/>
            </a:xfrm>
            <a:custGeom>
              <a:avLst/>
              <a:gdLst>
                <a:gd name="T0" fmla="*/ 6 w 10"/>
                <a:gd name="T1" fmla="*/ 33 h 34"/>
                <a:gd name="T2" fmla="*/ 1 w 10"/>
                <a:gd name="T3" fmla="*/ 19 h 34"/>
                <a:gd name="T4" fmla="*/ 2 w 10"/>
                <a:gd name="T5" fmla="*/ 9 h 34"/>
                <a:gd name="T6" fmla="*/ 0 w 10"/>
                <a:gd name="T7" fmla="*/ 0 h 34"/>
                <a:gd name="T8" fmla="*/ 3 w 10"/>
                <a:gd name="T9" fmla="*/ 8 h 34"/>
                <a:gd name="T10" fmla="*/ 4 w 10"/>
                <a:gd name="T11" fmla="*/ 13 h 34"/>
                <a:gd name="T12" fmla="*/ 9 w 10"/>
                <a:gd name="T13" fmla="*/ 16 h 34"/>
                <a:gd name="T14" fmla="*/ 9 w 10"/>
                <a:gd name="T15" fmla="*/ 27 h 34"/>
                <a:gd name="T16" fmla="*/ 6 w 10"/>
                <a:gd name="T17" fmla="*/ 33 h 34"/>
                <a:gd name="T18" fmla="*/ 6 w 10"/>
                <a:gd name="T19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34">
                  <a:moveTo>
                    <a:pt x="6" y="33"/>
                  </a:moveTo>
                  <a:lnTo>
                    <a:pt x="1" y="19"/>
                  </a:lnTo>
                  <a:lnTo>
                    <a:pt x="2" y="9"/>
                  </a:lnTo>
                  <a:lnTo>
                    <a:pt x="0" y="0"/>
                  </a:lnTo>
                  <a:lnTo>
                    <a:pt x="3" y="8"/>
                  </a:lnTo>
                  <a:lnTo>
                    <a:pt x="4" y="13"/>
                  </a:lnTo>
                  <a:lnTo>
                    <a:pt x="9" y="16"/>
                  </a:lnTo>
                  <a:lnTo>
                    <a:pt x="9" y="27"/>
                  </a:lnTo>
                  <a:lnTo>
                    <a:pt x="6" y="33"/>
                  </a:lnTo>
                  <a:lnTo>
                    <a:pt x="6" y="3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Freeform 44"/>
            <p:cNvSpPr>
              <a:spLocks/>
            </p:cNvSpPr>
            <p:nvPr/>
          </p:nvSpPr>
          <p:spPr bwMode="auto">
            <a:xfrm>
              <a:off x="936" y="3063"/>
              <a:ext cx="36" cy="73"/>
            </a:xfrm>
            <a:custGeom>
              <a:avLst/>
              <a:gdLst>
                <a:gd name="T0" fmla="*/ 10 w 22"/>
                <a:gd name="T1" fmla="*/ 36 h 40"/>
                <a:gd name="T2" fmla="*/ 14 w 22"/>
                <a:gd name="T3" fmla="*/ 34 h 40"/>
                <a:gd name="T4" fmla="*/ 16 w 22"/>
                <a:gd name="T5" fmla="*/ 34 h 40"/>
                <a:gd name="T6" fmla="*/ 19 w 22"/>
                <a:gd name="T7" fmla="*/ 28 h 40"/>
                <a:gd name="T8" fmla="*/ 10 w 22"/>
                <a:gd name="T9" fmla="*/ 7 h 40"/>
                <a:gd name="T10" fmla="*/ 0 w 22"/>
                <a:gd name="T11" fmla="*/ 0 h 40"/>
                <a:gd name="T12" fmla="*/ 11 w 22"/>
                <a:gd name="T13" fmla="*/ 7 h 40"/>
                <a:gd name="T14" fmla="*/ 21 w 22"/>
                <a:gd name="T15" fmla="*/ 28 h 40"/>
                <a:gd name="T16" fmla="*/ 21 w 22"/>
                <a:gd name="T17" fmla="*/ 31 h 40"/>
                <a:gd name="T18" fmla="*/ 16 w 22"/>
                <a:gd name="T19" fmla="*/ 39 h 40"/>
                <a:gd name="T20" fmla="*/ 10 w 22"/>
                <a:gd name="T21" fmla="*/ 36 h 40"/>
                <a:gd name="T22" fmla="*/ 10 w 22"/>
                <a:gd name="T2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40">
                  <a:moveTo>
                    <a:pt x="10" y="36"/>
                  </a:moveTo>
                  <a:lnTo>
                    <a:pt x="14" y="34"/>
                  </a:lnTo>
                  <a:lnTo>
                    <a:pt x="16" y="34"/>
                  </a:lnTo>
                  <a:lnTo>
                    <a:pt x="19" y="2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11" y="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16" y="39"/>
                  </a:lnTo>
                  <a:lnTo>
                    <a:pt x="10" y="36"/>
                  </a:lnTo>
                  <a:lnTo>
                    <a:pt x="10" y="36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H="1">
              <a:off x="951" y="3129"/>
              <a:ext cx="1" cy="5"/>
            </a:xfrm>
            <a:prstGeom prst="line">
              <a:avLst/>
            </a:prstGeom>
            <a:noFill/>
            <a:ln w="9167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4" name="Freeform 46"/>
            <p:cNvSpPr>
              <a:spLocks/>
            </p:cNvSpPr>
            <p:nvPr/>
          </p:nvSpPr>
          <p:spPr bwMode="auto">
            <a:xfrm>
              <a:off x="816" y="3064"/>
              <a:ext cx="118" cy="109"/>
            </a:xfrm>
            <a:custGeom>
              <a:avLst/>
              <a:gdLst>
                <a:gd name="T0" fmla="*/ 71 w 72"/>
                <a:gd name="T1" fmla="*/ 25 h 59"/>
                <a:gd name="T2" fmla="*/ 59 w 72"/>
                <a:gd name="T3" fmla="*/ 30 h 59"/>
                <a:gd name="T4" fmla="*/ 56 w 72"/>
                <a:gd name="T5" fmla="*/ 30 h 59"/>
                <a:gd name="T6" fmla="*/ 42 w 72"/>
                <a:gd name="T7" fmla="*/ 24 h 59"/>
                <a:gd name="T8" fmla="*/ 44 w 72"/>
                <a:gd name="T9" fmla="*/ 31 h 59"/>
                <a:gd name="T10" fmla="*/ 31 w 72"/>
                <a:gd name="T11" fmla="*/ 17 h 59"/>
                <a:gd name="T12" fmla="*/ 28 w 72"/>
                <a:gd name="T13" fmla="*/ 12 h 59"/>
                <a:gd name="T14" fmla="*/ 17 w 72"/>
                <a:gd name="T15" fmla="*/ 0 h 59"/>
                <a:gd name="T16" fmla="*/ 27 w 72"/>
                <a:gd name="T17" fmla="*/ 13 h 59"/>
                <a:gd name="T18" fmla="*/ 31 w 72"/>
                <a:gd name="T19" fmla="*/ 22 h 59"/>
                <a:gd name="T20" fmla="*/ 44 w 72"/>
                <a:gd name="T21" fmla="*/ 37 h 59"/>
                <a:gd name="T22" fmla="*/ 32 w 72"/>
                <a:gd name="T23" fmla="*/ 27 h 59"/>
                <a:gd name="T24" fmla="*/ 26 w 72"/>
                <a:gd name="T25" fmla="*/ 25 h 59"/>
                <a:gd name="T26" fmla="*/ 6 w 72"/>
                <a:gd name="T27" fmla="*/ 17 h 59"/>
                <a:gd name="T28" fmla="*/ 23 w 72"/>
                <a:gd name="T29" fmla="*/ 27 h 59"/>
                <a:gd name="T30" fmla="*/ 37 w 72"/>
                <a:gd name="T31" fmla="*/ 37 h 59"/>
                <a:gd name="T32" fmla="*/ 42 w 72"/>
                <a:gd name="T33" fmla="*/ 40 h 59"/>
                <a:gd name="T34" fmla="*/ 37 w 72"/>
                <a:gd name="T35" fmla="*/ 42 h 59"/>
                <a:gd name="T36" fmla="*/ 28 w 72"/>
                <a:gd name="T37" fmla="*/ 42 h 59"/>
                <a:gd name="T38" fmla="*/ 13 w 72"/>
                <a:gd name="T39" fmla="*/ 35 h 59"/>
                <a:gd name="T40" fmla="*/ 0 w 72"/>
                <a:gd name="T41" fmla="*/ 33 h 59"/>
                <a:gd name="T42" fmla="*/ 12 w 72"/>
                <a:gd name="T43" fmla="*/ 37 h 59"/>
                <a:gd name="T44" fmla="*/ 23 w 72"/>
                <a:gd name="T45" fmla="*/ 44 h 59"/>
                <a:gd name="T46" fmla="*/ 36 w 72"/>
                <a:gd name="T47" fmla="*/ 47 h 59"/>
                <a:gd name="T48" fmla="*/ 14 w 72"/>
                <a:gd name="T49" fmla="*/ 58 h 59"/>
                <a:gd name="T50" fmla="*/ 29 w 72"/>
                <a:gd name="T51" fmla="*/ 54 h 59"/>
                <a:gd name="T52" fmla="*/ 47 w 72"/>
                <a:gd name="T53" fmla="*/ 49 h 59"/>
                <a:gd name="T54" fmla="*/ 42 w 72"/>
                <a:gd name="T55" fmla="*/ 45 h 59"/>
                <a:gd name="T56" fmla="*/ 53 w 72"/>
                <a:gd name="T57" fmla="*/ 42 h 59"/>
                <a:gd name="T58" fmla="*/ 50 w 72"/>
                <a:gd name="T59" fmla="*/ 38 h 59"/>
                <a:gd name="T60" fmla="*/ 54 w 72"/>
                <a:gd name="T61" fmla="*/ 38 h 59"/>
                <a:gd name="T62" fmla="*/ 56 w 72"/>
                <a:gd name="T63" fmla="*/ 34 h 59"/>
                <a:gd name="T64" fmla="*/ 71 w 72"/>
                <a:gd name="T65" fmla="*/ 25 h 59"/>
                <a:gd name="T66" fmla="*/ 71 w 72"/>
                <a:gd name="T67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2" h="59">
                  <a:moveTo>
                    <a:pt x="71" y="25"/>
                  </a:moveTo>
                  <a:lnTo>
                    <a:pt x="59" y="30"/>
                  </a:lnTo>
                  <a:lnTo>
                    <a:pt x="56" y="30"/>
                  </a:lnTo>
                  <a:lnTo>
                    <a:pt x="42" y="24"/>
                  </a:lnTo>
                  <a:lnTo>
                    <a:pt x="44" y="31"/>
                  </a:lnTo>
                  <a:lnTo>
                    <a:pt x="31" y="17"/>
                  </a:lnTo>
                  <a:lnTo>
                    <a:pt x="28" y="12"/>
                  </a:lnTo>
                  <a:lnTo>
                    <a:pt x="17" y="0"/>
                  </a:lnTo>
                  <a:lnTo>
                    <a:pt x="27" y="13"/>
                  </a:lnTo>
                  <a:lnTo>
                    <a:pt x="31" y="22"/>
                  </a:lnTo>
                  <a:lnTo>
                    <a:pt x="44" y="37"/>
                  </a:lnTo>
                  <a:lnTo>
                    <a:pt x="32" y="27"/>
                  </a:lnTo>
                  <a:lnTo>
                    <a:pt x="26" y="25"/>
                  </a:lnTo>
                  <a:lnTo>
                    <a:pt x="6" y="17"/>
                  </a:lnTo>
                  <a:lnTo>
                    <a:pt x="23" y="27"/>
                  </a:lnTo>
                  <a:lnTo>
                    <a:pt x="37" y="37"/>
                  </a:lnTo>
                  <a:lnTo>
                    <a:pt x="42" y="40"/>
                  </a:lnTo>
                  <a:lnTo>
                    <a:pt x="37" y="42"/>
                  </a:lnTo>
                  <a:lnTo>
                    <a:pt x="28" y="42"/>
                  </a:lnTo>
                  <a:lnTo>
                    <a:pt x="13" y="35"/>
                  </a:lnTo>
                  <a:lnTo>
                    <a:pt x="0" y="33"/>
                  </a:lnTo>
                  <a:lnTo>
                    <a:pt x="12" y="37"/>
                  </a:lnTo>
                  <a:lnTo>
                    <a:pt x="23" y="44"/>
                  </a:lnTo>
                  <a:lnTo>
                    <a:pt x="36" y="47"/>
                  </a:lnTo>
                  <a:lnTo>
                    <a:pt x="14" y="58"/>
                  </a:lnTo>
                  <a:lnTo>
                    <a:pt x="29" y="54"/>
                  </a:lnTo>
                  <a:lnTo>
                    <a:pt x="47" y="49"/>
                  </a:lnTo>
                  <a:lnTo>
                    <a:pt x="42" y="45"/>
                  </a:lnTo>
                  <a:lnTo>
                    <a:pt x="53" y="42"/>
                  </a:lnTo>
                  <a:lnTo>
                    <a:pt x="50" y="38"/>
                  </a:lnTo>
                  <a:lnTo>
                    <a:pt x="54" y="38"/>
                  </a:lnTo>
                  <a:lnTo>
                    <a:pt x="56" y="34"/>
                  </a:lnTo>
                  <a:lnTo>
                    <a:pt x="71" y="25"/>
                  </a:lnTo>
                  <a:lnTo>
                    <a:pt x="71" y="25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5" name="Freeform 47"/>
            <p:cNvSpPr>
              <a:spLocks/>
            </p:cNvSpPr>
            <p:nvPr/>
          </p:nvSpPr>
          <p:spPr bwMode="auto">
            <a:xfrm>
              <a:off x="869" y="3142"/>
              <a:ext cx="32" cy="33"/>
            </a:xfrm>
            <a:custGeom>
              <a:avLst/>
              <a:gdLst>
                <a:gd name="T0" fmla="*/ 16 w 20"/>
                <a:gd name="T1" fmla="*/ 1 h 18"/>
                <a:gd name="T2" fmla="*/ 19 w 20"/>
                <a:gd name="T3" fmla="*/ 5 h 18"/>
                <a:gd name="T4" fmla="*/ 15 w 20"/>
                <a:gd name="T5" fmla="*/ 12 h 18"/>
                <a:gd name="T6" fmla="*/ 12 w 20"/>
                <a:gd name="T7" fmla="*/ 11 h 18"/>
                <a:gd name="T8" fmla="*/ 6 w 20"/>
                <a:gd name="T9" fmla="*/ 17 h 18"/>
                <a:gd name="T10" fmla="*/ 6 w 20"/>
                <a:gd name="T11" fmla="*/ 13 h 18"/>
                <a:gd name="T12" fmla="*/ 0 w 20"/>
                <a:gd name="T13" fmla="*/ 11 h 18"/>
                <a:gd name="T14" fmla="*/ 11 w 20"/>
                <a:gd name="T15" fmla="*/ 0 h 18"/>
                <a:gd name="T16" fmla="*/ 16 w 20"/>
                <a:gd name="T17" fmla="*/ 1 h 18"/>
                <a:gd name="T18" fmla="*/ 16 w 20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8">
                  <a:moveTo>
                    <a:pt x="16" y="1"/>
                  </a:moveTo>
                  <a:lnTo>
                    <a:pt x="19" y="5"/>
                  </a:lnTo>
                  <a:lnTo>
                    <a:pt x="15" y="12"/>
                  </a:lnTo>
                  <a:lnTo>
                    <a:pt x="12" y="11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6" y="1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6" name="Freeform 48"/>
            <p:cNvSpPr>
              <a:spLocks/>
            </p:cNvSpPr>
            <p:nvPr/>
          </p:nvSpPr>
          <p:spPr bwMode="auto">
            <a:xfrm>
              <a:off x="854" y="3164"/>
              <a:ext cx="16" cy="18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4 h 10"/>
                <a:gd name="T4" fmla="*/ 3 w 10"/>
                <a:gd name="T5" fmla="*/ 5 h 10"/>
                <a:gd name="T6" fmla="*/ 4 w 10"/>
                <a:gd name="T7" fmla="*/ 8 h 10"/>
                <a:gd name="T8" fmla="*/ 9 w 10"/>
                <a:gd name="T9" fmla="*/ 9 h 10"/>
                <a:gd name="T10" fmla="*/ 6 w 10"/>
                <a:gd name="T11" fmla="*/ 0 h 10"/>
                <a:gd name="T12" fmla="*/ 3 w 10"/>
                <a:gd name="T13" fmla="*/ 0 h 10"/>
                <a:gd name="T14" fmla="*/ 3 w 10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lnTo>
                    <a:pt x="0" y="4"/>
                  </a:lnTo>
                  <a:lnTo>
                    <a:pt x="3" y="5"/>
                  </a:lnTo>
                  <a:lnTo>
                    <a:pt x="4" y="8"/>
                  </a:lnTo>
                  <a:lnTo>
                    <a:pt x="9" y="9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7" name="Freeform 49"/>
            <p:cNvSpPr>
              <a:spLocks/>
            </p:cNvSpPr>
            <p:nvPr/>
          </p:nvSpPr>
          <p:spPr bwMode="auto">
            <a:xfrm>
              <a:off x="843" y="3166"/>
              <a:ext cx="18" cy="29"/>
            </a:xfrm>
            <a:custGeom>
              <a:avLst/>
              <a:gdLst>
                <a:gd name="T0" fmla="*/ 0 w 11"/>
                <a:gd name="T1" fmla="*/ 1 h 16"/>
                <a:gd name="T2" fmla="*/ 3 w 11"/>
                <a:gd name="T3" fmla="*/ 8 h 16"/>
                <a:gd name="T4" fmla="*/ 7 w 11"/>
                <a:gd name="T5" fmla="*/ 14 h 16"/>
                <a:gd name="T6" fmla="*/ 10 w 11"/>
                <a:gd name="T7" fmla="*/ 15 h 16"/>
                <a:gd name="T8" fmla="*/ 7 w 11"/>
                <a:gd name="T9" fmla="*/ 12 h 16"/>
                <a:gd name="T10" fmla="*/ 5 w 11"/>
                <a:gd name="T11" fmla="*/ 7 h 16"/>
                <a:gd name="T12" fmla="*/ 5 w 11"/>
                <a:gd name="T13" fmla="*/ 0 h 16"/>
                <a:gd name="T14" fmla="*/ 0 w 11"/>
                <a:gd name="T15" fmla="*/ 1 h 16"/>
                <a:gd name="T16" fmla="*/ 0 w 11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0" y="1"/>
                  </a:moveTo>
                  <a:lnTo>
                    <a:pt x="3" y="8"/>
                  </a:lnTo>
                  <a:lnTo>
                    <a:pt x="7" y="14"/>
                  </a:lnTo>
                  <a:lnTo>
                    <a:pt x="10" y="15"/>
                  </a:lnTo>
                  <a:lnTo>
                    <a:pt x="7" y="12"/>
                  </a:lnTo>
                  <a:lnTo>
                    <a:pt x="5" y="7"/>
                  </a:lnTo>
                  <a:lnTo>
                    <a:pt x="5" y="0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8" name="Freeform 50"/>
            <p:cNvSpPr>
              <a:spLocks/>
            </p:cNvSpPr>
            <p:nvPr/>
          </p:nvSpPr>
          <p:spPr bwMode="auto">
            <a:xfrm>
              <a:off x="867" y="3035"/>
              <a:ext cx="56" cy="66"/>
            </a:xfrm>
            <a:custGeom>
              <a:avLst/>
              <a:gdLst>
                <a:gd name="T0" fmla="*/ 23 w 34"/>
                <a:gd name="T1" fmla="*/ 0 h 36"/>
                <a:gd name="T2" fmla="*/ 18 w 34"/>
                <a:gd name="T3" fmla="*/ 5 h 36"/>
                <a:gd name="T4" fmla="*/ 0 w 34"/>
                <a:gd name="T5" fmla="*/ 8 h 36"/>
                <a:gd name="T6" fmla="*/ 7 w 34"/>
                <a:gd name="T7" fmla="*/ 14 h 36"/>
                <a:gd name="T8" fmla="*/ 22 w 34"/>
                <a:gd name="T9" fmla="*/ 14 h 36"/>
                <a:gd name="T10" fmla="*/ 16 w 34"/>
                <a:gd name="T11" fmla="*/ 20 h 36"/>
                <a:gd name="T12" fmla="*/ 25 w 34"/>
                <a:gd name="T13" fmla="*/ 20 h 36"/>
                <a:gd name="T14" fmla="*/ 21 w 34"/>
                <a:gd name="T15" fmla="*/ 24 h 36"/>
                <a:gd name="T16" fmla="*/ 23 w 34"/>
                <a:gd name="T17" fmla="*/ 24 h 36"/>
                <a:gd name="T18" fmla="*/ 18 w 34"/>
                <a:gd name="T19" fmla="*/ 32 h 36"/>
                <a:gd name="T20" fmla="*/ 10 w 34"/>
                <a:gd name="T21" fmla="*/ 35 h 36"/>
                <a:gd name="T22" fmla="*/ 19 w 34"/>
                <a:gd name="T23" fmla="*/ 34 h 36"/>
                <a:gd name="T24" fmla="*/ 28 w 34"/>
                <a:gd name="T25" fmla="*/ 28 h 36"/>
                <a:gd name="T26" fmla="*/ 31 w 34"/>
                <a:gd name="T27" fmla="*/ 21 h 36"/>
                <a:gd name="T28" fmla="*/ 28 w 34"/>
                <a:gd name="T29" fmla="*/ 22 h 36"/>
                <a:gd name="T30" fmla="*/ 33 w 34"/>
                <a:gd name="T31" fmla="*/ 11 h 36"/>
                <a:gd name="T32" fmla="*/ 32 w 34"/>
                <a:gd name="T33" fmla="*/ 9 h 36"/>
                <a:gd name="T34" fmla="*/ 26 w 34"/>
                <a:gd name="T35" fmla="*/ 10 h 36"/>
                <a:gd name="T36" fmla="*/ 29 w 34"/>
                <a:gd name="T37" fmla="*/ 5 h 36"/>
                <a:gd name="T38" fmla="*/ 30 w 34"/>
                <a:gd name="T39" fmla="*/ 0 h 36"/>
                <a:gd name="T40" fmla="*/ 22 w 34"/>
                <a:gd name="T41" fmla="*/ 7 h 36"/>
                <a:gd name="T42" fmla="*/ 18 w 34"/>
                <a:gd name="T43" fmla="*/ 8 h 36"/>
                <a:gd name="T44" fmla="*/ 23 w 34"/>
                <a:gd name="T45" fmla="*/ 0 h 36"/>
                <a:gd name="T46" fmla="*/ 23 w 34"/>
                <a:gd name="T4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36">
                  <a:moveTo>
                    <a:pt x="23" y="0"/>
                  </a:moveTo>
                  <a:lnTo>
                    <a:pt x="18" y="5"/>
                  </a:lnTo>
                  <a:lnTo>
                    <a:pt x="0" y="8"/>
                  </a:lnTo>
                  <a:lnTo>
                    <a:pt x="7" y="14"/>
                  </a:lnTo>
                  <a:lnTo>
                    <a:pt x="22" y="14"/>
                  </a:lnTo>
                  <a:lnTo>
                    <a:pt x="16" y="20"/>
                  </a:lnTo>
                  <a:lnTo>
                    <a:pt x="25" y="20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18" y="32"/>
                  </a:lnTo>
                  <a:lnTo>
                    <a:pt x="10" y="35"/>
                  </a:lnTo>
                  <a:lnTo>
                    <a:pt x="19" y="34"/>
                  </a:lnTo>
                  <a:lnTo>
                    <a:pt x="28" y="28"/>
                  </a:lnTo>
                  <a:lnTo>
                    <a:pt x="31" y="21"/>
                  </a:lnTo>
                  <a:lnTo>
                    <a:pt x="28" y="22"/>
                  </a:lnTo>
                  <a:lnTo>
                    <a:pt x="33" y="11"/>
                  </a:lnTo>
                  <a:lnTo>
                    <a:pt x="32" y="9"/>
                  </a:lnTo>
                  <a:lnTo>
                    <a:pt x="26" y="10"/>
                  </a:lnTo>
                  <a:lnTo>
                    <a:pt x="29" y="5"/>
                  </a:lnTo>
                  <a:lnTo>
                    <a:pt x="30" y="0"/>
                  </a:lnTo>
                  <a:lnTo>
                    <a:pt x="22" y="7"/>
                  </a:lnTo>
                  <a:lnTo>
                    <a:pt x="18" y="8"/>
                  </a:lnTo>
                  <a:lnTo>
                    <a:pt x="23" y="0"/>
                  </a:lnTo>
                  <a:lnTo>
                    <a:pt x="23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Freeform 51"/>
            <p:cNvSpPr>
              <a:spLocks/>
            </p:cNvSpPr>
            <p:nvPr/>
          </p:nvSpPr>
          <p:spPr bwMode="auto">
            <a:xfrm>
              <a:off x="901" y="3076"/>
              <a:ext cx="28" cy="40"/>
            </a:xfrm>
            <a:custGeom>
              <a:avLst/>
              <a:gdLst>
                <a:gd name="T0" fmla="*/ 0 w 17"/>
                <a:gd name="T1" fmla="*/ 18 h 22"/>
                <a:gd name="T2" fmla="*/ 7 w 17"/>
                <a:gd name="T3" fmla="*/ 21 h 22"/>
                <a:gd name="T4" fmla="*/ 13 w 17"/>
                <a:gd name="T5" fmla="*/ 17 h 22"/>
                <a:gd name="T6" fmla="*/ 14 w 17"/>
                <a:gd name="T7" fmla="*/ 11 h 22"/>
                <a:gd name="T8" fmla="*/ 16 w 17"/>
                <a:gd name="T9" fmla="*/ 0 h 22"/>
                <a:gd name="T10" fmla="*/ 14 w 17"/>
                <a:gd name="T11" fmla="*/ 9 h 22"/>
                <a:gd name="T12" fmla="*/ 10 w 17"/>
                <a:gd name="T13" fmla="*/ 15 h 22"/>
                <a:gd name="T14" fmla="*/ 5 w 17"/>
                <a:gd name="T15" fmla="*/ 17 h 22"/>
                <a:gd name="T16" fmla="*/ 0 w 17"/>
                <a:gd name="T17" fmla="*/ 18 h 22"/>
                <a:gd name="T18" fmla="*/ 0 w 17"/>
                <a:gd name="T1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2">
                  <a:moveTo>
                    <a:pt x="0" y="18"/>
                  </a:moveTo>
                  <a:lnTo>
                    <a:pt x="7" y="21"/>
                  </a:lnTo>
                  <a:lnTo>
                    <a:pt x="13" y="17"/>
                  </a:lnTo>
                  <a:lnTo>
                    <a:pt x="14" y="11"/>
                  </a:lnTo>
                  <a:lnTo>
                    <a:pt x="16" y="0"/>
                  </a:lnTo>
                  <a:lnTo>
                    <a:pt x="14" y="9"/>
                  </a:lnTo>
                  <a:lnTo>
                    <a:pt x="10" y="15"/>
                  </a:lnTo>
                  <a:lnTo>
                    <a:pt x="5" y="17"/>
                  </a:lnTo>
                  <a:lnTo>
                    <a:pt x="0" y="18"/>
                  </a:lnTo>
                  <a:lnTo>
                    <a:pt x="0" y="18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Freeform 52"/>
            <p:cNvSpPr>
              <a:spLocks/>
            </p:cNvSpPr>
            <p:nvPr/>
          </p:nvSpPr>
          <p:spPr bwMode="auto">
            <a:xfrm>
              <a:off x="767" y="3101"/>
              <a:ext cx="90" cy="111"/>
            </a:xfrm>
            <a:custGeom>
              <a:avLst/>
              <a:gdLst>
                <a:gd name="T0" fmla="*/ 54 w 55"/>
                <a:gd name="T1" fmla="*/ 59 h 60"/>
                <a:gd name="T2" fmla="*/ 53 w 55"/>
                <a:gd name="T3" fmla="*/ 56 h 60"/>
                <a:gd name="T4" fmla="*/ 46 w 55"/>
                <a:gd name="T5" fmla="*/ 50 h 60"/>
                <a:gd name="T6" fmla="*/ 41 w 55"/>
                <a:gd name="T7" fmla="*/ 39 h 60"/>
                <a:gd name="T8" fmla="*/ 36 w 55"/>
                <a:gd name="T9" fmla="*/ 35 h 60"/>
                <a:gd name="T10" fmla="*/ 41 w 55"/>
                <a:gd name="T11" fmla="*/ 32 h 60"/>
                <a:gd name="T12" fmla="*/ 30 w 55"/>
                <a:gd name="T13" fmla="*/ 29 h 60"/>
                <a:gd name="T14" fmla="*/ 33 w 55"/>
                <a:gd name="T15" fmla="*/ 26 h 60"/>
                <a:gd name="T16" fmla="*/ 32 w 55"/>
                <a:gd name="T17" fmla="*/ 24 h 60"/>
                <a:gd name="T18" fmla="*/ 26 w 55"/>
                <a:gd name="T19" fmla="*/ 24 h 60"/>
                <a:gd name="T20" fmla="*/ 0 w 55"/>
                <a:gd name="T21" fmla="*/ 0 h 60"/>
                <a:gd name="T22" fmla="*/ 1 w 55"/>
                <a:gd name="T23" fmla="*/ 13 h 60"/>
                <a:gd name="T24" fmla="*/ 3 w 55"/>
                <a:gd name="T25" fmla="*/ 9 h 60"/>
                <a:gd name="T26" fmla="*/ 22 w 55"/>
                <a:gd name="T27" fmla="*/ 27 h 60"/>
                <a:gd name="T28" fmla="*/ 29 w 55"/>
                <a:gd name="T29" fmla="*/ 30 h 60"/>
                <a:gd name="T30" fmla="*/ 22 w 55"/>
                <a:gd name="T31" fmla="*/ 30 h 60"/>
                <a:gd name="T32" fmla="*/ 4 w 55"/>
                <a:gd name="T33" fmla="*/ 20 h 60"/>
                <a:gd name="T34" fmla="*/ 1 w 55"/>
                <a:gd name="T35" fmla="*/ 17 h 60"/>
                <a:gd name="T36" fmla="*/ 3 w 55"/>
                <a:gd name="T37" fmla="*/ 22 h 60"/>
                <a:gd name="T38" fmla="*/ 12 w 55"/>
                <a:gd name="T39" fmla="*/ 33 h 60"/>
                <a:gd name="T40" fmla="*/ 6 w 55"/>
                <a:gd name="T41" fmla="*/ 29 h 60"/>
                <a:gd name="T42" fmla="*/ 7 w 55"/>
                <a:gd name="T43" fmla="*/ 33 h 60"/>
                <a:gd name="T44" fmla="*/ 22 w 55"/>
                <a:gd name="T45" fmla="*/ 42 h 60"/>
                <a:gd name="T46" fmla="*/ 38 w 55"/>
                <a:gd name="T47" fmla="*/ 44 h 60"/>
                <a:gd name="T48" fmla="*/ 29 w 55"/>
                <a:gd name="T49" fmla="*/ 54 h 60"/>
                <a:gd name="T50" fmla="*/ 17 w 55"/>
                <a:gd name="T51" fmla="*/ 57 h 60"/>
                <a:gd name="T52" fmla="*/ 27 w 55"/>
                <a:gd name="T53" fmla="*/ 57 h 60"/>
                <a:gd name="T54" fmla="*/ 35 w 55"/>
                <a:gd name="T55" fmla="*/ 57 h 60"/>
                <a:gd name="T56" fmla="*/ 38 w 55"/>
                <a:gd name="T57" fmla="*/ 56 h 60"/>
                <a:gd name="T58" fmla="*/ 46 w 55"/>
                <a:gd name="T59" fmla="*/ 52 h 60"/>
                <a:gd name="T60" fmla="*/ 54 w 55"/>
                <a:gd name="T61" fmla="*/ 59 h 60"/>
                <a:gd name="T62" fmla="*/ 54 w 55"/>
                <a:gd name="T63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" h="60">
                  <a:moveTo>
                    <a:pt x="54" y="59"/>
                  </a:moveTo>
                  <a:lnTo>
                    <a:pt x="53" y="56"/>
                  </a:lnTo>
                  <a:lnTo>
                    <a:pt x="46" y="50"/>
                  </a:lnTo>
                  <a:lnTo>
                    <a:pt x="41" y="39"/>
                  </a:lnTo>
                  <a:lnTo>
                    <a:pt x="36" y="35"/>
                  </a:lnTo>
                  <a:lnTo>
                    <a:pt x="41" y="32"/>
                  </a:lnTo>
                  <a:lnTo>
                    <a:pt x="30" y="29"/>
                  </a:lnTo>
                  <a:lnTo>
                    <a:pt x="33" y="26"/>
                  </a:lnTo>
                  <a:lnTo>
                    <a:pt x="32" y="24"/>
                  </a:lnTo>
                  <a:lnTo>
                    <a:pt x="26" y="24"/>
                  </a:lnTo>
                  <a:lnTo>
                    <a:pt x="0" y="0"/>
                  </a:lnTo>
                  <a:lnTo>
                    <a:pt x="1" y="13"/>
                  </a:lnTo>
                  <a:lnTo>
                    <a:pt x="3" y="9"/>
                  </a:lnTo>
                  <a:lnTo>
                    <a:pt x="22" y="27"/>
                  </a:lnTo>
                  <a:lnTo>
                    <a:pt x="29" y="30"/>
                  </a:lnTo>
                  <a:lnTo>
                    <a:pt x="22" y="30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3" y="22"/>
                  </a:lnTo>
                  <a:lnTo>
                    <a:pt x="12" y="33"/>
                  </a:lnTo>
                  <a:lnTo>
                    <a:pt x="6" y="29"/>
                  </a:lnTo>
                  <a:lnTo>
                    <a:pt x="7" y="33"/>
                  </a:lnTo>
                  <a:lnTo>
                    <a:pt x="22" y="42"/>
                  </a:lnTo>
                  <a:lnTo>
                    <a:pt x="38" y="44"/>
                  </a:lnTo>
                  <a:lnTo>
                    <a:pt x="29" y="54"/>
                  </a:lnTo>
                  <a:lnTo>
                    <a:pt x="17" y="57"/>
                  </a:lnTo>
                  <a:lnTo>
                    <a:pt x="27" y="57"/>
                  </a:lnTo>
                  <a:lnTo>
                    <a:pt x="35" y="57"/>
                  </a:lnTo>
                  <a:lnTo>
                    <a:pt x="38" y="56"/>
                  </a:lnTo>
                  <a:lnTo>
                    <a:pt x="46" y="52"/>
                  </a:lnTo>
                  <a:lnTo>
                    <a:pt x="54" y="59"/>
                  </a:lnTo>
                  <a:lnTo>
                    <a:pt x="54" y="59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1" name="Freeform 53"/>
            <p:cNvSpPr>
              <a:spLocks/>
            </p:cNvSpPr>
            <p:nvPr/>
          </p:nvSpPr>
          <p:spPr bwMode="auto">
            <a:xfrm>
              <a:off x="772" y="3040"/>
              <a:ext cx="72" cy="80"/>
            </a:xfrm>
            <a:custGeom>
              <a:avLst/>
              <a:gdLst>
                <a:gd name="T0" fmla="*/ 13 w 44"/>
                <a:gd name="T1" fmla="*/ 2 h 43"/>
                <a:gd name="T2" fmla="*/ 19 w 44"/>
                <a:gd name="T3" fmla="*/ 6 h 43"/>
                <a:gd name="T4" fmla="*/ 7 w 44"/>
                <a:gd name="T5" fmla="*/ 9 h 43"/>
                <a:gd name="T6" fmla="*/ 11 w 44"/>
                <a:gd name="T7" fmla="*/ 11 h 43"/>
                <a:gd name="T8" fmla="*/ 0 w 44"/>
                <a:gd name="T9" fmla="*/ 12 h 43"/>
                <a:gd name="T10" fmla="*/ 0 w 44"/>
                <a:gd name="T11" fmla="*/ 23 h 43"/>
                <a:gd name="T12" fmla="*/ 13 w 44"/>
                <a:gd name="T13" fmla="*/ 33 h 43"/>
                <a:gd name="T14" fmla="*/ 26 w 44"/>
                <a:gd name="T15" fmla="*/ 40 h 43"/>
                <a:gd name="T16" fmla="*/ 43 w 44"/>
                <a:gd name="T17" fmla="*/ 42 h 43"/>
                <a:gd name="T18" fmla="*/ 26 w 44"/>
                <a:gd name="T19" fmla="*/ 37 h 43"/>
                <a:gd name="T20" fmla="*/ 23 w 44"/>
                <a:gd name="T21" fmla="*/ 33 h 43"/>
                <a:gd name="T22" fmla="*/ 8 w 44"/>
                <a:gd name="T23" fmla="*/ 21 h 43"/>
                <a:gd name="T24" fmla="*/ 20 w 44"/>
                <a:gd name="T25" fmla="*/ 26 h 43"/>
                <a:gd name="T26" fmla="*/ 14 w 44"/>
                <a:gd name="T27" fmla="*/ 19 h 43"/>
                <a:gd name="T28" fmla="*/ 31 w 44"/>
                <a:gd name="T29" fmla="*/ 27 h 43"/>
                <a:gd name="T30" fmla="*/ 29 w 44"/>
                <a:gd name="T31" fmla="*/ 23 h 43"/>
                <a:gd name="T32" fmla="*/ 14 w 44"/>
                <a:gd name="T33" fmla="*/ 13 h 43"/>
                <a:gd name="T34" fmla="*/ 19 w 44"/>
                <a:gd name="T35" fmla="*/ 13 h 43"/>
                <a:gd name="T36" fmla="*/ 36 w 44"/>
                <a:gd name="T37" fmla="*/ 21 h 43"/>
                <a:gd name="T38" fmla="*/ 21 w 44"/>
                <a:gd name="T39" fmla="*/ 11 h 43"/>
                <a:gd name="T40" fmla="*/ 38 w 44"/>
                <a:gd name="T41" fmla="*/ 15 h 43"/>
                <a:gd name="T42" fmla="*/ 34 w 44"/>
                <a:gd name="T43" fmla="*/ 8 h 43"/>
                <a:gd name="T44" fmla="*/ 21 w 44"/>
                <a:gd name="T45" fmla="*/ 0 h 43"/>
                <a:gd name="T46" fmla="*/ 13 w 44"/>
                <a:gd name="T47" fmla="*/ 2 h 43"/>
                <a:gd name="T48" fmla="*/ 13 w 44"/>
                <a:gd name="T4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43">
                  <a:moveTo>
                    <a:pt x="13" y="2"/>
                  </a:moveTo>
                  <a:lnTo>
                    <a:pt x="19" y="6"/>
                  </a:lnTo>
                  <a:lnTo>
                    <a:pt x="7" y="9"/>
                  </a:lnTo>
                  <a:lnTo>
                    <a:pt x="11" y="11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3" y="33"/>
                  </a:lnTo>
                  <a:lnTo>
                    <a:pt x="26" y="40"/>
                  </a:lnTo>
                  <a:lnTo>
                    <a:pt x="43" y="42"/>
                  </a:lnTo>
                  <a:lnTo>
                    <a:pt x="26" y="37"/>
                  </a:lnTo>
                  <a:lnTo>
                    <a:pt x="23" y="33"/>
                  </a:lnTo>
                  <a:lnTo>
                    <a:pt x="8" y="21"/>
                  </a:lnTo>
                  <a:lnTo>
                    <a:pt x="20" y="26"/>
                  </a:lnTo>
                  <a:lnTo>
                    <a:pt x="14" y="19"/>
                  </a:lnTo>
                  <a:lnTo>
                    <a:pt x="31" y="27"/>
                  </a:lnTo>
                  <a:lnTo>
                    <a:pt x="29" y="23"/>
                  </a:lnTo>
                  <a:lnTo>
                    <a:pt x="14" y="13"/>
                  </a:lnTo>
                  <a:lnTo>
                    <a:pt x="19" y="13"/>
                  </a:lnTo>
                  <a:lnTo>
                    <a:pt x="36" y="21"/>
                  </a:lnTo>
                  <a:lnTo>
                    <a:pt x="21" y="11"/>
                  </a:lnTo>
                  <a:lnTo>
                    <a:pt x="38" y="15"/>
                  </a:lnTo>
                  <a:lnTo>
                    <a:pt x="34" y="8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2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2" name="Freeform 54"/>
            <p:cNvSpPr>
              <a:spLocks/>
            </p:cNvSpPr>
            <p:nvPr/>
          </p:nvSpPr>
          <p:spPr bwMode="auto">
            <a:xfrm>
              <a:off x="774" y="3015"/>
              <a:ext cx="23" cy="25"/>
            </a:xfrm>
            <a:custGeom>
              <a:avLst/>
              <a:gdLst>
                <a:gd name="T0" fmla="*/ 13 w 14"/>
                <a:gd name="T1" fmla="*/ 2 h 14"/>
                <a:gd name="T2" fmla="*/ 7 w 14"/>
                <a:gd name="T3" fmla="*/ 13 h 14"/>
                <a:gd name="T4" fmla="*/ 0 w 14"/>
                <a:gd name="T5" fmla="*/ 5 h 14"/>
                <a:gd name="T6" fmla="*/ 4 w 14"/>
                <a:gd name="T7" fmla="*/ 0 h 14"/>
                <a:gd name="T8" fmla="*/ 8 w 14"/>
                <a:gd name="T9" fmla="*/ 4 h 14"/>
                <a:gd name="T10" fmla="*/ 12 w 14"/>
                <a:gd name="T11" fmla="*/ 1 h 14"/>
                <a:gd name="T12" fmla="*/ 13 w 14"/>
                <a:gd name="T13" fmla="*/ 2 h 14"/>
                <a:gd name="T14" fmla="*/ 13 w 14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13" y="2"/>
                  </a:moveTo>
                  <a:lnTo>
                    <a:pt x="7" y="13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4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2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3" name="Freeform 55"/>
            <p:cNvSpPr>
              <a:spLocks/>
            </p:cNvSpPr>
            <p:nvPr/>
          </p:nvSpPr>
          <p:spPr bwMode="auto">
            <a:xfrm>
              <a:off x="738" y="3004"/>
              <a:ext cx="36" cy="59"/>
            </a:xfrm>
            <a:custGeom>
              <a:avLst/>
              <a:gdLst>
                <a:gd name="T0" fmla="*/ 8 w 22"/>
                <a:gd name="T1" fmla="*/ 0 h 32"/>
                <a:gd name="T2" fmla="*/ 21 w 22"/>
                <a:gd name="T3" fmla="*/ 21 h 32"/>
                <a:gd name="T4" fmla="*/ 15 w 22"/>
                <a:gd name="T5" fmla="*/ 21 h 32"/>
                <a:gd name="T6" fmla="*/ 16 w 22"/>
                <a:gd name="T7" fmla="*/ 28 h 32"/>
                <a:gd name="T8" fmla="*/ 10 w 22"/>
                <a:gd name="T9" fmla="*/ 27 h 32"/>
                <a:gd name="T10" fmla="*/ 14 w 22"/>
                <a:gd name="T11" fmla="*/ 30 h 32"/>
                <a:gd name="T12" fmla="*/ 9 w 22"/>
                <a:gd name="T13" fmla="*/ 31 h 32"/>
                <a:gd name="T14" fmla="*/ 0 w 22"/>
                <a:gd name="T15" fmla="*/ 26 h 32"/>
                <a:gd name="T16" fmla="*/ 7 w 22"/>
                <a:gd name="T17" fmla="*/ 24 h 32"/>
                <a:gd name="T18" fmla="*/ 12 w 22"/>
                <a:gd name="T19" fmla="*/ 26 h 32"/>
                <a:gd name="T20" fmla="*/ 10 w 22"/>
                <a:gd name="T21" fmla="*/ 18 h 32"/>
                <a:gd name="T22" fmla="*/ 14 w 22"/>
                <a:gd name="T23" fmla="*/ 18 h 32"/>
                <a:gd name="T24" fmla="*/ 10 w 22"/>
                <a:gd name="T25" fmla="*/ 13 h 32"/>
                <a:gd name="T26" fmla="*/ 8 w 22"/>
                <a:gd name="T27" fmla="*/ 0 h 32"/>
                <a:gd name="T28" fmla="*/ 8 w 22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32">
                  <a:moveTo>
                    <a:pt x="8" y="0"/>
                  </a:moveTo>
                  <a:lnTo>
                    <a:pt x="21" y="21"/>
                  </a:lnTo>
                  <a:lnTo>
                    <a:pt x="15" y="21"/>
                  </a:lnTo>
                  <a:lnTo>
                    <a:pt x="16" y="28"/>
                  </a:lnTo>
                  <a:lnTo>
                    <a:pt x="10" y="27"/>
                  </a:lnTo>
                  <a:lnTo>
                    <a:pt x="14" y="30"/>
                  </a:lnTo>
                  <a:lnTo>
                    <a:pt x="9" y="31"/>
                  </a:lnTo>
                  <a:lnTo>
                    <a:pt x="0" y="26"/>
                  </a:lnTo>
                  <a:lnTo>
                    <a:pt x="7" y="24"/>
                  </a:lnTo>
                  <a:lnTo>
                    <a:pt x="12" y="26"/>
                  </a:lnTo>
                  <a:lnTo>
                    <a:pt x="10" y="18"/>
                  </a:lnTo>
                  <a:lnTo>
                    <a:pt x="14" y="18"/>
                  </a:lnTo>
                  <a:lnTo>
                    <a:pt x="10" y="13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4" name="Freeform 56"/>
            <p:cNvSpPr>
              <a:spLocks/>
            </p:cNvSpPr>
            <p:nvPr/>
          </p:nvSpPr>
          <p:spPr bwMode="auto">
            <a:xfrm>
              <a:off x="740" y="3068"/>
              <a:ext cx="21" cy="48"/>
            </a:xfrm>
            <a:custGeom>
              <a:avLst/>
              <a:gdLst>
                <a:gd name="T0" fmla="*/ 10 w 13"/>
                <a:gd name="T1" fmla="*/ 0 h 26"/>
                <a:gd name="T2" fmla="*/ 3 w 13"/>
                <a:gd name="T3" fmla="*/ 0 h 26"/>
                <a:gd name="T4" fmla="*/ 9 w 13"/>
                <a:gd name="T5" fmla="*/ 6 h 26"/>
                <a:gd name="T6" fmla="*/ 3 w 13"/>
                <a:gd name="T7" fmla="*/ 11 h 26"/>
                <a:gd name="T8" fmla="*/ 8 w 13"/>
                <a:gd name="T9" fmla="*/ 10 h 26"/>
                <a:gd name="T10" fmla="*/ 0 w 13"/>
                <a:gd name="T11" fmla="*/ 23 h 26"/>
                <a:gd name="T12" fmla="*/ 1 w 13"/>
                <a:gd name="T13" fmla="*/ 25 h 26"/>
                <a:gd name="T14" fmla="*/ 12 w 13"/>
                <a:gd name="T15" fmla="*/ 10 h 26"/>
                <a:gd name="T16" fmla="*/ 10 w 13"/>
                <a:gd name="T17" fmla="*/ 0 h 26"/>
                <a:gd name="T18" fmla="*/ 10 w 13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0" y="0"/>
                  </a:moveTo>
                  <a:lnTo>
                    <a:pt x="3" y="0"/>
                  </a:lnTo>
                  <a:lnTo>
                    <a:pt x="9" y="6"/>
                  </a:lnTo>
                  <a:lnTo>
                    <a:pt x="3" y="11"/>
                  </a:lnTo>
                  <a:lnTo>
                    <a:pt x="8" y="10"/>
                  </a:lnTo>
                  <a:lnTo>
                    <a:pt x="0" y="23"/>
                  </a:lnTo>
                  <a:lnTo>
                    <a:pt x="1" y="25"/>
                  </a:lnTo>
                  <a:lnTo>
                    <a:pt x="12" y="10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Freeform 57"/>
            <p:cNvSpPr>
              <a:spLocks/>
            </p:cNvSpPr>
            <p:nvPr/>
          </p:nvSpPr>
          <p:spPr bwMode="auto">
            <a:xfrm>
              <a:off x="741" y="3122"/>
              <a:ext cx="71" cy="105"/>
            </a:xfrm>
            <a:custGeom>
              <a:avLst/>
              <a:gdLst>
                <a:gd name="T0" fmla="*/ 2 w 43"/>
                <a:gd name="T1" fmla="*/ 0 h 57"/>
                <a:gd name="T2" fmla="*/ 12 w 43"/>
                <a:gd name="T3" fmla="*/ 13 h 57"/>
                <a:gd name="T4" fmla="*/ 18 w 43"/>
                <a:gd name="T5" fmla="*/ 24 h 57"/>
                <a:gd name="T6" fmla="*/ 33 w 43"/>
                <a:gd name="T7" fmla="*/ 34 h 57"/>
                <a:gd name="T8" fmla="*/ 42 w 43"/>
                <a:gd name="T9" fmla="*/ 36 h 57"/>
                <a:gd name="T10" fmla="*/ 30 w 43"/>
                <a:gd name="T11" fmla="*/ 39 h 57"/>
                <a:gd name="T12" fmla="*/ 14 w 43"/>
                <a:gd name="T13" fmla="*/ 32 h 57"/>
                <a:gd name="T14" fmla="*/ 23 w 43"/>
                <a:gd name="T15" fmla="*/ 41 h 57"/>
                <a:gd name="T16" fmla="*/ 27 w 43"/>
                <a:gd name="T17" fmla="*/ 46 h 57"/>
                <a:gd name="T18" fmla="*/ 11 w 43"/>
                <a:gd name="T19" fmla="*/ 34 h 57"/>
                <a:gd name="T20" fmla="*/ 17 w 43"/>
                <a:gd name="T21" fmla="*/ 46 h 57"/>
                <a:gd name="T22" fmla="*/ 26 w 43"/>
                <a:gd name="T23" fmla="*/ 54 h 57"/>
                <a:gd name="T24" fmla="*/ 11 w 43"/>
                <a:gd name="T25" fmla="*/ 45 h 57"/>
                <a:gd name="T26" fmla="*/ 20 w 43"/>
                <a:gd name="T27" fmla="*/ 56 h 57"/>
                <a:gd name="T28" fmla="*/ 0 w 43"/>
                <a:gd name="T29" fmla="*/ 39 h 57"/>
                <a:gd name="T30" fmla="*/ 2 w 43"/>
                <a:gd name="T31" fmla="*/ 32 h 57"/>
                <a:gd name="T32" fmla="*/ 8 w 43"/>
                <a:gd name="T33" fmla="*/ 27 h 57"/>
                <a:gd name="T34" fmla="*/ 8 w 43"/>
                <a:gd name="T35" fmla="*/ 21 h 57"/>
                <a:gd name="T36" fmla="*/ 2 w 43"/>
                <a:gd name="T37" fmla="*/ 6 h 57"/>
                <a:gd name="T38" fmla="*/ 2 w 43"/>
                <a:gd name="T39" fmla="*/ 0 h 57"/>
                <a:gd name="T40" fmla="*/ 2 w 43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57">
                  <a:moveTo>
                    <a:pt x="2" y="0"/>
                  </a:moveTo>
                  <a:lnTo>
                    <a:pt x="12" y="13"/>
                  </a:lnTo>
                  <a:lnTo>
                    <a:pt x="18" y="24"/>
                  </a:lnTo>
                  <a:lnTo>
                    <a:pt x="33" y="34"/>
                  </a:lnTo>
                  <a:lnTo>
                    <a:pt x="42" y="36"/>
                  </a:lnTo>
                  <a:lnTo>
                    <a:pt x="30" y="39"/>
                  </a:lnTo>
                  <a:lnTo>
                    <a:pt x="14" y="32"/>
                  </a:lnTo>
                  <a:lnTo>
                    <a:pt x="23" y="41"/>
                  </a:lnTo>
                  <a:lnTo>
                    <a:pt x="27" y="46"/>
                  </a:lnTo>
                  <a:lnTo>
                    <a:pt x="11" y="34"/>
                  </a:lnTo>
                  <a:lnTo>
                    <a:pt x="17" y="46"/>
                  </a:lnTo>
                  <a:lnTo>
                    <a:pt x="26" y="54"/>
                  </a:lnTo>
                  <a:lnTo>
                    <a:pt x="11" y="45"/>
                  </a:lnTo>
                  <a:lnTo>
                    <a:pt x="20" y="56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8" y="27"/>
                  </a:lnTo>
                  <a:lnTo>
                    <a:pt x="8" y="21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6" name="Freeform 58"/>
            <p:cNvSpPr>
              <a:spLocks/>
            </p:cNvSpPr>
            <p:nvPr/>
          </p:nvSpPr>
          <p:spPr bwMode="auto">
            <a:xfrm>
              <a:off x="741" y="3205"/>
              <a:ext cx="67" cy="57"/>
            </a:xfrm>
            <a:custGeom>
              <a:avLst/>
              <a:gdLst>
                <a:gd name="T0" fmla="*/ 0 w 41"/>
                <a:gd name="T1" fmla="*/ 0 h 31"/>
                <a:gd name="T2" fmla="*/ 5 w 41"/>
                <a:gd name="T3" fmla="*/ 9 h 31"/>
                <a:gd name="T4" fmla="*/ 17 w 41"/>
                <a:gd name="T5" fmla="*/ 22 h 31"/>
                <a:gd name="T6" fmla="*/ 25 w 41"/>
                <a:gd name="T7" fmla="*/ 26 h 31"/>
                <a:gd name="T8" fmla="*/ 33 w 41"/>
                <a:gd name="T9" fmla="*/ 30 h 31"/>
                <a:gd name="T10" fmla="*/ 30 w 41"/>
                <a:gd name="T11" fmla="*/ 23 h 31"/>
                <a:gd name="T12" fmla="*/ 40 w 41"/>
                <a:gd name="T13" fmla="*/ 17 h 31"/>
                <a:gd name="T14" fmla="*/ 20 w 41"/>
                <a:gd name="T15" fmla="*/ 19 h 31"/>
                <a:gd name="T16" fmla="*/ 13 w 41"/>
                <a:gd name="T17" fmla="*/ 14 h 31"/>
                <a:gd name="T18" fmla="*/ 18 w 41"/>
                <a:gd name="T19" fmla="*/ 14 h 31"/>
                <a:gd name="T20" fmla="*/ 5 w 41"/>
                <a:gd name="T21" fmla="*/ 5 h 31"/>
                <a:gd name="T22" fmla="*/ 0 w 41"/>
                <a:gd name="T23" fmla="*/ 0 h 31"/>
                <a:gd name="T24" fmla="*/ 0 w 41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1">
                  <a:moveTo>
                    <a:pt x="0" y="0"/>
                  </a:moveTo>
                  <a:lnTo>
                    <a:pt x="5" y="9"/>
                  </a:lnTo>
                  <a:lnTo>
                    <a:pt x="17" y="22"/>
                  </a:lnTo>
                  <a:lnTo>
                    <a:pt x="25" y="26"/>
                  </a:lnTo>
                  <a:lnTo>
                    <a:pt x="33" y="30"/>
                  </a:lnTo>
                  <a:lnTo>
                    <a:pt x="30" y="23"/>
                  </a:lnTo>
                  <a:lnTo>
                    <a:pt x="40" y="17"/>
                  </a:lnTo>
                  <a:lnTo>
                    <a:pt x="20" y="19"/>
                  </a:lnTo>
                  <a:lnTo>
                    <a:pt x="13" y="14"/>
                  </a:lnTo>
                  <a:lnTo>
                    <a:pt x="18" y="14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7" name="Freeform 59"/>
            <p:cNvSpPr>
              <a:spLocks/>
            </p:cNvSpPr>
            <p:nvPr/>
          </p:nvSpPr>
          <p:spPr bwMode="auto">
            <a:xfrm>
              <a:off x="727" y="3138"/>
              <a:ext cx="13" cy="55"/>
            </a:xfrm>
            <a:custGeom>
              <a:avLst/>
              <a:gdLst>
                <a:gd name="T0" fmla="*/ 4 w 8"/>
                <a:gd name="T1" fmla="*/ 0 h 30"/>
                <a:gd name="T2" fmla="*/ 4 w 8"/>
                <a:gd name="T3" fmla="*/ 6 h 30"/>
                <a:gd name="T4" fmla="*/ 0 w 8"/>
                <a:gd name="T5" fmla="*/ 13 h 30"/>
                <a:gd name="T6" fmla="*/ 4 w 8"/>
                <a:gd name="T7" fmla="*/ 29 h 30"/>
                <a:gd name="T8" fmla="*/ 7 w 8"/>
                <a:gd name="T9" fmla="*/ 22 h 30"/>
                <a:gd name="T10" fmla="*/ 2 w 8"/>
                <a:gd name="T11" fmla="*/ 14 h 30"/>
                <a:gd name="T12" fmla="*/ 5 w 8"/>
                <a:gd name="T13" fmla="*/ 6 h 30"/>
                <a:gd name="T14" fmla="*/ 4 w 8"/>
                <a:gd name="T15" fmla="*/ 0 h 30"/>
                <a:gd name="T16" fmla="*/ 4 w 8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0">
                  <a:moveTo>
                    <a:pt x="4" y="0"/>
                  </a:moveTo>
                  <a:lnTo>
                    <a:pt x="4" y="6"/>
                  </a:lnTo>
                  <a:lnTo>
                    <a:pt x="0" y="13"/>
                  </a:lnTo>
                  <a:lnTo>
                    <a:pt x="4" y="29"/>
                  </a:lnTo>
                  <a:lnTo>
                    <a:pt x="7" y="22"/>
                  </a:lnTo>
                  <a:lnTo>
                    <a:pt x="2" y="14"/>
                  </a:lnTo>
                  <a:lnTo>
                    <a:pt x="5" y="6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8" name="Freeform 60"/>
            <p:cNvSpPr>
              <a:spLocks/>
            </p:cNvSpPr>
            <p:nvPr/>
          </p:nvSpPr>
          <p:spPr bwMode="auto">
            <a:xfrm>
              <a:off x="771" y="2987"/>
              <a:ext cx="98" cy="33"/>
            </a:xfrm>
            <a:custGeom>
              <a:avLst/>
              <a:gdLst>
                <a:gd name="T0" fmla="*/ 0 w 60"/>
                <a:gd name="T1" fmla="*/ 5 h 18"/>
                <a:gd name="T2" fmla="*/ 10 w 60"/>
                <a:gd name="T3" fmla="*/ 6 h 18"/>
                <a:gd name="T4" fmla="*/ 22 w 60"/>
                <a:gd name="T5" fmla="*/ 14 h 18"/>
                <a:gd name="T6" fmla="*/ 49 w 60"/>
                <a:gd name="T7" fmla="*/ 14 h 18"/>
                <a:gd name="T8" fmla="*/ 59 w 60"/>
                <a:gd name="T9" fmla="*/ 17 h 18"/>
                <a:gd name="T10" fmla="*/ 47 w 60"/>
                <a:gd name="T11" fmla="*/ 12 h 18"/>
                <a:gd name="T12" fmla="*/ 30 w 60"/>
                <a:gd name="T13" fmla="*/ 6 h 18"/>
                <a:gd name="T14" fmla="*/ 39 w 60"/>
                <a:gd name="T15" fmla="*/ 5 h 18"/>
                <a:gd name="T16" fmla="*/ 57 w 60"/>
                <a:gd name="T17" fmla="*/ 9 h 18"/>
                <a:gd name="T18" fmla="*/ 39 w 60"/>
                <a:gd name="T19" fmla="*/ 1 h 18"/>
                <a:gd name="T20" fmla="*/ 22 w 60"/>
                <a:gd name="T21" fmla="*/ 0 h 18"/>
                <a:gd name="T22" fmla="*/ 33 w 60"/>
                <a:gd name="T23" fmla="*/ 4 h 18"/>
                <a:gd name="T24" fmla="*/ 19 w 60"/>
                <a:gd name="T25" fmla="*/ 8 h 18"/>
                <a:gd name="T26" fmla="*/ 9 w 60"/>
                <a:gd name="T27" fmla="*/ 5 h 18"/>
                <a:gd name="T28" fmla="*/ 0 w 60"/>
                <a:gd name="T29" fmla="*/ 5 h 18"/>
                <a:gd name="T30" fmla="*/ 0 w 60"/>
                <a:gd name="T3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8">
                  <a:moveTo>
                    <a:pt x="0" y="5"/>
                  </a:moveTo>
                  <a:lnTo>
                    <a:pt x="10" y="6"/>
                  </a:lnTo>
                  <a:lnTo>
                    <a:pt x="22" y="14"/>
                  </a:lnTo>
                  <a:lnTo>
                    <a:pt x="49" y="14"/>
                  </a:lnTo>
                  <a:lnTo>
                    <a:pt x="59" y="17"/>
                  </a:lnTo>
                  <a:lnTo>
                    <a:pt x="47" y="12"/>
                  </a:lnTo>
                  <a:lnTo>
                    <a:pt x="30" y="6"/>
                  </a:lnTo>
                  <a:lnTo>
                    <a:pt x="39" y="5"/>
                  </a:lnTo>
                  <a:lnTo>
                    <a:pt x="57" y="9"/>
                  </a:lnTo>
                  <a:lnTo>
                    <a:pt x="39" y="1"/>
                  </a:lnTo>
                  <a:lnTo>
                    <a:pt x="22" y="0"/>
                  </a:lnTo>
                  <a:lnTo>
                    <a:pt x="33" y="4"/>
                  </a:lnTo>
                  <a:lnTo>
                    <a:pt x="19" y="8"/>
                  </a:lnTo>
                  <a:lnTo>
                    <a:pt x="9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9" name="Freeform 61"/>
            <p:cNvSpPr>
              <a:spLocks/>
            </p:cNvSpPr>
            <p:nvPr/>
          </p:nvSpPr>
          <p:spPr bwMode="auto">
            <a:xfrm>
              <a:off x="848" y="2983"/>
              <a:ext cx="75" cy="48"/>
            </a:xfrm>
            <a:custGeom>
              <a:avLst/>
              <a:gdLst>
                <a:gd name="T0" fmla="*/ 0 w 46"/>
                <a:gd name="T1" fmla="*/ 0 h 26"/>
                <a:gd name="T2" fmla="*/ 34 w 46"/>
                <a:gd name="T3" fmla="*/ 16 h 26"/>
                <a:gd name="T4" fmla="*/ 45 w 46"/>
                <a:gd name="T5" fmla="*/ 25 h 26"/>
                <a:gd name="T6" fmla="*/ 37 w 46"/>
                <a:gd name="T7" fmla="*/ 21 h 26"/>
                <a:gd name="T8" fmla="*/ 22 w 46"/>
                <a:gd name="T9" fmla="*/ 25 h 26"/>
                <a:gd name="T10" fmla="*/ 1 w 46"/>
                <a:gd name="T11" fmla="*/ 23 h 26"/>
                <a:gd name="T12" fmla="*/ 19 w 46"/>
                <a:gd name="T13" fmla="*/ 23 h 26"/>
                <a:gd name="T14" fmla="*/ 25 w 46"/>
                <a:gd name="T15" fmla="*/ 21 h 26"/>
                <a:gd name="T16" fmla="*/ 10 w 46"/>
                <a:gd name="T17" fmla="*/ 18 h 26"/>
                <a:gd name="T18" fmla="*/ 2 w 46"/>
                <a:gd name="T19" fmla="*/ 14 h 26"/>
                <a:gd name="T20" fmla="*/ 20 w 46"/>
                <a:gd name="T21" fmla="*/ 16 h 26"/>
                <a:gd name="T22" fmla="*/ 7 w 46"/>
                <a:gd name="T23" fmla="*/ 9 h 26"/>
                <a:gd name="T24" fmla="*/ 22 w 46"/>
                <a:gd name="T25" fmla="*/ 12 h 26"/>
                <a:gd name="T26" fmla="*/ 0 w 46"/>
                <a:gd name="T27" fmla="*/ 0 h 26"/>
                <a:gd name="T28" fmla="*/ 0 w 46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6">
                  <a:moveTo>
                    <a:pt x="0" y="0"/>
                  </a:moveTo>
                  <a:lnTo>
                    <a:pt x="34" y="16"/>
                  </a:lnTo>
                  <a:lnTo>
                    <a:pt x="45" y="25"/>
                  </a:lnTo>
                  <a:lnTo>
                    <a:pt x="37" y="21"/>
                  </a:lnTo>
                  <a:lnTo>
                    <a:pt x="22" y="25"/>
                  </a:lnTo>
                  <a:lnTo>
                    <a:pt x="1" y="23"/>
                  </a:lnTo>
                  <a:lnTo>
                    <a:pt x="19" y="23"/>
                  </a:lnTo>
                  <a:lnTo>
                    <a:pt x="25" y="21"/>
                  </a:lnTo>
                  <a:lnTo>
                    <a:pt x="10" y="18"/>
                  </a:lnTo>
                  <a:lnTo>
                    <a:pt x="2" y="14"/>
                  </a:lnTo>
                  <a:lnTo>
                    <a:pt x="20" y="16"/>
                  </a:lnTo>
                  <a:lnTo>
                    <a:pt x="7" y="9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0" name="Freeform 62"/>
            <p:cNvSpPr>
              <a:spLocks/>
            </p:cNvSpPr>
            <p:nvPr/>
          </p:nvSpPr>
          <p:spPr bwMode="auto">
            <a:xfrm>
              <a:off x="733" y="2991"/>
              <a:ext cx="23" cy="140"/>
            </a:xfrm>
            <a:custGeom>
              <a:avLst/>
              <a:gdLst>
                <a:gd name="T0" fmla="*/ 13 w 14"/>
                <a:gd name="T1" fmla="*/ 0 h 76"/>
                <a:gd name="T2" fmla="*/ 5 w 14"/>
                <a:gd name="T3" fmla="*/ 6 h 76"/>
                <a:gd name="T4" fmla="*/ 3 w 14"/>
                <a:gd name="T5" fmla="*/ 10 h 76"/>
                <a:gd name="T6" fmla="*/ 7 w 14"/>
                <a:gd name="T7" fmla="*/ 12 h 76"/>
                <a:gd name="T8" fmla="*/ 1 w 14"/>
                <a:gd name="T9" fmla="*/ 18 h 76"/>
                <a:gd name="T10" fmla="*/ 5 w 14"/>
                <a:gd name="T11" fmla="*/ 27 h 76"/>
                <a:gd name="T12" fmla="*/ 0 w 14"/>
                <a:gd name="T13" fmla="*/ 33 h 76"/>
                <a:gd name="T14" fmla="*/ 0 w 14"/>
                <a:gd name="T15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76">
                  <a:moveTo>
                    <a:pt x="13" y="0"/>
                  </a:moveTo>
                  <a:lnTo>
                    <a:pt x="5" y="6"/>
                  </a:lnTo>
                  <a:lnTo>
                    <a:pt x="3" y="10"/>
                  </a:lnTo>
                  <a:lnTo>
                    <a:pt x="7" y="12"/>
                  </a:lnTo>
                  <a:lnTo>
                    <a:pt x="1" y="18"/>
                  </a:lnTo>
                  <a:lnTo>
                    <a:pt x="5" y="27"/>
                  </a:lnTo>
                  <a:lnTo>
                    <a:pt x="0" y="33"/>
                  </a:lnTo>
                  <a:lnTo>
                    <a:pt x="0" y="75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1" name="Freeform 63"/>
            <p:cNvSpPr>
              <a:spLocks/>
            </p:cNvSpPr>
            <p:nvPr/>
          </p:nvSpPr>
          <p:spPr bwMode="auto">
            <a:xfrm>
              <a:off x="790" y="2976"/>
              <a:ext cx="59" cy="11"/>
            </a:xfrm>
            <a:custGeom>
              <a:avLst/>
              <a:gdLst>
                <a:gd name="T0" fmla="*/ 0 w 36"/>
                <a:gd name="T1" fmla="*/ 5 h 6"/>
                <a:gd name="T2" fmla="*/ 11 w 36"/>
                <a:gd name="T3" fmla="*/ 0 h 6"/>
                <a:gd name="T4" fmla="*/ 35 w 36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6">
                  <a:moveTo>
                    <a:pt x="0" y="5"/>
                  </a:moveTo>
                  <a:lnTo>
                    <a:pt x="11" y="0"/>
                  </a:lnTo>
                  <a:lnTo>
                    <a:pt x="35" y="4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2" name="Freeform 64"/>
            <p:cNvSpPr>
              <a:spLocks/>
            </p:cNvSpPr>
            <p:nvPr/>
          </p:nvSpPr>
          <p:spPr bwMode="auto">
            <a:xfrm>
              <a:off x="738" y="3249"/>
              <a:ext cx="33" cy="88"/>
            </a:xfrm>
            <a:custGeom>
              <a:avLst/>
              <a:gdLst>
                <a:gd name="T0" fmla="*/ 7 w 20"/>
                <a:gd name="T1" fmla="*/ 0 h 48"/>
                <a:gd name="T2" fmla="*/ 0 w 20"/>
                <a:gd name="T3" fmla="*/ 19 h 48"/>
                <a:gd name="T4" fmla="*/ 19 w 20"/>
                <a:gd name="T5" fmla="*/ 47 h 48"/>
                <a:gd name="T6" fmla="*/ 11 w 20"/>
                <a:gd name="T7" fmla="*/ 5 h 48"/>
                <a:gd name="T8" fmla="*/ 7 w 20"/>
                <a:gd name="T9" fmla="*/ 0 h 48"/>
                <a:gd name="T10" fmla="*/ 7 w 20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8">
                  <a:moveTo>
                    <a:pt x="7" y="0"/>
                  </a:moveTo>
                  <a:lnTo>
                    <a:pt x="0" y="19"/>
                  </a:lnTo>
                  <a:lnTo>
                    <a:pt x="19" y="47"/>
                  </a:lnTo>
                  <a:lnTo>
                    <a:pt x="11" y="5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3" name="Freeform 65"/>
            <p:cNvSpPr>
              <a:spLocks/>
            </p:cNvSpPr>
            <p:nvPr/>
          </p:nvSpPr>
          <p:spPr bwMode="auto">
            <a:xfrm>
              <a:off x="720" y="3286"/>
              <a:ext cx="273" cy="366"/>
            </a:xfrm>
            <a:custGeom>
              <a:avLst/>
              <a:gdLst>
                <a:gd name="T0" fmla="*/ 8 w 167"/>
                <a:gd name="T1" fmla="*/ 0 h 199"/>
                <a:gd name="T2" fmla="*/ 30 w 167"/>
                <a:gd name="T3" fmla="*/ 38 h 199"/>
                <a:gd name="T4" fmla="*/ 35 w 167"/>
                <a:gd name="T5" fmla="*/ 57 h 199"/>
                <a:gd name="T6" fmla="*/ 41 w 167"/>
                <a:gd name="T7" fmla="*/ 58 h 199"/>
                <a:gd name="T8" fmla="*/ 71 w 167"/>
                <a:gd name="T9" fmla="*/ 44 h 199"/>
                <a:gd name="T10" fmla="*/ 125 w 167"/>
                <a:gd name="T11" fmla="*/ 145 h 199"/>
                <a:gd name="T12" fmla="*/ 133 w 167"/>
                <a:gd name="T13" fmla="*/ 148 h 199"/>
                <a:gd name="T14" fmla="*/ 133 w 167"/>
                <a:gd name="T15" fmla="*/ 151 h 199"/>
                <a:gd name="T16" fmla="*/ 130 w 167"/>
                <a:gd name="T17" fmla="*/ 156 h 199"/>
                <a:gd name="T18" fmla="*/ 137 w 167"/>
                <a:gd name="T19" fmla="*/ 166 h 199"/>
                <a:gd name="T20" fmla="*/ 146 w 167"/>
                <a:gd name="T21" fmla="*/ 165 h 199"/>
                <a:gd name="T22" fmla="*/ 132 w 167"/>
                <a:gd name="T23" fmla="*/ 174 h 199"/>
                <a:gd name="T24" fmla="*/ 122 w 167"/>
                <a:gd name="T25" fmla="*/ 175 h 199"/>
                <a:gd name="T26" fmla="*/ 166 w 167"/>
                <a:gd name="T27" fmla="*/ 198 h 199"/>
                <a:gd name="T28" fmla="*/ 0 w 167"/>
                <a:gd name="T29" fmla="*/ 198 h 199"/>
                <a:gd name="T30" fmla="*/ 0 w 167"/>
                <a:gd name="T31" fmla="*/ 133 h 199"/>
                <a:gd name="T32" fmla="*/ 8 w 167"/>
                <a:gd name="T33" fmla="*/ 162 h 199"/>
                <a:gd name="T34" fmla="*/ 28 w 167"/>
                <a:gd name="T35" fmla="*/ 171 h 199"/>
                <a:gd name="T36" fmla="*/ 19 w 167"/>
                <a:gd name="T37" fmla="*/ 158 h 199"/>
                <a:gd name="T38" fmla="*/ 28 w 167"/>
                <a:gd name="T39" fmla="*/ 159 h 199"/>
                <a:gd name="T40" fmla="*/ 13 w 167"/>
                <a:gd name="T41" fmla="*/ 116 h 199"/>
                <a:gd name="T42" fmla="*/ 5 w 167"/>
                <a:gd name="T43" fmla="*/ 123 h 199"/>
                <a:gd name="T44" fmla="*/ 0 w 167"/>
                <a:gd name="T45" fmla="*/ 96 h 199"/>
                <a:gd name="T46" fmla="*/ 0 w 167"/>
                <a:gd name="T47" fmla="*/ 15 h 199"/>
                <a:gd name="T48" fmla="*/ 15 w 167"/>
                <a:gd name="T49" fmla="*/ 36 h 199"/>
                <a:gd name="T50" fmla="*/ 6 w 167"/>
                <a:gd name="T51" fmla="*/ 7 h 199"/>
                <a:gd name="T52" fmla="*/ 8 w 167"/>
                <a:gd name="T53" fmla="*/ 0 h 199"/>
                <a:gd name="T54" fmla="*/ 8 w 167"/>
                <a:gd name="T5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99">
                  <a:moveTo>
                    <a:pt x="8" y="0"/>
                  </a:moveTo>
                  <a:lnTo>
                    <a:pt x="30" y="38"/>
                  </a:lnTo>
                  <a:lnTo>
                    <a:pt x="35" y="57"/>
                  </a:lnTo>
                  <a:lnTo>
                    <a:pt x="41" y="58"/>
                  </a:lnTo>
                  <a:lnTo>
                    <a:pt x="71" y="44"/>
                  </a:lnTo>
                  <a:lnTo>
                    <a:pt x="125" y="145"/>
                  </a:lnTo>
                  <a:lnTo>
                    <a:pt x="133" y="148"/>
                  </a:lnTo>
                  <a:lnTo>
                    <a:pt x="133" y="151"/>
                  </a:lnTo>
                  <a:lnTo>
                    <a:pt x="130" y="156"/>
                  </a:lnTo>
                  <a:lnTo>
                    <a:pt x="137" y="166"/>
                  </a:lnTo>
                  <a:lnTo>
                    <a:pt x="146" y="165"/>
                  </a:lnTo>
                  <a:lnTo>
                    <a:pt x="132" y="174"/>
                  </a:lnTo>
                  <a:lnTo>
                    <a:pt x="122" y="175"/>
                  </a:lnTo>
                  <a:lnTo>
                    <a:pt x="166" y="198"/>
                  </a:lnTo>
                  <a:lnTo>
                    <a:pt x="0" y="198"/>
                  </a:lnTo>
                  <a:lnTo>
                    <a:pt x="0" y="133"/>
                  </a:lnTo>
                  <a:lnTo>
                    <a:pt x="8" y="162"/>
                  </a:lnTo>
                  <a:lnTo>
                    <a:pt x="28" y="171"/>
                  </a:lnTo>
                  <a:lnTo>
                    <a:pt x="19" y="158"/>
                  </a:lnTo>
                  <a:lnTo>
                    <a:pt x="28" y="159"/>
                  </a:lnTo>
                  <a:lnTo>
                    <a:pt x="13" y="116"/>
                  </a:lnTo>
                  <a:lnTo>
                    <a:pt x="5" y="123"/>
                  </a:lnTo>
                  <a:lnTo>
                    <a:pt x="0" y="96"/>
                  </a:lnTo>
                  <a:lnTo>
                    <a:pt x="0" y="15"/>
                  </a:lnTo>
                  <a:lnTo>
                    <a:pt x="15" y="36"/>
                  </a:lnTo>
                  <a:lnTo>
                    <a:pt x="6" y="7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4" name="Freeform 66"/>
            <p:cNvSpPr>
              <a:spLocks/>
            </p:cNvSpPr>
            <p:nvPr/>
          </p:nvSpPr>
          <p:spPr bwMode="auto">
            <a:xfrm>
              <a:off x="848" y="3298"/>
              <a:ext cx="14" cy="50"/>
            </a:xfrm>
            <a:custGeom>
              <a:avLst/>
              <a:gdLst>
                <a:gd name="T0" fmla="*/ 8 w 9"/>
                <a:gd name="T1" fmla="*/ 3 h 27"/>
                <a:gd name="T2" fmla="*/ 2 w 9"/>
                <a:gd name="T3" fmla="*/ 15 h 27"/>
                <a:gd name="T4" fmla="*/ 2 w 9"/>
                <a:gd name="T5" fmla="*/ 26 h 27"/>
                <a:gd name="T6" fmla="*/ 0 w 9"/>
                <a:gd name="T7" fmla="*/ 16 h 27"/>
                <a:gd name="T8" fmla="*/ 5 w 9"/>
                <a:gd name="T9" fmla="*/ 0 h 27"/>
                <a:gd name="T10" fmla="*/ 8 w 9"/>
                <a:gd name="T11" fmla="*/ 3 h 27"/>
                <a:gd name="T12" fmla="*/ 8 w 9"/>
                <a:gd name="T13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7">
                  <a:moveTo>
                    <a:pt x="8" y="3"/>
                  </a:moveTo>
                  <a:lnTo>
                    <a:pt x="2" y="15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5" y="0"/>
                  </a:lnTo>
                  <a:lnTo>
                    <a:pt x="8" y="3"/>
                  </a:lnTo>
                  <a:lnTo>
                    <a:pt x="8" y="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5" name="Freeform 67"/>
            <p:cNvSpPr>
              <a:spLocks/>
            </p:cNvSpPr>
            <p:nvPr/>
          </p:nvSpPr>
          <p:spPr bwMode="auto">
            <a:xfrm>
              <a:off x="867" y="3286"/>
              <a:ext cx="108" cy="278"/>
            </a:xfrm>
            <a:custGeom>
              <a:avLst/>
              <a:gdLst>
                <a:gd name="T0" fmla="*/ 0 w 66"/>
                <a:gd name="T1" fmla="*/ 7 h 151"/>
                <a:gd name="T2" fmla="*/ 13 w 66"/>
                <a:gd name="T3" fmla="*/ 28 h 151"/>
                <a:gd name="T4" fmla="*/ 13 w 66"/>
                <a:gd name="T5" fmla="*/ 46 h 151"/>
                <a:gd name="T6" fmla="*/ 24 w 66"/>
                <a:gd name="T7" fmla="*/ 70 h 151"/>
                <a:gd name="T8" fmla="*/ 20 w 66"/>
                <a:gd name="T9" fmla="*/ 84 h 151"/>
                <a:gd name="T10" fmla="*/ 29 w 66"/>
                <a:gd name="T11" fmla="*/ 145 h 151"/>
                <a:gd name="T12" fmla="*/ 43 w 66"/>
                <a:gd name="T13" fmla="*/ 150 h 151"/>
                <a:gd name="T14" fmla="*/ 43 w 66"/>
                <a:gd name="T15" fmla="*/ 147 h 151"/>
                <a:gd name="T16" fmla="*/ 37 w 66"/>
                <a:gd name="T17" fmla="*/ 142 h 151"/>
                <a:gd name="T18" fmla="*/ 46 w 66"/>
                <a:gd name="T19" fmla="*/ 133 h 151"/>
                <a:gd name="T20" fmla="*/ 53 w 66"/>
                <a:gd name="T21" fmla="*/ 132 h 151"/>
                <a:gd name="T22" fmla="*/ 49 w 66"/>
                <a:gd name="T23" fmla="*/ 143 h 151"/>
                <a:gd name="T24" fmla="*/ 60 w 66"/>
                <a:gd name="T25" fmla="*/ 132 h 151"/>
                <a:gd name="T26" fmla="*/ 65 w 66"/>
                <a:gd name="T27" fmla="*/ 124 h 151"/>
                <a:gd name="T28" fmla="*/ 55 w 66"/>
                <a:gd name="T29" fmla="*/ 122 h 151"/>
                <a:gd name="T30" fmla="*/ 41 w 66"/>
                <a:gd name="T31" fmla="*/ 128 h 151"/>
                <a:gd name="T32" fmla="*/ 35 w 66"/>
                <a:gd name="T33" fmla="*/ 128 h 151"/>
                <a:gd name="T34" fmla="*/ 37 w 66"/>
                <a:gd name="T35" fmla="*/ 122 h 151"/>
                <a:gd name="T36" fmla="*/ 50 w 66"/>
                <a:gd name="T37" fmla="*/ 113 h 151"/>
                <a:gd name="T38" fmla="*/ 46 w 66"/>
                <a:gd name="T39" fmla="*/ 108 h 151"/>
                <a:gd name="T40" fmla="*/ 31 w 66"/>
                <a:gd name="T41" fmla="*/ 108 h 151"/>
                <a:gd name="T42" fmla="*/ 31 w 66"/>
                <a:gd name="T43" fmla="*/ 97 h 151"/>
                <a:gd name="T44" fmla="*/ 46 w 66"/>
                <a:gd name="T45" fmla="*/ 100 h 151"/>
                <a:gd name="T46" fmla="*/ 46 w 66"/>
                <a:gd name="T47" fmla="*/ 96 h 151"/>
                <a:gd name="T48" fmla="*/ 24 w 66"/>
                <a:gd name="T49" fmla="*/ 50 h 151"/>
                <a:gd name="T50" fmla="*/ 20 w 66"/>
                <a:gd name="T51" fmla="*/ 14 h 151"/>
                <a:gd name="T52" fmla="*/ 5 w 66"/>
                <a:gd name="T53" fmla="*/ 0 h 151"/>
                <a:gd name="T54" fmla="*/ 0 w 66"/>
                <a:gd name="T55" fmla="*/ 7 h 151"/>
                <a:gd name="T56" fmla="*/ 0 w 66"/>
                <a:gd name="T57" fmla="*/ 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6" h="151">
                  <a:moveTo>
                    <a:pt x="0" y="7"/>
                  </a:moveTo>
                  <a:lnTo>
                    <a:pt x="13" y="28"/>
                  </a:lnTo>
                  <a:lnTo>
                    <a:pt x="13" y="46"/>
                  </a:lnTo>
                  <a:lnTo>
                    <a:pt x="24" y="70"/>
                  </a:lnTo>
                  <a:lnTo>
                    <a:pt x="20" y="84"/>
                  </a:lnTo>
                  <a:lnTo>
                    <a:pt x="29" y="145"/>
                  </a:lnTo>
                  <a:lnTo>
                    <a:pt x="43" y="150"/>
                  </a:lnTo>
                  <a:lnTo>
                    <a:pt x="43" y="147"/>
                  </a:lnTo>
                  <a:lnTo>
                    <a:pt x="37" y="142"/>
                  </a:lnTo>
                  <a:lnTo>
                    <a:pt x="46" y="133"/>
                  </a:lnTo>
                  <a:lnTo>
                    <a:pt x="53" y="132"/>
                  </a:lnTo>
                  <a:lnTo>
                    <a:pt x="49" y="143"/>
                  </a:lnTo>
                  <a:lnTo>
                    <a:pt x="60" y="132"/>
                  </a:lnTo>
                  <a:lnTo>
                    <a:pt x="65" y="124"/>
                  </a:lnTo>
                  <a:lnTo>
                    <a:pt x="55" y="122"/>
                  </a:lnTo>
                  <a:lnTo>
                    <a:pt x="41" y="128"/>
                  </a:lnTo>
                  <a:lnTo>
                    <a:pt x="35" y="128"/>
                  </a:lnTo>
                  <a:lnTo>
                    <a:pt x="37" y="122"/>
                  </a:lnTo>
                  <a:lnTo>
                    <a:pt x="50" y="113"/>
                  </a:lnTo>
                  <a:lnTo>
                    <a:pt x="46" y="108"/>
                  </a:lnTo>
                  <a:lnTo>
                    <a:pt x="31" y="108"/>
                  </a:lnTo>
                  <a:lnTo>
                    <a:pt x="31" y="97"/>
                  </a:lnTo>
                  <a:lnTo>
                    <a:pt x="46" y="100"/>
                  </a:lnTo>
                  <a:lnTo>
                    <a:pt x="46" y="96"/>
                  </a:lnTo>
                  <a:lnTo>
                    <a:pt x="24" y="50"/>
                  </a:lnTo>
                  <a:lnTo>
                    <a:pt x="20" y="14"/>
                  </a:lnTo>
                  <a:lnTo>
                    <a:pt x="5" y="0"/>
                  </a:lnTo>
                  <a:lnTo>
                    <a:pt x="0" y="7"/>
                  </a:lnTo>
                  <a:lnTo>
                    <a:pt x="0" y="7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6" name="Freeform 68"/>
            <p:cNvSpPr>
              <a:spLocks/>
            </p:cNvSpPr>
            <p:nvPr/>
          </p:nvSpPr>
          <p:spPr bwMode="auto">
            <a:xfrm>
              <a:off x="952" y="3520"/>
              <a:ext cx="165" cy="86"/>
            </a:xfrm>
            <a:custGeom>
              <a:avLst/>
              <a:gdLst>
                <a:gd name="T0" fmla="*/ 0 w 101"/>
                <a:gd name="T1" fmla="*/ 26 h 47"/>
                <a:gd name="T2" fmla="*/ 8 w 101"/>
                <a:gd name="T3" fmla="*/ 5 h 47"/>
                <a:gd name="T4" fmla="*/ 21 w 101"/>
                <a:gd name="T5" fmla="*/ 0 h 47"/>
                <a:gd name="T6" fmla="*/ 13 w 101"/>
                <a:gd name="T7" fmla="*/ 7 h 47"/>
                <a:gd name="T8" fmla="*/ 9 w 101"/>
                <a:gd name="T9" fmla="*/ 20 h 47"/>
                <a:gd name="T10" fmla="*/ 21 w 101"/>
                <a:gd name="T11" fmla="*/ 11 h 47"/>
                <a:gd name="T12" fmla="*/ 26 w 101"/>
                <a:gd name="T13" fmla="*/ 11 h 47"/>
                <a:gd name="T14" fmla="*/ 22 w 101"/>
                <a:gd name="T15" fmla="*/ 21 h 47"/>
                <a:gd name="T16" fmla="*/ 29 w 101"/>
                <a:gd name="T17" fmla="*/ 24 h 47"/>
                <a:gd name="T18" fmla="*/ 53 w 101"/>
                <a:gd name="T19" fmla="*/ 2 h 47"/>
                <a:gd name="T20" fmla="*/ 61 w 101"/>
                <a:gd name="T21" fmla="*/ 6 h 47"/>
                <a:gd name="T22" fmla="*/ 99 w 101"/>
                <a:gd name="T23" fmla="*/ 6 h 47"/>
                <a:gd name="T24" fmla="*/ 93 w 101"/>
                <a:gd name="T25" fmla="*/ 18 h 47"/>
                <a:gd name="T26" fmla="*/ 93 w 101"/>
                <a:gd name="T27" fmla="*/ 27 h 47"/>
                <a:gd name="T28" fmla="*/ 100 w 101"/>
                <a:gd name="T29" fmla="*/ 33 h 47"/>
                <a:gd name="T30" fmla="*/ 90 w 101"/>
                <a:gd name="T31" fmla="*/ 37 h 47"/>
                <a:gd name="T32" fmla="*/ 89 w 101"/>
                <a:gd name="T33" fmla="*/ 46 h 47"/>
                <a:gd name="T34" fmla="*/ 8 w 101"/>
                <a:gd name="T35" fmla="*/ 46 h 47"/>
                <a:gd name="T36" fmla="*/ 19 w 101"/>
                <a:gd name="T37" fmla="*/ 30 h 47"/>
                <a:gd name="T38" fmla="*/ 13 w 101"/>
                <a:gd name="T39" fmla="*/ 28 h 47"/>
                <a:gd name="T40" fmla="*/ 16 w 101"/>
                <a:gd name="T41" fmla="*/ 18 h 47"/>
                <a:gd name="T42" fmla="*/ 4 w 101"/>
                <a:gd name="T43" fmla="*/ 26 h 47"/>
                <a:gd name="T44" fmla="*/ 0 w 101"/>
                <a:gd name="T45" fmla="*/ 26 h 47"/>
                <a:gd name="T46" fmla="*/ 0 w 101"/>
                <a:gd name="T47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1" h="47">
                  <a:moveTo>
                    <a:pt x="0" y="26"/>
                  </a:moveTo>
                  <a:lnTo>
                    <a:pt x="8" y="5"/>
                  </a:lnTo>
                  <a:lnTo>
                    <a:pt x="21" y="0"/>
                  </a:lnTo>
                  <a:lnTo>
                    <a:pt x="13" y="7"/>
                  </a:lnTo>
                  <a:lnTo>
                    <a:pt x="9" y="20"/>
                  </a:lnTo>
                  <a:lnTo>
                    <a:pt x="21" y="11"/>
                  </a:lnTo>
                  <a:lnTo>
                    <a:pt x="26" y="1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53" y="2"/>
                  </a:lnTo>
                  <a:lnTo>
                    <a:pt x="61" y="6"/>
                  </a:lnTo>
                  <a:lnTo>
                    <a:pt x="99" y="6"/>
                  </a:lnTo>
                  <a:lnTo>
                    <a:pt x="93" y="18"/>
                  </a:lnTo>
                  <a:lnTo>
                    <a:pt x="93" y="27"/>
                  </a:lnTo>
                  <a:lnTo>
                    <a:pt x="100" y="33"/>
                  </a:lnTo>
                  <a:lnTo>
                    <a:pt x="90" y="37"/>
                  </a:lnTo>
                  <a:lnTo>
                    <a:pt x="89" y="46"/>
                  </a:lnTo>
                  <a:lnTo>
                    <a:pt x="8" y="46"/>
                  </a:lnTo>
                  <a:lnTo>
                    <a:pt x="19" y="30"/>
                  </a:lnTo>
                  <a:lnTo>
                    <a:pt x="13" y="28"/>
                  </a:lnTo>
                  <a:lnTo>
                    <a:pt x="16" y="18"/>
                  </a:lnTo>
                  <a:lnTo>
                    <a:pt x="4" y="26"/>
                  </a:lnTo>
                  <a:lnTo>
                    <a:pt x="0" y="26"/>
                  </a:lnTo>
                  <a:lnTo>
                    <a:pt x="0" y="26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7" name="Freeform 69"/>
            <p:cNvSpPr>
              <a:spLocks/>
            </p:cNvSpPr>
            <p:nvPr/>
          </p:nvSpPr>
          <p:spPr bwMode="auto">
            <a:xfrm>
              <a:off x="794" y="3256"/>
              <a:ext cx="93" cy="173"/>
            </a:xfrm>
            <a:custGeom>
              <a:avLst/>
              <a:gdLst>
                <a:gd name="T0" fmla="*/ 0 w 57"/>
                <a:gd name="T1" fmla="*/ 0 h 94"/>
                <a:gd name="T2" fmla="*/ 20 w 57"/>
                <a:gd name="T3" fmla="*/ 39 h 94"/>
                <a:gd name="T4" fmla="*/ 51 w 57"/>
                <a:gd name="T5" fmla="*/ 78 h 94"/>
                <a:gd name="T6" fmla="*/ 56 w 57"/>
                <a:gd name="T7" fmla="*/ 93 h 94"/>
                <a:gd name="T8" fmla="*/ 50 w 57"/>
                <a:gd name="T9" fmla="*/ 58 h 94"/>
                <a:gd name="T10" fmla="*/ 37 w 57"/>
                <a:gd name="T11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4">
                  <a:moveTo>
                    <a:pt x="0" y="0"/>
                  </a:moveTo>
                  <a:lnTo>
                    <a:pt x="20" y="39"/>
                  </a:lnTo>
                  <a:lnTo>
                    <a:pt x="51" y="78"/>
                  </a:lnTo>
                  <a:lnTo>
                    <a:pt x="56" y="93"/>
                  </a:lnTo>
                  <a:lnTo>
                    <a:pt x="50" y="58"/>
                  </a:lnTo>
                  <a:lnTo>
                    <a:pt x="37" y="31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8" name="Freeform 70"/>
            <p:cNvSpPr>
              <a:spLocks/>
            </p:cNvSpPr>
            <p:nvPr/>
          </p:nvSpPr>
          <p:spPr bwMode="auto">
            <a:xfrm>
              <a:off x="720" y="3282"/>
              <a:ext cx="16" cy="13"/>
            </a:xfrm>
            <a:custGeom>
              <a:avLst/>
              <a:gdLst>
                <a:gd name="T0" fmla="*/ 0 w 10"/>
                <a:gd name="T1" fmla="*/ 6 h 7"/>
                <a:gd name="T2" fmla="*/ 9 w 10"/>
                <a:gd name="T3" fmla="*/ 0 h 7"/>
                <a:gd name="T4" fmla="*/ 0 w 10"/>
                <a:gd name="T5" fmla="*/ 2 h 7"/>
                <a:gd name="T6" fmla="*/ 0 w 10"/>
                <a:gd name="T7" fmla="*/ 6 h 7"/>
                <a:gd name="T8" fmla="*/ 0 w 10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6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9" name="Freeform 71"/>
            <p:cNvSpPr>
              <a:spLocks/>
            </p:cNvSpPr>
            <p:nvPr/>
          </p:nvSpPr>
          <p:spPr bwMode="auto">
            <a:xfrm>
              <a:off x="972" y="3286"/>
              <a:ext cx="98" cy="239"/>
            </a:xfrm>
            <a:custGeom>
              <a:avLst/>
              <a:gdLst>
                <a:gd name="T0" fmla="*/ 15 w 60"/>
                <a:gd name="T1" fmla="*/ 0 h 130"/>
                <a:gd name="T2" fmla="*/ 9 w 60"/>
                <a:gd name="T3" fmla="*/ 10 h 130"/>
                <a:gd name="T4" fmla="*/ 0 w 60"/>
                <a:gd name="T5" fmla="*/ 115 h 130"/>
                <a:gd name="T6" fmla="*/ 17 w 60"/>
                <a:gd name="T7" fmla="*/ 98 h 130"/>
                <a:gd name="T8" fmla="*/ 17 w 60"/>
                <a:gd name="T9" fmla="*/ 100 h 130"/>
                <a:gd name="T10" fmla="*/ 7 w 60"/>
                <a:gd name="T11" fmla="*/ 115 h 130"/>
                <a:gd name="T12" fmla="*/ 7 w 60"/>
                <a:gd name="T13" fmla="*/ 118 h 130"/>
                <a:gd name="T14" fmla="*/ 25 w 60"/>
                <a:gd name="T15" fmla="*/ 100 h 130"/>
                <a:gd name="T16" fmla="*/ 7 w 60"/>
                <a:gd name="T17" fmla="*/ 127 h 130"/>
                <a:gd name="T18" fmla="*/ 11 w 60"/>
                <a:gd name="T19" fmla="*/ 124 h 130"/>
                <a:gd name="T20" fmla="*/ 13 w 60"/>
                <a:gd name="T21" fmla="*/ 128 h 130"/>
                <a:gd name="T22" fmla="*/ 32 w 60"/>
                <a:gd name="T23" fmla="*/ 107 h 130"/>
                <a:gd name="T24" fmla="*/ 19 w 60"/>
                <a:gd name="T25" fmla="*/ 129 h 130"/>
                <a:gd name="T26" fmla="*/ 25 w 60"/>
                <a:gd name="T27" fmla="*/ 129 h 130"/>
                <a:gd name="T28" fmla="*/ 32 w 60"/>
                <a:gd name="T29" fmla="*/ 128 h 130"/>
                <a:gd name="T30" fmla="*/ 40 w 60"/>
                <a:gd name="T31" fmla="*/ 128 h 130"/>
                <a:gd name="T32" fmla="*/ 46 w 60"/>
                <a:gd name="T33" fmla="*/ 129 h 130"/>
                <a:gd name="T34" fmla="*/ 59 w 60"/>
                <a:gd name="T35" fmla="*/ 129 h 130"/>
                <a:gd name="T36" fmla="*/ 55 w 60"/>
                <a:gd name="T37" fmla="*/ 122 h 130"/>
                <a:gd name="T38" fmla="*/ 51 w 60"/>
                <a:gd name="T39" fmla="*/ 103 h 130"/>
                <a:gd name="T40" fmla="*/ 39 w 60"/>
                <a:gd name="T41" fmla="*/ 103 h 130"/>
                <a:gd name="T42" fmla="*/ 27 w 60"/>
                <a:gd name="T43" fmla="*/ 85 h 130"/>
                <a:gd name="T44" fmla="*/ 22 w 60"/>
                <a:gd name="T45" fmla="*/ 74 h 130"/>
                <a:gd name="T46" fmla="*/ 51 w 60"/>
                <a:gd name="T47" fmla="*/ 78 h 130"/>
                <a:gd name="T48" fmla="*/ 48 w 60"/>
                <a:gd name="T49" fmla="*/ 74 h 130"/>
                <a:gd name="T50" fmla="*/ 19 w 60"/>
                <a:gd name="T51" fmla="*/ 66 h 130"/>
                <a:gd name="T52" fmla="*/ 17 w 60"/>
                <a:gd name="T53" fmla="*/ 62 h 130"/>
                <a:gd name="T54" fmla="*/ 57 w 60"/>
                <a:gd name="T55" fmla="*/ 71 h 130"/>
                <a:gd name="T56" fmla="*/ 42 w 60"/>
                <a:gd name="T57" fmla="*/ 62 h 130"/>
                <a:gd name="T58" fmla="*/ 22 w 60"/>
                <a:gd name="T59" fmla="*/ 56 h 130"/>
                <a:gd name="T60" fmla="*/ 14 w 60"/>
                <a:gd name="T61" fmla="*/ 43 h 130"/>
                <a:gd name="T62" fmla="*/ 14 w 60"/>
                <a:gd name="T63" fmla="*/ 30 h 130"/>
                <a:gd name="T64" fmla="*/ 19 w 60"/>
                <a:gd name="T65" fmla="*/ 24 h 130"/>
                <a:gd name="T66" fmla="*/ 15 w 60"/>
                <a:gd name="T67" fmla="*/ 14 h 130"/>
                <a:gd name="T68" fmla="*/ 18 w 60"/>
                <a:gd name="T69" fmla="*/ 13 h 130"/>
                <a:gd name="T70" fmla="*/ 15 w 60"/>
                <a:gd name="T71" fmla="*/ 8 h 130"/>
                <a:gd name="T72" fmla="*/ 15 w 60"/>
                <a:gd name="T73" fmla="*/ 0 h 130"/>
                <a:gd name="T74" fmla="*/ 15 w 60"/>
                <a:gd name="T7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130">
                  <a:moveTo>
                    <a:pt x="15" y="0"/>
                  </a:moveTo>
                  <a:lnTo>
                    <a:pt x="9" y="10"/>
                  </a:lnTo>
                  <a:lnTo>
                    <a:pt x="0" y="115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7" y="115"/>
                  </a:lnTo>
                  <a:lnTo>
                    <a:pt x="7" y="118"/>
                  </a:lnTo>
                  <a:lnTo>
                    <a:pt x="25" y="100"/>
                  </a:lnTo>
                  <a:lnTo>
                    <a:pt x="7" y="127"/>
                  </a:lnTo>
                  <a:lnTo>
                    <a:pt x="11" y="124"/>
                  </a:lnTo>
                  <a:lnTo>
                    <a:pt x="13" y="128"/>
                  </a:lnTo>
                  <a:lnTo>
                    <a:pt x="32" y="107"/>
                  </a:lnTo>
                  <a:lnTo>
                    <a:pt x="19" y="129"/>
                  </a:lnTo>
                  <a:lnTo>
                    <a:pt x="25" y="129"/>
                  </a:lnTo>
                  <a:lnTo>
                    <a:pt x="32" y="128"/>
                  </a:lnTo>
                  <a:lnTo>
                    <a:pt x="40" y="128"/>
                  </a:lnTo>
                  <a:lnTo>
                    <a:pt x="46" y="129"/>
                  </a:lnTo>
                  <a:lnTo>
                    <a:pt x="59" y="129"/>
                  </a:lnTo>
                  <a:lnTo>
                    <a:pt x="55" y="122"/>
                  </a:lnTo>
                  <a:lnTo>
                    <a:pt x="51" y="103"/>
                  </a:lnTo>
                  <a:lnTo>
                    <a:pt x="39" y="103"/>
                  </a:lnTo>
                  <a:lnTo>
                    <a:pt x="27" y="85"/>
                  </a:lnTo>
                  <a:lnTo>
                    <a:pt x="22" y="74"/>
                  </a:lnTo>
                  <a:lnTo>
                    <a:pt x="51" y="78"/>
                  </a:lnTo>
                  <a:lnTo>
                    <a:pt x="48" y="74"/>
                  </a:lnTo>
                  <a:lnTo>
                    <a:pt x="19" y="66"/>
                  </a:lnTo>
                  <a:lnTo>
                    <a:pt x="17" y="62"/>
                  </a:lnTo>
                  <a:lnTo>
                    <a:pt x="57" y="71"/>
                  </a:lnTo>
                  <a:lnTo>
                    <a:pt x="42" y="62"/>
                  </a:lnTo>
                  <a:lnTo>
                    <a:pt x="22" y="56"/>
                  </a:lnTo>
                  <a:lnTo>
                    <a:pt x="14" y="43"/>
                  </a:lnTo>
                  <a:lnTo>
                    <a:pt x="14" y="30"/>
                  </a:lnTo>
                  <a:lnTo>
                    <a:pt x="19" y="24"/>
                  </a:lnTo>
                  <a:lnTo>
                    <a:pt x="15" y="14"/>
                  </a:lnTo>
                  <a:lnTo>
                    <a:pt x="18" y="13"/>
                  </a:lnTo>
                  <a:lnTo>
                    <a:pt x="15" y="8"/>
                  </a:lnTo>
                  <a:lnTo>
                    <a:pt x="15" y="0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0" name="Freeform 72"/>
            <p:cNvSpPr>
              <a:spLocks/>
            </p:cNvSpPr>
            <p:nvPr/>
          </p:nvSpPr>
          <p:spPr bwMode="auto">
            <a:xfrm>
              <a:off x="1011" y="3372"/>
              <a:ext cx="39" cy="17"/>
            </a:xfrm>
            <a:custGeom>
              <a:avLst/>
              <a:gdLst>
                <a:gd name="T0" fmla="*/ 0 w 24"/>
                <a:gd name="T1" fmla="*/ 3 h 9"/>
                <a:gd name="T2" fmla="*/ 9 w 24"/>
                <a:gd name="T3" fmla="*/ 0 h 9"/>
                <a:gd name="T4" fmla="*/ 23 w 24"/>
                <a:gd name="T5" fmla="*/ 8 h 9"/>
                <a:gd name="T6" fmla="*/ 0 w 24"/>
                <a:gd name="T7" fmla="*/ 3 h 9"/>
                <a:gd name="T8" fmla="*/ 0 w 24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9">
                  <a:moveTo>
                    <a:pt x="0" y="3"/>
                  </a:moveTo>
                  <a:lnTo>
                    <a:pt x="9" y="0"/>
                  </a:lnTo>
                  <a:lnTo>
                    <a:pt x="23" y="8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1" name="Freeform 73"/>
            <p:cNvSpPr>
              <a:spLocks/>
            </p:cNvSpPr>
            <p:nvPr/>
          </p:nvSpPr>
          <p:spPr bwMode="auto">
            <a:xfrm>
              <a:off x="1094" y="3470"/>
              <a:ext cx="46" cy="55"/>
            </a:xfrm>
            <a:custGeom>
              <a:avLst/>
              <a:gdLst>
                <a:gd name="T0" fmla="*/ 27 w 28"/>
                <a:gd name="T1" fmla="*/ 4 h 30"/>
                <a:gd name="T2" fmla="*/ 11 w 28"/>
                <a:gd name="T3" fmla="*/ 0 h 30"/>
                <a:gd name="T4" fmla="*/ 0 w 28"/>
                <a:gd name="T5" fmla="*/ 9 h 30"/>
                <a:gd name="T6" fmla="*/ 2 w 28"/>
                <a:gd name="T7" fmla="*/ 13 h 30"/>
                <a:gd name="T8" fmla="*/ 2 w 28"/>
                <a:gd name="T9" fmla="*/ 29 h 30"/>
                <a:gd name="T10" fmla="*/ 14 w 28"/>
                <a:gd name="T11" fmla="*/ 29 h 30"/>
                <a:gd name="T12" fmla="*/ 19 w 28"/>
                <a:gd name="T13" fmla="*/ 26 h 30"/>
                <a:gd name="T14" fmla="*/ 25 w 28"/>
                <a:gd name="T15" fmla="*/ 8 h 30"/>
                <a:gd name="T16" fmla="*/ 27 w 28"/>
                <a:gd name="T17" fmla="*/ 4 h 30"/>
                <a:gd name="T18" fmla="*/ 27 w 28"/>
                <a:gd name="T1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0">
                  <a:moveTo>
                    <a:pt x="27" y="4"/>
                  </a:moveTo>
                  <a:lnTo>
                    <a:pt x="11" y="0"/>
                  </a:lnTo>
                  <a:lnTo>
                    <a:pt x="0" y="9"/>
                  </a:lnTo>
                  <a:lnTo>
                    <a:pt x="2" y="13"/>
                  </a:lnTo>
                  <a:lnTo>
                    <a:pt x="2" y="29"/>
                  </a:lnTo>
                  <a:lnTo>
                    <a:pt x="14" y="29"/>
                  </a:lnTo>
                  <a:lnTo>
                    <a:pt x="19" y="26"/>
                  </a:lnTo>
                  <a:lnTo>
                    <a:pt x="25" y="8"/>
                  </a:lnTo>
                  <a:lnTo>
                    <a:pt x="27" y="4"/>
                  </a:lnTo>
                  <a:lnTo>
                    <a:pt x="27" y="4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2" name="Freeform 74"/>
            <p:cNvSpPr>
              <a:spLocks/>
            </p:cNvSpPr>
            <p:nvPr/>
          </p:nvSpPr>
          <p:spPr bwMode="auto">
            <a:xfrm>
              <a:off x="1067" y="3470"/>
              <a:ext cx="36" cy="35"/>
            </a:xfrm>
            <a:custGeom>
              <a:avLst/>
              <a:gdLst>
                <a:gd name="T0" fmla="*/ 21 w 22"/>
                <a:gd name="T1" fmla="*/ 0 h 19"/>
                <a:gd name="T2" fmla="*/ 9 w 22"/>
                <a:gd name="T3" fmla="*/ 4 h 19"/>
                <a:gd name="T4" fmla="*/ 0 w 22"/>
                <a:gd name="T5" fmla="*/ 18 h 19"/>
                <a:gd name="T6" fmla="*/ 17 w 22"/>
                <a:gd name="T7" fmla="*/ 3 h 19"/>
                <a:gd name="T8" fmla="*/ 21 w 22"/>
                <a:gd name="T9" fmla="*/ 0 h 19"/>
                <a:gd name="T10" fmla="*/ 21 w 22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lnTo>
                    <a:pt x="9" y="4"/>
                  </a:lnTo>
                  <a:lnTo>
                    <a:pt x="0" y="18"/>
                  </a:lnTo>
                  <a:lnTo>
                    <a:pt x="17" y="3"/>
                  </a:lnTo>
                  <a:lnTo>
                    <a:pt x="21" y="0"/>
                  </a:lnTo>
                  <a:lnTo>
                    <a:pt x="21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3" name="Freeform 75"/>
            <p:cNvSpPr>
              <a:spLocks/>
            </p:cNvSpPr>
            <p:nvPr/>
          </p:nvSpPr>
          <p:spPr bwMode="auto">
            <a:xfrm>
              <a:off x="1089" y="3249"/>
              <a:ext cx="36" cy="108"/>
            </a:xfrm>
            <a:custGeom>
              <a:avLst/>
              <a:gdLst>
                <a:gd name="T0" fmla="*/ 0 w 22"/>
                <a:gd name="T1" fmla="*/ 0 h 59"/>
                <a:gd name="T2" fmla="*/ 5 w 22"/>
                <a:gd name="T3" fmla="*/ 48 h 59"/>
                <a:gd name="T4" fmla="*/ 17 w 22"/>
                <a:gd name="T5" fmla="*/ 58 h 59"/>
                <a:gd name="T6" fmla="*/ 21 w 22"/>
                <a:gd name="T7" fmla="*/ 56 h 59"/>
                <a:gd name="T8" fmla="*/ 6 w 22"/>
                <a:gd name="T9" fmla="*/ 47 h 59"/>
                <a:gd name="T10" fmla="*/ 0 w 22"/>
                <a:gd name="T11" fmla="*/ 0 h 59"/>
                <a:gd name="T12" fmla="*/ 0 w 22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9">
                  <a:moveTo>
                    <a:pt x="0" y="0"/>
                  </a:moveTo>
                  <a:lnTo>
                    <a:pt x="5" y="48"/>
                  </a:lnTo>
                  <a:lnTo>
                    <a:pt x="17" y="58"/>
                  </a:lnTo>
                  <a:lnTo>
                    <a:pt x="21" y="56"/>
                  </a:lnTo>
                  <a:lnTo>
                    <a:pt x="6" y="4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4" name="Freeform 76"/>
            <p:cNvSpPr>
              <a:spLocks/>
            </p:cNvSpPr>
            <p:nvPr/>
          </p:nvSpPr>
          <p:spPr bwMode="auto">
            <a:xfrm>
              <a:off x="1101" y="3365"/>
              <a:ext cx="38" cy="103"/>
            </a:xfrm>
            <a:custGeom>
              <a:avLst/>
              <a:gdLst>
                <a:gd name="T0" fmla="*/ 22 w 23"/>
                <a:gd name="T1" fmla="*/ 55 h 56"/>
                <a:gd name="T2" fmla="*/ 0 w 23"/>
                <a:gd name="T3" fmla="*/ 50 h 56"/>
                <a:gd name="T4" fmla="*/ 10 w 23"/>
                <a:gd name="T5" fmla="*/ 49 h 56"/>
                <a:gd name="T6" fmla="*/ 3 w 23"/>
                <a:gd name="T7" fmla="*/ 35 h 56"/>
                <a:gd name="T8" fmla="*/ 17 w 23"/>
                <a:gd name="T9" fmla="*/ 48 h 56"/>
                <a:gd name="T10" fmla="*/ 15 w 23"/>
                <a:gd name="T11" fmla="*/ 36 h 56"/>
                <a:gd name="T12" fmla="*/ 1 w 23"/>
                <a:gd name="T13" fmla="*/ 0 h 56"/>
                <a:gd name="T14" fmla="*/ 6 w 23"/>
                <a:gd name="T15" fmla="*/ 4 h 56"/>
                <a:gd name="T16" fmla="*/ 22 w 23"/>
                <a:gd name="T17" fmla="*/ 39 h 56"/>
                <a:gd name="T18" fmla="*/ 22 w 23"/>
                <a:gd name="T19" fmla="*/ 55 h 56"/>
                <a:gd name="T20" fmla="*/ 22 w 23"/>
                <a:gd name="T2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56">
                  <a:moveTo>
                    <a:pt x="22" y="55"/>
                  </a:moveTo>
                  <a:lnTo>
                    <a:pt x="0" y="50"/>
                  </a:lnTo>
                  <a:lnTo>
                    <a:pt x="10" y="49"/>
                  </a:lnTo>
                  <a:lnTo>
                    <a:pt x="3" y="35"/>
                  </a:lnTo>
                  <a:lnTo>
                    <a:pt x="17" y="48"/>
                  </a:lnTo>
                  <a:lnTo>
                    <a:pt x="15" y="36"/>
                  </a:lnTo>
                  <a:lnTo>
                    <a:pt x="1" y="0"/>
                  </a:lnTo>
                  <a:lnTo>
                    <a:pt x="6" y="4"/>
                  </a:lnTo>
                  <a:lnTo>
                    <a:pt x="22" y="39"/>
                  </a:lnTo>
                  <a:lnTo>
                    <a:pt x="22" y="55"/>
                  </a:lnTo>
                  <a:lnTo>
                    <a:pt x="22" y="55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5" name="Freeform 77"/>
            <p:cNvSpPr>
              <a:spLocks/>
            </p:cNvSpPr>
            <p:nvPr/>
          </p:nvSpPr>
          <p:spPr bwMode="auto">
            <a:xfrm>
              <a:off x="1001" y="3225"/>
              <a:ext cx="106" cy="59"/>
            </a:xfrm>
            <a:custGeom>
              <a:avLst/>
              <a:gdLst>
                <a:gd name="T0" fmla="*/ 0 w 65"/>
                <a:gd name="T1" fmla="*/ 31 h 32"/>
                <a:gd name="T2" fmla="*/ 13 w 65"/>
                <a:gd name="T3" fmla="*/ 27 h 32"/>
                <a:gd name="T4" fmla="*/ 40 w 65"/>
                <a:gd name="T5" fmla="*/ 7 h 32"/>
                <a:gd name="T6" fmla="*/ 64 w 65"/>
                <a:gd name="T7" fmla="*/ 0 h 32"/>
                <a:gd name="T8" fmla="*/ 38 w 65"/>
                <a:gd name="T9" fmla="*/ 7 h 32"/>
                <a:gd name="T10" fmla="*/ 0 w 65"/>
                <a:gd name="T11" fmla="*/ 31 h 32"/>
                <a:gd name="T12" fmla="*/ 0 w 65"/>
                <a:gd name="T13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2">
                  <a:moveTo>
                    <a:pt x="0" y="31"/>
                  </a:moveTo>
                  <a:lnTo>
                    <a:pt x="13" y="27"/>
                  </a:lnTo>
                  <a:lnTo>
                    <a:pt x="40" y="7"/>
                  </a:lnTo>
                  <a:lnTo>
                    <a:pt x="64" y="0"/>
                  </a:lnTo>
                  <a:lnTo>
                    <a:pt x="38" y="7"/>
                  </a:lnTo>
                  <a:lnTo>
                    <a:pt x="0" y="31"/>
                  </a:lnTo>
                  <a:lnTo>
                    <a:pt x="0" y="31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6" name="Freeform 78"/>
            <p:cNvSpPr>
              <a:spLocks/>
            </p:cNvSpPr>
            <p:nvPr/>
          </p:nvSpPr>
          <p:spPr bwMode="auto">
            <a:xfrm>
              <a:off x="1134" y="3490"/>
              <a:ext cx="29" cy="35"/>
            </a:xfrm>
            <a:custGeom>
              <a:avLst/>
              <a:gdLst>
                <a:gd name="T0" fmla="*/ 0 w 18"/>
                <a:gd name="T1" fmla="*/ 18 h 19"/>
                <a:gd name="T2" fmla="*/ 16 w 18"/>
                <a:gd name="T3" fmla="*/ 0 h 19"/>
                <a:gd name="T4" fmla="*/ 17 w 18"/>
                <a:gd name="T5" fmla="*/ 0 h 19"/>
                <a:gd name="T6" fmla="*/ 8 w 18"/>
                <a:gd name="T7" fmla="*/ 17 h 19"/>
                <a:gd name="T8" fmla="*/ 0 w 18"/>
                <a:gd name="T9" fmla="*/ 18 h 19"/>
                <a:gd name="T10" fmla="*/ 0 w 18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9">
                  <a:moveTo>
                    <a:pt x="0" y="18"/>
                  </a:moveTo>
                  <a:lnTo>
                    <a:pt x="16" y="0"/>
                  </a:lnTo>
                  <a:lnTo>
                    <a:pt x="17" y="0"/>
                  </a:lnTo>
                  <a:lnTo>
                    <a:pt x="8" y="17"/>
                  </a:lnTo>
                  <a:lnTo>
                    <a:pt x="0" y="18"/>
                  </a:lnTo>
                  <a:lnTo>
                    <a:pt x="0" y="18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7" name="Freeform 79"/>
            <p:cNvSpPr>
              <a:spLocks/>
            </p:cNvSpPr>
            <p:nvPr/>
          </p:nvSpPr>
          <p:spPr bwMode="auto">
            <a:xfrm>
              <a:off x="1139" y="3494"/>
              <a:ext cx="49" cy="83"/>
            </a:xfrm>
            <a:custGeom>
              <a:avLst/>
              <a:gdLst>
                <a:gd name="T0" fmla="*/ 17 w 30"/>
                <a:gd name="T1" fmla="*/ 0 h 45"/>
                <a:gd name="T2" fmla="*/ 17 w 30"/>
                <a:gd name="T3" fmla="*/ 8 h 45"/>
                <a:gd name="T4" fmla="*/ 15 w 30"/>
                <a:gd name="T5" fmla="*/ 12 h 45"/>
                <a:gd name="T6" fmla="*/ 12 w 30"/>
                <a:gd name="T7" fmla="*/ 25 h 45"/>
                <a:gd name="T8" fmla="*/ 11 w 30"/>
                <a:gd name="T9" fmla="*/ 35 h 45"/>
                <a:gd name="T10" fmla="*/ 7 w 30"/>
                <a:gd name="T11" fmla="*/ 42 h 45"/>
                <a:gd name="T12" fmla="*/ 0 w 30"/>
                <a:gd name="T13" fmla="*/ 44 h 45"/>
                <a:gd name="T14" fmla="*/ 9 w 30"/>
                <a:gd name="T15" fmla="*/ 42 h 45"/>
                <a:gd name="T16" fmla="*/ 18 w 30"/>
                <a:gd name="T17" fmla="*/ 32 h 45"/>
                <a:gd name="T18" fmla="*/ 22 w 30"/>
                <a:gd name="T19" fmla="*/ 31 h 45"/>
                <a:gd name="T20" fmla="*/ 29 w 30"/>
                <a:gd name="T21" fmla="*/ 29 h 45"/>
                <a:gd name="T22" fmla="*/ 19 w 30"/>
                <a:gd name="T23" fmla="*/ 29 h 45"/>
                <a:gd name="T24" fmla="*/ 19 w 30"/>
                <a:gd name="T25" fmla="*/ 5 h 45"/>
                <a:gd name="T26" fmla="*/ 17 w 30"/>
                <a:gd name="T27" fmla="*/ 0 h 45"/>
                <a:gd name="T28" fmla="*/ 17 w 30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5">
                  <a:moveTo>
                    <a:pt x="17" y="0"/>
                  </a:moveTo>
                  <a:lnTo>
                    <a:pt x="17" y="8"/>
                  </a:lnTo>
                  <a:lnTo>
                    <a:pt x="15" y="12"/>
                  </a:lnTo>
                  <a:lnTo>
                    <a:pt x="12" y="25"/>
                  </a:lnTo>
                  <a:lnTo>
                    <a:pt x="11" y="35"/>
                  </a:lnTo>
                  <a:lnTo>
                    <a:pt x="7" y="42"/>
                  </a:lnTo>
                  <a:lnTo>
                    <a:pt x="0" y="44"/>
                  </a:lnTo>
                  <a:lnTo>
                    <a:pt x="9" y="42"/>
                  </a:lnTo>
                  <a:lnTo>
                    <a:pt x="18" y="32"/>
                  </a:lnTo>
                  <a:lnTo>
                    <a:pt x="22" y="31"/>
                  </a:lnTo>
                  <a:lnTo>
                    <a:pt x="29" y="29"/>
                  </a:lnTo>
                  <a:lnTo>
                    <a:pt x="19" y="29"/>
                  </a:lnTo>
                  <a:lnTo>
                    <a:pt x="19" y="5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8" name="Freeform 80"/>
            <p:cNvSpPr>
              <a:spLocks/>
            </p:cNvSpPr>
            <p:nvPr/>
          </p:nvSpPr>
          <p:spPr bwMode="auto">
            <a:xfrm>
              <a:off x="1179" y="3503"/>
              <a:ext cx="13" cy="42"/>
            </a:xfrm>
            <a:custGeom>
              <a:avLst/>
              <a:gdLst>
                <a:gd name="T0" fmla="*/ 7 w 8"/>
                <a:gd name="T1" fmla="*/ 0 h 23"/>
                <a:gd name="T2" fmla="*/ 2 w 8"/>
                <a:gd name="T3" fmla="*/ 0 h 23"/>
                <a:gd name="T4" fmla="*/ 1 w 8"/>
                <a:gd name="T5" fmla="*/ 2 h 23"/>
                <a:gd name="T6" fmla="*/ 0 w 8"/>
                <a:gd name="T7" fmla="*/ 22 h 23"/>
                <a:gd name="T8" fmla="*/ 7 w 8"/>
                <a:gd name="T9" fmla="*/ 5 h 23"/>
                <a:gd name="T10" fmla="*/ 7 w 8"/>
                <a:gd name="T11" fmla="*/ 0 h 23"/>
                <a:gd name="T12" fmla="*/ 7 w 8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lnTo>
                    <a:pt x="2" y="0"/>
                  </a:lnTo>
                  <a:lnTo>
                    <a:pt x="1" y="2"/>
                  </a:lnTo>
                  <a:lnTo>
                    <a:pt x="0" y="22"/>
                  </a:lnTo>
                  <a:lnTo>
                    <a:pt x="7" y="5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9" name="Freeform 81"/>
            <p:cNvSpPr>
              <a:spLocks/>
            </p:cNvSpPr>
            <p:nvPr/>
          </p:nvSpPr>
          <p:spPr bwMode="auto">
            <a:xfrm>
              <a:off x="1125" y="3240"/>
              <a:ext cx="49" cy="232"/>
            </a:xfrm>
            <a:custGeom>
              <a:avLst/>
              <a:gdLst>
                <a:gd name="T0" fmla="*/ 0 w 30"/>
                <a:gd name="T1" fmla="*/ 0 h 126"/>
                <a:gd name="T2" fmla="*/ 0 w 30"/>
                <a:gd name="T3" fmla="*/ 14 h 126"/>
                <a:gd name="T4" fmla="*/ 12 w 30"/>
                <a:gd name="T5" fmla="*/ 47 h 126"/>
                <a:gd name="T6" fmla="*/ 12 w 30"/>
                <a:gd name="T7" fmla="*/ 62 h 126"/>
                <a:gd name="T8" fmla="*/ 16 w 30"/>
                <a:gd name="T9" fmla="*/ 110 h 126"/>
                <a:gd name="T10" fmla="*/ 15 w 30"/>
                <a:gd name="T11" fmla="*/ 125 h 126"/>
                <a:gd name="T12" fmla="*/ 29 w 30"/>
                <a:gd name="T13" fmla="*/ 117 h 126"/>
                <a:gd name="T14" fmla="*/ 19 w 30"/>
                <a:gd name="T15" fmla="*/ 83 h 126"/>
                <a:gd name="T16" fmla="*/ 13 w 30"/>
                <a:gd name="T17" fmla="*/ 45 h 126"/>
                <a:gd name="T18" fmla="*/ 0 w 30"/>
                <a:gd name="T19" fmla="*/ 0 h 126"/>
                <a:gd name="T20" fmla="*/ 0 w 30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26">
                  <a:moveTo>
                    <a:pt x="0" y="0"/>
                  </a:moveTo>
                  <a:lnTo>
                    <a:pt x="0" y="14"/>
                  </a:lnTo>
                  <a:lnTo>
                    <a:pt x="12" y="47"/>
                  </a:lnTo>
                  <a:lnTo>
                    <a:pt x="12" y="62"/>
                  </a:lnTo>
                  <a:lnTo>
                    <a:pt x="16" y="110"/>
                  </a:lnTo>
                  <a:lnTo>
                    <a:pt x="15" y="125"/>
                  </a:lnTo>
                  <a:lnTo>
                    <a:pt x="29" y="117"/>
                  </a:lnTo>
                  <a:lnTo>
                    <a:pt x="19" y="83"/>
                  </a:lnTo>
                  <a:lnTo>
                    <a:pt x="13" y="4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0" name="Freeform 82"/>
            <p:cNvSpPr>
              <a:spLocks/>
            </p:cNvSpPr>
            <p:nvPr/>
          </p:nvSpPr>
          <p:spPr bwMode="auto">
            <a:xfrm>
              <a:off x="1179" y="3485"/>
              <a:ext cx="102" cy="79"/>
            </a:xfrm>
            <a:custGeom>
              <a:avLst/>
              <a:gdLst>
                <a:gd name="T0" fmla="*/ 1 w 62"/>
                <a:gd name="T1" fmla="*/ 1 h 43"/>
                <a:gd name="T2" fmla="*/ 14 w 62"/>
                <a:gd name="T3" fmla="*/ 14 h 43"/>
                <a:gd name="T4" fmla="*/ 15 w 62"/>
                <a:gd name="T5" fmla="*/ 16 h 43"/>
                <a:gd name="T6" fmla="*/ 15 w 62"/>
                <a:gd name="T7" fmla="*/ 28 h 43"/>
                <a:gd name="T8" fmla="*/ 9 w 62"/>
                <a:gd name="T9" fmla="*/ 29 h 43"/>
                <a:gd name="T10" fmla="*/ 0 w 62"/>
                <a:gd name="T11" fmla="*/ 40 h 43"/>
                <a:gd name="T12" fmla="*/ 10 w 62"/>
                <a:gd name="T13" fmla="*/ 37 h 43"/>
                <a:gd name="T14" fmla="*/ 26 w 62"/>
                <a:gd name="T15" fmla="*/ 42 h 43"/>
                <a:gd name="T16" fmla="*/ 41 w 62"/>
                <a:gd name="T17" fmla="*/ 42 h 43"/>
                <a:gd name="T18" fmla="*/ 50 w 62"/>
                <a:gd name="T19" fmla="*/ 39 h 43"/>
                <a:gd name="T20" fmla="*/ 52 w 62"/>
                <a:gd name="T21" fmla="*/ 26 h 43"/>
                <a:gd name="T22" fmla="*/ 56 w 62"/>
                <a:gd name="T23" fmla="*/ 12 h 43"/>
                <a:gd name="T24" fmla="*/ 61 w 62"/>
                <a:gd name="T25" fmla="*/ 7 h 43"/>
                <a:gd name="T26" fmla="*/ 19 w 62"/>
                <a:gd name="T27" fmla="*/ 0 h 43"/>
                <a:gd name="T28" fmla="*/ 12 w 62"/>
                <a:gd name="T29" fmla="*/ 1 h 43"/>
                <a:gd name="T30" fmla="*/ 1 w 62"/>
                <a:gd name="T31" fmla="*/ 1 h 43"/>
                <a:gd name="T32" fmla="*/ 1 w 62"/>
                <a:gd name="T33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3">
                  <a:moveTo>
                    <a:pt x="1" y="1"/>
                  </a:moveTo>
                  <a:lnTo>
                    <a:pt x="14" y="14"/>
                  </a:lnTo>
                  <a:lnTo>
                    <a:pt x="15" y="16"/>
                  </a:lnTo>
                  <a:lnTo>
                    <a:pt x="15" y="28"/>
                  </a:lnTo>
                  <a:lnTo>
                    <a:pt x="9" y="29"/>
                  </a:lnTo>
                  <a:lnTo>
                    <a:pt x="0" y="40"/>
                  </a:lnTo>
                  <a:lnTo>
                    <a:pt x="10" y="37"/>
                  </a:lnTo>
                  <a:lnTo>
                    <a:pt x="26" y="42"/>
                  </a:lnTo>
                  <a:lnTo>
                    <a:pt x="41" y="42"/>
                  </a:lnTo>
                  <a:lnTo>
                    <a:pt x="50" y="39"/>
                  </a:lnTo>
                  <a:lnTo>
                    <a:pt x="52" y="26"/>
                  </a:lnTo>
                  <a:lnTo>
                    <a:pt x="56" y="12"/>
                  </a:lnTo>
                  <a:lnTo>
                    <a:pt x="61" y="7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1" name="Freeform 83"/>
            <p:cNvSpPr>
              <a:spLocks/>
            </p:cNvSpPr>
            <p:nvPr/>
          </p:nvSpPr>
          <p:spPr bwMode="auto">
            <a:xfrm>
              <a:off x="1186" y="3070"/>
              <a:ext cx="137" cy="133"/>
            </a:xfrm>
            <a:custGeom>
              <a:avLst/>
              <a:gdLst>
                <a:gd name="T0" fmla="*/ 47 w 84"/>
                <a:gd name="T1" fmla="*/ 0 h 72"/>
                <a:gd name="T2" fmla="*/ 79 w 84"/>
                <a:gd name="T3" fmla="*/ 26 h 72"/>
                <a:gd name="T4" fmla="*/ 83 w 84"/>
                <a:gd name="T5" fmla="*/ 32 h 72"/>
                <a:gd name="T6" fmla="*/ 83 w 84"/>
                <a:gd name="T7" fmla="*/ 39 h 72"/>
                <a:gd name="T8" fmla="*/ 82 w 84"/>
                <a:gd name="T9" fmla="*/ 50 h 72"/>
                <a:gd name="T10" fmla="*/ 73 w 84"/>
                <a:gd name="T11" fmla="*/ 62 h 72"/>
                <a:gd name="T12" fmla="*/ 74 w 84"/>
                <a:gd name="T13" fmla="*/ 56 h 72"/>
                <a:gd name="T14" fmla="*/ 59 w 84"/>
                <a:gd name="T15" fmla="*/ 64 h 72"/>
                <a:gd name="T16" fmla="*/ 68 w 84"/>
                <a:gd name="T17" fmla="*/ 52 h 72"/>
                <a:gd name="T18" fmla="*/ 58 w 84"/>
                <a:gd name="T19" fmla="*/ 60 h 72"/>
                <a:gd name="T20" fmla="*/ 52 w 84"/>
                <a:gd name="T21" fmla="*/ 60 h 72"/>
                <a:gd name="T22" fmla="*/ 61 w 84"/>
                <a:gd name="T23" fmla="*/ 50 h 72"/>
                <a:gd name="T24" fmla="*/ 52 w 84"/>
                <a:gd name="T25" fmla="*/ 50 h 72"/>
                <a:gd name="T26" fmla="*/ 49 w 84"/>
                <a:gd name="T27" fmla="*/ 59 h 72"/>
                <a:gd name="T28" fmla="*/ 23 w 84"/>
                <a:gd name="T29" fmla="*/ 71 h 72"/>
                <a:gd name="T30" fmla="*/ 46 w 84"/>
                <a:gd name="T31" fmla="*/ 51 h 72"/>
                <a:gd name="T32" fmla="*/ 44 w 84"/>
                <a:gd name="T33" fmla="*/ 47 h 72"/>
                <a:gd name="T34" fmla="*/ 18 w 84"/>
                <a:gd name="T35" fmla="*/ 65 h 72"/>
                <a:gd name="T36" fmla="*/ 13 w 84"/>
                <a:gd name="T37" fmla="*/ 64 h 72"/>
                <a:gd name="T38" fmla="*/ 55 w 84"/>
                <a:gd name="T39" fmla="*/ 32 h 72"/>
                <a:gd name="T40" fmla="*/ 11 w 84"/>
                <a:gd name="T41" fmla="*/ 59 h 72"/>
                <a:gd name="T42" fmla="*/ 38 w 84"/>
                <a:gd name="T43" fmla="*/ 34 h 72"/>
                <a:gd name="T44" fmla="*/ 0 w 84"/>
                <a:gd name="T45" fmla="*/ 49 h 72"/>
                <a:gd name="T46" fmla="*/ 11 w 84"/>
                <a:gd name="T47" fmla="*/ 36 h 72"/>
                <a:gd name="T48" fmla="*/ 29 w 84"/>
                <a:gd name="T49" fmla="*/ 27 h 72"/>
                <a:gd name="T50" fmla="*/ 13 w 84"/>
                <a:gd name="T51" fmla="*/ 27 h 72"/>
                <a:gd name="T52" fmla="*/ 33 w 84"/>
                <a:gd name="T53" fmla="*/ 21 h 72"/>
                <a:gd name="T54" fmla="*/ 61 w 84"/>
                <a:gd name="T55" fmla="*/ 23 h 72"/>
                <a:gd name="T56" fmla="*/ 63 w 84"/>
                <a:gd name="T57" fmla="*/ 20 h 72"/>
                <a:gd name="T58" fmla="*/ 52 w 84"/>
                <a:gd name="T59" fmla="*/ 16 h 72"/>
                <a:gd name="T60" fmla="*/ 61 w 84"/>
                <a:gd name="T61" fmla="*/ 16 h 72"/>
                <a:gd name="T62" fmla="*/ 47 w 84"/>
                <a:gd name="T63" fmla="*/ 0 h 72"/>
                <a:gd name="T64" fmla="*/ 47 w 84"/>
                <a:gd name="T6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72">
                  <a:moveTo>
                    <a:pt x="47" y="0"/>
                  </a:moveTo>
                  <a:lnTo>
                    <a:pt x="79" y="26"/>
                  </a:lnTo>
                  <a:lnTo>
                    <a:pt x="83" y="32"/>
                  </a:lnTo>
                  <a:lnTo>
                    <a:pt x="83" y="39"/>
                  </a:lnTo>
                  <a:lnTo>
                    <a:pt x="82" y="50"/>
                  </a:lnTo>
                  <a:lnTo>
                    <a:pt x="73" y="62"/>
                  </a:lnTo>
                  <a:lnTo>
                    <a:pt x="74" y="56"/>
                  </a:lnTo>
                  <a:lnTo>
                    <a:pt x="59" y="64"/>
                  </a:lnTo>
                  <a:lnTo>
                    <a:pt x="68" y="52"/>
                  </a:lnTo>
                  <a:lnTo>
                    <a:pt x="58" y="60"/>
                  </a:lnTo>
                  <a:lnTo>
                    <a:pt x="52" y="60"/>
                  </a:lnTo>
                  <a:lnTo>
                    <a:pt x="61" y="50"/>
                  </a:lnTo>
                  <a:lnTo>
                    <a:pt x="52" y="50"/>
                  </a:lnTo>
                  <a:lnTo>
                    <a:pt x="49" y="59"/>
                  </a:lnTo>
                  <a:lnTo>
                    <a:pt x="23" y="71"/>
                  </a:lnTo>
                  <a:lnTo>
                    <a:pt x="46" y="51"/>
                  </a:lnTo>
                  <a:lnTo>
                    <a:pt x="44" y="47"/>
                  </a:lnTo>
                  <a:lnTo>
                    <a:pt x="18" y="65"/>
                  </a:lnTo>
                  <a:lnTo>
                    <a:pt x="13" y="64"/>
                  </a:lnTo>
                  <a:lnTo>
                    <a:pt x="55" y="32"/>
                  </a:lnTo>
                  <a:lnTo>
                    <a:pt x="11" y="59"/>
                  </a:lnTo>
                  <a:lnTo>
                    <a:pt x="38" y="34"/>
                  </a:lnTo>
                  <a:lnTo>
                    <a:pt x="0" y="49"/>
                  </a:lnTo>
                  <a:lnTo>
                    <a:pt x="11" y="36"/>
                  </a:lnTo>
                  <a:lnTo>
                    <a:pt x="29" y="27"/>
                  </a:lnTo>
                  <a:lnTo>
                    <a:pt x="13" y="27"/>
                  </a:lnTo>
                  <a:lnTo>
                    <a:pt x="33" y="21"/>
                  </a:lnTo>
                  <a:lnTo>
                    <a:pt x="61" y="23"/>
                  </a:lnTo>
                  <a:lnTo>
                    <a:pt x="63" y="20"/>
                  </a:lnTo>
                  <a:lnTo>
                    <a:pt x="52" y="16"/>
                  </a:lnTo>
                  <a:lnTo>
                    <a:pt x="61" y="16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2" name="Freeform 84"/>
            <p:cNvSpPr>
              <a:spLocks/>
            </p:cNvSpPr>
            <p:nvPr/>
          </p:nvSpPr>
          <p:spPr bwMode="auto">
            <a:xfrm>
              <a:off x="1212" y="3186"/>
              <a:ext cx="56" cy="65"/>
            </a:xfrm>
            <a:custGeom>
              <a:avLst/>
              <a:gdLst>
                <a:gd name="T0" fmla="*/ 33 w 34"/>
                <a:gd name="T1" fmla="*/ 0 h 35"/>
                <a:gd name="T2" fmla="*/ 14 w 34"/>
                <a:gd name="T3" fmla="*/ 34 h 35"/>
                <a:gd name="T4" fmla="*/ 11 w 34"/>
                <a:gd name="T5" fmla="*/ 31 h 35"/>
                <a:gd name="T6" fmla="*/ 7 w 34"/>
                <a:gd name="T7" fmla="*/ 31 h 35"/>
                <a:gd name="T8" fmla="*/ 9 w 34"/>
                <a:gd name="T9" fmla="*/ 25 h 35"/>
                <a:gd name="T10" fmla="*/ 0 w 34"/>
                <a:gd name="T11" fmla="*/ 19 h 35"/>
                <a:gd name="T12" fmla="*/ 25 w 34"/>
                <a:gd name="T13" fmla="*/ 4 h 35"/>
                <a:gd name="T14" fmla="*/ 10 w 34"/>
                <a:gd name="T15" fmla="*/ 22 h 35"/>
                <a:gd name="T16" fmla="*/ 17 w 34"/>
                <a:gd name="T17" fmla="*/ 19 h 35"/>
                <a:gd name="T18" fmla="*/ 17 w 34"/>
                <a:gd name="T19" fmla="*/ 22 h 35"/>
                <a:gd name="T20" fmla="*/ 33 w 34"/>
                <a:gd name="T21" fmla="*/ 0 h 35"/>
                <a:gd name="T22" fmla="*/ 33 w 34"/>
                <a:gd name="T2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5">
                  <a:moveTo>
                    <a:pt x="33" y="0"/>
                  </a:moveTo>
                  <a:lnTo>
                    <a:pt x="14" y="34"/>
                  </a:lnTo>
                  <a:lnTo>
                    <a:pt x="11" y="31"/>
                  </a:lnTo>
                  <a:lnTo>
                    <a:pt x="7" y="31"/>
                  </a:lnTo>
                  <a:lnTo>
                    <a:pt x="9" y="25"/>
                  </a:lnTo>
                  <a:lnTo>
                    <a:pt x="0" y="19"/>
                  </a:lnTo>
                  <a:lnTo>
                    <a:pt x="25" y="4"/>
                  </a:lnTo>
                  <a:lnTo>
                    <a:pt x="10" y="22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33" y="0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3" name="Freeform 85"/>
            <p:cNvSpPr>
              <a:spLocks/>
            </p:cNvSpPr>
            <p:nvPr/>
          </p:nvSpPr>
          <p:spPr bwMode="auto">
            <a:xfrm>
              <a:off x="1276" y="3201"/>
              <a:ext cx="33" cy="50"/>
            </a:xfrm>
            <a:custGeom>
              <a:avLst/>
              <a:gdLst>
                <a:gd name="T0" fmla="*/ 18 w 20"/>
                <a:gd name="T1" fmla="*/ 0 h 27"/>
                <a:gd name="T2" fmla="*/ 13 w 20"/>
                <a:gd name="T3" fmla="*/ 2 h 27"/>
                <a:gd name="T4" fmla="*/ 6 w 20"/>
                <a:gd name="T5" fmla="*/ 9 h 27"/>
                <a:gd name="T6" fmla="*/ 9 w 20"/>
                <a:gd name="T7" fmla="*/ 9 h 27"/>
                <a:gd name="T8" fmla="*/ 2 w 20"/>
                <a:gd name="T9" fmla="*/ 13 h 27"/>
                <a:gd name="T10" fmla="*/ 0 w 20"/>
                <a:gd name="T11" fmla="*/ 18 h 27"/>
                <a:gd name="T12" fmla="*/ 3 w 20"/>
                <a:gd name="T13" fmla="*/ 20 h 27"/>
                <a:gd name="T14" fmla="*/ 2 w 20"/>
                <a:gd name="T15" fmla="*/ 26 h 27"/>
                <a:gd name="T16" fmla="*/ 6 w 20"/>
                <a:gd name="T17" fmla="*/ 20 h 27"/>
                <a:gd name="T18" fmla="*/ 3 w 20"/>
                <a:gd name="T19" fmla="*/ 17 h 27"/>
                <a:gd name="T20" fmla="*/ 4 w 20"/>
                <a:gd name="T21" fmla="*/ 14 h 27"/>
                <a:gd name="T22" fmla="*/ 12 w 20"/>
                <a:gd name="T23" fmla="*/ 10 h 27"/>
                <a:gd name="T24" fmla="*/ 15 w 20"/>
                <a:gd name="T25" fmla="*/ 5 h 27"/>
                <a:gd name="T26" fmla="*/ 17 w 20"/>
                <a:gd name="T27" fmla="*/ 5 h 27"/>
                <a:gd name="T28" fmla="*/ 19 w 20"/>
                <a:gd name="T29" fmla="*/ 1 h 27"/>
                <a:gd name="T30" fmla="*/ 18 w 20"/>
                <a:gd name="T31" fmla="*/ 0 h 27"/>
                <a:gd name="T32" fmla="*/ 18 w 20"/>
                <a:gd name="T3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7">
                  <a:moveTo>
                    <a:pt x="18" y="0"/>
                  </a:moveTo>
                  <a:lnTo>
                    <a:pt x="13" y="2"/>
                  </a:lnTo>
                  <a:lnTo>
                    <a:pt x="6" y="9"/>
                  </a:lnTo>
                  <a:lnTo>
                    <a:pt x="9" y="9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2" y="26"/>
                  </a:lnTo>
                  <a:lnTo>
                    <a:pt x="6" y="20"/>
                  </a:lnTo>
                  <a:lnTo>
                    <a:pt x="3" y="17"/>
                  </a:lnTo>
                  <a:lnTo>
                    <a:pt x="4" y="14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4" name="Freeform 86"/>
            <p:cNvSpPr>
              <a:spLocks/>
            </p:cNvSpPr>
            <p:nvPr/>
          </p:nvSpPr>
          <p:spPr bwMode="auto">
            <a:xfrm>
              <a:off x="1286" y="3219"/>
              <a:ext cx="14" cy="41"/>
            </a:xfrm>
            <a:custGeom>
              <a:avLst/>
              <a:gdLst>
                <a:gd name="T0" fmla="*/ 6 w 9"/>
                <a:gd name="T1" fmla="*/ 0 h 22"/>
                <a:gd name="T2" fmla="*/ 8 w 9"/>
                <a:gd name="T3" fmla="*/ 17 h 22"/>
                <a:gd name="T4" fmla="*/ 7 w 9"/>
                <a:gd name="T5" fmla="*/ 19 h 22"/>
                <a:gd name="T6" fmla="*/ 0 w 9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2">
                  <a:moveTo>
                    <a:pt x="6" y="0"/>
                  </a:moveTo>
                  <a:lnTo>
                    <a:pt x="8" y="17"/>
                  </a:lnTo>
                  <a:lnTo>
                    <a:pt x="7" y="19"/>
                  </a:lnTo>
                  <a:lnTo>
                    <a:pt x="0" y="21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5" name="Freeform 87"/>
            <p:cNvSpPr>
              <a:spLocks/>
            </p:cNvSpPr>
            <p:nvPr/>
          </p:nvSpPr>
          <p:spPr bwMode="auto">
            <a:xfrm>
              <a:off x="1256" y="3252"/>
              <a:ext cx="28" cy="32"/>
            </a:xfrm>
            <a:custGeom>
              <a:avLst/>
              <a:gdLst>
                <a:gd name="T0" fmla="*/ 15 w 17"/>
                <a:gd name="T1" fmla="*/ 0 h 17"/>
                <a:gd name="T2" fmla="*/ 6 w 17"/>
                <a:gd name="T3" fmla="*/ 7 h 17"/>
                <a:gd name="T4" fmla="*/ 0 w 17"/>
                <a:gd name="T5" fmla="*/ 15 h 17"/>
                <a:gd name="T6" fmla="*/ 8 w 17"/>
                <a:gd name="T7" fmla="*/ 11 h 17"/>
                <a:gd name="T8" fmla="*/ 9 w 17"/>
                <a:gd name="T9" fmla="*/ 11 h 17"/>
                <a:gd name="T10" fmla="*/ 9 w 17"/>
                <a:gd name="T11" fmla="*/ 16 h 17"/>
                <a:gd name="T12" fmla="*/ 12 w 17"/>
                <a:gd name="T13" fmla="*/ 11 h 17"/>
                <a:gd name="T14" fmla="*/ 12 w 17"/>
                <a:gd name="T15" fmla="*/ 10 h 17"/>
                <a:gd name="T16" fmla="*/ 10 w 17"/>
                <a:gd name="T17" fmla="*/ 8 h 17"/>
                <a:gd name="T18" fmla="*/ 16 w 17"/>
                <a:gd name="T19" fmla="*/ 1 h 17"/>
                <a:gd name="T20" fmla="*/ 15 w 17"/>
                <a:gd name="T21" fmla="*/ 0 h 17"/>
                <a:gd name="T22" fmla="*/ 15 w 17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15" y="0"/>
                  </a:moveTo>
                  <a:lnTo>
                    <a:pt x="6" y="7"/>
                  </a:lnTo>
                  <a:lnTo>
                    <a:pt x="0" y="15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6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5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6" name="Freeform 88"/>
            <p:cNvSpPr>
              <a:spLocks/>
            </p:cNvSpPr>
            <p:nvPr/>
          </p:nvSpPr>
          <p:spPr bwMode="auto">
            <a:xfrm>
              <a:off x="1261" y="3282"/>
              <a:ext cx="12" cy="18"/>
            </a:xfrm>
            <a:custGeom>
              <a:avLst/>
              <a:gdLst>
                <a:gd name="T0" fmla="*/ 6 w 7"/>
                <a:gd name="T1" fmla="*/ 0 h 10"/>
                <a:gd name="T2" fmla="*/ 0 w 7"/>
                <a:gd name="T3" fmla="*/ 5 h 10"/>
                <a:gd name="T4" fmla="*/ 3 w 7"/>
                <a:gd name="T5" fmla="*/ 5 h 10"/>
                <a:gd name="T6" fmla="*/ 5 w 7"/>
                <a:gd name="T7" fmla="*/ 6 h 10"/>
                <a:gd name="T8" fmla="*/ 6 w 7"/>
                <a:gd name="T9" fmla="*/ 9 h 10"/>
                <a:gd name="T10" fmla="*/ 6 w 7"/>
                <a:gd name="T11" fmla="*/ 6 h 10"/>
                <a:gd name="T12" fmla="*/ 5 w 7"/>
                <a:gd name="T13" fmla="*/ 3 h 10"/>
                <a:gd name="T14" fmla="*/ 6 w 7"/>
                <a:gd name="T15" fmla="*/ 0 h 10"/>
                <a:gd name="T16" fmla="*/ 6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6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6"/>
                  </a:lnTo>
                  <a:lnTo>
                    <a:pt x="6" y="9"/>
                  </a:lnTo>
                  <a:lnTo>
                    <a:pt x="6" y="6"/>
                  </a:lnTo>
                  <a:lnTo>
                    <a:pt x="5" y="3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7" name="Freeform 89"/>
            <p:cNvSpPr>
              <a:spLocks/>
            </p:cNvSpPr>
            <p:nvPr/>
          </p:nvSpPr>
          <p:spPr bwMode="auto">
            <a:xfrm>
              <a:off x="1276" y="3252"/>
              <a:ext cx="11" cy="23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1 h 12"/>
                <a:gd name="T4" fmla="*/ 3 w 7"/>
                <a:gd name="T5" fmla="*/ 10 h 12"/>
                <a:gd name="T6" fmla="*/ 6 w 7"/>
                <a:gd name="T7" fmla="*/ 0 h 12"/>
                <a:gd name="T8" fmla="*/ 6 w 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lnTo>
                    <a:pt x="0" y="11"/>
                  </a:lnTo>
                  <a:lnTo>
                    <a:pt x="3" y="10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8" name="Freeform 90"/>
            <p:cNvSpPr>
              <a:spLocks/>
            </p:cNvSpPr>
            <p:nvPr/>
          </p:nvSpPr>
          <p:spPr bwMode="auto">
            <a:xfrm>
              <a:off x="1104" y="3052"/>
              <a:ext cx="138" cy="226"/>
            </a:xfrm>
            <a:custGeom>
              <a:avLst/>
              <a:gdLst>
                <a:gd name="T0" fmla="*/ 59 w 84"/>
                <a:gd name="T1" fmla="*/ 0 h 123"/>
                <a:gd name="T2" fmla="*/ 40 w 84"/>
                <a:gd name="T3" fmla="*/ 6 h 123"/>
                <a:gd name="T4" fmla="*/ 14 w 84"/>
                <a:gd name="T5" fmla="*/ 37 h 123"/>
                <a:gd name="T6" fmla="*/ 12 w 84"/>
                <a:gd name="T7" fmla="*/ 63 h 123"/>
                <a:gd name="T8" fmla="*/ 0 w 84"/>
                <a:gd name="T9" fmla="*/ 84 h 123"/>
                <a:gd name="T10" fmla="*/ 18 w 84"/>
                <a:gd name="T11" fmla="*/ 99 h 123"/>
                <a:gd name="T12" fmla="*/ 35 w 84"/>
                <a:gd name="T13" fmla="*/ 122 h 123"/>
                <a:gd name="T14" fmla="*/ 23 w 84"/>
                <a:gd name="T15" fmla="*/ 101 h 123"/>
                <a:gd name="T16" fmla="*/ 36 w 84"/>
                <a:gd name="T17" fmla="*/ 105 h 123"/>
                <a:gd name="T18" fmla="*/ 47 w 84"/>
                <a:gd name="T19" fmla="*/ 97 h 123"/>
                <a:gd name="T20" fmla="*/ 55 w 84"/>
                <a:gd name="T21" fmla="*/ 99 h 123"/>
                <a:gd name="T22" fmla="*/ 63 w 84"/>
                <a:gd name="T23" fmla="*/ 120 h 123"/>
                <a:gd name="T24" fmla="*/ 63 w 84"/>
                <a:gd name="T25" fmla="*/ 118 h 123"/>
                <a:gd name="T26" fmla="*/ 58 w 84"/>
                <a:gd name="T27" fmla="*/ 97 h 123"/>
                <a:gd name="T28" fmla="*/ 61 w 84"/>
                <a:gd name="T29" fmla="*/ 90 h 123"/>
                <a:gd name="T30" fmla="*/ 41 w 84"/>
                <a:gd name="T31" fmla="*/ 102 h 123"/>
                <a:gd name="T32" fmla="*/ 61 w 84"/>
                <a:gd name="T33" fmla="*/ 86 h 123"/>
                <a:gd name="T34" fmla="*/ 47 w 84"/>
                <a:gd name="T35" fmla="*/ 86 h 123"/>
                <a:gd name="T36" fmla="*/ 63 w 84"/>
                <a:gd name="T37" fmla="*/ 74 h 123"/>
                <a:gd name="T38" fmla="*/ 68 w 84"/>
                <a:gd name="T39" fmla="*/ 56 h 123"/>
                <a:gd name="T40" fmla="*/ 48 w 84"/>
                <a:gd name="T41" fmla="*/ 69 h 123"/>
                <a:gd name="T42" fmla="*/ 41 w 84"/>
                <a:gd name="T43" fmla="*/ 71 h 123"/>
                <a:gd name="T44" fmla="*/ 65 w 84"/>
                <a:gd name="T45" fmla="*/ 41 h 123"/>
                <a:gd name="T46" fmla="*/ 55 w 84"/>
                <a:gd name="T47" fmla="*/ 36 h 123"/>
                <a:gd name="T48" fmla="*/ 62 w 84"/>
                <a:gd name="T49" fmla="*/ 28 h 123"/>
                <a:gd name="T50" fmla="*/ 38 w 84"/>
                <a:gd name="T51" fmla="*/ 63 h 123"/>
                <a:gd name="T52" fmla="*/ 29 w 84"/>
                <a:gd name="T53" fmla="*/ 86 h 123"/>
                <a:gd name="T54" fmla="*/ 37 w 84"/>
                <a:gd name="T55" fmla="*/ 56 h 123"/>
                <a:gd name="T56" fmla="*/ 61 w 84"/>
                <a:gd name="T57" fmla="*/ 18 h 123"/>
                <a:gd name="T58" fmla="*/ 36 w 84"/>
                <a:gd name="T59" fmla="*/ 29 h 123"/>
                <a:gd name="T60" fmla="*/ 28 w 84"/>
                <a:gd name="T61" fmla="*/ 27 h 123"/>
                <a:gd name="T62" fmla="*/ 22 w 84"/>
                <a:gd name="T63" fmla="*/ 28 h 123"/>
                <a:gd name="T64" fmla="*/ 59 w 84"/>
                <a:gd name="T65" fmla="*/ 6 h 123"/>
                <a:gd name="T66" fmla="*/ 73 w 84"/>
                <a:gd name="T67" fmla="*/ 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" h="123">
                  <a:moveTo>
                    <a:pt x="73" y="1"/>
                  </a:moveTo>
                  <a:lnTo>
                    <a:pt x="59" y="0"/>
                  </a:lnTo>
                  <a:lnTo>
                    <a:pt x="51" y="5"/>
                  </a:lnTo>
                  <a:lnTo>
                    <a:pt x="40" y="6"/>
                  </a:lnTo>
                  <a:lnTo>
                    <a:pt x="18" y="27"/>
                  </a:lnTo>
                  <a:lnTo>
                    <a:pt x="14" y="37"/>
                  </a:lnTo>
                  <a:lnTo>
                    <a:pt x="10" y="54"/>
                  </a:lnTo>
                  <a:lnTo>
                    <a:pt x="12" y="63"/>
                  </a:lnTo>
                  <a:lnTo>
                    <a:pt x="3" y="71"/>
                  </a:lnTo>
                  <a:lnTo>
                    <a:pt x="0" y="84"/>
                  </a:lnTo>
                  <a:lnTo>
                    <a:pt x="11" y="97"/>
                  </a:lnTo>
                  <a:lnTo>
                    <a:pt x="18" y="99"/>
                  </a:lnTo>
                  <a:lnTo>
                    <a:pt x="23" y="111"/>
                  </a:lnTo>
                  <a:lnTo>
                    <a:pt x="35" y="122"/>
                  </a:lnTo>
                  <a:lnTo>
                    <a:pt x="25" y="110"/>
                  </a:lnTo>
                  <a:lnTo>
                    <a:pt x="23" y="101"/>
                  </a:lnTo>
                  <a:lnTo>
                    <a:pt x="30" y="106"/>
                  </a:lnTo>
                  <a:lnTo>
                    <a:pt x="36" y="105"/>
                  </a:lnTo>
                  <a:lnTo>
                    <a:pt x="41" y="107"/>
                  </a:lnTo>
                  <a:lnTo>
                    <a:pt x="47" y="97"/>
                  </a:lnTo>
                  <a:lnTo>
                    <a:pt x="56" y="95"/>
                  </a:lnTo>
                  <a:lnTo>
                    <a:pt x="55" y="99"/>
                  </a:lnTo>
                  <a:lnTo>
                    <a:pt x="56" y="113"/>
                  </a:lnTo>
                  <a:lnTo>
                    <a:pt x="63" y="120"/>
                  </a:lnTo>
                  <a:lnTo>
                    <a:pt x="68" y="119"/>
                  </a:lnTo>
                  <a:lnTo>
                    <a:pt x="63" y="118"/>
                  </a:lnTo>
                  <a:lnTo>
                    <a:pt x="58" y="112"/>
                  </a:lnTo>
                  <a:lnTo>
                    <a:pt x="58" y="97"/>
                  </a:lnTo>
                  <a:lnTo>
                    <a:pt x="63" y="91"/>
                  </a:lnTo>
                  <a:lnTo>
                    <a:pt x="61" y="90"/>
                  </a:lnTo>
                  <a:lnTo>
                    <a:pt x="46" y="96"/>
                  </a:lnTo>
                  <a:lnTo>
                    <a:pt x="41" y="102"/>
                  </a:lnTo>
                  <a:lnTo>
                    <a:pt x="45" y="91"/>
                  </a:lnTo>
                  <a:lnTo>
                    <a:pt x="61" y="86"/>
                  </a:lnTo>
                  <a:lnTo>
                    <a:pt x="83" y="76"/>
                  </a:lnTo>
                  <a:lnTo>
                    <a:pt x="47" y="86"/>
                  </a:lnTo>
                  <a:lnTo>
                    <a:pt x="71" y="72"/>
                  </a:lnTo>
                  <a:lnTo>
                    <a:pt x="63" y="74"/>
                  </a:lnTo>
                  <a:lnTo>
                    <a:pt x="51" y="80"/>
                  </a:lnTo>
                  <a:lnTo>
                    <a:pt x="68" y="56"/>
                  </a:lnTo>
                  <a:lnTo>
                    <a:pt x="45" y="81"/>
                  </a:lnTo>
                  <a:lnTo>
                    <a:pt x="48" y="69"/>
                  </a:lnTo>
                  <a:lnTo>
                    <a:pt x="61" y="57"/>
                  </a:lnTo>
                  <a:lnTo>
                    <a:pt x="41" y="71"/>
                  </a:lnTo>
                  <a:lnTo>
                    <a:pt x="46" y="64"/>
                  </a:lnTo>
                  <a:lnTo>
                    <a:pt x="65" y="41"/>
                  </a:lnTo>
                  <a:lnTo>
                    <a:pt x="47" y="56"/>
                  </a:lnTo>
                  <a:lnTo>
                    <a:pt x="55" y="36"/>
                  </a:lnTo>
                  <a:lnTo>
                    <a:pt x="64" y="27"/>
                  </a:lnTo>
                  <a:lnTo>
                    <a:pt x="62" y="28"/>
                  </a:lnTo>
                  <a:lnTo>
                    <a:pt x="52" y="34"/>
                  </a:lnTo>
                  <a:lnTo>
                    <a:pt x="38" y="63"/>
                  </a:lnTo>
                  <a:lnTo>
                    <a:pt x="33" y="70"/>
                  </a:lnTo>
                  <a:lnTo>
                    <a:pt x="29" y="86"/>
                  </a:lnTo>
                  <a:lnTo>
                    <a:pt x="31" y="66"/>
                  </a:lnTo>
                  <a:lnTo>
                    <a:pt x="37" y="56"/>
                  </a:lnTo>
                  <a:lnTo>
                    <a:pt x="43" y="34"/>
                  </a:lnTo>
                  <a:lnTo>
                    <a:pt x="61" y="18"/>
                  </a:lnTo>
                  <a:lnTo>
                    <a:pt x="55" y="18"/>
                  </a:lnTo>
                  <a:lnTo>
                    <a:pt x="36" y="29"/>
                  </a:lnTo>
                  <a:lnTo>
                    <a:pt x="41" y="20"/>
                  </a:lnTo>
                  <a:lnTo>
                    <a:pt x="28" y="27"/>
                  </a:lnTo>
                  <a:lnTo>
                    <a:pt x="18" y="41"/>
                  </a:lnTo>
                  <a:lnTo>
                    <a:pt x="22" y="28"/>
                  </a:lnTo>
                  <a:lnTo>
                    <a:pt x="43" y="9"/>
                  </a:lnTo>
                  <a:lnTo>
                    <a:pt x="59" y="6"/>
                  </a:lnTo>
                  <a:lnTo>
                    <a:pt x="55" y="5"/>
                  </a:lnTo>
                  <a:lnTo>
                    <a:pt x="73" y="1"/>
                  </a:lnTo>
                  <a:lnTo>
                    <a:pt x="73" y="1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9" name="Freeform 91"/>
            <p:cNvSpPr>
              <a:spLocks/>
            </p:cNvSpPr>
            <p:nvPr/>
          </p:nvSpPr>
          <p:spPr bwMode="auto">
            <a:xfrm>
              <a:off x="1204" y="3230"/>
              <a:ext cx="15" cy="32"/>
            </a:xfrm>
            <a:custGeom>
              <a:avLst/>
              <a:gdLst>
                <a:gd name="T0" fmla="*/ 8 w 9"/>
                <a:gd name="T1" fmla="*/ 4 h 17"/>
                <a:gd name="T2" fmla="*/ 4 w 9"/>
                <a:gd name="T3" fmla="*/ 0 h 17"/>
                <a:gd name="T4" fmla="*/ 2 w 9"/>
                <a:gd name="T5" fmla="*/ 2 h 17"/>
                <a:gd name="T6" fmla="*/ 0 w 9"/>
                <a:gd name="T7" fmla="*/ 8 h 17"/>
                <a:gd name="T8" fmla="*/ 2 w 9"/>
                <a:gd name="T9" fmla="*/ 16 h 17"/>
                <a:gd name="T10" fmla="*/ 1 w 9"/>
                <a:gd name="T11" fmla="*/ 10 h 17"/>
                <a:gd name="T12" fmla="*/ 2 w 9"/>
                <a:gd name="T13" fmla="*/ 5 h 17"/>
                <a:gd name="T14" fmla="*/ 7 w 9"/>
                <a:gd name="T15" fmla="*/ 11 h 17"/>
                <a:gd name="T16" fmla="*/ 8 w 9"/>
                <a:gd name="T17" fmla="*/ 8 h 17"/>
                <a:gd name="T18" fmla="*/ 8 w 9"/>
                <a:gd name="T19" fmla="*/ 4 h 17"/>
                <a:gd name="T20" fmla="*/ 8 w 9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4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2" y="16"/>
                  </a:lnTo>
                  <a:lnTo>
                    <a:pt x="1" y="10"/>
                  </a:lnTo>
                  <a:lnTo>
                    <a:pt x="2" y="5"/>
                  </a:lnTo>
                  <a:lnTo>
                    <a:pt x="7" y="11"/>
                  </a:lnTo>
                  <a:lnTo>
                    <a:pt x="8" y="8"/>
                  </a:lnTo>
                  <a:lnTo>
                    <a:pt x="8" y="4"/>
                  </a:lnTo>
                  <a:lnTo>
                    <a:pt x="8" y="4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0" name="Freeform 92"/>
            <p:cNvSpPr>
              <a:spLocks/>
            </p:cNvSpPr>
            <p:nvPr/>
          </p:nvSpPr>
          <p:spPr bwMode="auto">
            <a:xfrm>
              <a:off x="1202" y="3269"/>
              <a:ext cx="10" cy="22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4 h 12"/>
                <a:gd name="T4" fmla="*/ 5 w 6"/>
                <a:gd name="T5" fmla="*/ 11 h 12"/>
                <a:gd name="T6" fmla="*/ 5 w 6"/>
                <a:gd name="T7" fmla="*/ 1 h 12"/>
                <a:gd name="T8" fmla="*/ 0 w 6"/>
                <a:gd name="T9" fmla="*/ 0 h 12"/>
                <a:gd name="T10" fmla="*/ 0 w 6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4"/>
                  </a:lnTo>
                  <a:lnTo>
                    <a:pt x="5" y="11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1" name="Freeform 93"/>
            <p:cNvSpPr>
              <a:spLocks/>
            </p:cNvSpPr>
            <p:nvPr/>
          </p:nvSpPr>
          <p:spPr bwMode="auto">
            <a:xfrm>
              <a:off x="1179" y="3291"/>
              <a:ext cx="92" cy="54"/>
            </a:xfrm>
            <a:custGeom>
              <a:avLst/>
              <a:gdLst>
                <a:gd name="T0" fmla="*/ 0 w 56"/>
                <a:gd name="T1" fmla="*/ 0 h 29"/>
                <a:gd name="T2" fmla="*/ 12 w 56"/>
                <a:gd name="T3" fmla="*/ 8 h 29"/>
                <a:gd name="T4" fmla="*/ 20 w 56"/>
                <a:gd name="T5" fmla="*/ 8 h 29"/>
                <a:gd name="T6" fmla="*/ 24 w 56"/>
                <a:gd name="T7" fmla="*/ 11 h 29"/>
                <a:gd name="T8" fmla="*/ 47 w 56"/>
                <a:gd name="T9" fmla="*/ 11 h 29"/>
                <a:gd name="T10" fmla="*/ 55 w 56"/>
                <a:gd name="T11" fmla="*/ 8 h 29"/>
                <a:gd name="T12" fmla="*/ 50 w 56"/>
                <a:gd name="T13" fmla="*/ 12 h 29"/>
                <a:gd name="T14" fmla="*/ 41 w 56"/>
                <a:gd name="T15" fmla="*/ 14 h 29"/>
                <a:gd name="T16" fmla="*/ 39 w 56"/>
                <a:gd name="T17" fmla="*/ 19 h 29"/>
                <a:gd name="T18" fmla="*/ 37 w 56"/>
                <a:gd name="T19" fmla="*/ 23 h 29"/>
                <a:gd name="T20" fmla="*/ 37 w 56"/>
                <a:gd name="T21" fmla="*/ 28 h 29"/>
                <a:gd name="T22" fmla="*/ 33 w 56"/>
                <a:gd name="T23" fmla="*/ 25 h 29"/>
                <a:gd name="T24" fmla="*/ 26 w 56"/>
                <a:gd name="T25" fmla="*/ 13 h 29"/>
                <a:gd name="T26" fmla="*/ 18 w 56"/>
                <a:gd name="T27" fmla="*/ 23 h 29"/>
                <a:gd name="T28" fmla="*/ 15 w 56"/>
                <a:gd name="T29" fmla="*/ 19 h 29"/>
                <a:gd name="T30" fmla="*/ 2 w 56"/>
                <a:gd name="T31" fmla="*/ 4 h 29"/>
                <a:gd name="T32" fmla="*/ 0 w 56"/>
                <a:gd name="T33" fmla="*/ 0 h 29"/>
                <a:gd name="T34" fmla="*/ 0 w 56"/>
                <a:gd name="T3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29">
                  <a:moveTo>
                    <a:pt x="0" y="0"/>
                  </a:moveTo>
                  <a:lnTo>
                    <a:pt x="12" y="8"/>
                  </a:lnTo>
                  <a:lnTo>
                    <a:pt x="20" y="8"/>
                  </a:lnTo>
                  <a:lnTo>
                    <a:pt x="24" y="11"/>
                  </a:lnTo>
                  <a:lnTo>
                    <a:pt x="47" y="11"/>
                  </a:lnTo>
                  <a:lnTo>
                    <a:pt x="55" y="8"/>
                  </a:lnTo>
                  <a:lnTo>
                    <a:pt x="50" y="12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7" y="23"/>
                  </a:lnTo>
                  <a:lnTo>
                    <a:pt x="37" y="28"/>
                  </a:lnTo>
                  <a:lnTo>
                    <a:pt x="33" y="25"/>
                  </a:lnTo>
                  <a:lnTo>
                    <a:pt x="26" y="13"/>
                  </a:lnTo>
                  <a:lnTo>
                    <a:pt x="18" y="23"/>
                  </a:lnTo>
                  <a:lnTo>
                    <a:pt x="15" y="1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2" name="Freeform 94"/>
            <p:cNvSpPr>
              <a:spLocks/>
            </p:cNvSpPr>
            <p:nvPr/>
          </p:nvSpPr>
          <p:spPr bwMode="auto">
            <a:xfrm>
              <a:off x="1124" y="3238"/>
              <a:ext cx="37" cy="175"/>
            </a:xfrm>
            <a:custGeom>
              <a:avLst/>
              <a:gdLst>
                <a:gd name="T0" fmla="*/ 1 w 23"/>
                <a:gd name="T1" fmla="*/ 0 h 95"/>
                <a:gd name="T2" fmla="*/ 0 w 23"/>
                <a:gd name="T3" fmla="*/ 11 h 95"/>
                <a:gd name="T4" fmla="*/ 16 w 23"/>
                <a:gd name="T5" fmla="*/ 56 h 95"/>
                <a:gd name="T6" fmla="*/ 22 w 23"/>
                <a:gd name="T7" fmla="*/ 94 h 95"/>
                <a:gd name="T8" fmla="*/ 16 w 23"/>
                <a:gd name="T9" fmla="*/ 49 h 95"/>
                <a:gd name="T10" fmla="*/ 4 w 23"/>
                <a:gd name="T11" fmla="*/ 7 h 95"/>
                <a:gd name="T12" fmla="*/ 1 w 23"/>
                <a:gd name="T13" fmla="*/ 0 h 95"/>
                <a:gd name="T14" fmla="*/ 1 w 23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5">
                  <a:moveTo>
                    <a:pt x="1" y="0"/>
                  </a:moveTo>
                  <a:lnTo>
                    <a:pt x="0" y="11"/>
                  </a:lnTo>
                  <a:lnTo>
                    <a:pt x="16" y="56"/>
                  </a:lnTo>
                  <a:lnTo>
                    <a:pt x="22" y="94"/>
                  </a:lnTo>
                  <a:lnTo>
                    <a:pt x="16" y="49"/>
                  </a:lnTo>
                  <a:lnTo>
                    <a:pt x="4" y="7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3" name="Freeform 95"/>
            <p:cNvSpPr>
              <a:spLocks/>
            </p:cNvSpPr>
            <p:nvPr/>
          </p:nvSpPr>
          <p:spPr bwMode="auto">
            <a:xfrm>
              <a:off x="1179" y="3311"/>
              <a:ext cx="25" cy="105"/>
            </a:xfrm>
            <a:custGeom>
              <a:avLst/>
              <a:gdLst>
                <a:gd name="T0" fmla="*/ 10 w 15"/>
                <a:gd name="T1" fmla="*/ 0 h 57"/>
                <a:gd name="T2" fmla="*/ 0 w 15"/>
                <a:gd name="T3" fmla="*/ 16 h 57"/>
                <a:gd name="T4" fmla="*/ 9 w 15"/>
                <a:gd name="T5" fmla="*/ 24 h 57"/>
                <a:gd name="T6" fmla="*/ 4 w 15"/>
                <a:gd name="T7" fmla="*/ 36 h 57"/>
                <a:gd name="T8" fmla="*/ 7 w 15"/>
                <a:gd name="T9" fmla="*/ 39 h 57"/>
                <a:gd name="T10" fmla="*/ 7 w 15"/>
                <a:gd name="T11" fmla="*/ 56 h 57"/>
                <a:gd name="T12" fmla="*/ 11 w 15"/>
                <a:gd name="T13" fmla="*/ 48 h 57"/>
                <a:gd name="T14" fmla="*/ 11 w 15"/>
                <a:gd name="T15" fmla="*/ 28 h 57"/>
                <a:gd name="T16" fmla="*/ 14 w 15"/>
                <a:gd name="T17" fmla="*/ 21 h 57"/>
                <a:gd name="T18" fmla="*/ 10 w 15"/>
                <a:gd name="T19" fmla="*/ 16 h 57"/>
                <a:gd name="T20" fmla="*/ 12 w 15"/>
                <a:gd name="T21" fmla="*/ 2 h 57"/>
                <a:gd name="T22" fmla="*/ 10 w 15"/>
                <a:gd name="T23" fmla="*/ 0 h 57"/>
                <a:gd name="T24" fmla="*/ 10 w 15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57">
                  <a:moveTo>
                    <a:pt x="10" y="0"/>
                  </a:moveTo>
                  <a:lnTo>
                    <a:pt x="0" y="16"/>
                  </a:lnTo>
                  <a:lnTo>
                    <a:pt x="9" y="24"/>
                  </a:lnTo>
                  <a:lnTo>
                    <a:pt x="4" y="36"/>
                  </a:lnTo>
                  <a:lnTo>
                    <a:pt x="7" y="39"/>
                  </a:lnTo>
                  <a:lnTo>
                    <a:pt x="7" y="56"/>
                  </a:lnTo>
                  <a:lnTo>
                    <a:pt x="11" y="48"/>
                  </a:lnTo>
                  <a:lnTo>
                    <a:pt x="11" y="28"/>
                  </a:lnTo>
                  <a:lnTo>
                    <a:pt x="14" y="21"/>
                  </a:lnTo>
                  <a:lnTo>
                    <a:pt x="10" y="16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4" name="Freeform 96"/>
            <p:cNvSpPr>
              <a:spLocks/>
            </p:cNvSpPr>
            <p:nvPr/>
          </p:nvSpPr>
          <p:spPr bwMode="auto">
            <a:xfrm>
              <a:off x="1210" y="3341"/>
              <a:ext cx="92" cy="94"/>
            </a:xfrm>
            <a:custGeom>
              <a:avLst/>
              <a:gdLst>
                <a:gd name="T0" fmla="*/ 25 w 56"/>
                <a:gd name="T1" fmla="*/ 7 h 51"/>
                <a:gd name="T2" fmla="*/ 18 w 56"/>
                <a:gd name="T3" fmla="*/ 26 h 51"/>
                <a:gd name="T4" fmla="*/ 10 w 56"/>
                <a:gd name="T5" fmla="*/ 32 h 51"/>
                <a:gd name="T6" fmla="*/ 0 w 56"/>
                <a:gd name="T7" fmla="*/ 50 h 51"/>
                <a:gd name="T8" fmla="*/ 10 w 56"/>
                <a:gd name="T9" fmla="*/ 49 h 51"/>
                <a:gd name="T10" fmla="*/ 16 w 56"/>
                <a:gd name="T11" fmla="*/ 32 h 51"/>
                <a:gd name="T12" fmla="*/ 48 w 56"/>
                <a:gd name="T13" fmla="*/ 22 h 51"/>
                <a:gd name="T14" fmla="*/ 37 w 56"/>
                <a:gd name="T15" fmla="*/ 20 h 51"/>
                <a:gd name="T16" fmla="*/ 43 w 56"/>
                <a:gd name="T17" fmla="*/ 10 h 51"/>
                <a:gd name="T18" fmla="*/ 55 w 56"/>
                <a:gd name="T19" fmla="*/ 0 h 51"/>
                <a:gd name="T20" fmla="*/ 41 w 56"/>
                <a:gd name="T21" fmla="*/ 7 h 51"/>
                <a:gd name="T22" fmla="*/ 26 w 56"/>
                <a:gd name="T23" fmla="*/ 25 h 51"/>
                <a:gd name="T24" fmla="*/ 23 w 56"/>
                <a:gd name="T25" fmla="*/ 18 h 51"/>
                <a:gd name="T26" fmla="*/ 26 w 56"/>
                <a:gd name="T27" fmla="*/ 9 h 51"/>
                <a:gd name="T28" fmla="*/ 25 w 56"/>
                <a:gd name="T29" fmla="*/ 7 h 51"/>
                <a:gd name="T30" fmla="*/ 25 w 56"/>
                <a:gd name="T3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1">
                  <a:moveTo>
                    <a:pt x="25" y="7"/>
                  </a:moveTo>
                  <a:lnTo>
                    <a:pt x="18" y="26"/>
                  </a:lnTo>
                  <a:lnTo>
                    <a:pt x="10" y="32"/>
                  </a:lnTo>
                  <a:lnTo>
                    <a:pt x="0" y="50"/>
                  </a:lnTo>
                  <a:lnTo>
                    <a:pt x="10" y="49"/>
                  </a:lnTo>
                  <a:lnTo>
                    <a:pt x="16" y="32"/>
                  </a:lnTo>
                  <a:lnTo>
                    <a:pt x="48" y="22"/>
                  </a:lnTo>
                  <a:lnTo>
                    <a:pt x="37" y="20"/>
                  </a:lnTo>
                  <a:lnTo>
                    <a:pt x="43" y="10"/>
                  </a:lnTo>
                  <a:lnTo>
                    <a:pt x="55" y="0"/>
                  </a:lnTo>
                  <a:lnTo>
                    <a:pt x="41" y="7"/>
                  </a:lnTo>
                  <a:lnTo>
                    <a:pt x="26" y="25"/>
                  </a:lnTo>
                  <a:lnTo>
                    <a:pt x="23" y="18"/>
                  </a:lnTo>
                  <a:lnTo>
                    <a:pt x="26" y="9"/>
                  </a:lnTo>
                  <a:lnTo>
                    <a:pt x="25" y="7"/>
                  </a:lnTo>
                  <a:lnTo>
                    <a:pt x="25" y="7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5" name="Freeform 97"/>
            <p:cNvSpPr>
              <a:spLocks/>
            </p:cNvSpPr>
            <p:nvPr/>
          </p:nvSpPr>
          <p:spPr bwMode="auto">
            <a:xfrm>
              <a:off x="1168" y="3431"/>
              <a:ext cx="80" cy="50"/>
            </a:xfrm>
            <a:custGeom>
              <a:avLst/>
              <a:gdLst>
                <a:gd name="T0" fmla="*/ 34 w 49"/>
                <a:gd name="T1" fmla="*/ 1 h 27"/>
                <a:gd name="T2" fmla="*/ 48 w 49"/>
                <a:gd name="T3" fmla="*/ 0 h 27"/>
                <a:gd name="T4" fmla="*/ 31 w 49"/>
                <a:gd name="T5" fmla="*/ 23 h 27"/>
                <a:gd name="T6" fmla="*/ 5 w 49"/>
                <a:gd name="T7" fmla="*/ 26 h 27"/>
                <a:gd name="T8" fmla="*/ 0 w 49"/>
                <a:gd name="T9" fmla="*/ 23 h 27"/>
                <a:gd name="T10" fmla="*/ 5 w 49"/>
                <a:gd name="T11" fmla="*/ 24 h 27"/>
                <a:gd name="T12" fmla="*/ 29 w 49"/>
                <a:gd name="T13" fmla="*/ 18 h 27"/>
                <a:gd name="T14" fmla="*/ 34 w 49"/>
                <a:gd name="T15" fmla="*/ 1 h 27"/>
                <a:gd name="T16" fmla="*/ 34 w 49"/>
                <a:gd name="T1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7">
                  <a:moveTo>
                    <a:pt x="34" y="1"/>
                  </a:moveTo>
                  <a:lnTo>
                    <a:pt x="48" y="0"/>
                  </a:lnTo>
                  <a:lnTo>
                    <a:pt x="31" y="23"/>
                  </a:lnTo>
                  <a:lnTo>
                    <a:pt x="5" y="26"/>
                  </a:lnTo>
                  <a:lnTo>
                    <a:pt x="0" y="23"/>
                  </a:lnTo>
                  <a:lnTo>
                    <a:pt x="5" y="24"/>
                  </a:lnTo>
                  <a:lnTo>
                    <a:pt x="29" y="18"/>
                  </a:lnTo>
                  <a:lnTo>
                    <a:pt x="34" y="1"/>
                  </a:lnTo>
                  <a:lnTo>
                    <a:pt x="34" y="1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6" name="Freeform 98"/>
            <p:cNvSpPr>
              <a:spLocks/>
            </p:cNvSpPr>
            <p:nvPr/>
          </p:nvSpPr>
          <p:spPr bwMode="auto">
            <a:xfrm>
              <a:off x="1161" y="3418"/>
              <a:ext cx="28" cy="41"/>
            </a:xfrm>
            <a:custGeom>
              <a:avLst/>
              <a:gdLst>
                <a:gd name="T0" fmla="*/ 0 w 17"/>
                <a:gd name="T1" fmla="*/ 0 h 22"/>
                <a:gd name="T2" fmla="*/ 6 w 17"/>
                <a:gd name="T3" fmla="*/ 21 h 22"/>
                <a:gd name="T4" fmla="*/ 10 w 17"/>
                <a:gd name="T5" fmla="*/ 10 h 22"/>
                <a:gd name="T6" fmla="*/ 16 w 17"/>
                <a:gd name="T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0"/>
                  </a:moveTo>
                  <a:lnTo>
                    <a:pt x="6" y="21"/>
                  </a:lnTo>
                  <a:lnTo>
                    <a:pt x="10" y="10"/>
                  </a:lnTo>
                  <a:lnTo>
                    <a:pt x="16" y="5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7" name="Freeform 99"/>
            <p:cNvSpPr>
              <a:spLocks/>
            </p:cNvSpPr>
            <p:nvPr/>
          </p:nvSpPr>
          <p:spPr bwMode="auto">
            <a:xfrm>
              <a:off x="1242" y="3405"/>
              <a:ext cx="31" cy="34"/>
            </a:xfrm>
            <a:custGeom>
              <a:avLst/>
              <a:gdLst>
                <a:gd name="T0" fmla="*/ 18 w 19"/>
                <a:gd name="T1" fmla="*/ 0 h 18"/>
                <a:gd name="T2" fmla="*/ 13 w 19"/>
                <a:gd name="T3" fmla="*/ 8 h 18"/>
                <a:gd name="T4" fmla="*/ 0 w 19"/>
                <a:gd name="T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8">
                  <a:moveTo>
                    <a:pt x="18" y="0"/>
                  </a:moveTo>
                  <a:lnTo>
                    <a:pt x="13" y="8"/>
                  </a:lnTo>
                  <a:lnTo>
                    <a:pt x="0" y="17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8" name="Freeform 100"/>
            <p:cNvSpPr>
              <a:spLocks/>
            </p:cNvSpPr>
            <p:nvPr/>
          </p:nvSpPr>
          <p:spPr bwMode="auto">
            <a:xfrm>
              <a:off x="1248" y="3389"/>
              <a:ext cx="80" cy="42"/>
            </a:xfrm>
            <a:custGeom>
              <a:avLst/>
              <a:gdLst>
                <a:gd name="T0" fmla="*/ 0 w 49"/>
                <a:gd name="T1" fmla="*/ 4 h 23"/>
                <a:gd name="T2" fmla="*/ 12 w 49"/>
                <a:gd name="T3" fmla="*/ 11 h 23"/>
                <a:gd name="T4" fmla="*/ 17 w 49"/>
                <a:gd name="T5" fmla="*/ 21 h 23"/>
                <a:gd name="T6" fmla="*/ 35 w 49"/>
                <a:gd name="T7" fmla="*/ 22 h 23"/>
                <a:gd name="T8" fmla="*/ 48 w 49"/>
                <a:gd name="T9" fmla="*/ 21 h 23"/>
                <a:gd name="T10" fmla="*/ 25 w 49"/>
                <a:gd name="T11" fmla="*/ 16 h 23"/>
                <a:gd name="T12" fmla="*/ 17 w 49"/>
                <a:gd name="T13" fmla="*/ 9 h 23"/>
                <a:gd name="T14" fmla="*/ 28 w 49"/>
                <a:gd name="T15" fmla="*/ 9 h 23"/>
                <a:gd name="T16" fmla="*/ 43 w 49"/>
                <a:gd name="T17" fmla="*/ 0 h 23"/>
                <a:gd name="T18" fmla="*/ 14 w 49"/>
                <a:gd name="T19" fmla="*/ 6 h 23"/>
                <a:gd name="T20" fmla="*/ 2 w 49"/>
                <a:gd name="T21" fmla="*/ 0 h 23"/>
                <a:gd name="T22" fmla="*/ 0 w 49"/>
                <a:gd name="T23" fmla="*/ 4 h 23"/>
                <a:gd name="T24" fmla="*/ 0 w 49"/>
                <a:gd name="T25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3">
                  <a:moveTo>
                    <a:pt x="0" y="4"/>
                  </a:moveTo>
                  <a:lnTo>
                    <a:pt x="12" y="11"/>
                  </a:lnTo>
                  <a:lnTo>
                    <a:pt x="17" y="21"/>
                  </a:lnTo>
                  <a:lnTo>
                    <a:pt x="35" y="22"/>
                  </a:lnTo>
                  <a:lnTo>
                    <a:pt x="48" y="21"/>
                  </a:lnTo>
                  <a:lnTo>
                    <a:pt x="25" y="16"/>
                  </a:lnTo>
                  <a:lnTo>
                    <a:pt x="17" y="9"/>
                  </a:lnTo>
                  <a:lnTo>
                    <a:pt x="28" y="9"/>
                  </a:lnTo>
                  <a:lnTo>
                    <a:pt x="43" y="0"/>
                  </a:lnTo>
                  <a:lnTo>
                    <a:pt x="14" y="6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9" name="Freeform 101"/>
            <p:cNvSpPr>
              <a:spLocks/>
            </p:cNvSpPr>
            <p:nvPr/>
          </p:nvSpPr>
          <p:spPr bwMode="auto">
            <a:xfrm>
              <a:off x="1251" y="3415"/>
              <a:ext cx="118" cy="77"/>
            </a:xfrm>
            <a:custGeom>
              <a:avLst/>
              <a:gdLst>
                <a:gd name="T0" fmla="*/ 71 w 72"/>
                <a:gd name="T1" fmla="*/ 0 h 42"/>
                <a:gd name="T2" fmla="*/ 56 w 72"/>
                <a:gd name="T3" fmla="*/ 5 h 42"/>
                <a:gd name="T4" fmla="*/ 49 w 72"/>
                <a:gd name="T5" fmla="*/ 12 h 42"/>
                <a:gd name="T6" fmla="*/ 27 w 72"/>
                <a:gd name="T7" fmla="*/ 13 h 42"/>
                <a:gd name="T8" fmla="*/ 47 w 72"/>
                <a:gd name="T9" fmla="*/ 30 h 42"/>
                <a:gd name="T10" fmla="*/ 54 w 72"/>
                <a:gd name="T11" fmla="*/ 33 h 42"/>
                <a:gd name="T12" fmla="*/ 42 w 72"/>
                <a:gd name="T13" fmla="*/ 38 h 42"/>
                <a:gd name="T14" fmla="*/ 22 w 72"/>
                <a:gd name="T15" fmla="*/ 38 h 42"/>
                <a:gd name="T16" fmla="*/ 0 w 72"/>
                <a:gd name="T17" fmla="*/ 35 h 42"/>
                <a:gd name="T18" fmla="*/ 21 w 72"/>
                <a:gd name="T19" fmla="*/ 40 h 42"/>
                <a:gd name="T20" fmla="*/ 45 w 72"/>
                <a:gd name="T21" fmla="*/ 41 h 42"/>
                <a:gd name="T22" fmla="*/ 64 w 72"/>
                <a:gd name="T23" fmla="*/ 34 h 42"/>
                <a:gd name="T24" fmla="*/ 56 w 72"/>
                <a:gd name="T25" fmla="*/ 19 h 42"/>
                <a:gd name="T26" fmla="*/ 71 w 72"/>
                <a:gd name="T27" fmla="*/ 0 h 42"/>
                <a:gd name="T28" fmla="*/ 71 w 72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2">
                  <a:moveTo>
                    <a:pt x="71" y="0"/>
                  </a:moveTo>
                  <a:lnTo>
                    <a:pt x="56" y="5"/>
                  </a:lnTo>
                  <a:lnTo>
                    <a:pt x="49" y="12"/>
                  </a:lnTo>
                  <a:lnTo>
                    <a:pt x="27" y="13"/>
                  </a:lnTo>
                  <a:lnTo>
                    <a:pt x="47" y="30"/>
                  </a:lnTo>
                  <a:lnTo>
                    <a:pt x="54" y="33"/>
                  </a:lnTo>
                  <a:lnTo>
                    <a:pt x="42" y="38"/>
                  </a:lnTo>
                  <a:lnTo>
                    <a:pt x="22" y="38"/>
                  </a:lnTo>
                  <a:lnTo>
                    <a:pt x="0" y="35"/>
                  </a:lnTo>
                  <a:lnTo>
                    <a:pt x="21" y="40"/>
                  </a:lnTo>
                  <a:lnTo>
                    <a:pt x="45" y="41"/>
                  </a:lnTo>
                  <a:lnTo>
                    <a:pt x="64" y="34"/>
                  </a:lnTo>
                  <a:lnTo>
                    <a:pt x="56" y="19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0" name="Freeform 102"/>
            <p:cNvSpPr>
              <a:spLocks/>
            </p:cNvSpPr>
            <p:nvPr/>
          </p:nvSpPr>
          <p:spPr bwMode="auto">
            <a:xfrm>
              <a:off x="1286" y="3498"/>
              <a:ext cx="41" cy="62"/>
            </a:xfrm>
            <a:custGeom>
              <a:avLst/>
              <a:gdLst>
                <a:gd name="T0" fmla="*/ 16 w 25"/>
                <a:gd name="T1" fmla="*/ 0 h 34"/>
                <a:gd name="T2" fmla="*/ 7 w 25"/>
                <a:gd name="T3" fmla="*/ 10 h 34"/>
                <a:gd name="T4" fmla="*/ 0 w 25"/>
                <a:gd name="T5" fmla="*/ 23 h 34"/>
                <a:gd name="T6" fmla="*/ 1 w 25"/>
                <a:gd name="T7" fmla="*/ 29 h 34"/>
                <a:gd name="T8" fmla="*/ 7 w 25"/>
                <a:gd name="T9" fmla="*/ 27 h 34"/>
                <a:gd name="T10" fmla="*/ 12 w 25"/>
                <a:gd name="T11" fmla="*/ 33 h 34"/>
                <a:gd name="T12" fmla="*/ 24 w 25"/>
                <a:gd name="T13" fmla="*/ 33 h 34"/>
                <a:gd name="T14" fmla="*/ 18 w 25"/>
                <a:gd name="T15" fmla="*/ 32 h 34"/>
                <a:gd name="T16" fmla="*/ 14 w 25"/>
                <a:gd name="T17" fmla="*/ 31 h 34"/>
                <a:gd name="T18" fmla="*/ 12 w 25"/>
                <a:gd name="T19" fmla="*/ 27 h 34"/>
                <a:gd name="T20" fmla="*/ 15 w 25"/>
                <a:gd name="T21" fmla="*/ 18 h 34"/>
                <a:gd name="T22" fmla="*/ 6 w 25"/>
                <a:gd name="T23" fmla="*/ 20 h 34"/>
                <a:gd name="T24" fmla="*/ 16 w 25"/>
                <a:gd name="T25" fmla="*/ 0 h 34"/>
                <a:gd name="T26" fmla="*/ 16 w 25"/>
                <a:gd name="T2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34">
                  <a:moveTo>
                    <a:pt x="16" y="0"/>
                  </a:moveTo>
                  <a:lnTo>
                    <a:pt x="7" y="10"/>
                  </a:lnTo>
                  <a:lnTo>
                    <a:pt x="0" y="23"/>
                  </a:lnTo>
                  <a:lnTo>
                    <a:pt x="1" y="29"/>
                  </a:lnTo>
                  <a:lnTo>
                    <a:pt x="7" y="27"/>
                  </a:lnTo>
                  <a:lnTo>
                    <a:pt x="12" y="33"/>
                  </a:lnTo>
                  <a:lnTo>
                    <a:pt x="24" y="33"/>
                  </a:lnTo>
                  <a:lnTo>
                    <a:pt x="18" y="32"/>
                  </a:lnTo>
                  <a:lnTo>
                    <a:pt x="14" y="31"/>
                  </a:lnTo>
                  <a:lnTo>
                    <a:pt x="12" y="27"/>
                  </a:lnTo>
                  <a:lnTo>
                    <a:pt x="15" y="18"/>
                  </a:lnTo>
                  <a:lnTo>
                    <a:pt x="6" y="20"/>
                  </a:lnTo>
                  <a:lnTo>
                    <a:pt x="16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1" name="Freeform 103"/>
            <p:cNvSpPr>
              <a:spLocks/>
            </p:cNvSpPr>
            <p:nvPr/>
          </p:nvSpPr>
          <p:spPr bwMode="auto">
            <a:xfrm>
              <a:off x="1281" y="3306"/>
              <a:ext cx="101" cy="90"/>
            </a:xfrm>
            <a:custGeom>
              <a:avLst/>
              <a:gdLst>
                <a:gd name="T0" fmla="*/ 0 w 62"/>
                <a:gd name="T1" fmla="*/ 0 h 49"/>
                <a:gd name="T2" fmla="*/ 13 w 62"/>
                <a:gd name="T3" fmla="*/ 9 h 49"/>
                <a:gd name="T4" fmla="*/ 15 w 62"/>
                <a:gd name="T5" fmla="*/ 16 h 49"/>
                <a:gd name="T6" fmla="*/ 43 w 62"/>
                <a:gd name="T7" fmla="*/ 42 h 49"/>
                <a:gd name="T8" fmla="*/ 61 w 62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9">
                  <a:moveTo>
                    <a:pt x="0" y="0"/>
                  </a:moveTo>
                  <a:lnTo>
                    <a:pt x="13" y="9"/>
                  </a:lnTo>
                  <a:lnTo>
                    <a:pt x="15" y="16"/>
                  </a:lnTo>
                  <a:lnTo>
                    <a:pt x="43" y="42"/>
                  </a:lnTo>
                  <a:lnTo>
                    <a:pt x="61" y="48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2" name="Freeform 104"/>
            <p:cNvSpPr>
              <a:spLocks/>
            </p:cNvSpPr>
            <p:nvPr/>
          </p:nvSpPr>
          <p:spPr bwMode="auto">
            <a:xfrm>
              <a:off x="1209" y="3575"/>
              <a:ext cx="198" cy="42"/>
            </a:xfrm>
            <a:custGeom>
              <a:avLst/>
              <a:gdLst>
                <a:gd name="T0" fmla="*/ 0 w 121"/>
                <a:gd name="T1" fmla="*/ 0 h 23"/>
                <a:gd name="T2" fmla="*/ 120 w 121"/>
                <a:gd name="T3" fmla="*/ 11 h 23"/>
                <a:gd name="T4" fmla="*/ 104 w 121"/>
                <a:gd name="T5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23">
                  <a:moveTo>
                    <a:pt x="0" y="0"/>
                  </a:moveTo>
                  <a:lnTo>
                    <a:pt x="120" y="11"/>
                  </a:lnTo>
                  <a:lnTo>
                    <a:pt x="104" y="22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3" name="Freeform 105"/>
            <p:cNvSpPr>
              <a:spLocks/>
            </p:cNvSpPr>
            <p:nvPr/>
          </p:nvSpPr>
          <p:spPr bwMode="auto">
            <a:xfrm>
              <a:off x="1379" y="3486"/>
              <a:ext cx="62" cy="17"/>
            </a:xfrm>
            <a:custGeom>
              <a:avLst/>
              <a:gdLst>
                <a:gd name="T0" fmla="*/ 0 w 38"/>
                <a:gd name="T1" fmla="*/ 4 h 9"/>
                <a:gd name="T2" fmla="*/ 8 w 38"/>
                <a:gd name="T3" fmla="*/ 3 h 9"/>
                <a:gd name="T4" fmla="*/ 23 w 38"/>
                <a:gd name="T5" fmla="*/ 3 h 9"/>
                <a:gd name="T6" fmla="*/ 30 w 38"/>
                <a:gd name="T7" fmla="*/ 4 h 9"/>
                <a:gd name="T8" fmla="*/ 34 w 38"/>
                <a:gd name="T9" fmla="*/ 4 h 9"/>
                <a:gd name="T10" fmla="*/ 37 w 38"/>
                <a:gd name="T11" fmla="*/ 0 h 9"/>
                <a:gd name="T12" fmla="*/ 37 w 38"/>
                <a:gd name="T13" fmla="*/ 4 h 9"/>
                <a:gd name="T14" fmla="*/ 33 w 38"/>
                <a:gd name="T15" fmla="*/ 8 h 9"/>
                <a:gd name="T16" fmla="*/ 25 w 38"/>
                <a:gd name="T17" fmla="*/ 8 h 9"/>
                <a:gd name="T18" fmla="*/ 16 w 38"/>
                <a:gd name="T19" fmla="*/ 4 h 9"/>
                <a:gd name="T20" fmla="*/ 0 w 38"/>
                <a:gd name="T21" fmla="*/ 4 h 9"/>
                <a:gd name="T22" fmla="*/ 0 w 38"/>
                <a:gd name="T2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9">
                  <a:moveTo>
                    <a:pt x="0" y="4"/>
                  </a:moveTo>
                  <a:lnTo>
                    <a:pt x="8" y="3"/>
                  </a:lnTo>
                  <a:lnTo>
                    <a:pt x="23" y="3"/>
                  </a:lnTo>
                  <a:lnTo>
                    <a:pt x="30" y="4"/>
                  </a:lnTo>
                  <a:lnTo>
                    <a:pt x="34" y="4"/>
                  </a:lnTo>
                  <a:lnTo>
                    <a:pt x="37" y="0"/>
                  </a:lnTo>
                  <a:lnTo>
                    <a:pt x="37" y="4"/>
                  </a:lnTo>
                  <a:lnTo>
                    <a:pt x="33" y="8"/>
                  </a:lnTo>
                  <a:lnTo>
                    <a:pt x="25" y="8"/>
                  </a:lnTo>
                  <a:lnTo>
                    <a:pt x="16" y="4"/>
                  </a:lnTo>
                  <a:lnTo>
                    <a:pt x="0" y="4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" name="Freeform 106"/>
            <p:cNvSpPr>
              <a:spLocks/>
            </p:cNvSpPr>
            <p:nvPr/>
          </p:nvSpPr>
          <p:spPr bwMode="auto">
            <a:xfrm>
              <a:off x="1374" y="3501"/>
              <a:ext cx="46" cy="15"/>
            </a:xfrm>
            <a:custGeom>
              <a:avLst/>
              <a:gdLst>
                <a:gd name="T0" fmla="*/ 27 w 28"/>
                <a:gd name="T1" fmla="*/ 0 h 8"/>
                <a:gd name="T2" fmla="*/ 25 w 28"/>
                <a:gd name="T3" fmla="*/ 5 h 8"/>
                <a:gd name="T4" fmla="*/ 19 w 28"/>
                <a:gd name="T5" fmla="*/ 7 h 8"/>
                <a:gd name="T6" fmla="*/ 0 w 2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">
                  <a:moveTo>
                    <a:pt x="27" y="0"/>
                  </a:moveTo>
                  <a:lnTo>
                    <a:pt x="25" y="5"/>
                  </a:lnTo>
                  <a:lnTo>
                    <a:pt x="19" y="7"/>
                  </a:lnTo>
                  <a:lnTo>
                    <a:pt x="0" y="7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flipH="1">
              <a:off x="1387" y="3531"/>
              <a:ext cx="10" cy="0"/>
            </a:xfrm>
            <a:prstGeom prst="line">
              <a:avLst/>
            </a:prstGeom>
            <a:noFill/>
            <a:ln w="9167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16" name="Freeform 108"/>
            <p:cNvSpPr>
              <a:spLocks/>
            </p:cNvSpPr>
            <p:nvPr/>
          </p:nvSpPr>
          <p:spPr bwMode="auto">
            <a:xfrm>
              <a:off x="1367" y="3385"/>
              <a:ext cx="156" cy="87"/>
            </a:xfrm>
            <a:custGeom>
              <a:avLst/>
              <a:gdLst>
                <a:gd name="T0" fmla="*/ 3 w 95"/>
                <a:gd name="T1" fmla="*/ 46 h 47"/>
                <a:gd name="T2" fmla="*/ 0 w 95"/>
                <a:gd name="T3" fmla="*/ 37 h 47"/>
                <a:gd name="T4" fmla="*/ 7 w 95"/>
                <a:gd name="T5" fmla="*/ 11 h 47"/>
                <a:gd name="T6" fmla="*/ 16 w 95"/>
                <a:gd name="T7" fmla="*/ 9 h 47"/>
                <a:gd name="T8" fmla="*/ 23 w 95"/>
                <a:gd name="T9" fmla="*/ 11 h 47"/>
                <a:gd name="T10" fmla="*/ 32 w 95"/>
                <a:gd name="T11" fmla="*/ 5 h 47"/>
                <a:gd name="T12" fmla="*/ 53 w 95"/>
                <a:gd name="T13" fmla="*/ 0 h 47"/>
                <a:gd name="T14" fmla="*/ 75 w 95"/>
                <a:gd name="T15" fmla="*/ 8 h 47"/>
                <a:gd name="T16" fmla="*/ 64 w 95"/>
                <a:gd name="T17" fmla="*/ 23 h 47"/>
                <a:gd name="T18" fmla="*/ 94 w 95"/>
                <a:gd name="T19" fmla="*/ 25 h 47"/>
                <a:gd name="T20" fmla="*/ 63 w 95"/>
                <a:gd name="T21" fmla="*/ 28 h 47"/>
                <a:gd name="T22" fmla="*/ 15 w 95"/>
                <a:gd name="T23" fmla="*/ 14 h 47"/>
                <a:gd name="T24" fmla="*/ 12 w 95"/>
                <a:gd name="T25" fmla="*/ 25 h 47"/>
                <a:gd name="T26" fmla="*/ 3 w 95"/>
                <a:gd name="T27" fmla="*/ 46 h 47"/>
                <a:gd name="T28" fmla="*/ 3 w 95"/>
                <a:gd name="T2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47">
                  <a:moveTo>
                    <a:pt x="3" y="46"/>
                  </a:moveTo>
                  <a:lnTo>
                    <a:pt x="0" y="37"/>
                  </a:lnTo>
                  <a:lnTo>
                    <a:pt x="7" y="11"/>
                  </a:lnTo>
                  <a:lnTo>
                    <a:pt x="16" y="9"/>
                  </a:lnTo>
                  <a:lnTo>
                    <a:pt x="23" y="11"/>
                  </a:lnTo>
                  <a:lnTo>
                    <a:pt x="32" y="5"/>
                  </a:lnTo>
                  <a:lnTo>
                    <a:pt x="53" y="0"/>
                  </a:lnTo>
                  <a:lnTo>
                    <a:pt x="75" y="8"/>
                  </a:lnTo>
                  <a:lnTo>
                    <a:pt x="64" y="23"/>
                  </a:lnTo>
                  <a:lnTo>
                    <a:pt x="94" y="25"/>
                  </a:lnTo>
                  <a:lnTo>
                    <a:pt x="63" y="28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3" y="46"/>
                  </a:lnTo>
                  <a:lnTo>
                    <a:pt x="3" y="46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7" name="Freeform 109"/>
            <p:cNvSpPr>
              <a:spLocks/>
            </p:cNvSpPr>
            <p:nvPr/>
          </p:nvSpPr>
          <p:spPr bwMode="auto">
            <a:xfrm>
              <a:off x="1374" y="3510"/>
              <a:ext cx="203" cy="98"/>
            </a:xfrm>
            <a:custGeom>
              <a:avLst/>
              <a:gdLst>
                <a:gd name="T0" fmla="*/ 26 w 124"/>
                <a:gd name="T1" fmla="*/ 0 h 53"/>
                <a:gd name="T2" fmla="*/ 19 w 124"/>
                <a:gd name="T3" fmla="*/ 2 h 53"/>
                <a:gd name="T4" fmla="*/ 19 w 124"/>
                <a:gd name="T5" fmla="*/ 7 h 53"/>
                <a:gd name="T6" fmla="*/ 13 w 124"/>
                <a:gd name="T7" fmla="*/ 11 h 53"/>
                <a:gd name="T8" fmla="*/ 16 w 124"/>
                <a:gd name="T9" fmla="*/ 15 h 53"/>
                <a:gd name="T10" fmla="*/ 0 w 124"/>
                <a:gd name="T11" fmla="*/ 27 h 53"/>
                <a:gd name="T12" fmla="*/ 19 w 124"/>
                <a:gd name="T13" fmla="*/ 40 h 53"/>
                <a:gd name="T14" fmla="*/ 56 w 124"/>
                <a:gd name="T15" fmla="*/ 52 h 53"/>
                <a:gd name="T16" fmla="*/ 123 w 124"/>
                <a:gd name="T17" fmla="*/ 23 h 53"/>
                <a:gd name="T18" fmla="*/ 99 w 124"/>
                <a:gd name="T19" fmla="*/ 21 h 53"/>
                <a:gd name="T20" fmla="*/ 73 w 124"/>
                <a:gd name="T21" fmla="*/ 8 h 53"/>
                <a:gd name="T22" fmla="*/ 22 w 124"/>
                <a:gd name="T23" fmla="*/ 14 h 53"/>
                <a:gd name="T24" fmla="*/ 26 w 124"/>
                <a:gd name="T25" fmla="*/ 7 h 53"/>
                <a:gd name="T26" fmla="*/ 26 w 124"/>
                <a:gd name="T27" fmla="*/ 0 h 53"/>
                <a:gd name="T28" fmla="*/ 26 w 124"/>
                <a:gd name="T2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53">
                  <a:moveTo>
                    <a:pt x="26" y="0"/>
                  </a:moveTo>
                  <a:lnTo>
                    <a:pt x="19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16" y="15"/>
                  </a:lnTo>
                  <a:lnTo>
                    <a:pt x="0" y="27"/>
                  </a:lnTo>
                  <a:lnTo>
                    <a:pt x="19" y="40"/>
                  </a:lnTo>
                  <a:lnTo>
                    <a:pt x="56" y="52"/>
                  </a:lnTo>
                  <a:lnTo>
                    <a:pt x="123" y="23"/>
                  </a:lnTo>
                  <a:lnTo>
                    <a:pt x="99" y="21"/>
                  </a:lnTo>
                  <a:lnTo>
                    <a:pt x="73" y="8"/>
                  </a:lnTo>
                  <a:lnTo>
                    <a:pt x="22" y="14"/>
                  </a:lnTo>
                  <a:lnTo>
                    <a:pt x="26" y="7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8" name="Freeform 110"/>
            <p:cNvSpPr>
              <a:spLocks/>
            </p:cNvSpPr>
            <p:nvPr/>
          </p:nvSpPr>
          <p:spPr bwMode="auto">
            <a:xfrm>
              <a:off x="1423" y="3201"/>
              <a:ext cx="106" cy="184"/>
            </a:xfrm>
            <a:custGeom>
              <a:avLst/>
              <a:gdLst>
                <a:gd name="T0" fmla="*/ 57 w 65"/>
                <a:gd name="T1" fmla="*/ 0 h 100"/>
                <a:gd name="T2" fmla="*/ 47 w 65"/>
                <a:gd name="T3" fmla="*/ 15 h 100"/>
                <a:gd name="T4" fmla="*/ 43 w 65"/>
                <a:gd name="T5" fmla="*/ 29 h 100"/>
                <a:gd name="T6" fmla="*/ 39 w 65"/>
                <a:gd name="T7" fmla="*/ 35 h 100"/>
                <a:gd name="T8" fmla="*/ 38 w 65"/>
                <a:gd name="T9" fmla="*/ 44 h 100"/>
                <a:gd name="T10" fmla="*/ 29 w 65"/>
                <a:gd name="T11" fmla="*/ 52 h 100"/>
                <a:gd name="T12" fmla="*/ 25 w 65"/>
                <a:gd name="T13" fmla="*/ 60 h 100"/>
                <a:gd name="T14" fmla="*/ 17 w 65"/>
                <a:gd name="T15" fmla="*/ 73 h 100"/>
                <a:gd name="T16" fmla="*/ 3 w 65"/>
                <a:gd name="T17" fmla="*/ 87 h 100"/>
                <a:gd name="T18" fmla="*/ 0 w 65"/>
                <a:gd name="T19" fmla="*/ 99 h 100"/>
                <a:gd name="T20" fmla="*/ 4 w 65"/>
                <a:gd name="T21" fmla="*/ 88 h 100"/>
                <a:gd name="T22" fmla="*/ 20 w 65"/>
                <a:gd name="T23" fmla="*/ 76 h 100"/>
                <a:gd name="T24" fmla="*/ 25 w 65"/>
                <a:gd name="T25" fmla="*/ 76 h 100"/>
                <a:gd name="T26" fmla="*/ 30 w 65"/>
                <a:gd name="T27" fmla="*/ 81 h 100"/>
                <a:gd name="T28" fmla="*/ 28 w 65"/>
                <a:gd name="T29" fmla="*/ 73 h 100"/>
                <a:gd name="T30" fmla="*/ 26 w 65"/>
                <a:gd name="T31" fmla="*/ 68 h 100"/>
                <a:gd name="T32" fmla="*/ 29 w 65"/>
                <a:gd name="T33" fmla="*/ 61 h 100"/>
                <a:gd name="T34" fmla="*/ 41 w 65"/>
                <a:gd name="T35" fmla="*/ 62 h 100"/>
                <a:gd name="T36" fmla="*/ 47 w 65"/>
                <a:gd name="T37" fmla="*/ 62 h 100"/>
                <a:gd name="T38" fmla="*/ 49 w 65"/>
                <a:gd name="T39" fmla="*/ 60 h 100"/>
                <a:gd name="T40" fmla="*/ 40 w 65"/>
                <a:gd name="T41" fmla="*/ 56 h 100"/>
                <a:gd name="T42" fmla="*/ 34 w 65"/>
                <a:gd name="T43" fmla="*/ 53 h 100"/>
                <a:gd name="T44" fmla="*/ 43 w 65"/>
                <a:gd name="T45" fmla="*/ 49 h 100"/>
                <a:gd name="T46" fmla="*/ 58 w 65"/>
                <a:gd name="T47" fmla="*/ 65 h 100"/>
                <a:gd name="T48" fmla="*/ 46 w 65"/>
                <a:gd name="T49" fmla="*/ 48 h 100"/>
                <a:gd name="T50" fmla="*/ 48 w 65"/>
                <a:gd name="T51" fmla="*/ 40 h 100"/>
                <a:gd name="T52" fmla="*/ 47 w 65"/>
                <a:gd name="T53" fmla="*/ 24 h 100"/>
                <a:gd name="T54" fmla="*/ 53 w 65"/>
                <a:gd name="T55" fmla="*/ 12 h 100"/>
                <a:gd name="T56" fmla="*/ 54 w 65"/>
                <a:gd name="T57" fmla="*/ 32 h 100"/>
                <a:gd name="T58" fmla="*/ 54 w 65"/>
                <a:gd name="T59" fmla="*/ 38 h 100"/>
                <a:gd name="T60" fmla="*/ 64 w 65"/>
                <a:gd name="T61" fmla="*/ 65 h 100"/>
                <a:gd name="T62" fmla="*/ 64 w 65"/>
                <a:gd name="T63" fmla="*/ 60 h 100"/>
                <a:gd name="T64" fmla="*/ 63 w 65"/>
                <a:gd name="T65" fmla="*/ 54 h 100"/>
                <a:gd name="T66" fmla="*/ 63 w 65"/>
                <a:gd name="T67" fmla="*/ 36 h 100"/>
                <a:gd name="T68" fmla="*/ 60 w 65"/>
                <a:gd name="T69" fmla="*/ 41 h 100"/>
                <a:gd name="T70" fmla="*/ 56 w 65"/>
                <a:gd name="T71" fmla="*/ 14 h 100"/>
                <a:gd name="T72" fmla="*/ 57 w 65"/>
                <a:gd name="T73" fmla="*/ 0 h 100"/>
                <a:gd name="T74" fmla="*/ 57 w 65"/>
                <a:gd name="T7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100">
                  <a:moveTo>
                    <a:pt x="57" y="0"/>
                  </a:moveTo>
                  <a:lnTo>
                    <a:pt x="47" y="15"/>
                  </a:lnTo>
                  <a:lnTo>
                    <a:pt x="43" y="29"/>
                  </a:lnTo>
                  <a:lnTo>
                    <a:pt x="39" y="35"/>
                  </a:lnTo>
                  <a:lnTo>
                    <a:pt x="38" y="44"/>
                  </a:lnTo>
                  <a:lnTo>
                    <a:pt x="29" y="52"/>
                  </a:lnTo>
                  <a:lnTo>
                    <a:pt x="25" y="60"/>
                  </a:lnTo>
                  <a:lnTo>
                    <a:pt x="17" y="73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4" y="88"/>
                  </a:lnTo>
                  <a:lnTo>
                    <a:pt x="20" y="76"/>
                  </a:lnTo>
                  <a:lnTo>
                    <a:pt x="25" y="76"/>
                  </a:lnTo>
                  <a:lnTo>
                    <a:pt x="30" y="81"/>
                  </a:lnTo>
                  <a:lnTo>
                    <a:pt x="28" y="73"/>
                  </a:lnTo>
                  <a:lnTo>
                    <a:pt x="26" y="68"/>
                  </a:lnTo>
                  <a:lnTo>
                    <a:pt x="29" y="61"/>
                  </a:lnTo>
                  <a:lnTo>
                    <a:pt x="41" y="62"/>
                  </a:lnTo>
                  <a:lnTo>
                    <a:pt x="47" y="62"/>
                  </a:lnTo>
                  <a:lnTo>
                    <a:pt x="49" y="60"/>
                  </a:lnTo>
                  <a:lnTo>
                    <a:pt x="40" y="56"/>
                  </a:lnTo>
                  <a:lnTo>
                    <a:pt x="34" y="53"/>
                  </a:lnTo>
                  <a:lnTo>
                    <a:pt x="43" y="49"/>
                  </a:lnTo>
                  <a:lnTo>
                    <a:pt x="58" y="65"/>
                  </a:lnTo>
                  <a:lnTo>
                    <a:pt x="46" y="48"/>
                  </a:lnTo>
                  <a:lnTo>
                    <a:pt x="48" y="40"/>
                  </a:lnTo>
                  <a:lnTo>
                    <a:pt x="47" y="24"/>
                  </a:lnTo>
                  <a:lnTo>
                    <a:pt x="53" y="12"/>
                  </a:lnTo>
                  <a:lnTo>
                    <a:pt x="54" y="32"/>
                  </a:lnTo>
                  <a:lnTo>
                    <a:pt x="54" y="38"/>
                  </a:lnTo>
                  <a:lnTo>
                    <a:pt x="64" y="65"/>
                  </a:lnTo>
                  <a:lnTo>
                    <a:pt x="64" y="60"/>
                  </a:lnTo>
                  <a:lnTo>
                    <a:pt x="63" y="54"/>
                  </a:lnTo>
                  <a:lnTo>
                    <a:pt x="63" y="36"/>
                  </a:lnTo>
                  <a:lnTo>
                    <a:pt x="60" y="41"/>
                  </a:lnTo>
                  <a:lnTo>
                    <a:pt x="56" y="14"/>
                  </a:lnTo>
                  <a:lnTo>
                    <a:pt x="57" y="0"/>
                  </a:lnTo>
                  <a:lnTo>
                    <a:pt x="57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9" name="Freeform 111"/>
            <p:cNvSpPr>
              <a:spLocks/>
            </p:cNvSpPr>
            <p:nvPr/>
          </p:nvSpPr>
          <p:spPr bwMode="auto">
            <a:xfrm>
              <a:off x="1448" y="3332"/>
              <a:ext cx="96" cy="75"/>
            </a:xfrm>
            <a:custGeom>
              <a:avLst/>
              <a:gdLst>
                <a:gd name="T0" fmla="*/ 48 w 59"/>
                <a:gd name="T1" fmla="*/ 3 h 41"/>
                <a:gd name="T2" fmla="*/ 37 w 59"/>
                <a:gd name="T3" fmla="*/ 0 h 41"/>
                <a:gd name="T4" fmla="*/ 31 w 59"/>
                <a:gd name="T5" fmla="*/ 0 h 41"/>
                <a:gd name="T6" fmla="*/ 44 w 59"/>
                <a:gd name="T7" fmla="*/ 10 h 41"/>
                <a:gd name="T8" fmla="*/ 36 w 59"/>
                <a:gd name="T9" fmla="*/ 10 h 41"/>
                <a:gd name="T10" fmla="*/ 43 w 59"/>
                <a:gd name="T11" fmla="*/ 16 h 41"/>
                <a:gd name="T12" fmla="*/ 21 w 59"/>
                <a:gd name="T13" fmla="*/ 18 h 41"/>
                <a:gd name="T14" fmla="*/ 16 w 59"/>
                <a:gd name="T15" fmla="*/ 21 h 41"/>
                <a:gd name="T16" fmla="*/ 2 w 59"/>
                <a:gd name="T17" fmla="*/ 23 h 41"/>
                <a:gd name="T18" fmla="*/ 0 w 59"/>
                <a:gd name="T19" fmla="*/ 25 h 41"/>
                <a:gd name="T20" fmla="*/ 38 w 59"/>
                <a:gd name="T21" fmla="*/ 25 h 41"/>
                <a:gd name="T22" fmla="*/ 31 w 59"/>
                <a:gd name="T23" fmla="*/ 34 h 41"/>
                <a:gd name="T24" fmla="*/ 44 w 59"/>
                <a:gd name="T25" fmla="*/ 32 h 41"/>
                <a:gd name="T26" fmla="*/ 57 w 59"/>
                <a:gd name="T27" fmla="*/ 40 h 41"/>
                <a:gd name="T28" fmla="*/ 58 w 59"/>
                <a:gd name="T29" fmla="*/ 40 h 41"/>
                <a:gd name="T30" fmla="*/ 57 w 59"/>
                <a:gd name="T31" fmla="*/ 28 h 41"/>
                <a:gd name="T32" fmla="*/ 57 w 59"/>
                <a:gd name="T33" fmla="*/ 37 h 41"/>
                <a:gd name="T34" fmla="*/ 48 w 59"/>
                <a:gd name="T35" fmla="*/ 28 h 41"/>
                <a:gd name="T36" fmla="*/ 43 w 59"/>
                <a:gd name="T37" fmla="*/ 29 h 41"/>
                <a:gd name="T38" fmla="*/ 49 w 59"/>
                <a:gd name="T39" fmla="*/ 20 h 41"/>
                <a:gd name="T40" fmla="*/ 48 w 59"/>
                <a:gd name="T41" fmla="*/ 12 h 41"/>
                <a:gd name="T42" fmla="*/ 48 w 59"/>
                <a:gd name="T43" fmla="*/ 3 h 41"/>
                <a:gd name="T44" fmla="*/ 48 w 59"/>
                <a:gd name="T45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41">
                  <a:moveTo>
                    <a:pt x="48" y="3"/>
                  </a:moveTo>
                  <a:lnTo>
                    <a:pt x="37" y="0"/>
                  </a:lnTo>
                  <a:lnTo>
                    <a:pt x="31" y="0"/>
                  </a:lnTo>
                  <a:lnTo>
                    <a:pt x="44" y="10"/>
                  </a:lnTo>
                  <a:lnTo>
                    <a:pt x="36" y="10"/>
                  </a:lnTo>
                  <a:lnTo>
                    <a:pt x="43" y="16"/>
                  </a:lnTo>
                  <a:lnTo>
                    <a:pt x="21" y="18"/>
                  </a:lnTo>
                  <a:lnTo>
                    <a:pt x="16" y="21"/>
                  </a:lnTo>
                  <a:lnTo>
                    <a:pt x="2" y="23"/>
                  </a:lnTo>
                  <a:lnTo>
                    <a:pt x="0" y="25"/>
                  </a:lnTo>
                  <a:lnTo>
                    <a:pt x="38" y="25"/>
                  </a:lnTo>
                  <a:lnTo>
                    <a:pt x="31" y="34"/>
                  </a:lnTo>
                  <a:lnTo>
                    <a:pt x="44" y="32"/>
                  </a:lnTo>
                  <a:lnTo>
                    <a:pt x="57" y="40"/>
                  </a:lnTo>
                  <a:lnTo>
                    <a:pt x="58" y="40"/>
                  </a:lnTo>
                  <a:lnTo>
                    <a:pt x="57" y="28"/>
                  </a:lnTo>
                  <a:lnTo>
                    <a:pt x="57" y="37"/>
                  </a:lnTo>
                  <a:lnTo>
                    <a:pt x="48" y="28"/>
                  </a:lnTo>
                  <a:lnTo>
                    <a:pt x="43" y="29"/>
                  </a:lnTo>
                  <a:lnTo>
                    <a:pt x="49" y="20"/>
                  </a:lnTo>
                  <a:lnTo>
                    <a:pt x="48" y="12"/>
                  </a:lnTo>
                  <a:lnTo>
                    <a:pt x="48" y="3"/>
                  </a:lnTo>
                  <a:lnTo>
                    <a:pt x="48" y="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0" name="Freeform 112"/>
            <p:cNvSpPr>
              <a:spLocks/>
            </p:cNvSpPr>
            <p:nvPr/>
          </p:nvSpPr>
          <p:spPr bwMode="auto">
            <a:xfrm>
              <a:off x="1511" y="3405"/>
              <a:ext cx="25" cy="15"/>
            </a:xfrm>
            <a:custGeom>
              <a:avLst/>
              <a:gdLst>
                <a:gd name="T0" fmla="*/ 0 w 15"/>
                <a:gd name="T1" fmla="*/ 0 h 8"/>
                <a:gd name="T2" fmla="*/ 0 w 15"/>
                <a:gd name="T3" fmla="*/ 2 h 8"/>
                <a:gd name="T4" fmla="*/ 5 w 15"/>
                <a:gd name="T5" fmla="*/ 5 h 8"/>
                <a:gd name="T6" fmla="*/ 14 w 15"/>
                <a:gd name="T7" fmla="*/ 7 h 8"/>
                <a:gd name="T8" fmla="*/ 0 w 15"/>
                <a:gd name="T9" fmla="*/ 0 h 8"/>
                <a:gd name="T10" fmla="*/ 0 w 1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lnTo>
                    <a:pt x="0" y="2"/>
                  </a:lnTo>
                  <a:lnTo>
                    <a:pt x="5" y="5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1" name="Freeform 113"/>
            <p:cNvSpPr>
              <a:spLocks/>
            </p:cNvSpPr>
            <p:nvPr/>
          </p:nvSpPr>
          <p:spPr bwMode="auto">
            <a:xfrm>
              <a:off x="1557" y="3238"/>
              <a:ext cx="28" cy="37"/>
            </a:xfrm>
            <a:custGeom>
              <a:avLst/>
              <a:gdLst>
                <a:gd name="T0" fmla="*/ 3 w 17"/>
                <a:gd name="T1" fmla="*/ 3 h 20"/>
                <a:gd name="T2" fmla="*/ 0 w 17"/>
                <a:gd name="T3" fmla="*/ 7 h 20"/>
                <a:gd name="T4" fmla="*/ 16 w 17"/>
                <a:gd name="T5" fmla="*/ 19 h 20"/>
                <a:gd name="T6" fmla="*/ 2 w 17"/>
                <a:gd name="T7" fmla="*/ 0 h 20"/>
                <a:gd name="T8" fmla="*/ 3 w 17"/>
                <a:gd name="T9" fmla="*/ 3 h 20"/>
                <a:gd name="T10" fmla="*/ 3 w 17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0">
                  <a:moveTo>
                    <a:pt x="3" y="3"/>
                  </a:moveTo>
                  <a:lnTo>
                    <a:pt x="0" y="7"/>
                  </a:lnTo>
                  <a:lnTo>
                    <a:pt x="16" y="19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2" name="Freeform 114"/>
            <p:cNvSpPr>
              <a:spLocks/>
            </p:cNvSpPr>
            <p:nvPr/>
          </p:nvSpPr>
          <p:spPr bwMode="auto">
            <a:xfrm>
              <a:off x="1542" y="3267"/>
              <a:ext cx="143" cy="122"/>
            </a:xfrm>
            <a:custGeom>
              <a:avLst/>
              <a:gdLst>
                <a:gd name="T0" fmla="*/ 5 w 87"/>
                <a:gd name="T1" fmla="*/ 13 h 66"/>
                <a:gd name="T2" fmla="*/ 3 w 87"/>
                <a:gd name="T3" fmla="*/ 17 h 66"/>
                <a:gd name="T4" fmla="*/ 12 w 87"/>
                <a:gd name="T5" fmla="*/ 58 h 66"/>
                <a:gd name="T6" fmla="*/ 8 w 87"/>
                <a:gd name="T7" fmla="*/ 62 h 66"/>
                <a:gd name="T8" fmla="*/ 0 w 87"/>
                <a:gd name="T9" fmla="*/ 62 h 66"/>
                <a:gd name="T10" fmla="*/ 7 w 87"/>
                <a:gd name="T11" fmla="*/ 64 h 66"/>
                <a:gd name="T12" fmla="*/ 21 w 87"/>
                <a:gd name="T13" fmla="*/ 65 h 66"/>
                <a:gd name="T14" fmla="*/ 51 w 87"/>
                <a:gd name="T15" fmla="*/ 62 h 66"/>
                <a:gd name="T16" fmla="*/ 86 w 87"/>
                <a:gd name="T17" fmla="*/ 46 h 66"/>
                <a:gd name="T18" fmla="*/ 75 w 87"/>
                <a:gd name="T19" fmla="*/ 49 h 66"/>
                <a:gd name="T20" fmla="*/ 73 w 87"/>
                <a:gd name="T21" fmla="*/ 29 h 66"/>
                <a:gd name="T22" fmla="*/ 68 w 87"/>
                <a:gd name="T23" fmla="*/ 17 h 66"/>
                <a:gd name="T24" fmla="*/ 71 w 87"/>
                <a:gd name="T25" fmla="*/ 12 h 66"/>
                <a:gd name="T26" fmla="*/ 78 w 87"/>
                <a:gd name="T27" fmla="*/ 23 h 66"/>
                <a:gd name="T28" fmla="*/ 75 w 87"/>
                <a:gd name="T29" fmla="*/ 12 h 66"/>
                <a:gd name="T30" fmla="*/ 71 w 87"/>
                <a:gd name="T31" fmla="*/ 8 h 66"/>
                <a:gd name="T32" fmla="*/ 68 w 87"/>
                <a:gd name="T33" fmla="*/ 0 h 66"/>
                <a:gd name="T34" fmla="*/ 69 w 87"/>
                <a:gd name="T35" fmla="*/ 8 h 66"/>
                <a:gd name="T36" fmla="*/ 65 w 87"/>
                <a:gd name="T37" fmla="*/ 17 h 66"/>
                <a:gd name="T38" fmla="*/ 67 w 87"/>
                <a:gd name="T39" fmla="*/ 25 h 66"/>
                <a:gd name="T40" fmla="*/ 63 w 87"/>
                <a:gd name="T41" fmla="*/ 24 h 66"/>
                <a:gd name="T42" fmla="*/ 68 w 87"/>
                <a:gd name="T43" fmla="*/ 38 h 66"/>
                <a:gd name="T44" fmla="*/ 65 w 87"/>
                <a:gd name="T45" fmla="*/ 50 h 66"/>
                <a:gd name="T46" fmla="*/ 68 w 87"/>
                <a:gd name="T47" fmla="*/ 48 h 66"/>
                <a:gd name="T48" fmla="*/ 68 w 87"/>
                <a:gd name="T49" fmla="*/ 52 h 66"/>
                <a:gd name="T50" fmla="*/ 46 w 87"/>
                <a:gd name="T51" fmla="*/ 60 h 66"/>
                <a:gd name="T52" fmla="*/ 20 w 87"/>
                <a:gd name="T53" fmla="*/ 60 h 66"/>
                <a:gd name="T54" fmla="*/ 15 w 87"/>
                <a:gd name="T55" fmla="*/ 58 h 66"/>
                <a:gd name="T56" fmla="*/ 5 w 87"/>
                <a:gd name="T57" fmla="*/ 13 h 66"/>
                <a:gd name="T58" fmla="*/ 5 w 87"/>
                <a:gd name="T59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66">
                  <a:moveTo>
                    <a:pt x="5" y="13"/>
                  </a:moveTo>
                  <a:lnTo>
                    <a:pt x="3" y="17"/>
                  </a:lnTo>
                  <a:lnTo>
                    <a:pt x="12" y="58"/>
                  </a:lnTo>
                  <a:lnTo>
                    <a:pt x="8" y="62"/>
                  </a:lnTo>
                  <a:lnTo>
                    <a:pt x="0" y="62"/>
                  </a:lnTo>
                  <a:lnTo>
                    <a:pt x="7" y="64"/>
                  </a:lnTo>
                  <a:lnTo>
                    <a:pt x="21" y="65"/>
                  </a:lnTo>
                  <a:lnTo>
                    <a:pt x="51" y="62"/>
                  </a:lnTo>
                  <a:lnTo>
                    <a:pt x="86" y="46"/>
                  </a:lnTo>
                  <a:lnTo>
                    <a:pt x="75" y="49"/>
                  </a:lnTo>
                  <a:lnTo>
                    <a:pt x="73" y="29"/>
                  </a:lnTo>
                  <a:lnTo>
                    <a:pt x="68" y="17"/>
                  </a:lnTo>
                  <a:lnTo>
                    <a:pt x="71" y="12"/>
                  </a:lnTo>
                  <a:lnTo>
                    <a:pt x="78" y="23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8" y="0"/>
                  </a:lnTo>
                  <a:lnTo>
                    <a:pt x="69" y="8"/>
                  </a:lnTo>
                  <a:lnTo>
                    <a:pt x="65" y="17"/>
                  </a:lnTo>
                  <a:lnTo>
                    <a:pt x="67" y="25"/>
                  </a:lnTo>
                  <a:lnTo>
                    <a:pt x="63" y="24"/>
                  </a:lnTo>
                  <a:lnTo>
                    <a:pt x="68" y="38"/>
                  </a:lnTo>
                  <a:lnTo>
                    <a:pt x="65" y="50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46" y="60"/>
                  </a:lnTo>
                  <a:lnTo>
                    <a:pt x="20" y="60"/>
                  </a:lnTo>
                  <a:lnTo>
                    <a:pt x="15" y="58"/>
                  </a:lnTo>
                  <a:lnTo>
                    <a:pt x="5" y="13"/>
                  </a:lnTo>
                  <a:lnTo>
                    <a:pt x="5" y="1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3" name="Freeform 115"/>
            <p:cNvSpPr>
              <a:spLocks/>
            </p:cNvSpPr>
            <p:nvPr/>
          </p:nvSpPr>
          <p:spPr bwMode="auto">
            <a:xfrm>
              <a:off x="1631" y="3262"/>
              <a:ext cx="23" cy="31"/>
            </a:xfrm>
            <a:custGeom>
              <a:avLst/>
              <a:gdLst>
                <a:gd name="T0" fmla="*/ 8 w 14"/>
                <a:gd name="T1" fmla="*/ 0 h 17"/>
                <a:gd name="T2" fmla="*/ 0 w 14"/>
                <a:gd name="T3" fmla="*/ 16 h 17"/>
                <a:gd name="T4" fmla="*/ 6 w 14"/>
                <a:gd name="T5" fmla="*/ 7 h 17"/>
                <a:gd name="T6" fmla="*/ 11 w 14"/>
                <a:gd name="T7" fmla="*/ 14 h 17"/>
                <a:gd name="T8" fmla="*/ 11 w 14"/>
                <a:gd name="T9" fmla="*/ 11 h 17"/>
                <a:gd name="T10" fmla="*/ 8 w 14"/>
                <a:gd name="T11" fmla="*/ 5 h 17"/>
                <a:gd name="T12" fmla="*/ 13 w 14"/>
                <a:gd name="T13" fmla="*/ 5 h 17"/>
                <a:gd name="T14" fmla="*/ 8 w 14"/>
                <a:gd name="T15" fmla="*/ 0 h 17"/>
                <a:gd name="T16" fmla="*/ 8 w 1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8" y="0"/>
                  </a:moveTo>
                  <a:lnTo>
                    <a:pt x="0" y="16"/>
                  </a:lnTo>
                  <a:lnTo>
                    <a:pt x="6" y="7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8" y="5"/>
                  </a:lnTo>
                  <a:lnTo>
                    <a:pt x="13" y="5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4" name="Freeform 116"/>
            <p:cNvSpPr>
              <a:spLocks/>
            </p:cNvSpPr>
            <p:nvPr/>
          </p:nvSpPr>
          <p:spPr bwMode="auto">
            <a:xfrm>
              <a:off x="1619" y="3287"/>
              <a:ext cx="26" cy="87"/>
            </a:xfrm>
            <a:custGeom>
              <a:avLst/>
              <a:gdLst>
                <a:gd name="T0" fmla="*/ 15 w 16"/>
                <a:gd name="T1" fmla="*/ 10 h 47"/>
                <a:gd name="T2" fmla="*/ 9 w 16"/>
                <a:gd name="T3" fmla="*/ 18 h 47"/>
                <a:gd name="T4" fmla="*/ 6 w 16"/>
                <a:gd name="T5" fmla="*/ 37 h 47"/>
                <a:gd name="T6" fmla="*/ 2 w 16"/>
                <a:gd name="T7" fmla="*/ 21 h 47"/>
                <a:gd name="T8" fmla="*/ 0 w 16"/>
                <a:gd name="T9" fmla="*/ 0 h 47"/>
                <a:gd name="T10" fmla="*/ 1 w 16"/>
                <a:gd name="T11" fmla="*/ 24 h 47"/>
                <a:gd name="T12" fmla="*/ 9 w 16"/>
                <a:gd name="T13" fmla="*/ 46 h 47"/>
                <a:gd name="T14" fmla="*/ 15 w 16"/>
                <a:gd name="T15" fmla="*/ 42 h 47"/>
                <a:gd name="T16" fmla="*/ 11 w 16"/>
                <a:gd name="T17" fmla="*/ 40 h 47"/>
                <a:gd name="T18" fmla="*/ 11 w 16"/>
                <a:gd name="T19" fmla="*/ 29 h 47"/>
                <a:gd name="T20" fmla="*/ 11 w 16"/>
                <a:gd name="T21" fmla="*/ 18 h 47"/>
                <a:gd name="T22" fmla="*/ 15 w 16"/>
                <a:gd name="T23" fmla="*/ 10 h 47"/>
                <a:gd name="T24" fmla="*/ 15 w 16"/>
                <a:gd name="T25" fmla="*/ 1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47">
                  <a:moveTo>
                    <a:pt x="15" y="10"/>
                  </a:moveTo>
                  <a:lnTo>
                    <a:pt x="9" y="18"/>
                  </a:lnTo>
                  <a:lnTo>
                    <a:pt x="6" y="37"/>
                  </a:lnTo>
                  <a:lnTo>
                    <a:pt x="2" y="21"/>
                  </a:lnTo>
                  <a:lnTo>
                    <a:pt x="0" y="0"/>
                  </a:lnTo>
                  <a:lnTo>
                    <a:pt x="1" y="24"/>
                  </a:lnTo>
                  <a:lnTo>
                    <a:pt x="9" y="46"/>
                  </a:lnTo>
                  <a:lnTo>
                    <a:pt x="15" y="42"/>
                  </a:lnTo>
                  <a:lnTo>
                    <a:pt x="11" y="40"/>
                  </a:lnTo>
                  <a:lnTo>
                    <a:pt x="11" y="29"/>
                  </a:lnTo>
                  <a:lnTo>
                    <a:pt x="11" y="18"/>
                  </a:lnTo>
                  <a:lnTo>
                    <a:pt x="15" y="10"/>
                  </a:lnTo>
                  <a:lnTo>
                    <a:pt x="15" y="1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5" name="Freeform 117"/>
            <p:cNvSpPr>
              <a:spLocks/>
            </p:cNvSpPr>
            <p:nvPr/>
          </p:nvSpPr>
          <p:spPr bwMode="auto">
            <a:xfrm>
              <a:off x="1662" y="3429"/>
              <a:ext cx="72" cy="32"/>
            </a:xfrm>
            <a:custGeom>
              <a:avLst/>
              <a:gdLst>
                <a:gd name="T0" fmla="*/ 29 w 44"/>
                <a:gd name="T1" fmla="*/ 0 h 17"/>
                <a:gd name="T2" fmla="*/ 0 w 44"/>
                <a:gd name="T3" fmla="*/ 10 h 17"/>
                <a:gd name="T4" fmla="*/ 0 w 44"/>
                <a:gd name="T5" fmla="*/ 14 h 17"/>
                <a:gd name="T6" fmla="*/ 4 w 44"/>
                <a:gd name="T7" fmla="*/ 16 h 17"/>
                <a:gd name="T8" fmla="*/ 23 w 44"/>
                <a:gd name="T9" fmla="*/ 14 h 17"/>
                <a:gd name="T10" fmla="*/ 41 w 44"/>
                <a:gd name="T11" fmla="*/ 15 h 17"/>
                <a:gd name="T12" fmla="*/ 43 w 44"/>
                <a:gd name="T13" fmla="*/ 12 h 17"/>
                <a:gd name="T14" fmla="*/ 41 w 44"/>
                <a:gd name="T15" fmla="*/ 10 h 17"/>
                <a:gd name="T16" fmla="*/ 42 w 44"/>
                <a:gd name="T17" fmla="*/ 5 h 17"/>
                <a:gd name="T18" fmla="*/ 39 w 44"/>
                <a:gd name="T19" fmla="*/ 0 h 17"/>
                <a:gd name="T20" fmla="*/ 29 w 44"/>
                <a:gd name="T21" fmla="*/ 0 h 17"/>
                <a:gd name="T22" fmla="*/ 29 w 44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17">
                  <a:moveTo>
                    <a:pt x="29" y="0"/>
                  </a:moveTo>
                  <a:lnTo>
                    <a:pt x="0" y="1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23" y="14"/>
                  </a:lnTo>
                  <a:lnTo>
                    <a:pt x="41" y="15"/>
                  </a:lnTo>
                  <a:lnTo>
                    <a:pt x="43" y="12"/>
                  </a:lnTo>
                  <a:lnTo>
                    <a:pt x="41" y="10"/>
                  </a:lnTo>
                  <a:lnTo>
                    <a:pt x="42" y="5"/>
                  </a:lnTo>
                  <a:lnTo>
                    <a:pt x="39" y="0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6" name="Freeform 118"/>
            <p:cNvSpPr>
              <a:spLocks/>
            </p:cNvSpPr>
            <p:nvPr/>
          </p:nvSpPr>
          <p:spPr bwMode="auto">
            <a:xfrm>
              <a:off x="1686" y="3468"/>
              <a:ext cx="54" cy="17"/>
            </a:xfrm>
            <a:custGeom>
              <a:avLst/>
              <a:gdLst>
                <a:gd name="T0" fmla="*/ 0 w 33"/>
                <a:gd name="T1" fmla="*/ 0 h 9"/>
                <a:gd name="T2" fmla="*/ 20 w 33"/>
                <a:gd name="T3" fmla="*/ 4 h 9"/>
                <a:gd name="T4" fmla="*/ 32 w 33"/>
                <a:gd name="T5" fmla="*/ 4 h 9"/>
                <a:gd name="T6" fmla="*/ 30 w 33"/>
                <a:gd name="T7" fmla="*/ 8 h 9"/>
                <a:gd name="T8" fmla="*/ 21 w 33"/>
                <a:gd name="T9" fmla="*/ 8 h 9"/>
                <a:gd name="T10" fmla="*/ 0 w 33"/>
                <a:gd name="T11" fmla="*/ 0 h 9"/>
                <a:gd name="T12" fmla="*/ 0 w 33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lnTo>
                    <a:pt x="20" y="4"/>
                  </a:lnTo>
                  <a:lnTo>
                    <a:pt x="32" y="4"/>
                  </a:lnTo>
                  <a:lnTo>
                    <a:pt x="30" y="8"/>
                  </a:lnTo>
                  <a:lnTo>
                    <a:pt x="21" y="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7" name="Freeform 119"/>
            <p:cNvSpPr>
              <a:spLocks/>
            </p:cNvSpPr>
            <p:nvPr/>
          </p:nvSpPr>
          <p:spPr bwMode="auto">
            <a:xfrm>
              <a:off x="1717" y="3492"/>
              <a:ext cx="23" cy="7"/>
            </a:xfrm>
            <a:custGeom>
              <a:avLst/>
              <a:gdLst>
                <a:gd name="T0" fmla="*/ 0 w 14"/>
                <a:gd name="T1" fmla="*/ 0 h 4"/>
                <a:gd name="T2" fmla="*/ 13 w 14"/>
                <a:gd name="T3" fmla="*/ 3 h 4"/>
                <a:gd name="T4" fmla="*/ 10 w 14"/>
                <a:gd name="T5" fmla="*/ 3 h 4"/>
                <a:gd name="T6" fmla="*/ 2 w 14"/>
                <a:gd name="T7" fmla="*/ 1 h 4"/>
                <a:gd name="T8" fmla="*/ 0 w 14"/>
                <a:gd name="T9" fmla="*/ 0 h 4"/>
                <a:gd name="T10" fmla="*/ 0 w 1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3" y="3"/>
                  </a:lnTo>
                  <a:lnTo>
                    <a:pt x="10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8" name="Freeform 120"/>
            <p:cNvSpPr>
              <a:spLocks/>
            </p:cNvSpPr>
            <p:nvPr/>
          </p:nvSpPr>
          <p:spPr bwMode="auto">
            <a:xfrm>
              <a:off x="1523" y="3448"/>
              <a:ext cx="181" cy="72"/>
            </a:xfrm>
            <a:custGeom>
              <a:avLst/>
              <a:gdLst>
                <a:gd name="T0" fmla="*/ 110 w 111"/>
                <a:gd name="T1" fmla="*/ 21 h 39"/>
                <a:gd name="T2" fmla="*/ 88 w 111"/>
                <a:gd name="T3" fmla="*/ 12 h 39"/>
                <a:gd name="T4" fmla="*/ 82 w 111"/>
                <a:gd name="T5" fmla="*/ 5 h 39"/>
                <a:gd name="T6" fmla="*/ 74 w 111"/>
                <a:gd name="T7" fmla="*/ 5 h 39"/>
                <a:gd name="T8" fmla="*/ 66 w 111"/>
                <a:gd name="T9" fmla="*/ 7 h 39"/>
                <a:gd name="T10" fmla="*/ 56 w 111"/>
                <a:gd name="T11" fmla="*/ 7 h 39"/>
                <a:gd name="T12" fmla="*/ 25 w 111"/>
                <a:gd name="T13" fmla="*/ 0 h 39"/>
                <a:gd name="T14" fmla="*/ 0 w 111"/>
                <a:gd name="T15" fmla="*/ 38 h 39"/>
                <a:gd name="T16" fmla="*/ 52 w 111"/>
                <a:gd name="T17" fmla="*/ 38 h 39"/>
                <a:gd name="T18" fmla="*/ 79 w 111"/>
                <a:gd name="T19" fmla="*/ 32 h 39"/>
                <a:gd name="T20" fmla="*/ 100 w 111"/>
                <a:gd name="T21" fmla="*/ 34 h 39"/>
                <a:gd name="T22" fmla="*/ 110 w 111"/>
                <a:gd name="T23" fmla="*/ 33 h 39"/>
                <a:gd name="T24" fmla="*/ 110 w 111"/>
                <a:gd name="T25" fmla="*/ 21 h 39"/>
                <a:gd name="T26" fmla="*/ 110 w 111"/>
                <a:gd name="T27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39">
                  <a:moveTo>
                    <a:pt x="110" y="21"/>
                  </a:moveTo>
                  <a:lnTo>
                    <a:pt x="88" y="12"/>
                  </a:lnTo>
                  <a:lnTo>
                    <a:pt x="82" y="5"/>
                  </a:lnTo>
                  <a:lnTo>
                    <a:pt x="74" y="5"/>
                  </a:lnTo>
                  <a:lnTo>
                    <a:pt x="66" y="7"/>
                  </a:lnTo>
                  <a:lnTo>
                    <a:pt x="56" y="7"/>
                  </a:lnTo>
                  <a:lnTo>
                    <a:pt x="25" y="0"/>
                  </a:lnTo>
                  <a:lnTo>
                    <a:pt x="0" y="38"/>
                  </a:lnTo>
                  <a:lnTo>
                    <a:pt x="52" y="38"/>
                  </a:lnTo>
                  <a:lnTo>
                    <a:pt x="79" y="32"/>
                  </a:lnTo>
                  <a:lnTo>
                    <a:pt x="100" y="34"/>
                  </a:lnTo>
                  <a:lnTo>
                    <a:pt x="110" y="33"/>
                  </a:lnTo>
                  <a:lnTo>
                    <a:pt x="110" y="21"/>
                  </a:lnTo>
                  <a:lnTo>
                    <a:pt x="110" y="21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9" name="Freeform 121"/>
            <p:cNvSpPr>
              <a:spLocks/>
            </p:cNvSpPr>
            <p:nvPr/>
          </p:nvSpPr>
          <p:spPr bwMode="auto">
            <a:xfrm>
              <a:off x="1523" y="3188"/>
              <a:ext cx="52" cy="11"/>
            </a:xfrm>
            <a:custGeom>
              <a:avLst/>
              <a:gdLst>
                <a:gd name="T0" fmla="*/ 0 w 32"/>
                <a:gd name="T1" fmla="*/ 5 h 6"/>
                <a:gd name="T2" fmla="*/ 12 w 32"/>
                <a:gd name="T3" fmla="*/ 0 h 6"/>
                <a:gd name="T4" fmla="*/ 20 w 32"/>
                <a:gd name="T5" fmla="*/ 1 h 6"/>
                <a:gd name="T6" fmla="*/ 27 w 32"/>
                <a:gd name="T7" fmla="*/ 1 h 6"/>
                <a:gd name="T8" fmla="*/ 31 w 32"/>
                <a:gd name="T9" fmla="*/ 0 h 6"/>
                <a:gd name="T10" fmla="*/ 27 w 32"/>
                <a:gd name="T11" fmla="*/ 3 h 6"/>
                <a:gd name="T12" fmla="*/ 20 w 32"/>
                <a:gd name="T13" fmla="*/ 3 h 6"/>
                <a:gd name="T14" fmla="*/ 12 w 32"/>
                <a:gd name="T15" fmla="*/ 0 h 6"/>
                <a:gd name="T16" fmla="*/ 0 w 32"/>
                <a:gd name="T17" fmla="*/ 5 h 6"/>
                <a:gd name="T18" fmla="*/ 0 w 32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6">
                  <a:moveTo>
                    <a:pt x="0" y="5"/>
                  </a:moveTo>
                  <a:lnTo>
                    <a:pt x="12" y="0"/>
                  </a:lnTo>
                  <a:lnTo>
                    <a:pt x="20" y="1"/>
                  </a:lnTo>
                  <a:lnTo>
                    <a:pt x="27" y="1"/>
                  </a:lnTo>
                  <a:lnTo>
                    <a:pt x="31" y="0"/>
                  </a:lnTo>
                  <a:lnTo>
                    <a:pt x="27" y="3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0" name="Freeform 122"/>
            <p:cNvSpPr>
              <a:spLocks/>
            </p:cNvSpPr>
            <p:nvPr/>
          </p:nvSpPr>
          <p:spPr bwMode="auto">
            <a:xfrm>
              <a:off x="1614" y="3140"/>
              <a:ext cx="49" cy="35"/>
            </a:xfrm>
            <a:custGeom>
              <a:avLst/>
              <a:gdLst>
                <a:gd name="T0" fmla="*/ 0 w 30"/>
                <a:gd name="T1" fmla="*/ 0 h 19"/>
                <a:gd name="T2" fmla="*/ 2 w 30"/>
                <a:gd name="T3" fmla="*/ 6 h 19"/>
                <a:gd name="T4" fmla="*/ 7 w 30"/>
                <a:gd name="T5" fmla="*/ 9 h 19"/>
                <a:gd name="T6" fmla="*/ 6 w 30"/>
                <a:gd name="T7" fmla="*/ 13 h 19"/>
                <a:gd name="T8" fmla="*/ 14 w 30"/>
                <a:gd name="T9" fmla="*/ 17 h 19"/>
                <a:gd name="T10" fmla="*/ 13 w 30"/>
                <a:gd name="T11" fmla="*/ 14 h 19"/>
                <a:gd name="T12" fmla="*/ 16 w 30"/>
                <a:gd name="T13" fmla="*/ 14 h 19"/>
                <a:gd name="T14" fmla="*/ 24 w 30"/>
                <a:gd name="T15" fmla="*/ 18 h 19"/>
                <a:gd name="T16" fmla="*/ 29 w 30"/>
                <a:gd name="T17" fmla="*/ 18 h 19"/>
                <a:gd name="T18" fmla="*/ 20 w 30"/>
                <a:gd name="T19" fmla="*/ 14 h 19"/>
                <a:gd name="T20" fmla="*/ 16 w 30"/>
                <a:gd name="T21" fmla="*/ 13 h 19"/>
                <a:gd name="T22" fmla="*/ 14 w 30"/>
                <a:gd name="T23" fmla="*/ 12 h 19"/>
                <a:gd name="T24" fmla="*/ 13 w 30"/>
                <a:gd name="T25" fmla="*/ 8 h 19"/>
                <a:gd name="T26" fmla="*/ 18 w 30"/>
                <a:gd name="T27" fmla="*/ 9 h 19"/>
                <a:gd name="T28" fmla="*/ 21 w 30"/>
                <a:gd name="T29" fmla="*/ 9 h 19"/>
                <a:gd name="T30" fmla="*/ 10 w 30"/>
                <a:gd name="T31" fmla="*/ 4 h 19"/>
                <a:gd name="T32" fmla="*/ 7 w 30"/>
                <a:gd name="T33" fmla="*/ 1 h 19"/>
                <a:gd name="T34" fmla="*/ 0 w 30"/>
                <a:gd name="T35" fmla="*/ 0 h 19"/>
                <a:gd name="T36" fmla="*/ 0 w 30"/>
                <a:gd name="T3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9">
                  <a:moveTo>
                    <a:pt x="0" y="0"/>
                  </a:moveTo>
                  <a:lnTo>
                    <a:pt x="2" y="6"/>
                  </a:lnTo>
                  <a:lnTo>
                    <a:pt x="7" y="9"/>
                  </a:lnTo>
                  <a:lnTo>
                    <a:pt x="6" y="13"/>
                  </a:lnTo>
                  <a:lnTo>
                    <a:pt x="14" y="17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20" y="14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8"/>
                  </a:lnTo>
                  <a:lnTo>
                    <a:pt x="18" y="9"/>
                  </a:lnTo>
                  <a:lnTo>
                    <a:pt x="21" y="9"/>
                  </a:lnTo>
                  <a:lnTo>
                    <a:pt x="10" y="4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1" name="Freeform 123"/>
            <p:cNvSpPr>
              <a:spLocks/>
            </p:cNvSpPr>
            <p:nvPr/>
          </p:nvSpPr>
          <p:spPr bwMode="auto">
            <a:xfrm>
              <a:off x="1590" y="3127"/>
              <a:ext cx="18" cy="22"/>
            </a:xfrm>
            <a:custGeom>
              <a:avLst/>
              <a:gdLst>
                <a:gd name="T0" fmla="*/ 4 w 11"/>
                <a:gd name="T1" fmla="*/ 5 h 12"/>
                <a:gd name="T2" fmla="*/ 0 w 11"/>
                <a:gd name="T3" fmla="*/ 8 h 12"/>
                <a:gd name="T4" fmla="*/ 3 w 11"/>
                <a:gd name="T5" fmla="*/ 10 h 12"/>
                <a:gd name="T6" fmla="*/ 5 w 11"/>
                <a:gd name="T7" fmla="*/ 9 h 12"/>
                <a:gd name="T8" fmla="*/ 9 w 11"/>
                <a:gd name="T9" fmla="*/ 11 h 12"/>
                <a:gd name="T10" fmla="*/ 8 w 11"/>
                <a:gd name="T11" fmla="*/ 8 h 12"/>
                <a:gd name="T12" fmla="*/ 10 w 11"/>
                <a:gd name="T13" fmla="*/ 6 h 12"/>
                <a:gd name="T14" fmla="*/ 8 w 11"/>
                <a:gd name="T15" fmla="*/ 2 h 12"/>
                <a:gd name="T16" fmla="*/ 8 w 11"/>
                <a:gd name="T17" fmla="*/ 4 h 12"/>
                <a:gd name="T18" fmla="*/ 2 w 11"/>
                <a:gd name="T19" fmla="*/ 0 h 12"/>
                <a:gd name="T20" fmla="*/ 0 w 11"/>
                <a:gd name="T21" fmla="*/ 0 h 12"/>
                <a:gd name="T22" fmla="*/ 4 w 11"/>
                <a:gd name="T23" fmla="*/ 5 h 12"/>
                <a:gd name="T24" fmla="*/ 4 w 11"/>
                <a:gd name="T2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2">
                  <a:moveTo>
                    <a:pt x="4" y="5"/>
                  </a:moveTo>
                  <a:lnTo>
                    <a:pt x="0" y="8"/>
                  </a:lnTo>
                  <a:lnTo>
                    <a:pt x="3" y="10"/>
                  </a:lnTo>
                  <a:lnTo>
                    <a:pt x="5" y="9"/>
                  </a:lnTo>
                  <a:lnTo>
                    <a:pt x="9" y="11"/>
                  </a:lnTo>
                  <a:lnTo>
                    <a:pt x="8" y="8"/>
                  </a:lnTo>
                  <a:lnTo>
                    <a:pt x="10" y="6"/>
                  </a:lnTo>
                  <a:lnTo>
                    <a:pt x="8" y="2"/>
                  </a:lnTo>
                  <a:lnTo>
                    <a:pt x="8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4" y="5"/>
                  </a:lnTo>
                  <a:lnTo>
                    <a:pt x="4" y="5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2" name="Freeform 124"/>
            <p:cNvSpPr>
              <a:spLocks/>
            </p:cNvSpPr>
            <p:nvPr/>
          </p:nvSpPr>
          <p:spPr bwMode="auto">
            <a:xfrm>
              <a:off x="1591" y="3179"/>
              <a:ext cx="43" cy="40"/>
            </a:xfrm>
            <a:custGeom>
              <a:avLst/>
              <a:gdLst>
                <a:gd name="T0" fmla="*/ 0 w 26"/>
                <a:gd name="T1" fmla="*/ 3 h 22"/>
                <a:gd name="T2" fmla="*/ 4 w 26"/>
                <a:gd name="T3" fmla="*/ 5 h 22"/>
                <a:gd name="T4" fmla="*/ 10 w 26"/>
                <a:gd name="T5" fmla="*/ 5 h 22"/>
                <a:gd name="T6" fmla="*/ 8 w 26"/>
                <a:gd name="T7" fmla="*/ 8 h 22"/>
                <a:gd name="T8" fmla="*/ 9 w 26"/>
                <a:gd name="T9" fmla="*/ 10 h 22"/>
                <a:gd name="T10" fmla="*/ 16 w 26"/>
                <a:gd name="T11" fmla="*/ 12 h 22"/>
                <a:gd name="T12" fmla="*/ 20 w 26"/>
                <a:gd name="T13" fmla="*/ 15 h 22"/>
                <a:gd name="T14" fmla="*/ 20 w 26"/>
                <a:gd name="T15" fmla="*/ 10 h 22"/>
                <a:gd name="T16" fmla="*/ 16 w 26"/>
                <a:gd name="T17" fmla="*/ 0 h 22"/>
                <a:gd name="T18" fmla="*/ 20 w 26"/>
                <a:gd name="T19" fmla="*/ 8 h 22"/>
                <a:gd name="T20" fmla="*/ 22 w 26"/>
                <a:gd name="T21" fmla="*/ 17 h 22"/>
                <a:gd name="T22" fmla="*/ 25 w 26"/>
                <a:gd name="T23" fmla="*/ 21 h 22"/>
                <a:gd name="T24" fmla="*/ 20 w 26"/>
                <a:gd name="T25" fmla="*/ 19 h 22"/>
                <a:gd name="T26" fmla="*/ 20 w 26"/>
                <a:gd name="T27" fmla="*/ 15 h 22"/>
                <a:gd name="T28" fmla="*/ 16 w 26"/>
                <a:gd name="T29" fmla="*/ 14 h 22"/>
                <a:gd name="T30" fmla="*/ 10 w 26"/>
                <a:gd name="T31" fmla="*/ 14 h 22"/>
                <a:gd name="T32" fmla="*/ 2 w 26"/>
                <a:gd name="T33" fmla="*/ 10 h 22"/>
                <a:gd name="T34" fmla="*/ 2 w 26"/>
                <a:gd name="T35" fmla="*/ 6 h 22"/>
                <a:gd name="T36" fmla="*/ 0 w 26"/>
                <a:gd name="T37" fmla="*/ 3 h 22"/>
                <a:gd name="T38" fmla="*/ 0 w 26"/>
                <a:gd name="T3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22">
                  <a:moveTo>
                    <a:pt x="0" y="3"/>
                  </a:moveTo>
                  <a:lnTo>
                    <a:pt x="4" y="5"/>
                  </a:lnTo>
                  <a:lnTo>
                    <a:pt x="10" y="5"/>
                  </a:lnTo>
                  <a:lnTo>
                    <a:pt x="8" y="8"/>
                  </a:lnTo>
                  <a:lnTo>
                    <a:pt x="9" y="10"/>
                  </a:lnTo>
                  <a:lnTo>
                    <a:pt x="16" y="12"/>
                  </a:lnTo>
                  <a:lnTo>
                    <a:pt x="20" y="15"/>
                  </a:lnTo>
                  <a:lnTo>
                    <a:pt x="20" y="10"/>
                  </a:lnTo>
                  <a:lnTo>
                    <a:pt x="16" y="0"/>
                  </a:lnTo>
                  <a:lnTo>
                    <a:pt x="20" y="8"/>
                  </a:lnTo>
                  <a:lnTo>
                    <a:pt x="22" y="17"/>
                  </a:lnTo>
                  <a:lnTo>
                    <a:pt x="25" y="21"/>
                  </a:lnTo>
                  <a:lnTo>
                    <a:pt x="20" y="19"/>
                  </a:lnTo>
                  <a:lnTo>
                    <a:pt x="20" y="15"/>
                  </a:lnTo>
                  <a:lnTo>
                    <a:pt x="16" y="14"/>
                  </a:lnTo>
                  <a:lnTo>
                    <a:pt x="10" y="14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3" name="Freeform 125"/>
            <p:cNvSpPr>
              <a:spLocks/>
            </p:cNvSpPr>
            <p:nvPr/>
          </p:nvSpPr>
          <p:spPr bwMode="auto">
            <a:xfrm>
              <a:off x="1590" y="3193"/>
              <a:ext cx="6" cy="15"/>
            </a:xfrm>
            <a:custGeom>
              <a:avLst/>
              <a:gdLst>
                <a:gd name="T0" fmla="*/ 0 w 4"/>
                <a:gd name="T1" fmla="*/ 0 h 8"/>
                <a:gd name="T2" fmla="*/ 3 w 4"/>
                <a:gd name="T3" fmla="*/ 2 h 8"/>
                <a:gd name="T4" fmla="*/ 2 w 4"/>
                <a:gd name="T5" fmla="*/ 7 h 8"/>
                <a:gd name="T6" fmla="*/ 0 w 4"/>
                <a:gd name="T7" fmla="*/ 0 h 8"/>
                <a:gd name="T8" fmla="*/ 0 w 4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3" y="2"/>
                  </a:ln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4" name="Freeform 126"/>
            <p:cNvSpPr>
              <a:spLocks/>
            </p:cNvSpPr>
            <p:nvPr/>
          </p:nvSpPr>
          <p:spPr bwMode="auto">
            <a:xfrm>
              <a:off x="1596" y="3210"/>
              <a:ext cx="23" cy="9"/>
            </a:xfrm>
            <a:custGeom>
              <a:avLst/>
              <a:gdLst>
                <a:gd name="T0" fmla="*/ 1 w 14"/>
                <a:gd name="T1" fmla="*/ 0 h 5"/>
                <a:gd name="T2" fmla="*/ 8 w 14"/>
                <a:gd name="T3" fmla="*/ 3 h 5"/>
                <a:gd name="T4" fmla="*/ 13 w 14"/>
                <a:gd name="T5" fmla="*/ 3 h 5"/>
                <a:gd name="T6" fmla="*/ 10 w 14"/>
                <a:gd name="T7" fmla="*/ 4 h 5"/>
                <a:gd name="T8" fmla="*/ 7 w 14"/>
                <a:gd name="T9" fmla="*/ 4 h 5"/>
                <a:gd name="T10" fmla="*/ 0 w 14"/>
                <a:gd name="T11" fmla="*/ 0 h 5"/>
                <a:gd name="T12" fmla="*/ 1 w 14"/>
                <a:gd name="T13" fmla="*/ 0 h 5"/>
                <a:gd name="T14" fmla="*/ 1 w 1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5">
                  <a:moveTo>
                    <a:pt x="1" y="0"/>
                  </a:moveTo>
                  <a:lnTo>
                    <a:pt x="8" y="3"/>
                  </a:lnTo>
                  <a:lnTo>
                    <a:pt x="13" y="3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5" name="Freeform 127"/>
            <p:cNvSpPr>
              <a:spLocks/>
            </p:cNvSpPr>
            <p:nvPr/>
          </p:nvSpPr>
          <p:spPr bwMode="auto">
            <a:xfrm>
              <a:off x="1585" y="3160"/>
              <a:ext cx="15" cy="39"/>
            </a:xfrm>
            <a:custGeom>
              <a:avLst/>
              <a:gdLst>
                <a:gd name="T0" fmla="*/ 8 w 9"/>
                <a:gd name="T1" fmla="*/ 1 h 21"/>
                <a:gd name="T2" fmla="*/ 3 w 9"/>
                <a:gd name="T3" fmla="*/ 5 h 21"/>
                <a:gd name="T4" fmla="*/ 2 w 9"/>
                <a:gd name="T5" fmla="*/ 0 h 21"/>
                <a:gd name="T6" fmla="*/ 2 w 9"/>
                <a:gd name="T7" fmla="*/ 7 h 21"/>
                <a:gd name="T8" fmla="*/ 0 w 9"/>
                <a:gd name="T9" fmla="*/ 13 h 21"/>
                <a:gd name="T10" fmla="*/ 2 w 9"/>
                <a:gd name="T11" fmla="*/ 20 h 21"/>
                <a:gd name="T12" fmla="*/ 0 w 9"/>
                <a:gd name="T13" fmla="*/ 13 h 21"/>
                <a:gd name="T14" fmla="*/ 4 w 9"/>
                <a:gd name="T15" fmla="*/ 7 h 21"/>
                <a:gd name="T16" fmla="*/ 8 w 9"/>
                <a:gd name="T17" fmla="*/ 1 h 21"/>
                <a:gd name="T18" fmla="*/ 8 w 9"/>
                <a:gd name="T1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21">
                  <a:moveTo>
                    <a:pt x="8" y="1"/>
                  </a:moveTo>
                  <a:lnTo>
                    <a:pt x="3" y="5"/>
                  </a:lnTo>
                  <a:lnTo>
                    <a:pt x="2" y="0"/>
                  </a:lnTo>
                  <a:lnTo>
                    <a:pt x="2" y="7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0" y="13"/>
                  </a:lnTo>
                  <a:lnTo>
                    <a:pt x="4" y="7"/>
                  </a:lnTo>
                  <a:lnTo>
                    <a:pt x="8" y="1"/>
                  </a:lnTo>
                  <a:lnTo>
                    <a:pt x="8" y="1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6" name="Freeform 128"/>
            <p:cNvSpPr>
              <a:spLocks/>
            </p:cNvSpPr>
            <p:nvPr/>
          </p:nvSpPr>
          <p:spPr bwMode="auto">
            <a:xfrm>
              <a:off x="1604" y="3171"/>
              <a:ext cx="12" cy="8"/>
            </a:xfrm>
            <a:custGeom>
              <a:avLst/>
              <a:gdLst>
                <a:gd name="T0" fmla="*/ 2 w 7"/>
                <a:gd name="T1" fmla="*/ 0 h 4"/>
                <a:gd name="T2" fmla="*/ 0 w 7"/>
                <a:gd name="T3" fmla="*/ 2 h 4"/>
                <a:gd name="T4" fmla="*/ 1 w 7"/>
                <a:gd name="T5" fmla="*/ 3 h 4"/>
                <a:gd name="T6" fmla="*/ 6 w 7"/>
                <a:gd name="T7" fmla="*/ 2 h 4"/>
                <a:gd name="T8" fmla="*/ 2 w 7"/>
                <a:gd name="T9" fmla="*/ 0 h 4"/>
                <a:gd name="T10" fmla="*/ 2 w 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">
                  <a:moveTo>
                    <a:pt x="2" y="0"/>
                  </a:moveTo>
                  <a:lnTo>
                    <a:pt x="0" y="2"/>
                  </a:lnTo>
                  <a:lnTo>
                    <a:pt x="1" y="3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7" name="Freeform 129"/>
            <p:cNvSpPr>
              <a:spLocks/>
            </p:cNvSpPr>
            <p:nvPr/>
          </p:nvSpPr>
          <p:spPr bwMode="auto">
            <a:xfrm>
              <a:off x="1585" y="3197"/>
              <a:ext cx="6" cy="17"/>
            </a:xfrm>
            <a:custGeom>
              <a:avLst/>
              <a:gdLst>
                <a:gd name="T0" fmla="*/ 2 w 4"/>
                <a:gd name="T1" fmla="*/ 0 h 9"/>
                <a:gd name="T2" fmla="*/ 3 w 4"/>
                <a:gd name="T3" fmla="*/ 5 h 9"/>
                <a:gd name="T4" fmla="*/ 2 w 4"/>
                <a:gd name="T5" fmla="*/ 8 h 9"/>
                <a:gd name="T6" fmla="*/ 0 w 4"/>
                <a:gd name="T7" fmla="*/ 5 h 9"/>
                <a:gd name="T8" fmla="*/ 2 w 4"/>
                <a:gd name="T9" fmla="*/ 0 h 9"/>
                <a:gd name="T10" fmla="*/ 2 w 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2" y="0"/>
                  </a:moveTo>
                  <a:lnTo>
                    <a:pt x="3" y="5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8" name="Freeform 130"/>
            <p:cNvSpPr>
              <a:spLocks/>
            </p:cNvSpPr>
            <p:nvPr/>
          </p:nvSpPr>
          <p:spPr bwMode="auto">
            <a:xfrm>
              <a:off x="1590" y="3219"/>
              <a:ext cx="26" cy="32"/>
            </a:xfrm>
            <a:custGeom>
              <a:avLst/>
              <a:gdLst>
                <a:gd name="T0" fmla="*/ 0 w 16"/>
                <a:gd name="T1" fmla="*/ 0 h 17"/>
                <a:gd name="T2" fmla="*/ 9 w 16"/>
                <a:gd name="T3" fmla="*/ 13 h 17"/>
                <a:gd name="T4" fmla="*/ 15 w 16"/>
                <a:gd name="T5" fmla="*/ 16 h 17"/>
                <a:gd name="T6" fmla="*/ 7 w 16"/>
                <a:gd name="T7" fmla="*/ 13 h 17"/>
                <a:gd name="T8" fmla="*/ 4 w 16"/>
                <a:gd name="T9" fmla="*/ 11 h 17"/>
                <a:gd name="T10" fmla="*/ 0 w 16"/>
                <a:gd name="T11" fmla="*/ 5 h 17"/>
                <a:gd name="T12" fmla="*/ 0 w 16"/>
                <a:gd name="T13" fmla="*/ 0 h 17"/>
                <a:gd name="T14" fmla="*/ 0 w 16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lnTo>
                    <a:pt x="9" y="13"/>
                  </a:lnTo>
                  <a:lnTo>
                    <a:pt x="15" y="16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9" name="Freeform 131"/>
            <p:cNvSpPr>
              <a:spLocks/>
            </p:cNvSpPr>
            <p:nvPr/>
          </p:nvSpPr>
          <p:spPr bwMode="auto">
            <a:xfrm>
              <a:off x="1593" y="3105"/>
              <a:ext cx="7" cy="20"/>
            </a:xfrm>
            <a:custGeom>
              <a:avLst/>
              <a:gdLst>
                <a:gd name="T0" fmla="*/ 2 w 4"/>
                <a:gd name="T1" fmla="*/ 0 h 11"/>
                <a:gd name="T2" fmla="*/ 0 w 4"/>
                <a:gd name="T3" fmla="*/ 10 h 11"/>
                <a:gd name="T4" fmla="*/ 3 w 4"/>
                <a:gd name="T5" fmla="*/ 7 h 11"/>
                <a:gd name="T6" fmla="*/ 2 w 4"/>
                <a:gd name="T7" fmla="*/ 0 h 11"/>
                <a:gd name="T8" fmla="*/ 2 w 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lnTo>
                    <a:pt x="0" y="10"/>
                  </a:lnTo>
                  <a:lnTo>
                    <a:pt x="3" y="7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0" name="Freeform 132"/>
            <p:cNvSpPr>
              <a:spLocks/>
            </p:cNvSpPr>
            <p:nvPr/>
          </p:nvSpPr>
          <p:spPr bwMode="auto">
            <a:xfrm>
              <a:off x="1654" y="3162"/>
              <a:ext cx="19" cy="7"/>
            </a:xfrm>
            <a:custGeom>
              <a:avLst/>
              <a:gdLst>
                <a:gd name="T0" fmla="*/ 0 w 12"/>
                <a:gd name="T1" fmla="*/ 0 h 4"/>
                <a:gd name="T2" fmla="*/ 5 w 12"/>
                <a:gd name="T3" fmla="*/ 2 h 4"/>
                <a:gd name="T4" fmla="*/ 11 w 12"/>
                <a:gd name="T5" fmla="*/ 0 h 4"/>
                <a:gd name="T6" fmla="*/ 6 w 12"/>
                <a:gd name="T7" fmla="*/ 3 h 4"/>
                <a:gd name="T8" fmla="*/ 5 w 12"/>
                <a:gd name="T9" fmla="*/ 3 h 4"/>
                <a:gd name="T10" fmla="*/ 0 w 12"/>
                <a:gd name="T11" fmla="*/ 0 h 4"/>
                <a:gd name="T12" fmla="*/ 0 w 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0" y="0"/>
                  </a:moveTo>
                  <a:lnTo>
                    <a:pt x="5" y="2"/>
                  </a:lnTo>
                  <a:lnTo>
                    <a:pt x="11" y="0"/>
                  </a:lnTo>
                  <a:lnTo>
                    <a:pt x="6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1" name="Freeform 133"/>
            <p:cNvSpPr>
              <a:spLocks/>
            </p:cNvSpPr>
            <p:nvPr/>
          </p:nvSpPr>
          <p:spPr bwMode="auto">
            <a:xfrm>
              <a:off x="1627" y="3063"/>
              <a:ext cx="54" cy="35"/>
            </a:xfrm>
            <a:custGeom>
              <a:avLst/>
              <a:gdLst>
                <a:gd name="T0" fmla="*/ 32 w 33"/>
                <a:gd name="T1" fmla="*/ 14 h 19"/>
                <a:gd name="T2" fmla="*/ 32 w 33"/>
                <a:gd name="T3" fmla="*/ 9 h 19"/>
                <a:gd name="T4" fmla="*/ 27 w 33"/>
                <a:gd name="T5" fmla="*/ 5 h 19"/>
                <a:gd name="T6" fmla="*/ 28 w 33"/>
                <a:gd name="T7" fmla="*/ 12 h 19"/>
                <a:gd name="T8" fmla="*/ 26 w 33"/>
                <a:gd name="T9" fmla="*/ 10 h 19"/>
                <a:gd name="T10" fmla="*/ 16 w 33"/>
                <a:gd name="T11" fmla="*/ 0 h 19"/>
                <a:gd name="T12" fmla="*/ 21 w 33"/>
                <a:gd name="T13" fmla="*/ 12 h 19"/>
                <a:gd name="T14" fmla="*/ 15 w 33"/>
                <a:gd name="T15" fmla="*/ 7 h 19"/>
                <a:gd name="T16" fmla="*/ 12 w 33"/>
                <a:gd name="T17" fmla="*/ 7 h 19"/>
                <a:gd name="T18" fmla="*/ 13 w 33"/>
                <a:gd name="T19" fmla="*/ 15 h 19"/>
                <a:gd name="T20" fmla="*/ 10 w 33"/>
                <a:gd name="T21" fmla="*/ 12 h 19"/>
                <a:gd name="T22" fmla="*/ 1 w 33"/>
                <a:gd name="T23" fmla="*/ 11 h 19"/>
                <a:gd name="T24" fmla="*/ 6 w 33"/>
                <a:gd name="T25" fmla="*/ 15 h 19"/>
                <a:gd name="T26" fmla="*/ 0 w 33"/>
                <a:gd name="T27" fmla="*/ 14 h 19"/>
                <a:gd name="T28" fmla="*/ 1 w 33"/>
                <a:gd name="T29" fmla="*/ 17 h 19"/>
                <a:gd name="T30" fmla="*/ 12 w 33"/>
                <a:gd name="T31" fmla="*/ 16 h 19"/>
                <a:gd name="T32" fmla="*/ 15 w 33"/>
                <a:gd name="T33" fmla="*/ 18 h 19"/>
                <a:gd name="T34" fmla="*/ 16 w 33"/>
                <a:gd name="T35" fmla="*/ 15 h 19"/>
                <a:gd name="T36" fmla="*/ 21 w 33"/>
                <a:gd name="T37" fmla="*/ 16 h 19"/>
                <a:gd name="T38" fmla="*/ 24 w 33"/>
                <a:gd name="T39" fmla="*/ 15 h 19"/>
                <a:gd name="T40" fmla="*/ 23 w 33"/>
                <a:gd name="T41" fmla="*/ 13 h 19"/>
                <a:gd name="T42" fmla="*/ 29 w 33"/>
                <a:gd name="T43" fmla="*/ 14 h 19"/>
                <a:gd name="T44" fmla="*/ 32 w 33"/>
                <a:gd name="T45" fmla="*/ 14 h 19"/>
                <a:gd name="T46" fmla="*/ 32 w 33"/>
                <a:gd name="T4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19">
                  <a:moveTo>
                    <a:pt x="32" y="14"/>
                  </a:moveTo>
                  <a:lnTo>
                    <a:pt x="32" y="9"/>
                  </a:lnTo>
                  <a:lnTo>
                    <a:pt x="27" y="5"/>
                  </a:lnTo>
                  <a:lnTo>
                    <a:pt x="28" y="12"/>
                  </a:lnTo>
                  <a:lnTo>
                    <a:pt x="26" y="10"/>
                  </a:lnTo>
                  <a:lnTo>
                    <a:pt x="16" y="0"/>
                  </a:lnTo>
                  <a:lnTo>
                    <a:pt x="21" y="12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3" y="15"/>
                  </a:lnTo>
                  <a:lnTo>
                    <a:pt x="10" y="12"/>
                  </a:lnTo>
                  <a:lnTo>
                    <a:pt x="1" y="11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12" y="16"/>
                  </a:lnTo>
                  <a:lnTo>
                    <a:pt x="15" y="18"/>
                  </a:lnTo>
                  <a:lnTo>
                    <a:pt x="16" y="15"/>
                  </a:lnTo>
                  <a:lnTo>
                    <a:pt x="21" y="16"/>
                  </a:lnTo>
                  <a:lnTo>
                    <a:pt x="24" y="15"/>
                  </a:lnTo>
                  <a:lnTo>
                    <a:pt x="23" y="13"/>
                  </a:lnTo>
                  <a:lnTo>
                    <a:pt x="29" y="14"/>
                  </a:lnTo>
                  <a:lnTo>
                    <a:pt x="32" y="14"/>
                  </a:lnTo>
                  <a:lnTo>
                    <a:pt x="32" y="14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2" name="Freeform 134"/>
            <p:cNvSpPr>
              <a:spLocks/>
            </p:cNvSpPr>
            <p:nvPr/>
          </p:nvSpPr>
          <p:spPr bwMode="auto">
            <a:xfrm>
              <a:off x="1624" y="3201"/>
              <a:ext cx="72" cy="61"/>
            </a:xfrm>
            <a:custGeom>
              <a:avLst/>
              <a:gdLst>
                <a:gd name="T0" fmla="*/ 25 w 44"/>
                <a:gd name="T1" fmla="*/ 0 h 33"/>
                <a:gd name="T2" fmla="*/ 15 w 44"/>
                <a:gd name="T3" fmla="*/ 9 h 33"/>
                <a:gd name="T4" fmla="*/ 15 w 44"/>
                <a:gd name="T5" fmla="*/ 11 h 33"/>
                <a:gd name="T6" fmla="*/ 18 w 44"/>
                <a:gd name="T7" fmla="*/ 11 h 33"/>
                <a:gd name="T8" fmla="*/ 15 w 44"/>
                <a:gd name="T9" fmla="*/ 20 h 33"/>
                <a:gd name="T10" fmla="*/ 2 w 44"/>
                <a:gd name="T11" fmla="*/ 23 h 33"/>
                <a:gd name="T12" fmla="*/ 0 w 44"/>
                <a:gd name="T13" fmla="*/ 24 h 33"/>
                <a:gd name="T14" fmla="*/ 23 w 44"/>
                <a:gd name="T15" fmla="*/ 23 h 33"/>
                <a:gd name="T16" fmla="*/ 19 w 44"/>
                <a:gd name="T17" fmla="*/ 29 h 33"/>
                <a:gd name="T18" fmla="*/ 10 w 44"/>
                <a:gd name="T19" fmla="*/ 32 h 33"/>
                <a:gd name="T20" fmla="*/ 28 w 44"/>
                <a:gd name="T21" fmla="*/ 27 h 33"/>
                <a:gd name="T22" fmla="*/ 33 w 44"/>
                <a:gd name="T23" fmla="*/ 18 h 33"/>
                <a:gd name="T24" fmla="*/ 39 w 44"/>
                <a:gd name="T25" fmla="*/ 15 h 33"/>
                <a:gd name="T26" fmla="*/ 43 w 44"/>
                <a:gd name="T27" fmla="*/ 3 h 33"/>
                <a:gd name="T28" fmla="*/ 39 w 44"/>
                <a:gd name="T29" fmla="*/ 3 h 33"/>
                <a:gd name="T30" fmla="*/ 23 w 44"/>
                <a:gd name="T31" fmla="*/ 13 h 33"/>
                <a:gd name="T32" fmla="*/ 20 w 44"/>
                <a:gd name="T33" fmla="*/ 10 h 33"/>
                <a:gd name="T34" fmla="*/ 25 w 44"/>
                <a:gd name="T35" fmla="*/ 0 h 33"/>
                <a:gd name="T36" fmla="*/ 25 w 44"/>
                <a:gd name="T3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33">
                  <a:moveTo>
                    <a:pt x="25" y="0"/>
                  </a:moveTo>
                  <a:lnTo>
                    <a:pt x="15" y="9"/>
                  </a:lnTo>
                  <a:lnTo>
                    <a:pt x="15" y="11"/>
                  </a:lnTo>
                  <a:lnTo>
                    <a:pt x="18" y="11"/>
                  </a:lnTo>
                  <a:lnTo>
                    <a:pt x="15" y="20"/>
                  </a:lnTo>
                  <a:lnTo>
                    <a:pt x="2" y="23"/>
                  </a:lnTo>
                  <a:lnTo>
                    <a:pt x="0" y="24"/>
                  </a:lnTo>
                  <a:lnTo>
                    <a:pt x="23" y="23"/>
                  </a:lnTo>
                  <a:lnTo>
                    <a:pt x="19" y="29"/>
                  </a:lnTo>
                  <a:lnTo>
                    <a:pt x="10" y="32"/>
                  </a:lnTo>
                  <a:lnTo>
                    <a:pt x="28" y="27"/>
                  </a:lnTo>
                  <a:lnTo>
                    <a:pt x="33" y="18"/>
                  </a:lnTo>
                  <a:lnTo>
                    <a:pt x="39" y="15"/>
                  </a:lnTo>
                  <a:lnTo>
                    <a:pt x="43" y="3"/>
                  </a:lnTo>
                  <a:lnTo>
                    <a:pt x="39" y="3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3" name="Freeform 135"/>
            <p:cNvSpPr>
              <a:spLocks/>
            </p:cNvSpPr>
            <p:nvPr/>
          </p:nvSpPr>
          <p:spPr bwMode="auto">
            <a:xfrm>
              <a:off x="1603" y="3079"/>
              <a:ext cx="23" cy="17"/>
            </a:xfrm>
            <a:custGeom>
              <a:avLst/>
              <a:gdLst>
                <a:gd name="T0" fmla="*/ 13 w 14"/>
                <a:gd name="T1" fmla="*/ 7 h 9"/>
                <a:gd name="T2" fmla="*/ 7 w 14"/>
                <a:gd name="T3" fmla="*/ 0 h 9"/>
                <a:gd name="T4" fmla="*/ 4 w 14"/>
                <a:gd name="T5" fmla="*/ 2 h 9"/>
                <a:gd name="T6" fmla="*/ 7 w 14"/>
                <a:gd name="T7" fmla="*/ 5 h 9"/>
                <a:gd name="T8" fmla="*/ 0 w 14"/>
                <a:gd name="T9" fmla="*/ 8 h 9"/>
                <a:gd name="T10" fmla="*/ 7 w 14"/>
                <a:gd name="T11" fmla="*/ 5 h 9"/>
                <a:gd name="T12" fmla="*/ 13 w 14"/>
                <a:gd name="T13" fmla="*/ 7 h 9"/>
                <a:gd name="T14" fmla="*/ 13 w 14"/>
                <a:gd name="T1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7"/>
                  </a:moveTo>
                  <a:lnTo>
                    <a:pt x="7" y="0"/>
                  </a:lnTo>
                  <a:lnTo>
                    <a:pt x="4" y="2"/>
                  </a:lnTo>
                  <a:lnTo>
                    <a:pt x="7" y="5"/>
                  </a:lnTo>
                  <a:lnTo>
                    <a:pt x="0" y="8"/>
                  </a:lnTo>
                  <a:lnTo>
                    <a:pt x="7" y="5"/>
                  </a:lnTo>
                  <a:lnTo>
                    <a:pt x="13" y="7"/>
                  </a:lnTo>
                  <a:lnTo>
                    <a:pt x="13" y="7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4" name="Freeform 136"/>
            <p:cNvSpPr>
              <a:spLocks/>
            </p:cNvSpPr>
            <p:nvPr/>
          </p:nvSpPr>
          <p:spPr bwMode="auto">
            <a:xfrm>
              <a:off x="1622" y="3048"/>
              <a:ext cx="67" cy="13"/>
            </a:xfrm>
            <a:custGeom>
              <a:avLst/>
              <a:gdLst>
                <a:gd name="T0" fmla="*/ 40 w 41"/>
                <a:gd name="T1" fmla="*/ 1 h 7"/>
                <a:gd name="T2" fmla="*/ 36 w 41"/>
                <a:gd name="T3" fmla="*/ 2 h 7"/>
                <a:gd name="T4" fmla="*/ 32 w 41"/>
                <a:gd name="T5" fmla="*/ 1 h 7"/>
                <a:gd name="T6" fmla="*/ 32 w 41"/>
                <a:gd name="T7" fmla="*/ 4 h 7"/>
                <a:gd name="T8" fmla="*/ 26 w 41"/>
                <a:gd name="T9" fmla="*/ 1 h 7"/>
                <a:gd name="T10" fmla="*/ 14 w 41"/>
                <a:gd name="T11" fmla="*/ 1 h 7"/>
                <a:gd name="T12" fmla="*/ 6 w 41"/>
                <a:gd name="T13" fmla="*/ 6 h 7"/>
                <a:gd name="T14" fmla="*/ 0 w 41"/>
                <a:gd name="T15" fmla="*/ 4 h 7"/>
                <a:gd name="T16" fmla="*/ 13 w 41"/>
                <a:gd name="T17" fmla="*/ 1 h 7"/>
                <a:gd name="T18" fmla="*/ 30 w 41"/>
                <a:gd name="T19" fmla="*/ 0 h 7"/>
                <a:gd name="T20" fmla="*/ 40 w 41"/>
                <a:gd name="T21" fmla="*/ 1 h 7"/>
                <a:gd name="T22" fmla="*/ 40 w 41"/>
                <a:gd name="T2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7">
                  <a:moveTo>
                    <a:pt x="40" y="1"/>
                  </a:moveTo>
                  <a:lnTo>
                    <a:pt x="36" y="2"/>
                  </a:lnTo>
                  <a:lnTo>
                    <a:pt x="32" y="1"/>
                  </a:lnTo>
                  <a:lnTo>
                    <a:pt x="32" y="4"/>
                  </a:lnTo>
                  <a:lnTo>
                    <a:pt x="26" y="1"/>
                  </a:lnTo>
                  <a:lnTo>
                    <a:pt x="14" y="1"/>
                  </a:lnTo>
                  <a:lnTo>
                    <a:pt x="6" y="6"/>
                  </a:lnTo>
                  <a:lnTo>
                    <a:pt x="0" y="4"/>
                  </a:lnTo>
                  <a:lnTo>
                    <a:pt x="13" y="1"/>
                  </a:lnTo>
                  <a:lnTo>
                    <a:pt x="30" y="0"/>
                  </a:lnTo>
                  <a:lnTo>
                    <a:pt x="40" y="1"/>
                  </a:lnTo>
                  <a:lnTo>
                    <a:pt x="40" y="1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5" name="Freeform 137"/>
            <p:cNvSpPr>
              <a:spLocks/>
            </p:cNvSpPr>
            <p:nvPr/>
          </p:nvSpPr>
          <p:spPr bwMode="auto">
            <a:xfrm>
              <a:off x="1603" y="3068"/>
              <a:ext cx="16" cy="26"/>
            </a:xfrm>
            <a:custGeom>
              <a:avLst/>
              <a:gdLst>
                <a:gd name="T0" fmla="*/ 9 w 10"/>
                <a:gd name="T1" fmla="*/ 0 h 14"/>
                <a:gd name="T2" fmla="*/ 3 w 10"/>
                <a:gd name="T3" fmla="*/ 5 h 14"/>
                <a:gd name="T4" fmla="*/ 3 w 10"/>
                <a:gd name="T5" fmla="*/ 12 h 14"/>
                <a:gd name="T6" fmla="*/ 1 w 10"/>
                <a:gd name="T7" fmla="*/ 13 h 14"/>
                <a:gd name="T8" fmla="*/ 0 w 10"/>
                <a:gd name="T9" fmla="*/ 12 h 14"/>
                <a:gd name="T10" fmla="*/ 1 w 10"/>
                <a:gd name="T11" fmla="*/ 4 h 14"/>
                <a:gd name="T12" fmla="*/ 7 w 10"/>
                <a:gd name="T13" fmla="*/ 0 h 14"/>
                <a:gd name="T14" fmla="*/ 9 w 10"/>
                <a:gd name="T15" fmla="*/ 0 h 14"/>
                <a:gd name="T16" fmla="*/ 9 w 10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4">
                  <a:moveTo>
                    <a:pt x="9" y="0"/>
                  </a:moveTo>
                  <a:lnTo>
                    <a:pt x="3" y="5"/>
                  </a:lnTo>
                  <a:lnTo>
                    <a:pt x="3" y="12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1" y="4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6" name="Freeform 138"/>
            <p:cNvSpPr>
              <a:spLocks/>
            </p:cNvSpPr>
            <p:nvPr/>
          </p:nvSpPr>
          <p:spPr bwMode="auto">
            <a:xfrm>
              <a:off x="1699" y="3055"/>
              <a:ext cx="44" cy="96"/>
            </a:xfrm>
            <a:custGeom>
              <a:avLst/>
              <a:gdLst>
                <a:gd name="T0" fmla="*/ 0 w 27"/>
                <a:gd name="T1" fmla="*/ 0 h 52"/>
                <a:gd name="T2" fmla="*/ 3 w 27"/>
                <a:gd name="T3" fmla="*/ 3 h 52"/>
                <a:gd name="T4" fmla="*/ 9 w 27"/>
                <a:gd name="T5" fmla="*/ 4 h 52"/>
                <a:gd name="T6" fmla="*/ 5 w 27"/>
                <a:gd name="T7" fmla="*/ 7 h 52"/>
                <a:gd name="T8" fmla="*/ 9 w 27"/>
                <a:gd name="T9" fmla="*/ 9 h 52"/>
                <a:gd name="T10" fmla="*/ 3 w 27"/>
                <a:gd name="T11" fmla="*/ 10 h 52"/>
                <a:gd name="T12" fmla="*/ 5 w 27"/>
                <a:gd name="T13" fmla="*/ 11 h 52"/>
                <a:gd name="T14" fmla="*/ 13 w 27"/>
                <a:gd name="T15" fmla="*/ 13 h 52"/>
                <a:gd name="T16" fmla="*/ 15 w 27"/>
                <a:gd name="T17" fmla="*/ 17 h 52"/>
                <a:gd name="T18" fmla="*/ 8 w 27"/>
                <a:gd name="T19" fmla="*/ 14 h 52"/>
                <a:gd name="T20" fmla="*/ 13 w 27"/>
                <a:gd name="T21" fmla="*/ 19 h 52"/>
                <a:gd name="T22" fmla="*/ 8 w 27"/>
                <a:gd name="T23" fmla="*/ 20 h 52"/>
                <a:gd name="T24" fmla="*/ 15 w 27"/>
                <a:gd name="T25" fmla="*/ 27 h 52"/>
                <a:gd name="T26" fmla="*/ 18 w 27"/>
                <a:gd name="T27" fmla="*/ 35 h 52"/>
                <a:gd name="T28" fmla="*/ 12 w 27"/>
                <a:gd name="T29" fmla="*/ 29 h 52"/>
                <a:gd name="T30" fmla="*/ 10 w 27"/>
                <a:gd name="T31" fmla="*/ 32 h 52"/>
                <a:gd name="T32" fmla="*/ 18 w 27"/>
                <a:gd name="T33" fmla="*/ 45 h 52"/>
                <a:gd name="T34" fmla="*/ 22 w 27"/>
                <a:gd name="T35" fmla="*/ 42 h 52"/>
                <a:gd name="T36" fmla="*/ 19 w 27"/>
                <a:gd name="T37" fmla="*/ 39 h 52"/>
                <a:gd name="T38" fmla="*/ 23 w 27"/>
                <a:gd name="T39" fmla="*/ 41 h 52"/>
                <a:gd name="T40" fmla="*/ 26 w 27"/>
                <a:gd name="T41" fmla="*/ 51 h 52"/>
                <a:gd name="T42" fmla="*/ 26 w 27"/>
                <a:gd name="T43" fmla="*/ 37 h 52"/>
                <a:gd name="T44" fmla="*/ 19 w 27"/>
                <a:gd name="T45" fmla="*/ 30 h 52"/>
                <a:gd name="T46" fmla="*/ 22 w 27"/>
                <a:gd name="T47" fmla="*/ 27 h 52"/>
                <a:gd name="T48" fmla="*/ 16 w 27"/>
                <a:gd name="T49" fmla="*/ 11 h 52"/>
                <a:gd name="T50" fmla="*/ 12 w 27"/>
                <a:gd name="T51" fmla="*/ 10 h 52"/>
                <a:gd name="T52" fmla="*/ 13 w 27"/>
                <a:gd name="T53" fmla="*/ 5 h 52"/>
                <a:gd name="T54" fmla="*/ 9 w 27"/>
                <a:gd name="T55" fmla="*/ 3 h 52"/>
                <a:gd name="T56" fmla="*/ 0 w 27"/>
                <a:gd name="T57" fmla="*/ 0 h 52"/>
                <a:gd name="T58" fmla="*/ 0 w 27"/>
                <a:gd name="T5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" h="52">
                  <a:moveTo>
                    <a:pt x="0" y="0"/>
                  </a:moveTo>
                  <a:lnTo>
                    <a:pt x="3" y="3"/>
                  </a:lnTo>
                  <a:lnTo>
                    <a:pt x="9" y="4"/>
                  </a:lnTo>
                  <a:lnTo>
                    <a:pt x="5" y="7"/>
                  </a:lnTo>
                  <a:lnTo>
                    <a:pt x="9" y="9"/>
                  </a:lnTo>
                  <a:lnTo>
                    <a:pt x="3" y="10"/>
                  </a:lnTo>
                  <a:lnTo>
                    <a:pt x="5" y="11"/>
                  </a:lnTo>
                  <a:lnTo>
                    <a:pt x="13" y="13"/>
                  </a:lnTo>
                  <a:lnTo>
                    <a:pt x="15" y="17"/>
                  </a:lnTo>
                  <a:lnTo>
                    <a:pt x="8" y="14"/>
                  </a:lnTo>
                  <a:lnTo>
                    <a:pt x="13" y="19"/>
                  </a:lnTo>
                  <a:lnTo>
                    <a:pt x="8" y="20"/>
                  </a:lnTo>
                  <a:lnTo>
                    <a:pt x="15" y="27"/>
                  </a:lnTo>
                  <a:lnTo>
                    <a:pt x="18" y="35"/>
                  </a:lnTo>
                  <a:lnTo>
                    <a:pt x="12" y="29"/>
                  </a:lnTo>
                  <a:lnTo>
                    <a:pt x="10" y="32"/>
                  </a:lnTo>
                  <a:lnTo>
                    <a:pt x="18" y="45"/>
                  </a:lnTo>
                  <a:lnTo>
                    <a:pt x="22" y="42"/>
                  </a:lnTo>
                  <a:lnTo>
                    <a:pt x="19" y="39"/>
                  </a:lnTo>
                  <a:lnTo>
                    <a:pt x="23" y="41"/>
                  </a:lnTo>
                  <a:lnTo>
                    <a:pt x="26" y="51"/>
                  </a:lnTo>
                  <a:lnTo>
                    <a:pt x="26" y="37"/>
                  </a:lnTo>
                  <a:lnTo>
                    <a:pt x="19" y="30"/>
                  </a:lnTo>
                  <a:lnTo>
                    <a:pt x="22" y="27"/>
                  </a:lnTo>
                  <a:lnTo>
                    <a:pt x="16" y="11"/>
                  </a:lnTo>
                  <a:lnTo>
                    <a:pt x="12" y="10"/>
                  </a:lnTo>
                  <a:lnTo>
                    <a:pt x="13" y="5"/>
                  </a:lnTo>
                  <a:lnTo>
                    <a:pt x="9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7" name="Freeform 139"/>
            <p:cNvSpPr>
              <a:spLocks/>
            </p:cNvSpPr>
            <p:nvPr/>
          </p:nvSpPr>
          <p:spPr bwMode="auto">
            <a:xfrm>
              <a:off x="1678" y="3088"/>
              <a:ext cx="65" cy="107"/>
            </a:xfrm>
            <a:custGeom>
              <a:avLst/>
              <a:gdLst>
                <a:gd name="T0" fmla="*/ 6 w 40"/>
                <a:gd name="T1" fmla="*/ 0 h 58"/>
                <a:gd name="T2" fmla="*/ 13 w 40"/>
                <a:gd name="T3" fmla="*/ 6 h 58"/>
                <a:gd name="T4" fmla="*/ 7 w 40"/>
                <a:gd name="T5" fmla="*/ 5 h 58"/>
                <a:gd name="T6" fmla="*/ 10 w 40"/>
                <a:gd name="T7" fmla="*/ 14 h 58"/>
                <a:gd name="T8" fmla="*/ 15 w 40"/>
                <a:gd name="T9" fmla="*/ 14 h 58"/>
                <a:gd name="T10" fmla="*/ 13 w 40"/>
                <a:gd name="T11" fmla="*/ 10 h 58"/>
                <a:gd name="T12" fmla="*/ 18 w 40"/>
                <a:gd name="T13" fmla="*/ 14 h 58"/>
                <a:gd name="T14" fmla="*/ 21 w 40"/>
                <a:gd name="T15" fmla="*/ 21 h 58"/>
                <a:gd name="T16" fmla="*/ 16 w 40"/>
                <a:gd name="T17" fmla="*/ 19 h 58"/>
                <a:gd name="T18" fmla="*/ 19 w 40"/>
                <a:gd name="T19" fmla="*/ 26 h 58"/>
                <a:gd name="T20" fmla="*/ 32 w 40"/>
                <a:gd name="T21" fmla="*/ 32 h 58"/>
                <a:gd name="T22" fmla="*/ 29 w 40"/>
                <a:gd name="T23" fmla="*/ 32 h 58"/>
                <a:gd name="T24" fmla="*/ 16 w 40"/>
                <a:gd name="T25" fmla="*/ 29 h 58"/>
                <a:gd name="T26" fmla="*/ 24 w 40"/>
                <a:gd name="T27" fmla="*/ 36 h 58"/>
                <a:gd name="T28" fmla="*/ 38 w 40"/>
                <a:gd name="T29" fmla="*/ 42 h 58"/>
                <a:gd name="T30" fmla="*/ 39 w 40"/>
                <a:gd name="T31" fmla="*/ 49 h 58"/>
                <a:gd name="T32" fmla="*/ 34 w 40"/>
                <a:gd name="T33" fmla="*/ 47 h 58"/>
                <a:gd name="T34" fmla="*/ 32 w 40"/>
                <a:gd name="T35" fmla="*/ 51 h 58"/>
                <a:gd name="T36" fmla="*/ 21 w 40"/>
                <a:gd name="T37" fmla="*/ 57 h 58"/>
                <a:gd name="T38" fmla="*/ 26 w 40"/>
                <a:gd name="T39" fmla="*/ 46 h 58"/>
                <a:gd name="T40" fmla="*/ 26 w 40"/>
                <a:gd name="T41" fmla="*/ 41 h 58"/>
                <a:gd name="T42" fmla="*/ 21 w 40"/>
                <a:gd name="T43" fmla="*/ 36 h 58"/>
                <a:gd name="T44" fmla="*/ 18 w 40"/>
                <a:gd name="T45" fmla="*/ 36 h 58"/>
                <a:gd name="T46" fmla="*/ 10 w 40"/>
                <a:gd name="T47" fmla="*/ 42 h 58"/>
                <a:gd name="T48" fmla="*/ 16 w 40"/>
                <a:gd name="T49" fmla="*/ 36 h 58"/>
                <a:gd name="T50" fmla="*/ 11 w 40"/>
                <a:gd name="T51" fmla="*/ 36 h 58"/>
                <a:gd name="T52" fmla="*/ 6 w 40"/>
                <a:gd name="T53" fmla="*/ 29 h 58"/>
                <a:gd name="T54" fmla="*/ 16 w 40"/>
                <a:gd name="T55" fmla="*/ 33 h 58"/>
                <a:gd name="T56" fmla="*/ 10 w 40"/>
                <a:gd name="T57" fmla="*/ 27 h 58"/>
                <a:gd name="T58" fmla="*/ 5 w 40"/>
                <a:gd name="T59" fmla="*/ 19 h 58"/>
                <a:gd name="T60" fmla="*/ 0 w 40"/>
                <a:gd name="T61" fmla="*/ 23 h 58"/>
                <a:gd name="T62" fmla="*/ 3 w 40"/>
                <a:gd name="T63" fmla="*/ 16 h 58"/>
                <a:gd name="T64" fmla="*/ 1 w 40"/>
                <a:gd name="T65" fmla="*/ 11 h 58"/>
                <a:gd name="T66" fmla="*/ 3 w 40"/>
                <a:gd name="T67" fmla="*/ 4 h 58"/>
                <a:gd name="T68" fmla="*/ 6 w 40"/>
                <a:gd name="T69" fmla="*/ 0 h 58"/>
                <a:gd name="T70" fmla="*/ 6 w 40"/>
                <a:gd name="T7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58">
                  <a:moveTo>
                    <a:pt x="6" y="0"/>
                  </a:moveTo>
                  <a:lnTo>
                    <a:pt x="13" y="6"/>
                  </a:lnTo>
                  <a:lnTo>
                    <a:pt x="7" y="5"/>
                  </a:lnTo>
                  <a:lnTo>
                    <a:pt x="10" y="14"/>
                  </a:lnTo>
                  <a:lnTo>
                    <a:pt x="15" y="14"/>
                  </a:lnTo>
                  <a:lnTo>
                    <a:pt x="13" y="10"/>
                  </a:lnTo>
                  <a:lnTo>
                    <a:pt x="18" y="14"/>
                  </a:lnTo>
                  <a:lnTo>
                    <a:pt x="21" y="21"/>
                  </a:lnTo>
                  <a:lnTo>
                    <a:pt x="16" y="19"/>
                  </a:lnTo>
                  <a:lnTo>
                    <a:pt x="19" y="26"/>
                  </a:lnTo>
                  <a:lnTo>
                    <a:pt x="32" y="32"/>
                  </a:lnTo>
                  <a:lnTo>
                    <a:pt x="29" y="32"/>
                  </a:lnTo>
                  <a:lnTo>
                    <a:pt x="16" y="29"/>
                  </a:lnTo>
                  <a:lnTo>
                    <a:pt x="24" y="36"/>
                  </a:lnTo>
                  <a:lnTo>
                    <a:pt x="38" y="42"/>
                  </a:lnTo>
                  <a:lnTo>
                    <a:pt x="39" y="49"/>
                  </a:lnTo>
                  <a:lnTo>
                    <a:pt x="34" y="47"/>
                  </a:lnTo>
                  <a:lnTo>
                    <a:pt x="32" y="51"/>
                  </a:lnTo>
                  <a:lnTo>
                    <a:pt x="21" y="57"/>
                  </a:lnTo>
                  <a:lnTo>
                    <a:pt x="26" y="46"/>
                  </a:lnTo>
                  <a:lnTo>
                    <a:pt x="26" y="41"/>
                  </a:lnTo>
                  <a:lnTo>
                    <a:pt x="21" y="36"/>
                  </a:lnTo>
                  <a:lnTo>
                    <a:pt x="18" y="36"/>
                  </a:lnTo>
                  <a:lnTo>
                    <a:pt x="10" y="42"/>
                  </a:lnTo>
                  <a:lnTo>
                    <a:pt x="16" y="36"/>
                  </a:lnTo>
                  <a:lnTo>
                    <a:pt x="11" y="36"/>
                  </a:lnTo>
                  <a:lnTo>
                    <a:pt x="6" y="29"/>
                  </a:lnTo>
                  <a:lnTo>
                    <a:pt x="16" y="33"/>
                  </a:lnTo>
                  <a:lnTo>
                    <a:pt x="10" y="27"/>
                  </a:lnTo>
                  <a:lnTo>
                    <a:pt x="5" y="19"/>
                  </a:lnTo>
                  <a:lnTo>
                    <a:pt x="0" y="23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3" y="4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8" name="Freeform 140"/>
            <p:cNvSpPr>
              <a:spLocks/>
            </p:cNvSpPr>
            <p:nvPr/>
          </p:nvSpPr>
          <p:spPr bwMode="auto">
            <a:xfrm>
              <a:off x="1678" y="3129"/>
              <a:ext cx="20" cy="50"/>
            </a:xfrm>
            <a:custGeom>
              <a:avLst/>
              <a:gdLst>
                <a:gd name="T0" fmla="*/ 1 w 12"/>
                <a:gd name="T1" fmla="*/ 0 h 27"/>
                <a:gd name="T2" fmla="*/ 8 w 12"/>
                <a:gd name="T3" fmla="*/ 14 h 27"/>
                <a:gd name="T4" fmla="*/ 5 w 12"/>
                <a:gd name="T5" fmla="*/ 14 h 27"/>
                <a:gd name="T6" fmla="*/ 7 w 12"/>
                <a:gd name="T7" fmla="*/ 21 h 27"/>
                <a:gd name="T8" fmla="*/ 11 w 12"/>
                <a:gd name="T9" fmla="*/ 24 h 27"/>
                <a:gd name="T10" fmla="*/ 5 w 12"/>
                <a:gd name="T11" fmla="*/ 26 h 27"/>
                <a:gd name="T12" fmla="*/ 6 w 12"/>
                <a:gd name="T13" fmla="*/ 24 h 27"/>
                <a:gd name="T14" fmla="*/ 0 w 12"/>
                <a:gd name="T15" fmla="*/ 12 h 27"/>
                <a:gd name="T16" fmla="*/ 3 w 12"/>
                <a:gd name="T17" fmla="*/ 12 h 27"/>
                <a:gd name="T18" fmla="*/ 0 w 12"/>
                <a:gd name="T19" fmla="*/ 7 h 27"/>
                <a:gd name="T20" fmla="*/ 1 w 12"/>
                <a:gd name="T21" fmla="*/ 0 h 27"/>
                <a:gd name="T22" fmla="*/ 1 w 12"/>
                <a:gd name="T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7">
                  <a:moveTo>
                    <a:pt x="1" y="0"/>
                  </a:moveTo>
                  <a:lnTo>
                    <a:pt x="8" y="14"/>
                  </a:lnTo>
                  <a:lnTo>
                    <a:pt x="5" y="14"/>
                  </a:lnTo>
                  <a:lnTo>
                    <a:pt x="7" y="21"/>
                  </a:lnTo>
                  <a:lnTo>
                    <a:pt x="11" y="24"/>
                  </a:lnTo>
                  <a:lnTo>
                    <a:pt x="5" y="26"/>
                  </a:lnTo>
                  <a:lnTo>
                    <a:pt x="6" y="24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49" name="Freeform 141"/>
            <p:cNvSpPr>
              <a:spLocks/>
            </p:cNvSpPr>
            <p:nvPr/>
          </p:nvSpPr>
          <p:spPr bwMode="auto">
            <a:xfrm>
              <a:off x="1699" y="3164"/>
              <a:ext cx="20" cy="26"/>
            </a:xfrm>
            <a:custGeom>
              <a:avLst/>
              <a:gdLst>
                <a:gd name="T0" fmla="*/ 0 w 12"/>
                <a:gd name="T1" fmla="*/ 2 h 14"/>
                <a:gd name="T2" fmla="*/ 8 w 12"/>
                <a:gd name="T3" fmla="*/ 0 h 14"/>
                <a:gd name="T4" fmla="*/ 11 w 12"/>
                <a:gd name="T5" fmla="*/ 3 h 14"/>
                <a:gd name="T6" fmla="*/ 7 w 12"/>
                <a:gd name="T7" fmla="*/ 13 h 14"/>
                <a:gd name="T8" fmla="*/ 9 w 12"/>
                <a:gd name="T9" fmla="*/ 5 h 14"/>
                <a:gd name="T10" fmla="*/ 7 w 12"/>
                <a:gd name="T11" fmla="*/ 2 h 14"/>
                <a:gd name="T12" fmla="*/ 0 w 12"/>
                <a:gd name="T13" fmla="*/ 2 h 14"/>
                <a:gd name="T14" fmla="*/ 0 w 12"/>
                <a:gd name="T15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8" y="0"/>
                  </a:lnTo>
                  <a:lnTo>
                    <a:pt x="11" y="3"/>
                  </a:lnTo>
                  <a:lnTo>
                    <a:pt x="7" y="13"/>
                  </a:lnTo>
                  <a:lnTo>
                    <a:pt x="9" y="5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50" name="Freeform 142"/>
            <p:cNvSpPr>
              <a:spLocks/>
            </p:cNvSpPr>
            <p:nvPr/>
          </p:nvSpPr>
          <p:spPr bwMode="auto">
            <a:xfrm>
              <a:off x="1688" y="3173"/>
              <a:ext cx="21" cy="28"/>
            </a:xfrm>
            <a:custGeom>
              <a:avLst/>
              <a:gdLst>
                <a:gd name="T0" fmla="*/ 6 w 13"/>
                <a:gd name="T1" fmla="*/ 3 h 15"/>
                <a:gd name="T2" fmla="*/ 7 w 13"/>
                <a:gd name="T3" fmla="*/ 8 h 15"/>
                <a:gd name="T4" fmla="*/ 4 w 13"/>
                <a:gd name="T5" fmla="*/ 9 h 15"/>
                <a:gd name="T6" fmla="*/ 0 w 13"/>
                <a:gd name="T7" fmla="*/ 14 h 15"/>
                <a:gd name="T8" fmla="*/ 4 w 13"/>
                <a:gd name="T9" fmla="*/ 11 h 15"/>
                <a:gd name="T10" fmla="*/ 10 w 13"/>
                <a:gd name="T11" fmla="*/ 10 h 15"/>
                <a:gd name="T12" fmla="*/ 12 w 13"/>
                <a:gd name="T13" fmla="*/ 4 h 15"/>
                <a:gd name="T14" fmla="*/ 10 w 13"/>
                <a:gd name="T15" fmla="*/ 0 h 15"/>
                <a:gd name="T16" fmla="*/ 6 w 13"/>
                <a:gd name="T17" fmla="*/ 3 h 15"/>
                <a:gd name="T18" fmla="*/ 6 w 13"/>
                <a:gd name="T1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5">
                  <a:moveTo>
                    <a:pt x="6" y="3"/>
                  </a:moveTo>
                  <a:lnTo>
                    <a:pt x="7" y="8"/>
                  </a:lnTo>
                  <a:lnTo>
                    <a:pt x="4" y="9"/>
                  </a:lnTo>
                  <a:lnTo>
                    <a:pt x="0" y="14"/>
                  </a:lnTo>
                  <a:lnTo>
                    <a:pt x="4" y="11"/>
                  </a:lnTo>
                  <a:lnTo>
                    <a:pt x="10" y="10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6" y="3"/>
                  </a:lnTo>
                  <a:lnTo>
                    <a:pt x="6" y="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51" name="Freeform 143"/>
            <p:cNvSpPr>
              <a:spLocks/>
            </p:cNvSpPr>
            <p:nvPr/>
          </p:nvSpPr>
          <p:spPr bwMode="auto">
            <a:xfrm>
              <a:off x="1694" y="3197"/>
              <a:ext cx="45" cy="96"/>
            </a:xfrm>
            <a:custGeom>
              <a:avLst/>
              <a:gdLst>
                <a:gd name="T0" fmla="*/ 12 w 27"/>
                <a:gd name="T1" fmla="*/ 0 h 52"/>
                <a:gd name="T2" fmla="*/ 3 w 27"/>
                <a:gd name="T3" fmla="*/ 7 h 52"/>
                <a:gd name="T4" fmla="*/ 5 w 27"/>
                <a:gd name="T5" fmla="*/ 17 h 52"/>
                <a:gd name="T6" fmla="*/ 0 w 27"/>
                <a:gd name="T7" fmla="*/ 51 h 52"/>
                <a:gd name="T8" fmla="*/ 1 w 27"/>
                <a:gd name="T9" fmla="*/ 48 h 52"/>
                <a:gd name="T10" fmla="*/ 8 w 27"/>
                <a:gd name="T11" fmla="*/ 22 h 52"/>
                <a:gd name="T12" fmla="*/ 18 w 27"/>
                <a:gd name="T13" fmla="*/ 12 h 52"/>
                <a:gd name="T14" fmla="*/ 23 w 27"/>
                <a:gd name="T15" fmla="*/ 23 h 52"/>
                <a:gd name="T16" fmla="*/ 26 w 27"/>
                <a:gd name="T17" fmla="*/ 27 h 52"/>
                <a:gd name="T18" fmla="*/ 21 w 27"/>
                <a:gd name="T19" fmla="*/ 8 h 52"/>
                <a:gd name="T20" fmla="*/ 22 w 27"/>
                <a:gd name="T21" fmla="*/ 4 h 52"/>
                <a:gd name="T22" fmla="*/ 12 w 27"/>
                <a:gd name="T23" fmla="*/ 0 h 52"/>
                <a:gd name="T24" fmla="*/ 12 w 27"/>
                <a:gd name="T2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52">
                  <a:moveTo>
                    <a:pt x="12" y="0"/>
                  </a:moveTo>
                  <a:lnTo>
                    <a:pt x="3" y="7"/>
                  </a:lnTo>
                  <a:lnTo>
                    <a:pt x="5" y="17"/>
                  </a:lnTo>
                  <a:lnTo>
                    <a:pt x="0" y="51"/>
                  </a:lnTo>
                  <a:lnTo>
                    <a:pt x="1" y="48"/>
                  </a:lnTo>
                  <a:lnTo>
                    <a:pt x="8" y="22"/>
                  </a:lnTo>
                  <a:lnTo>
                    <a:pt x="18" y="12"/>
                  </a:lnTo>
                  <a:lnTo>
                    <a:pt x="23" y="23"/>
                  </a:lnTo>
                  <a:lnTo>
                    <a:pt x="26" y="27"/>
                  </a:lnTo>
                  <a:lnTo>
                    <a:pt x="21" y="8"/>
                  </a:lnTo>
                  <a:lnTo>
                    <a:pt x="22" y="4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52" name="Line 144"/>
            <p:cNvSpPr>
              <a:spLocks noChangeShapeType="1"/>
            </p:cNvSpPr>
            <p:nvPr/>
          </p:nvSpPr>
          <p:spPr bwMode="auto">
            <a:xfrm flipH="1">
              <a:off x="1683" y="3298"/>
              <a:ext cx="10" cy="52"/>
            </a:xfrm>
            <a:prstGeom prst="line">
              <a:avLst/>
            </a:prstGeom>
            <a:noFill/>
            <a:ln w="9167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53" name="Freeform 145"/>
            <p:cNvSpPr>
              <a:spLocks/>
            </p:cNvSpPr>
            <p:nvPr/>
          </p:nvSpPr>
          <p:spPr bwMode="auto">
            <a:xfrm>
              <a:off x="1727" y="3278"/>
              <a:ext cx="26" cy="24"/>
            </a:xfrm>
            <a:custGeom>
              <a:avLst/>
              <a:gdLst>
                <a:gd name="T0" fmla="*/ 0 w 16"/>
                <a:gd name="T1" fmla="*/ 12 h 13"/>
                <a:gd name="T2" fmla="*/ 14 w 16"/>
                <a:gd name="T3" fmla="*/ 0 h 13"/>
                <a:gd name="T4" fmla="*/ 12 w 16"/>
                <a:gd name="T5" fmla="*/ 3 h 13"/>
                <a:gd name="T6" fmla="*/ 15 w 16"/>
                <a:gd name="T7" fmla="*/ 5 h 13"/>
                <a:gd name="T8" fmla="*/ 0 w 16"/>
                <a:gd name="T9" fmla="*/ 12 h 13"/>
                <a:gd name="T10" fmla="*/ 0 w 16"/>
                <a:gd name="T1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3">
                  <a:moveTo>
                    <a:pt x="0" y="12"/>
                  </a:moveTo>
                  <a:lnTo>
                    <a:pt x="14" y="0"/>
                  </a:lnTo>
                  <a:lnTo>
                    <a:pt x="12" y="3"/>
                  </a:lnTo>
                  <a:lnTo>
                    <a:pt x="15" y="5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54" name="Freeform 146"/>
            <p:cNvSpPr>
              <a:spLocks/>
            </p:cNvSpPr>
            <p:nvPr/>
          </p:nvSpPr>
          <p:spPr bwMode="auto">
            <a:xfrm>
              <a:off x="1739" y="3206"/>
              <a:ext cx="60" cy="28"/>
            </a:xfrm>
            <a:custGeom>
              <a:avLst/>
              <a:gdLst>
                <a:gd name="T0" fmla="*/ 0 w 37"/>
                <a:gd name="T1" fmla="*/ 0 h 15"/>
                <a:gd name="T2" fmla="*/ 11 w 37"/>
                <a:gd name="T3" fmla="*/ 8 h 15"/>
                <a:gd name="T4" fmla="*/ 21 w 37"/>
                <a:gd name="T5" fmla="*/ 11 h 15"/>
                <a:gd name="T6" fmla="*/ 29 w 37"/>
                <a:gd name="T7" fmla="*/ 14 h 15"/>
                <a:gd name="T8" fmla="*/ 36 w 37"/>
                <a:gd name="T9" fmla="*/ 12 h 15"/>
                <a:gd name="T10" fmla="*/ 30 w 37"/>
                <a:gd name="T11" fmla="*/ 12 h 15"/>
                <a:gd name="T12" fmla="*/ 20 w 37"/>
                <a:gd name="T13" fmla="*/ 7 h 15"/>
                <a:gd name="T14" fmla="*/ 12 w 37"/>
                <a:gd name="T15" fmla="*/ 6 h 15"/>
                <a:gd name="T16" fmla="*/ 0 w 37"/>
                <a:gd name="T17" fmla="*/ 0 h 15"/>
                <a:gd name="T18" fmla="*/ 0 w 37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5">
                  <a:moveTo>
                    <a:pt x="0" y="0"/>
                  </a:moveTo>
                  <a:lnTo>
                    <a:pt x="11" y="8"/>
                  </a:lnTo>
                  <a:lnTo>
                    <a:pt x="21" y="11"/>
                  </a:lnTo>
                  <a:lnTo>
                    <a:pt x="29" y="14"/>
                  </a:lnTo>
                  <a:lnTo>
                    <a:pt x="36" y="12"/>
                  </a:lnTo>
                  <a:lnTo>
                    <a:pt x="30" y="12"/>
                  </a:lnTo>
                  <a:lnTo>
                    <a:pt x="20" y="7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55" name="Freeform 147"/>
            <p:cNvSpPr>
              <a:spLocks/>
            </p:cNvSpPr>
            <p:nvPr/>
          </p:nvSpPr>
          <p:spPr bwMode="auto">
            <a:xfrm>
              <a:off x="1768" y="3234"/>
              <a:ext cx="46" cy="129"/>
            </a:xfrm>
            <a:custGeom>
              <a:avLst/>
              <a:gdLst>
                <a:gd name="T0" fmla="*/ 27 w 28"/>
                <a:gd name="T1" fmla="*/ 7 h 70"/>
                <a:gd name="T2" fmla="*/ 14 w 28"/>
                <a:gd name="T3" fmla="*/ 22 h 70"/>
                <a:gd name="T4" fmla="*/ 14 w 28"/>
                <a:gd name="T5" fmla="*/ 30 h 70"/>
                <a:gd name="T6" fmla="*/ 0 w 28"/>
                <a:gd name="T7" fmla="*/ 69 h 70"/>
                <a:gd name="T8" fmla="*/ 12 w 28"/>
                <a:gd name="T9" fmla="*/ 29 h 70"/>
                <a:gd name="T10" fmla="*/ 12 w 28"/>
                <a:gd name="T11" fmla="*/ 13 h 70"/>
                <a:gd name="T12" fmla="*/ 14 w 28"/>
                <a:gd name="T13" fmla="*/ 10 h 70"/>
                <a:gd name="T14" fmla="*/ 15 w 28"/>
                <a:gd name="T15" fmla="*/ 17 h 70"/>
                <a:gd name="T16" fmla="*/ 19 w 28"/>
                <a:gd name="T17" fmla="*/ 5 h 70"/>
                <a:gd name="T18" fmla="*/ 25 w 28"/>
                <a:gd name="T19" fmla="*/ 0 h 70"/>
                <a:gd name="T20" fmla="*/ 27 w 28"/>
                <a:gd name="T21" fmla="*/ 7 h 70"/>
                <a:gd name="T22" fmla="*/ 27 w 28"/>
                <a:gd name="T23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70">
                  <a:moveTo>
                    <a:pt x="27" y="7"/>
                  </a:moveTo>
                  <a:lnTo>
                    <a:pt x="14" y="22"/>
                  </a:lnTo>
                  <a:lnTo>
                    <a:pt x="14" y="30"/>
                  </a:lnTo>
                  <a:lnTo>
                    <a:pt x="0" y="69"/>
                  </a:lnTo>
                  <a:lnTo>
                    <a:pt x="12" y="29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5" y="17"/>
                  </a:lnTo>
                  <a:lnTo>
                    <a:pt x="19" y="5"/>
                  </a:lnTo>
                  <a:lnTo>
                    <a:pt x="25" y="0"/>
                  </a:lnTo>
                  <a:lnTo>
                    <a:pt x="27" y="7"/>
                  </a:lnTo>
                  <a:lnTo>
                    <a:pt x="27" y="7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56" name="Freeform 148"/>
            <p:cNvSpPr>
              <a:spLocks/>
            </p:cNvSpPr>
            <p:nvPr/>
          </p:nvSpPr>
          <p:spPr bwMode="auto">
            <a:xfrm>
              <a:off x="1768" y="3313"/>
              <a:ext cx="36" cy="63"/>
            </a:xfrm>
            <a:custGeom>
              <a:avLst/>
              <a:gdLst>
                <a:gd name="T0" fmla="*/ 20 w 22"/>
                <a:gd name="T1" fmla="*/ 0 h 34"/>
                <a:gd name="T2" fmla="*/ 0 w 22"/>
                <a:gd name="T3" fmla="*/ 27 h 34"/>
                <a:gd name="T4" fmla="*/ 4 w 22"/>
                <a:gd name="T5" fmla="*/ 26 h 34"/>
                <a:gd name="T6" fmla="*/ 1 w 22"/>
                <a:gd name="T7" fmla="*/ 33 h 34"/>
                <a:gd name="T8" fmla="*/ 15 w 22"/>
                <a:gd name="T9" fmla="*/ 25 h 34"/>
                <a:gd name="T10" fmla="*/ 20 w 22"/>
                <a:gd name="T11" fmla="*/ 13 h 34"/>
                <a:gd name="T12" fmla="*/ 12 w 22"/>
                <a:gd name="T13" fmla="*/ 21 h 34"/>
                <a:gd name="T14" fmla="*/ 21 w 22"/>
                <a:gd name="T15" fmla="*/ 8 h 34"/>
                <a:gd name="T16" fmla="*/ 20 w 22"/>
                <a:gd name="T17" fmla="*/ 0 h 34"/>
                <a:gd name="T18" fmla="*/ 20 w 2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4">
                  <a:moveTo>
                    <a:pt x="20" y="0"/>
                  </a:moveTo>
                  <a:lnTo>
                    <a:pt x="0" y="27"/>
                  </a:lnTo>
                  <a:lnTo>
                    <a:pt x="4" y="26"/>
                  </a:lnTo>
                  <a:lnTo>
                    <a:pt x="1" y="33"/>
                  </a:lnTo>
                  <a:lnTo>
                    <a:pt x="15" y="25"/>
                  </a:lnTo>
                  <a:lnTo>
                    <a:pt x="20" y="13"/>
                  </a:lnTo>
                  <a:lnTo>
                    <a:pt x="12" y="21"/>
                  </a:lnTo>
                  <a:lnTo>
                    <a:pt x="21" y="8"/>
                  </a:lnTo>
                  <a:lnTo>
                    <a:pt x="20" y="0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57" name="Freeform 149"/>
            <p:cNvSpPr>
              <a:spLocks/>
            </p:cNvSpPr>
            <p:nvPr/>
          </p:nvSpPr>
          <p:spPr bwMode="auto">
            <a:xfrm>
              <a:off x="1727" y="3311"/>
              <a:ext cx="41" cy="129"/>
            </a:xfrm>
            <a:custGeom>
              <a:avLst/>
              <a:gdLst>
                <a:gd name="T0" fmla="*/ 19 w 25"/>
                <a:gd name="T1" fmla="*/ 0 h 70"/>
                <a:gd name="T2" fmla="*/ 20 w 25"/>
                <a:gd name="T3" fmla="*/ 8 h 70"/>
                <a:gd name="T4" fmla="*/ 11 w 25"/>
                <a:gd name="T5" fmla="*/ 42 h 70"/>
                <a:gd name="T6" fmla="*/ 10 w 25"/>
                <a:gd name="T7" fmla="*/ 60 h 70"/>
                <a:gd name="T8" fmla="*/ 24 w 25"/>
                <a:gd name="T9" fmla="*/ 69 h 70"/>
                <a:gd name="T10" fmla="*/ 0 w 25"/>
                <a:gd name="T11" fmla="*/ 60 h 70"/>
                <a:gd name="T12" fmla="*/ 2 w 25"/>
                <a:gd name="T13" fmla="*/ 56 h 70"/>
                <a:gd name="T14" fmla="*/ 19 w 25"/>
                <a:gd name="T15" fmla="*/ 0 h 70"/>
                <a:gd name="T16" fmla="*/ 19 w 25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0">
                  <a:moveTo>
                    <a:pt x="19" y="0"/>
                  </a:moveTo>
                  <a:lnTo>
                    <a:pt x="20" y="8"/>
                  </a:lnTo>
                  <a:lnTo>
                    <a:pt x="11" y="42"/>
                  </a:lnTo>
                  <a:lnTo>
                    <a:pt x="10" y="60"/>
                  </a:lnTo>
                  <a:lnTo>
                    <a:pt x="24" y="69"/>
                  </a:lnTo>
                  <a:lnTo>
                    <a:pt x="0" y="60"/>
                  </a:lnTo>
                  <a:lnTo>
                    <a:pt x="2" y="56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58" name="Freeform 150"/>
            <p:cNvSpPr>
              <a:spLocks/>
            </p:cNvSpPr>
            <p:nvPr/>
          </p:nvSpPr>
          <p:spPr bwMode="auto">
            <a:xfrm>
              <a:off x="1703" y="3350"/>
              <a:ext cx="16" cy="66"/>
            </a:xfrm>
            <a:custGeom>
              <a:avLst/>
              <a:gdLst>
                <a:gd name="T0" fmla="*/ 0 w 10"/>
                <a:gd name="T1" fmla="*/ 2 h 36"/>
                <a:gd name="T2" fmla="*/ 6 w 10"/>
                <a:gd name="T3" fmla="*/ 2 h 36"/>
                <a:gd name="T4" fmla="*/ 5 w 10"/>
                <a:gd name="T5" fmla="*/ 18 h 36"/>
                <a:gd name="T6" fmla="*/ 7 w 10"/>
                <a:gd name="T7" fmla="*/ 17 h 36"/>
                <a:gd name="T8" fmla="*/ 4 w 10"/>
                <a:gd name="T9" fmla="*/ 35 h 36"/>
                <a:gd name="T10" fmla="*/ 9 w 10"/>
                <a:gd name="T11" fmla="*/ 27 h 36"/>
                <a:gd name="T12" fmla="*/ 8 w 10"/>
                <a:gd name="T13" fmla="*/ 0 h 36"/>
                <a:gd name="T14" fmla="*/ 0 w 10"/>
                <a:gd name="T15" fmla="*/ 2 h 36"/>
                <a:gd name="T16" fmla="*/ 0 w 10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36">
                  <a:moveTo>
                    <a:pt x="0" y="2"/>
                  </a:moveTo>
                  <a:lnTo>
                    <a:pt x="6" y="2"/>
                  </a:lnTo>
                  <a:lnTo>
                    <a:pt x="5" y="18"/>
                  </a:lnTo>
                  <a:lnTo>
                    <a:pt x="7" y="17"/>
                  </a:lnTo>
                  <a:lnTo>
                    <a:pt x="4" y="35"/>
                  </a:lnTo>
                  <a:lnTo>
                    <a:pt x="9" y="27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59" name="Freeform 151"/>
            <p:cNvSpPr>
              <a:spLocks/>
            </p:cNvSpPr>
            <p:nvPr/>
          </p:nvSpPr>
          <p:spPr bwMode="auto">
            <a:xfrm>
              <a:off x="1757" y="3363"/>
              <a:ext cx="80" cy="144"/>
            </a:xfrm>
            <a:custGeom>
              <a:avLst/>
              <a:gdLst>
                <a:gd name="T0" fmla="*/ 9 w 49"/>
                <a:gd name="T1" fmla="*/ 43 h 78"/>
                <a:gd name="T2" fmla="*/ 12 w 49"/>
                <a:gd name="T3" fmla="*/ 54 h 78"/>
                <a:gd name="T4" fmla="*/ 7 w 49"/>
                <a:gd name="T5" fmla="*/ 65 h 78"/>
                <a:gd name="T6" fmla="*/ 0 w 49"/>
                <a:gd name="T7" fmla="*/ 72 h 78"/>
                <a:gd name="T8" fmla="*/ 13 w 49"/>
                <a:gd name="T9" fmla="*/ 73 h 78"/>
                <a:gd name="T10" fmla="*/ 23 w 49"/>
                <a:gd name="T11" fmla="*/ 72 h 78"/>
                <a:gd name="T12" fmla="*/ 30 w 49"/>
                <a:gd name="T13" fmla="*/ 77 h 78"/>
                <a:gd name="T14" fmla="*/ 48 w 49"/>
                <a:gd name="T15" fmla="*/ 76 h 78"/>
                <a:gd name="T16" fmla="*/ 32 w 49"/>
                <a:gd name="T17" fmla="*/ 62 h 78"/>
                <a:gd name="T18" fmla="*/ 21 w 49"/>
                <a:gd name="T19" fmla="*/ 61 h 78"/>
                <a:gd name="T20" fmla="*/ 27 w 49"/>
                <a:gd name="T21" fmla="*/ 51 h 78"/>
                <a:gd name="T22" fmla="*/ 24 w 49"/>
                <a:gd name="T23" fmla="*/ 43 h 78"/>
                <a:gd name="T24" fmla="*/ 15 w 49"/>
                <a:gd name="T25" fmla="*/ 46 h 78"/>
                <a:gd name="T26" fmla="*/ 21 w 49"/>
                <a:gd name="T27" fmla="*/ 37 h 78"/>
                <a:gd name="T28" fmla="*/ 18 w 49"/>
                <a:gd name="T29" fmla="*/ 31 h 78"/>
                <a:gd name="T30" fmla="*/ 23 w 49"/>
                <a:gd name="T31" fmla="*/ 29 h 78"/>
                <a:gd name="T32" fmla="*/ 32 w 49"/>
                <a:gd name="T33" fmla="*/ 31 h 78"/>
                <a:gd name="T34" fmla="*/ 40 w 49"/>
                <a:gd name="T35" fmla="*/ 29 h 78"/>
                <a:gd name="T36" fmla="*/ 31 w 49"/>
                <a:gd name="T37" fmla="*/ 28 h 78"/>
                <a:gd name="T38" fmla="*/ 21 w 49"/>
                <a:gd name="T39" fmla="*/ 15 h 78"/>
                <a:gd name="T40" fmla="*/ 15 w 49"/>
                <a:gd name="T41" fmla="*/ 13 h 78"/>
                <a:gd name="T42" fmla="*/ 12 w 49"/>
                <a:gd name="T43" fmla="*/ 10 h 78"/>
                <a:gd name="T44" fmla="*/ 19 w 49"/>
                <a:gd name="T45" fmla="*/ 0 h 78"/>
                <a:gd name="T46" fmla="*/ 5 w 49"/>
                <a:gd name="T47" fmla="*/ 15 h 78"/>
                <a:gd name="T48" fmla="*/ 7 w 49"/>
                <a:gd name="T49" fmla="*/ 41 h 78"/>
                <a:gd name="T50" fmla="*/ 9 w 49"/>
                <a:gd name="T51" fmla="*/ 43 h 78"/>
                <a:gd name="T52" fmla="*/ 9 w 49"/>
                <a:gd name="T53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78">
                  <a:moveTo>
                    <a:pt x="9" y="43"/>
                  </a:moveTo>
                  <a:lnTo>
                    <a:pt x="12" y="54"/>
                  </a:lnTo>
                  <a:lnTo>
                    <a:pt x="7" y="65"/>
                  </a:lnTo>
                  <a:lnTo>
                    <a:pt x="0" y="72"/>
                  </a:lnTo>
                  <a:lnTo>
                    <a:pt x="13" y="73"/>
                  </a:lnTo>
                  <a:lnTo>
                    <a:pt x="23" y="72"/>
                  </a:lnTo>
                  <a:lnTo>
                    <a:pt x="30" y="77"/>
                  </a:lnTo>
                  <a:lnTo>
                    <a:pt x="48" y="76"/>
                  </a:lnTo>
                  <a:lnTo>
                    <a:pt x="32" y="62"/>
                  </a:lnTo>
                  <a:lnTo>
                    <a:pt x="21" y="61"/>
                  </a:lnTo>
                  <a:lnTo>
                    <a:pt x="27" y="51"/>
                  </a:lnTo>
                  <a:lnTo>
                    <a:pt x="24" y="43"/>
                  </a:lnTo>
                  <a:lnTo>
                    <a:pt x="15" y="46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23" y="29"/>
                  </a:lnTo>
                  <a:lnTo>
                    <a:pt x="32" y="31"/>
                  </a:lnTo>
                  <a:lnTo>
                    <a:pt x="40" y="29"/>
                  </a:lnTo>
                  <a:lnTo>
                    <a:pt x="31" y="28"/>
                  </a:lnTo>
                  <a:lnTo>
                    <a:pt x="21" y="15"/>
                  </a:lnTo>
                  <a:lnTo>
                    <a:pt x="15" y="13"/>
                  </a:lnTo>
                  <a:lnTo>
                    <a:pt x="12" y="10"/>
                  </a:lnTo>
                  <a:lnTo>
                    <a:pt x="19" y="0"/>
                  </a:lnTo>
                  <a:lnTo>
                    <a:pt x="5" y="15"/>
                  </a:lnTo>
                  <a:lnTo>
                    <a:pt x="7" y="41"/>
                  </a:lnTo>
                  <a:lnTo>
                    <a:pt x="9" y="43"/>
                  </a:lnTo>
                  <a:lnTo>
                    <a:pt x="9" y="4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0" name="Freeform 152"/>
            <p:cNvSpPr>
              <a:spLocks/>
            </p:cNvSpPr>
            <p:nvPr/>
          </p:nvSpPr>
          <p:spPr bwMode="auto">
            <a:xfrm>
              <a:off x="1815" y="3298"/>
              <a:ext cx="36" cy="67"/>
            </a:xfrm>
            <a:custGeom>
              <a:avLst/>
              <a:gdLst>
                <a:gd name="T0" fmla="*/ 0 w 22"/>
                <a:gd name="T1" fmla="*/ 0 h 36"/>
                <a:gd name="T2" fmla="*/ 5 w 22"/>
                <a:gd name="T3" fmla="*/ 22 h 36"/>
                <a:gd name="T4" fmla="*/ 21 w 22"/>
                <a:gd name="T5" fmla="*/ 35 h 36"/>
                <a:gd name="T6" fmla="*/ 19 w 22"/>
                <a:gd name="T7" fmla="*/ 30 h 36"/>
                <a:gd name="T8" fmla="*/ 6 w 22"/>
                <a:gd name="T9" fmla="*/ 19 h 36"/>
                <a:gd name="T10" fmla="*/ 0 w 22"/>
                <a:gd name="T11" fmla="*/ 0 h 36"/>
                <a:gd name="T12" fmla="*/ 0 w 2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6">
                  <a:moveTo>
                    <a:pt x="0" y="0"/>
                  </a:moveTo>
                  <a:lnTo>
                    <a:pt x="5" y="22"/>
                  </a:lnTo>
                  <a:lnTo>
                    <a:pt x="21" y="35"/>
                  </a:lnTo>
                  <a:lnTo>
                    <a:pt x="19" y="30"/>
                  </a:lnTo>
                  <a:lnTo>
                    <a:pt x="6" y="1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1" name="Freeform 153"/>
            <p:cNvSpPr>
              <a:spLocks/>
            </p:cNvSpPr>
            <p:nvPr/>
          </p:nvSpPr>
          <p:spPr bwMode="auto">
            <a:xfrm>
              <a:off x="1853" y="3400"/>
              <a:ext cx="24" cy="31"/>
            </a:xfrm>
            <a:custGeom>
              <a:avLst/>
              <a:gdLst>
                <a:gd name="T0" fmla="*/ 0 w 15"/>
                <a:gd name="T1" fmla="*/ 0 h 17"/>
                <a:gd name="T2" fmla="*/ 11 w 15"/>
                <a:gd name="T3" fmla="*/ 16 h 17"/>
                <a:gd name="T4" fmla="*/ 14 w 15"/>
                <a:gd name="T5" fmla="*/ 15 h 17"/>
                <a:gd name="T6" fmla="*/ 5 w 15"/>
                <a:gd name="T7" fmla="*/ 2 h 17"/>
                <a:gd name="T8" fmla="*/ 0 w 15"/>
                <a:gd name="T9" fmla="*/ 0 h 17"/>
                <a:gd name="T10" fmla="*/ 0 w 1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0" y="0"/>
                  </a:moveTo>
                  <a:lnTo>
                    <a:pt x="11" y="16"/>
                  </a:lnTo>
                  <a:lnTo>
                    <a:pt x="14" y="15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2" name="Freeform 154"/>
            <p:cNvSpPr>
              <a:spLocks/>
            </p:cNvSpPr>
            <p:nvPr/>
          </p:nvSpPr>
          <p:spPr bwMode="auto">
            <a:xfrm>
              <a:off x="1812" y="3247"/>
              <a:ext cx="15" cy="48"/>
            </a:xfrm>
            <a:custGeom>
              <a:avLst/>
              <a:gdLst>
                <a:gd name="T0" fmla="*/ 0 w 9"/>
                <a:gd name="T1" fmla="*/ 0 h 26"/>
                <a:gd name="T2" fmla="*/ 8 w 9"/>
                <a:gd name="T3" fmla="*/ 14 h 26"/>
                <a:gd name="T4" fmla="*/ 3 w 9"/>
                <a:gd name="T5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0" y="0"/>
                  </a:moveTo>
                  <a:lnTo>
                    <a:pt x="8" y="14"/>
                  </a:lnTo>
                  <a:lnTo>
                    <a:pt x="3" y="25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3" name="Line 155"/>
            <p:cNvSpPr>
              <a:spLocks noChangeShapeType="1"/>
            </p:cNvSpPr>
            <p:nvPr/>
          </p:nvSpPr>
          <p:spPr bwMode="auto">
            <a:xfrm>
              <a:off x="1850" y="3367"/>
              <a:ext cx="3" cy="33"/>
            </a:xfrm>
            <a:prstGeom prst="line">
              <a:avLst/>
            </a:prstGeom>
            <a:noFill/>
            <a:ln w="9167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764" name="Freeform 156"/>
            <p:cNvSpPr>
              <a:spLocks/>
            </p:cNvSpPr>
            <p:nvPr/>
          </p:nvSpPr>
          <p:spPr bwMode="auto">
            <a:xfrm>
              <a:off x="1923" y="3146"/>
              <a:ext cx="12" cy="27"/>
            </a:xfrm>
            <a:custGeom>
              <a:avLst/>
              <a:gdLst>
                <a:gd name="T0" fmla="*/ 1 w 7"/>
                <a:gd name="T1" fmla="*/ 0 h 15"/>
                <a:gd name="T2" fmla="*/ 0 w 7"/>
                <a:gd name="T3" fmla="*/ 3 h 15"/>
                <a:gd name="T4" fmla="*/ 5 w 7"/>
                <a:gd name="T5" fmla="*/ 14 h 15"/>
                <a:gd name="T6" fmla="*/ 6 w 7"/>
                <a:gd name="T7" fmla="*/ 14 h 15"/>
                <a:gd name="T8" fmla="*/ 1 w 7"/>
                <a:gd name="T9" fmla="*/ 0 h 15"/>
                <a:gd name="T10" fmla="*/ 1 w 7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1" y="0"/>
                  </a:moveTo>
                  <a:lnTo>
                    <a:pt x="0" y="3"/>
                  </a:lnTo>
                  <a:lnTo>
                    <a:pt x="5" y="14"/>
                  </a:lnTo>
                  <a:lnTo>
                    <a:pt x="6" y="14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5" name="Freeform 157"/>
            <p:cNvSpPr>
              <a:spLocks/>
            </p:cNvSpPr>
            <p:nvPr/>
          </p:nvSpPr>
          <p:spPr bwMode="auto">
            <a:xfrm>
              <a:off x="1920" y="3129"/>
              <a:ext cx="26" cy="20"/>
            </a:xfrm>
            <a:custGeom>
              <a:avLst/>
              <a:gdLst>
                <a:gd name="T0" fmla="*/ 0 w 16"/>
                <a:gd name="T1" fmla="*/ 0 h 11"/>
                <a:gd name="T2" fmla="*/ 0 w 16"/>
                <a:gd name="T3" fmla="*/ 4 h 11"/>
                <a:gd name="T4" fmla="*/ 6 w 16"/>
                <a:gd name="T5" fmla="*/ 8 h 11"/>
                <a:gd name="T6" fmla="*/ 6 w 16"/>
                <a:gd name="T7" fmla="*/ 10 h 11"/>
                <a:gd name="T8" fmla="*/ 11 w 16"/>
                <a:gd name="T9" fmla="*/ 8 h 11"/>
                <a:gd name="T10" fmla="*/ 15 w 16"/>
                <a:gd name="T11" fmla="*/ 8 h 11"/>
                <a:gd name="T12" fmla="*/ 11 w 16"/>
                <a:gd name="T13" fmla="*/ 6 h 11"/>
                <a:gd name="T14" fmla="*/ 6 w 16"/>
                <a:gd name="T15" fmla="*/ 6 h 11"/>
                <a:gd name="T16" fmla="*/ 0 w 16"/>
                <a:gd name="T17" fmla="*/ 0 h 11"/>
                <a:gd name="T18" fmla="*/ 0 w 16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11" y="8"/>
                  </a:lnTo>
                  <a:lnTo>
                    <a:pt x="15" y="8"/>
                  </a:lnTo>
                  <a:lnTo>
                    <a:pt x="11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6" name="Freeform 158"/>
            <p:cNvSpPr>
              <a:spLocks/>
            </p:cNvSpPr>
            <p:nvPr/>
          </p:nvSpPr>
          <p:spPr bwMode="auto">
            <a:xfrm>
              <a:off x="1933" y="3149"/>
              <a:ext cx="25" cy="19"/>
            </a:xfrm>
            <a:custGeom>
              <a:avLst/>
              <a:gdLst>
                <a:gd name="T0" fmla="*/ 12 w 15"/>
                <a:gd name="T1" fmla="*/ 0 h 10"/>
                <a:gd name="T2" fmla="*/ 4 w 15"/>
                <a:gd name="T3" fmla="*/ 0 h 10"/>
                <a:gd name="T4" fmla="*/ 0 w 15"/>
                <a:gd name="T5" fmla="*/ 3 h 10"/>
                <a:gd name="T6" fmla="*/ 3 w 15"/>
                <a:gd name="T7" fmla="*/ 9 h 10"/>
                <a:gd name="T8" fmla="*/ 7 w 15"/>
                <a:gd name="T9" fmla="*/ 9 h 10"/>
                <a:gd name="T10" fmla="*/ 4 w 15"/>
                <a:gd name="T11" fmla="*/ 3 h 10"/>
                <a:gd name="T12" fmla="*/ 7 w 15"/>
                <a:gd name="T13" fmla="*/ 1 h 10"/>
                <a:gd name="T14" fmla="*/ 14 w 15"/>
                <a:gd name="T15" fmla="*/ 1 h 10"/>
                <a:gd name="T16" fmla="*/ 12 w 15"/>
                <a:gd name="T17" fmla="*/ 0 h 10"/>
                <a:gd name="T18" fmla="*/ 12 w 15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0">
                  <a:moveTo>
                    <a:pt x="12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3" y="9"/>
                  </a:lnTo>
                  <a:lnTo>
                    <a:pt x="7" y="9"/>
                  </a:lnTo>
                  <a:lnTo>
                    <a:pt x="4" y="3"/>
                  </a:lnTo>
                  <a:lnTo>
                    <a:pt x="7" y="1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7" name="Freeform 159"/>
            <p:cNvSpPr>
              <a:spLocks/>
            </p:cNvSpPr>
            <p:nvPr/>
          </p:nvSpPr>
          <p:spPr bwMode="auto">
            <a:xfrm>
              <a:off x="1961" y="3068"/>
              <a:ext cx="144" cy="155"/>
            </a:xfrm>
            <a:custGeom>
              <a:avLst/>
              <a:gdLst>
                <a:gd name="T0" fmla="*/ 15 w 88"/>
                <a:gd name="T1" fmla="*/ 44 h 84"/>
                <a:gd name="T2" fmla="*/ 12 w 88"/>
                <a:gd name="T3" fmla="*/ 33 h 84"/>
                <a:gd name="T4" fmla="*/ 29 w 88"/>
                <a:gd name="T5" fmla="*/ 41 h 84"/>
                <a:gd name="T6" fmla="*/ 30 w 88"/>
                <a:gd name="T7" fmla="*/ 32 h 84"/>
                <a:gd name="T8" fmla="*/ 45 w 88"/>
                <a:gd name="T9" fmla="*/ 35 h 84"/>
                <a:gd name="T10" fmla="*/ 46 w 88"/>
                <a:gd name="T11" fmla="*/ 30 h 84"/>
                <a:gd name="T12" fmla="*/ 42 w 88"/>
                <a:gd name="T13" fmla="*/ 24 h 84"/>
                <a:gd name="T14" fmla="*/ 33 w 88"/>
                <a:gd name="T15" fmla="*/ 17 h 84"/>
                <a:gd name="T16" fmla="*/ 33 w 88"/>
                <a:gd name="T17" fmla="*/ 10 h 84"/>
                <a:gd name="T18" fmla="*/ 38 w 88"/>
                <a:gd name="T19" fmla="*/ 7 h 84"/>
                <a:gd name="T20" fmla="*/ 42 w 88"/>
                <a:gd name="T21" fmla="*/ 2 h 84"/>
                <a:gd name="T22" fmla="*/ 48 w 88"/>
                <a:gd name="T23" fmla="*/ 0 h 84"/>
                <a:gd name="T24" fmla="*/ 59 w 88"/>
                <a:gd name="T25" fmla="*/ 20 h 84"/>
                <a:gd name="T26" fmla="*/ 55 w 88"/>
                <a:gd name="T27" fmla="*/ 22 h 84"/>
                <a:gd name="T28" fmla="*/ 52 w 88"/>
                <a:gd name="T29" fmla="*/ 24 h 84"/>
                <a:gd name="T30" fmla="*/ 52 w 88"/>
                <a:gd name="T31" fmla="*/ 32 h 84"/>
                <a:gd name="T32" fmla="*/ 55 w 88"/>
                <a:gd name="T33" fmla="*/ 28 h 84"/>
                <a:gd name="T34" fmla="*/ 59 w 88"/>
                <a:gd name="T35" fmla="*/ 22 h 84"/>
                <a:gd name="T36" fmla="*/ 63 w 88"/>
                <a:gd name="T37" fmla="*/ 22 h 84"/>
                <a:gd name="T38" fmla="*/ 65 w 88"/>
                <a:gd name="T39" fmla="*/ 10 h 84"/>
                <a:gd name="T40" fmla="*/ 68 w 88"/>
                <a:gd name="T41" fmla="*/ 10 h 84"/>
                <a:gd name="T42" fmla="*/ 77 w 88"/>
                <a:gd name="T43" fmla="*/ 27 h 84"/>
                <a:gd name="T44" fmla="*/ 85 w 88"/>
                <a:gd name="T45" fmla="*/ 32 h 84"/>
                <a:gd name="T46" fmla="*/ 85 w 88"/>
                <a:gd name="T47" fmla="*/ 57 h 84"/>
                <a:gd name="T48" fmla="*/ 75 w 88"/>
                <a:gd name="T49" fmla="*/ 71 h 84"/>
                <a:gd name="T50" fmla="*/ 71 w 88"/>
                <a:gd name="T51" fmla="*/ 80 h 84"/>
                <a:gd name="T52" fmla="*/ 63 w 88"/>
                <a:gd name="T53" fmla="*/ 77 h 84"/>
                <a:gd name="T54" fmla="*/ 52 w 88"/>
                <a:gd name="T55" fmla="*/ 77 h 84"/>
                <a:gd name="T56" fmla="*/ 53 w 88"/>
                <a:gd name="T57" fmla="*/ 70 h 84"/>
                <a:gd name="T58" fmla="*/ 47 w 88"/>
                <a:gd name="T59" fmla="*/ 62 h 84"/>
                <a:gd name="T60" fmla="*/ 35 w 88"/>
                <a:gd name="T61" fmla="*/ 68 h 84"/>
                <a:gd name="T62" fmla="*/ 44 w 88"/>
                <a:gd name="T63" fmla="*/ 62 h 84"/>
                <a:gd name="T64" fmla="*/ 48 w 88"/>
                <a:gd name="T65" fmla="*/ 45 h 84"/>
                <a:gd name="T66" fmla="*/ 35 w 88"/>
                <a:gd name="T67" fmla="*/ 43 h 84"/>
                <a:gd name="T68" fmla="*/ 26 w 88"/>
                <a:gd name="T69" fmla="*/ 51 h 84"/>
                <a:gd name="T70" fmla="*/ 20 w 88"/>
                <a:gd name="T71" fmla="*/ 47 h 84"/>
                <a:gd name="T72" fmla="*/ 2 w 88"/>
                <a:gd name="T73" fmla="*/ 45 h 84"/>
                <a:gd name="T74" fmla="*/ 0 w 88"/>
                <a:gd name="T75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4">
                  <a:moveTo>
                    <a:pt x="0" y="44"/>
                  </a:moveTo>
                  <a:lnTo>
                    <a:pt x="15" y="44"/>
                  </a:lnTo>
                  <a:lnTo>
                    <a:pt x="15" y="42"/>
                  </a:lnTo>
                  <a:lnTo>
                    <a:pt x="12" y="33"/>
                  </a:lnTo>
                  <a:lnTo>
                    <a:pt x="20" y="40"/>
                  </a:lnTo>
                  <a:lnTo>
                    <a:pt x="29" y="41"/>
                  </a:lnTo>
                  <a:lnTo>
                    <a:pt x="37" y="38"/>
                  </a:lnTo>
                  <a:lnTo>
                    <a:pt x="30" y="32"/>
                  </a:lnTo>
                  <a:lnTo>
                    <a:pt x="43" y="36"/>
                  </a:lnTo>
                  <a:lnTo>
                    <a:pt x="45" y="35"/>
                  </a:lnTo>
                  <a:lnTo>
                    <a:pt x="39" y="29"/>
                  </a:lnTo>
                  <a:lnTo>
                    <a:pt x="46" y="30"/>
                  </a:lnTo>
                  <a:lnTo>
                    <a:pt x="42" y="21"/>
                  </a:lnTo>
                  <a:lnTo>
                    <a:pt x="42" y="24"/>
                  </a:lnTo>
                  <a:lnTo>
                    <a:pt x="37" y="22"/>
                  </a:lnTo>
                  <a:lnTo>
                    <a:pt x="33" y="17"/>
                  </a:lnTo>
                  <a:lnTo>
                    <a:pt x="39" y="19"/>
                  </a:lnTo>
                  <a:lnTo>
                    <a:pt x="33" y="10"/>
                  </a:lnTo>
                  <a:lnTo>
                    <a:pt x="41" y="12"/>
                  </a:lnTo>
                  <a:lnTo>
                    <a:pt x="38" y="7"/>
                  </a:lnTo>
                  <a:lnTo>
                    <a:pt x="50" y="10"/>
                  </a:lnTo>
                  <a:lnTo>
                    <a:pt x="42" y="2"/>
                  </a:lnTo>
                  <a:lnTo>
                    <a:pt x="52" y="8"/>
                  </a:lnTo>
                  <a:lnTo>
                    <a:pt x="48" y="0"/>
                  </a:lnTo>
                  <a:lnTo>
                    <a:pt x="57" y="6"/>
                  </a:lnTo>
                  <a:lnTo>
                    <a:pt x="59" y="20"/>
                  </a:lnTo>
                  <a:lnTo>
                    <a:pt x="55" y="13"/>
                  </a:lnTo>
                  <a:lnTo>
                    <a:pt x="55" y="22"/>
                  </a:lnTo>
                  <a:lnTo>
                    <a:pt x="50" y="20"/>
                  </a:lnTo>
                  <a:lnTo>
                    <a:pt x="52" y="24"/>
                  </a:lnTo>
                  <a:lnTo>
                    <a:pt x="46" y="23"/>
                  </a:lnTo>
                  <a:lnTo>
                    <a:pt x="52" y="32"/>
                  </a:lnTo>
                  <a:lnTo>
                    <a:pt x="52" y="27"/>
                  </a:lnTo>
                  <a:lnTo>
                    <a:pt x="55" y="28"/>
                  </a:lnTo>
                  <a:lnTo>
                    <a:pt x="61" y="47"/>
                  </a:lnTo>
                  <a:lnTo>
                    <a:pt x="59" y="22"/>
                  </a:lnTo>
                  <a:lnTo>
                    <a:pt x="62" y="32"/>
                  </a:lnTo>
                  <a:lnTo>
                    <a:pt x="63" y="22"/>
                  </a:lnTo>
                  <a:lnTo>
                    <a:pt x="68" y="29"/>
                  </a:lnTo>
                  <a:lnTo>
                    <a:pt x="65" y="10"/>
                  </a:lnTo>
                  <a:lnTo>
                    <a:pt x="61" y="4"/>
                  </a:lnTo>
                  <a:lnTo>
                    <a:pt x="68" y="10"/>
                  </a:lnTo>
                  <a:lnTo>
                    <a:pt x="77" y="35"/>
                  </a:lnTo>
                  <a:lnTo>
                    <a:pt x="77" y="27"/>
                  </a:lnTo>
                  <a:lnTo>
                    <a:pt x="83" y="37"/>
                  </a:lnTo>
                  <a:lnTo>
                    <a:pt x="85" y="32"/>
                  </a:lnTo>
                  <a:lnTo>
                    <a:pt x="87" y="42"/>
                  </a:lnTo>
                  <a:lnTo>
                    <a:pt x="85" y="57"/>
                  </a:lnTo>
                  <a:lnTo>
                    <a:pt x="78" y="68"/>
                  </a:lnTo>
                  <a:lnTo>
                    <a:pt x="75" y="71"/>
                  </a:lnTo>
                  <a:lnTo>
                    <a:pt x="75" y="75"/>
                  </a:lnTo>
                  <a:lnTo>
                    <a:pt x="71" y="80"/>
                  </a:lnTo>
                  <a:lnTo>
                    <a:pt x="62" y="83"/>
                  </a:lnTo>
                  <a:lnTo>
                    <a:pt x="63" y="77"/>
                  </a:lnTo>
                  <a:lnTo>
                    <a:pt x="55" y="83"/>
                  </a:lnTo>
                  <a:lnTo>
                    <a:pt x="52" y="77"/>
                  </a:lnTo>
                  <a:lnTo>
                    <a:pt x="48" y="78"/>
                  </a:lnTo>
                  <a:lnTo>
                    <a:pt x="53" y="70"/>
                  </a:lnTo>
                  <a:lnTo>
                    <a:pt x="52" y="66"/>
                  </a:lnTo>
                  <a:lnTo>
                    <a:pt x="47" y="62"/>
                  </a:lnTo>
                  <a:lnTo>
                    <a:pt x="44" y="65"/>
                  </a:lnTo>
                  <a:lnTo>
                    <a:pt x="35" y="68"/>
                  </a:lnTo>
                  <a:lnTo>
                    <a:pt x="33" y="68"/>
                  </a:lnTo>
                  <a:lnTo>
                    <a:pt x="44" y="62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39" y="41"/>
                  </a:lnTo>
                  <a:lnTo>
                    <a:pt x="35" y="43"/>
                  </a:lnTo>
                  <a:lnTo>
                    <a:pt x="30" y="43"/>
                  </a:lnTo>
                  <a:lnTo>
                    <a:pt x="26" y="51"/>
                  </a:lnTo>
                  <a:lnTo>
                    <a:pt x="23" y="54"/>
                  </a:lnTo>
                  <a:lnTo>
                    <a:pt x="20" y="47"/>
                  </a:lnTo>
                  <a:lnTo>
                    <a:pt x="15" y="45"/>
                  </a:lnTo>
                  <a:lnTo>
                    <a:pt x="2" y="45"/>
                  </a:lnTo>
                  <a:lnTo>
                    <a:pt x="0" y="44"/>
                  </a:lnTo>
                  <a:lnTo>
                    <a:pt x="0" y="44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8" name="Freeform 160"/>
            <p:cNvSpPr>
              <a:spLocks/>
            </p:cNvSpPr>
            <p:nvPr/>
          </p:nvSpPr>
          <p:spPr bwMode="auto">
            <a:xfrm>
              <a:off x="2015" y="3151"/>
              <a:ext cx="19" cy="30"/>
            </a:xfrm>
            <a:custGeom>
              <a:avLst/>
              <a:gdLst>
                <a:gd name="T0" fmla="*/ 0 w 12"/>
                <a:gd name="T1" fmla="*/ 2 h 16"/>
                <a:gd name="T2" fmla="*/ 2 w 12"/>
                <a:gd name="T3" fmla="*/ 11 h 16"/>
                <a:gd name="T4" fmla="*/ 3 w 12"/>
                <a:gd name="T5" fmla="*/ 8 h 16"/>
                <a:gd name="T6" fmla="*/ 3 w 12"/>
                <a:gd name="T7" fmla="*/ 5 h 16"/>
                <a:gd name="T8" fmla="*/ 8 w 12"/>
                <a:gd name="T9" fmla="*/ 8 h 16"/>
                <a:gd name="T10" fmla="*/ 6 w 12"/>
                <a:gd name="T11" fmla="*/ 15 h 16"/>
                <a:gd name="T12" fmla="*/ 9 w 12"/>
                <a:gd name="T13" fmla="*/ 11 h 16"/>
                <a:gd name="T14" fmla="*/ 11 w 12"/>
                <a:gd name="T15" fmla="*/ 6 h 16"/>
                <a:gd name="T16" fmla="*/ 8 w 12"/>
                <a:gd name="T17" fmla="*/ 0 h 16"/>
                <a:gd name="T18" fmla="*/ 5 w 12"/>
                <a:gd name="T19" fmla="*/ 2 h 16"/>
                <a:gd name="T20" fmla="*/ 0 w 12"/>
                <a:gd name="T21" fmla="*/ 2 h 16"/>
                <a:gd name="T22" fmla="*/ 0 w 12"/>
                <a:gd name="T2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6">
                  <a:moveTo>
                    <a:pt x="0" y="2"/>
                  </a:moveTo>
                  <a:lnTo>
                    <a:pt x="2" y="11"/>
                  </a:lnTo>
                  <a:lnTo>
                    <a:pt x="3" y="8"/>
                  </a:lnTo>
                  <a:lnTo>
                    <a:pt x="3" y="5"/>
                  </a:lnTo>
                  <a:lnTo>
                    <a:pt x="8" y="8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8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9" name="Freeform 161"/>
            <p:cNvSpPr>
              <a:spLocks/>
            </p:cNvSpPr>
            <p:nvPr/>
          </p:nvSpPr>
          <p:spPr bwMode="auto">
            <a:xfrm>
              <a:off x="1918" y="3168"/>
              <a:ext cx="12" cy="16"/>
            </a:xfrm>
            <a:custGeom>
              <a:avLst/>
              <a:gdLst>
                <a:gd name="T0" fmla="*/ 3 w 7"/>
                <a:gd name="T1" fmla="*/ 0 h 9"/>
                <a:gd name="T2" fmla="*/ 0 w 7"/>
                <a:gd name="T3" fmla="*/ 6 h 9"/>
                <a:gd name="T4" fmla="*/ 4 w 7"/>
                <a:gd name="T5" fmla="*/ 8 h 9"/>
                <a:gd name="T6" fmla="*/ 6 w 7"/>
                <a:gd name="T7" fmla="*/ 5 h 9"/>
                <a:gd name="T8" fmla="*/ 3 w 7"/>
                <a:gd name="T9" fmla="*/ 0 h 9"/>
                <a:gd name="T10" fmla="*/ 3 w 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3" y="0"/>
                  </a:moveTo>
                  <a:lnTo>
                    <a:pt x="0" y="6"/>
                  </a:lnTo>
                  <a:lnTo>
                    <a:pt x="4" y="8"/>
                  </a:lnTo>
                  <a:lnTo>
                    <a:pt x="6" y="5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0" name="Freeform 162"/>
            <p:cNvSpPr>
              <a:spLocks/>
            </p:cNvSpPr>
            <p:nvPr/>
          </p:nvSpPr>
          <p:spPr bwMode="auto">
            <a:xfrm>
              <a:off x="1909" y="3182"/>
              <a:ext cx="32" cy="21"/>
            </a:xfrm>
            <a:custGeom>
              <a:avLst/>
              <a:gdLst>
                <a:gd name="T0" fmla="*/ 14 w 20"/>
                <a:gd name="T1" fmla="*/ 0 h 11"/>
                <a:gd name="T2" fmla="*/ 14 w 20"/>
                <a:gd name="T3" fmla="*/ 3 h 11"/>
                <a:gd name="T4" fmla="*/ 0 w 20"/>
                <a:gd name="T5" fmla="*/ 3 h 11"/>
                <a:gd name="T6" fmla="*/ 4 w 20"/>
                <a:gd name="T7" fmla="*/ 6 h 11"/>
                <a:gd name="T8" fmla="*/ 9 w 20"/>
                <a:gd name="T9" fmla="*/ 6 h 11"/>
                <a:gd name="T10" fmla="*/ 9 w 20"/>
                <a:gd name="T11" fmla="*/ 10 h 11"/>
                <a:gd name="T12" fmla="*/ 12 w 20"/>
                <a:gd name="T13" fmla="*/ 6 h 11"/>
                <a:gd name="T14" fmla="*/ 14 w 20"/>
                <a:gd name="T15" fmla="*/ 6 h 11"/>
                <a:gd name="T16" fmla="*/ 19 w 20"/>
                <a:gd name="T17" fmla="*/ 9 h 11"/>
                <a:gd name="T18" fmla="*/ 19 w 20"/>
                <a:gd name="T19" fmla="*/ 6 h 11"/>
                <a:gd name="T20" fmla="*/ 14 w 20"/>
                <a:gd name="T21" fmla="*/ 0 h 11"/>
                <a:gd name="T22" fmla="*/ 14 w 20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1">
                  <a:moveTo>
                    <a:pt x="14" y="0"/>
                  </a:moveTo>
                  <a:lnTo>
                    <a:pt x="14" y="3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6"/>
                  </a:lnTo>
                  <a:lnTo>
                    <a:pt x="9" y="10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9" y="9"/>
                  </a:lnTo>
                  <a:lnTo>
                    <a:pt x="19" y="6"/>
                  </a:lnTo>
                  <a:lnTo>
                    <a:pt x="14" y="0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1" name="Freeform 163"/>
            <p:cNvSpPr>
              <a:spLocks/>
            </p:cNvSpPr>
            <p:nvPr/>
          </p:nvSpPr>
          <p:spPr bwMode="auto">
            <a:xfrm>
              <a:off x="1925" y="3210"/>
              <a:ext cx="18" cy="26"/>
            </a:xfrm>
            <a:custGeom>
              <a:avLst/>
              <a:gdLst>
                <a:gd name="T0" fmla="*/ 0 w 11"/>
                <a:gd name="T1" fmla="*/ 0 h 14"/>
                <a:gd name="T2" fmla="*/ 2 w 11"/>
                <a:gd name="T3" fmla="*/ 3 h 14"/>
                <a:gd name="T4" fmla="*/ 0 w 11"/>
                <a:gd name="T5" fmla="*/ 6 h 14"/>
                <a:gd name="T6" fmla="*/ 4 w 11"/>
                <a:gd name="T7" fmla="*/ 13 h 14"/>
                <a:gd name="T8" fmla="*/ 6 w 11"/>
                <a:gd name="T9" fmla="*/ 13 h 14"/>
                <a:gd name="T10" fmla="*/ 2 w 11"/>
                <a:gd name="T11" fmla="*/ 6 h 14"/>
                <a:gd name="T12" fmla="*/ 5 w 11"/>
                <a:gd name="T13" fmla="*/ 3 h 14"/>
                <a:gd name="T14" fmla="*/ 10 w 11"/>
                <a:gd name="T15" fmla="*/ 3 h 14"/>
                <a:gd name="T16" fmla="*/ 8 w 11"/>
                <a:gd name="T17" fmla="*/ 0 h 14"/>
                <a:gd name="T18" fmla="*/ 0 w 11"/>
                <a:gd name="T19" fmla="*/ 0 h 14"/>
                <a:gd name="T20" fmla="*/ 0 w 11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lnTo>
                    <a:pt x="2" y="3"/>
                  </a:lnTo>
                  <a:lnTo>
                    <a:pt x="0" y="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2" y="6"/>
                  </a:lnTo>
                  <a:lnTo>
                    <a:pt x="5" y="3"/>
                  </a:lnTo>
                  <a:lnTo>
                    <a:pt x="10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2" name="Freeform 164"/>
            <p:cNvSpPr>
              <a:spLocks/>
            </p:cNvSpPr>
            <p:nvPr/>
          </p:nvSpPr>
          <p:spPr bwMode="auto">
            <a:xfrm>
              <a:off x="1943" y="3217"/>
              <a:ext cx="13" cy="13"/>
            </a:xfrm>
            <a:custGeom>
              <a:avLst/>
              <a:gdLst>
                <a:gd name="T0" fmla="*/ 0 w 8"/>
                <a:gd name="T1" fmla="*/ 0 h 7"/>
                <a:gd name="T2" fmla="*/ 0 w 8"/>
                <a:gd name="T3" fmla="*/ 2 h 7"/>
                <a:gd name="T4" fmla="*/ 7 w 8"/>
                <a:gd name="T5" fmla="*/ 6 h 7"/>
                <a:gd name="T6" fmla="*/ 0 w 8"/>
                <a:gd name="T7" fmla="*/ 0 h 7"/>
                <a:gd name="T8" fmla="*/ 0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2"/>
                  </a:lnTo>
                  <a:lnTo>
                    <a:pt x="7" y="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3" name="Freeform 165"/>
            <p:cNvSpPr>
              <a:spLocks/>
            </p:cNvSpPr>
            <p:nvPr/>
          </p:nvSpPr>
          <p:spPr bwMode="auto">
            <a:xfrm>
              <a:off x="1958" y="3206"/>
              <a:ext cx="54" cy="52"/>
            </a:xfrm>
            <a:custGeom>
              <a:avLst/>
              <a:gdLst>
                <a:gd name="T0" fmla="*/ 0 w 33"/>
                <a:gd name="T1" fmla="*/ 25 h 28"/>
                <a:gd name="T2" fmla="*/ 25 w 33"/>
                <a:gd name="T3" fmla="*/ 8 h 28"/>
                <a:gd name="T4" fmla="*/ 32 w 33"/>
                <a:gd name="T5" fmla="*/ 0 h 28"/>
                <a:gd name="T6" fmla="*/ 25 w 33"/>
                <a:gd name="T7" fmla="*/ 15 h 28"/>
                <a:gd name="T8" fmla="*/ 12 w 33"/>
                <a:gd name="T9" fmla="*/ 27 h 28"/>
                <a:gd name="T10" fmla="*/ 0 w 33"/>
                <a:gd name="T11" fmla="*/ 25 h 28"/>
                <a:gd name="T12" fmla="*/ 0 w 33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8">
                  <a:moveTo>
                    <a:pt x="0" y="25"/>
                  </a:moveTo>
                  <a:lnTo>
                    <a:pt x="25" y="8"/>
                  </a:lnTo>
                  <a:lnTo>
                    <a:pt x="32" y="0"/>
                  </a:lnTo>
                  <a:lnTo>
                    <a:pt x="25" y="15"/>
                  </a:lnTo>
                  <a:lnTo>
                    <a:pt x="12" y="27"/>
                  </a:lnTo>
                  <a:lnTo>
                    <a:pt x="0" y="25"/>
                  </a:lnTo>
                  <a:lnTo>
                    <a:pt x="0" y="25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4" name="Freeform 166"/>
            <p:cNvSpPr>
              <a:spLocks/>
            </p:cNvSpPr>
            <p:nvPr/>
          </p:nvSpPr>
          <p:spPr bwMode="auto">
            <a:xfrm>
              <a:off x="1977" y="3249"/>
              <a:ext cx="30" cy="29"/>
            </a:xfrm>
            <a:custGeom>
              <a:avLst/>
              <a:gdLst>
                <a:gd name="T0" fmla="*/ 0 w 18"/>
                <a:gd name="T1" fmla="*/ 3 h 16"/>
                <a:gd name="T2" fmla="*/ 17 w 18"/>
                <a:gd name="T3" fmla="*/ 15 h 16"/>
                <a:gd name="T4" fmla="*/ 4 w 18"/>
                <a:gd name="T5" fmla="*/ 0 h 16"/>
                <a:gd name="T6" fmla="*/ 0 w 18"/>
                <a:gd name="T7" fmla="*/ 3 h 16"/>
                <a:gd name="T8" fmla="*/ 0 w 18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0" y="3"/>
                  </a:moveTo>
                  <a:lnTo>
                    <a:pt x="17" y="15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5" name="Freeform 167"/>
            <p:cNvSpPr>
              <a:spLocks/>
            </p:cNvSpPr>
            <p:nvPr/>
          </p:nvSpPr>
          <p:spPr bwMode="auto">
            <a:xfrm>
              <a:off x="1920" y="3052"/>
              <a:ext cx="88" cy="75"/>
            </a:xfrm>
            <a:custGeom>
              <a:avLst/>
              <a:gdLst>
                <a:gd name="T0" fmla="*/ 25 w 54"/>
                <a:gd name="T1" fmla="*/ 0 h 41"/>
                <a:gd name="T2" fmla="*/ 26 w 54"/>
                <a:gd name="T3" fmla="*/ 7 h 41"/>
                <a:gd name="T4" fmla="*/ 17 w 54"/>
                <a:gd name="T5" fmla="*/ 6 h 41"/>
                <a:gd name="T6" fmla="*/ 25 w 54"/>
                <a:gd name="T7" fmla="*/ 13 h 41"/>
                <a:gd name="T8" fmla="*/ 39 w 54"/>
                <a:gd name="T9" fmla="*/ 20 h 41"/>
                <a:gd name="T10" fmla="*/ 20 w 54"/>
                <a:gd name="T11" fmla="*/ 15 h 41"/>
                <a:gd name="T12" fmla="*/ 9 w 54"/>
                <a:gd name="T13" fmla="*/ 10 h 41"/>
                <a:gd name="T14" fmla="*/ 14 w 54"/>
                <a:gd name="T15" fmla="*/ 16 h 41"/>
                <a:gd name="T16" fmla="*/ 32 w 54"/>
                <a:gd name="T17" fmla="*/ 24 h 41"/>
                <a:gd name="T18" fmla="*/ 27 w 54"/>
                <a:gd name="T19" fmla="*/ 26 h 41"/>
                <a:gd name="T20" fmla="*/ 12 w 54"/>
                <a:gd name="T21" fmla="*/ 19 h 41"/>
                <a:gd name="T22" fmla="*/ 9 w 54"/>
                <a:gd name="T23" fmla="*/ 19 h 41"/>
                <a:gd name="T24" fmla="*/ 22 w 54"/>
                <a:gd name="T25" fmla="*/ 28 h 41"/>
                <a:gd name="T26" fmla="*/ 0 w 54"/>
                <a:gd name="T27" fmla="*/ 19 h 41"/>
                <a:gd name="T28" fmla="*/ 1 w 54"/>
                <a:gd name="T29" fmla="*/ 22 h 41"/>
                <a:gd name="T30" fmla="*/ 5 w 54"/>
                <a:gd name="T31" fmla="*/ 27 h 41"/>
                <a:gd name="T32" fmla="*/ 2 w 54"/>
                <a:gd name="T33" fmla="*/ 40 h 41"/>
                <a:gd name="T34" fmla="*/ 9 w 54"/>
                <a:gd name="T35" fmla="*/ 29 h 41"/>
                <a:gd name="T36" fmla="*/ 37 w 54"/>
                <a:gd name="T37" fmla="*/ 33 h 41"/>
                <a:gd name="T38" fmla="*/ 26 w 54"/>
                <a:gd name="T39" fmla="*/ 28 h 41"/>
                <a:gd name="T40" fmla="*/ 44 w 54"/>
                <a:gd name="T41" fmla="*/ 28 h 41"/>
                <a:gd name="T42" fmla="*/ 35 w 54"/>
                <a:gd name="T43" fmla="*/ 21 h 41"/>
                <a:gd name="T44" fmla="*/ 48 w 54"/>
                <a:gd name="T45" fmla="*/ 24 h 41"/>
                <a:gd name="T46" fmla="*/ 45 w 54"/>
                <a:gd name="T47" fmla="*/ 20 h 41"/>
                <a:gd name="T48" fmla="*/ 53 w 54"/>
                <a:gd name="T49" fmla="*/ 21 h 41"/>
                <a:gd name="T50" fmla="*/ 31 w 54"/>
                <a:gd name="T51" fmla="*/ 5 h 41"/>
                <a:gd name="T52" fmla="*/ 25 w 54"/>
                <a:gd name="T53" fmla="*/ 0 h 41"/>
                <a:gd name="T54" fmla="*/ 25 w 54"/>
                <a:gd name="T5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" h="41">
                  <a:moveTo>
                    <a:pt x="25" y="0"/>
                  </a:moveTo>
                  <a:lnTo>
                    <a:pt x="26" y="7"/>
                  </a:lnTo>
                  <a:lnTo>
                    <a:pt x="17" y="6"/>
                  </a:lnTo>
                  <a:lnTo>
                    <a:pt x="25" y="13"/>
                  </a:lnTo>
                  <a:lnTo>
                    <a:pt x="39" y="20"/>
                  </a:lnTo>
                  <a:lnTo>
                    <a:pt x="20" y="15"/>
                  </a:lnTo>
                  <a:lnTo>
                    <a:pt x="9" y="10"/>
                  </a:lnTo>
                  <a:lnTo>
                    <a:pt x="14" y="16"/>
                  </a:lnTo>
                  <a:lnTo>
                    <a:pt x="32" y="24"/>
                  </a:lnTo>
                  <a:lnTo>
                    <a:pt x="27" y="26"/>
                  </a:lnTo>
                  <a:lnTo>
                    <a:pt x="12" y="19"/>
                  </a:lnTo>
                  <a:lnTo>
                    <a:pt x="9" y="19"/>
                  </a:lnTo>
                  <a:lnTo>
                    <a:pt x="22" y="28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5" y="27"/>
                  </a:lnTo>
                  <a:lnTo>
                    <a:pt x="2" y="40"/>
                  </a:lnTo>
                  <a:lnTo>
                    <a:pt x="9" y="29"/>
                  </a:lnTo>
                  <a:lnTo>
                    <a:pt x="37" y="33"/>
                  </a:lnTo>
                  <a:lnTo>
                    <a:pt x="26" y="28"/>
                  </a:lnTo>
                  <a:lnTo>
                    <a:pt x="44" y="28"/>
                  </a:lnTo>
                  <a:lnTo>
                    <a:pt x="35" y="21"/>
                  </a:lnTo>
                  <a:lnTo>
                    <a:pt x="48" y="24"/>
                  </a:lnTo>
                  <a:lnTo>
                    <a:pt x="45" y="20"/>
                  </a:lnTo>
                  <a:lnTo>
                    <a:pt x="53" y="21"/>
                  </a:lnTo>
                  <a:lnTo>
                    <a:pt x="31" y="5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6" name="Freeform 168"/>
            <p:cNvSpPr>
              <a:spLocks/>
            </p:cNvSpPr>
            <p:nvPr/>
          </p:nvSpPr>
          <p:spPr bwMode="auto">
            <a:xfrm>
              <a:off x="1969" y="3031"/>
              <a:ext cx="111" cy="35"/>
            </a:xfrm>
            <a:custGeom>
              <a:avLst/>
              <a:gdLst>
                <a:gd name="T0" fmla="*/ 0 w 68"/>
                <a:gd name="T1" fmla="*/ 3 h 19"/>
                <a:gd name="T2" fmla="*/ 7 w 68"/>
                <a:gd name="T3" fmla="*/ 0 h 19"/>
                <a:gd name="T4" fmla="*/ 47 w 68"/>
                <a:gd name="T5" fmla="*/ 0 h 19"/>
                <a:gd name="T6" fmla="*/ 60 w 68"/>
                <a:gd name="T7" fmla="*/ 2 h 19"/>
                <a:gd name="T8" fmla="*/ 67 w 68"/>
                <a:gd name="T9" fmla="*/ 10 h 19"/>
                <a:gd name="T10" fmla="*/ 50 w 68"/>
                <a:gd name="T11" fmla="*/ 7 h 19"/>
                <a:gd name="T12" fmla="*/ 40 w 68"/>
                <a:gd name="T13" fmla="*/ 3 h 19"/>
                <a:gd name="T14" fmla="*/ 40 w 68"/>
                <a:gd name="T15" fmla="*/ 10 h 19"/>
                <a:gd name="T16" fmla="*/ 36 w 68"/>
                <a:gd name="T17" fmla="*/ 2 h 19"/>
                <a:gd name="T18" fmla="*/ 36 w 68"/>
                <a:gd name="T19" fmla="*/ 6 h 19"/>
                <a:gd name="T20" fmla="*/ 31 w 68"/>
                <a:gd name="T21" fmla="*/ 3 h 19"/>
                <a:gd name="T22" fmla="*/ 34 w 68"/>
                <a:gd name="T23" fmla="*/ 13 h 19"/>
                <a:gd name="T24" fmla="*/ 22 w 68"/>
                <a:gd name="T25" fmla="*/ 2 h 19"/>
                <a:gd name="T26" fmla="*/ 23 w 68"/>
                <a:gd name="T27" fmla="*/ 18 h 19"/>
                <a:gd name="T28" fmla="*/ 13 w 68"/>
                <a:gd name="T29" fmla="*/ 7 h 19"/>
                <a:gd name="T30" fmla="*/ 0 w 68"/>
                <a:gd name="T31" fmla="*/ 3 h 19"/>
                <a:gd name="T32" fmla="*/ 0 w 68"/>
                <a:gd name="T3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19">
                  <a:moveTo>
                    <a:pt x="0" y="3"/>
                  </a:moveTo>
                  <a:lnTo>
                    <a:pt x="7" y="0"/>
                  </a:lnTo>
                  <a:lnTo>
                    <a:pt x="47" y="0"/>
                  </a:lnTo>
                  <a:lnTo>
                    <a:pt x="60" y="2"/>
                  </a:lnTo>
                  <a:lnTo>
                    <a:pt x="67" y="10"/>
                  </a:lnTo>
                  <a:lnTo>
                    <a:pt x="50" y="7"/>
                  </a:lnTo>
                  <a:lnTo>
                    <a:pt x="40" y="3"/>
                  </a:lnTo>
                  <a:lnTo>
                    <a:pt x="40" y="1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1" y="3"/>
                  </a:lnTo>
                  <a:lnTo>
                    <a:pt x="34" y="13"/>
                  </a:lnTo>
                  <a:lnTo>
                    <a:pt x="22" y="2"/>
                  </a:lnTo>
                  <a:lnTo>
                    <a:pt x="23" y="18"/>
                  </a:lnTo>
                  <a:lnTo>
                    <a:pt x="13" y="7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7" name="Freeform 169"/>
            <p:cNvSpPr>
              <a:spLocks/>
            </p:cNvSpPr>
            <p:nvPr/>
          </p:nvSpPr>
          <p:spPr bwMode="auto">
            <a:xfrm>
              <a:off x="2061" y="3050"/>
              <a:ext cx="37" cy="42"/>
            </a:xfrm>
            <a:custGeom>
              <a:avLst/>
              <a:gdLst>
                <a:gd name="T0" fmla="*/ 11 w 23"/>
                <a:gd name="T1" fmla="*/ 0 h 23"/>
                <a:gd name="T2" fmla="*/ 11 w 23"/>
                <a:gd name="T3" fmla="*/ 6 h 23"/>
                <a:gd name="T4" fmla="*/ 4 w 23"/>
                <a:gd name="T5" fmla="*/ 2 h 23"/>
                <a:gd name="T6" fmla="*/ 5 w 23"/>
                <a:gd name="T7" fmla="*/ 8 h 23"/>
                <a:gd name="T8" fmla="*/ 0 w 23"/>
                <a:gd name="T9" fmla="*/ 8 h 23"/>
                <a:gd name="T10" fmla="*/ 11 w 23"/>
                <a:gd name="T11" fmla="*/ 18 h 23"/>
                <a:gd name="T12" fmla="*/ 12 w 23"/>
                <a:gd name="T13" fmla="*/ 13 h 23"/>
                <a:gd name="T14" fmla="*/ 14 w 23"/>
                <a:gd name="T15" fmla="*/ 16 h 23"/>
                <a:gd name="T16" fmla="*/ 16 w 23"/>
                <a:gd name="T17" fmla="*/ 12 h 23"/>
                <a:gd name="T18" fmla="*/ 22 w 23"/>
                <a:gd name="T19" fmla="*/ 22 h 23"/>
                <a:gd name="T20" fmla="*/ 19 w 23"/>
                <a:gd name="T21" fmla="*/ 11 h 23"/>
                <a:gd name="T22" fmla="*/ 11 w 23"/>
                <a:gd name="T23" fmla="*/ 0 h 23"/>
                <a:gd name="T24" fmla="*/ 11 w 23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3">
                  <a:moveTo>
                    <a:pt x="11" y="0"/>
                  </a:moveTo>
                  <a:lnTo>
                    <a:pt x="11" y="6"/>
                  </a:lnTo>
                  <a:lnTo>
                    <a:pt x="4" y="2"/>
                  </a:lnTo>
                  <a:lnTo>
                    <a:pt x="5" y="8"/>
                  </a:lnTo>
                  <a:lnTo>
                    <a:pt x="0" y="8"/>
                  </a:lnTo>
                  <a:lnTo>
                    <a:pt x="11" y="18"/>
                  </a:lnTo>
                  <a:lnTo>
                    <a:pt x="12" y="13"/>
                  </a:lnTo>
                  <a:lnTo>
                    <a:pt x="14" y="16"/>
                  </a:lnTo>
                  <a:lnTo>
                    <a:pt x="16" y="12"/>
                  </a:lnTo>
                  <a:lnTo>
                    <a:pt x="22" y="22"/>
                  </a:lnTo>
                  <a:lnTo>
                    <a:pt x="19" y="11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8" name="Freeform 170"/>
            <p:cNvSpPr>
              <a:spLocks/>
            </p:cNvSpPr>
            <p:nvPr/>
          </p:nvSpPr>
          <p:spPr bwMode="auto">
            <a:xfrm>
              <a:off x="1936" y="3029"/>
              <a:ext cx="44" cy="26"/>
            </a:xfrm>
            <a:custGeom>
              <a:avLst/>
              <a:gdLst>
                <a:gd name="T0" fmla="*/ 26 w 27"/>
                <a:gd name="T1" fmla="*/ 0 h 14"/>
                <a:gd name="T2" fmla="*/ 17 w 27"/>
                <a:gd name="T3" fmla="*/ 3 h 14"/>
                <a:gd name="T4" fmla="*/ 0 w 27"/>
                <a:gd name="T5" fmla="*/ 13 h 14"/>
                <a:gd name="T6" fmla="*/ 16 w 27"/>
                <a:gd name="T7" fmla="*/ 8 h 14"/>
                <a:gd name="T8" fmla="*/ 24 w 27"/>
                <a:gd name="T9" fmla="*/ 3 h 14"/>
                <a:gd name="T10" fmla="*/ 26 w 27"/>
                <a:gd name="T11" fmla="*/ 0 h 14"/>
                <a:gd name="T12" fmla="*/ 26 w 2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4">
                  <a:moveTo>
                    <a:pt x="26" y="0"/>
                  </a:moveTo>
                  <a:lnTo>
                    <a:pt x="17" y="3"/>
                  </a:lnTo>
                  <a:lnTo>
                    <a:pt x="0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26" y="0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9" name="Freeform 171"/>
            <p:cNvSpPr>
              <a:spLocks/>
            </p:cNvSpPr>
            <p:nvPr/>
          </p:nvSpPr>
          <p:spPr bwMode="auto">
            <a:xfrm>
              <a:off x="1920" y="3055"/>
              <a:ext cx="16" cy="28"/>
            </a:xfrm>
            <a:custGeom>
              <a:avLst/>
              <a:gdLst>
                <a:gd name="T0" fmla="*/ 9 w 10"/>
                <a:gd name="T1" fmla="*/ 0 h 15"/>
                <a:gd name="T2" fmla="*/ 3 w 10"/>
                <a:gd name="T3" fmla="*/ 9 h 15"/>
                <a:gd name="T4" fmla="*/ 0 w 10"/>
                <a:gd name="T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5">
                  <a:moveTo>
                    <a:pt x="9" y="0"/>
                  </a:moveTo>
                  <a:lnTo>
                    <a:pt x="3" y="9"/>
                  </a:lnTo>
                  <a:lnTo>
                    <a:pt x="0" y="14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80" name="Freeform 172"/>
            <p:cNvSpPr>
              <a:spLocks/>
            </p:cNvSpPr>
            <p:nvPr/>
          </p:nvSpPr>
          <p:spPr bwMode="auto">
            <a:xfrm>
              <a:off x="1928" y="3234"/>
              <a:ext cx="36" cy="20"/>
            </a:xfrm>
            <a:custGeom>
              <a:avLst/>
              <a:gdLst>
                <a:gd name="T0" fmla="*/ 3 w 22"/>
                <a:gd name="T1" fmla="*/ 0 h 11"/>
                <a:gd name="T2" fmla="*/ 0 w 22"/>
                <a:gd name="T3" fmla="*/ 2 h 11"/>
                <a:gd name="T4" fmla="*/ 0 w 22"/>
                <a:gd name="T5" fmla="*/ 7 h 11"/>
                <a:gd name="T6" fmla="*/ 3 w 22"/>
                <a:gd name="T7" fmla="*/ 10 h 11"/>
                <a:gd name="T8" fmla="*/ 21 w 22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3" y="0"/>
                  </a:moveTo>
                  <a:lnTo>
                    <a:pt x="0" y="2"/>
                  </a:lnTo>
                  <a:lnTo>
                    <a:pt x="0" y="7"/>
                  </a:lnTo>
                  <a:lnTo>
                    <a:pt x="3" y="10"/>
                  </a:lnTo>
                  <a:lnTo>
                    <a:pt x="21" y="10"/>
                  </a:lnTo>
                </a:path>
              </a:pathLst>
            </a:custGeom>
            <a:noFill/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81" name="Freeform 173"/>
            <p:cNvSpPr>
              <a:spLocks/>
            </p:cNvSpPr>
            <p:nvPr/>
          </p:nvSpPr>
          <p:spPr bwMode="auto">
            <a:xfrm>
              <a:off x="1788" y="3214"/>
              <a:ext cx="338" cy="442"/>
            </a:xfrm>
            <a:custGeom>
              <a:avLst/>
              <a:gdLst>
                <a:gd name="T0" fmla="*/ 122 w 207"/>
                <a:gd name="T1" fmla="*/ 26 h 240"/>
                <a:gd name="T2" fmla="*/ 109 w 207"/>
                <a:gd name="T3" fmla="*/ 36 h 240"/>
                <a:gd name="T4" fmla="*/ 103 w 207"/>
                <a:gd name="T5" fmla="*/ 66 h 240"/>
                <a:gd name="T6" fmla="*/ 93 w 207"/>
                <a:gd name="T7" fmla="*/ 74 h 240"/>
                <a:gd name="T8" fmla="*/ 58 w 207"/>
                <a:gd name="T9" fmla="*/ 112 h 240"/>
                <a:gd name="T10" fmla="*/ 42 w 207"/>
                <a:gd name="T11" fmla="*/ 118 h 240"/>
                <a:gd name="T12" fmla="*/ 29 w 207"/>
                <a:gd name="T13" fmla="*/ 124 h 240"/>
                <a:gd name="T14" fmla="*/ 23 w 207"/>
                <a:gd name="T15" fmla="*/ 132 h 240"/>
                <a:gd name="T16" fmla="*/ 12 w 207"/>
                <a:gd name="T17" fmla="*/ 126 h 240"/>
                <a:gd name="T18" fmla="*/ 0 w 207"/>
                <a:gd name="T19" fmla="*/ 141 h 240"/>
                <a:gd name="T20" fmla="*/ 19 w 207"/>
                <a:gd name="T21" fmla="*/ 154 h 240"/>
                <a:gd name="T22" fmla="*/ 33 w 207"/>
                <a:gd name="T23" fmla="*/ 154 h 240"/>
                <a:gd name="T24" fmla="*/ 47 w 207"/>
                <a:gd name="T25" fmla="*/ 157 h 240"/>
                <a:gd name="T26" fmla="*/ 59 w 207"/>
                <a:gd name="T27" fmla="*/ 154 h 240"/>
                <a:gd name="T28" fmla="*/ 82 w 207"/>
                <a:gd name="T29" fmla="*/ 167 h 240"/>
                <a:gd name="T30" fmla="*/ 86 w 207"/>
                <a:gd name="T31" fmla="*/ 160 h 240"/>
                <a:gd name="T32" fmla="*/ 206 w 207"/>
                <a:gd name="T33" fmla="*/ 239 h 240"/>
                <a:gd name="T34" fmla="*/ 206 w 207"/>
                <a:gd name="T35" fmla="*/ 20 h 240"/>
                <a:gd name="T36" fmla="*/ 178 w 207"/>
                <a:gd name="T37" fmla="*/ 0 h 240"/>
                <a:gd name="T38" fmla="*/ 169 w 207"/>
                <a:gd name="T39" fmla="*/ 9 h 240"/>
                <a:gd name="T40" fmla="*/ 153 w 207"/>
                <a:gd name="T41" fmla="*/ 66 h 240"/>
                <a:gd name="T42" fmla="*/ 149 w 207"/>
                <a:gd name="T43" fmla="*/ 110 h 240"/>
                <a:gd name="T44" fmla="*/ 148 w 207"/>
                <a:gd name="T45" fmla="*/ 114 h 240"/>
                <a:gd name="T46" fmla="*/ 143 w 207"/>
                <a:gd name="T47" fmla="*/ 107 h 240"/>
                <a:gd name="T48" fmla="*/ 143 w 207"/>
                <a:gd name="T49" fmla="*/ 96 h 240"/>
                <a:gd name="T50" fmla="*/ 137 w 207"/>
                <a:gd name="T51" fmla="*/ 67 h 240"/>
                <a:gd name="T52" fmla="*/ 135 w 207"/>
                <a:gd name="T53" fmla="*/ 63 h 240"/>
                <a:gd name="T54" fmla="*/ 134 w 207"/>
                <a:gd name="T55" fmla="*/ 61 h 240"/>
                <a:gd name="T56" fmla="*/ 138 w 207"/>
                <a:gd name="T57" fmla="*/ 57 h 240"/>
                <a:gd name="T58" fmla="*/ 146 w 207"/>
                <a:gd name="T59" fmla="*/ 62 h 240"/>
                <a:gd name="T60" fmla="*/ 135 w 207"/>
                <a:gd name="T61" fmla="*/ 48 h 240"/>
                <a:gd name="T62" fmla="*/ 129 w 207"/>
                <a:gd name="T63" fmla="*/ 46 h 240"/>
                <a:gd name="T64" fmla="*/ 136 w 207"/>
                <a:gd name="T65" fmla="*/ 54 h 240"/>
                <a:gd name="T66" fmla="*/ 131 w 207"/>
                <a:gd name="T67" fmla="*/ 61 h 240"/>
                <a:gd name="T68" fmla="*/ 130 w 207"/>
                <a:gd name="T69" fmla="*/ 72 h 240"/>
                <a:gd name="T70" fmla="*/ 135 w 207"/>
                <a:gd name="T71" fmla="*/ 70 h 240"/>
                <a:gd name="T72" fmla="*/ 139 w 207"/>
                <a:gd name="T73" fmla="*/ 116 h 240"/>
                <a:gd name="T74" fmla="*/ 143 w 207"/>
                <a:gd name="T75" fmla="*/ 129 h 240"/>
                <a:gd name="T76" fmla="*/ 141 w 207"/>
                <a:gd name="T77" fmla="*/ 139 h 240"/>
                <a:gd name="T78" fmla="*/ 130 w 207"/>
                <a:gd name="T79" fmla="*/ 117 h 240"/>
                <a:gd name="T80" fmla="*/ 127 w 207"/>
                <a:gd name="T81" fmla="*/ 62 h 240"/>
                <a:gd name="T82" fmla="*/ 125 w 207"/>
                <a:gd name="T83" fmla="*/ 60 h 240"/>
                <a:gd name="T84" fmla="*/ 126 w 207"/>
                <a:gd name="T85" fmla="*/ 51 h 240"/>
                <a:gd name="T86" fmla="*/ 128 w 207"/>
                <a:gd name="T87" fmla="*/ 46 h 240"/>
                <a:gd name="T88" fmla="*/ 123 w 207"/>
                <a:gd name="T89" fmla="*/ 40 h 240"/>
                <a:gd name="T90" fmla="*/ 127 w 207"/>
                <a:gd name="T91" fmla="*/ 36 h 240"/>
                <a:gd name="T92" fmla="*/ 127 w 207"/>
                <a:gd name="T93" fmla="*/ 29 h 240"/>
                <a:gd name="T94" fmla="*/ 122 w 207"/>
                <a:gd name="T95" fmla="*/ 26 h 240"/>
                <a:gd name="T96" fmla="*/ 122 w 207"/>
                <a:gd name="T97" fmla="*/ 2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" h="240">
                  <a:moveTo>
                    <a:pt x="122" y="26"/>
                  </a:moveTo>
                  <a:lnTo>
                    <a:pt x="109" y="36"/>
                  </a:lnTo>
                  <a:lnTo>
                    <a:pt x="103" y="66"/>
                  </a:lnTo>
                  <a:lnTo>
                    <a:pt x="93" y="74"/>
                  </a:lnTo>
                  <a:lnTo>
                    <a:pt x="58" y="112"/>
                  </a:lnTo>
                  <a:lnTo>
                    <a:pt x="42" y="118"/>
                  </a:lnTo>
                  <a:lnTo>
                    <a:pt x="29" y="124"/>
                  </a:lnTo>
                  <a:lnTo>
                    <a:pt x="23" y="132"/>
                  </a:lnTo>
                  <a:lnTo>
                    <a:pt x="12" y="126"/>
                  </a:lnTo>
                  <a:lnTo>
                    <a:pt x="0" y="141"/>
                  </a:lnTo>
                  <a:lnTo>
                    <a:pt x="19" y="154"/>
                  </a:lnTo>
                  <a:lnTo>
                    <a:pt x="33" y="154"/>
                  </a:lnTo>
                  <a:lnTo>
                    <a:pt x="47" y="157"/>
                  </a:lnTo>
                  <a:lnTo>
                    <a:pt x="59" y="154"/>
                  </a:lnTo>
                  <a:lnTo>
                    <a:pt x="82" y="167"/>
                  </a:lnTo>
                  <a:lnTo>
                    <a:pt x="86" y="160"/>
                  </a:lnTo>
                  <a:lnTo>
                    <a:pt x="206" y="239"/>
                  </a:lnTo>
                  <a:lnTo>
                    <a:pt x="206" y="20"/>
                  </a:lnTo>
                  <a:lnTo>
                    <a:pt x="178" y="0"/>
                  </a:lnTo>
                  <a:lnTo>
                    <a:pt x="169" y="9"/>
                  </a:lnTo>
                  <a:lnTo>
                    <a:pt x="153" y="66"/>
                  </a:lnTo>
                  <a:lnTo>
                    <a:pt x="149" y="110"/>
                  </a:lnTo>
                  <a:lnTo>
                    <a:pt x="148" y="114"/>
                  </a:lnTo>
                  <a:lnTo>
                    <a:pt x="143" y="107"/>
                  </a:lnTo>
                  <a:lnTo>
                    <a:pt x="143" y="96"/>
                  </a:lnTo>
                  <a:lnTo>
                    <a:pt x="137" y="67"/>
                  </a:lnTo>
                  <a:lnTo>
                    <a:pt x="135" y="63"/>
                  </a:lnTo>
                  <a:lnTo>
                    <a:pt x="134" y="61"/>
                  </a:lnTo>
                  <a:lnTo>
                    <a:pt x="138" y="57"/>
                  </a:lnTo>
                  <a:lnTo>
                    <a:pt x="146" y="62"/>
                  </a:lnTo>
                  <a:lnTo>
                    <a:pt x="135" y="48"/>
                  </a:lnTo>
                  <a:lnTo>
                    <a:pt x="129" y="46"/>
                  </a:lnTo>
                  <a:lnTo>
                    <a:pt x="136" y="54"/>
                  </a:lnTo>
                  <a:lnTo>
                    <a:pt x="131" y="61"/>
                  </a:lnTo>
                  <a:lnTo>
                    <a:pt x="130" y="72"/>
                  </a:lnTo>
                  <a:lnTo>
                    <a:pt x="135" y="70"/>
                  </a:lnTo>
                  <a:lnTo>
                    <a:pt x="139" y="116"/>
                  </a:lnTo>
                  <a:lnTo>
                    <a:pt x="143" y="129"/>
                  </a:lnTo>
                  <a:lnTo>
                    <a:pt x="141" y="139"/>
                  </a:lnTo>
                  <a:lnTo>
                    <a:pt x="130" y="117"/>
                  </a:lnTo>
                  <a:lnTo>
                    <a:pt x="127" y="62"/>
                  </a:lnTo>
                  <a:lnTo>
                    <a:pt x="125" y="60"/>
                  </a:lnTo>
                  <a:lnTo>
                    <a:pt x="126" y="51"/>
                  </a:lnTo>
                  <a:lnTo>
                    <a:pt x="128" y="46"/>
                  </a:lnTo>
                  <a:lnTo>
                    <a:pt x="123" y="40"/>
                  </a:lnTo>
                  <a:lnTo>
                    <a:pt x="127" y="36"/>
                  </a:lnTo>
                  <a:lnTo>
                    <a:pt x="127" y="29"/>
                  </a:lnTo>
                  <a:lnTo>
                    <a:pt x="122" y="26"/>
                  </a:lnTo>
                  <a:lnTo>
                    <a:pt x="122" y="26"/>
                  </a:lnTo>
                </a:path>
              </a:pathLst>
            </a:custGeom>
            <a:solidFill>
              <a:srgbClr val="000000"/>
            </a:solidFill>
            <a:ln w="9167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5EE2-4410-4E9C-8C23-64ADFAEB5C7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85344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bg1"/>
                </a:solidFill>
              </a:rPr>
              <a:t>7</a:t>
            </a:r>
            <a:r>
              <a:rPr lang="zh-CN" altLang="en-US" sz="2400" b="1">
                <a:solidFill>
                  <a:schemeClr val="bg1"/>
                </a:solidFill>
              </a:rPr>
              <a:t>、请仔细阅读下文，按要求回答问题。</a:t>
            </a:r>
          </a:p>
          <a:p>
            <a:pPr algn="ctr">
              <a:lnSpc>
                <a:spcPct val="80000"/>
              </a:lnSpc>
            </a:pPr>
            <a:r>
              <a:rPr lang="zh-CN" altLang="en-US" b="1">
                <a:solidFill>
                  <a:schemeClr val="bg1"/>
                </a:solidFill>
              </a:rPr>
              <a:t>人类的眼睛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人类的眼睛很像一架照相机。眼睛与照相机的不同之处是：</a:t>
            </a:r>
          </a:p>
          <a:p>
            <a:pPr>
              <a:lnSpc>
                <a:spcPct val="8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          人的眼睛是通过调节晶状体的弯曲程度，改变晶状体的焦距来获得清晰 的</a:t>
            </a:r>
            <a:r>
              <a:rPr lang="zh-CN" altLang="en-US" sz="2000" b="1" u="sng">
                <a:solidFill>
                  <a:schemeClr val="bg1"/>
                </a:solidFill>
              </a:rPr>
              <a:t>        </a:t>
            </a:r>
            <a:r>
              <a:rPr lang="zh-CN" altLang="en-US" sz="2000" b="1">
                <a:solidFill>
                  <a:schemeClr val="bg1"/>
                </a:solidFill>
              </a:rPr>
              <a:t>缩小的实像，如图</a:t>
            </a:r>
            <a:r>
              <a:rPr lang="en-US" altLang="zh-CN" sz="2000" b="1">
                <a:solidFill>
                  <a:schemeClr val="bg1"/>
                </a:solidFill>
              </a:rPr>
              <a:t>17</a:t>
            </a:r>
            <a:r>
              <a:rPr lang="zh-CN" altLang="en-US" sz="2000" b="1">
                <a:solidFill>
                  <a:schemeClr val="bg1"/>
                </a:solidFill>
              </a:rPr>
              <a:t>所示；普通照相机是在物距确定的情况下通过改变像距使像变得清晰。由眼睛的调节作用所能看清的最远点，叫远点，正常眼的远点在极远处。眼睛所能看清的最近的点，叫近点，正常眼的近点约距眼睛</a:t>
            </a:r>
            <a:r>
              <a:rPr lang="en-US" altLang="zh-CN" sz="2000" b="1">
                <a:solidFill>
                  <a:schemeClr val="bg1"/>
                </a:solidFill>
              </a:rPr>
              <a:t>10cm</a:t>
            </a:r>
            <a:r>
              <a:rPr lang="zh-CN" altLang="en-US" sz="2000" b="1">
                <a:solidFill>
                  <a:schemeClr val="bg1"/>
                </a:solidFill>
              </a:rPr>
              <a:t>。眼睛是人体的重要器官，长时间的用眼，比如看书，看电视、计算机，都可以引起眼睛的疲劳，眼睛疲劳常见症状是头疼脑涨、眼睛发干。看物体时间较长也不易感到疲劳的距离叫明视距离，正常眼的明视距离</a:t>
            </a:r>
            <a:r>
              <a:rPr lang="en-US" altLang="zh-CN" sz="2000" b="1">
                <a:solidFill>
                  <a:schemeClr val="bg1"/>
                </a:solidFill>
              </a:rPr>
              <a:t>25cm</a:t>
            </a:r>
            <a:r>
              <a:rPr lang="zh-CN" altLang="en-US" sz="2000" b="1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</a:rPr>
              <a:t>     </a:t>
            </a:r>
            <a:r>
              <a:rPr lang="en-US" altLang="zh-CN" sz="2000" b="1">
                <a:solidFill>
                  <a:schemeClr val="bg1"/>
                </a:solidFill>
              </a:rPr>
              <a:t>(1)</a:t>
            </a:r>
            <a:r>
              <a:rPr lang="zh-CN" altLang="en-US" sz="2000" b="1">
                <a:solidFill>
                  <a:schemeClr val="bg1"/>
                </a:solidFill>
              </a:rPr>
              <a:t>请把文中像的性质补充完整。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</a:rPr>
              <a:t>     </a:t>
            </a:r>
            <a:r>
              <a:rPr lang="en-US" altLang="zh-CN" sz="2000" b="1">
                <a:solidFill>
                  <a:schemeClr val="bg1"/>
                </a:solidFill>
              </a:rPr>
              <a:t>(2)</a:t>
            </a:r>
            <a:r>
              <a:rPr lang="zh-CN" altLang="en-US" sz="2000" b="1">
                <a:solidFill>
                  <a:schemeClr val="bg1"/>
                </a:solidFill>
              </a:rPr>
              <a:t>人的眼睛是通过改变晶状体的</a:t>
            </a:r>
            <a:r>
              <a:rPr lang="zh-CN" altLang="en-US" sz="2000" b="1" u="sng">
                <a:solidFill>
                  <a:schemeClr val="bg1"/>
                </a:solidFill>
              </a:rPr>
              <a:t>        </a:t>
            </a:r>
            <a:r>
              <a:rPr lang="zh-CN" altLang="en-US" sz="2000" b="1">
                <a:solidFill>
                  <a:schemeClr val="bg1"/>
                </a:solidFill>
              </a:rPr>
              <a:t>获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</a:rPr>
              <a:t>  得清晰的像，普通照相机是在物距确定的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</a:rPr>
              <a:t>  情况下通过改变</a:t>
            </a:r>
            <a:r>
              <a:rPr lang="zh-CN" altLang="en-US" sz="2000" b="1" u="sng">
                <a:solidFill>
                  <a:schemeClr val="bg1"/>
                </a:solidFill>
              </a:rPr>
              <a:t>        </a:t>
            </a:r>
            <a:r>
              <a:rPr lang="zh-CN" altLang="en-US" sz="2000" b="1">
                <a:solidFill>
                  <a:schemeClr val="bg1"/>
                </a:solidFill>
              </a:rPr>
              <a:t>使像变得清晰。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</a:rPr>
              <a:t>     </a:t>
            </a:r>
            <a:r>
              <a:rPr lang="en-US" altLang="zh-CN" sz="2000" b="1">
                <a:solidFill>
                  <a:schemeClr val="bg1"/>
                </a:solidFill>
              </a:rPr>
              <a:t>(3)</a:t>
            </a:r>
            <a:r>
              <a:rPr lang="zh-CN" altLang="en-US" sz="2000" b="1">
                <a:solidFill>
                  <a:schemeClr val="bg1"/>
                </a:solidFill>
              </a:rPr>
              <a:t>根据上文，你认为人的正常眼睛的观察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</a:rPr>
              <a:t>范围是：</a:t>
            </a:r>
            <a:r>
              <a:rPr lang="zh-CN" altLang="en-US" sz="2000" b="1" u="sng">
                <a:solidFill>
                  <a:schemeClr val="bg1"/>
                </a:solidFill>
              </a:rPr>
              <a:t>        </a:t>
            </a:r>
            <a:r>
              <a:rPr lang="en-US" altLang="zh-CN" sz="2000" b="1">
                <a:solidFill>
                  <a:schemeClr val="bg1"/>
                </a:solidFill>
              </a:rPr>
              <a:t>(</a:t>
            </a:r>
            <a:r>
              <a:rPr lang="zh-CN" altLang="en-US" sz="2000" b="1">
                <a:solidFill>
                  <a:schemeClr val="bg1"/>
                </a:solidFill>
              </a:rPr>
              <a:t>填以下选项</a:t>
            </a:r>
            <a:r>
              <a:rPr lang="en-US" altLang="zh-CN" sz="2000" b="1">
                <a:solidFill>
                  <a:schemeClr val="bg1"/>
                </a:solidFill>
              </a:rPr>
              <a:t>)</a:t>
            </a:r>
            <a:r>
              <a:rPr lang="zh-CN" altLang="en-US" sz="2000" b="1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</a:rPr>
              <a:t>         </a:t>
            </a:r>
            <a:r>
              <a:rPr lang="en-US" altLang="zh-CN" sz="2000" b="1">
                <a:solidFill>
                  <a:schemeClr val="bg1"/>
                </a:solidFill>
              </a:rPr>
              <a:t>A</a:t>
            </a:r>
            <a:r>
              <a:rPr lang="zh-CN" altLang="en-US" sz="2000" b="1">
                <a:solidFill>
                  <a:schemeClr val="bg1"/>
                </a:solidFill>
              </a:rPr>
              <a:t>．</a:t>
            </a:r>
            <a:r>
              <a:rPr lang="en-US" altLang="zh-CN" sz="2000" b="1">
                <a:solidFill>
                  <a:schemeClr val="bg1"/>
                </a:solidFill>
              </a:rPr>
              <a:t>0</a:t>
            </a:r>
            <a:r>
              <a:rPr lang="zh-CN" altLang="en-US" sz="2000" b="1">
                <a:solidFill>
                  <a:schemeClr val="bg1"/>
                </a:solidFill>
              </a:rPr>
              <a:t>～</a:t>
            </a:r>
            <a:r>
              <a:rPr lang="en-US" altLang="zh-CN" sz="2000" b="1">
                <a:solidFill>
                  <a:schemeClr val="bg1"/>
                </a:solidFill>
              </a:rPr>
              <a:t>10cm           B</a:t>
            </a:r>
            <a:r>
              <a:rPr lang="zh-CN" altLang="en-US" sz="2000" b="1">
                <a:solidFill>
                  <a:schemeClr val="bg1"/>
                </a:solidFill>
              </a:rPr>
              <a:t>．</a:t>
            </a:r>
            <a:r>
              <a:rPr lang="en-US" altLang="zh-CN" sz="2000" b="1">
                <a:solidFill>
                  <a:schemeClr val="bg1"/>
                </a:solidFill>
              </a:rPr>
              <a:t>10cm</a:t>
            </a:r>
            <a:r>
              <a:rPr lang="zh-CN" altLang="en-US" sz="2000" b="1">
                <a:solidFill>
                  <a:schemeClr val="bg1"/>
                </a:solidFill>
              </a:rPr>
              <a:t>～</a:t>
            </a:r>
            <a:r>
              <a:rPr lang="en-US" altLang="zh-CN" sz="2000" b="1">
                <a:solidFill>
                  <a:schemeClr val="bg1"/>
                </a:solidFill>
              </a:rPr>
              <a:t>25cm</a:t>
            </a:r>
            <a:r>
              <a:rPr lang="en-US" altLang="zh-CN" sz="2400" b="1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       </a:t>
            </a:r>
            <a:r>
              <a:rPr lang="en-US" altLang="zh-CN" sz="2000" b="1">
                <a:solidFill>
                  <a:schemeClr val="bg1"/>
                </a:solidFill>
              </a:rPr>
              <a:t>C</a:t>
            </a:r>
            <a:r>
              <a:rPr lang="zh-CN" altLang="en-US" sz="2000" b="1">
                <a:solidFill>
                  <a:schemeClr val="bg1"/>
                </a:solidFill>
              </a:rPr>
              <a:t>．</a:t>
            </a:r>
            <a:r>
              <a:rPr lang="en-US" altLang="zh-CN" sz="2000" b="1">
                <a:solidFill>
                  <a:schemeClr val="bg1"/>
                </a:solidFill>
              </a:rPr>
              <a:t>10cm</a:t>
            </a:r>
            <a:r>
              <a:rPr lang="zh-CN" altLang="en-US" sz="2000" b="1">
                <a:solidFill>
                  <a:schemeClr val="bg1"/>
                </a:solidFill>
              </a:rPr>
              <a:t>一极远处    </a:t>
            </a:r>
            <a:r>
              <a:rPr lang="en-US" altLang="zh-CN" sz="2000" b="1">
                <a:solidFill>
                  <a:schemeClr val="bg1"/>
                </a:solidFill>
              </a:rPr>
              <a:t>D</a:t>
            </a:r>
            <a:r>
              <a:rPr lang="zh-CN" altLang="en-US" sz="2000" b="1">
                <a:solidFill>
                  <a:schemeClr val="bg1"/>
                </a:solidFill>
              </a:rPr>
              <a:t>．</a:t>
            </a:r>
            <a:r>
              <a:rPr lang="en-US" altLang="zh-CN" sz="2000" b="1">
                <a:solidFill>
                  <a:schemeClr val="bg1"/>
                </a:solidFill>
              </a:rPr>
              <a:t>0</a:t>
            </a:r>
            <a:r>
              <a:rPr lang="zh-CN" altLang="en-US" sz="2000" b="1">
                <a:solidFill>
                  <a:schemeClr val="bg1"/>
                </a:solidFill>
              </a:rPr>
              <a:t>～</a:t>
            </a:r>
            <a:r>
              <a:rPr lang="en-US" altLang="zh-CN" sz="2000" b="1">
                <a:solidFill>
                  <a:schemeClr val="bg1"/>
                </a:solidFill>
              </a:rPr>
              <a:t>25cm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/>
              <a:t>     </a:t>
            </a:r>
            <a:r>
              <a:rPr lang="en-US" altLang="zh-CN" sz="2000" b="1">
                <a:solidFill>
                  <a:schemeClr val="bg1"/>
                </a:solidFill>
              </a:rPr>
              <a:t>(4)</a:t>
            </a:r>
            <a:r>
              <a:rPr lang="zh-CN" altLang="en-US" sz="2000" b="1">
                <a:solidFill>
                  <a:schemeClr val="bg1"/>
                </a:solidFill>
              </a:rPr>
              <a:t>如何预防眼睛疲劳，请你提出一条合理化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</a:rPr>
              <a:t>建议：</a:t>
            </a:r>
            <a:r>
              <a:rPr lang="zh-CN" altLang="en-US" sz="2400" b="1" u="sng">
                <a:solidFill>
                  <a:schemeClr val="bg1"/>
                </a:solidFill>
              </a:rPr>
              <a:t>                            </a:t>
            </a:r>
            <a:r>
              <a:rPr lang="zh-CN" altLang="en-US" sz="2400" b="1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61481" name="Picture 41" descr="HWOCRTEMP_ROC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9000"/>
            <a:ext cx="3505200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21FC-FC31-4729-A555-CF24F50DFB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457200"/>
            <a:ext cx="8458200" cy="1143000"/>
          </a:xfrm>
        </p:spPr>
        <p:txBody>
          <a:bodyPr/>
          <a:lstStyle/>
          <a:p>
            <a:r>
              <a:rPr lang="en-US" altLang="zh-CN" sz="3600"/>
              <a:t>8</a:t>
            </a:r>
            <a:r>
              <a:rPr lang="zh-CN" altLang="en-US" sz="3600"/>
              <a:t>、</a:t>
            </a:r>
            <a:r>
              <a:rPr lang="en-US" altLang="zh-CN" sz="3600"/>
              <a:t>+200</a:t>
            </a:r>
            <a:r>
              <a:rPr lang="zh-CN" altLang="en-US" sz="3600"/>
              <a:t>度的镜片是近视镜片还是远视镜片？它的焦度和焦距各是多少？</a:t>
            </a:r>
          </a:p>
        </p:txBody>
      </p:sp>
      <p:grpSp>
        <p:nvGrpSpPr>
          <p:cNvPr id="62506" name="Group 42"/>
          <p:cNvGrpSpPr>
            <a:grpSpLocks/>
          </p:cNvGrpSpPr>
          <p:nvPr/>
        </p:nvGrpSpPr>
        <p:grpSpPr bwMode="auto">
          <a:xfrm>
            <a:off x="762000" y="2057400"/>
            <a:ext cx="7391400" cy="3109913"/>
            <a:chOff x="480" y="1296"/>
            <a:chExt cx="4656" cy="1959"/>
          </a:xfrm>
        </p:grpSpPr>
        <p:sp>
          <p:nvSpPr>
            <p:cNvPr id="62468" name="Text Box 4"/>
            <p:cNvSpPr txBox="1">
              <a:spLocks noChangeArrowheads="1"/>
            </p:cNvSpPr>
            <p:nvPr/>
          </p:nvSpPr>
          <p:spPr bwMode="auto">
            <a:xfrm>
              <a:off x="480" y="1296"/>
              <a:ext cx="465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</a:rPr>
                <a:t>解：由</a:t>
              </a:r>
              <a:r>
                <a:rPr lang="en-US" altLang="zh-CN" sz="2800" b="1">
                  <a:solidFill>
                    <a:srgbClr val="FF3300"/>
                  </a:solidFill>
                </a:rPr>
                <a:t>+200</a:t>
              </a:r>
              <a:r>
                <a:rPr lang="zh-CN" altLang="en-US" sz="2800" b="1">
                  <a:solidFill>
                    <a:srgbClr val="FF3300"/>
                  </a:solidFill>
                </a:rPr>
                <a:t>度知该镜片是远视镜片。它的焦度和焦距分别为：</a:t>
              </a:r>
              <a:r>
                <a:rPr lang="zh-CN" altLang="en-US"/>
                <a:t>                                                   </a:t>
              </a:r>
            </a:p>
          </p:txBody>
        </p:sp>
        <p:grpSp>
          <p:nvGrpSpPr>
            <p:cNvPr id="62481" name="Group 17"/>
            <p:cNvGrpSpPr>
              <a:grpSpLocks/>
            </p:cNvGrpSpPr>
            <p:nvPr/>
          </p:nvGrpSpPr>
          <p:grpSpPr bwMode="auto">
            <a:xfrm>
              <a:off x="1488" y="1776"/>
              <a:ext cx="1603" cy="725"/>
              <a:chOff x="1488" y="1776"/>
              <a:chExt cx="1603" cy="725"/>
            </a:xfrm>
          </p:grpSpPr>
          <p:grpSp>
            <p:nvGrpSpPr>
              <p:cNvPr id="62482" name="Group 18"/>
              <p:cNvGrpSpPr>
                <a:grpSpLocks/>
              </p:cNvGrpSpPr>
              <p:nvPr/>
            </p:nvGrpSpPr>
            <p:grpSpPr bwMode="auto">
              <a:xfrm>
                <a:off x="2064" y="1776"/>
                <a:ext cx="1027" cy="725"/>
                <a:chOff x="2064" y="1776"/>
                <a:chExt cx="1027" cy="725"/>
              </a:xfrm>
            </p:grpSpPr>
            <p:sp>
              <p:nvSpPr>
                <p:cNvPr id="6248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112" y="1776"/>
                  <a:ext cx="980" cy="3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5791" tIns="47895" rIns="95791" bIns="47895">
                  <a:spAutoFit/>
                </a:bodyPr>
                <a:lstStyle>
                  <a:lvl1pPr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479425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958850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436688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1916113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3733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8305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2877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7449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300">
                      <a:solidFill>
                        <a:srgbClr val="FF0000"/>
                      </a:solidFill>
                    </a:rPr>
                    <a:t>+200</a:t>
                  </a:r>
                  <a:r>
                    <a:rPr lang="zh-CN" altLang="en-US" sz="3300">
                      <a:solidFill>
                        <a:srgbClr val="FF0000"/>
                      </a:solidFill>
                    </a:rPr>
                    <a:t>度</a:t>
                  </a:r>
                </a:p>
              </p:txBody>
            </p:sp>
            <p:sp>
              <p:nvSpPr>
                <p:cNvPr id="62484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2139"/>
                  <a:ext cx="1008" cy="2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5" y="2086"/>
                  <a:ext cx="729" cy="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5791" tIns="47895" rIns="95791" bIns="47895">
                  <a:spAutoFit/>
                </a:bodyPr>
                <a:lstStyle>
                  <a:lvl1pPr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479425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958850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436688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1916113" defTabSz="95885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3733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8305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2877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744913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3700">
                      <a:solidFill>
                        <a:srgbClr val="FF0000"/>
                      </a:solidFill>
                    </a:rPr>
                    <a:t>100</a:t>
                  </a:r>
                </a:p>
              </p:txBody>
            </p:sp>
          </p:grpSp>
          <p:sp>
            <p:nvSpPr>
              <p:cNvPr id="62486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920"/>
                <a:ext cx="56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4000" b="1">
                    <a:solidFill>
                      <a:srgbClr val="FF3300"/>
                    </a:solidFill>
                  </a:rPr>
                  <a:t>Φ</a:t>
                </a:r>
                <a:r>
                  <a:rPr lang="en-US" altLang="zh-CN" sz="4000">
                    <a:solidFill>
                      <a:srgbClr val="FF3300"/>
                    </a:solidFill>
                  </a:rPr>
                  <a:t>=</a:t>
                </a:r>
              </a:p>
            </p:txBody>
          </p:sp>
        </p:grp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3792" y="1920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</a:rPr>
                <a:t>-1</a:t>
              </a:r>
              <a:r>
                <a:rPr lang="en-US" altLang="zh-CN"/>
                <a:t> 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3072" y="1968"/>
              <a:ext cx="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3300"/>
                  </a:solidFill>
                </a:rPr>
                <a:t>=+2m</a:t>
              </a:r>
            </a:p>
          </p:txBody>
        </p:sp>
        <p:grpSp>
          <p:nvGrpSpPr>
            <p:cNvPr id="62505" name="Group 41"/>
            <p:cNvGrpSpPr>
              <a:grpSpLocks/>
            </p:cNvGrpSpPr>
            <p:nvPr/>
          </p:nvGrpSpPr>
          <p:grpSpPr bwMode="auto">
            <a:xfrm>
              <a:off x="1584" y="2496"/>
              <a:ext cx="3037" cy="759"/>
              <a:chOff x="1584" y="2496"/>
              <a:chExt cx="3037" cy="759"/>
            </a:xfrm>
          </p:grpSpPr>
          <p:grpSp>
            <p:nvGrpSpPr>
              <p:cNvPr id="62504" name="Group 40"/>
              <p:cNvGrpSpPr>
                <a:grpSpLocks/>
              </p:cNvGrpSpPr>
              <p:nvPr/>
            </p:nvGrpSpPr>
            <p:grpSpPr bwMode="auto">
              <a:xfrm>
                <a:off x="1584" y="2544"/>
                <a:ext cx="1008" cy="703"/>
                <a:chOff x="1584" y="2544"/>
                <a:chExt cx="1008" cy="703"/>
              </a:xfrm>
            </p:grpSpPr>
            <p:grpSp>
              <p:nvGrpSpPr>
                <p:cNvPr id="62503" name="Group 39"/>
                <p:cNvGrpSpPr>
                  <a:grpSpLocks/>
                </p:cNvGrpSpPr>
                <p:nvPr/>
              </p:nvGrpSpPr>
              <p:grpSpPr bwMode="auto">
                <a:xfrm>
                  <a:off x="2208" y="2544"/>
                  <a:ext cx="384" cy="703"/>
                  <a:chOff x="2208" y="2544"/>
                  <a:chExt cx="384" cy="703"/>
                </a:xfrm>
              </p:grpSpPr>
              <p:sp>
                <p:nvSpPr>
                  <p:cNvPr id="6249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2544"/>
                    <a:ext cx="268" cy="3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5791" tIns="47895" rIns="95791" bIns="47895">
                    <a:spAutoFit/>
                  </a:bodyPr>
                  <a:lstStyle>
                    <a:lvl1pPr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479425"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958850"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436688"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1916113"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373313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830513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287713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744913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r>
                      <a:rPr lang="en-US" altLang="zh-CN" sz="3300">
                        <a:solidFill>
                          <a:srgbClr val="FF000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62494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2880"/>
                    <a:ext cx="384" cy="5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880"/>
                    <a:ext cx="27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5791" tIns="47895" rIns="95791" bIns="47895">
                    <a:spAutoFit/>
                  </a:bodyPr>
                  <a:lstStyle>
                    <a:lvl1pPr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479425"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958850"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436688"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1916113" defTabSz="95885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373313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830513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287713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744913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r>
                      <a:rPr lang="en-US" altLang="zh-CN" sz="3200" b="1">
                        <a:solidFill>
                          <a:srgbClr val="FF3300"/>
                        </a:solidFill>
                      </a:rPr>
                      <a:t>Φ</a:t>
                    </a:r>
                  </a:p>
                </p:txBody>
              </p:sp>
            </p:grpSp>
            <p:sp>
              <p:nvSpPr>
                <p:cNvPr id="624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84" y="2625"/>
                  <a:ext cx="516" cy="5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4800">
                      <a:solidFill>
                        <a:srgbClr val="FF0000"/>
                      </a:solidFill>
                    </a:rPr>
                    <a:t>f</a:t>
                  </a:r>
                  <a:r>
                    <a:rPr lang="en-US" altLang="zh-CN" sz="4800"/>
                    <a:t> </a:t>
                  </a:r>
                  <a:r>
                    <a:rPr lang="en-US" altLang="zh-CN" sz="4000">
                      <a:solidFill>
                        <a:srgbClr val="FF3300"/>
                      </a:solidFill>
                    </a:rPr>
                    <a:t>=</a:t>
                  </a:r>
                </a:p>
              </p:txBody>
            </p:sp>
          </p:grpSp>
          <p:sp>
            <p:nvSpPr>
              <p:cNvPr id="62497" name="Text Box 33"/>
              <p:cNvSpPr txBox="1">
                <a:spLocks noChangeArrowheads="1"/>
              </p:cNvSpPr>
              <p:nvPr/>
            </p:nvSpPr>
            <p:spPr bwMode="auto">
              <a:xfrm>
                <a:off x="2592" y="2688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600">
                    <a:solidFill>
                      <a:srgbClr val="FF3300"/>
                    </a:solidFill>
                  </a:rPr>
                  <a:t>=</a:t>
                </a:r>
              </a:p>
            </p:txBody>
          </p:sp>
          <p:sp>
            <p:nvSpPr>
              <p:cNvPr id="62498" name="Line 34"/>
              <p:cNvSpPr>
                <a:spLocks noChangeShapeType="1"/>
              </p:cNvSpPr>
              <p:nvPr/>
            </p:nvSpPr>
            <p:spPr bwMode="auto">
              <a:xfrm flipV="1">
                <a:off x="2880" y="2880"/>
                <a:ext cx="816" cy="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9" name="Text Box 35"/>
              <p:cNvSpPr txBox="1">
                <a:spLocks noChangeArrowheads="1"/>
              </p:cNvSpPr>
              <p:nvPr/>
            </p:nvSpPr>
            <p:spPr bwMode="auto">
              <a:xfrm>
                <a:off x="2928" y="2928"/>
                <a:ext cx="55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rgbClr val="FF3300"/>
                    </a:solidFill>
                  </a:rPr>
                  <a:t>+2m</a:t>
                </a:r>
              </a:p>
            </p:txBody>
          </p:sp>
          <p:sp>
            <p:nvSpPr>
              <p:cNvPr id="62500" name="Text Box 36"/>
              <p:cNvSpPr txBox="1">
                <a:spLocks noChangeArrowheads="1"/>
              </p:cNvSpPr>
              <p:nvPr/>
            </p:nvSpPr>
            <p:spPr bwMode="auto">
              <a:xfrm>
                <a:off x="3408" y="2928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FF3300"/>
                    </a:solidFill>
                  </a:rPr>
                  <a:t>-1</a:t>
                </a:r>
              </a:p>
            </p:txBody>
          </p:sp>
          <p:sp>
            <p:nvSpPr>
              <p:cNvPr id="62501" name="Text Box 37"/>
              <p:cNvSpPr txBox="1">
                <a:spLocks noChangeArrowheads="1"/>
              </p:cNvSpPr>
              <p:nvPr/>
            </p:nvSpPr>
            <p:spPr bwMode="auto">
              <a:xfrm>
                <a:off x="3120" y="2496"/>
                <a:ext cx="268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5791" tIns="47895" rIns="95791" bIns="47895">
                <a:spAutoFit/>
              </a:bodyPr>
              <a:lstStyle>
                <a:lvl1pPr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479425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958850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436688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1916113" defTabSz="9588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3733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8305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2877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744913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3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62502" name="Text Box 38"/>
              <p:cNvSpPr txBox="1">
                <a:spLocks noChangeArrowheads="1"/>
              </p:cNvSpPr>
              <p:nvPr/>
            </p:nvSpPr>
            <p:spPr bwMode="auto">
              <a:xfrm>
                <a:off x="3744" y="2688"/>
                <a:ext cx="8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FF3300"/>
                    </a:solidFill>
                  </a:rPr>
                  <a:t>=+0.5m</a:t>
                </a:r>
              </a:p>
            </p:txBody>
          </p:sp>
        </p:grpSp>
      </p:grpSp>
      <p:pic>
        <p:nvPicPr>
          <p:cNvPr id="62507" name="Picture 43" descr="Gif0405_09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2600"/>
            <a:ext cx="952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2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2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6E06-0A50-4703-A888-43020BDF1AD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38200" y="12954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ahoma" pitchFamily="34" charset="0"/>
              </a:rPr>
              <a:t>1</a:t>
            </a:r>
            <a:r>
              <a:rPr lang="zh-CN" altLang="en-US" sz="3200" b="1">
                <a:latin typeface="Tahoma" pitchFamily="34" charset="0"/>
              </a:rPr>
              <a:t>、</a:t>
            </a:r>
            <a:r>
              <a:rPr lang="zh-CN" altLang="en-US" sz="3200" b="1">
                <a:latin typeface="Tahoma" pitchFamily="34" charset="0"/>
                <a:hlinkClick r:id="rId3" action="ppaction://hlinkfile"/>
              </a:rPr>
              <a:t>眼睛的结构</a:t>
            </a:r>
            <a:r>
              <a:rPr lang="zh-CN" altLang="en-US" sz="3200" b="1">
                <a:latin typeface="Tahoma" pitchFamily="34" charset="0"/>
              </a:rPr>
              <a:t>：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267200" y="1219200"/>
            <a:ext cx="43434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ahoma" pitchFamily="34" charset="0"/>
              </a:rPr>
              <a:t>类似照相机的凸透镜成像</a:t>
            </a:r>
          </a:p>
        </p:txBody>
      </p:sp>
      <p:pic>
        <p:nvPicPr>
          <p:cNvPr id="22532" name="Picture 4" descr="2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28800"/>
            <a:ext cx="4191000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667000" y="251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角膜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438400" y="2971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晶状体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1628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视网膜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752600" y="5476875"/>
            <a:ext cx="617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角膜、晶状体的共同作用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752600" y="6096000"/>
            <a:ext cx="617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视网膜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105400" y="5486400"/>
            <a:ext cx="313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相当于一个凸透镜。   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667000" y="6096000"/>
            <a:ext cx="298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则相当于一个光屏。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81000" y="457200"/>
            <a:ext cx="3124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ea typeface="金梅毛楷體" pitchFamily="49" charset="-120"/>
              </a:rPr>
              <a:t>一、眼睛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3" grpId="0" autoUpdateAnimBg="0"/>
      <p:bldP spid="22534" grpId="0" autoUpdateAnimBg="0"/>
      <p:bldP spid="22535" grpId="0" autoUpdateAnimBg="0"/>
      <p:bldP spid="22536" grpId="0" animBg="1" autoUpdateAnimBg="0"/>
      <p:bldP spid="22537" grpId="0" animBg="1" autoUpdateAnimBg="0"/>
      <p:bldP spid="22538" grpId="0" autoUpdateAnimBg="0"/>
      <p:bldP spid="2253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C454-80D9-4D6C-B55D-B897834A3DE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290" name="WordArt 2"/>
          <p:cNvSpPr>
            <a:spLocks noChangeArrowheads="1" noChangeShapeType="1" noTextEdit="1"/>
          </p:cNvSpPr>
          <p:nvPr/>
        </p:nvSpPr>
        <p:spPr bwMode="auto">
          <a:xfrm>
            <a:off x="754063" y="476250"/>
            <a:ext cx="1441450" cy="5064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prstShdw prst="shdw17" dist="17961" dir="2700000">
                    <a:srgbClr val="FFFF00">
                      <a:gamma/>
                      <a:shade val="60000"/>
                      <a:invGamma/>
                    </a:srgbClr>
                  </a:prstShdw>
                </a:effectLst>
                <a:latin typeface="华文行楷"/>
                <a:ea typeface="华文行楷"/>
              </a:rPr>
              <a:t>小结</a:t>
            </a:r>
            <a:r>
              <a:rPr lang="en-US" altLang="zh-CN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prstShdw prst="shdw17" dist="17961" dir="2700000">
                    <a:srgbClr val="FFFF00">
                      <a:gamma/>
                      <a:shade val="60000"/>
                      <a:invGamma/>
                    </a:srgbClr>
                  </a:prstShdw>
                </a:effectLst>
                <a:latin typeface="华文行楷"/>
                <a:ea typeface="华文行楷"/>
              </a:rPr>
              <a:t>:</a:t>
            </a:r>
            <a:endParaRPr lang="zh-CN" altLang="en-US" sz="36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prstShdw prst="shdw17" dist="17961" dir="2700000">
                  <a:srgbClr val="FFFF00">
                    <a:gamma/>
                    <a:shade val="60000"/>
                    <a:invGamma/>
                  </a:srgbClr>
                </a:prstShdw>
              </a:effectLst>
              <a:latin typeface="华文行楷"/>
              <a:ea typeface="华文行楷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5715000"/>
            <a:ext cx="586740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 anchor="ctr">
            <a:spAutoFit/>
          </a:bodyPr>
          <a:lstStyle/>
          <a:p>
            <a:pPr defTabSz="958850"/>
            <a:r>
              <a:rPr lang="zh-CN" altLang="en-US" sz="45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45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5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）远视眼的矫正：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771775" y="261938"/>
            <a:ext cx="5400675" cy="660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/>
          <a:p>
            <a:pPr defTabSz="958850"/>
            <a:r>
              <a:rPr lang="zh-CN" altLang="en-US" sz="37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第四节 眼睛和视力矫正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81000" y="1066800"/>
            <a:ext cx="2781300" cy="782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/>
          <a:p>
            <a:pPr defTabSz="958850"/>
            <a:r>
              <a:rPr lang="en-US" altLang="zh-CN" sz="45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45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眼睛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28600" y="1981200"/>
            <a:ext cx="8382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/>
          <a:p>
            <a:pPr defTabSz="958850"/>
            <a:r>
              <a:rPr lang="zh-CN" altLang="en-US" sz="4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4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）人眼视物相当于凸透镜成像。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23850" y="4148138"/>
            <a:ext cx="3649663" cy="7826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/>
          <a:p>
            <a:pPr defTabSz="958850"/>
            <a:r>
              <a:rPr lang="en-US" altLang="zh-CN" sz="45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45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视力矫正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28600" y="2819400"/>
            <a:ext cx="8374063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/>
          <a:p>
            <a:pPr defTabSz="958850"/>
            <a:r>
              <a:rPr lang="zh-CN" altLang="en-US" sz="4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4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）正常眼睛通过晶状体的调节作用使远近物体的像都成在视网膜上</a:t>
            </a:r>
            <a:r>
              <a:rPr lang="en-US" altLang="zh-CN" sz="41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4953000"/>
            <a:ext cx="589280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/>
          <a:p>
            <a:pPr defTabSz="958850"/>
            <a:r>
              <a:rPr lang="zh-CN" altLang="en-US" sz="45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45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5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）近视眼的矫正：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181600" y="4953000"/>
            <a:ext cx="3744913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/>
          <a:p>
            <a:pPr defTabSz="958850"/>
            <a:r>
              <a:rPr lang="zh-CN" altLang="en-US" sz="45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配戴凹透镜。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181600" y="5715000"/>
            <a:ext cx="34956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91" tIns="47895" rIns="95791" bIns="47895">
            <a:spAutoFit/>
          </a:bodyPr>
          <a:lstStyle/>
          <a:p>
            <a:pPr defTabSz="958850"/>
            <a:r>
              <a:rPr lang="zh-CN" altLang="en-US" sz="45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配戴凸透镜。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build="allAtOnce"/>
      <p:bldP spid="12292" grpId="0" animBg="1"/>
      <p:bldP spid="12293" grpId="0" animBg="1"/>
      <p:bldP spid="12294" grpId="0"/>
      <p:bldP spid="12295" grpId="0" animBg="1"/>
      <p:bldP spid="12296" grpId="0"/>
      <p:bldP spid="12297" grpId="0"/>
      <p:bldP spid="12298" grpId="0"/>
      <p:bldP spid="122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DC04-BB04-47E1-9A5F-5F10B31C2AF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314" name="WordArt 2"/>
          <p:cNvSpPr>
            <a:spLocks noChangeArrowheads="1" noChangeShapeType="1" noTextEdit="1"/>
          </p:cNvSpPr>
          <p:nvPr/>
        </p:nvSpPr>
        <p:spPr bwMode="auto">
          <a:xfrm>
            <a:off x="611188" y="476250"/>
            <a:ext cx="1371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prstShdw prst="shdw17" dist="17961" dir="2700000">
                    <a:srgbClr val="FFFF00">
                      <a:gamma/>
                      <a:shade val="60000"/>
                      <a:invGamma/>
                    </a:srgbClr>
                  </a:prstShdw>
                </a:effectLst>
                <a:latin typeface="宋体"/>
                <a:ea typeface="宋体"/>
              </a:rPr>
              <a:t>作业：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41338" y="1196975"/>
            <a:ext cx="8351837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91" tIns="47895" rIns="95791" bIns="47895">
            <a:spAutoFit/>
          </a:bodyPr>
          <a:lstStyle>
            <a:lvl1pPr defTabSz="9588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479425" defTabSz="9588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958850" defTabSz="9588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36688" defTabSz="9588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16113" defTabSz="9588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73313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30513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287713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4913" defTabSz="958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3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3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、将近视眼镜和远视眼镜竖放在书上，观察字的变化。</a:t>
            </a:r>
          </a:p>
          <a:p>
            <a:r>
              <a:rPr lang="en-US" altLang="zh-CN" sz="33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3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、小丽和小敏两位同学都是近视眼，小丽近视的程度要重些，那么它俩的眼镜，谁的更凹一些？</a:t>
            </a:r>
          </a:p>
          <a:p>
            <a:r>
              <a:rPr lang="en-US" altLang="zh-CN" sz="33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3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、以小组为单位做一个调查报告：调查班级视力情况，了解近视原因及如何矫正。</a:t>
            </a:r>
          </a:p>
          <a:p>
            <a:r>
              <a:rPr lang="en-US" altLang="zh-CN" sz="33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3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、通过其它方式了解一下应该采取那些措施来预防近视，除了教材介绍的方法外还能用那些方法来矫正近视？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E8EC-34DC-40CE-8B46-A8E3C8E3CAE4}" type="slidenum">
              <a:rPr lang="en-US" altLang="zh-CN"/>
              <a:pPr/>
              <a:t>32</a:t>
            </a:fld>
            <a:endParaRPr lang="en-US" altLang="zh-CN"/>
          </a:p>
        </p:txBody>
      </p:sp>
      <p:pic>
        <p:nvPicPr>
          <p:cNvPr id="66565" name="Picture 5" descr="2046D3FF56C154D23D9E245FC61B5DC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4038600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ABDF7-489B-4B68-87C2-8F643DF67687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352800" y="1981200"/>
          <a:ext cx="3709988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位图图像" r:id="rId3" imgW="2066667" imgH="1857143" progId="Paint.Picture">
                  <p:embed/>
                </p:oleObj>
              </mc:Choice>
              <mc:Fallback>
                <p:oleObj name="位图图像" r:id="rId3" imgW="2066667" imgH="185714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3709988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429000" y="1905000"/>
          <a:ext cx="3613150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位图图像" r:id="rId5" imgW="2029108" imgH="1933333" progId="Paint.Picture">
                  <p:embed/>
                </p:oleObj>
              </mc:Choice>
              <mc:Fallback>
                <p:oleObj name="位图图像" r:id="rId5" imgW="2029108" imgH="19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3613150" cy="344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3400" y="1020763"/>
            <a:ext cx="6270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ahoma" pitchFamily="34" charset="0"/>
              </a:rPr>
              <a:t>2</a:t>
            </a:r>
            <a:r>
              <a:rPr lang="zh-CN" altLang="en-US" sz="3200" b="1">
                <a:latin typeface="Tahoma" pitchFamily="34" charset="0"/>
              </a:rPr>
              <a:t>、人眼调节：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590800" y="251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角膜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362200" y="2971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晶状体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0866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视网膜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438400" y="205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睫状肌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DDF9E9-8D84-4022-8A59-A728732B22F2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392488" y="1938338"/>
          <a:ext cx="3709987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位图图像" r:id="rId3" imgW="2066667" imgH="1857143" progId="Paint.Picture">
                  <p:embed/>
                </p:oleObj>
              </mc:Choice>
              <mc:Fallback>
                <p:oleObj name="位图图像" r:id="rId3" imgW="2066667" imgH="185714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1938338"/>
                        <a:ext cx="3709987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6126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ahoma" pitchFamily="34" charset="0"/>
              </a:rPr>
              <a:t>2</a:t>
            </a:r>
            <a:r>
              <a:rPr lang="zh-CN" altLang="en-US" sz="3200" b="1">
                <a:latin typeface="Tahoma" pitchFamily="34" charset="0"/>
              </a:rPr>
              <a:t>、人眼调节：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90800" y="251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角膜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362200" y="2971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晶状体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0866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视网膜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438400" y="205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睫状肌</a:t>
            </a:r>
          </a:p>
        </p:txBody>
      </p:sp>
      <p:pic>
        <p:nvPicPr>
          <p:cNvPr id="24584" name="Picture 8" descr="line157"/>
          <p:cNvPicPr>
            <a:picLocks noChangeAspect="1" noChangeArrowheads="1" noCrop="1"/>
          </p:cNvPicPr>
          <p:nvPr/>
        </p:nvPicPr>
        <p:blipFill>
          <a:blip r:embed="rId5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250825" y="5805488"/>
            <a:ext cx="87137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FD98BF-D25A-4E33-BE42-879688DB31C8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429000" y="1903413"/>
          <a:ext cx="3613150" cy="344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位图图像" r:id="rId3" imgW="2029108" imgH="1933333" progId="Paint.Picture">
                  <p:embed/>
                </p:oleObj>
              </mc:Choice>
              <mc:Fallback>
                <p:oleObj name="位图图像" r:id="rId3" imgW="2029108" imgH="193333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3413"/>
                        <a:ext cx="3613150" cy="344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6343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ahoma" pitchFamily="34" charset="0"/>
              </a:rPr>
              <a:t>2</a:t>
            </a:r>
            <a:r>
              <a:rPr lang="zh-CN" altLang="en-US" sz="3200" b="1">
                <a:latin typeface="Tahoma" pitchFamily="34" charset="0"/>
              </a:rPr>
              <a:t>、人眼调节：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590800" y="251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角膜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362200" y="2971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晶状体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0866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视网膜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438400" y="205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睫状肌</a:t>
            </a:r>
          </a:p>
        </p:txBody>
      </p:sp>
      <p:pic>
        <p:nvPicPr>
          <p:cNvPr id="25608" name="Picture 8" descr="line157"/>
          <p:cNvPicPr>
            <a:picLocks noChangeAspect="1" noChangeArrowheads="1" noCrop="1"/>
          </p:cNvPicPr>
          <p:nvPr/>
        </p:nvPicPr>
        <p:blipFill>
          <a:blip r:embed="rId5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250825" y="5805488"/>
            <a:ext cx="87137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2999F-964F-4317-891A-0EE9B380C5B7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411538" y="1938338"/>
          <a:ext cx="3709987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位图图像" r:id="rId3" imgW="2066667" imgH="1857143" progId="Paint.Picture">
                  <p:embed/>
                </p:oleObj>
              </mc:Choice>
              <mc:Fallback>
                <p:oleObj name="位图图像" r:id="rId3" imgW="2066667" imgH="185714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1938338"/>
                        <a:ext cx="3709987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6343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ahoma" pitchFamily="34" charset="0"/>
              </a:rPr>
              <a:t>2</a:t>
            </a:r>
            <a:r>
              <a:rPr lang="zh-CN" altLang="en-US" sz="3200" b="1">
                <a:latin typeface="Tahoma" pitchFamily="34" charset="0"/>
              </a:rPr>
              <a:t>、人眼调节：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590800" y="251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角膜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2200" y="2971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晶状体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0866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视网膜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438400" y="205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睫状肌</a:t>
            </a:r>
          </a:p>
        </p:txBody>
      </p:sp>
      <p:pic>
        <p:nvPicPr>
          <p:cNvPr id="26632" name="Picture 8" descr="line157"/>
          <p:cNvPicPr>
            <a:picLocks noChangeAspect="1" noChangeArrowheads="1" noCrop="1"/>
          </p:cNvPicPr>
          <p:nvPr/>
        </p:nvPicPr>
        <p:blipFill>
          <a:blip r:embed="rId5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250825" y="5805488"/>
            <a:ext cx="87137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5B8B58-07F3-44E5-8D67-2E1A4FE9B6BE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429000" y="1903413"/>
          <a:ext cx="3613150" cy="344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位图图像" r:id="rId3" imgW="2029108" imgH="1933333" progId="Paint.Picture">
                  <p:embed/>
                </p:oleObj>
              </mc:Choice>
              <mc:Fallback>
                <p:oleObj name="位图图像" r:id="rId3" imgW="2029108" imgH="193333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3413"/>
                        <a:ext cx="3613150" cy="344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33400" y="981075"/>
            <a:ext cx="619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ahoma" pitchFamily="34" charset="0"/>
              </a:rPr>
              <a:t>2</a:t>
            </a:r>
            <a:r>
              <a:rPr lang="zh-CN" altLang="en-US" sz="3200" b="1">
                <a:latin typeface="Tahoma" pitchFamily="34" charset="0"/>
              </a:rPr>
              <a:t>、人眼调节：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90800" y="251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角膜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362200" y="2971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晶状体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0866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视网膜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438400" y="205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睫状肌</a:t>
            </a:r>
          </a:p>
        </p:txBody>
      </p:sp>
      <p:pic>
        <p:nvPicPr>
          <p:cNvPr id="27656" name="Picture 8" descr="line157"/>
          <p:cNvPicPr>
            <a:picLocks noChangeAspect="1" noChangeArrowheads="1" noCrop="1"/>
          </p:cNvPicPr>
          <p:nvPr/>
        </p:nvPicPr>
        <p:blipFill>
          <a:blip r:embed="rId5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250825" y="5805488"/>
            <a:ext cx="87137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D0F98D-EEB9-406E-9210-9F6EC4F8F86B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429000" y="1903413"/>
          <a:ext cx="3709988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位图图像" r:id="rId4" imgW="2066667" imgH="1857143" progId="Paint.Picture">
                  <p:embed/>
                </p:oleObj>
              </mc:Choice>
              <mc:Fallback>
                <p:oleObj name="位图图像" r:id="rId4" imgW="2066667" imgH="1857143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3413"/>
                        <a:ext cx="3709988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403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ahoma" pitchFamily="34" charset="0"/>
              </a:rPr>
              <a:t>2</a:t>
            </a:r>
            <a:r>
              <a:rPr lang="zh-CN" altLang="en-US" sz="3200" b="1">
                <a:latin typeface="Tahoma" pitchFamily="34" charset="0"/>
              </a:rPr>
              <a:t>、人眼调节：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590800" y="251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角膜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362200" y="2971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晶状体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086600" y="3429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ahoma" pitchFamily="34" charset="0"/>
              </a:rPr>
              <a:t>视网膜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438400" y="205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996633"/>
                </a:solidFill>
                <a:latin typeface="Tahoma" pitchFamily="34" charset="0"/>
              </a:rPr>
              <a:t>睫状肌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352800" y="914400"/>
            <a:ext cx="3962400" cy="64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ahoma" pitchFamily="34" charset="0"/>
              </a:rPr>
              <a:t>晶状体的调节作用</a:t>
            </a:r>
          </a:p>
        </p:txBody>
      </p:sp>
      <p:pic>
        <p:nvPicPr>
          <p:cNvPr id="28681" name="Picture 9" descr="line157"/>
          <p:cNvPicPr>
            <a:picLocks noChangeAspect="1" noChangeArrowheads="1" noCrop="1"/>
          </p:cNvPicPr>
          <p:nvPr/>
        </p:nvPicPr>
        <p:blipFill>
          <a:blip r:embed="rId6">
            <a:lum bright="1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250825" y="5805488"/>
            <a:ext cx="87137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296"/>
  <p:tag name="AS_OS" val="Microsoft Windows NT 6.1.7601 Service Pack 1"/>
  <p:tag name="AS_RELEASE_DATE" val="2013.02.28"/>
  <p:tag name="AS_VERSION" val="7.2.0.0"/>
  <p:tag name="AS_TITLE" val=" From Tizi.com Document Service"/>
</p:tagLst>
</file>

<file path=ppt/theme/theme1.xml><?xml version="1.0" encoding="utf-8"?>
<a:theme xmlns:a="http://schemas.openxmlformats.org/drawingml/2006/main" name="TiZi">
  <a:themeElements>
    <a:clrScheme name="TiziColorSc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ZiFontSchem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TiZiFormatSc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Zi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Zi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Zi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3">
    <a:dk1>
      <a:srgbClr val="000000"/>
    </a:dk1>
    <a:lt1>
      <a:srgbClr val="FFFFFF"/>
    </a:lt1>
    <a:dk2>
      <a:srgbClr val="000000"/>
    </a:dk2>
    <a:lt2>
      <a:srgbClr val="808080"/>
    </a:lt2>
    <a:accent1>
      <a:srgbClr val="99CCFF"/>
    </a:accent1>
    <a:accent2>
      <a:srgbClr val="CCCCFF"/>
    </a:accent2>
    <a:accent3>
      <a:srgbClr val="FFFFFF"/>
    </a:accent3>
    <a:accent4>
      <a:srgbClr val="000000"/>
    </a:accent4>
    <a:accent5>
      <a:srgbClr val="CAE2FF"/>
    </a:accent5>
    <a:accent6>
      <a:srgbClr val="B9B9E7"/>
    </a:accent6>
    <a:hlink>
      <a:srgbClr val="3333CC"/>
    </a:hlink>
    <a:folHlink>
      <a:srgbClr val="AF67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TiZi模板</Template>
  <TotalTime>522</TotalTime>
  <Words>1662</Words>
  <Application>Microsoft Office PowerPoint</Application>
  <PresentationFormat>全屏显示(4:3)</PresentationFormat>
  <Paragraphs>202</Paragraphs>
  <Slides>32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TiZi</vt:lpstr>
      <vt:lpstr>Glass Layers</vt:lpstr>
      <vt:lpstr>Pixel</vt:lpstr>
      <vt:lpstr>吉祥如意</vt:lpstr>
      <vt:lpstr>Edge</vt:lpstr>
      <vt:lpstr>古瓶荷花</vt:lpstr>
      <vt:lpstr>Blends</vt:lpstr>
      <vt:lpstr>位图图像</vt:lpstr>
      <vt:lpstr>PowerPoint 演示文稿</vt:lpstr>
      <vt:lpstr>第四节  眼睛和眼镜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1、明视距离</vt:lpstr>
      <vt:lpstr>PowerPoint 演示文稿</vt:lpstr>
      <vt:lpstr>2、保护视力、预防近视</vt:lpstr>
      <vt:lpstr>五、眼镜度数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1</cp:revision>
  <cp:lastPrinted>1601-01-01T00:00:00Z</cp:lastPrinted>
  <dcterms:created xsi:type="dcterms:W3CDTF">1601-01-01T00:00:00Z</dcterms:created>
  <dcterms:modified xsi:type="dcterms:W3CDTF">2016-05-10T10:10:43Z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