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tags/tag2.xml" ContentType="application/vnd.openxmlformats-officedocument.presentationml.tags+xml"/>
  <Override PartName="/ppt/activeX/activeX2.xml" ContentType="application/vnd.ms-office.activeX+xml"/>
  <Override PartName="/ppt/tags/tag3.xml" ContentType="application/vnd.openxmlformats-officedocument.presentationml.tags+xml"/>
  <Override PartName="/ppt/activeX/activeX3.xml" ContentType="application/vnd.ms-office.activeX+xml"/>
  <Override PartName="/ppt/tags/tag4.xml" ContentType="application/vnd.openxmlformats-officedocument.presentationml.tags+xml"/>
  <Override PartName="/ppt/activeX/activeX4.xml" ContentType="application/vnd.ms-office.activeX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9" r:id="rId3"/>
    <p:sldId id="261" r:id="rId4"/>
    <p:sldId id="260" r:id="rId5"/>
    <p:sldId id="283" r:id="rId6"/>
    <p:sldId id="262" r:id="rId7"/>
    <p:sldId id="281" r:id="rId8"/>
    <p:sldId id="263" r:id="rId9"/>
    <p:sldId id="282" r:id="rId10"/>
    <p:sldId id="277" r:id="rId11"/>
    <p:sldId id="274" r:id="rId12"/>
    <p:sldId id="264" r:id="rId13"/>
    <p:sldId id="265" r:id="rId14"/>
    <p:sldId id="278" r:id="rId15"/>
    <p:sldId id="266" r:id="rId16"/>
    <p:sldId id="267" r:id="rId17"/>
    <p:sldId id="279" r:id="rId18"/>
    <p:sldId id="273" r:id="rId19"/>
    <p:sldId id="280" r:id="rId20"/>
    <p:sldId id="268" r:id="rId21"/>
    <p:sldId id="269" r:id="rId22"/>
    <p:sldId id="270" r:id="rId23"/>
    <p:sldId id="271" r:id="rId24"/>
    <p:sldId id="272" r:id="rId25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10FD7FEE-875F-11D6-83D2-525400E80BD5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10FD7FEE-875F-11D6-83D2-525400E80BD5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10FD7FEE-875F-11D6-83D2-525400E80BD5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FF27A07-8111-497D-AD8B-D65EFDA68D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EF3AF-C30A-4B28-973B-7EDED5B35F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82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54532-A7D5-4701-AA05-2C07415EB7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6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8763C-6908-4AA5-A163-BDF8B7C87C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23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8546A-13D8-4ADD-BAAC-7AF33B4612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0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E35D7-23AF-4B79-88E4-42AAC4741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17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87D3-E9B6-4241-80B7-E299033CA5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0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FB2D1-7781-4CBE-9A42-992BDED05E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95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6B230-8491-4228-9116-B3CEE5BAFE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98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321CF-E6AD-4483-A017-0F6AEDC2AF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77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942FD-8BB6-4B9C-A8B7-C55909A302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8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7161F7-AE9D-4836-A142-CFB3741204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20998;&#23376;&#38388;&#30456;&#20114;&#20316;&#29992;&#21147;(&#22686;&#24378;&#29256;)024245&#27431;&#38451;&#21551;&#21326;.exe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1116013" y="1844675"/>
            <a:ext cx="63246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一、　分子热运动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3559" r:id="rId2" imgW="7704762" imgH="5777895"/>
        </mc:Choice>
        <mc:Fallback>
          <p:control r:id="rId2" imgW="7704762" imgH="5777895">
            <p:pic>
              <p:nvPicPr>
                <p:cNvPr id="0" name="FOfficeDoc1"/>
                <p:cNvPicPr preferRelativeResize="0">
                  <a:picLocks noChangeAspect="1" noChangeArrowheads="1" noChangeShapeType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988" y="0"/>
                  <a:ext cx="7704137" cy="5778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771775" y="333375"/>
            <a:ext cx="32400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检测练习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1188" y="1844675"/>
            <a:ext cx="8027987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下列现象中不能用扩散解释的是（   ）</a:t>
            </a:r>
          </a:p>
          <a:p>
            <a:r>
              <a:rPr lang="zh-CN" altLang="en-US" sz="3600" b="1"/>
              <a:t>Ａ．酒香不怕巷子深    </a:t>
            </a:r>
          </a:p>
          <a:p>
            <a:r>
              <a:rPr lang="zh-CN" altLang="en-US" sz="3600" b="1"/>
              <a:t>Ｂ．把青菜用盐腌成咸菜</a:t>
            </a:r>
          </a:p>
          <a:p>
            <a:r>
              <a:rPr lang="zh-CN" altLang="en-US" sz="3600" b="1"/>
              <a:t>Ｃ．沙尘暴起，尘土满天            </a:t>
            </a:r>
          </a:p>
          <a:p>
            <a:r>
              <a:rPr lang="zh-CN" altLang="en-US" sz="3600" b="1"/>
              <a:t>Ｄ．衣橱里的樟脑球逐渐变小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524750" y="1844675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9750" y="692150"/>
            <a:ext cx="820737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学生自学：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看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页上面部分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，并回答下面的问题。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484438" y="0"/>
            <a:ext cx="4752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学前指导（</a:t>
            </a:r>
            <a:r>
              <a:rPr lang="en-US" altLang="zh-CN" sz="5400" b="1">
                <a:solidFill>
                  <a:srgbClr val="FF0000"/>
                </a:solidFill>
                <a:ea typeface="黑体" pitchFamily="2" charset="-122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1919288"/>
            <a:ext cx="9144000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 dirty="0"/>
              <a:t>提出问题：影响扩散快慢的主要因素是什么？</a:t>
            </a:r>
          </a:p>
          <a:p>
            <a:r>
              <a:rPr lang="zh-CN" altLang="en-US" sz="3600" b="1" dirty="0"/>
              <a:t>猜想假设：</a:t>
            </a:r>
            <a:r>
              <a:rPr lang="zh-CN" altLang="en-US" sz="3600" b="1" u="sng" dirty="0"/>
              <a:t>                                                </a:t>
            </a:r>
            <a:r>
              <a:rPr lang="zh-CN" altLang="en-US" sz="3600" b="1" dirty="0"/>
              <a:t>．</a:t>
            </a:r>
          </a:p>
          <a:p>
            <a:r>
              <a:rPr lang="zh-CN" altLang="en-US" sz="3600" b="1" dirty="0"/>
              <a:t>设计实验：在一个烧杯中装半杯热水，另一个同样的烧杯中装等量的凉水．用滴管分别在两个杯底注入一滴墨水，比较两杯中墨水的扩散现象．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465263"/>
            <a:ext cx="91440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分析论证：影响扩散是主要因素是</a:t>
            </a:r>
            <a:r>
              <a:rPr lang="zh-CN" altLang="en-US" sz="3600" b="1" u="sng"/>
              <a:t>        </a:t>
            </a:r>
            <a:r>
              <a:rPr lang="zh-CN" altLang="en-US" sz="3600" b="1"/>
              <a:t>．物体的</a:t>
            </a:r>
            <a:r>
              <a:rPr lang="zh-CN" altLang="en-US" sz="3600" b="1" u="sng"/>
              <a:t>        </a:t>
            </a:r>
            <a:r>
              <a:rPr lang="zh-CN" altLang="en-US" sz="3600" b="1"/>
              <a:t>越高，扩散越</a:t>
            </a:r>
            <a:r>
              <a:rPr lang="zh-CN" altLang="en-US" sz="3600" b="1" u="sng"/>
              <a:t>        </a:t>
            </a:r>
            <a:r>
              <a:rPr lang="zh-CN" altLang="en-US" sz="3600" b="1"/>
              <a:t>．物理学中对于一些看不见摸不着的现象或不易直接测量的物理量，通常用一些非常直观的现象去认识或用易测量的物理量间接测量，这种研究问题的方法叫</a:t>
            </a:r>
            <a:r>
              <a:rPr lang="zh-CN" altLang="en-US" sz="3600" b="1" u="sng"/>
              <a:t>        </a:t>
            </a:r>
            <a:r>
              <a:rPr lang="zh-CN" altLang="en-US" sz="3600" b="1"/>
              <a:t>．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948488" y="1341438"/>
            <a:ext cx="1368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温度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971550" y="1916113"/>
            <a:ext cx="129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温度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716463" y="1989138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快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195513" y="4149725"/>
            <a:ext cx="1558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转化法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/>
      <p:bldP spid="112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987675" y="549275"/>
            <a:ext cx="33131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教师点评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2278063"/>
            <a:ext cx="91440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三、分子热运动：由于分子的运动跟</a:t>
            </a:r>
            <a:r>
              <a:rPr lang="en-US" altLang="zh-CN" sz="3600" b="1"/>
              <a:t>______</a:t>
            </a:r>
          </a:p>
          <a:p>
            <a:r>
              <a:rPr lang="zh-CN" altLang="en-US" sz="3600" b="1"/>
              <a:t>有关，所以把物体内部大量分子的运动叫分子的热运动。温度越高，分子的热运动</a:t>
            </a:r>
          </a:p>
          <a:p>
            <a:r>
              <a:rPr lang="en-US" altLang="zh-CN" sz="3600" b="1"/>
              <a:t>_________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50825" y="3933825"/>
            <a:ext cx="1812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越剧烈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667625" y="2133600"/>
            <a:ext cx="1082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温度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555875" y="-26988"/>
            <a:ext cx="4752975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学前指导（</a:t>
            </a:r>
            <a:r>
              <a:rPr lang="en-US" altLang="zh-CN" sz="5400" b="1">
                <a:solidFill>
                  <a:srgbClr val="FF0000"/>
                </a:solidFill>
                <a:ea typeface="黑体" pitchFamily="2" charset="-122"/>
              </a:rPr>
              <a:t>3</a:t>
            </a:r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9750" y="765175"/>
            <a:ext cx="820737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学生自学：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看第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、第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页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有关分子间作用力的内容，并回答下面的问题。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2063750"/>
            <a:ext cx="7380288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666750"/>
            <a:r>
              <a:rPr lang="en-US" altLang="zh-CN" sz="3600" b="1" dirty="0"/>
              <a:t>①</a:t>
            </a:r>
            <a:r>
              <a:rPr lang="zh-CN" altLang="en-US" sz="3600" b="1" dirty="0"/>
              <a:t>扩散现象说明分子在不停地运动，那么固体和液体中的分子为什么不会飞散开，而总是聚合在一起保持一定的体积呢？</a:t>
            </a:r>
          </a:p>
          <a:p>
            <a:pPr indent="666750"/>
            <a:r>
              <a:rPr lang="zh-CN" altLang="en-US" sz="3600" b="1" dirty="0"/>
              <a:t>②图</a:t>
            </a:r>
            <a:r>
              <a:rPr lang="en-US" altLang="zh-CN" sz="3600" b="1" dirty="0"/>
              <a:t>16.1-5</a:t>
            </a:r>
            <a:r>
              <a:rPr lang="zh-CN" altLang="en-US" sz="3600" b="1" dirty="0"/>
              <a:t>能说明什么</a:t>
            </a:r>
            <a:r>
              <a:rPr lang="en-US" altLang="zh-CN" sz="3600" b="1" dirty="0"/>
              <a:t>?</a:t>
            </a:r>
          </a:p>
          <a:p>
            <a:pPr indent="666750"/>
            <a:r>
              <a:rPr lang="en-US" altLang="zh-CN" sz="3600" b="1" dirty="0"/>
              <a:t>③</a:t>
            </a:r>
            <a:r>
              <a:rPr lang="zh-CN" altLang="en-US" sz="3600" b="1" dirty="0"/>
              <a:t>扩散现象说明分子间有间隙，为什么压缩固体和液体很困难呢？</a:t>
            </a:r>
          </a:p>
        </p:txBody>
      </p:sp>
      <p:pic>
        <p:nvPicPr>
          <p:cNvPr id="12296" name="Picture 8" descr="013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8" t="61467" r="40880" b="5577"/>
          <a:stretch>
            <a:fillRect/>
          </a:stretch>
        </p:blipFill>
        <p:spPr bwMode="auto">
          <a:xfrm>
            <a:off x="7885113" y="1557338"/>
            <a:ext cx="723900" cy="48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5288" y="1557338"/>
            <a:ext cx="8424862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4000" b="1">
                <a:latin typeface="宋体" pitchFamily="2" charset="-122"/>
              </a:rPr>
              <a:t>四、</a:t>
            </a:r>
            <a:r>
              <a:rPr lang="zh-CN" altLang="en-US" sz="4000" b="1">
                <a:solidFill>
                  <a:schemeClr val="tx2"/>
                </a:solidFill>
                <a:latin typeface="宋体" pitchFamily="2" charset="-122"/>
              </a:rPr>
              <a:t>分子间的作用力</a:t>
            </a:r>
            <a:r>
              <a:rPr lang="zh-CN" altLang="en-US" sz="4000" b="1">
                <a:latin typeface="宋体" pitchFamily="2" charset="-122"/>
              </a:rPr>
              <a:t>：分子间既有</a:t>
            </a:r>
          </a:p>
          <a:p>
            <a:r>
              <a:rPr lang="zh-CN" altLang="en-US" sz="4000" b="1" u="sng">
                <a:latin typeface="宋体" pitchFamily="2" charset="-122"/>
              </a:rPr>
              <a:t>      </a:t>
            </a:r>
            <a:r>
              <a:rPr lang="zh-CN" altLang="en-US" sz="4000" b="1">
                <a:latin typeface="宋体" pitchFamily="2" charset="-122"/>
              </a:rPr>
              <a:t>又有</a:t>
            </a:r>
            <a:r>
              <a:rPr lang="zh-CN" altLang="en-US" sz="4000" b="1" u="sng">
                <a:latin typeface="宋体" pitchFamily="2" charset="-122"/>
              </a:rPr>
              <a:t>        </a:t>
            </a:r>
            <a:r>
              <a:rPr lang="zh-CN" altLang="en-US" sz="4000" b="1">
                <a:latin typeface="宋体" pitchFamily="2" charset="-122"/>
              </a:rPr>
              <a:t>．分子间的作用力与分子间距离的关系：当分子间的距离很小时，作用力表现为</a:t>
            </a:r>
            <a:r>
              <a:rPr lang="zh-CN" altLang="en-US" sz="4000" b="1" u="sng">
                <a:latin typeface="宋体" pitchFamily="2" charset="-122"/>
              </a:rPr>
              <a:t>      </a:t>
            </a:r>
            <a:r>
              <a:rPr lang="zh-CN" altLang="en-US" sz="4000" b="1">
                <a:latin typeface="宋体" pitchFamily="2" charset="-122"/>
              </a:rPr>
              <a:t>；当分子间距离稍大时，作用力表现为</a:t>
            </a:r>
            <a:r>
              <a:rPr lang="zh-CN" altLang="en-US" sz="4000" b="1" u="sng">
                <a:latin typeface="宋体" pitchFamily="2" charset="-122"/>
              </a:rPr>
              <a:t>        </a:t>
            </a:r>
            <a:r>
              <a:rPr lang="zh-CN" altLang="en-US" sz="4000" b="1">
                <a:latin typeface="宋体" pitchFamily="2" charset="-122"/>
              </a:rPr>
              <a:t>．如果分子相距很远，作用力可以</a:t>
            </a:r>
            <a:r>
              <a:rPr lang="zh-CN" altLang="en-US" sz="4000" b="1" u="sng">
                <a:latin typeface="宋体" pitchFamily="2" charset="-122"/>
              </a:rPr>
              <a:t>        </a:t>
            </a:r>
            <a:r>
              <a:rPr lang="zh-CN" altLang="en-US" sz="4000" b="1">
                <a:latin typeface="宋体" pitchFamily="2" charset="-122"/>
              </a:rPr>
              <a:t>．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916238" y="333375"/>
            <a:ext cx="33131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教师点评</a:t>
            </a:r>
          </a:p>
        </p:txBody>
      </p:sp>
      <p:sp>
        <p:nvSpPr>
          <p:cNvPr id="13318" name="AutoShape 6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7235825" y="333375"/>
            <a:ext cx="1295400" cy="981075"/>
          </a:xfrm>
          <a:prstGeom prst="rightArrow">
            <a:avLst>
              <a:gd name="adj1" fmla="val 50000"/>
              <a:gd name="adj2" fmla="val 330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84213" y="21336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引力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563938" y="21336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斥力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588125" y="3357563"/>
            <a:ext cx="1584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斥力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116013" y="4581525"/>
            <a:ext cx="172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引力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411413" y="5229225"/>
            <a:ext cx="273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忽略不计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/>
      <p:bldP spid="13321" grpId="0"/>
      <p:bldP spid="13322" grpId="0"/>
      <p:bldP spid="133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765175"/>
            <a:ext cx="8255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AE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        </a:t>
            </a:r>
            <a:r>
              <a:rPr lang="zh-CN" altLang="en-US" sz="4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小结</a:t>
            </a: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　　</a:t>
            </a:r>
          </a:p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分子动理论的基本内容：</a:t>
            </a:r>
          </a:p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物质是由分子组成的</a:t>
            </a:r>
            <a:r>
              <a:rPr lang="en-US" altLang="zh-CN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分子在不停的做无规则运动；</a:t>
            </a:r>
          </a:p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分子之间存在着相互作用的引力和斥力</a:t>
            </a:r>
            <a:r>
              <a:rPr lang="en-US" altLang="zh-CN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68538" y="836613"/>
            <a:ext cx="439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学习目标回顾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23850" y="2505075"/>
            <a:ext cx="8820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4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4400" b="1">
                <a:latin typeface="华文新魏" pitchFamily="2" charset="-122"/>
                <a:ea typeface="华文新魏" pitchFamily="2" charset="-122"/>
              </a:rPr>
              <a:t>．能说出功的原理，知道使用任何机械都不省功。</a:t>
            </a:r>
          </a:p>
        </p:txBody>
      </p:sp>
      <p:pic>
        <p:nvPicPr>
          <p:cNvPr id="19460" name="Picture 4" descr="p-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987675" y="981075"/>
            <a:ext cx="3600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>
                <a:solidFill>
                  <a:srgbClr val="FF0000"/>
                </a:solidFill>
                <a:ea typeface="黑体" pitchFamily="2" charset="-122"/>
              </a:rPr>
              <a:t>当堂检测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465" name="ShockwaveFlash1" r:id="rId2" imgW="2448267" imgH="2087371"/>
        </mc:Choice>
        <mc:Fallback>
          <p:control name="ShockwaveFlash1" r:id="rId2" imgW="2448267" imgH="20873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2636838"/>
                  <a:ext cx="2447925" cy="20875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0" y="404813"/>
            <a:ext cx="91440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chemeClr val="tx2"/>
                </a:solidFill>
              </a:rPr>
              <a:t>1</a:t>
            </a:r>
            <a:r>
              <a:rPr lang="zh-CN" altLang="en-US" sz="4000" b="1">
                <a:solidFill>
                  <a:schemeClr val="tx2"/>
                </a:solidFill>
              </a:rPr>
              <a:t>、“墙内开花墙外香”是</a:t>
            </a:r>
            <a:r>
              <a:rPr lang="zh-CN" altLang="en-US" sz="4000" b="1" u="sng">
                <a:solidFill>
                  <a:schemeClr val="tx2"/>
                </a:solidFill>
              </a:rPr>
              <a:t>          </a:t>
            </a:r>
            <a:r>
              <a:rPr lang="zh-CN" altLang="en-US" sz="4000" b="1">
                <a:solidFill>
                  <a:schemeClr val="tx2"/>
                </a:solidFill>
              </a:rPr>
              <a:t>现象，</a:t>
            </a:r>
          </a:p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tx2"/>
                </a:solidFill>
              </a:rPr>
              <a:t>　这说明</a:t>
            </a:r>
            <a:r>
              <a:rPr lang="zh-CN" altLang="en-US" sz="4000" b="1" u="sng">
                <a:solidFill>
                  <a:schemeClr val="tx2"/>
                </a:solidFill>
              </a:rPr>
              <a:t>    　　　　　　　　　　   </a:t>
            </a:r>
            <a:r>
              <a:rPr lang="zh-CN" altLang="en-US" sz="4000" b="1">
                <a:solidFill>
                  <a:schemeClr val="tx2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chemeClr val="tx2"/>
                </a:solidFill>
              </a:rPr>
              <a:t>2</a:t>
            </a:r>
            <a:r>
              <a:rPr lang="zh-CN" altLang="en-US" sz="4000" b="1">
                <a:solidFill>
                  <a:schemeClr val="tx2"/>
                </a:solidFill>
              </a:rPr>
              <a:t>、将两滴水银相互接近能自动结合成一滴较大的水银，这一事实说明分子间</a:t>
            </a:r>
            <a:r>
              <a:rPr lang="zh-CN" altLang="en-US" sz="4000" b="1" u="sng">
                <a:solidFill>
                  <a:schemeClr val="tx2"/>
                </a:solidFill>
              </a:rPr>
              <a:t>     　　                  </a:t>
            </a:r>
            <a:r>
              <a:rPr lang="zh-CN" altLang="en-US" sz="4000" b="1">
                <a:solidFill>
                  <a:schemeClr val="tx2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chemeClr val="tx2"/>
                </a:solidFill>
              </a:rPr>
              <a:t>3</a:t>
            </a:r>
            <a:r>
              <a:rPr lang="zh-CN" altLang="en-US" sz="4000" b="1">
                <a:solidFill>
                  <a:schemeClr val="tx2"/>
                </a:solidFill>
              </a:rPr>
              <a:t>、“破镜不能重圆”是因为将破镜和起来时，镜子断裂处大多数分子距离</a:t>
            </a:r>
            <a:r>
              <a:rPr lang="zh-CN" altLang="en-US" sz="4000" b="1" u="sng">
                <a:solidFill>
                  <a:schemeClr val="tx2"/>
                </a:solidFill>
              </a:rPr>
              <a:t>        </a:t>
            </a:r>
            <a:r>
              <a:rPr lang="zh-CN" altLang="en-US" sz="4000" b="1">
                <a:solidFill>
                  <a:schemeClr val="tx2"/>
                </a:solidFill>
              </a:rPr>
              <a:t>，分子间没有</a:t>
            </a:r>
            <a:r>
              <a:rPr lang="zh-CN" altLang="en-US" sz="4000" b="1" u="sng">
                <a:solidFill>
                  <a:schemeClr val="tx2"/>
                </a:solidFill>
              </a:rPr>
              <a:t>         </a:t>
            </a:r>
            <a:r>
              <a:rPr lang="zh-CN" altLang="en-US" sz="4000" b="1">
                <a:solidFill>
                  <a:schemeClr val="tx2"/>
                </a:solidFill>
              </a:rPr>
              <a:t>。         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580063" y="333375"/>
            <a:ext cx="1368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扩散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124075" y="1268413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分子在不停地做无规则的运动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11188" y="342900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分子间存在着引力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235825" y="4941888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较大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555875" y="5589588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引力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4" grpId="0"/>
      <p:bldP spid="27655" grpId="0"/>
      <p:bldP spid="27656" grpId="0"/>
      <p:bldP spid="276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50825" y="1484313"/>
            <a:ext cx="88931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33350"/>
            <a:r>
              <a:rPr lang="en-US" altLang="zh-CN" sz="40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．知道物质是由分子组成的，一切物质的分子都在不停地做无规则运动．</a:t>
            </a:r>
          </a:p>
          <a:p>
            <a:pPr indent="133350"/>
            <a:r>
              <a:rPr lang="en-US" altLang="zh-CN" sz="40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．能识别扩散现象，并能用分子热运动的观点进行解释．知道分子热运动的快慢与温度的关系．</a:t>
            </a:r>
          </a:p>
          <a:p>
            <a:pPr indent="133350"/>
            <a:r>
              <a:rPr lang="en-US" altLang="zh-CN" sz="40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．知道分子之间存在相互作用的斥力引力．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843213" y="260350"/>
            <a:ext cx="36718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学习目标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857250"/>
            <a:ext cx="91440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33350"/>
            <a:r>
              <a:rPr lang="en-US" altLang="zh-CN" sz="3200" b="1"/>
              <a:t>3</a:t>
            </a:r>
            <a:r>
              <a:rPr lang="zh-CN" altLang="en-US" sz="3200" b="1"/>
              <a:t>．下列现象中，不属于扩散现象的是（   ）</a:t>
            </a:r>
          </a:p>
          <a:p>
            <a:pPr indent="133350"/>
            <a:r>
              <a:rPr lang="zh-CN" altLang="en-US" sz="3200" b="1"/>
              <a:t>Ａ．炒菜时加盐，使菜有了咸味	       </a:t>
            </a:r>
          </a:p>
          <a:p>
            <a:pPr indent="133350"/>
            <a:r>
              <a:rPr lang="zh-CN" altLang="en-US" sz="3200" b="1"/>
              <a:t>Ｂ．少量工业废水污染了整个水库</a:t>
            </a:r>
          </a:p>
          <a:p>
            <a:pPr indent="133350"/>
            <a:r>
              <a:rPr lang="zh-CN" altLang="en-US" sz="3200" b="1"/>
              <a:t>Ｃ．校园里黄桷兰花盛开清香宜人	       </a:t>
            </a:r>
          </a:p>
          <a:p>
            <a:pPr indent="133350"/>
            <a:r>
              <a:rPr lang="zh-CN" altLang="en-US" sz="3200" b="1"/>
              <a:t>Ｄ．雨水顺着沙粒缝隙渗入土壤</a:t>
            </a:r>
          </a:p>
          <a:p>
            <a:pPr indent="133350"/>
            <a:r>
              <a:rPr lang="en-US" altLang="zh-CN" sz="3200" b="1"/>
              <a:t>4</a:t>
            </a:r>
            <a:r>
              <a:rPr lang="zh-CN" altLang="en-US" sz="3200" b="1"/>
              <a:t>．小阳对正在抽烟的爸爸说：“吸烟不但危害您的健康，我和妈妈也在被动吸烟．”这句话的科学依据是（   ）</a:t>
            </a:r>
          </a:p>
          <a:p>
            <a:pPr indent="133350"/>
            <a:r>
              <a:rPr lang="zh-CN" altLang="en-US" sz="3200" b="1"/>
              <a:t>   Ａ</a:t>
            </a:r>
            <a:r>
              <a:rPr lang="en-US" altLang="zh-CN" sz="3200" b="1"/>
              <a:t>.</a:t>
            </a:r>
            <a:r>
              <a:rPr lang="zh-CN" altLang="en-US" sz="3200" b="1"/>
              <a:t>分子在不停地运动          Ｂ</a:t>
            </a:r>
            <a:r>
              <a:rPr lang="en-US" altLang="zh-CN" sz="3200" b="1"/>
              <a:t>.</a:t>
            </a:r>
            <a:r>
              <a:rPr lang="zh-CN" altLang="en-US" sz="3200" b="1"/>
              <a:t>分子间有作用力</a:t>
            </a:r>
          </a:p>
          <a:p>
            <a:pPr indent="133350"/>
            <a:r>
              <a:rPr lang="zh-CN" altLang="en-US" sz="3200" b="1"/>
              <a:t>   Ｃ</a:t>
            </a:r>
            <a:r>
              <a:rPr lang="en-US" altLang="zh-CN" sz="3200" b="1"/>
              <a:t>.</a:t>
            </a:r>
            <a:r>
              <a:rPr lang="zh-CN" altLang="en-US" sz="3200" b="1"/>
              <a:t>分子间有空隙                 Ｄ</a:t>
            </a:r>
            <a:r>
              <a:rPr lang="en-US" altLang="zh-CN" sz="3200" b="1"/>
              <a:t>.</a:t>
            </a:r>
            <a:r>
              <a:rPr lang="zh-CN" altLang="en-US" sz="3200" b="1"/>
              <a:t>分子很小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620713"/>
            <a:ext cx="9144000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33375"/>
            <a:r>
              <a:rPr lang="en-US" altLang="zh-CN" sz="3200" b="1"/>
              <a:t>5</a:t>
            </a:r>
            <a:r>
              <a:rPr lang="zh-CN" altLang="en-US" sz="3200" b="1"/>
              <a:t>．中国古诗意境优美，内涵丰富．下面是一首完整的古诗，能反映“分子在不停地做无规则运动”这一物理知识的诗句是（  ）</a:t>
            </a:r>
          </a:p>
          <a:p>
            <a:pPr indent="333375"/>
            <a:r>
              <a:rPr lang="zh-CN" altLang="en-US" sz="3200" b="1"/>
              <a:t>Ａ．绿树荫浓夏日长        Ｂ．楼台倒映入池塘</a:t>
            </a:r>
          </a:p>
          <a:p>
            <a:pPr indent="333375"/>
            <a:r>
              <a:rPr lang="zh-CN" altLang="en-US" sz="3200" b="1"/>
              <a:t>Ｃ．水晶帘动微风起        Ｄ．满架蔷薇一院香</a:t>
            </a:r>
          </a:p>
          <a:p>
            <a:pPr indent="333375"/>
            <a:r>
              <a:rPr lang="en-US" altLang="zh-CN" sz="3200" b="1"/>
              <a:t>6</a:t>
            </a:r>
            <a:r>
              <a:rPr lang="zh-CN" altLang="en-US" sz="3200" b="1"/>
              <a:t>．密闭的房间里打开香水瓶的盖子，一会儿整个房间都能闻到香味．下列说法正确的是（   ）</a:t>
            </a:r>
          </a:p>
          <a:p>
            <a:pPr indent="333375"/>
            <a:r>
              <a:rPr lang="zh-CN" altLang="en-US" sz="3200" b="1"/>
              <a:t>Ａ．温度越高，香味扩散得越慢          </a:t>
            </a:r>
          </a:p>
          <a:p>
            <a:pPr indent="333375"/>
            <a:r>
              <a:rPr lang="zh-CN" altLang="en-US" sz="3200" b="1"/>
              <a:t>Ｂ．若温度低于</a:t>
            </a:r>
            <a:r>
              <a:rPr lang="en-US" altLang="zh-CN" sz="3200" b="1"/>
              <a:t>0℃</a:t>
            </a:r>
            <a:r>
              <a:rPr lang="zh-CN" altLang="en-US" sz="3200" b="1"/>
              <a:t>，这个现象就消失</a:t>
            </a:r>
          </a:p>
          <a:p>
            <a:pPr indent="333375"/>
            <a:r>
              <a:rPr lang="zh-CN" altLang="en-US" sz="3200" b="1"/>
              <a:t>Ｃ．这个现象能说明分子间有相互作用力  </a:t>
            </a:r>
          </a:p>
          <a:p>
            <a:pPr indent="333375"/>
            <a:r>
              <a:rPr lang="zh-CN" altLang="en-US" sz="3200" b="1"/>
              <a:t>Ｄ．这个现象能说明分子运动是无规则的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1557338"/>
            <a:ext cx="91440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33375"/>
            <a:r>
              <a:rPr lang="en-US" altLang="zh-CN" sz="3200" b="1">
                <a:latin typeface="宋体" pitchFamily="2" charset="-122"/>
              </a:rPr>
              <a:t>7</a:t>
            </a:r>
            <a:r>
              <a:rPr lang="zh-CN" altLang="en-US" sz="3200" b="1">
                <a:latin typeface="宋体" pitchFamily="2" charset="-122"/>
              </a:rPr>
              <a:t>．下列现象中，支持分子间存在引力的证据是（   ）</a:t>
            </a:r>
          </a:p>
          <a:p>
            <a:pPr indent="333375"/>
            <a:r>
              <a:rPr lang="zh-CN" altLang="en-US" sz="3200" b="1">
                <a:latin typeface="宋体" pitchFamily="2" charset="-122"/>
              </a:rPr>
              <a:t>Ａ．两块表面光滑的铅块相互紧压后会黏在一起   </a:t>
            </a:r>
          </a:p>
          <a:p>
            <a:pPr indent="333375"/>
            <a:r>
              <a:rPr lang="zh-CN" altLang="en-US" sz="3200" b="1">
                <a:latin typeface="宋体" pitchFamily="2" charset="-122"/>
              </a:rPr>
              <a:t>Ｂ．固体和液体很难被压缩</a:t>
            </a:r>
          </a:p>
          <a:p>
            <a:pPr indent="333375"/>
            <a:r>
              <a:rPr lang="zh-CN" altLang="en-US" sz="3200" b="1">
                <a:latin typeface="宋体" pitchFamily="2" charset="-122"/>
              </a:rPr>
              <a:t>Ｃ．磁铁能吸引大头针                           </a:t>
            </a:r>
          </a:p>
          <a:p>
            <a:pPr indent="333375"/>
            <a:r>
              <a:rPr lang="zh-CN" altLang="en-US" sz="3200" b="1">
                <a:latin typeface="宋体" pitchFamily="2" charset="-122"/>
              </a:rPr>
              <a:t>Ｄ．破镜不能重圆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458788"/>
            <a:ext cx="9144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33375"/>
            <a:r>
              <a:rPr lang="en-US" altLang="zh-CN" sz="3200" b="1"/>
              <a:t>8</a:t>
            </a:r>
            <a:r>
              <a:rPr lang="zh-CN" altLang="en-US" sz="3200" b="1"/>
              <a:t>．关于分子，你认为下面说法中不正确的是（     ） </a:t>
            </a:r>
          </a:p>
          <a:p>
            <a:pPr indent="333375"/>
            <a:r>
              <a:rPr lang="zh-CN" altLang="en-US" sz="3200" b="1"/>
              <a:t>Ａ．一切物质都是由分子组成的</a:t>
            </a:r>
          </a:p>
          <a:p>
            <a:pPr indent="333375"/>
            <a:r>
              <a:rPr lang="zh-CN" altLang="en-US" sz="3200" b="1"/>
              <a:t>Ｂ．分子永不停息地做无规则运动</a:t>
            </a:r>
          </a:p>
          <a:p>
            <a:pPr indent="333375"/>
            <a:r>
              <a:rPr lang="zh-CN" altLang="en-US" sz="3200" b="1"/>
              <a:t>Ｃ．分子之间存在相互作用力</a:t>
            </a:r>
          </a:p>
          <a:p>
            <a:pPr indent="333375"/>
            <a:r>
              <a:rPr lang="zh-CN" altLang="en-US" sz="3200" b="1"/>
              <a:t>Ｄ．有的分子之间只有引力，有的分子之间只有斥力</a:t>
            </a:r>
          </a:p>
          <a:p>
            <a:pPr indent="333375"/>
            <a:r>
              <a:rPr lang="en-US" altLang="zh-CN" sz="3200" b="1"/>
              <a:t>9</a:t>
            </a:r>
            <a:r>
              <a:rPr lang="zh-CN" altLang="en-US" sz="3200" b="1"/>
              <a:t>．关于微观粒子的下列说法中正确的是（     ）</a:t>
            </a:r>
          </a:p>
          <a:p>
            <a:pPr indent="333375"/>
            <a:r>
              <a:rPr lang="zh-CN" altLang="en-US" sz="3200" b="1"/>
              <a:t>Ａ</a:t>
            </a:r>
            <a:r>
              <a:rPr lang="en-US" altLang="zh-CN" sz="3200" b="1"/>
              <a:t>.</a:t>
            </a:r>
            <a:r>
              <a:rPr lang="zh-CN" altLang="en-US" sz="3200" b="1"/>
              <a:t>分子间存在着相互作用的引力和斥力</a:t>
            </a:r>
          </a:p>
          <a:p>
            <a:pPr indent="333375"/>
            <a:r>
              <a:rPr lang="zh-CN" altLang="en-US" sz="3200" b="1"/>
              <a:t>Ｂ</a:t>
            </a:r>
            <a:r>
              <a:rPr lang="en-US" altLang="zh-CN" sz="3200" b="1"/>
              <a:t>.0℃</a:t>
            </a:r>
            <a:r>
              <a:rPr lang="zh-CN" altLang="en-US" sz="3200" b="1"/>
              <a:t>所有物质的分子都停止了运动</a:t>
            </a:r>
          </a:p>
          <a:p>
            <a:pPr indent="333375"/>
            <a:r>
              <a:rPr lang="zh-CN" altLang="en-US" sz="3200" b="1"/>
              <a:t>Ｃ</a:t>
            </a:r>
            <a:r>
              <a:rPr lang="en-US" altLang="zh-CN" sz="3200" b="1"/>
              <a:t>.</a:t>
            </a:r>
            <a:r>
              <a:rPr lang="zh-CN" altLang="en-US" sz="3200" b="1"/>
              <a:t>组成固体的分子是静止的</a:t>
            </a:r>
          </a:p>
          <a:p>
            <a:pPr indent="333375"/>
            <a:r>
              <a:rPr lang="zh-CN" altLang="en-US" sz="3200" b="1"/>
              <a:t>Ｄ</a:t>
            </a:r>
            <a:r>
              <a:rPr lang="en-US" altLang="zh-CN" sz="3200" b="1"/>
              <a:t>.</a:t>
            </a:r>
            <a:r>
              <a:rPr lang="zh-CN" altLang="en-US" sz="3200" b="1"/>
              <a:t>固体和液体分子间没有空隙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501650" y="404813"/>
            <a:ext cx="8642350" cy="5734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．如图所示，将一物体分别沿着光滑斜面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BO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匀速拉到顶端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点，已知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AO&lt;BO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，所用拉力分别是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，拉力所做的功分别是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，则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＞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      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＞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 &gt;W2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    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F1&lt;F2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</a:t>
            </a:r>
          </a:p>
          <a:p>
            <a:endParaRPr lang="en-US" altLang="zh-CN" sz="40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843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003800" y="3429000"/>
          <a:ext cx="381635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位图图像" r:id="rId3" imgW="1495634" imgH="762106" progId="Paint.Picture">
                  <p:embed/>
                </p:oleObj>
              </mc:Choice>
              <mc:Fallback>
                <p:oleObj name="位图图像" r:id="rId3" imgW="1495634" imgH="76210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429000"/>
                        <a:ext cx="3816350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AutoShape 4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7596188" y="6092825"/>
            <a:ext cx="1079500" cy="765175"/>
          </a:xfrm>
          <a:prstGeom prst="rightArrow">
            <a:avLst>
              <a:gd name="adj1" fmla="val 50000"/>
              <a:gd name="adj2" fmla="val 352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437" name="Picture 4" descr="fj0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WordArt 6" descr="纸袋"/>
          <p:cNvSpPr>
            <a:spLocks noChangeArrowheads="1" noChangeShapeType="1" noTextEdit="1"/>
          </p:cNvSpPr>
          <p:nvPr/>
        </p:nvSpPr>
        <p:spPr bwMode="auto">
          <a:xfrm>
            <a:off x="3635375" y="1052513"/>
            <a:ext cx="4392613" cy="4392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79241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再见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1188" y="547688"/>
            <a:ext cx="7956550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400" b="1"/>
              <a:t>       </a:t>
            </a:r>
            <a:r>
              <a:rPr lang="zh-CN" altLang="en-US" sz="4400" b="1">
                <a:latin typeface="黑体" pitchFamily="2" charset="-122"/>
                <a:ea typeface="黑体" pitchFamily="2" charset="-122"/>
              </a:rPr>
              <a:t>我们已经知道世间万物都是由</a:t>
            </a:r>
            <a:r>
              <a:rPr lang="zh-CN" altLang="en-US" sz="4400" b="1" u="sng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4400" b="1">
                <a:latin typeface="黑体" pitchFamily="2" charset="-122"/>
                <a:ea typeface="黑体" pitchFamily="2" charset="-122"/>
              </a:rPr>
              <a:t>组成的，而物质又是由</a:t>
            </a:r>
            <a:r>
              <a:rPr lang="zh-CN" altLang="en-US" sz="4400" b="1" u="sng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4400" b="1">
                <a:latin typeface="黑体" pitchFamily="2" charset="-122"/>
                <a:ea typeface="黑体" pitchFamily="2" charset="-122"/>
              </a:rPr>
              <a:t>组成的，那么请你思考并讨论：构成物质的分子是静止的还是运动的？我们无法用肉眼直接观察到分子，那么你是否有较好的方法来认识分子的运动情况呢？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555875" y="0"/>
            <a:ext cx="4752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学前指导（</a:t>
            </a:r>
            <a:r>
              <a:rPr lang="en-US" altLang="zh-CN" sz="5400" b="1">
                <a:solidFill>
                  <a:srgbClr val="FF0000"/>
                </a:solidFill>
                <a:ea typeface="黑体" pitchFamily="2" charset="-122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9750" y="765175"/>
            <a:ext cx="86042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学生自学：先看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P2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P3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页的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内容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，回答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下面的问题。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23850" y="1125538"/>
            <a:ext cx="882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①</a:t>
            </a:r>
            <a:r>
              <a:rPr lang="zh-CN" altLang="en-US" sz="3200" b="1"/>
              <a:t>为什么打开一盒香皂，很快就会闻到香味？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23850" y="2065338"/>
            <a:ext cx="3455988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 dirty="0"/>
              <a:t>②</a:t>
            </a:r>
            <a:r>
              <a:rPr lang="zh-CN" altLang="en-US" sz="3200" b="1" dirty="0"/>
              <a:t>在课本图</a:t>
            </a:r>
            <a:r>
              <a:rPr lang="en-US" altLang="zh-CN" sz="3200" b="1" dirty="0" smtClean="0"/>
              <a:t>13.1—2</a:t>
            </a:r>
            <a:r>
              <a:rPr lang="zh-CN" altLang="en-US" sz="3200" b="1" dirty="0"/>
              <a:t>的气体扩散实验中，密度大的二氧化氮能进到上面的瓶子里去了，此实验说明了什么？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27" r:id="rId2" imgW="5435219" imgH="4078348"/>
        </mc:Choice>
        <mc:Fallback>
          <p:control r:id="rId2" imgW="5435219" imgH="4078348">
            <p:pic>
              <p:nvPicPr>
                <p:cNvPr id="0" name="FOfficeDoc1"/>
                <p:cNvPicPr preferRelativeResize="0">
                  <a:picLocks noChangeAspect="1" noChangeArrowheads="1" noChangeShapeType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1701800"/>
                  <a:ext cx="5435600" cy="4078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 dirty="0"/>
              <a:t>       ③</a:t>
            </a:r>
            <a:r>
              <a:rPr lang="zh-CN" altLang="en-US" sz="3200" b="1" dirty="0"/>
              <a:t>在课本图</a:t>
            </a:r>
            <a:r>
              <a:rPr lang="en-US" altLang="zh-CN" sz="3200" b="1" dirty="0" smtClean="0"/>
              <a:t>13.1—3</a:t>
            </a:r>
            <a:r>
              <a:rPr lang="zh-CN" altLang="en-US" sz="3200" b="1" dirty="0"/>
              <a:t>的液体扩散实验中，经过几日后硫酸铜溶液与清水的界面逐渐模糊不清了，此实验说明了什么？ </a:t>
            </a:r>
          </a:p>
        </p:txBody>
      </p:sp>
      <p:pic>
        <p:nvPicPr>
          <p:cNvPr id="8198" name="Picture 6" descr="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t="51277" r="2849" b="1804"/>
          <a:stretch>
            <a:fillRect/>
          </a:stretch>
        </p:blipFill>
        <p:spPr bwMode="auto">
          <a:xfrm>
            <a:off x="1331913" y="1916113"/>
            <a:ext cx="6697662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44525" y="1765300"/>
            <a:ext cx="2286000" cy="3822700"/>
            <a:chOff x="406" y="1112"/>
            <a:chExt cx="1440" cy="2408"/>
          </a:xfrm>
        </p:grpSpPr>
        <p:sp>
          <p:nvSpPr>
            <p:cNvPr id="28677" name="AutoShape 5"/>
            <p:cNvSpPr>
              <a:spLocks noChangeArrowheads="1"/>
            </p:cNvSpPr>
            <p:nvPr/>
          </p:nvSpPr>
          <p:spPr bwMode="auto">
            <a:xfrm>
              <a:off x="470" y="1246"/>
              <a:ext cx="1344" cy="765"/>
            </a:xfrm>
            <a:prstGeom prst="cube">
              <a:avLst>
                <a:gd name="adj" fmla="val 25000"/>
              </a:avLst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bg1"/>
                  </a:solidFill>
                  <a:latin typeface="Comic Sans MS" pitchFamily="66" charset="0"/>
                </a:rPr>
                <a:t>铅块</a:t>
              </a:r>
            </a:p>
          </p:txBody>
        </p:sp>
        <p:sp>
          <p:nvSpPr>
            <p:cNvPr id="28678" name="AutoShape 6"/>
            <p:cNvSpPr>
              <a:spLocks noChangeArrowheads="1"/>
            </p:cNvSpPr>
            <p:nvPr/>
          </p:nvSpPr>
          <p:spPr bwMode="auto">
            <a:xfrm>
              <a:off x="470" y="2302"/>
              <a:ext cx="1296" cy="765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tx2"/>
                  </a:solidFill>
                  <a:latin typeface="Comic Sans MS" pitchFamily="66" charset="0"/>
                </a:rPr>
                <a:t>金块</a:t>
              </a:r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406" y="1112"/>
              <a:ext cx="1440" cy="240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r>
                <a:rPr lang="en-US" altLang="zh-CN" sz="3200" b="1">
                  <a:solidFill>
                    <a:srgbClr val="231094"/>
                  </a:solidFill>
                  <a:latin typeface="Comic Sans MS" pitchFamily="66" charset="0"/>
                </a:rPr>
                <a:t>    </a:t>
              </a:r>
            </a:p>
            <a:p>
              <a:r>
                <a:rPr lang="en-US" altLang="zh-CN" sz="3200" b="1">
                  <a:solidFill>
                    <a:srgbClr val="231094"/>
                  </a:solidFill>
                  <a:latin typeface="Comic Sans MS" pitchFamily="66" charset="0"/>
                </a:rPr>
                <a:t>  </a:t>
              </a:r>
              <a:r>
                <a:rPr lang="zh-CN" altLang="en-US" sz="3200" b="1">
                  <a:solidFill>
                    <a:srgbClr val="231094"/>
                  </a:solidFill>
                  <a:latin typeface="Comic Sans MS" pitchFamily="66" charset="0"/>
                </a:rPr>
                <a:t>实验前</a:t>
              </a:r>
            </a:p>
          </p:txBody>
        </p:sp>
      </p:grp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3309938" y="1773238"/>
            <a:ext cx="2286000" cy="3822700"/>
            <a:chOff x="2085" y="1117"/>
            <a:chExt cx="1440" cy="2408"/>
          </a:xfrm>
        </p:grpSpPr>
        <p:sp>
          <p:nvSpPr>
            <p:cNvPr id="28681" name="AutoShape 9"/>
            <p:cNvSpPr>
              <a:spLocks noChangeArrowheads="1"/>
            </p:cNvSpPr>
            <p:nvPr/>
          </p:nvSpPr>
          <p:spPr bwMode="auto">
            <a:xfrm>
              <a:off x="2158" y="2062"/>
              <a:ext cx="1344" cy="765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tx2"/>
                  </a:solidFill>
                  <a:latin typeface="Comic Sans MS" pitchFamily="66" charset="0"/>
                </a:rPr>
                <a:t>金块</a:t>
              </a:r>
            </a:p>
          </p:txBody>
        </p:sp>
        <p:sp>
          <p:nvSpPr>
            <p:cNvPr id="28682" name="AutoShape 10"/>
            <p:cNvSpPr>
              <a:spLocks noChangeArrowheads="1"/>
            </p:cNvSpPr>
            <p:nvPr/>
          </p:nvSpPr>
          <p:spPr bwMode="auto">
            <a:xfrm>
              <a:off x="2158" y="1486"/>
              <a:ext cx="1344" cy="765"/>
            </a:xfrm>
            <a:prstGeom prst="cube">
              <a:avLst>
                <a:gd name="adj" fmla="val 25000"/>
              </a:avLst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bg1"/>
                  </a:solidFill>
                  <a:latin typeface="Comic Sans MS" pitchFamily="66" charset="0"/>
                </a:rPr>
                <a:t>铅块</a:t>
              </a: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2085" y="1117"/>
              <a:ext cx="1440" cy="240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sz="3200" b="1">
                <a:solidFill>
                  <a:srgbClr val="231094"/>
                </a:solidFill>
                <a:latin typeface="Comic Sans MS" pitchFamily="66" charset="0"/>
              </a:endParaRPr>
            </a:p>
            <a:p>
              <a:r>
                <a:rPr lang="zh-CN" altLang="en-US" sz="3200" b="1">
                  <a:solidFill>
                    <a:srgbClr val="231094"/>
                  </a:solidFill>
                  <a:latin typeface="Comic Sans MS" pitchFamily="66" charset="0"/>
                </a:rPr>
                <a:t>叠放在一起</a:t>
              </a:r>
            </a:p>
          </p:txBody>
        </p:sp>
      </p:grp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5973763" y="1779588"/>
            <a:ext cx="2438400" cy="3822700"/>
            <a:chOff x="3763" y="1121"/>
            <a:chExt cx="1536" cy="2408"/>
          </a:xfrm>
        </p:grpSpPr>
        <p:sp>
          <p:nvSpPr>
            <p:cNvPr id="28685" name="AutoShape 13"/>
            <p:cNvSpPr>
              <a:spLocks noChangeArrowheads="1"/>
            </p:cNvSpPr>
            <p:nvPr/>
          </p:nvSpPr>
          <p:spPr bwMode="auto">
            <a:xfrm>
              <a:off x="3862" y="1967"/>
              <a:ext cx="1344" cy="765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tx2"/>
                  </a:solidFill>
                  <a:latin typeface="Comic Sans MS" pitchFamily="66" charset="0"/>
                </a:rPr>
                <a:t>金块</a:t>
              </a:r>
            </a:p>
          </p:txBody>
        </p:sp>
        <p:sp>
          <p:nvSpPr>
            <p:cNvPr id="28686" name="AutoShape 14"/>
            <p:cNvSpPr>
              <a:spLocks noChangeArrowheads="1"/>
            </p:cNvSpPr>
            <p:nvPr/>
          </p:nvSpPr>
          <p:spPr bwMode="auto">
            <a:xfrm>
              <a:off x="3862" y="1487"/>
              <a:ext cx="1344" cy="765"/>
            </a:xfrm>
            <a:prstGeom prst="cube">
              <a:avLst>
                <a:gd name="adj" fmla="val 25000"/>
              </a:avLst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bg1"/>
                  </a:solidFill>
                  <a:latin typeface="Comic Sans MS" pitchFamily="66" charset="0"/>
                </a:rPr>
                <a:t>铅块</a:t>
              </a: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3862" y="2111"/>
              <a:ext cx="1152" cy="288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AutoShape 16"/>
            <p:cNvSpPr>
              <a:spLocks noChangeArrowheads="1"/>
            </p:cNvSpPr>
            <p:nvPr/>
          </p:nvSpPr>
          <p:spPr bwMode="auto">
            <a:xfrm>
              <a:off x="5014" y="2015"/>
              <a:ext cx="192" cy="528"/>
            </a:xfrm>
            <a:prstGeom prst="parallelogram">
              <a:avLst>
                <a:gd name="adj" fmla="val 0"/>
              </a:avLst>
            </a:prstGeom>
            <a:gradFill rotWithShape="0">
              <a:gsLst>
                <a:gs pos="0">
                  <a:srgbClr val="808080"/>
                </a:gs>
                <a:gs pos="100000">
                  <a:srgbClr val="ECA9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763" y="1121"/>
              <a:ext cx="1536" cy="240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b="1">
                <a:latin typeface="Comic Sans MS" pitchFamily="66" charset="0"/>
              </a:endParaRPr>
            </a:p>
            <a:p>
              <a:endParaRPr lang="en-US" altLang="zh-CN" sz="3200" b="1">
                <a:solidFill>
                  <a:srgbClr val="231094"/>
                </a:solidFill>
                <a:latin typeface="Comic Sans MS" pitchFamily="66" charset="0"/>
              </a:endParaRPr>
            </a:p>
            <a:p>
              <a:r>
                <a:rPr lang="en-US" altLang="zh-CN" sz="3200" b="1">
                  <a:solidFill>
                    <a:srgbClr val="231094"/>
                  </a:solidFill>
                  <a:latin typeface="Comic Sans MS" pitchFamily="66" charset="0"/>
                </a:rPr>
                <a:t>   </a:t>
              </a:r>
              <a:r>
                <a:rPr lang="zh-CN" altLang="en-US" sz="3200" b="1">
                  <a:solidFill>
                    <a:srgbClr val="231094"/>
                  </a:solidFill>
                  <a:latin typeface="Comic Sans MS" pitchFamily="66" charset="0"/>
                </a:rPr>
                <a:t>五年后</a:t>
              </a:r>
            </a:p>
          </p:txBody>
        </p:sp>
      </p:grp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6694488" y="4227513"/>
            <a:ext cx="2449512" cy="1223962"/>
          </a:xfrm>
          <a:prstGeom prst="cloudCallout">
            <a:avLst>
              <a:gd name="adj1" fmla="val -43907"/>
              <a:gd name="adj2" fmla="val -83981"/>
            </a:avLst>
          </a:prstGeom>
          <a:solidFill>
            <a:srgbClr val="48EA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latin typeface="Comic Sans MS" pitchFamily="66" charset="0"/>
              </a:rPr>
              <a:t>彼此渗入一毫米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395288" y="406400"/>
            <a:ext cx="82089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④</a:t>
            </a:r>
            <a:r>
              <a:rPr lang="zh-CN" altLang="en-US" sz="3200" b="1"/>
              <a:t>紧压在一起的铅片和金片放置了</a:t>
            </a:r>
            <a:r>
              <a:rPr lang="en-US" altLang="zh-CN" sz="3200" b="1"/>
              <a:t>5</a:t>
            </a:r>
            <a:r>
              <a:rPr lang="zh-CN" altLang="en-US" sz="3200" b="1"/>
              <a:t>年后会互相渗入</a:t>
            </a:r>
            <a:r>
              <a:rPr lang="en-US" altLang="zh-CN" sz="3200" b="1"/>
              <a:t>1mm</a:t>
            </a:r>
            <a:r>
              <a:rPr lang="zh-CN" altLang="en-US" sz="3200" b="1"/>
              <a:t>．此实验说明了什么？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987675" y="0"/>
            <a:ext cx="33131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教师点评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5288" y="1271588"/>
            <a:ext cx="8748712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一、扩散现象：</a:t>
            </a:r>
            <a:r>
              <a:rPr lang="zh-CN" altLang="en-US" sz="3600" b="1"/>
              <a:t>不同物质在互相接触时，由于构成物质的</a:t>
            </a:r>
            <a:r>
              <a:rPr lang="en-US" altLang="zh-CN" sz="3600" b="1"/>
              <a:t>_____  </a:t>
            </a:r>
            <a:r>
              <a:rPr lang="zh-CN" altLang="en-US" sz="3600" b="1"/>
              <a:t>在运动，所以会出现彼此进入对方的现象，这种现象叫</a:t>
            </a:r>
            <a:r>
              <a:rPr lang="zh-CN" altLang="en-US" sz="3600" b="1" u="sng"/>
              <a:t>             </a:t>
            </a:r>
            <a:r>
              <a:rPr lang="zh-CN" altLang="en-US" sz="3600" b="1"/>
              <a:t>．</a:t>
            </a:r>
          </a:p>
          <a:p>
            <a:r>
              <a:rPr lang="zh-CN" altLang="en-US" sz="3600" b="1"/>
              <a:t>      上述①</a:t>
            </a:r>
            <a:r>
              <a:rPr lang="en-US" altLang="zh-CN" sz="3600" b="1"/>
              <a:t>—④</a:t>
            </a:r>
            <a:r>
              <a:rPr lang="zh-CN" altLang="en-US" sz="3600" b="1"/>
              <a:t>的现象属于</a:t>
            </a:r>
            <a:r>
              <a:rPr lang="zh-CN" altLang="en-US" sz="3600" b="1" u="sng"/>
              <a:t>        </a:t>
            </a:r>
            <a:r>
              <a:rPr lang="zh-CN" altLang="en-US" sz="3600" b="1"/>
              <a:t>现象。</a:t>
            </a:r>
          </a:p>
          <a:p>
            <a:r>
              <a:rPr lang="zh-CN" altLang="en-US" sz="3600" b="1">
                <a:solidFill>
                  <a:srgbClr val="FF0000"/>
                </a:solidFill>
              </a:rPr>
              <a:t>二、扩散现象可得到的结论有：</a:t>
            </a:r>
          </a:p>
          <a:p>
            <a:r>
              <a:rPr lang="zh-CN" altLang="en-US" sz="3600" b="1"/>
              <a:t>▲一切物质的分子都在不停地</a:t>
            </a:r>
            <a:r>
              <a:rPr lang="zh-CN" altLang="en-US" sz="3600" b="1" u="sng"/>
              <a:t>                </a:t>
            </a:r>
            <a:r>
              <a:rPr lang="zh-CN" altLang="en-US" sz="3600" b="1"/>
              <a:t>；</a:t>
            </a:r>
          </a:p>
          <a:p>
            <a:r>
              <a:rPr lang="zh-CN" altLang="en-US" sz="3600" b="1"/>
              <a:t>▲分子之间存在</a:t>
            </a:r>
            <a:r>
              <a:rPr lang="zh-CN" altLang="en-US" sz="3600" b="1" u="sng"/>
              <a:t>          </a:t>
            </a:r>
            <a:r>
              <a:rPr lang="zh-CN" altLang="en-US" sz="3600" b="1"/>
              <a:t>．</a:t>
            </a:r>
            <a:r>
              <a:rPr lang="zh-CN" altLang="en-US" sz="3600"/>
              <a:t>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995738" y="1773238"/>
            <a:ext cx="998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分子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331913" y="2852738"/>
            <a:ext cx="998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扩散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867400" y="3429000"/>
            <a:ext cx="99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扩散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372225" y="45085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做无规则运动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779838" y="5084763"/>
            <a:ext cx="998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间隙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3" grpId="0"/>
      <p:bldP spid="9224" grpId="0"/>
      <p:bldP spid="9225" grpId="0"/>
      <p:bldP spid="92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9703" r:id="rId2" imgW="8280572" imgH="6020640"/>
        </mc:Choice>
        <mc:Fallback>
          <p:control r:id="rId2" imgW="8280572" imgH="6020640">
            <p:pic>
              <p:nvPicPr>
                <p:cNvPr id="0" name="FOfficeDoc1"/>
                <p:cNvPicPr preferRelativeResize="0">
                  <a:picLocks noChangeAspect="1" noChangeArrowheads="1" noChangeShapeType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260350"/>
                  <a:ext cx="8280400" cy="60213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96"/>
  <p:tag name="AS_OS" val="Microsoft Windows NT 6.1.7601 Service Pack 1"/>
  <p:tag name="AS_RELEASE_DATE" val="2013.02.28"/>
  <p:tag name="AS_VERSION" val="7.2.0.0"/>
  <p:tag name="AS_TITLE" val=" From Tizi.com Document Serv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FFPOINTPLAYERTAG" val="{577f8ca8-7131-11d4-8460-525400eb897b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FFPOINTPLAYERTAG" val="{577f8ca8-7131-11d4-8460-525400eb897b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FFPOINTPLAYERTAG" val="{577f8ca8-7131-11d4-8460-525400eb897b}"/>
</p:tagLst>
</file>

<file path=ppt/theme/theme1.xml><?xml version="1.0" encoding="utf-8"?>
<a:theme xmlns:a="http://schemas.openxmlformats.org/drawingml/2006/main" name="TiZi">
  <a:themeElements>
    <a:clrScheme name="TiziColorScheme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TiZiFontSchem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TiZiFormatSc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Zi0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1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2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3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4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5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6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7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TiZi模板</Template>
  <TotalTime>227</TotalTime>
  <Words>1178</Words>
  <Application>Microsoft Office PowerPoint</Application>
  <PresentationFormat>全屏显示(4:3)</PresentationFormat>
  <Paragraphs>156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TiZi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北京一朵云文化咨询有限公司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goodsany</cp:lastModifiedBy>
  <cp:revision>7</cp:revision>
  <dcterms:created xsi:type="dcterms:W3CDTF">2010-12-13T03:00:03Z</dcterms:created>
  <dcterms:modified xsi:type="dcterms:W3CDTF">2016-05-10T11:34:09Z</dcterms:modified>
</cp:coreProperties>
</file>