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79" r:id="rId2"/>
    <p:sldId id="297" r:id="rId3"/>
    <p:sldId id="282" r:id="rId4"/>
    <p:sldId id="295" r:id="rId5"/>
    <p:sldId id="298" r:id="rId6"/>
    <p:sldId id="307" r:id="rId7"/>
    <p:sldId id="302" r:id="rId8"/>
    <p:sldId id="267" r:id="rId9"/>
    <p:sldId id="308" r:id="rId10"/>
    <p:sldId id="270" r:id="rId11"/>
    <p:sldId id="309" r:id="rId12"/>
    <p:sldId id="315" r:id="rId13"/>
    <p:sldId id="310" r:id="rId14"/>
    <p:sldId id="273" r:id="rId15"/>
    <p:sldId id="274" r:id="rId16"/>
    <p:sldId id="303" r:id="rId17"/>
    <p:sldId id="284" r:id="rId18"/>
    <p:sldId id="316" r:id="rId19"/>
    <p:sldId id="317" r:id="rId20"/>
    <p:sldId id="313" r:id="rId21"/>
    <p:sldId id="319" r:id="rId22"/>
    <p:sldId id="322" r:id="rId23"/>
    <p:sldId id="318" r:id="rId24"/>
    <p:sldId id="324" r:id="rId25"/>
    <p:sldId id="330" r:id="rId26"/>
    <p:sldId id="321" r:id="rId27"/>
    <p:sldId id="285" r:id="rId28"/>
    <p:sldId id="291" r:id="rId29"/>
    <p:sldId id="325" r:id="rId30"/>
    <p:sldId id="327" r:id="rId31"/>
    <p:sldId id="328" r:id="rId32"/>
    <p:sldId id="331" r:id="rId33"/>
    <p:sldId id="329" r:id="rId34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CCFF"/>
    <a:srgbClr val="FF99FF"/>
    <a:srgbClr val="99CCFF"/>
    <a:srgbClr val="0000FF"/>
    <a:srgbClr val="FFFF00"/>
    <a:srgbClr val="FF0000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3" autoAdjust="0"/>
    <p:restoredTop sz="94602" autoAdjust="0"/>
  </p:normalViewPr>
  <p:slideViewPr>
    <p:cSldViewPr>
      <p:cViewPr varScale="1">
        <p:scale>
          <a:sx n="67" d="100"/>
          <a:sy n="67" d="100"/>
        </p:scale>
        <p:origin x="-12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344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2866181-673C-4BAB-941E-658CDE551E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37F78-B76F-4170-9CCB-628410090D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16AAE-41D4-4449-A4E8-882A8D0340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0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2268C-4989-43B4-A690-CD8FE1ADC7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4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F0F12-1B42-4DB4-ADA5-29B5D0B468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65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37EF7-118F-4ED3-A6FD-128A1DEFD8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33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658AE-BF7B-4304-A261-E5B239B684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89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569B4-79F6-4554-AD89-62B48BB47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E93-9D76-4531-94BE-A17D6EA8D9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35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78FF6-9F3B-466E-9588-739A6D97FF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1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D8AEF-B13D-41C3-AC21-3F1078C97D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91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34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E0F479-CF90-4E50-9AA2-ACE51DC708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27604;&#28909;&#23481;&#23454;&#39564;2.fl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20256;&#36882;&#28909;&#30340;&#20171;&#36136;&#65293;&#27700;.DAT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5945;&#23398;\&#35838;&#20214;\2010&#24180;&#35838;&#20214;\2010&#24180;&#20061;&#24180;&#32423;&#35838;&#20214;\16\&#27604;&#28909;&#23481;\&#27604;&#28909;&#23481;&#23454;&#39564;.m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WordArt 1028"/>
          <p:cNvSpPr>
            <a:spLocks noChangeArrowheads="1" noChangeShapeType="1" noTextEdit="1"/>
          </p:cNvSpPr>
          <p:nvPr/>
        </p:nvSpPr>
        <p:spPr bwMode="auto">
          <a:xfrm>
            <a:off x="468313" y="1700213"/>
            <a:ext cx="8077200" cy="18716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比热容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2" name="Picture 4" descr="DSC027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"/>
          <a:stretch>
            <a:fillRect/>
          </a:stretch>
        </p:blipFill>
        <p:spPr bwMode="auto">
          <a:xfrm>
            <a:off x="4462463" y="0"/>
            <a:ext cx="4681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5580063" y="1196975"/>
            <a:ext cx="2519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水的温度</a:t>
            </a:r>
          </a:p>
        </p:txBody>
      </p:sp>
      <p:pic>
        <p:nvPicPr>
          <p:cNvPr id="155654" name="Picture 6" descr="DSC027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3"/>
          <a:stretch>
            <a:fillRect/>
          </a:stretch>
        </p:blipFill>
        <p:spPr bwMode="auto">
          <a:xfrm>
            <a:off x="0" y="0"/>
            <a:ext cx="4608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2124075" y="0"/>
            <a:ext cx="4464050" cy="82391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加热相同时间后</a:t>
            </a:r>
          </a:p>
        </p:txBody>
      </p:sp>
      <p:sp useBgFill="1"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228600" y="3733800"/>
            <a:ext cx="8569325" cy="19208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吸收相同热量时，谁升温更快？</a:t>
            </a:r>
          </a:p>
          <a:p>
            <a:r>
              <a:rPr lang="zh-CN" altLang="en-US" sz="4000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如果要升高相同的温度谁需要的时间更长？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250825" y="981075"/>
            <a:ext cx="309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煤油的温度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8" grpId="0" animBg="1"/>
      <p:bldP spid="1556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8382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黑体" pitchFamily="2" charset="-122"/>
                <a:ea typeface="黑体" pitchFamily="2" charset="-122"/>
              </a:rPr>
              <a:t>质量相等的水和煤油升高相同温度时，煤油比水需要的时间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_____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（长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短），升高相同温度时煤油比水吸收的热量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____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（多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少），这说明：</a:t>
            </a:r>
          </a:p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质量相等的不同物质，在升高相同温度时，吸收的热量</a:t>
            </a:r>
            <a:r>
              <a:rPr lang="en-US" altLang="zh-CN" sz="40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____</a:t>
            </a:r>
            <a:r>
              <a:rPr lang="zh-CN" altLang="en-US" sz="40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（相同</a:t>
            </a:r>
            <a:r>
              <a:rPr lang="en-US" altLang="zh-CN" sz="40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40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不同）。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6156325" y="1628775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短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908175" y="2781300"/>
            <a:ext cx="91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少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4427538" y="4365625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不同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331913" y="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zh-CN" sz="4000">
              <a:solidFill>
                <a:srgbClr val="FFFF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468313" y="200025"/>
            <a:ext cx="4464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5</a:t>
            </a:r>
            <a:r>
              <a:rPr lang="zh-CN" altLang="en-US" sz="4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、分析论证</a:t>
            </a:r>
          </a:p>
        </p:txBody>
      </p:sp>
      <p:sp>
        <p:nvSpPr>
          <p:cNvPr id="203784" name="AutoShape 8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7380288" y="5805488"/>
            <a:ext cx="900112" cy="836612"/>
          </a:xfrm>
          <a:prstGeom prst="rightArrow">
            <a:avLst>
              <a:gd name="adj1" fmla="val 50000"/>
              <a:gd name="adj2" fmla="val 26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utoUpdateAnimBg="0"/>
      <p:bldP spid="203780" grpId="0" autoUpdateAnimBg="0"/>
      <p:bldP spid="20378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323850" y="2133600"/>
            <a:ext cx="88201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黑体" pitchFamily="2" charset="-122"/>
                <a:ea typeface="黑体" pitchFamily="2" charset="-122"/>
              </a:rPr>
              <a:t>为了表示不同物质吸热能力的差别，物理学里引入了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______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这个物理量．</a:t>
            </a: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771775" y="25654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比热容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250825" y="1052513"/>
            <a:ext cx="9290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Times New Roman" pitchFamily="18" charset="0"/>
              </a:rPr>
              <a:t>请阅读课本</a:t>
            </a:r>
            <a:r>
              <a:rPr lang="en-US" altLang="zh-CN" sz="3600" b="1">
                <a:latin typeface="Times New Roman" pitchFamily="18" charset="0"/>
              </a:rPr>
              <a:t>P132</a:t>
            </a:r>
            <a:r>
              <a:rPr lang="zh-CN" altLang="en-US" sz="3600" b="1">
                <a:latin typeface="Times New Roman" pitchFamily="18" charset="0"/>
              </a:rPr>
              <a:t>面内容，回答下面的问题：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2195513" y="0"/>
            <a:ext cx="4752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学前指导（</a:t>
            </a:r>
            <a:r>
              <a:rPr lang="en-US" altLang="zh-CN" sz="5400" b="1">
                <a:solidFill>
                  <a:srgbClr val="FF0000"/>
                </a:solidFill>
                <a:ea typeface="黑体" pitchFamily="2" charset="-122"/>
              </a:rPr>
              <a:t>3</a:t>
            </a:r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39750" y="3033713"/>
            <a:ext cx="8135938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我们把</a:t>
            </a:r>
            <a:r>
              <a:rPr lang="zh-CN" altLang="en-US" sz="4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4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温度升高（降低）</a:t>
            </a:r>
            <a:r>
              <a:rPr lang="zh-CN" altLang="en-US" sz="4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所吸收（放出）的</a:t>
            </a:r>
            <a:r>
              <a:rPr lang="zh-CN" altLang="en-US" sz="4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叫做这种物质的</a:t>
            </a:r>
            <a:r>
              <a:rPr lang="zh-CN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比热容</a:t>
            </a:r>
            <a:r>
              <a:rPr lang="zh-CN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，简称</a:t>
            </a:r>
            <a:r>
              <a:rPr lang="zh-CN" altLang="en-US" sz="4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。符号</a:t>
            </a:r>
            <a:r>
              <a:rPr lang="zh-CN" altLang="en-US" sz="4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684213" y="1874838"/>
            <a:ext cx="5616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44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、比热容的定义：</a:t>
            </a:r>
          </a:p>
        </p:txBody>
      </p:sp>
      <p:sp>
        <p:nvSpPr>
          <p:cNvPr id="204810" name="Rectangle 10"/>
          <p:cNvSpPr>
            <a:spLocks noChangeArrowheads="1"/>
          </p:cNvSpPr>
          <p:nvPr/>
        </p:nvSpPr>
        <p:spPr bwMode="auto">
          <a:xfrm>
            <a:off x="2843213" y="2924175"/>
            <a:ext cx="26654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单位质量</a:t>
            </a:r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4643438" y="3644900"/>
            <a:ext cx="14398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1℃</a:t>
            </a:r>
          </a:p>
        </p:txBody>
      </p:sp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3924300" y="5013325"/>
            <a:ext cx="1655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比热</a:t>
            </a:r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7092950" y="5013325"/>
            <a:ext cx="465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5795963" y="2954338"/>
            <a:ext cx="2520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某种物质</a:t>
            </a:r>
          </a:p>
        </p:txBody>
      </p:sp>
      <p:sp>
        <p:nvSpPr>
          <p:cNvPr id="204815" name="Rectangle 15"/>
          <p:cNvSpPr>
            <a:spLocks noChangeArrowheads="1"/>
          </p:cNvSpPr>
          <p:nvPr/>
        </p:nvSpPr>
        <p:spPr bwMode="auto">
          <a:xfrm>
            <a:off x="2771775" y="4292600"/>
            <a:ext cx="17287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热量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0" grpId="0"/>
      <p:bldP spid="204811" grpId="0"/>
      <p:bldP spid="204812" grpId="0"/>
      <p:bldP spid="204813" grpId="0"/>
      <p:bldP spid="204814" grpId="0"/>
      <p:bldP spid="2048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323850" y="476250"/>
            <a:ext cx="3600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、常用单位：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1066800" y="1219200"/>
            <a:ext cx="3000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单位符号：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1066800" y="1905000"/>
            <a:ext cx="2065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读作：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395288" y="3068638"/>
            <a:ext cx="81375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latin typeface="Times New Roman" pitchFamily="18" charset="0"/>
                <a:ea typeface="黑体" pitchFamily="2" charset="-122"/>
              </a:rPr>
              <a:t>3</a:t>
            </a:r>
            <a:r>
              <a:rPr lang="zh-CN" altLang="en-US" sz="4000" b="1">
                <a:latin typeface="Times New Roman" pitchFamily="18" charset="0"/>
                <a:ea typeface="黑体" pitchFamily="2" charset="-122"/>
              </a:rPr>
              <a:t>、强调：</a:t>
            </a:r>
            <a:r>
              <a:rPr lang="zh-CN" altLang="en-US" sz="40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由实验可知，同种物质比热容是</a:t>
            </a:r>
            <a:r>
              <a:rPr lang="zh-CN" altLang="en-US" sz="4000" b="1" u="sng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            </a:t>
            </a:r>
            <a:r>
              <a:rPr lang="zh-CN" altLang="en-US" sz="40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的，不同物质比热容一般</a:t>
            </a:r>
            <a:r>
              <a:rPr lang="zh-CN" altLang="en-US" sz="4000" b="1" u="sng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             </a:t>
            </a:r>
            <a:r>
              <a:rPr lang="zh-CN" altLang="en-US" sz="40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。比热是</a:t>
            </a: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物质</a:t>
            </a:r>
            <a:r>
              <a:rPr lang="zh-CN" altLang="en-US" sz="40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的一种</a:t>
            </a: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属性</a:t>
            </a:r>
            <a:r>
              <a:rPr lang="zh-CN" altLang="en-US" sz="40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。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同一物质的比热容一般不随质量、形状、温度而变化。 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1684338" y="4149725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不同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2116138" y="3573463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相同</a:t>
            </a:r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3851275" y="495300"/>
            <a:ext cx="299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焦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/(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千克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 ℃)</a:t>
            </a:r>
          </a:p>
        </p:txBody>
      </p:sp>
      <p:sp>
        <p:nvSpPr>
          <p:cNvPr id="158731" name="Rectangle 11"/>
          <p:cNvSpPr>
            <a:spLocks noChangeArrowheads="1"/>
          </p:cNvSpPr>
          <p:nvPr/>
        </p:nvSpPr>
        <p:spPr bwMode="auto">
          <a:xfrm>
            <a:off x="3924300" y="1214438"/>
            <a:ext cx="2386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J/(kg · ℃)</a:t>
            </a:r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3348038" y="1935163"/>
            <a:ext cx="3748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焦每千克摄氏度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utoUpdateAnimBg="0"/>
      <p:bldP spid="158728" grpId="0" autoUpdateAnimBg="0"/>
      <p:bldP spid="158729" grpId="0" autoUpdateAnimBg="0"/>
      <p:bldP spid="158730" grpId="0"/>
      <p:bldP spid="158731" grpId="0"/>
      <p:bldP spid="1587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827088" y="333375"/>
            <a:ext cx="72723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、分析比热表，可以找出哪些规律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？ 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J/(kg 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·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℃)</a:t>
            </a:r>
          </a:p>
        </p:txBody>
      </p:sp>
      <p:graphicFrame>
        <p:nvGraphicFramePr>
          <p:cNvPr id="159932" name="Group 188"/>
          <p:cNvGraphicFramePr>
            <a:graphicFrameLocks noGrp="1"/>
          </p:cNvGraphicFramePr>
          <p:nvPr/>
        </p:nvGraphicFramePr>
        <p:xfrm>
          <a:off x="838200" y="1828800"/>
          <a:ext cx="7250113" cy="3356804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763713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水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4.2×10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砂石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0.29×10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酒精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2.4×10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0.88×10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煤油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干泥土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0.84×10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蓖麻油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铁、钢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0.46×10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冰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0.39×10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空气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水银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0.14×10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179388" y="0"/>
            <a:ext cx="87137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水的比热容较大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一般情况下，液体的比热容比固体大（水银例外）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泥土、沙石、金属的比热容较小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同一物质不同状态下的比热容不相同。（水和冰的比热容不同）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250825" y="4076700"/>
            <a:ext cx="88931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注：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常温下的常见物质中，比热容最大的是水：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4.2×10</a:t>
            </a:r>
            <a:r>
              <a:rPr lang="en-US" altLang="zh-CN" sz="3200" b="1" baseline="30000">
                <a:latin typeface="黑体" pitchFamily="2" charset="-122"/>
                <a:ea typeface="黑体" pitchFamily="2" charset="-122"/>
              </a:rPr>
              <a:t>3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J/(kg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·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℃)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。但有几种气体的比热，要比水大：氢气：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14.30 ×10</a:t>
            </a:r>
            <a:r>
              <a:rPr lang="en-US" altLang="zh-CN" sz="3200" b="1" baseline="30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J/(kg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·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℃)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；氦气：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5.19 ×10</a:t>
            </a:r>
            <a:r>
              <a:rPr lang="en-US" altLang="zh-CN" sz="3200" b="1" baseline="30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J/(kg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·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℃)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；液氨：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4.7 ×10</a:t>
            </a:r>
            <a:r>
              <a:rPr lang="en-US" altLang="zh-CN" sz="3200" b="1" baseline="30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J/(kg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·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℃)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282575" y="1412875"/>
            <a:ext cx="838200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、水的比热是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___________</a:t>
            </a:r>
          </a:p>
          <a:p>
            <a:pPr>
              <a:spcBef>
                <a:spcPct val="50000"/>
              </a:spcBef>
            </a:pPr>
            <a:r>
              <a:rPr lang="zh-CN" altLang="en-US" sz="4400" b="1">
                <a:latin typeface="黑体" pitchFamily="2" charset="-122"/>
                <a:ea typeface="黑体" pitchFamily="2" charset="-122"/>
              </a:rPr>
              <a:t>它的物理意义是</a:t>
            </a:r>
            <a:r>
              <a:rPr lang="en-US" altLang="zh-CN" sz="4400" b="1">
                <a:latin typeface="黑体" pitchFamily="2" charset="-122"/>
                <a:ea typeface="黑体" pitchFamily="2" charset="-122"/>
              </a:rPr>
              <a:t>:___________</a:t>
            </a:r>
          </a:p>
          <a:p>
            <a:pPr>
              <a:spcBef>
                <a:spcPct val="50000"/>
              </a:spcBef>
            </a:pPr>
            <a:r>
              <a:rPr lang="en-US" altLang="zh-CN" sz="4400" b="1">
                <a:latin typeface="黑体" pitchFamily="2" charset="-122"/>
                <a:ea typeface="黑体" pitchFamily="2" charset="-122"/>
              </a:rPr>
              <a:t>__________________________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3559175" y="1320800"/>
            <a:ext cx="449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</a:rPr>
              <a:t>4.2×10</a:t>
            </a:r>
            <a:r>
              <a:rPr lang="en-US" altLang="zh-CN" sz="3600" b="1" baseline="30000">
                <a:solidFill>
                  <a:srgbClr val="FFFF00"/>
                </a:solidFill>
              </a:rPr>
              <a:t>3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J/(kg · ℃)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533400" y="3284538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降低</a:t>
            </a:r>
            <a:r>
              <a:rPr lang="en-US" altLang="zh-CN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) 1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℃</a:t>
            </a:r>
            <a:r>
              <a:rPr lang="en-US" altLang="zh-CN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吸收</a:t>
            </a:r>
            <a:r>
              <a:rPr lang="en-US" altLang="zh-CN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放出</a:t>
            </a:r>
            <a:r>
              <a:rPr lang="en-US" altLang="zh-CN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热量</a:t>
            </a:r>
            <a:r>
              <a:rPr lang="en-US" altLang="zh-CN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4.2×10</a:t>
            </a:r>
            <a:r>
              <a:rPr lang="en-US" altLang="zh-CN" sz="3600" b="1" baseline="30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J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4926013" y="2347913"/>
            <a:ext cx="384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一千克的水每升高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 autoUpdateAnimBg="0"/>
      <p:bldP spid="172038" grpId="0" autoUpdateAnimBg="0"/>
      <p:bldP spid="1720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539750" y="1892300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800100" eaLnBrk="0" hangingPunct="0"/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利用水的比热容的物理意义进行下列计算（只写算式）：</a:t>
            </a:r>
          </a:p>
          <a:p>
            <a:pPr indent="800100" eaLnBrk="0" hangingPunct="0"/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①质量为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1kg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的水，温度升高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1℃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所吸收的热量是多少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?</a:t>
            </a:r>
            <a:r>
              <a:rPr lang="en-US" altLang="zh-CN" sz="3200" b="1" u="sng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．</a:t>
            </a:r>
          </a:p>
          <a:p>
            <a:pPr indent="800100" eaLnBrk="0" hangingPunct="0"/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②质量是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5kg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的水，温度升高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1℃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所吸收的热量是多少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?</a:t>
            </a:r>
            <a:r>
              <a:rPr lang="en-US" altLang="zh-CN" sz="3200" b="1" u="sng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．</a:t>
            </a:r>
          </a:p>
          <a:p>
            <a:pPr indent="800100" eaLnBrk="0" hangingPunct="0"/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③质量为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5kg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的水，温度升高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8℃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所吸收的热量是多少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?</a:t>
            </a:r>
            <a:r>
              <a:rPr lang="en-US" altLang="zh-CN" sz="3200" b="1" u="sng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．</a:t>
            </a:r>
          </a:p>
          <a:p>
            <a:pPr indent="800100" eaLnBrk="0" hangingPunct="0"/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④质量为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m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的某种物质，温度从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t</a:t>
            </a:r>
            <a:r>
              <a:rPr lang="en-US" altLang="zh-CN" sz="3200" b="1" baseline="-25000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升高到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t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时所吸收的热量．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Q</a:t>
            </a:r>
            <a:r>
              <a:rPr lang="zh-CN" altLang="en-US" sz="3200" b="1" baseline="-25000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吸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＝</a:t>
            </a:r>
            <a:r>
              <a:rPr lang="zh-CN" altLang="en-US" sz="3200" b="1" u="sng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2195513" y="0"/>
            <a:ext cx="4752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学前指导（</a:t>
            </a:r>
            <a:r>
              <a:rPr lang="en-US" altLang="zh-CN" sz="5400" b="1">
                <a:solidFill>
                  <a:srgbClr val="FF0000"/>
                </a:solidFill>
                <a:ea typeface="黑体" pitchFamily="2" charset="-122"/>
              </a:rPr>
              <a:t>4</a:t>
            </a:r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-146050" y="836613"/>
            <a:ext cx="9290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请阅读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课本有关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热量计算的内容，回答下面的问题：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647700" y="17018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吸热公式：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2555875" y="1773238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Q</a:t>
            </a:r>
            <a:r>
              <a:rPr lang="zh-CN" altLang="en-US" sz="2800" b="1" baseline="-25000">
                <a:solidFill>
                  <a:srgbClr val="FF0000"/>
                </a:solidFill>
              </a:rPr>
              <a:t>吸</a:t>
            </a:r>
            <a:r>
              <a:rPr lang="en-US" altLang="zh-CN" sz="2800" b="1">
                <a:solidFill>
                  <a:srgbClr val="FF0000"/>
                </a:solidFill>
              </a:rPr>
              <a:t>=cm(t-t</a:t>
            </a:r>
            <a:r>
              <a:rPr lang="en-US" altLang="zh-CN" sz="2800" b="1" baseline="-25000">
                <a:solidFill>
                  <a:srgbClr val="FF0000"/>
                </a:solidFill>
              </a:rPr>
              <a:t>0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647700" y="25654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放热公式：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2555875" y="2565400"/>
            <a:ext cx="345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Q</a:t>
            </a:r>
            <a:r>
              <a:rPr lang="zh-CN" altLang="en-US" b="1">
                <a:solidFill>
                  <a:srgbClr val="FF0000"/>
                </a:solidFill>
              </a:rPr>
              <a:t>放</a:t>
            </a:r>
            <a:r>
              <a:rPr lang="en-US" altLang="zh-CN" sz="3200" b="1">
                <a:solidFill>
                  <a:srgbClr val="FF0000"/>
                </a:solidFill>
              </a:rPr>
              <a:t>=cm(t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en-US" altLang="zh-CN" sz="3200" b="1">
                <a:solidFill>
                  <a:srgbClr val="FF0000"/>
                </a:solidFill>
              </a:rPr>
              <a:t>-t)</a:t>
            </a: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468313" y="3429000"/>
            <a:ext cx="82073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Q</a:t>
            </a:r>
            <a:r>
              <a:rPr lang="zh-CN" altLang="en-US" sz="2800" b="1" baseline="-25000">
                <a:solidFill>
                  <a:srgbClr val="FFFF00"/>
                </a:solidFill>
              </a:rPr>
              <a:t>吸</a:t>
            </a:r>
            <a:r>
              <a:rPr lang="zh-CN" altLang="en-US" sz="2800" b="1">
                <a:solidFill>
                  <a:srgbClr val="FFFF00"/>
                </a:solidFill>
              </a:rPr>
              <a:t>：物质吸收的热量        </a:t>
            </a:r>
            <a:r>
              <a:rPr lang="en-US" altLang="zh-CN" sz="2800" b="1">
                <a:solidFill>
                  <a:srgbClr val="FFFF00"/>
                </a:solidFill>
              </a:rPr>
              <a:t>Q</a:t>
            </a:r>
            <a:r>
              <a:rPr lang="zh-CN" altLang="en-US" sz="2800" b="1" baseline="-25000">
                <a:solidFill>
                  <a:srgbClr val="FFFF00"/>
                </a:solidFill>
              </a:rPr>
              <a:t>放</a:t>
            </a:r>
            <a:r>
              <a:rPr lang="zh-CN" altLang="en-US" sz="2800" b="1">
                <a:solidFill>
                  <a:srgbClr val="FFFF00"/>
                </a:solidFill>
              </a:rPr>
              <a:t>：物质放出的热量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</a:rPr>
              <a:t>C</a:t>
            </a:r>
            <a:r>
              <a:rPr lang="en-US" altLang="zh-CN" sz="2800" b="1">
                <a:solidFill>
                  <a:srgbClr val="FFFF00"/>
                </a:solidFill>
              </a:rPr>
              <a:t>:  </a:t>
            </a:r>
            <a:r>
              <a:rPr lang="zh-CN" altLang="en-US" sz="2800" b="1">
                <a:solidFill>
                  <a:srgbClr val="FFFF00"/>
                </a:solidFill>
              </a:rPr>
              <a:t>物质的比热容                  </a:t>
            </a:r>
            <a:r>
              <a:rPr lang="en-US" altLang="zh-CN" sz="3200" b="1">
                <a:solidFill>
                  <a:srgbClr val="FFFF00"/>
                </a:solidFill>
              </a:rPr>
              <a:t>m</a:t>
            </a:r>
            <a:r>
              <a:rPr lang="zh-CN" altLang="en-US" sz="2800" b="1">
                <a:solidFill>
                  <a:srgbClr val="FFFF00"/>
                </a:solidFill>
              </a:rPr>
              <a:t>：物体的质量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FF00"/>
                </a:solidFill>
              </a:rPr>
              <a:t>t</a:t>
            </a:r>
            <a:r>
              <a:rPr lang="en-US" altLang="zh-CN" sz="2400" b="1" baseline="-25000">
                <a:solidFill>
                  <a:srgbClr val="FFFF00"/>
                </a:solidFill>
              </a:rPr>
              <a:t>0</a:t>
            </a:r>
            <a:r>
              <a:rPr lang="zh-CN" altLang="en-US" sz="2400" b="1">
                <a:solidFill>
                  <a:srgbClr val="FFFF00"/>
                </a:solidFill>
              </a:rPr>
              <a:t>：物体原来的温度（初温） </a:t>
            </a:r>
            <a:r>
              <a:rPr lang="en-US" altLang="zh-CN" sz="2400" b="1">
                <a:solidFill>
                  <a:srgbClr val="FFFF00"/>
                </a:solidFill>
              </a:rPr>
              <a:t>t</a:t>
            </a:r>
            <a:r>
              <a:rPr lang="zh-CN" altLang="en-US" sz="2400" b="1">
                <a:solidFill>
                  <a:srgbClr val="FFFF00"/>
                </a:solidFill>
              </a:rPr>
              <a:t>：物体后来的温度（末温）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cs typeface="Arial" charset="0"/>
              </a:rPr>
              <a:t>Δt</a:t>
            </a:r>
            <a:r>
              <a:rPr lang="zh-CN" altLang="en-US" sz="2800" b="1">
                <a:solidFill>
                  <a:srgbClr val="FFFF00"/>
                </a:solidFill>
                <a:cs typeface="Arial" charset="0"/>
              </a:rPr>
              <a:t>：变化的温度     </a:t>
            </a:r>
            <a:r>
              <a:rPr lang="en-US" altLang="zh-CN" sz="3200" b="1">
                <a:solidFill>
                  <a:srgbClr val="FFFF00"/>
                </a:solidFill>
              </a:rPr>
              <a:t>Δt=</a:t>
            </a:r>
            <a:r>
              <a:rPr lang="zh-CN" altLang="en-US" sz="3200" b="1">
                <a:solidFill>
                  <a:srgbClr val="FFFF00"/>
                </a:solidFill>
              </a:rPr>
              <a:t>高温－低温</a:t>
            </a:r>
          </a:p>
        </p:txBody>
      </p: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5507038" y="2062163"/>
            <a:ext cx="2447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</a:rPr>
              <a:t>Q=cm</a:t>
            </a:r>
            <a:r>
              <a:rPr lang="en-US" altLang="zh-CN" sz="3600" b="1">
                <a:solidFill>
                  <a:srgbClr val="FFFF00"/>
                </a:solidFill>
                <a:latin typeface="Times New Roman" pitchFamily="18" charset="0"/>
              </a:rPr>
              <a:t>Δt</a:t>
            </a:r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2700338" y="404813"/>
            <a:ext cx="33131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教师点评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14021" grpId="0"/>
      <p:bldP spid="214022" grpId="0"/>
      <p:bldP spid="214023" grpId="0"/>
      <p:bldP spid="214024" grpId="0"/>
      <p:bldP spid="2140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627313" y="0"/>
            <a:ext cx="36718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学习目标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250825" y="1412875"/>
            <a:ext cx="86042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33350"/>
            <a:r>
              <a:rPr lang="en-US" altLang="zh-CN" sz="4000" b="1"/>
              <a:t>1. </a:t>
            </a:r>
            <a:r>
              <a:rPr lang="zh-CN" altLang="en-US" sz="4000" b="1"/>
              <a:t>理解比热容的概念．知道比热容是物质的一种特性．</a:t>
            </a:r>
          </a:p>
          <a:p>
            <a:pPr indent="133350"/>
            <a:r>
              <a:rPr lang="en-US" altLang="zh-CN" sz="4000" b="1"/>
              <a:t>2. </a:t>
            </a:r>
            <a:r>
              <a:rPr lang="zh-CN" altLang="en-US" sz="4000" b="1"/>
              <a:t>用比热容解释简单的自然现象．会进行简单的热量计算．</a:t>
            </a:r>
          </a:p>
          <a:p>
            <a:pPr indent="133350"/>
            <a:r>
              <a:rPr lang="en-US" altLang="zh-CN" sz="4000" b="1"/>
              <a:t>3. </a:t>
            </a:r>
            <a:r>
              <a:rPr lang="zh-CN" altLang="en-US" sz="4000" b="1"/>
              <a:t>通过探究，比较不同物质的吸热能力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50825" y="981075"/>
            <a:ext cx="8604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    </a:t>
            </a:r>
            <a:r>
              <a:rPr lang="zh-CN" altLang="en-US" sz="2800" b="1"/>
              <a:t>质量是</a:t>
            </a:r>
            <a:r>
              <a:rPr lang="en-US" altLang="zh-CN" sz="2800" b="1"/>
              <a:t>1kg</a:t>
            </a:r>
            <a:r>
              <a:rPr lang="zh-CN" altLang="en-US" sz="2800" b="1"/>
              <a:t>的铝壶内装有</a:t>
            </a:r>
            <a:r>
              <a:rPr lang="en-US" altLang="zh-CN" sz="2800" b="1"/>
              <a:t>25℃</a:t>
            </a:r>
            <a:r>
              <a:rPr lang="zh-CN" altLang="en-US" sz="2800" b="1"/>
              <a:t>的</a:t>
            </a:r>
            <a:r>
              <a:rPr lang="en-US" altLang="zh-CN" sz="2800" b="1"/>
              <a:t>3kg</a:t>
            </a:r>
            <a:r>
              <a:rPr lang="zh-CN" altLang="en-US" sz="2800" b="1"/>
              <a:t>水在一个标准大气压下将水烧开。壶和水共吸收了多少热量？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0" y="1849438"/>
            <a:ext cx="9756775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</a:rPr>
              <a:t>解：</a:t>
            </a:r>
          </a:p>
          <a:p>
            <a:r>
              <a:rPr lang="zh-CN" altLang="en-US" sz="3200" b="1">
                <a:solidFill>
                  <a:srgbClr val="FFFF00"/>
                </a:solidFill>
              </a:rPr>
              <a:t>   </a:t>
            </a:r>
            <a:r>
              <a:rPr lang="en-US" altLang="zh-CN" sz="3200" b="1">
                <a:solidFill>
                  <a:srgbClr val="FFFF00"/>
                </a:solidFill>
              </a:rPr>
              <a:t>Q</a:t>
            </a:r>
            <a:r>
              <a:rPr lang="zh-CN" altLang="en-US" sz="1600" b="1">
                <a:solidFill>
                  <a:srgbClr val="FFFF00"/>
                </a:solidFill>
              </a:rPr>
              <a:t>吸</a:t>
            </a:r>
            <a:r>
              <a:rPr lang="en-US" altLang="zh-CN" sz="1600" b="1">
                <a:solidFill>
                  <a:srgbClr val="FFFF00"/>
                </a:solidFill>
              </a:rPr>
              <a:t>1</a:t>
            </a:r>
            <a:r>
              <a:rPr lang="en-US" altLang="zh-CN" sz="3200" b="1">
                <a:solidFill>
                  <a:srgbClr val="FFFF00"/>
                </a:solidFill>
              </a:rPr>
              <a:t>=c</a:t>
            </a:r>
            <a:r>
              <a:rPr lang="en-US" altLang="zh-CN" sz="3200" b="1" baseline="-25000">
                <a:solidFill>
                  <a:srgbClr val="FFFF00"/>
                </a:solidFill>
              </a:rPr>
              <a:t>1</a:t>
            </a:r>
            <a:r>
              <a:rPr lang="en-US" altLang="zh-CN" sz="3200" b="1">
                <a:solidFill>
                  <a:srgbClr val="FFFF00"/>
                </a:solidFill>
              </a:rPr>
              <a:t>m</a:t>
            </a:r>
            <a:r>
              <a:rPr lang="en-US" altLang="zh-CN" sz="1600" b="1">
                <a:solidFill>
                  <a:srgbClr val="FFFF00"/>
                </a:solidFill>
              </a:rPr>
              <a:t>1</a:t>
            </a:r>
            <a:r>
              <a:rPr lang="en-US" altLang="zh-CN" sz="3200" b="1">
                <a:solidFill>
                  <a:srgbClr val="FFFF00"/>
                </a:solidFill>
              </a:rPr>
              <a:t>(t-t</a:t>
            </a:r>
            <a:r>
              <a:rPr lang="en-US" altLang="zh-CN" sz="3200" b="1" baseline="-25000">
                <a:solidFill>
                  <a:srgbClr val="FFFF00"/>
                </a:solidFill>
              </a:rPr>
              <a:t>0</a:t>
            </a:r>
            <a:r>
              <a:rPr lang="en-US" altLang="zh-CN" sz="3200" b="1">
                <a:solidFill>
                  <a:srgbClr val="FFFF00"/>
                </a:solidFill>
              </a:rPr>
              <a:t>)</a:t>
            </a:r>
          </a:p>
          <a:p>
            <a:r>
              <a:rPr lang="en-US" altLang="zh-CN" sz="3200" b="1">
                <a:solidFill>
                  <a:srgbClr val="FFFF00"/>
                </a:solidFill>
              </a:rPr>
              <a:t>        </a:t>
            </a:r>
            <a:r>
              <a:rPr lang="zh-CN" altLang="en-US" sz="3200" b="1">
                <a:solidFill>
                  <a:srgbClr val="FFFF00"/>
                </a:solidFill>
              </a:rPr>
              <a:t>＝</a:t>
            </a:r>
            <a:r>
              <a:rPr lang="en-US" altLang="zh-CN" sz="3200" b="1">
                <a:solidFill>
                  <a:srgbClr val="FFFF00"/>
                </a:solidFill>
              </a:rPr>
              <a:t>0.88╳10</a:t>
            </a:r>
            <a:r>
              <a:rPr lang="en-US" altLang="zh-CN" sz="3200" b="1" baseline="30000">
                <a:solidFill>
                  <a:srgbClr val="FFFF00"/>
                </a:solidFill>
              </a:rPr>
              <a:t>3</a:t>
            </a:r>
            <a:r>
              <a:rPr lang="en-US" altLang="zh-CN" sz="3200" b="1">
                <a:solidFill>
                  <a:srgbClr val="FFFF00"/>
                </a:solidFill>
              </a:rPr>
              <a:t>J/(kg.℃) ╳1kg ╳(100℃</a:t>
            </a:r>
            <a:r>
              <a:rPr lang="zh-CN" altLang="en-US" sz="3200" b="1">
                <a:solidFill>
                  <a:srgbClr val="FFFF00"/>
                </a:solidFill>
              </a:rPr>
              <a:t>－</a:t>
            </a:r>
            <a:r>
              <a:rPr lang="en-US" altLang="zh-CN" sz="3200" b="1">
                <a:solidFill>
                  <a:srgbClr val="FFFF00"/>
                </a:solidFill>
              </a:rPr>
              <a:t>25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℃</a:t>
            </a:r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）</a:t>
            </a:r>
          </a:p>
          <a:p>
            <a:r>
              <a:rPr lang="zh-CN" altLang="en-US" sz="3200" b="1">
                <a:solidFill>
                  <a:srgbClr val="FFFF00"/>
                </a:solidFill>
              </a:rPr>
              <a:t>        ＝</a:t>
            </a:r>
            <a:r>
              <a:rPr lang="en-US" altLang="zh-CN" sz="3200" b="1">
                <a:solidFill>
                  <a:srgbClr val="FFFF00"/>
                </a:solidFill>
              </a:rPr>
              <a:t>6.6╳10</a:t>
            </a:r>
            <a:r>
              <a:rPr lang="en-US" altLang="zh-CN" sz="3200" b="1" baseline="30000">
                <a:solidFill>
                  <a:srgbClr val="FFFF00"/>
                </a:solidFill>
              </a:rPr>
              <a:t>4</a:t>
            </a:r>
            <a:r>
              <a:rPr lang="en-US" altLang="zh-CN" sz="3200" b="1">
                <a:solidFill>
                  <a:srgbClr val="FFFF00"/>
                </a:solidFill>
              </a:rPr>
              <a:t>J</a:t>
            </a:r>
          </a:p>
          <a:p>
            <a:r>
              <a:rPr lang="en-US" altLang="zh-CN" sz="3200" b="1">
                <a:solidFill>
                  <a:srgbClr val="FFFF00"/>
                </a:solidFill>
              </a:rPr>
              <a:t>  Q</a:t>
            </a:r>
            <a:r>
              <a:rPr lang="zh-CN" altLang="en-US" sz="2000" b="1">
                <a:solidFill>
                  <a:srgbClr val="FFFF00"/>
                </a:solidFill>
              </a:rPr>
              <a:t>吸</a:t>
            </a:r>
            <a:r>
              <a:rPr lang="en-US" altLang="zh-CN" sz="2000" b="1">
                <a:solidFill>
                  <a:srgbClr val="FFFF00"/>
                </a:solidFill>
              </a:rPr>
              <a:t>2</a:t>
            </a:r>
            <a:r>
              <a:rPr lang="en-US" altLang="zh-CN" sz="3200" b="1">
                <a:solidFill>
                  <a:srgbClr val="FFFF00"/>
                </a:solidFill>
              </a:rPr>
              <a:t>=c</a:t>
            </a:r>
            <a:r>
              <a:rPr lang="en-US" altLang="zh-CN" b="1">
                <a:solidFill>
                  <a:srgbClr val="FFFF00"/>
                </a:solidFill>
              </a:rPr>
              <a:t>2</a:t>
            </a:r>
            <a:r>
              <a:rPr lang="en-US" altLang="zh-CN" sz="3200" b="1">
                <a:solidFill>
                  <a:srgbClr val="FFFF00"/>
                </a:solidFill>
              </a:rPr>
              <a:t>m</a:t>
            </a:r>
            <a:r>
              <a:rPr lang="en-US" altLang="zh-CN" b="1">
                <a:solidFill>
                  <a:srgbClr val="FFFF00"/>
                </a:solidFill>
              </a:rPr>
              <a:t>2</a:t>
            </a:r>
            <a:r>
              <a:rPr lang="en-US" altLang="zh-CN" sz="3200" b="1">
                <a:solidFill>
                  <a:srgbClr val="FFFF00"/>
                </a:solidFill>
              </a:rPr>
              <a:t>(t-t</a:t>
            </a:r>
            <a:r>
              <a:rPr lang="en-US" altLang="zh-CN" sz="3200" b="1" baseline="-25000">
                <a:solidFill>
                  <a:srgbClr val="FFFF00"/>
                </a:solidFill>
              </a:rPr>
              <a:t>0</a:t>
            </a:r>
            <a:r>
              <a:rPr lang="en-US" altLang="zh-CN" sz="3200" b="1">
                <a:solidFill>
                  <a:srgbClr val="FFFF00"/>
                </a:solidFill>
              </a:rPr>
              <a:t>)</a:t>
            </a:r>
          </a:p>
          <a:p>
            <a:r>
              <a:rPr lang="en-US" altLang="zh-CN" sz="3200" b="1">
                <a:solidFill>
                  <a:srgbClr val="FFFF00"/>
                </a:solidFill>
              </a:rPr>
              <a:t>        </a:t>
            </a:r>
            <a:r>
              <a:rPr lang="zh-CN" altLang="en-US" sz="3200" b="1">
                <a:solidFill>
                  <a:srgbClr val="FFFF00"/>
                </a:solidFill>
              </a:rPr>
              <a:t>＝</a:t>
            </a:r>
            <a:r>
              <a:rPr lang="en-US" altLang="zh-CN" sz="3200" b="1">
                <a:solidFill>
                  <a:srgbClr val="FFFF00"/>
                </a:solidFill>
              </a:rPr>
              <a:t>4.2╳10</a:t>
            </a:r>
            <a:r>
              <a:rPr lang="en-US" altLang="zh-CN" sz="3200" b="1" baseline="30000">
                <a:solidFill>
                  <a:srgbClr val="FFFF00"/>
                </a:solidFill>
              </a:rPr>
              <a:t>3</a:t>
            </a:r>
            <a:r>
              <a:rPr lang="en-US" altLang="zh-CN" sz="3200" b="1">
                <a:solidFill>
                  <a:srgbClr val="FFFF00"/>
                </a:solidFill>
              </a:rPr>
              <a:t>J/(kg.℃) ╳3kg ╳(100℃</a:t>
            </a:r>
            <a:r>
              <a:rPr lang="zh-CN" altLang="en-US" sz="3200" b="1">
                <a:solidFill>
                  <a:srgbClr val="FFFF00"/>
                </a:solidFill>
              </a:rPr>
              <a:t>－</a:t>
            </a:r>
            <a:r>
              <a:rPr lang="en-US" altLang="zh-CN" sz="3200" b="1">
                <a:solidFill>
                  <a:srgbClr val="FFFF00"/>
                </a:solidFill>
              </a:rPr>
              <a:t>25℃</a:t>
            </a:r>
            <a:r>
              <a:rPr lang="zh-CN" altLang="en-US" sz="3200" b="1">
                <a:solidFill>
                  <a:srgbClr val="FFFF00"/>
                </a:solidFill>
              </a:rPr>
              <a:t>）</a:t>
            </a:r>
          </a:p>
          <a:p>
            <a:r>
              <a:rPr lang="zh-CN" altLang="en-US" sz="3200" b="1">
                <a:solidFill>
                  <a:srgbClr val="FFFF00"/>
                </a:solidFill>
              </a:rPr>
              <a:t>        ＝</a:t>
            </a:r>
            <a:r>
              <a:rPr lang="en-US" altLang="zh-CN" sz="3200" b="1">
                <a:solidFill>
                  <a:srgbClr val="FFFF00"/>
                </a:solidFill>
              </a:rPr>
              <a:t>9.45╳10</a:t>
            </a:r>
            <a:r>
              <a:rPr lang="en-US" altLang="zh-CN" sz="3200" b="1" baseline="30000">
                <a:solidFill>
                  <a:srgbClr val="FFFF00"/>
                </a:solidFill>
              </a:rPr>
              <a:t>5</a:t>
            </a:r>
            <a:r>
              <a:rPr lang="en-US" altLang="zh-CN" sz="3200" b="1">
                <a:solidFill>
                  <a:srgbClr val="FFFF00"/>
                </a:solidFill>
              </a:rPr>
              <a:t>J</a:t>
            </a:r>
          </a:p>
          <a:p>
            <a:r>
              <a:rPr lang="en-US" altLang="zh-CN" sz="3200" b="1">
                <a:solidFill>
                  <a:srgbClr val="FFFF00"/>
                </a:solidFill>
              </a:rPr>
              <a:t> Q</a:t>
            </a:r>
            <a:r>
              <a:rPr lang="zh-CN" altLang="en-US" sz="3200" b="1" baseline="-25000">
                <a:solidFill>
                  <a:srgbClr val="FFFF00"/>
                </a:solidFill>
              </a:rPr>
              <a:t>吸</a:t>
            </a:r>
            <a:r>
              <a:rPr lang="zh-CN" altLang="en-US" sz="3200" b="1">
                <a:solidFill>
                  <a:srgbClr val="FFFF00"/>
                </a:solidFill>
              </a:rPr>
              <a:t>＝ </a:t>
            </a:r>
            <a:r>
              <a:rPr lang="en-US" altLang="zh-CN" sz="3200" b="1">
                <a:solidFill>
                  <a:srgbClr val="FFFF00"/>
                </a:solidFill>
              </a:rPr>
              <a:t>Q</a:t>
            </a:r>
            <a:r>
              <a:rPr lang="zh-CN" altLang="en-US" b="1">
                <a:solidFill>
                  <a:srgbClr val="FFFF00"/>
                </a:solidFill>
              </a:rPr>
              <a:t>吸</a:t>
            </a:r>
            <a:r>
              <a:rPr lang="en-US" altLang="zh-CN" b="1">
                <a:solidFill>
                  <a:srgbClr val="FFFF00"/>
                </a:solidFill>
              </a:rPr>
              <a:t>1</a:t>
            </a:r>
            <a:r>
              <a:rPr lang="zh-CN" altLang="en-US" sz="3200" b="1">
                <a:solidFill>
                  <a:srgbClr val="FFFF00"/>
                </a:solidFill>
              </a:rPr>
              <a:t>＋ </a:t>
            </a:r>
            <a:r>
              <a:rPr lang="en-US" altLang="zh-CN" sz="3200" b="1">
                <a:solidFill>
                  <a:srgbClr val="FFFF00"/>
                </a:solidFill>
              </a:rPr>
              <a:t>Q</a:t>
            </a:r>
            <a:r>
              <a:rPr lang="zh-CN" altLang="en-US" b="1">
                <a:solidFill>
                  <a:srgbClr val="FFFF00"/>
                </a:solidFill>
              </a:rPr>
              <a:t>吸</a:t>
            </a:r>
            <a:r>
              <a:rPr lang="en-US" altLang="zh-CN" b="1">
                <a:solidFill>
                  <a:srgbClr val="FFFF00"/>
                </a:solidFill>
              </a:rPr>
              <a:t>2</a:t>
            </a:r>
            <a:r>
              <a:rPr lang="zh-CN" altLang="en-US" sz="3200" b="1">
                <a:solidFill>
                  <a:srgbClr val="FFFF00"/>
                </a:solidFill>
              </a:rPr>
              <a:t>＝ </a:t>
            </a:r>
            <a:r>
              <a:rPr lang="en-US" altLang="zh-CN" sz="3200" b="1">
                <a:solidFill>
                  <a:srgbClr val="FFFF00"/>
                </a:solidFill>
              </a:rPr>
              <a:t>6.6╳10</a:t>
            </a:r>
            <a:r>
              <a:rPr lang="en-US" altLang="zh-CN" sz="3200" b="1" baseline="30000">
                <a:solidFill>
                  <a:srgbClr val="FFFF00"/>
                </a:solidFill>
              </a:rPr>
              <a:t>4</a:t>
            </a:r>
            <a:r>
              <a:rPr lang="en-US" altLang="zh-CN" sz="3200" b="1">
                <a:solidFill>
                  <a:srgbClr val="FFFF00"/>
                </a:solidFill>
              </a:rPr>
              <a:t>J</a:t>
            </a:r>
            <a:r>
              <a:rPr lang="zh-CN" altLang="en-US" sz="3200" b="1">
                <a:solidFill>
                  <a:srgbClr val="FFFF00"/>
                </a:solidFill>
              </a:rPr>
              <a:t>＋</a:t>
            </a:r>
            <a:r>
              <a:rPr lang="en-US" altLang="zh-CN" sz="3200" b="1">
                <a:solidFill>
                  <a:srgbClr val="FFFF00"/>
                </a:solidFill>
              </a:rPr>
              <a:t>9.45╳10</a:t>
            </a:r>
            <a:r>
              <a:rPr lang="en-US" altLang="zh-CN" sz="3200" b="1" baseline="30000">
                <a:solidFill>
                  <a:srgbClr val="FFFF00"/>
                </a:solidFill>
              </a:rPr>
              <a:t>5</a:t>
            </a:r>
            <a:r>
              <a:rPr lang="en-US" altLang="zh-CN" sz="3200" b="1">
                <a:solidFill>
                  <a:srgbClr val="FFFF00"/>
                </a:solidFill>
              </a:rPr>
              <a:t>J</a:t>
            </a:r>
          </a:p>
          <a:p>
            <a:r>
              <a:rPr lang="en-US" altLang="zh-CN" sz="3200" b="1">
                <a:solidFill>
                  <a:srgbClr val="FFFF00"/>
                </a:solidFill>
              </a:rPr>
              <a:t>                             </a:t>
            </a:r>
            <a:r>
              <a:rPr lang="zh-CN" altLang="en-US" sz="3200" b="1">
                <a:solidFill>
                  <a:srgbClr val="FFFF00"/>
                </a:solidFill>
              </a:rPr>
              <a:t>＝</a:t>
            </a:r>
            <a:r>
              <a:rPr lang="en-US" altLang="zh-CN" sz="3200" b="1">
                <a:solidFill>
                  <a:srgbClr val="FFFF00"/>
                </a:solidFill>
              </a:rPr>
              <a:t>1.011╳10</a:t>
            </a:r>
            <a:r>
              <a:rPr lang="en-US" altLang="zh-CN" sz="3200" b="1" baseline="30000">
                <a:solidFill>
                  <a:srgbClr val="FFFF00"/>
                </a:solidFill>
              </a:rPr>
              <a:t>6</a:t>
            </a:r>
            <a:r>
              <a:rPr lang="en-US" altLang="zh-CN" sz="3200" b="1">
                <a:solidFill>
                  <a:srgbClr val="FFFF00"/>
                </a:solidFill>
              </a:rPr>
              <a:t>J</a:t>
            </a:r>
          </a:p>
          <a:p>
            <a:r>
              <a:rPr lang="en-US" altLang="zh-CN" sz="3200" b="1">
                <a:solidFill>
                  <a:srgbClr val="FFFF00"/>
                </a:solidFill>
              </a:rPr>
              <a:t>      </a:t>
            </a:r>
            <a:r>
              <a:rPr lang="zh-CN" altLang="en-US" sz="3200" b="1">
                <a:solidFill>
                  <a:srgbClr val="FFFF00"/>
                </a:solidFill>
              </a:rPr>
              <a:t>答：壶和水共吸收了</a:t>
            </a:r>
            <a:r>
              <a:rPr lang="en-US" altLang="zh-CN" sz="3200" b="1">
                <a:solidFill>
                  <a:srgbClr val="FFFF00"/>
                </a:solidFill>
              </a:rPr>
              <a:t>1.011╳10</a:t>
            </a:r>
            <a:r>
              <a:rPr lang="en-US" altLang="zh-CN" sz="3200" b="1" baseline="30000">
                <a:solidFill>
                  <a:srgbClr val="FFFF00"/>
                </a:solidFill>
              </a:rPr>
              <a:t>6</a:t>
            </a:r>
            <a:r>
              <a:rPr lang="en-US" altLang="zh-CN" sz="3200" b="1">
                <a:solidFill>
                  <a:srgbClr val="FFFF00"/>
                </a:solidFill>
              </a:rPr>
              <a:t>J</a:t>
            </a:r>
            <a:r>
              <a:rPr lang="zh-CN" altLang="en-US" sz="3200" b="1">
                <a:solidFill>
                  <a:srgbClr val="FFFF00"/>
                </a:solidFill>
              </a:rPr>
              <a:t>的热量。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2843213" y="0"/>
            <a:ext cx="32400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检测练习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2195513" y="0"/>
            <a:ext cx="4752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学前指导（</a:t>
            </a:r>
            <a:r>
              <a:rPr lang="en-US" altLang="zh-CN" sz="5400" b="1">
                <a:solidFill>
                  <a:srgbClr val="FF0000"/>
                </a:solidFill>
                <a:ea typeface="黑体" pitchFamily="2" charset="-122"/>
              </a:rPr>
              <a:t>5</a:t>
            </a:r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611188" y="908050"/>
            <a:ext cx="792003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latin typeface="Times New Roman" pitchFamily="18" charset="0"/>
              </a:rPr>
              <a:t>       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看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14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页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的想想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议议。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回答下面的问题。</a:t>
            </a: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628650" y="2205038"/>
            <a:ext cx="854233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、水的比热容较大在生产生活中有哪些应用：</a:t>
            </a:r>
          </a:p>
          <a:p>
            <a:endParaRPr lang="zh-CN" altLang="en-US" sz="3200" b="1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①</a:t>
            </a:r>
          </a:p>
          <a:p>
            <a:endParaRPr lang="zh-CN" altLang="en-US" sz="3200" b="1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②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1331913" y="2997200"/>
            <a:ext cx="6985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用水做传递热的介质（用热水取暖、</a:t>
            </a:r>
          </a:p>
          <a:p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汽车发动机用水降温）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1403350" y="4149725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调节气候（沿海地区冬暖夏凉）</a:t>
            </a:r>
          </a:p>
        </p:txBody>
      </p:sp>
      <p:sp>
        <p:nvSpPr>
          <p:cNvPr id="217098" name="AutoShape 10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7524750" y="5589588"/>
            <a:ext cx="1008063" cy="863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6" grpId="0"/>
      <p:bldP spid="2170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8928100" cy="509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、热岛效应</a:t>
            </a:r>
          </a:p>
          <a:p>
            <a:r>
              <a:rPr lang="zh-CN" altLang="en-US" sz="3600" b="1">
                <a:latin typeface="黑体" pitchFamily="2" charset="-122"/>
                <a:ea typeface="黑体" pitchFamily="2" charset="-122"/>
              </a:rPr>
              <a:t>①定义：</a:t>
            </a:r>
          </a:p>
          <a:p>
            <a:endParaRPr lang="zh-CN" altLang="en-US" sz="3600" b="1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600" b="1">
                <a:latin typeface="黑体" pitchFamily="2" charset="-122"/>
                <a:ea typeface="黑体" pitchFamily="2" charset="-122"/>
              </a:rPr>
              <a:t>②产生的原因：</a:t>
            </a:r>
          </a:p>
          <a:p>
            <a:endParaRPr lang="zh-CN" altLang="en-US" sz="3600" b="1">
              <a:latin typeface="黑体" pitchFamily="2" charset="-122"/>
              <a:ea typeface="黑体" pitchFamily="2" charset="-122"/>
            </a:endParaRPr>
          </a:p>
          <a:p>
            <a:endParaRPr lang="zh-CN" altLang="en-US" sz="3600" b="1">
              <a:latin typeface="黑体" pitchFamily="2" charset="-122"/>
              <a:ea typeface="黑体" pitchFamily="2" charset="-122"/>
            </a:endParaRPr>
          </a:p>
          <a:p>
            <a:endParaRPr lang="zh-CN" altLang="en-US" sz="3600" b="1">
              <a:latin typeface="黑体" pitchFamily="2" charset="-122"/>
              <a:ea typeface="黑体" pitchFamily="2" charset="-122"/>
            </a:endParaRPr>
          </a:p>
          <a:p>
            <a:endParaRPr lang="zh-CN" altLang="en-US" sz="3600" b="1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600" b="1">
                <a:latin typeface="黑体" pitchFamily="2" charset="-122"/>
                <a:ea typeface="黑体" pitchFamily="2" charset="-122"/>
              </a:rPr>
              <a:t>③减缓的措施：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2124075" y="982663"/>
            <a:ext cx="6702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同一时间，城市的气温比周围地区的</a:t>
            </a:r>
          </a:p>
          <a:p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气温偏高的现象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。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95288" y="2636838"/>
            <a:ext cx="8748712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人口密集，工业、交通发达，向外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排</a:t>
            </a:r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放大量的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热</a:t>
            </a:r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建筑群密集，通风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对流</a:t>
            </a:r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差。</a:t>
            </a:r>
          </a:p>
          <a:p>
            <a:r>
              <a:rPr lang="en-US" altLang="zh-CN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沥青和水泥路面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比热</a:t>
            </a:r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小，受热后升温快。</a:t>
            </a:r>
          </a:p>
          <a:p>
            <a:r>
              <a:rPr lang="en-US" altLang="zh-CN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植被少，水面少，水的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蒸发</a:t>
            </a:r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吸热少。</a:t>
            </a:r>
          </a:p>
          <a:p>
            <a:r>
              <a:rPr lang="en-US" altLang="zh-CN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空气中二氧化碳多，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温室效应</a:t>
            </a:r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明显。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611188" y="5516563"/>
            <a:ext cx="85328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植树造林、提高能源的利用率，更多的利用太阳能、水能、风能等清洁能源。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/>
      <p:bldP spid="221190" grpId="0"/>
      <p:bldP spid="2211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2771775" y="0"/>
            <a:ext cx="33131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教师点评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0" y="2133600"/>
            <a:ext cx="9144000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质量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相同的水和其它物质相比，由于水的</a:t>
            </a: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比热容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较大，</a:t>
            </a:r>
          </a:p>
          <a:p>
            <a:r>
              <a:rPr lang="zh-CN" altLang="en-US" sz="2400" b="1">
                <a:latin typeface="Times New Roman" pitchFamily="18" charset="0"/>
              </a:rPr>
              <a:t>①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当它们升高（或降低）相同的</a:t>
            </a: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温度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时，由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Q=cmΔt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可知，水吸收（或放出）的</a:t>
            </a: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热量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多。</a:t>
            </a:r>
          </a:p>
          <a:p>
            <a:r>
              <a:rPr lang="zh-CN" altLang="en-US" sz="2400" b="1">
                <a:latin typeface="Times New Roman" pitchFamily="18" charset="0"/>
              </a:rPr>
              <a:t>②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当它们吸收或放出相同的</a:t>
            </a: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热量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时，由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Δt=Q/cm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可知，水的</a:t>
            </a: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温度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变化小。</a:t>
            </a:r>
          </a:p>
          <a:p>
            <a:endParaRPr lang="en-US" altLang="zh-CN" sz="3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42888" y="981075"/>
            <a:ext cx="9224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如何用水的比热容较大解释生活中的现象：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2843213" y="0"/>
            <a:ext cx="32400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检测练习</a:t>
            </a: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250825" y="1341438"/>
            <a:ext cx="889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、为什么汽车的发动机要用水来冷却？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323850" y="2492375"/>
            <a:ext cx="849630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因为质量相同的水与其它物质相比，由于水的比热较大，当它们升高相同的温度时，由</a:t>
            </a:r>
            <a:r>
              <a:rPr lang="en-US" altLang="zh-CN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Q=cmΔt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可知，水吸收的热量多，所以汽车的发动机要用水来冷却。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755650" y="692150"/>
            <a:ext cx="7704138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、为什么海水和沙子在同一时刻的温度不一样？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323850" y="2276475"/>
            <a:ext cx="84963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因为质量相同的海水与沙子相比，由于海水的比热较大，当受光照的时间完全相同时，它们吸收的热量相同，由</a:t>
            </a:r>
            <a:r>
              <a:rPr lang="en-US" altLang="zh-CN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Δt=Q/cm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可知，海水的温度变化小，所以海水升温比沙子慢；同理，没有日照时，海水降温比沙子慢。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2268538" y="836613"/>
            <a:ext cx="439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学习目标回顾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23850" y="2505075"/>
            <a:ext cx="8820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4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4400" b="1">
                <a:latin typeface="华文新魏" pitchFamily="2" charset="-122"/>
                <a:ea typeface="华文新魏" pitchFamily="2" charset="-122"/>
              </a:rPr>
              <a:t>．能说出功的原理，知道使用任何机械都不省功。</a:t>
            </a:r>
          </a:p>
        </p:txBody>
      </p:sp>
      <p:pic>
        <p:nvPicPr>
          <p:cNvPr id="220164" name="Picture 4" descr="p-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987675" y="981075"/>
            <a:ext cx="3600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>
                <a:solidFill>
                  <a:srgbClr val="FF0000"/>
                </a:solidFill>
                <a:ea typeface="黑体" pitchFamily="2" charset="-122"/>
              </a:rPr>
              <a:t>当堂检测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0169" name="ShockwaveFlash1" r:id="rId2" imgW="2448267" imgH="2087371"/>
        </mc:Choice>
        <mc:Fallback>
          <p:control name="ShockwaveFlash1" r:id="rId2" imgW="2448267" imgH="20873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9475" y="2636838"/>
                  <a:ext cx="2447925" cy="20875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28600" y="0"/>
            <a:ext cx="8447088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600" b="1">
                <a:ea typeface="黑体" pitchFamily="2" charset="-122"/>
              </a:rPr>
              <a:t>1</a:t>
            </a:r>
            <a:r>
              <a:rPr lang="zh-CN" altLang="en-US" sz="3600" b="1">
                <a:ea typeface="黑体" pitchFamily="2" charset="-122"/>
              </a:rPr>
              <a:t>、小明从表中提供的信息中，得出以下几个结论，其中错误的是（　　）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457200" y="3581400"/>
            <a:ext cx="8280400" cy="25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6700" algn="just"/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汽车发动机用水来冷却效果好　　　</a:t>
            </a:r>
          </a:p>
          <a:p>
            <a:pPr indent="266700" algn="just"/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液体的比热容都比固体大</a:t>
            </a:r>
          </a:p>
          <a:p>
            <a:pPr indent="266700" algn="just" eaLnBrk="0" hangingPunct="0"/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同种物质在不同状态下比热容值不同　</a:t>
            </a:r>
          </a:p>
          <a:p>
            <a:pPr indent="266700" eaLnBrk="0" hangingPunct="0"/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质量相等的铜和铅，升高相同的温度，铜吸收的热量多</a:t>
            </a:r>
            <a:r>
              <a:rPr lang="zh-CN" altLang="en-US" sz="3300" b="1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173231" name="Group 175"/>
          <p:cNvGraphicFramePr>
            <a:graphicFrameLocks noGrp="1"/>
          </p:cNvGraphicFramePr>
          <p:nvPr/>
        </p:nvGraphicFramePr>
        <p:xfrm>
          <a:off x="684213" y="1268413"/>
          <a:ext cx="7240587" cy="2286000"/>
        </p:xfrm>
        <a:graphic>
          <a:graphicData uri="http://schemas.openxmlformats.org/drawingml/2006/table">
            <a:tbl>
              <a:tblPr/>
              <a:tblGrid>
                <a:gridCol w="1196975"/>
                <a:gridCol w="2278062"/>
                <a:gridCol w="1485900"/>
                <a:gridCol w="2279650"/>
              </a:tblGrid>
              <a:tr h="4016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几种物质的比热容（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J/kg·℃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4.2×10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干泥土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0.84×10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酒精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2.4×10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0.39×10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2.1×10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0.88×10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水银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0.14×10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0.13×10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3233" name="Text Box 177"/>
          <p:cNvSpPr txBox="1">
            <a:spLocks noChangeArrowheads="1"/>
          </p:cNvSpPr>
          <p:nvPr/>
        </p:nvSpPr>
        <p:spPr bwMode="auto">
          <a:xfrm>
            <a:off x="6096000" y="5334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2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09600" y="304800"/>
            <a:ext cx="762000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、烧杯中装有酒精，现用去一半，则剩余酒精的下列物理量中，发生改变的是（    ）</a:t>
            </a:r>
          </a:p>
          <a:p>
            <a:pPr algn="just"/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质量         </a:t>
            </a:r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密度    </a:t>
            </a:r>
          </a:p>
          <a:p>
            <a:pPr algn="just"/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比热容       </a:t>
            </a:r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沸点 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2743200" y="14478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A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09600" y="3048000"/>
            <a:ext cx="7620000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、新疆民谣</a:t>
            </a:r>
            <a:r>
              <a:rPr lang="zh-CN" altLang="en-US" sz="3600" b="1">
                <a:latin typeface="Arial"/>
                <a:ea typeface="黑体" pitchFamily="2" charset="-122"/>
              </a:rPr>
              <a:t>“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早穿皮袄午穿纱，围着火炉吃西瓜。</a:t>
            </a:r>
            <a:r>
              <a:rPr lang="zh-CN" altLang="en-US" sz="3600" b="1">
                <a:latin typeface="Arial"/>
                <a:ea typeface="黑体" pitchFamily="2" charset="-122"/>
              </a:rPr>
              <a:t>”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反映了当地昼夜的温差较</a:t>
            </a:r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（大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小），从比热容角度来看，这是由于</a:t>
            </a:r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            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1763713" y="4076700"/>
            <a:ext cx="1008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大</a:t>
            </a: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3276600" y="4508500"/>
            <a:ext cx="4751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砂石的比热容较小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utoUpdateAnimBg="0"/>
      <p:bldP spid="179206" grpId="0"/>
      <p:bldP spid="179207" grpId="0" autoUpdateAnimBg="0"/>
      <p:bldP spid="179208" grpId="0"/>
      <p:bldP spid="17920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250825" y="-20638"/>
            <a:ext cx="9144000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．在各种液体中，通常用水作冷却剂，这是因为（</a:t>
            </a:r>
            <a:r>
              <a:rPr lang="zh-CN" altLang="en-US" sz="2800" b="1">
                <a:latin typeface="Arial"/>
                <a:cs typeface="Times New Roman" pitchFamily="18" charset="0"/>
              </a:rPr>
              <a:t>   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）Ａ．水具有较大的密度</a:t>
            </a:r>
            <a:r>
              <a:rPr lang="zh-CN" altLang="en-US" sz="2800" b="1">
                <a:latin typeface="Arial"/>
                <a:cs typeface="Times New Roman" pitchFamily="18" charset="0"/>
              </a:rPr>
              <a:t>         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 Ｂ．水的性质很稳定 </a:t>
            </a:r>
          </a:p>
          <a:p>
            <a:pPr eaLnBrk="0" hangingPunct="0"/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Ｃ．水具有较大的比热</a:t>
            </a:r>
            <a:r>
              <a:rPr lang="zh-CN" altLang="en-US" sz="2800" b="1">
                <a:latin typeface="Arial"/>
                <a:cs typeface="Times New Roman" pitchFamily="18" charset="0"/>
              </a:rPr>
              <a:t>         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 Ｄ．水的凝固点较低</a:t>
            </a:r>
          </a:p>
          <a:p>
            <a:pPr eaLnBrk="0" hangingPunct="0"/>
            <a:endParaRPr lang="en-US" altLang="zh-CN" sz="2800" b="1">
              <a:latin typeface="宋体" pitchFamily="2" charset="-122"/>
              <a:cs typeface="Times New Roman" pitchFamily="18" charset="0"/>
            </a:endParaRPr>
          </a:p>
        </p:txBody>
      </p:sp>
      <p:pic>
        <p:nvPicPr>
          <p:cNvPr id="224259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1" t="25861" r="7248" b="63788"/>
          <a:stretch>
            <a:fillRect/>
          </a:stretch>
        </p:blipFill>
        <p:spPr bwMode="auto">
          <a:xfrm>
            <a:off x="5795963" y="4365625"/>
            <a:ext cx="2806700" cy="2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0" y="2062163"/>
            <a:ext cx="8675688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33375"/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．两个相同的容器分别装满了质量相同的甲、乙两种液体．用同一热源分别加热，液体温度与加热时间关系如图所示．（</a:t>
            </a:r>
            <a:r>
              <a:rPr lang="zh-CN" altLang="en-US" sz="2800" b="1">
                <a:latin typeface="Arial"/>
                <a:cs typeface="Times New Roman" pitchFamily="18" charset="0"/>
              </a:rPr>
              <a:t>  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)</a:t>
            </a:r>
          </a:p>
          <a:p>
            <a:pPr indent="333375" eaLnBrk="0" hangingPunct="0"/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Ａ．甲液体的比热容大于乙液体的比热容</a:t>
            </a:r>
          </a:p>
          <a:p>
            <a:pPr indent="333375" eaLnBrk="0" hangingPunct="0"/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Ｂ．如果升高相同的温度，两液体吸收的热量相同</a:t>
            </a:r>
          </a:p>
          <a:p>
            <a:pPr indent="333375" eaLnBrk="0" hangingPunct="0"/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Ｃ．加热相同的时间，甲液体吸</a:t>
            </a:r>
          </a:p>
          <a:p>
            <a:pPr indent="333375" eaLnBrk="0" hangingPunct="0"/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收的热量大于乙液体吸收的热量</a:t>
            </a:r>
          </a:p>
          <a:p>
            <a:pPr indent="333375" eaLnBrk="0" hangingPunct="0"/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Ｄ．加热相同的时间，甲液体温</a:t>
            </a:r>
          </a:p>
          <a:p>
            <a:pPr indent="333375" eaLnBrk="0" hangingPunct="0"/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度升高的比乙液体温度升高的多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1028"/>
          <p:cNvSpPr txBox="1">
            <a:spLocks noChangeArrowheads="1"/>
          </p:cNvSpPr>
          <p:nvPr/>
        </p:nvSpPr>
        <p:spPr bwMode="auto">
          <a:xfrm>
            <a:off x="323850" y="1125538"/>
            <a:ext cx="8496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思考</a:t>
            </a:r>
            <a:r>
              <a:rPr lang="zh-CN" altLang="en-US" sz="3200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下列问题：</a:t>
            </a:r>
          </a:p>
        </p:txBody>
      </p:sp>
      <p:sp>
        <p:nvSpPr>
          <p:cNvPr id="169989" name="Rectangle 1029"/>
          <p:cNvSpPr>
            <a:spLocks noChangeArrowheads="1"/>
          </p:cNvSpPr>
          <p:nvPr/>
        </p:nvSpPr>
        <p:spPr bwMode="auto">
          <a:xfrm>
            <a:off x="395288" y="1989138"/>
            <a:ext cx="81534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）一般来说，物体吸热温度怎样变化？物体放热呢？</a:t>
            </a:r>
          </a:p>
        </p:txBody>
      </p:sp>
      <p:sp>
        <p:nvSpPr>
          <p:cNvPr id="169994" name="Rectangle 1034"/>
          <p:cNvSpPr>
            <a:spLocks noChangeArrowheads="1"/>
          </p:cNvSpPr>
          <p:nvPr/>
        </p:nvSpPr>
        <p:spPr bwMode="auto">
          <a:xfrm>
            <a:off x="393700" y="3252788"/>
            <a:ext cx="820737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）烧开一壶水与烧开半壶水需要的热量一样多吗？</a:t>
            </a:r>
          </a:p>
          <a:p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）把一壶水烧开与烧成温水需要的热量一样多吗？</a:t>
            </a:r>
          </a:p>
          <a:p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）某种物质升温时吸收热量的多少可能跟哪些因素有关呢？</a:t>
            </a:r>
          </a:p>
        </p:txBody>
      </p:sp>
      <p:sp>
        <p:nvSpPr>
          <p:cNvPr id="169995" name="Text Box 1035"/>
          <p:cNvSpPr txBox="1">
            <a:spLocks noChangeArrowheads="1"/>
          </p:cNvSpPr>
          <p:nvPr/>
        </p:nvSpPr>
        <p:spPr bwMode="auto">
          <a:xfrm>
            <a:off x="2124075" y="0"/>
            <a:ext cx="4752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学前指导（</a:t>
            </a:r>
            <a:r>
              <a:rPr lang="en-US" altLang="zh-CN" sz="5400" b="1">
                <a:solidFill>
                  <a:srgbClr val="FF0000"/>
                </a:solidFill>
                <a:ea typeface="黑体" pitchFamily="2" charset="-122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build="p" autoUpdateAnimBg="0"/>
      <p:bldP spid="16999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323850" y="522288"/>
            <a:ext cx="8675688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6</a:t>
            </a:r>
            <a:r>
              <a:rPr lang="zh-CN" altLang="en-US" sz="3200" b="1"/>
              <a:t>．水稻是喜温植物，春季育秧时，通常傍晚向秧田灌水，早晨将水放出，以防霜冻．隐含的物理知识是，水的</a:t>
            </a:r>
            <a:r>
              <a:rPr lang="zh-CN" altLang="en-US" sz="3200" b="1" u="sng"/>
              <a:t>        </a:t>
            </a:r>
            <a:r>
              <a:rPr lang="zh-CN" altLang="en-US" sz="3200" b="1"/>
              <a:t>较大．气温降低时，水能</a:t>
            </a:r>
            <a:r>
              <a:rPr lang="zh-CN" altLang="en-US" sz="3200" b="1" u="sng"/>
              <a:t>         </a:t>
            </a:r>
            <a:r>
              <a:rPr lang="en-US" altLang="zh-CN" sz="3200" b="1"/>
              <a:t>(</a:t>
            </a:r>
            <a:r>
              <a:rPr lang="zh-CN" altLang="en-US" sz="3200" b="1"/>
              <a:t>选填“放出”或“吸收”</a:t>
            </a:r>
            <a:r>
              <a:rPr lang="en-US" altLang="zh-CN" sz="3200" b="1"/>
              <a:t>)</a:t>
            </a:r>
            <a:r>
              <a:rPr lang="zh-CN" altLang="en-US" sz="3200" b="1"/>
              <a:t>较多的</a:t>
            </a:r>
            <a:r>
              <a:rPr lang="zh-CN" altLang="en-US" sz="3200" b="1" u="sng"/>
              <a:t>         </a:t>
            </a:r>
            <a:r>
              <a:rPr lang="en-US" altLang="zh-CN" sz="3200" b="1"/>
              <a:t>(</a:t>
            </a:r>
            <a:r>
              <a:rPr lang="zh-CN" altLang="en-US" sz="3200" b="1"/>
              <a:t>选填“温度”、“内能”或“热量”</a:t>
            </a:r>
            <a:r>
              <a:rPr lang="en-US" altLang="zh-CN" sz="3200" b="1"/>
              <a:t>)</a:t>
            </a:r>
            <a:r>
              <a:rPr lang="zh-CN" altLang="en-US" sz="3200" b="1"/>
              <a:t>．</a:t>
            </a:r>
          </a:p>
          <a:p>
            <a:endParaRPr lang="zh-CN" altLang="en-US" sz="3200" b="1"/>
          </a:p>
          <a:p>
            <a:r>
              <a:rPr lang="en-US" altLang="zh-CN" sz="3200" b="1"/>
              <a:t>7</a:t>
            </a:r>
            <a:r>
              <a:rPr lang="zh-CN" altLang="en-US" sz="3200" b="1"/>
              <a:t>．太阳能热水器内装</a:t>
            </a:r>
            <a:r>
              <a:rPr lang="en-US" altLang="zh-CN" sz="3200" b="1"/>
              <a:t>100kg</a:t>
            </a:r>
            <a:r>
              <a:rPr lang="zh-CN" altLang="en-US" sz="3200" b="1"/>
              <a:t>、温度为</a:t>
            </a:r>
            <a:r>
              <a:rPr lang="en-US" altLang="zh-CN" sz="3200" b="1"/>
              <a:t>20℃</a:t>
            </a:r>
            <a:r>
              <a:rPr lang="zh-CN" altLang="en-US" sz="3200" b="1"/>
              <a:t>的水，阳光照射一天后，水温升高到</a:t>
            </a:r>
            <a:r>
              <a:rPr lang="en-US" altLang="zh-CN" sz="3200" b="1"/>
              <a:t>70℃</a:t>
            </a:r>
            <a:r>
              <a:rPr lang="zh-CN" altLang="en-US" sz="3200" b="1"/>
              <a:t>，已知水的比热容为</a:t>
            </a:r>
            <a:r>
              <a:rPr lang="en-US" altLang="zh-CN" sz="3200" b="1"/>
              <a:t>4.2×10</a:t>
            </a:r>
            <a:r>
              <a:rPr lang="en-US" altLang="zh-CN" sz="3200" b="1" baseline="30000"/>
              <a:t>3</a:t>
            </a:r>
            <a:r>
              <a:rPr lang="en-US" altLang="zh-CN" sz="3200" b="1"/>
              <a:t> J/</a:t>
            </a:r>
            <a:r>
              <a:rPr lang="zh-CN" altLang="en-US" sz="3200" b="1"/>
              <a:t>（</a:t>
            </a:r>
            <a:r>
              <a:rPr lang="en-US" altLang="zh-CN" sz="3200" b="1"/>
              <a:t>kg·℃</a:t>
            </a:r>
            <a:r>
              <a:rPr lang="zh-CN" altLang="en-US" sz="3200" b="1"/>
              <a:t>），则热水器内的水吸收了</a:t>
            </a:r>
            <a:r>
              <a:rPr lang="zh-CN" altLang="en-US" sz="3200" b="1" u="sng"/>
              <a:t>       </a:t>
            </a:r>
            <a:r>
              <a:rPr lang="en-US" altLang="zh-CN" sz="3200" b="1"/>
              <a:t>J</a:t>
            </a:r>
            <a:r>
              <a:rPr lang="zh-CN" altLang="en-US" sz="3200" b="1"/>
              <a:t>的太阳能；这是通过</a:t>
            </a:r>
            <a:r>
              <a:rPr lang="zh-CN" altLang="en-US" sz="3200" b="1" u="sng"/>
              <a:t> </a:t>
            </a:r>
          </a:p>
          <a:p>
            <a:r>
              <a:rPr lang="zh-CN" altLang="en-US" sz="3200" b="1" u="sng"/>
              <a:t>          </a:t>
            </a:r>
            <a:r>
              <a:rPr lang="zh-CN" altLang="en-US" sz="3200" b="1"/>
              <a:t>的方式改变了水的内能．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0" y="1588"/>
            <a:ext cx="8748713" cy="350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533400"/>
            <a:r>
              <a:rPr lang="en-US" altLang="zh-CN" sz="2800" b="1"/>
              <a:t>8</a:t>
            </a:r>
            <a:r>
              <a:rPr lang="zh-CN" altLang="en-US" sz="2800" b="1"/>
              <a:t>．同学们在做“比较水和沙子的吸热能力”实验的场景如图所示，他们说该实验有两种探究方法．</a:t>
            </a:r>
          </a:p>
          <a:p>
            <a:pPr indent="533400"/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）实验方法一的设计如图中所示： </a:t>
            </a:r>
          </a:p>
          <a:p>
            <a:pPr indent="533400"/>
            <a:r>
              <a:rPr lang="zh-CN" altLang="en-US" sz="2800" b="1"/>
              <a:t>①在实验中，加热相同的时间目的是</a:t>
            </a:r>
            <a:r>
              <a:rPr lang="zh-CN" altLang="en-US" sz="2800" b="1" u="sng"/>
              <a:t>                             </a:t>
            </a:r>
            <a:r>
              <a:rPr lang="zh-CN" altLang="en-US" sz="2800" b="1"/>
              <a:t>；</a:t>
            </a:r>
          </a:p>
          <a:p>
            <a:pPr indent="533400"/>
            <a:r>
              <a:rPr lang="zh-CN" altLang="en-US" sz="2800" b="1"/>
              <a:t>②请你指出该同学的设计思路</a:t>
            </a:r>
          </a:p>
          <a:p>
            <a:pPr indent="533400"/>
            <a:r>
              <a:rPr lang="zh-CN" altLang="en-US" sz="2800" b="1"/>
              <a:t>和实验装置中的错误和不足．</a:t>
            </a:r>
          </a:p>
          <a:p>
            <a:pPr indent="533400"/>
            <a:endParaRPr lang="en-US" altLang="zh-CN" sz="2800" b="1"/>
          </a:p>
        </p:txBody>
      </p:sp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9"/>
          <a:stretch>
            <a:fillRect/>
          </a:stretch>
        </p:blipFill>
        <p:spPr bwMode="auto">
          <a:xfrm>
            <a:off x="5148263" y="1916113"/>
            <a:ext cx="39957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0" y="3059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0" y="3776663"/>
            <a:ext cx="5148263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533400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请你设计出第二种实验方法：</a:t>
            </a:r>
          </a:p>
          <a:p>
            <a:pPr indent="533400"/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①写出该实验方法所需要的测量仪器</a:t>
            </a:r>
            <a:r>
              <a:rPr lang="zh-CN" altLang="en-US" sz="2800" b="1" u="sng">
                <a:latin typeface="宋体" pitchFamily="2" charset="-122"/>
                <a:cs typeface="Times New Roman" pitchFamily="18" charset="0"/>
              </a:rPr>
              <a:t>                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；</a:t>
            </a:r>
          </a:p>
          <a:p>
            <a:pPr indent="533400"/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②请写出设计思路．</a:t>
            </a:r>
          </a:p>
          <a:p>
            <a:pPr indent="533400" eaLnBrk="0" hangingPunct="0"/>
            <a:endParaRPr lang="en-US" altLang="zh-CN" sz="2800" b="1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0" y="3059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323850" y="549275"/>
            <a:ext cx="88201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600">
                <a:latin typeface="黑体" pitchFamily="2" charset="-122"/>
                <a:ea typeface="黑体" pitchFamily="2" charset="-122"/>
              </a:rPr>
              <a:t>  9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、 小华在互联网上看到一段资料：</a:t>
            </a:r>
            <a:r>
              <a:rPr lang="zh-CN" altLang="en-US" sz="3600">
                <a:latin typeface="Arial"/>
                <a:ea typeface="黑体" pitchFamily="2" charset="-122"/>
              </a:rPr>
              <a:t>“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据有关专家预测，我国目前最大的三峡水利工程</a:t>
            </a:r>
            <a:r>
              <a:rPr lang="en-US" altLang="zh-CN" sz="3600" b="1">
                <a:latin typeface="Arial"/>
                <a:ea typeface="楷体_GB2312" pitchFamily="49" charset="-122"/>
              </a:rPr>
              <a:t>——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三峡水电站建成后，三峡库区的气候会受到一定影响，夏天气温将比原来下降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2℃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左右，冬天气温将比原来升高 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2℃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左右。</a:t>
            </a:r>
            <a:r>
              <a:rPr lang="zh-CN" altLang="en-US" sz="3600">
                <a:latin typeface="Arial"/>
                <a:ea typeface="黑体" pitchFamily="2" charset="-122"/>
              </a:rPr>
              <a:t>”</a:t>
            </a:r>
            <a:endParaRPr lang="zh-CN" altLang="en-US" sz="3600"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3600"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36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讨论说明专家们为什么会作出这样的预测？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501650" y="404813"/>
            <a:ext cx="8642350" cy="5734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．如图所示，将一物体分别沿着光滑斜面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BO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匀速拉到顶端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点，已知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AO&lt;BO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，所用拉力分别是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，拉力所做的功分别是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，则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＞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      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＞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 &gt;W2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    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F1&lt;F2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</a:t>
            </a:r>
          </a:p>
          <a:p>
            <a:endParaRPr lang="en-US" altLang="zh-CN" sz="40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2835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003800" y="3429000"/>
          <a:ext cx="381635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2" name="位图图像" r:id="rId3" imgW="1495634" imgH="762106" progId="Paint.Picture">
                  <p:embed/>
                </p:oleObj>
              </mc:Choice>
              <mc:Fallback>
                <p:oleObj name="位图图像" r:id="rId3" imgW="1495634" imgH="76210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429000"/>
                        <a:ext cx="3816350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6" name="AutoShape 4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7596188" y="6092825"/>
            <a:ext cx="1079500" cy="765175"/>
          </a:xfrm>
          <a:prstGeom prst="rightArrow">
            <a:avLst>
              <a:gd name="adj1" fmla="val 50000"/>
              <a:gd name="adj2" fmla="val 352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8357" name="Picture 4" descr="fj0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58" name="WordArt 6" descr="纸袋"/>
          <p:cNvSpPr>
            <a:spLocks noChangeArrowheads="1" noChangeShapeType="1" noTextEdit="1"/>
          </p:cNvSpPr>
          <p:nvPr/>
        </p:nvSpPr>
        <p:spPr bwMode="auto">
          <a:xfrm>
            <a:off x="3635375" y="1052513"/>
            <a:ext cx="4392613" cy="4392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79241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再见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68313" y="2636838"/>
            <a:ext cx="806450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结论：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同种物质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在温度升高时所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吸收的热量多少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，跟物质的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质量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有关，跟升高的</a:t>
            </a:r>
            <a:r>
              <a:rPr lang="zh-CN" altLang="en-US" sz="36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温度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有关</a:t>
            </a:r>
            <a:r>
              <a:rPr lang="zh-CN" altLang="en-US" sz="29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2700338" y="836613"/>
            <a:ext cx="33131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教师点评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051050" y="476250"/>
            <a:ext cx="4752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学前指导（</a:t>
            </a:r>
            <a:r>
              <a:rPr lang="en-US" altLang="zh-CN" sz="5400" b="1">
                <a:solidFill>
                  <a:srgbClr val="FF0000"/>
                </a:solidFill>
                <a:ea typeface="黑体" pitchFamily="2" charset="-122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323850" y="2060575"/>
            <a:ext cx="84963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自学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课本探究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：比较不同物质的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吸热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情况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323850" y="3860800"/>
            <a:ext cx="8604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、提出问题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不同的物质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，在</a:t>
            </a: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质量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相同、升高的</a:t>
            </a: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温度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相同时，</a:t>
            </a: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吸热能力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是否相同？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/>
      <p:bldP spid="1925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0" y="401638"/>
            <a:ext cx="9655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、猜想：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_______(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填</a:t>
            </a:r>
            <a:r>
              <a:rPr lang="zh-CN" altLang="en-US" sz="3200" b="1">
                <a:latin typeface="Times New Roman"/>
                <a:ea typeface="黑体" pitchFamily="2" charset="-122"/>
              </a:rPr>
              <a:t>“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水</a:t>
            </a:r>
            <a:r>
              <a:rPr lang="zh-CN" altLang="en-US" sz="3200" b="1">
                <a:latin typeface="Times New Roman"/>
                <a:ea typeface="黑体" pitchFamily="2" charset="-122"/>
              </a:rPr>
              <a:t>”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或</a:t>
            </a:r>
            <a:r>
              <a:rPr lang="zh-CN" altLang="en-US" sz="3200" b="1">
                <a:latin typeface="Times New Roman"/>
                <a:ea typeface="黑体" pitchFamily="2" charset="-122"/>
              </a:rPr>
              <a:t>“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煤油</a:t>
            </a:r>
            <a:r>
              <a:rPr lang="zh-CN" altLang="en-US" sz="3200" b="1">
                <a:latin typeface="Times New Roman"/>
                <a:ea typeface="黑体" pitchFamily="2" charset="-122"/>
              </a:rPr>
              <a:t>”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的吸热能力</a:t>
            </a:r>
          </a:p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较强．</a:t>
            </a:r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0" y="2276475"/>
            <a:ext cx="9144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200150"/>
            <a:r>
              <a:rPr lang="en-US" altLang="zh-CN" sz="3200" b="1">
                <a:ea typeface="黑体" pitchFamily="2" charset="-122"/>
              </a:rPr>
              <a:t>①</a:t>
            </a:r>
            <a:r>
              <a:rPr lang="zh-CN" altLang="en-US" sz="3200" b="1">
                <a:ea typeface="黑体" pitchFamily="2" charset="-122"/>
              </a:rPr>
              <a:t>怎样得到质量相等的水和煤油？是不是还需要其它的器材？</a:t>
            </a:r>
          </a:p>
          <a:p>
            <a:pPr indent="1200150"/>
            <a:r>
              <a:rPr lang="zh-CN" altLang="en-US" sz="3200" b="1">
                <a:ea typeface="黑体" pitchFamily="2" charset="-122"/>
              </a:rPr>
              <a:t>②怎样保证水和煤油吸收相同的热量？</a:t>
            </a:r>
          </a:p>
          <a:p>
            <a:pPr indent="1200150"/>
            <a:endParaRPr lang="zh-CN" altLang="en-US" sz="3200" b="1">
              <a:ea typeface="黑体" pitchFamily="2" charset="-122"/>
            </a:endParaRPr>
          </a:p>
          <a:p>
            <a:pPr indent="1200150"/>
            <a:endParaRPr lang="zh-CN" altLang="en-US" sz="3200" b="1">
              <a:ea typeface="黑体" pitchFamily="2" charset="-122"/>
            </a:endParaRPr>
          </a:p>
          <a:p>
            <a:pPr indent="1200150"/>
            <a:r>
              <a:rPr lang="zh-CN" altLang="en-US" sz="3200" b="1">
                <a:ea typeface="黑体" pitchFamily="2" charset="-122"/>
              </a:rPr>
              <a:t>③怎样比较不同物质的吸热能力强弱？</a:t>
            </a:r>
          </a:p>
          <a:p>
            <a:pPr indent="1200150"/>
            <a:endParaRPr lang="en-US" altLang="zh-CN" sz="3200" b="1">
              <a:ea typeface="黑体" pitchFamily="2" charset="-122"/>
            </a:endParaRP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395288" y="3716338"/>
            <a:ext cx="8210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用完全相同的加热装置，就可以使不同的物质在单位时间内吸收的热量相同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0" y="1484313"/>
            <a:ext cx="2771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、设计实验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900113" y="1125538"/>
            <a:ext cx="741680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方法一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 在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加热时间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（吸收热量）相同的情况下，观察物体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升高温度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的多少。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900113" y="3429000"/>
            <a:ext cx="698500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方法二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 在物体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升高温度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相同的情况下，观察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加热时间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（吸收热量）的长短。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626" name="Group 50"/>
          <p:cNvGraphicFramePr>
            <a:graphicFrameLocks noGrp="1"/>
          </p:cNvGraphicFramePr>
          <p:nvPr/>
        </p:nvGraphicFramePr>
        <p:xfrm>
          <a:off x="611188" y="1125538"/>
          <a:ext cx="8047037" cy="3914775"/>
        </p:xfrm>
        <a:graphic>
          <a:graphicData uri="http://schemas.openxmlformats.org/drawingml/2006/table">
            <a:tbl>
              <a:tblPr/>
              <a:tblGrid>
                <a:gridCol w="1296987"/>
                <a:gridCol w="1368425"/>
                <a:gridCol w="2663825"/>
                <a:gridCol w="2717800"/>
              </a:tblGrid>
              <a:tr h="1384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质量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/kg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加热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分钟所升高的温度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/℃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加热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分钟所升高的温度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/℃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6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水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3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煤油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323850" y="188913"/>
            <a:ext cx="323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FFFF00"/>
                </a:solidFill>
                <a:latin typeface="Times New Roman" pitchFamily="18" charset="0"/>
                <a:ea typeface="华文新魏" pitchFamily="2" charset="-122"/>
              </a:rPr>
              <a:t>设计记录表格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、进行实验：</a:t>
            </a:r>
          </a:p>
        </p:txBody>
      </p:sp>
      <p:pic>
        <p:nvPicPr>
          <p:cNvPr id="202757" name="比热容实验.m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3"/>
            <a:ext cx="7775575" cy="58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27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027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2757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2757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96"/>
  <p:tag name="AS_OS" val="Microsoft Windows NT 6.1.7601 Service Pack 1"/>
  <p:tag name="AS_RELEASE_DATE" val="2013.02.28"/>
  <p:tag name="AS_VERSION" val="7.2.0.0"/>
  <p:tag name="AS_TITLE" val=" From Tizi.com Document Service"/>
</p:tagLst>
</file>

<file path=ppt/theme/theme1.xml><?xml version="1.0" encoding="utf-8"?>
<a:theme xmlns:a="http://schemas.openxmlformats.org/drawingml/2006/main" name="TiZi">
  <a:themeElements>
    <a:clrScheme name="TiziColorScheme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TiZiFontSchem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TiZiFormatSc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TiZi0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1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2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3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4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5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6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7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TiZi模板</Template>
  <TotalTime>1343</TotalTime>
  <Words>2082</Words>
  <Application>Microsoft Office PowerPoint</Application>
  <PresentationFormat>全屏显示(4:3)</PresentationFormat>
  <Paragraphs>230</Paragraphs>
  <Slides>33</Slides>
  <Notes>0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TiZi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北京一朵云文化咨询有限公司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goodsany</cp:lastModifiedBy>
  <cp:revision>4</cp:revision>
  <dcterms:created xsi:type="dcterms:W3CDTF">2005-03-03T08:00:10Z</dcterms:created>
  <dcterms:modified xsi:type="dcterms:W3CDTF">2016-05-10T11:33:30Z</dcterms:modified>
</cp:coreProperties>
</file>