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81" r:id="rId2"/>
  </p:sldMasterIdLst>
  <p:notesMasterIdLst>
    <p:notesMasterId r:id="rId35"/>
  </p:notesMasterIdLst>
  <p:sldIdLst>
    <p:sldId id="386" r:id="rId3"/>
    <p:sldId id="366" r:id="rId4"/>
    <p:sldId id="332" r:id="rId5"/>
    <p:sldId id="364" r:id="rId6"/>
    <p:sldId id="381" r:id="rId7"/>
    <p:sldId id="356" r:id="rId8"/>
    <p:sldId id="357" r:id="rId9"/>
    <p:sldId id="358" r:id="rId10"/>
    <p:sldId id="382" r:id="rId11"/>
    <p:sldId id="374" r:id="rId12"/>
    <p:sldId id="375" r:id="rId13"/>
    <p:sldId id="334" r:id="rId14"/>
    <p:sldId id="376" r:id="rId15"/>
    <p:sldId id="377" r:id="rId16"/>
    <p:sldId id="333" r:id="rId17"/>
    <p:sldId id="371" r:id="rId18"/>
    <p:sldId id="370" r:id="rId19"/>
    <p:sldId id="349" r:id="rId20"/>
    <p:sldId id="361" r:id="rId21"/>
    <p:sldId id="362" r:id="rId22"/>
    <p:sldId id="350" r:id="rId23"/>
    <p:sldId id="338" r:id="rId24"/>
    <p:sldId id="339" r:id="rId25"/>
    <p:sldId id="360" r:id="rId26"/>
    <p:sldId id="388" r:id="rId27"/>
    <p:sldId id="389" r:id="rId28"/>
    <p:sldId id="387" r:id="rId29"/>
    <p:sldId id="385" r:id="rId30"/>
    <p:sldId id="354" r:id="rId31"/>
    <p:sldId id="384" r:id="rId32"/>
    <p:sldId id="390" r:id="rId33"/>
    <p:sldId id="365" r:id="rId3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8E163E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F65"/>
    <a:srgbClr val="E327D6"/>
    <a:srgbClr val="7E3B26"/>
    <a:srgbClr val="FF0000"/>
    <a:srgbClr val="72F69E"/>
    <a:srgbClr val="8E163E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8" autoAdjust="0"/>
    <p:restoredTop sz="93735" autoAdjust="0"/>
  </p:normalViewPr>
  <p:slideViewPr>
    <p:cSldViewPr snapToGrid="0">
      <p:cViewPr>
        <p:scale>
          <a:sx n="81" d="100"/>
          <a:sy n="81" d="100"/>
        </p:scale>
        <p:origin x="-1158" y="168"/>
      </p:cViewPr>
      <p:guideLst>
        <p:guide orient="horz" pos="2160"/>
        <p:guide pos="2840"/>
        <p:guide pos="567"/>
        <p:guide pos="5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9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247285-E215-49FA-81E6-9D6743088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023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14525-486B-49BB-AAD7-E5D4D9CA2E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1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25B6D2FA-8DF0-4AC2-B520-B78F64C18183}" type="slidenum">
              <a:rPr kumimoji="0" lang="en-US" altLang="zh-CN" sz="1200">
                <a:latin typeface="Arial" pitchFamily="34" charset="0"/>
              </a:rPr>
              <a:pPr algn="r"/>
              <a:t>13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AA46F-9D2F-48A2-985A-3C43AC9689E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3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88069D7E-17AB-4646-9597-B263A07EBD1F}" type="slidenum">
              <a:rPr kumimoji="0" lang="en-US" altLang="zh-CN" sz="1200">
                <a:latin typeface="Arial" pitchFamily="34" charset="0"/>
              </a:rPr>
              <a:pPr algn="r"/>
              <a:t>14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139F7-B0B0-4F2C-8746-A05EEF89039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96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151E14AD-90A0-46AD-B7CC-C38E6CBAD7FA}" type="slidenum">
              <a:rPr kumimoji="0" lang="en-US" altLang="zh-CN" sz="1200">
                <a:latin typeface="Arial" pitchFamily="34" charset="0"/>
              </a:rPr>
              <a:pPr algn="r"/>
              <a:t>25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E4973-4201-40EB-8850-578F7E565F7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99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2AB1F217-E8BB-438D-AE79-6768C5261EF1}" type="slidenum">
              <a:rPr kumimoji="0" lang="en-US" altLang="zh-CN" sz="1200">
                <a:latin typeface="Arial" pitchFamily="34" charset="0"/>
              </a:rPr>
              <a:pPr algn="r"/>
              <a:t>26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7E8E8-BD8F-4BDE-948D-8331CC12E28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94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fld id="{B68A09F9-37F6-4705-86D8-40061D10139C}" type="slidenum">
              <a:rPr kumimoji="0" lang="en-US" altLang="zh-CN" sz="1200">
                <a:latin typeface="Arial" pitchFamily="34" charset="0"/>
              </a:rPr>
              <a:pPr algn="r"/>
              <a:t>27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本资料来自于资源最齐全的２１世纪教育网</a:t>
            </a:r>
            <a:r>
              <a:rPr lang="en-US" altLang="zh-CN"/>
              <a:t>www.21cnjy.com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858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6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3927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9346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078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13118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5720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6873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0021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21967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9745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0120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984620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2692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719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740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26769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1419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1410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5601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5244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70336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02021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6633"/>
        </a:buClr>
        <a:buSzPct val="70000"/>
        <a:buFont typeface="Wingdings" pitchFamily="2" charset="2"/>
        <a:buChar char="z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 spd="med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&#27969;&#20307;&#21387;&#24378;&#19982;&#27969;&#36895;&#30340;&#20851;&#31995;3&#27880;&#23556;&#22120;&#21943;&#27700;.flv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&#39134;&#26426;&#30340;&#21319;&#21147;1.fl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9134;&#26426;&#30340;&#21319;&#21147;2.fl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7969;&#20307;&#21387;&#24378;&#19982;&#27969;&#36895;&#30340;&#20851;&#31995;1&#21561;&#30828;&#24065;.flv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&#27969;&#20307;&#21387;&#24378;&#19982;&#27969;&#36895;&#30340;&#20851;&#31995;2&#19968;&#32452;&#23567;&#23454;&#39564;.flv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istrator\Desktop\9.4&#27969;&#20307;&#21387;&#24378;&#19982;&#27969;&#36895;&#30340;&#20851;&#31995;\&#27969;&#20307;&#30340;&#21387;&#24378;&#21644;&#27969;&#36895;&#26377;&#20851;.flv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Box 1"/>
          <p:cNvSpPr txBox="1">
            <a:spLocks noChangeArrowheads="1"/>
          </p:cNvSpPr>
          <p:nvPr/>
        </p:nvSpPr>
        <p:spPr bwMode="auto">
          <a:xfrm>
            <a:off x="2547938" y="439738"/>
            <a:ext cx="50069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5400" b="1" dirty="0">
                <a:solidFill>
                  <a:srgbClr val="FF0000"/>
                </a:solidFill>
                <a:latin typeface="Arial" pitchFamily="34" charset="0"/>
              </a:rPr>
              <a:t>温故而知新</a:t>
            </a:r>
            <a:endParaRPr kumimoji="0" lang="zh-CN" altLang="en-US" sz="60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92867" name="TextBox 2"/>
          <p:cNvSpPr txBox="1">
            <a:spLocks noChangeArrowheads="1"/>
          </p:cNvSpPr>
          <p:nvPr/>
        </p:nvSpPr>
        <p:spPr bwMode="auto">
          <a:xfrm>
            <a:off x="227013" y="1535724"/>
            <a:ext cx="4792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b="1">
                <a:solidFill>
                  <a:srgbClr val="00B050"/>
                </a:solidFill>
                <a:latin typeface="Arial" pitchFamily="34" charset="0"/>
              </a:rPr>
              <a:t>1</a:t>
            </a:r>
            <a:r>
              <a:rPr kumimoji="0" lang="zh-CN" altLang="en-US" sz="2800" b="1">
                <a:solidFill>
                  <a:srgbClr val="00B050"/>
                </a:solidFill>
                <a:latin typeface="Arial" pitchFamily="34" charset="0"/>
              </a:rPr>
              <a:t>、证明大气压强的存在：</a:t>
            </a:r>
            <a:endParaRPr kumimoji="0" lang="zh-CN" altLang="en-US" sz="28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92868" name="TextBox 3"/>
          <p:cNvSpPr txBox="1">
            <a:spLocks noChangeArrowheads="1"/>
          </p:cNvSpPr>
          <p:nvPr/>
        </p:nvSpPr>
        <p:spPr bwMode="auto">
          <a:xfrm>
            <a:off x="227013" y="3020036"/>
            <a:ext cx="3513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b="1">
                <a:solidFill>
                  <a:srgbClr val="00B050"/>
                </a:solidFill>
                <a:latin typeface="Arial" pitchFamily="34" charset="0"/>
              </a:rPr>
              <a:t>3</a:t>
            </a:r>
            <a:r>
              <a:rPr kumimoji="0" lang="zh-CN" altLang="en-US" sz="2800" b="1">
                <a:solidFill>
                  <a:srgbClr val="00B050"/>
                </a:solidFill>
                <a:latin typeface="Arial" pitchFamily="34" charset="0"/>
              </a:rPr>
              <a:t>、大气压的测量：</a:t>
            </a:r>
            <a:endParaRPr kumimoji="0"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92869" name="TextBox 5"/>
          <p:cNvSpPr txBox="1">
            <a:spLocks noChangeArrowheads="1"/>
          </p:cNvSpPr>
          <p:nvPr/>
        </p:nvSpPr>
        <p:spPr bwMode="auto">
          <a:xfrm>
            <a:off x="227013" y="4418624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b="1" dirty="0">
                <a:solidFill>
                  <a:srgbClr val="00B050"/>
                </a:solidFill>
                <a:latin typeface="Arial" pitchFamily="34" charset="0"/>
              </a:rPr>
              <a:t>4</a:t>
            </a:r>
            <a:r>
              <a:rPr kumimoji="0" lang="zh-CN" altLang="en-US" sz="2800" b="1" dirty="0">
                <a:solidFill>
                  <a:srgbClr val="00B050"/>
                </a:solidFill>
                <a:latin typeface="Arial" pitchFamily="34" charset="0"/>
              </a:rPr>
              <a:t>、标准大气压：</a:t>
            </a:r>
            <a:r>
              <a:rPr kumimoji="0" lang="en-US" altLang="zh-CN" sz="2800" b="1" dirty="0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kumimoji="0" lang="en-US" altLang="zh-CN" sz="2800" b="1" baseline="-25000" dirty="0">
                <a:solidFill>
                  <a:srgbClr val="FF0000"/>
                </a:solidFill>
                <a:latin typeface="Arial" pitchFamily="34" charset="0"/>
              </a:rPr>
              <a:t>0</a:t>
            </a:r>
            <a:r>
              <a:rPr kumimoji="0" lang="en-US" altLang="zh-CN" sz="2800" b="1" dirty="0">
                <a:solidFill>
                  <a:srgbClr val="FF0000"/>
                </a:solidFill>
                <a:latin typeface="Arial" pitchFamily="34" charset="0"/>
              </a:rPr>
              <a:t>=</a:t>
            </a:r>
            <a:r>
              <a:rPr lang="en-US" altLang="zh-CN" sz="2800" b="1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Arial" pitchFamily="34" charset="0"/>
              </a:rPr>
              <a:t>1.013x10</a:t>
            </a:r>
            <a:r>
              <a:rPr kumimoji="0" lang="en-US" altLang="zh-CN" sz="2800" b="1" baseline="30000" dirty="0" smtClean="0">
                <a:solidFill>
                  <a:srgbClr val="FF0000"/>
                </a:solidFill>
                <a:latin typeface="Arial" pitchFamily="34" charset="0"/>
              </a:rPr>
              <a:t>5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Arial" pitchFamily="34" charset="0"/>
              </a:rPr>
              <a:t>Pa</a:t>
            </a:r>
            <a:endParaRPr kumimoji="0" lang="en-US" altLang="zh-CN" sz="28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92870" name="矩形 6"/>
          <p:cNvSpPr>
            <a:spLocks noChangeArrowheads="1"/>
          </p:cNvSpPr>
          <p:nvPr/>
        </p:nvSpPr>
        <p:spPr bwMode="auto">
          <a:xfrm>
            <a:off x="227013" y="2250099"/>
            <a:ext cx="438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1">
                <a:solidFill>
                  <a:srgbClr val="00B050"/>
                </a:solidFill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00B050"/>
                </a:solidFill>
                <a:ea typeface="黑体" pitchFamily="49" charset="-122"/>
              </a:rPr>
              <a:t>、大气压产生的原因：</a:t>
            </a:r>
            <a:endParaRPr lang="zh-CN" altLang="en-US" sz="2800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92871" name="TextBox 7"/>
          <p:cNvSpPr txBox="1">
            <a:spLocks noChangeArrowheads="1"/>
          </p:cNvSpPr>
          <p:nvPr/>
        </p:nvSpPr>
        <p:spPr bwMode="auto">
          <a:xfrm>
            <a:off x="454026" y="3801086"/>
            <a:ext cx="8596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b="1" dirty="0">
                <a:solidFill>
                  <a:srgbClr val="FF0000"/>
                </a:solidFill>
                <a:latin typeface="Arial" pitchFamily="34" charset="0"/>
              </a:rPr>
              <a:t>标准大气压强相当于            高的水银柱产生的压强</a:t>
            </a:r>
          </a:p>
        </p:txBody>
      </p:sp>
      <p:sp>
        <p:nvSpPr>
          <p:cNvPr id="292872" name="TextBox 8"/>
          <p:cNvSpPr txBox="1">
            <a:spLocks noChangeArrowheads="1"/>
          </p:cNvSpPr>
          <p:nvPr/>
        </p:nvSpPr>
        <p:spPr bwMode="auto">
          <a:xfrm>
            <a:off x="227013" y="5102836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b="1">
                <a:solidFill>
                  <a:srgbClr val="007033"/>
                </a:solidFill>
                <a:latin typeface="Arial" pitchFamily="34" charset="0"/>
              </a:rPr>
              <a:t>5</a:t>
            </a:r>
            <a:r>
              <a:rPr kumimoji="0" lang="zh-CN" altLang="en-US" b="1">
                <a:solidFill>
                  <a:srgbClr val="007033"/>
                </a:solidFill>
                <a:latin typeface="Arial" pitchFamily="34" charset="0"/>
              </a:rPr>
              <a:t>、大气压的测量工具：</a:t>
            </a:r>
            <a:endParaRPr kumimoji="0" lang="zh-CN" altLang="en-US" b="1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92873" name="TextBox 9"/>
          <p:cNvSpPr txBox="1">
            <a:spLocks noChangeArrowheads="1"/>
          </p:cNvSpPr>
          <p:nvPr/>
        </p:nvSpPr>
        <p:spPr bwMode="auto">
          <a:xfrm>
            <a:off x="227013" y="5712436"/>
            <a:ext cx="3132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b="1">
                <a:solidFill>
                  <a:srgbClr val="007033"/>
                </a:solidFill>
                <a:latin typeface="Arial" pitchFamily="34" charset="0"/>
              </a:rPr>
              <a:t>6</a:t>
            </a:r>
            <a:r>
              <a:rPr kumimoji="0" lang="zh-CN" altLang="en-US" b="1">
                <a:solidFill>
                  <a:srgbClr val="007033"/>
                </a:solidFill>
                <a:latin typeface="Arial" pitchFamily="34" charset="0"/>
              </a:rPr>
              <a:t>、大气压的应用：</a:t>
            </a:r>
            <a:endParaRPr kumimoji="0" lang="zh-CN" altLang="en-US" b="1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4841876" y="1488099"/>
            <a:ext cx="3900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FF0000"/>
                </a:solidFill>
              </a:rPr>
              <a:t>马德堡半球实验</a:t>
            </a: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4406901" y="2229461"/>
            <a:ext cx="4964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空气受重力且具有流动性</a:t>
            </a:r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3745303" y="2967649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托里拆利实验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3465120" y="3780816"/>
            <a:ext cx="10679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</a:rPr>
              <a:t>760mm</a:t>
            </a:r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3905251" y="4980599"/>
            <a:ext cx="5465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水银气压计和金属盒气压计</a:t>
            </a:r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3266348" y="560448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抽水机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28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928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928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928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928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/>
      <p:bldP spid="292868" grpId="0"/>
      <p:bldP spid="292869" grpId="0"/>
      <p:bldP spid="292870" grpId="0"/>
      <p:bldP spid="292871" grpId="0"/>
      <p:bldP spid="292872" grpId="0"/>
      <p:bldP spid="292873" grpId="0"/>
      <p:bldP spid="292874" grpId="0"/>
      <p:bldP spid="292875" grpId="0"/>
      <p:bldP spid="292876" grpId="0"/>
      <p:bldP spid="292877" grpId="0"/>
      <p:bldP spid="292879" grpId="0"/>
      <p:bldP spid="2928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9" name="Picture 3">
            <a:hlinkClick r:id="rId2" action="ppaction://hlinkfile"/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011363"/>
            <a:ext cx="4510087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762000" y="4218476"/>
            <a:ext cx="78184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4000" b="1" dirty="0">
                <a:latin typeface="Arial" pitchFamily="34" charset="0"/>
                <a:ea typeface="华文新魏" pitchFamily="2" charset="-122"/>
              </a:rPr>
              <a:t>用注射器沿着小船中间位置水平喷水</a:t>
            </a:r>
            <a:r>
              <a:rPr kumimoji="0" lang="zh-CN" altLang="en-US" sz="4000" b="1" dirty="0" smtClean="0">
                <a:latin typeface="Arial" pitchFamily="34" charset="0"/>
                <a:ea typeface="华文新魏" pitchFamily="2" charset="-122"/>
              </a:rPr>
              <a:t>，两</a:t>
            </a:r>
            <a:r>
              <a:rPr kumimoji="0" lang="zh-CN" altLang="en-US" sz="4000" b="1" dirty="0">
                <a:latin typeface="Arial" pitchFamily="34" charset="0"/>
                <a:ea typeface="华文新魏" pitchFamily="2" charset="-122"/>
              </a:rPr>
              <a:t>个小船会如何运动？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441325" y="920750"/>
            <a:ext cx="8064500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液体的压强与流速的关系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708025" y="1798638"/>
            <a:ext cx="7993063" cy="650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3600" b="1">
                <a:solidFill>
                  <a:srgbClr val="FF3300"/>
                </a:solidFill>
              </a:rPr>
              <a:t>在液体中，流速越大的位置压强越小。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663575" y="4376738"/>
            <a:ext cx="8077200" cy="1200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3600" b="1">
                <a:solidFill>
                  <a:srgbClr val="FF3300"/>
                </a:solidFill>
              </a:rPr>
              <a:t>      </a:t>
            </a:r>
            <a:r>
              <a:rPr lang="zh-CN" altLang="en-US" sz="3600" b="1">
                <a:solidFill>
                  <a:srgbClr val="FF3300"/>
                </a:solidFill>
              </a:rPr>
              <a:t>在流体</a:t>
            </a:r>
            <a:r>
              <a:rPr lang="en-US" altLang="zh-CN" sz="3600" b="1">
                <a:solidFill>
                  <a:srgbClr val="FF3300"/>
                </a:solidFill>
              </a:rPr>
              <a:t>(</a:t>
            </a:r>
            <a:r>
              <a:rPr lang="zh-CN" altLang="en-US" sz="3600" b="1">
                <a:solidFill>
                  <a:srgbClr val="FF3300"/>
                </a:solidFill>
              </a:rPr>
              <a:t>气体和液体</a:t>
            </a:r>
            <a:r>
              <a:rPr lang="en-US" altLang="zh-CN" sz="3600" b="1">
                <a:solidFill>
                  <a:srgbClr val="FF3300"/>
                </a:solidFill>
              </a:rPr>
              <a:t>)</a:t>
            </a:r>
            <a:r>
              <a:rPr lang="zh-CN" altLang="en-US" sz="3600" b="1">
                <a:solidFill>
                  <a:srgbClr val="FF3300"/>
                </a:solidFill>
              </a:rPr>
              <a:t>中，流速越大的位置压强越小</a:t>
            </a:r>
            <a:r>
              <a:rPr lang="en-US" altLang="zh-CN" sz="3600" b="1">
                <a:solidFill>
                  <a:srgbClr val="FF3300"/>
                </a:solidFill>
              </a:rPr>
              <a:t>,</a:t>
            </a:r>
            <a:r>
              <a:rPr lang="zh-CN" altLang="en-US" sz="3600" b="1">
                <a:solidFill>
                  <a:srgbClr val="FF3300"/>
                </a:solidFill>
              </a:rPr>
              <a:t>反之则越大。</a:t>
            </a: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304800" y="922338"/>
            <a:ext cx="2087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4800">
                <a:solidFill>
                  <a:schemeClr val="tx1"/>
                </a:solidFill>
                <a:ea typeface="黑体" pitchFamily="49" charset="-122"/>
              </a:rPr>
              <a:t>结论：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296863" y="3589338"/>
            <a:ext cx="2087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4000" b="1">
                <a:solidFill>
                  <a:srgbClr val="FF0000"/>
                </a:solidFill>
                <a:ea typeface="黑体" pitchFamily="49" charset="-122"/>
              </a:rPr>
              <a:t>总结：</a:t>
            </a:r>
          </a:p>
        </p:txBody>
      </p:sp>
      <p:sp>
        <p:nvSpPr>
          <p:cNvPr id="279559" name="Text Box 9"/>
          <p:cNvSpPr txBox="1">
            <a:spLocks noChangeArrowheads="1"/>
          </p:cNvSpPr>
          <p:nvPr/>
        </p:nvSpPr>
        <p:spPr bwMode="auto">
          <a:xfrm>
            <a:off x="252413" y="2765425"/>
            <a:ext cx="1676400" cy="576263"/>
          </a:xfrm>
          <a:prstGeom prst="rect">
            <a:avLst/>
          </a:prstGeom>
          <a:solidFill>
            <a:srgbClr val="008000"/>
          </a:solidFill>
          <a:ln w="57150" cmpd="thickThin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>
                <a:latin typeface="Arial" pitchFamily="34" charset="0"/>
                <a:ea typeface="黑体" pitchFamily="49" charset="-122"/>
              </a:rPr>
              <a:t>享受成果</a:t>
            </a:r>
            <a:endParaRPr kumimoji="0" lang="zh-CN" altLang="en-US" b="1" dirty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 animBg="1"/>
      <p:bldP spid="345093" grpId="0" animBg="1"/>
      <p:bldP spid="345094" grpId="0"/>
      <p:bldP spid="345095" grpId="0"/>
      <p:bldP spid="279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89" name="Picture 3" descr="飞机图片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636713"/>
            <a:ext cx="7272338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90" name="Text Box 3"/>
          <p:cNvSpPr txBox="1">
            <a:spLocks noChangeArrowheads="1"/>
          </p:cNvSpPr>
          <p:nvPr/>
        </p:nvSpPr>
        <p:spPr bwMode="auto">
          <a:xfrm>
            <a:off x="2411413" y="5661025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b="1">
                <a:solidFill>
                  <a:srgbClr val="0000FF"/>
                </a:solidFill>
                <a:latin typeface="宋体" pitchFamily="2" charset="-122"/>
              </a:rPr>
              <a:t>飞机是如何升空的</a:t>
            </a:r>
            <a:r>
              <a:rPr kumimoji="0" lang="en-US" b="1">
                <a:solidFill>
                  <a:srgbClr val="0000FF"/>
                </a:solidFill>
                <a:latin typeface="宋体" pitchFamily="2" charset="-122"/>
              </a:rPr>
              <a:t>?</a:t>
            </a:r>
          </a:p>
        </p:txBody>
      </p:sp>
      <p:pic>
        <p:nvPicPr>
          <p:cNvPr id="211001" name="Picture 57" descr="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3263"/>
            <a:ext cx="2728913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565400"/>
            <a:ext cx="7850187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3" name="Rectangle 3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700213"/>
            <a:ext cx="4392613" cy="792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>
                <a:solidFill>
                  <a:srgbClr val="FF0000"/>
                </a:solidFill>
              </a:rPr>
              <a:t>上方流速快，压强小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0" y="4797425"/>
            <a:ext cx="43211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FF0000"/>
                </a:solidFill>
              </a:rPr>
              <a:t>下方流速慢，压强大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-181562">
            <a:off x="4211638" y="2276475"/>
            <a:ext cx="1584325" cy="719138"/>
            <a:chOff x="2381" y="935"/>
            <a:chExt cx="1043" cy="907"/>
          </a:xfrm>
        </p:grpSpPr>
        <p:sp>
          <p:nvSpPr>
            <p:cNvPr id="280582" name="Line 6"/>
            <p:cNvSpPr>
              <a:spLocks noChangeShapeType="1"/>
            </p:cNvSpPr>
            <p:nvPr/>
          </p:nvSpPr>
          <p:spPr bwMode="auto">
            <a:xfrm>
              <a:off x="2608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3" name="Line 7"/>
            <p:cNvSpPr>
              <a:spLocks noChangeShapeType="1"/>
            </p:cNvSpPr>
            <p:nvPr/>
          </p:nvSpPr>
          <p:spPr bwMode="auto">
            <a:xfrm>
              <a:off x="2835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4" name="Line 8"/>
            <p:cNvSpPr>
              <a:spLocks noChangeShapeType="1"/>
            </p:cNvSpPr>
            <p:nvPr/>
          </p:nvSpPr>
          <p:spPr bwMode="auto">
            <a:xfrm>
              <a:off x="3061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5" name="Line 9"/>
            <p:cNvSpPr>
              <a:spLocks noChangeShapeType="1"/>
            </p:cNvSpPr>
            <p:nvPr/>
          </p:nvSpPr>
          <p:spPr bwMode="auto">
            <a:xfrm>
              <a:off x="3288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6" name="Line 10"/>
            <p:cNvSpPr>
              <a:spLocks noChangeShapeType="1"/>
            </p:cNvSpPr>
            <p:nvPr/>
          </p:nvSpPr>
          <p:spPr bwMode="auto">
            <a:xfrm>
              <a:off x="3424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7" name="Line 11"/>
            <p:cNvSpPr>
              <a:spLocks noChangeShapeType="1"/>
            </p:cNvSpPr>
            <p:nvPr/>
          </p:nvSpPr>
          <p:spPr bwMode="auto">
            <a:xfrm>
              <a:off x="2381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3532" name="Line 12"/>
          <p:cNvSpPr>
            <a:spLocks noChangeShapeType="1"/>
          </p:cNvSpPr>
          <p:nvPr/>
        </p:nvSpPr>
        <p:spPr bwMode="auto">
          <a:xfrm flipH="1" flipV="1">
            <a:off x="2627313" y="2492375"/>
            <a:ext cx="1728787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33" name="Line 13"/>
          <p:cNvSpPr>
            <a:spLocks noChangeShapeType="1"/>
          </p:cNvSpPr>
          <p:nvPr/>
        </p:nvSpPr>
        <p:spPr bwMode="auto">
          <a:xfrm flipV="1">
            <a:off x="2987675" y="4076700"/>
            <a:ext cx="1655763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 rot="10663171">
            <a:off x="4284663" y="4221163"/>
            <a:ext cx="1584325" cy="1439862"/>
            <a:chOff x="2381" y="935"/>
            <a:chExt cx="1043" cy="907"/>
          </a:xfrm>
        </p:grpSpPr>
        <p:sp>
          <p:nvSpPr>
            <p:cNvPr id="280591" name="Line 15"/>
            <p:cNvSpPr>
              <a:spLocks noChangeShapeType="1"/>
            </p:cNvSpPr>
            <p:nvPr/>
          </p:nvSpPr>
          <p:spPr bwMode="auto">
            <a:xfrm>
              <a:off x="2608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92" name="Line 16"/>
            <p:cNvSpPr>
              <a:spLocks noChangeShapeType="1"/>
            </p:cNvSpPr>
            <p:nvPr/>
          </p:nvSpPr>
          <p:spPr bwMode="auto">
            <a:xfrm>
              <a:off x="2835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93" name="Line 17"/>
            <p:cNvSpPr>
              <a:spLocks noChangeShapeType="1"/>
            </p:cNvSpPr>
            <p:nvPr/>
          </p:nvSpPr>
          <p:spPr bwMode="auto">
            <a:xfrm>
              <a:off x="3061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94" name="Line 18"/>
            <p:cNvSpPr>
              <a:spLocks noChangeShapeType="1"/>
            </p:cNvSpPr>
            <p:nvPr/>
          </p:nvSpPr>
          <p:spPr bwMode="auto">
            <a:xfrm>
              <a:off x="3288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95" name="Line 19"/>
            <p:cNvSpPr>
              <a:spLocks noChangeShapeType="1"/>
            </p:cNvSpPr>
            <p:nvPr/>
          </p:nvSpPr>
          <p:spPr bwMode="auto">
            <a:xfrm>
              <a:off x="3424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96" name="Line 20"/>
            <p:cNvSpPr>
              <a:spLocks noChangeShapeType="1"/>
            </p:cNvSpPr>
            <p:nvPr/>
          </p:nvSpPr>
          <p:spPr bwMode="auto">
            <a:xfrm>
              <a:off x="2381" y="935"/>
              <a:ext cx="0" cy="9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843213" y="1844675"/>
            <a:ext cx="2590800" cy="1871663"/>
            <a:chOff x="1791" y="1162"/>
            <a:chExt cx="1632" cy="1179"/>
          </a:xfrm>
        </p:grpSpPr>
        <p:sp>
          <p:nvSpPr>
            <p:cNvPr id="280598" name="AutoShape 22"/>
            <p:cNvSpPr>
              <a:spLocks noChangeArrowheads="1"/>
            </p:cNvSpPr>
            <p:nvPr/>
          </p:nvSpPr>
          <p:spPr bwMode="auto">
            <a:xfrm>
              <a:off x="2925" y="1525"/>
              <a:ext cx="181" cy="816"/>
            </a:xfrm>
            <a:prstGeom prst="upArrow">
              <a:avLst>
                <a:gd name="adj1" fmla="val 50000"/>
                <a:gd name="adj2" fmla="val 11270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80599" name="Text Box 23"/>
            <p:cNvSpPr txBox="1">
              <a:spLocks noChangeArrowheads="1"/>
            </p:cNvSpPr>
            <p:nvPr/>
          </p:nvSpPr>
          <p:spPr bwMode="auto">
            <a:xfrm>
              <a:off x="1791" y="1162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sz="3600">
                  <a:latin typeface="Arial" pitchFamily="34" charset="0"/>
                </a:rPr>
                <a:t>合压强：</a:t>
              </a:r>
              <a:r>
                <a:rPr kumimoji="0" lang="en-US" altLang="zh-CN" sz="3600">
                  <a:latin typeface="Arial" pitchFamily="34" charset="0"/>
                </a:rPr>
                <a:t>P</a:t>
              </a:r>
            </a:p>
          </p:txBody>
        </p:sp>
      </p:grpSp>
      <p:sp>
        <p:nvSpPr>
          <p:cNvPr id="280600" name="Text Box 24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0" y="442913"/>
            <a:ext cx="5616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4000" dirty="0">
                <a:latin typeface="Arial" pitchFamily="34" charset="0"/>
              </a:rPr>
              <a:t>飞机获得升力的原因</a:t>
            </a: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250825" y="1196975"/>
            <a:ext cx="8713788" cy="5256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168275" y="982663"/>
            <a:ext cx="685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4000" b="1" dirty="0">
                <a:latin typeface="Arial" pitchFamily="34" charset="0"/>
              </a:rPr>
              <a:t>机翼上下表面存在压强差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635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3635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animBg="1"/>
      <p:bldP spid="363523" grpId="1" animBg="1"/>
      <p:bldP spid="363524" grpId="0"/>
      <p:bldP spid="363524" grpId="1"/>
      <p:bldP spid="363532" grpId="0" animBg="1"/>
      <p:bldP spid="363533" grpId="0" animBg="1"/>
      <p:bldP spid="3635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zh-CN"/>
          </a:p>
        </p:txBody>
      </p:sp>
      <p:sp>
        <p:nvSpPr>
          <p:cNvPr id="282627" name="Rectangle 3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pic>
        <p:nvPicPr>
          <p:cNvPr id="282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1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629" name="Text Box 10"/>
          <p:cNvSpPr txBox="1">
            <a:spLocks noChangeArrowheads="1"/>
          </p:cNvSpPr>
          <p:nvPr/>
        </p:nvSpPr>
        <p:spPr bwMode="auto">
          <a:xfrm>
            <a:off x="381000" y="1447800"/>
            <a:ext cx="8305800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4000" b="1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机翼的升力：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      </a:t>
            </a:r>
            <a:r>
              <a:rPr kumimoji="0" lang="zh-CN" altLang="en-US" sz="3600" b="1">
                <a:latin typeface="Arial" pitchFamily="34" charset="0"/>
              </a:rPr>
              <a:t>由于机翼的形状上凸下平，在空气中运动时，通过机翼的上下表面的空气流速不同而存在压强差，产生了向上的升力。</a:t>
            </a:r>
            <a:endParaRPr kumimoji="0" lang="zh-CN" altLang="en-US" sz="3600">
              <a:latin typeface="Arial" pitchFamily="34" charset="0"/>
            </a:endParaRPr>
          </a:p>
        </p:txBody>
      </p:sp>
      <p:sp>
        <p:nvSpPr>
          <p:cNvPr id="282630" name="Text Box 12"/>
          <p:cNvSpPr txBox="1">
            <a:spLocks noChangeArrowheads="1"/>
          </p:cNvSpPr>
          <p:nvPr/>
        </p:nvSpPr>
        <p:spPr bwMode="auto">
          <a:xfrm>
            <a:off x="531813" y="152400"/>
            <a:ext cx="1676400" cy="576263"/>
          </a:xfrm>
          <a:prstGeom prst="rect">
            <a:avLst/>
          </a:prstGeom>
          <a:solidFill>
            <a:srgbClr val="008000"/>
          </a:solidFill>
          <a:ln w="57150" cmpd="thickThin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>
                <a:latin typeface="Arial" pitchFamily="34" charset="0"/>
                <a:ea typeface="黑体" pitchFamily="49" charset="-122"/>
              </a:rPr>
              <a:t>享受成果</a:t>
            </a:r>
            <a:endParaRPr kumimoji="0" lang="zh-CN" altLang="en-US" b="1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86" name="Picture 18" descr="QjIoISk=_fIFdEfXsNwY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" b="7375"/>
          <a:stretch>
            <a:fillRect/>
          </a:stretch>
        </p:blipFill>
        <p:spPr bwMode="auto">
          <a:xfrm>
            <a:off x="1370013" y="709613"/>
            <a:ext cx="3741737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87" name="Picture 19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/>
          <a:stretch>
            <a:fillRect/>
          </a:stretch>
        </p:blipFill>
        <p:spPr bwMode="auto">
          <a:xfrm>
            <a:off x="1390650" y="3471863"/>
            <a:ext cx="3695700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5291138" y="3516313"/>
            <a:ext cx="31130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鸟类的翅膀横截面与飞机机翼很相似</a:t>
            </a:r>
          </a:p>
        </p:txBody>
      </p:sp>
      <p:sp>
        <p:nvSpPr>
          <p:cNvPr id="211989" name="Text Box 21"/>
          <p:cNvSpPr txBox="1">
            <a:spLocks noChangeArrowheads="1"/>
          </p:cNvSpPr>
          <p:nvPr/>
        </p:nvSpPr>
        <p:spPr bwMode="auto">
          <a:xfrm>
            <a:off x="5221288" y="1144588"/>
            <a:ext cx="3152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所有飞机的机翼横截面都不是对称的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0" name="Picture 2" descr="北京城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472113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701675" y="615950"/>
            <a:ext cx="73437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现在相信你能解释这些现象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785813" y="1371600"/>
            <a:ext cx="748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600" b="1">
                <a:solidFill>
                  <a:schemeClr val="tx1"/>
                </a:solidFill>
                <a:latin typeface="宋体" pitchFamily="2" charset="-122"/>
              </a:rPr>
              <a:t>为什么人不能站在安全线以内？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3758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Line 2"/>
          <p:cNvSpPr>
            <a:spLocks noChangeShapeType="1"/>
          </p:cNvSpPr>
          <p:nvPr/>
        </p:nvSpPr>
        <p:spPr bwMode="auto">
          <a:xfrm flipH="1">
            <a:off x="5867400" y="2060575"/>
            <a:ext cx="0" cy="4797425"/>
          </a:xfrm>
          <a:prstGeom prst="line">
            <a:avLst/>
          </a:prstGeom>
          <a:noFill/>
          <a:ln w="762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2387" name="Group 3"/>
          <p:cNvGrpSpPr>
            <a:grpSpLocks/>
          </p:cNvGrpSpPr>
          <p:nvPr/>
        </p:nvGrpSpPr>
        <p:grpSpPr bwMode="auto">
          <a:xfrm>
            <a:off x="6516688" y="1846263"/>
            <a:ext cx="301625" cy="4967287"/>
            <a:chOff x="3072" y="288"/>
            <a:chExt cx="192" cy="4176"/>
          </a:xfrm>
        </p:grpSpPr>
        <p:sp>
          <p:nvSpPr>
            <p:cNvPr id="272388" name="Line 4"/>
            <p:cNvSpPr>
              <a:spLocks noChangeShapeType="1"/>
            </p:cNvSpPr>
            <p:nvPr/>
          </p:nvSpPr>
          <p:spPr bwMode="auto">
            <a:xfrm>
              <a:off x="3168" y="1008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389" name="Rectangle 5"/>
            <p:cNvSpPr>
              <a:spLocks noChangeArrowheads="1"/>
            </p:cNvSpPr>
            <p:nvPr/>
          </p:nvSpPr>
          <p:spPr bwMode="auto">
            <a:xfrm>
              <a:off x="3072" y="3744"/>
              <a:ext cx="192" cy="7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72390" name="Rectangle 6"/>
            <p:cNvSpPr>
              <a:spLocks noChangeArrowheads="1"/>
            </p:cNvSpPr>
            <p:nvPr/>
          </p:nvSpPr>
          <p:spPr bwMode="auto">
            <a:xfrm>
              <a:off x="3072" y="288"/>
              <a:ext cx="192" cy="7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72391" name="Rectangle 7"/>
            <p:cNvSpPr>
              <a:spLocks noChangeArrowheads="1"/>
            </p:cNvSpPr>
            <p:nvPr/>
          </p:nvSpPr>
          <p:spPr bwMode="auto">
            <a:xfrm>
              <a:off x="3072" y="1104"/>
              <a:ext cx="192" cy="7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3072" y="1968"/>
              <a:ext cx="192" cy="7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3072" y="2880"/>
              <a:ext cx="192" cy="7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603250" y="800100"/>
            <a:ext cx="748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36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3600" b="1">
                <a:solidFill>
                  <a:schemeClr val="tx1"/>
                </a:solidFill>
                <a:latin typeface="宋体" pitchFamily="2" charset="-122"/>
              </a:rPr>
              <a:t>为什么人不能站在安全线以内？</a:t>
            </a:r>
          </a:p>
        </p:txBody>
      </p:sp>
      <p:grpSp>
        <p:nvGrpSpPr>
          <p:cNvPr id="272396" name="Group 12"/>
          <p:cNvGrpSpPr>
            <a:grpSpLocks/>
          </p:cNvGrpSpPr>
          <p:nvPr/>
        </p:nvGrpSpPr>
        <p:grpSpPr bwMode="auto">
          <a:xfrm>
            <a:off x="4749800" y="3644900"/>
            <a:ext cx="609600" cy="1143000"/>
            <a:chOff x="1680" y="1632"/>
            <a:chExt cx="384" cy="720"/>
          </a:xfrm>
        </p:grpSpPr>
        <p:sp>
          <p:nvSpPr>
            <p:cNvPr id="272397" name="Oval 13"/>
            <p:cNvSpPr>
              <a:spLocks noChangeArrowheads="1"/>
            </p:cNvSpPr>
            <p:nvPr/>
          </p:nvSpPr>
          <p:spPr bwMode="auto">
            <a:xfrm>
              <a:off x="1680" y="1728"/>
              <a:ext cx="336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72398" name="Rectangle 14"/>
            <p:cNvSpPr>
              <a:spLocks noChangeArrowheads="1"/>
            </p:cNvSpPr>
            <p:nvPr/>
          </p:nvSpPr>
          <p:spPr bwMode="auto">
            <a:xfrm>
              <a:off x="1824" y="2160"/>
              <a:ext cx="9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72399" name="Rectangle 15"/>
            <p:cNvSpPr>
              <a:spLocks noChangeArrowheads="1"/>
            </p:cNvSpPr>
            <p:nvPr/>
          </p:nvSpPr>
          <p:spPr bwMode="auto">
            <a:xfrm>
              <a:off x="1824" y="1632"/>
              <a:ext cx="9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272400" name="Oval 16"/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76849" name="Line 17"/>
          <p:cNvSpPr>
            <a:spLocks noChangeShapeType="1"/>
          </p:cNvSpPr>
          <p:nvPr/>
        </p:nvSpPr>
        <p:spPr bwMode="auto">
          <a:xfrm flipV="1">
            <a:off x="6156325" y="3500438"/>
            <a:ext cx="0" cy="182880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50" name="Line 18"/>
          <p:cNvSpPr>
            <a:spLocks noChangeShapeType="1"/>
          </p:cNvSpPr>
          <p:nvPr/>
        </p:nvSpPr>
        <p:spPr bwMode="auto">
          <a:xfrm flipV="1">
            <a:off x="4368800" y="3797300"/>
            <a:ext cx="0" cy="990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877050" y="2997200"/>
            <a:ext cx="455613" cy="2667000"/>
            <a:chOff x="3120" y="1104"/>
            <a:chExt cx="287" cy="1680"/>
          </a:xfrm>
        </p:grpSpPr>
        <p:sp>
          <p:nvSpPr>
            <p:cNvPr id="272404" name="Line 20"/>
            <p:cNvSpPr>
              <a:spLocks noChangeShapeType="1"/>
            </p:cNvSpPr>
            <p:nvPr/>
          </p:nvSpPr>
          <p:spPr bwMode="auto">
            <a:xfrm flipH="1" flipV="1">
              <a:off x="3360" y="1104"/>
              <a:ext cx="0" cy="1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53" name="Text Box 21"/>
            <p:cNvSpPr txBox="1">
              <a:spLocks noChangeArrowheads="1"/>
            </p:cNvSpPr>
            <p:nvPr/>
          </p:nvSpPr>
          <p:spPr bwMode="auto">
            <a:xfrm>
              <a:off x="3120" y="1248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3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V</a:t>
              </a:r>
            </a:p>
          </p:txBody>
        </p:sp>
      </p:grpSp>
      <p:sp>
        <p:nvSpPr>
          <p:cNvPr id="376854" name="AutoShape 22"/>
          <p:cNvSpPr>
            <a:spLocks noChangeArrowheads="1"/>
          </p:cNvSpPr>
          <p:nvPr/>
        </p:nvSpPr>
        <p:spPr bwMode="auto">
          <a:xfrm>
            <a:off x="3073400" y="3949700"/>
            <a:ext cx="1600200" cy="533400"/>
          </a:xfrm>
          <a:prstGeom prst="notchedRight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76855" name="AutoShape 23"/>
          <p:cNvSpPr>
            <a:spLocks noChangeArrowheads="1"/>
          </p:cNvSpPr>
          <p:nvPr/>
        </p:nvSpPr>
        <p:spPr bwMode="auto">
          <a:xfrm>
            <a:off x="5435600" y="4025900"/>
            <a:ext cx="762000" cy="304800"/>
          </a:xfrm>
          <a:prstGeom prst="lef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76856" name="Text Box 24"/>
          <p:cNvSpPr txBox="1">
            <a:spLocks noChangeArrowheads="1"/>
          </p:cNvSpPr>
          <p:nvPr/>
        </p:nvSpPr>
        <p:spPr bwMode="auto">
          <a:xfrm>
            <a:off x="5292725" y="4449763"/>
            <a:ext cx="671513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1"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空气流速快</a:t>
            </a:r>
          </a:p>
        </p:txBody>
      </p:sp>
      <p:sp>
        <p:nvSpPr>
          <p:cNvPr id="376857" name="Text Box 25"/>
          <p:cNvSpPr txBox="1">
            <a:spLocks noChangeArrowheads="1"/>
          </p:cNvSpPr>
          <p:nvPr/>
        </p:nvSpPr>
        <p:spPr bwMode="auto">
          <a:xfrm>
            <a:off x="3751263" y="4513263"/>
            <a:ext cx="671512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1" lang="zh-CN" altLang="en-US" sz="32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空气流速慢</a:t>
            </a:r>
          </a:p>
        </p:txBody>
      </p:sp>
      <p:sp>
        <p:nvSpPr>
          <p:cNvPr id="376858" name="Text Box 26"/>
          <p:cNvSpPr txBox="1">
            <a:spLocks noChangeArrowheads="1"/>
          </p:cNvSpPr>
          <p:nvPr/>
        </p:nvSpPr>
        <p:spPr bwMode="auto">
          <a:xfrm>
            <a:off x="2124075" y="32131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空气压强大</a:t>
            </a:r>
          </a:p>
        </p:txBody>
      </p:sp>
      <p:sp>
        <p:nvSpPr>
          <p:cNvPr id="376859" name="Text Box 27"/>
          <p:cNvSpPr txBox="1">
            <a:spLocks noChangeArrowheads="1"/>
          </p:cNvSpPr>
          <p:nvPr/>
        </p:nvSpPr>
        <p:spPr bwMode="auto">
          <a:xfrm>
            <a:off x="4673600" y="532130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空气压强小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9" grpId="0" animBg="1"/>
      <p:bldP spid="376850" grpId="0" animBg="1"/>
      <p:bldP spid="376854" grpId="0" animBg="1"/>
      <p:bldP spid="376855" grpId="0" animBg="1"/>
      <p:bldP spid="376856" grpId="0"/>
      <p:bldP spid="376857" grpId="0"/>
      <p:bldP spid="376858" grpId="0"/>
      <p:bldP spid="3768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61" name="Rectangle 9"/>
          <p:cNvSpPr>
            <a:spLocks noChangeArrowheads="1"/>
          </p:cNvSpPr>
          <p:nvPr/>
        </p:nvSpPr>
        <p:spPr bwMode="white">
          <a:xfrm>
            <a:off x="698500" y="1606550"/>
            <a:ext cx="7416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39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kumimoji="1" lang="zh-CN" altLang="zh-CN" sz="2800" b="1">
                <a:solidFill>
                  <a:srgbClr val="0000FF"/>
                </a:solidFill>
                <a:latin typeface="宋体" pitchFamily="2" charset="-122"/>
              </a:rPr>
              <a:t>这是非洲草原犬鼠洞穴的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横</a:t>
            </a:r>
            <a:r>
              <a:rPr kumimoji="1" lang="zh-CN" altLang="zh-CN" sz="2800" b="1">
                <a:solidFill>
                  <a:srgbClr val="0000FF"/>
                </a:solidFill>
                <a:latin typeface="宋体" pitchFamily="2" charset="-122"/>
              </a:rPr>
              <a:t>截面示意图</a:t>
            </a:r>
            <a:endParaRPr kumimoji="1" lang="zh-CN" altLang="en-US" sz="2800" b="1">
              <a:solidFill>
                <a:srgbClr val="0000FF"/>
              </a:solidFill>
              <a:latin typeface="宋体" pitchFamily="2" charset="-122"/>
            </a:endParaRPr>
          </a:p>
        </p:txBody>
      </p:sp>
      <p:pic>
        <p:nvPicPr>
          <p:cNvPr id="228364" name="Picture 1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93" b="12321"/>
          <a:stretch>
            <a:fillRect/>
          </a:stretch>
        </p:blipFill>
        <p:spPr bwMode="auto">
          <a:xfrm>
            <a:off x="2103438" y="2459038"/>
            <a:ext cx="4937125" cy="242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72" name="Rectangle 20"/>
          <p:cNvSpPr>
            <a:spLocks noChangeArrowheads="1"/>
          </p:cNvSpPr>
          <p:nvPr/>
        </p:nvSpPr>
        <p:spPr bwMode="white">
          <a:xfrm>
            <a:off x="679450" y="4902200"/>
            <a:ext cx="7953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39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犬鼠的洞穴有两个出口，一个是平的，另一个则是隆起的土堆。这是为什么呢？</a:t>
            </a:r>
          </a:p>
        </p:txBody>
      </p:sp>
      <p:pic>
        <p:nvPicPr>
          <p:cNvPr id="228374" name="Picture 22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35013"/>
            <a:ext cx="2949575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542925" y="596900"/>
            <a:ext cx="8089900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非洲草原犬鼠的空调系统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 </a:t>
            </a:r>
          </a:p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    非洲草原犬鼠洞穴的横截面示意图。洞穴有两个出口，一个是平的，另一个则是隆起的圆形土堆。生物学家不是很清楚其中的原因，他们猜想：草原犬鼠把其中的一个洞口堆成土包状，是为了建一处视野开阔的瞭望台，但是如果这一假设成立的话，它又为什么不在两个洞口都堆成土包呢？那样不就有了两个瞭望台了吗？实际上，两个洞口的形状不同，决定了洞穴中空气流动的方向。吹过平坦表面的风运动速度小，压强大；吹过隆起表面的风速度大，压强小。因此，地面上风吹进了犬鼠的洞穴，给犬鼠带去了习习凉风。标出洞穴中空气流动的方向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80975" y="4144963"/>
            <a:ext cx="9324975" cy="27495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/>
              <a:t>        </a:t>
            </a:r>
            <a:r>
              <a:rPr lang="zh-CN" altLang="en-US" sz="2800" b="1"/>
              <a:t>据报道，在成都老成仁路硫璃场红砖桥附近的铁路桥道口，一名</a:t>
            </a:r>
            <a:r>
              <a:rPr lang="en-US" altLang="zh-CN" sz="2800" b="1"/>
              <a:t>18</a:t>
            </a:r>
            <a:r>
              <a:rPr lang="zh-CN" altLang="en-US" sz="2800" b="1"/>
              <a:t>岁的女孩在火车急驶而来时，为躲避火车，便坐在距离铁轨很近的石坎上，并低头捂住耳朵，谁知</a:t>
            </a:r>
            <a:r>
              <a:rPr lang="zh-CN" altLang="en-US" sz="2800" b="1">
                <a:solidFill>
                  <a:srgbClr val="FF0000"/>
                </a:solidFill>
              </a:rPr>
              <a:t>强大的气流将女孩的长发卷起，将其拖入车底</a:t>
            </a:r>
            <a:r>
              <a:rPr lang="zh-CN" altLang="en-US" sz="2800" b="1"/>
              <a:t>，女孩当场死亡。</a:t>
            </a:r>
          </a:p>
          <a:p>
            <a:pPr>
              <a:buFont typeface="Wingdings" pitchFamily="2" charset="2"/>
              <a:buNone/>
            </a:pPr>
            <a:endParaRPr lang="en-US" altLang="zh-CN" sz="2800" b="1"/>
          </a:p>
        </p:txBody>
      </p:sp>
      <p:pic>
        <p:nvPicPr>
          <p:cNvPr id="267267" name="Picture 3" descr="7VO5SATG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8913"/>
            <a:ext cx="6985000" cy="39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7266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6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955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1909763"/>
            <a:ext cx="3579812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3956" name="Group 4"/>
          <p:cNvGrpSpPr>
            <a:grpSpLocks/>
          </p:cNvGrpSpPr>
          <p:nvPr/>
        </p:nvGrpSpPr>
        <p:grpSpPr bwMode="auto">
          <a:xfrm>
            <a:off x="3019425" y="2052638"/>
            <a:ext cx="1800225" cy="2089150"/>
            <a:chOff x="1610" y="1706"/>
            <a:chExt cx="1943" cy="1860"/>
          </a:xfrm>
        </p:grpSpPr>
        <p:sp>
          <p:nvSpPr>
            <p:cNvPr id="253957" name="Freeform 5"/>
            <p:cNvSpPr>
              <a:spLocks/>
            </p:cNvSpPr>
            <p:nvPr/>
          </p:nvSpPr>
          <p:spPr bwMode="auto">
            <a:xfrm>
              <a:off x="1663" y="1706"/>
              <a:ext cx="1852" cy="1732"/>
            </a:xfrm>
            <a:custGeom>
              <a:avLst/>
              <a:gdLst>
                <a:gd name="T0" fmla="*/ 128 w 1852"/>
                <a:gd name="T1" fmla="*/ 91 h 1732"/>
                <a:gd name="T2" fmla="*/ 128 w 1852"/>
                <a:gd name="T3" fmla="*/ 227 h 1732"/>
                <a:gd name="T4" fmla="*/ 38 w 1852"/>
                <a:gd name="T5" fmla="*/ 862 h 1732"/>
                <a:gd name="T6" fmla="*/ 219 w 1852"/>
                <a:gd name="T7" fmla="*/ 1588 h 1732"/>
                <a:gd name="T8" fmla="*/ 1353 w 1852"/>
                <a:gd name="T9" fmla="*/ 1679 h 1732"/>
                <a:gd name="T10" fmla="*/ 1625 w 1852"/>
                <a:gd name="T11" fmla="*/ 1270 h 1732"/>
                <a:gd name="T12" fmla="*/ 1852 w 1852"/>
                <a:gd name="T13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2" h="1732">
                  <a:moveTo>
                    <a:pt x="128" y="91"/>
                  </a:moveTo>
                  <a:cubicBezTo>
                    <a:pt x="135" y="95"/>
                    <a:pt x="143" y="99"/>
                    <a:pt x="128" y="227"/>
                  </a:cubicBezTo>
                  <a:cubicBezTo>
                    <a:pt x="113" y="355"/>
                    <a:pt x="23" y="635"/>
                    <a:pt x="38" y="862"/>
                  </a:cubicBezTo>
                  <a:cubicBezTo>
                    <a:pt x="53" y="1089"/>
                    <a:pt x="0" y="1452"/>
                    <a:pt x="219" y="1588"/>
                  </a:cubicBezTo>
                  <a:cubicBezTo>
                    <a:pt x="438" y="1724"/>
                    <a:pt x="1119" y="1732"/>
                    <a:pt x="1353" y="1679"/>
                  </a:cubicBezTo>
                  <a:cubicBezTo>
                    <a:pt x="1587" y="1626"/>
                    <a:pt x="1542" y="1550"/>
                    <a:pt x="1625" y="1270"/>
                  </a:cubicBezTo>
                  <a:cubicBezTo>
                    <a:pt x="1708" y="990"/>
                    <a:pt x="1814" y="212"/>
                    <a:pt x="1852" y="0"/>
                  </a:cubicBezTo>
                </a:path>
              </a:pathLst>
            </a:custGeom>
            <a:noFill/>
            <a:ln w="412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3958" name="Group 6"/>
            <p:cNvGrpSpPr>
              <a:grpSpLocks/>
            </p:cNvGrpSpPr>
            <p:nvPr/>
          </p:nvGrpSpPr>
          <p:grpSpPr bwMode="auto">
            <a:xfrm>
              <a:off x="1610" y="1752"/>
              <a:ext cx="1943" cy="1814"/>
              <a:chOff x="1610" y="1752"/>
              <a:chExt cx="1943" cy="1814"/>
            </a:xfrm>
          </p:grpSpPr>
          <p:sp>
            <p:nvSpPr>
              <p:cNvPr id="253959" name="Freeform 7"/>
              <p:cNvSpPr>
                <a:spLocks/>
              </p:cNvSpPr>
              <p:nvPr/>
            </p:nvSpPr>
            <p:spPr bwMode="auto">
              <a:xfrm>
                <a:off x="1701" y="1752"/>
                <a:ext cx="1852" cy="1732"/>
              </a:xfrm>
              <a:custGeom>
                <a:avLst/>
                <a:gdLst>
                  <a:gd name="T0" fmla="*/ 128 w 1852"/>
                  <a:gd name="T1" fmla="*/ 91 h 1732"/>
                  <a:gd name="T2" fmla="*/ 128 w 1852"/>
                  <a:gd name="T3" fmla="*/ 227 h 1732"/>
                  <a:gd name="T4" fmla="*/ 38 w 1852"/>
                  <a:gd name="T5" fmla="*/ 862 h 1732"/>
                  <a:gd name="T6" fmla="*/ 219 w 1852"/>
                  <a:gd name="T7" fmla="*/ 1588 h 1732"/>
                  <a:gd name="T8" fmla="*/ 1353 w 1852"/>
                  <a:gd name="T9" fmla="*/ 1679 h 1732"/>
                  <a:gd name="T10" fmla="*/ 1625 w 1852"/>
                  <a:gd name="T11" fmla="*/ 1270 h 1732"/>
                  <a:gd name="T12" fmla="*/ 1852 w 1852"/>
                  <a:gd name="T13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2" h="1732">
                    <a:moveTo>
                      <a:pt x="128" y="91"/>
                    </a:moveTo>
                    <a:cubicBezTo>
                      <a:pt x="135" y="95"/>
                      <a:pt x="143" y="99"/>
                      <a:pt x="128" y="227"/>
                    </a:cubicBezTo>
                    <a:cubicBezTo>
                      <a:pt x="113" y="355"/>
                      <a:pt x="23" y="635"/>
                      <a:pt x="38" y="862"/>
                    </a:cubicBezTo>
                    <a:cubicBezTo>
                      <a:pt x="53" y="1089"/>
                      <a:pt x="0" y="1452"/>
                      <a:pt x="219" y="1588"/>
                    </a:cubicBezTo>
                    <a:cubicBezTo>
                      <a:pt x="438" y="1724"/>
                      <a:pt x="1119" y="1732"/>
                      <a:pt x="1353" y="1679"/>
                    </a:cubicBezTo>
                    <a:cubicBezTo>
                      <a:pt x="1587" y="1626"/>
                      <a:pt x="1542" y="1550"/>
                      <a:pt x="1625" y="1270"/>
                    </a:cubicBezTo>
                    <a:cubicBezTo>
                      <a:pt x="1708" y="990"/>
                      <a:pt x="1814" y="212"/>
                      <a:pt x="1852" y="0"/>
                    </a:cubicBezTo>
                  </a:path>
                </a:pathLst>
              </a:custGeom>
              <a:noFill/>
              <a:ln w="444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60" name="Line 8"/>
              <p:cNvSpPr>
                <a:spLocks noChangeShapeType="1"/>
              </p:cNvSpPr>
              <p:nvPr/>
            </p:nvSpPr>
            <p:spPr bwMode="auto">
              <a:xfrm>
                <a:off x="1610" y="2341"/>
                <a:ext cx="91" cy="36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61" name="Line 9"/>
              <p:cNvSpPr>
                <a:spLocks noChangeShapeType="1"/>
              </p:cNvSpPr>
              <p:nvPr/>
            </p:nvSpPr>
            <p:spPr bwMode="auto">
              <a:xfrm flipV="1">
                <a:off x="1701" y="2387"/>
                <a:ext cx="182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62" name="Line 10"/>
              <p:cNvSpPr>
                <a:spLocks noChangeShapeType="1"/>
              </p:cNvSpPr>
              <p:nvPr/>
            </p:nvSpPr>
            <p:spPr bwMode="auto">
              <a:xfrm>
                <a:off x="2336" y="3249"/>
                <a:ext cx="317" cy="18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63" name="Line 11"/>
              <p:cNvSpPr>
                <a:spLocks noChangeShapeType="1"/>
              </p:cNvSpPr>
              <p:nvPr/>
            </p:nvSpPr>
            <p:spPr bwMode="auto">
              <a:xfrm flipH="1">
                <a:off x="2290" y="3430"/>
                <a:ext cx="363" cy="13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64" name="Line 12"/>
              <p:cNvSpPr>
                <a:spLocks noChangeShapeType="1"/>
              </p:cNvSpPr>
              <p:nvPr/>
            </p:nvSpPr>
            <p:spPr bwMode="auto">
              <a:xfrm>
                <a:off x="3424" y="2296"/>
                <a:ext cx="45" cy="36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65" name="Line 13"/>
              <p:cNvSpPr>
                <a:spLocks noChangeShapeType="1"/>
              </p:cNvSpPr>
              <p:nvPr/>
            </p:nvSpPr>
            <p:spPr bwMode="auto">
              <a:xfrm flipH="1">
                <a:off x="3242" y="2296"/>
                <a:ext cx="182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53966" name="Picture 14" descr="图片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202113"/>
            <a:ext cx="1692275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5" name="Rectangle 9"/>
          <p:cNvSpPr>
            <a:spLocks noChangeArrowheads="1"/>
          </p:cNvSpPr>
          <p:nvPr/>
        </p:nvSpPr>
        <p:spPr bwMode="white">
          <a:xfrm>
            <a:off x="906463" y="1843088"/>
            <a:ext cx="7907337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39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航海规则规定两艘船不能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近距离同向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航行！</a:t>
            </a:r>
          </a:p>
        </p:txBody>
      </p:sp>
      <p:pic>
        <p:nvPicPr>
          <p:cNvPr id="22939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22575"/>
            <a:ext cx="3582987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838200" y="984250"/>
            <a:ext cx="498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solidFill>
                  <a:srgbClr val="FF0000"/>
                </a:solidFill>
              </a:rPr>
              <a:t>相信你现在应该知道了</a:t>
            </a:r>
          </a:p>
        </p:txBody>
      </p:sp>
      <p:pic>
        <p:nvPicPr>
          <p:cNvPr id="229405" name="Picture 29" descr="300000928390130204571237451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5"/>
          <a:stretch>
            <a:fillRect/>
          </a:stretch>
        </p:blipFill>
        <p:spPr bwMode="auto">
          <a:xfrm>
            <a:off x="4467225" y="2805113"/>
            <a:ext cx="4141788" cy="27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8" name="Rectangle 14"/>
          <p:cNvSpPr>
            <a:spLocks noChangeArrowheads="1"/>
          </p:cNvSpPr>
          <p:nvPr/>
        </p:nvSpPr>
        <p:spPr bwMode="auto">
          <a:xfrm>
            <a:off x="598488" y="758825"/>
            <a:ext cx="4014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喷雾器原理</a:t>
            </a:r>
          </a:p>
        </p:txBody>
      </p:sp>
      <p:grpSp>
        <p:nvGrpSpPr>
          <p:cNvPr id="221199" name="Group 15"/>
          <p:cNvGrpSpPr>
            <a:grpSpLocks/>
          </p:cNvGrpSpPr>
          <p:nvPr/>
        </p:nvGrpSpPr>
        <p:grpSpPr bwMode="auto">
          <a:xfrm>
            <a:off x="3297238" y="1549400"/>
            <a:ext cx="2895600" cy="2590800"/>
            <a:chOff x="1920" y="720"/>
            <a:chExt cx="1824" cy="1632"/>
          </a:xfrm>
        </p:grpSpPr>
        <p:sp>
          <p:nvSpPr>
            <p:cNvPr id="221200" name="Freeform 16" descr="横虚线"/>
            <p:cNvSpPr>
              <a:spLocks/>
            </p:cNvSpPr>
            <p:nvPr/>
          </p:nvSpPr>
          <p:spPr bwMode="auto">
            <a:xfrm>
              <a:off x="2265" y="1462"/>
              <a:ext cx="1134" cy="890"/>
            </a:xfrm>
            <a:custGeom>
              <a:avLst/>
              <a:gdLst>
                <a:gd name="T0" fmla="*/ 750 w 1680"/>
                <a:gd name="T1" fmla="*/ 52 h 1248"/>
                <a:gd name="T2" fmla="*/ 570 w 1680"/>
                <a:gd name="T3" fmla="*/ 52 h 1248"/>
                <a:gd name="T4" fmla="*/ 570 w 1680"/>
                <a:gd name="T5" fmla="*/ 364 h 1248"/>
                <a:gd name="T6" fmla="*/ 210 w 1680"/>
                <a:gd name="T7" fmla="*/ 520 h 1248"/>
                <a:gd name="T8" fmla="*/ 210 w 1680"/>
                <a:gd name="T9" fmla="*/ 1144 h 1248"/>
                <a:gd name="T10" fmla="*/ 1470 w 1680"/>
                <a:gd name="T11" fmla="*/ 1144 h 1248"/>
                <a:gd name="T12" fmla="*/ 1470 w 1680"/>
                <a:gd name="T13" fmla="*/ 520 h 1248"/>
                <a:gd name="T14" fmla="*/ 1110 w 1680"/>
                <a:gd name="T15" fmla="*/ 364 h 1248"/>
                <a:gd name="T16" fmla="*/ 1110 w 1680"/>
                <a:gd name="T17" fmla="*/ 52 h 1248"/>
                <a:gd name="T18" fmla="*/ 930 w 1680"/>
                <a:gd name="T19" fmla="*/ 52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0" h="1248">
                  <a:moveTo>
                    <a:pt x="750" y="52"/>
                  </a:moveTo>
                  <a:cubicBezTo>
                    <a:pt x="675" y="26"/>
                    <a:pt x="600" y="0"/>
                    <a:pt x="570" y="52"/>
                  </a:cubicBezTo>
                  <a:cubicBezTo>
                    <a:pt x="540" y="104"/>
                    <a:pt x="630" y="286"/>
                    <a:pt x="570" y="364"/>
                  </a:cubicBezTo>
                  <a:cubicBezTo>
                    <a:pt x="510" y="442"/>
                    <a:pt x="270" y="390"/>
                    <a:pt x="210" y="520"/>
                  </a:cubicBezTo>
                  <a:cubicBezTo>
                    <a:pt x="150" y="650"/>
                    <a:pt x="0" y="1040"/>
                    <a:pt x="210" y="1144"/>
                  </a:cubicBezTo>
                  <a:cubicBezTo>
                    <a:pt x="420" y="1248"/>
                    <a:pt x="1260" y="1248"/>
                    <a:pt x="1470" y="1144"/>
                  </a:cubicBezTo>
                  <a:cubicBezTo>
                    <a:pt x="1680" y="1040"/>
                    <a:pt x="1530" y="650"/>
                    <a:pt x="1470" y="520"/>
                  </a:cubicBezTo>
                  <a:cubicBezTo>
                    <a:pt x="1410" y="390"/>
                    <a:pt x="1170" y="442"/>
                    <a:pt x="1110" y="364"/>
                  </a:cubicBezTo>
                  <a:cubicBezTo>
                    <a:pt x="1050" y="286"/>
                    <a:pt x="1140" y="104"/>
                    <a:pt x="1110" y="52"/>
                  </a:cubicBezTo>
                  <a:cubicBezTo>
                    <a:pt x="1080" y="0"/>
                    <a:pt x="960" y="52"/>
                    <a:pt x="930" y="5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1" name="Rectangle 17" descr="横虚线"/>
            <p:cNvSpPr>
              <a:spLocks noChangeArrowheads="1"/>
            </p:cNvSpPr>
            <p:nvPr/>
          </p:nvSpPr>
          <p:spPr bwMode="auto">
            <a:xfrm>
              <a:off x="2782" y="1327"/>
              <a:ext cx="121" cy="668"/>
            </a:xfrm>
            <a:prstGeom prst="rect">
              <a:avLst/>
            </a:prstGeom>
            <a:pattFill prst="dashHorz">
              <a:fgClr>
                <a:srgbClr val="000000"/>
              </a:fgClr>
              <a:bgClr>
                <a:srgbClr val="FFFFFF"/>
              </a:bgClr>
            </a:patt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2" name="Line 18"/>
            <p:cNvSpPr>
              <a:spLocks noChangeShapeType="1"/>
            </p:cNvSpPr>
            <p:nvPr/>
          </p:nvSpPr>
          <p:spPr bwMode="auto">
            <a:xfrm flipH="1">
              <a:off x="2214" y="1334"/>
              <a:ext cx="608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3" name="Line 19"/>
            <p:cNvSpPr>
              <a:spLocks noChangeShapeType="1"/>
            </p:cNvSpPr>
            <p:nvPr/>
          </p:nvSpPr>
          <p:spPr bwMode="auto">
            <a:xfrm>
              <a:off x="2214" y="1248"/>
              <a:ext cx="608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4" name="Line 20"/>
            <p:cNvSpPr>
              <a:spLocks noChangeShapeType="1"/>
            </p:cNvSpPr>
            <p:nvPr/>
          </p:nvSpPr>
          <p:spPr bwMode="auto">
            <a:xfrm flipV="1">
              <a:off x="2893" y="1165"/>
              <a:ext cx="729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5" name="Line 21"/>
            <p:cNvSpPr>
              <a:spLocks noChangeShapeType="1"/>
            </p:cNvSpPr>
            <p:nvPr/>
          </p:nvSpPr>
          <p:spPr bwMode="auto">
            <a:xfrm>
              <a:off x="2893" y="1276"/>
              <a:ext cx="7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6" name="Line 22"/>
            <p:cNvSpPr>
              <a:spLocks noChangeShapeType="1"/>
            </p:cNvSpPr>
            <p:nvPr/>
          </p:nvSpPr>
          <p:spPr bwMode="auto">
            <a:xfrm>
              <a:off x="2893" y="1387"/>
              <a:ext cx="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7" name="Line 23"/>
            <p:cNvSpPr>
              <a:spLocks noChangeShapeType="1"/>
            </p:cNvSpPr>
            <p:nvPr/>
          </p:nvSpPr>
          <p:spPr bwMode="auto">
            <a:xfrm>
              <a:off x="2893" y="1276"/>
              <a:ext cx="729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8" name="Line 24"/>
            <p:cNvSpPr>
              <a:spLocks noChangeShapeType="1"/>
            </p:cNvSpPr>
            <p:nvPr/>
          </p:nvSpPr>
          <p:spPr bwMode="auto">
            <a:xfrm>
              <a:off x="2893" y="1276"/>
              <a:ext cx="729" cy="22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>
              <a:off x="2406" y="1833"/>
              <a:ext cx="8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>
              <a:off x="2528" y="1944"/>
              <a:ext cx="1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1" name="Line 27"/>
            <p:cNvSpPr>
              <a:spLocks noChangeShapeType="1"/>
            </p:cNvSpPr>
            <p:nvPr/>
          </p:nvSpPr>
          <p:spPr bwMode="auto">
            <a:xfrm>
              <a:off x="3014" y="1944"/>
              <a:ext cx="1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2" name="Line 28"/>
            <p:cNvSpPr>
              <a:spLocks noChangeShapeType="1"/>
            </p:cNvSpPr>
            <p:nvPr/>
          </p:nvSpPr>
          <p:spPr bwMode="auto">
            <a:xfrm>
              <a:off x="3014" y="2167"/>
              <a:ext cx="1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3" name="Line 29"/>
            <p:cNvSpPr>
              <a:spLocks noChangeShapeType="1"/>
            </p:cNvSpPr>
            <p:nvPr/>
          </p:nvSpPr>
          <p:spPr bwMode="auto">
            <a:xfrm>
              <a:off x="2771" y="2055"/>
              <a:ext cx="1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4" name="Line 30"/>
            <p:cNvSpPr>
              <a:spLocks noChangeShapeType="1"/>
            </p:cNvSpPr>
            <p:nvPr/>
          </p:nvSpPr>
          <p:spPr bwMode="auto">
            <a:xfrm>
              <a:off x="2406" y="2167"/>
              <a:ext cx="1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5" name="Line 31"/>
            <p:cNvSpPr>
              <a:spLocks noChangeShapeType="1"/>
            </p:cNvSpPr>
            <p:nvPr/>
          </p:nvSpPr>
          <p:spPr bwMode="auto">
            <a:xfrm>
              <a:off x="2650" y="2278"/>
              <a:ext cx="12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6" name="Line 32"/>
            <p:cNvSpPr>
              <a:spLocks noChangeShapeType="1"/>
            </p:cNvSpPr>
            <p:nvPr/>
          </p:nvSpPr>
          <p:spPr bwMode="auto">
            <a:xfrm>
              <a:off x="2771" y="2167"/>
              <a:ext cx="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7" name="Line 33"/>
            <p:cNvSpPr>
              <a:spLocks noChangeShapeType="1"/>
            </p:cNvSpPr>
            <p:nvPr/>
          </p:nvSpPr>
          <p:spPr bwMode="auto">
            <a:xfrm>
              <a:off x="2528" y="2055"/>
              <a:ext cx="1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8" name="Line 34"/>
            <p:cNvSpPr>
              <a:spLocks noChangeShapeType="1"/>
            </p:cNvSpPr>
            <p:nvPr/>
          </p:nvSpPr>
          <p:spPr bwMode="auto">
            <a:xfrm>
              <a:off x="2771" y="2167"/>
              <a:ext cx="1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19" name="Line 35"/>
            <p:cNvSpPr>
              <a:spLocks noChangeShapeType="1"/>
            </p:cNvSpPr>
            <p:nvPr/>
          </p:nvSpPr>
          <p:spPr bwMode="auto">
            <a:xfrm>
              <a:off x="2893" y="2278"/>
              <a:ext cx="12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0" name="Line 36"/>
            <p:cNvSpPr>
              <a:spLocks noChangeShapeType="1"/>
            </p:cNvSpPr>
            <p:nvPr/>
          </p:nvSpPr>
          <p:spPr bwMode="auto">
            <a:xfrm>
              <a:off x="3014" y="2055"/>
              <a:ext cx="1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1" name="Line 37"/>
            <p:cNvSpPr>
              <a:spLocks noChangeShapeType="1"/>
            </p:cNvSpPr>
            <p:nvPr/>
          </p:nvSpPr>
          <p:spPr bwMode="auto">
            <a:xfrm>
              <a:off x="3258" y="2055"/>
              <a:ext cx="0" cy="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2" name="Line 38"/>
            <p:cNvSpPr>
              <a:spLocks noChangeShapeType="1"/>
            </p:cNvSpPr>
            <p:nvPr/>
          </p:nvSpPr>
          <p:spPr bwMode="auto">
            <a:xfrm>
              <a:off x="2406" y="1944"/>
              <a:ext cx="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3" name="Line 39"/>
            <p:cNvSpPr>
              <a:spLocks noChangeShapeType="1"/>
            </p:cNvSpPr>
            <p:nvPr/>
          </p:nvSpPr>
          <p:spPr bwMode="auto">
            <a:xfrm>
              <a:off x="3136" y="2278"/>
              <a:ext cx="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4" name="Line 40"/>
            <p:cNvSpPr>
              <a:spLocks noChangeShapeType="1"/>
            </p:cNvSpPr>
            <p:nvPr/>
          </p:nvSpPr>
          <p:spPr bwMode="auto">
            <a:xfrm>
              <a:off x="2650" y="2167"/>
              <a:ext cx="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5" name="Freeform 41"/>
            <p:cNvSpPr>
              <a:spLocks/>
            </p:cNvSpPr>
            <p:nvPr/>
          </p:nvSpPr>
          <p:spPr bwMode="auto">
            <a:xfrm>
              <a:off x="2822" y="1227"/>
              <a:ext cx="41" cy="54"/>
            </a:xfrm>
            <a:custGeom>
              <a:avLst/>
              <a:gdLst>
                <a:gd name="T0" fmla="*/ 0 w 60"/>
                <a:gd name="T1" fmla="*/ 0 h 75"/>
                <a:gd name="T2" fmla="*/ 60 w 60"/>
                <a:gd name="T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cubicBezTo>
                    <a:pt x="38" y="57"/>
                    <a:pt x="17" y="32"/>
                    <a:pt x="60" y="75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6" name="Freeform 42"/>
            <p:cNvSpPr>
              <a:spLocks/>
            </p:cNvSpPr>
            <p:nvPr/>
          </p:nvSpPr>
          <p:spPr bwMode="auto">
            <a:xfrm>
              <a:off x="2812" y="1291"/>
              <a:ext cx="51" cy="43"/>
            </a:xfrm>
            <a:custGeom>
              <a:avLst/>
              <a:gdLst>
                <a:gd name="T0" fmla="*/ 0 w 75"/>
                <a:gd name="T1" fmla="*/ 60 h 60"/>
                <a:gd name="T2" fmla="*/ 30 w 75"/>
                <a:gd name="T3" fmla="*/ 15 h 60"/>
                <a:gd name="T4" fmla="*/ 75 w 75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0">
                  <a:moveTo>
                    <a:pt x="0" y="60"/>
                  </a:moveTo>
                  <a:cubicBezTo>
                    <a:pt x="10" y="45"/>
                    <a:pt x="16" y="26"/>
                    <a:pt x="30" y="15"/>
                  </a:cubicBezTo>
                  <a:cubicBezTo>
                    <a:pt x="42" y="5"/>
                    <a:pt x="75" y="0"/>
                    <a:pt x="75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7" name="Line 43"/>
            <p:cNvSpPr>
              <a:spLocks noChangeShapeType="1"/>
            </p:cNvSpPr>
            <p:nvPr/>
          </p:nvSpPr>
          <p:spPr bwMode="auto">
            <a:xfrm>
              <a:off x="1920" y="1276"/>
              <a:ext cx="24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8" name="Line 44"/>
            <p:cNvSpPr>
              <a:spLocks noChangeShapeType="1"/>
            </p:cNvSpPr>
            <p:nvPr/>
          </p:nvSpPr>
          <p:spPr bwMode="auto">
            <a:xfrm flipH="1">
              <a:off x="2893" y="942"/>
              <a:ext cx="121" cy="22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29" name="Text Box 45"/>
            <p:cNvSpPr txBox="1">
              <a:spLocks noChangeArrowheads="1"/>
            </p:cNvSpPr>
            <p:nvPr/>
          </p:nvSpPr>
          <p:spPr bwMode="auto">
            <a:xfrm>
              <a:off x="1920" y="831"/>
              <a:ext cx="60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打气</a:t>
              </a:r>
            </a:p>
          </p:txBody>
        </p:sp>
        <p:sp>
          <p:nvSpPr>
            <p:cNvPr id="221230" name="Text Box 46"/>
            <p:cNvSpPr txBox="1">
              <a:spLocks noChangeArrowheads="1"/>
            </p:cNvSpPr>
            <p:nvPr/>
          </p:nvSpPr>
          <p:spPr bwMode="auto">
            <a:xfrm>
              <a:off x="3136" y="720"/>
              <a:ext cx="60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小孔</a:t>
              </a:r>
            </a:p>
          </p:txBody>
        </p:sp>
      </p:grpSp>
      <p:sp>
        <p:nvSpPr>
          <p:cNvPr id="221231" name="Rectangle 47"/>
          <p:cNvSpPr>
            <a:spLocks noChangeArrowheads="1"/>
          </p:cNvSpPr>
          <p:nvPr/>
        </p:nvSpPr>
        <p:spPr bwMode="auto">
          <a:xfrm>
            <a:off x="581025" y="4167188"/>
            <a:ext cx="79375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tabLst>
                <a:tab pos="4038600" algn="l"/>
              </a:tabLst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　  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小孔处空气流速快，压强小，容器里液面上方的空气压强大，液体就沿着细管上升，从管口流出后，受气流的冲击，被喷成雾状。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900113" y="1052513"/>
            <a:ext cx="7650162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诗人杜甫在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《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茅屋为秋风所破歌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》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中写到：“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八月秋高风怒号，卷我屋上三重茅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”，请你分析诗中包含的物理道理。</a:t>
            </a:r>
          </a:p>
        </p:txBody>
      </p:sp>
      <p:grpSp>
        <p:nvGrpSpPr>
          <p:cNvPr id="220169" name="Group 9"/>
          <p:cNvGrpSpPr>
            <a:grpSpLocks/>
          </p:cNvGrpSpPr>
          <p:nvPr/>
        </p:nvGrpSpPr>
        <p:grpSpPr bwMode="auto">
          <a:xfrm>
            <a:off x="2030413" y="3703638"/>
            <a:ext cx="5535612" cy="1828800"/>
            <a:chOff x="1320" y="2647"/>
            <a:chExt cx="2699" cy="1152"/>
          </a:xfrm>
        </p:grpSpPr>
        <p:grpSp>
          <p:nvGrpSpPr>
            <p:cNvPr id="220170" name="Group 10"/>
            <p:cNvGrpSpPr>
              <a:grpSpLocks/>
            </p:cNvGrpSpPr>
            <p:nvPr/>
          </p:nvGrpSpPr>
          <p:grpSpPr bwMode="auto">
            <a:xfrm>
              <a:off x="1320" y="2647"/>
              <a:ext cx="2699" cy="1152"/>
              <a:chOff x="1200" y="2448"/>
              <a:chExt cx="2883" cy="1152"/>
            </a:xfrm>
          </p:grpSpPr>
          <p:sp>
            <p:nvSpPr>
              <p:cNvPr id="220171" name="AutoShape 11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864" cy="288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72" name="Rectangle 12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768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73" name="Rectangle 13"/>
              <p:cNvSpPr>
                <a:spLocks noChangeArrowheads="1"/>
              </p:cNvSpPr>
              <p:nvPr/>
            </p:nvSpPr>
            <p:spPr bwMode="auto">
              <a:xfrm>
                <a:off x="2304" y="3264"/>
                <a:ext cx="192" cy="3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74" name="Freeform 14"/>
              <p:cNvSpPr>
                <a:spLocks/>
              </p:cNvSpPr>
              <p:nvPr/>
            </p:nvSpPr>
            <p:spPr bwMode="auto">
              <a:xfrm>
                <a:off x="1200" y="2733"/>
                <a:ext cx="2853" cy="457"/>
              </a:xfrm>
              <a:custGeom>
                <a:avLst/>
                <a:gdLst>
                  <a:gd name="T0" fmla="*/ 0 w 2853"/>
                  <a:gd name="T1" fmla="*/ 457 h 457"/>
                  <a:gd name="T2" fmla="*/ 351 w 2853"/>
                  <a:gd name="T3" fmla="*/ 412 h 457"/>
                  <a:gd name="T4" fmla="*/ 612 w 2853"/>
                  <a:gd name="T5" fmla="*/ 331 h 457"/>
                  <a:gd name="T6" fmla="*/ 876 w 2853"/>
                  <a:gd name="T7" fmla="*/ 153 h 457"/>
                  <a:gd name="T8" fmla="*/ 1077 w 2853"/>
                  <a:gd name="T9" fmla="*/ 39 h 457"/>
                  <a:gd name="T10" fmla="*/ 1230 w 2853"/>
                  <a:gd name="T11" fmla="*/ 3 h 457"/>
                  <a:gd name="T12" fmla="*/ 1347 w 2853"/>
                  <a:gd name="T13" fmla="*/ 57 h 457"/>
                  <a:gd name="T14" fmla="*/ 1752 w 2853"/>
                  <a:gd name="T15" fmla="*/ 237 h 457"/>
                  <a:gd name="T16" fmla="*/ 2073 w 2853"/>
                  <a:gd name="T17" fmla="*/ 387 h 457"/>
                  <a:gd name="T18" fmla="*/ 2403 w 2853"/>
                  <a:gd name="T19" fmla="*/ 403 h 457"/>
                  <a:gd name="T20" fmla="*/ 2853 w 2853"/>
                  <a:gd name="T21" fmla="*/ 439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3" h="457">
                    <a:moveTo>
                      <a:pt x="0" y="457"/>
                    </a:moveTo>
                    <a:cubicBezTo>
                      <a:pt x="59" y="451"/>
                      <a:pt x="249" y="433"/>
                      <a:pt x="351" y="412"/>
                    </a:cubicBezTo>
                    <a:cubicBezTo>
                      <a:pt x="453" y="391"/>
                      <a:pt x="525" y="374"/>
                      <a:pt x="612" y="331"/>
                    </a:cubicBezTo>
                    <a:cubicBezTo>
                      <a:pt x="699" y="288"/>
                      <a:pt x="798" y="202"/>
                      <a:pt x="876" y="153"/>
                    </a:cubicBezTo>
                    <a:cubicBezTo>
                      <a:pt x="954" y="104"/>
                      <a:pt x="1018" y="64"/>
                      <a:pt x="1077" y="39"/>
                    </a:cubicBezTo>
                    <a:cubicBezTo>
                      <a:pt x="1136" y="14"/>
                      <a:pt x="1185" y="0"/>
                      <a:pt x="1230" y="3"/>
                    </a:cubicBezTo>
                    <a:cubicBezTo>
                      <a:pt x="1275" y="6"/>
                      <a:pt x="1260" y="18"/>
                      <a:pt x="1347" y="57"/>
                    </a:cubicBezTo>
                    <a:cubicBezTo>
                      <a:pt x="1434" y="96"/>
                      <a:pt x="1631" y="182"/>
                      <a:pt x="1752" y="237"/>
                    </a:cubicBezTo>
                    <a:cubicBezTo>
                      <a:pt x="1873" y="292"/>
                      <a:pt x="1965" y="359"/>
                      <a:pt x="2073" y="387"/>
                    </a:cubicBezTo>
                    <a:cubicBezTo>
                      <a:pt x="2181" y="415"/>
                      <a:pt x="2273" y="394"/>
                      <a:pt x="2403" y="403"/>
                    </a:cubicBezTo>
                    <a:cubicBezTo>
                      <a:pt x="2533" y="412"/>
                      <a:pt x="2759" y="431"/>
                      <a:pt x="2853" y="43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75" name="Freeform 15"/>
              <p:cNvSpPr>
                <a:spLocks/>
              </p:cNvSpPr>
              <p:nvPr/>
            </p:nvSpPr>
            <p:spPr bwMode="auto">
              <a:xfrm>
                <a:off x="1248" y="2650"/>
                <a:ext cx="2826" cy="362"/>
              </a:xfrm>
              <a:custGeom>
                <a:avLst/>
                <a:gdLst>
                  <a:gd name="T0" fmla="*/ 0 w 2826"/>
                  <a:gd name="T1" fmla="*/ 353 h 362"/>
                  <a:gd name="T2" fmla="*/ 450 w 2826"/>
                  <a:gd name="T3" fmla="*/ 290 h 362"/>
                  <a:gd name="T4" fmla="*/ 738 w 2826"/>
                  <a:gd name="T5" fmla="*/ 128 h 362"/>
                  <a:gd name="T6" fmla="*/ 999 w 2826"/>
                  <a:gd name="T7" fmla="*/ 29 h 362"/>
                  <a:gd name="T8" fmla="*/ 1341 w 2826"/>
                  <a:gd name="T9" fmla="*/ 29 h 362"/>
                  <a:gd name="T10" fmla="*/ 1785 w 2826"/>
                  <a:gd name="T11" fmla="*/ 203 h 362"/>
                  <a:gd name="T12" fmla="*/ 2079 w 2826"/>
                  <a:gd name="T13" fmla="*/ 299 h 362"/>
                  <a:gd name="T14" fmla="*/ 2358 w 2826"/>
                  <a:gd name="T15" fmla="*/ 353 h 362"/>
                  <a:gd name="T16" fmla="*/ 2556 w 2826"/>
                  <a:gd name="T17" fmla="*/ 335 h 362"/>
                  <a:gd name="T18" fmla="*/ 2826 w 2826"/>
                  <a:gd name="T19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6" h="362">
                    <a:moveTo>
                      <a:pt x="0" y="353"/>
                    </a:moveTo>
                    <a:cubicBezTo>
                      <a:pt x="75" y="342"/>
                      <a:pt x="327" y="328"/>
                      <a:pt x="450" y="290"/>
                    </a:cubicBezTo>
                    <a:cubicBezTo>
                      <a:pt x="573" y="252"/>
                      <a:pt x="646" y="172"/>
                      <a:pt x="738" y="128"/>
                    </a:cubicBezTo>
                    <a:cubicBezTo>
                      <a:pt x="830" y="84"/>
                      <a:pt x="899" y="45"/>
                      <a:pt x="999" y="29"/>
                    </a:cubicBezTo>
                    <a:cubicBezTo>
                      <a:pt x="1099" y="13"/>
                      <a:pt x="1210" y="0"/>
                      <a:pt x="1341" y="29"/>
                    </a:cubicBezTo>
                    <a:cubicBezTo>
                      <a:pt x="1472" y="58"/>
                      <a:pt x="1662" y="158"/>
                      <a:pt x="1785" y="203"/>
                    </a:cubicBezTo>
                    <a:cubicBezTo>
                      <a:pt x="1908" y="248"/>
                      <a:pt x="1984" y="274"/>
                      <a:pt x="2079" y="299"/>
                    </a:cubicBezTo>
                    <a:cubicBezTo>
                      <a:pt x="2174" y="324"/>
                      <a:pt x="2279" y="347"/>
                      <a:pt x="2358" y="353"/>
                    </a:cubicBezTo>
                    <a:cubicBezTo>
                      <a:pt x="2437" y="359"/>
                      <a:pt x="2478" y="334"/>
                      <a:pt x="2556" y="335"/>
                    </a:cubicBezTo>
                    <a:cubicBezTo>
                      <a:pt x="2634" y="336"/>
                      <a:pt x="2770" y="357"/>
                      <a:pt x="2826" y="36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76" name="Freeform 16"/>
              <p:cNvSpPr>
                <a:spLocks/>
              </p:cNvSpPr>
              <p:nvPr/>
            </p:nvSpPr>
            <p:spPr bwMode="auto">
              <a:xfrm>
                <a:off x="1248" y="2574"/>
                <a:ext cx="2817" cy="272"/>
              </a:xfrm>
              <a:custGeom>
                <a:avLst/>
                <a:gdLst>
                  <a:gd name="T0" fmla="*/ 0 w 2817"/>
                  <a:gd name="T1" fmla="*/ 261 h 272"/>
                  <a:gd name="T2" fmla="*/ 324 w 2817"/>
                  <a:gd name="T3" fmla="*/ 243 h 272"/>
                  <a:gd name="T4" fmla="*/ 576 w 2817"/>
                  <a:gd name="T5" fmla="*/ 186 h 272"/>
                  <a:gd name="T6" fmla="*/ 882 w 2817"/>
                  <a:gd name="T7" fmla="*/ 33 h 272"/>
                  <a:gd name="T8" fmla="*/ 1197 w 2817"/>
                  <a:gd name="T9" fmla="*/ 9 h 272"/>
                  <a:gd name="T10" fmla="*/ 1683 w 2817"/>
                  <a:gd name="T11" fmla="*/ 87 h 272"/>
                  <a:gd name="T12" fmla="*/ 2043 w 2817"/>
                  <a:gd name="T13" fmla="*/ 186 h 272"/>
                  <a:gd name="T14" fmla="*/ 2448 w 2817"/>
                  <a:gd name="T15" fmla="*/ 261 h 272"/>
                  <a:gd name="T16" fmla="*/ 2817 w 2817"/>
                  <a:gd name="T17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17" h="272">
                    <a:moveTo>
                      <a:pt x="0" y="261"/>
                    </a:moveTo>
                    <a:cubicBezTo>
                      <a:pt x="54" y="258"/>
                      <a:pt x="228" y="255"/>
                      <a:pt x="324" y="243"/>
                    </a:cubicBezTo>
                    <a:cubicBezTo>
                      <a:pt x="420" y="231"/>
                      <a:pt x="483" y="221"/>
                      <a:pt x="576" y="186"/>
                    </a:cubicBezTo>
                    <a:cubicBezTo>
                      <a:pt x="669" y="151"/>
                      <a:pt x="779" y="62"/>
                      <a:pt x="882" y="33"/>
                    </a:cubicBezTo>
                    <a:cubicBezTo>
                      <a:pt x="985" y="4"/>
                      <a:pt x="1064" y="0"/>
                      <a:pt x="1197" y="9"/>
                    </a:cubicBezTo>
                    <a:cubicBezTo>
                      <a:pt x="1330" y="18"/>
                      <a:pt x="1542" y="58"/>
                      <a:pt x="1683" y="87"/>
                    </a:cubicBezTo>
                    <a:cubicBezTo>
                      <a:pt x="1824" y="116"/>
                      <a:pt x="1916" y="157"/>
                      <a:pt x="2043" y="186"/>
                    </a:cubicBezTo>
                    <a:cubicBezTo>
                      <a:pt x="2170" y="215"/>
                      <a:pt x="2319" y="250"/>
                      <a:pt x="2448" y="261"/>
                    </a:cubicBezTo>
                    <a:cubicBezTo>
                      <a:pt x="2577" y="272"/>
                      <a:pt x="2740" y="254"/>
                      <a:pt x="2817" y="25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77" name="Freeform 17"/>
              <p:cNvSpPr>
                <a:spLocks/>
              </p:cNvSpPr>
              <p:nvPr/>
            </p:nvSpPr>
            <p:spPr bwMode="auto">
              <a:xfrm>
                <a:off x="1296" y="2507"/>
                <a:ext cx="2736" cy="224"/>
              </a:xfrm>
              <a:custGeom>
                <a:avLst/>
                <a:gdLst>
                  <a:gd name="T0" fmla="*/ 0 w 2736"/>
                  <a:gd name="T1" fmla="*/ 145 h 224"/>
                  <a:gd name="T2" fmla="*/ 393 w 2736"/>
                  <a:gd name="T3" fmla="*/ 145 h 224"/>
                  <a:gd name="T4" fmla="*/ 738 w 2736"/>
                  <a:gd name="T5" fmla="*/ 46 h 224"/>
                  <a:gd name="T6" fmla="*/ 1158 w 2736"/>
                  <a:gd name="T7" fmla="*/ 4 h 224"/>
                  <a:gd name="T8" fmla="*/ 1599 w 2736"/>
                  <a:gd name="T9" fmla="*/ 73 h 224"/>
                  <a:gd name="T10" fmla="*/ 2076 w 2736"/>
                  <a:gd name="T11" fmla="*/ 154 h 224"/>
                  <a:gd name="T12" fmla="*/ 2466 w 2736"/>
                  <a:gd name="T13" fmla="*/ 217 h 224"/>
                  <a:gd name="T14" fmla="*/ 2736 w 2736"/>
                  <a:gd name="T15" fmla="*/ 199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6" h="224">
                    <a:moveTo>
                      <a:pt x="0" y="145"/>
                    </a:moveTo>
                    <a:cubicBezTo>
                      <a:pt x="65" y="145"/>
                      <a:pt x="270" y="161"/>
                      <a:pt x="393" y="145"/>
                    </a:cubicBezTo>
                    <a:cubicBezTo>
                      <a:pt x="516" y="129"/>
                      <a:pt x="611" y="69"/>
                      <a:pt x="738" y="46"/>
                    </a:cubicBezTo>
                    <a:cubicBezTo>
                      <a:pt x="865" y="23"/>
                      <a:pt x="1015" y="0"/>
                      <a:pt x="1158" y="4"/>
                    </a:cubicBezTo>
                    <a:cubicBezTo>
                      <a:pt x="1301" y="8"/>
                      <a:pt x="1446" y="48"/>
                      <a:pt x="1599" y="73"/>
                    </a:cubicBezTo>
                    <a:cubicBezTo>
                      <a:pt x="1752" y="98"/>
                      <a:pt x="1932" y="130"/>
                      <a:pt x="2076" y="154"/>
                    </a:cubicBezTo>
                    <a:cubicBezTo>
                      <a:pt x="2220" y="178"/>
                      <a:pt x="2356" y="210"/>
                      <a:pt x="2466" y="217"/>
                    </a:cubicBezTo>
                    <a:cubicBezTo>
                      <a:pt x="2576" y="224"/>
                      <a:pt x="2680" y="203"/>
                      <a:pt x="2736" y="19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78" name="Freeform 18"/>
              <p:cNvSpPr>
                <a:spLocks/>
              </p:cNvSpPr>
              <p:nvPr/>
            </p:nvSpPr>
            <p:spPr bwMode="auto">
              <a:xfrm>
                <a:off x="1275" y="2448"/>
                <a:ext cx="2808" cy="130"/>
              </a:xfrm>
              <a:custGeom>
                <a:avLst/>
                <a:gdLst>
                  <a:gd name="T0" fmla="*/ 0 w 2808"/>
                  <a:gd name="T1" fmla="*/ 63 h 130"/>
                  <a:gd name="T2" fmla="*/ 405 w 2808"/>
                  <a:gd name="T3" fmla="*/ 81 h 130"/>
                  <a:gd name="T4" fmla="*/ 657 w 2808"/>
                  <a:gd name="T5" fmla="*/ 45 h 130"/>
                  <a:gd name="T6" fmla="*/ 900 w 2808"/>
                  <a:gd name="T7" fmla="*/ 18 h 130"/>
                  <a:gd name="T8" fmla="*/ 1215 w 2808"/>
                  <a:gd name="T9" fmla="*/ 0 h 130"/>
                  <a:gd name="T10" fmla="*/ 1575 w 2808"/>
                  <a:gd name="T11" fmla="*/ 18 h 130"/>
                  <a:gd name="T12" fmla="*/ 2061 w 2808"/>
                  <a:gd name="T13" fmla="*/ 90 h 130"/>
                  <a:gd name="T14" fmla="*/ 2412 w 2808"/>
                  <a:gd name="T15" fmla="*/ 126 h 130"/>
                  <a:gd name="T16" fmla="*/ 2754 w 2808"/>
                  <a:gd name="T17" fmla="*/ 117 h 130"/>
                  <a:gd name="T18" fmla="*/ 2736 w 2808"/>
                  <a:gd name="T19" fmla="*/ 11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8" h="130">
                    <a:moveTo>
                      <a:pt x="0" y="63"/>
                    </a:moveTo>
                    <a:cubicBezTo>
                      <a:pt x="67" y="64"/>
                      <a:pt x="296" y="84"/>
                      <a:pt x="405" y="81"/>
                    </a:cubicBezTo>
                    <a:cubicBezTo>
                      <a:pt x="514" y="78"/>
                      <a:pt x="575" y="55"/>
                      <a:pt x="657" y="45"/>
                    </a:cubicBezTo>
                    <a:cubicBezTo>
                      <a:pt x="739" y="35"/>
                      <a:pt x="807" y="26"/>
                      <a:pt x="900" y="18"/>
                    </a:cubicBezTo>
                    <a:cubicBezTo>
                      <a:pt x="993" y="10"/>
                      <a:pt x="1103" y="0"/>
                      <a:pt x="1215" y="0"/>
                    </a:cubicBezTo>
                    <a:cubicBezTo>
                      <a:pt x="1327" y="0"/>
                      <a:pt x="1434" y="3"/>
                      <a:pt x="1575" y="18"/>
                    </a:cubicBezTo>
                    <a:cubicBezTo>
                      <a:pt x="1716" y="33"/>
                      <a:pt x="1922" y="72"/>
                      <a:pt x="2061" y="90"/>
                    </a:cubicBezTo>
                    <a:cubicBezTo>
                      <a:pt x="2200" y="108"/>
                      <a:pt x="2297" y="122"/>
                      <a:pt x="2412" y="126"/>
                    </a:cubicBezTo>
                    <a:cubicBezTo>
                      <a:pt x="2527" y="130"/>
                      <a:pt x="2700" y="119"/>
                      <a:pt x="2754" y="117"/>
                    </a:cubicBezTo>
                    <a:cubicBezTo>
                      <a:pt x="2808" y="115"/>
                      <a:pt x="2740" y="117"/>
                      <a:pt x="2736" y="11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0179" name="Oval 19"/>
            <p:cNvSpPr>
              <a:spLocks noChangeArrowheads="1"/>
            </p:cNvSpPr>
            <p:nvPr/>
          </p:nvSpPr>
          <p:spPr bwMode="auto">
            <a:xfrm>
              <a:off x="2378" y="3049"/>
              <a:ext cx="135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7" name="Picture 3" descr="跑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4"/>
          <a:stretch>
            <a:fillRect/>
          </a:stretch>
        </p:blipFill>
        <p:spPr bwMode="auto">
          <a:xfrm>
            <a:off x="665163" y="3133725"/>
            <a:ext cx="4789487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155700" y="2525713"/>
            <a:ext cx="233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跑车的尾翼</a:t>
            </a:r>
          </a:p>
        </p:txBody>
      </p:sp>
      <p:sp>
        <p:nvSpPr>
          <p:cNvPr id="251909" name="Freeform 5"/>
          <p:cNvSpPr>
            <a:spLocks/>
          </p:cNvSpPr>
          <p:nvPr/>
        </p:nvSpPr>
        <p:spPr bwMode="auto">
          <a:xfrm rot="10629801">
            <a:off x="4953000" y="1519238"/>
            <a:ext cx="2327275" cy="708025"/>
          </a:xfrm>
          <a:custGeom>
            <a:avLst/>
            <a:gdLst>
              <a:gd name="T0" fmla="*/ 3 w 1466"/>
              <a:gd name="T1" fmla="*/ 296 h 446"/>
              <a:gd name="T2" fmla="*/ 51 w 1466"/>
              <a:gd name="T3" fmla="*/ 200 h 446"/>
              <a:gd name="T4" fmla="*/ 147 w 1466"/>
              <a:gd name="T5" fmla="*/ 104 h 446"/>
              <a:gd name="T6" fmla="*/ 387 w 1466"/>
              <a:gd name="T7" fmla="*/ 8 h 446"/>
              <a:gd name="T8" fmla="*/ 771 w 1466"/>
              <a:gd name="T9" fmla="*/ 56 h 446"/>
              <a:gd name="T10" fmla="*/ 1203 w 1466"/>
              <a:gd name="T11" fmla="*/ 200 h 446"/>
              <a:gd name="T12" fmla="*/ 1395 w 1466"/>
              <a:gd name="T13" fmla="*/ 296 h 446"/>
              <a:gd name="T14" fmla="*/ 1443 w 1466"/>
              <a:gd name="T15" fmla="*/ 344 h 446"/>
              <a:gd name="T16" fmla="*/ 1254 w 1466"/>
              <a:gd name="T17" fmla="*/ 377 h 446"/>
              <a:gd name="T18" fmla="*/ 1029 w 1466"/>
              <a:gd name="T19" fmla="*/ 422 h 446"/>
              <a:gd name="T20" fmla="*/ 771 w 1466"/>
              <a:gd name="T21" fmla="*/ 440 h 446"/>
              <a:gd name="T22" fmla="*/ 435 w 1466"/>
              <a:gd name="T23" fmla="*/ 440 h 446"/>
              <a:gd name="T24" fmla="*/ 138 w 1466"/>
              <a:gd name="T25" fmla="*/ 404 h 446"/>
              <a:gd name="T26" fmla="*/ 30 w 1466"/>
              <a:gd name="T27" fmla="*/ 368 h 446"/>
              <a:gd name="T28" fmla="*/ 3 w 1466"/>
              <a:gd name="T29" fmla="*/ 29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6" h="446">
                <a:moveTo>
                  <a:pt x="3" y="296"/>
                </a:moveTo>
                <a:cubicBezTo>
                  <a:pt x="6" y="268"/>
                  <a:pt x="27" y="232"/>
                  <a:pt x="51" y="200"/>
                </a:cubicBezTo>
                <a:cubicBezTo>
                  <a:pt x="75" y="168"/>
                  <a:pt x="91" y="136"/>
                  <a:pt x="147" y="104"/>
                </a:cubicBezTo>
                <a:cubicBezTo>
                  <a:pt x="203" y="72"/>
                  <a:pt x="283" y="16"/>
                  <a:pt x="387" y="8"/>
                </a:cubicBezTo>
                <a:cubicBezTo>
                  <a:pt x="491" y="0"/>
                  <a:pt x="635" y="24"/>
                  <a:pt x="771" y="56"/>
                </a:cubicBezTo>
                <a:cubicBezTo>
                  <a:pt x="907" y="88"/>
                  <a:pt x="1099" y="160"/>
                  <a:pt x="1203" y="200"/>
                </a:cubicBezTo>
                <a:cubicBezTo>
                  <a:pt x="1307" y="240"/>
                  <a:pt x="1355" y="272"/>
                  <a:pt x="1395" y="296"/>
                </a:cubicBezTo>
                <a:cubicBezTo>
                  <a:pt x="1435" y="320"/>
                  <a:pt x="1466" y="331"/>
                  <a:pt x="1443" y="344"/>
                </a:cubicBezTo>
                <a:cubicBezTo>
                  <a:pt x="1420" y="357"/>
                  <a:pt x="1323" y="364"/>
                  <a:pt x="1254" y="377"/>
                </a:cubicBezTo>
                <a:cubicBezTo>
                  <a:pt x="1185" y="390"/>
                  <a:pt x="1109" y="412"/>
                  <a:pt x="1029" y="422"/>
                </a:cubicBezTo>
                <a:cubicBezTo>
                  <a:pt x="949" y="432"/>
                  <a:pt x="870" y="437"/>
                  <a:pt x="771" y="440"/>
                </a:cubicBezTo>
                <a:cubicBezTo>
                  <a:pt x="672" y="443"/>
                  <a:pt x="540" y="446"/>
                  <a:pt x="435" y="440"/>
                </a:cubicBezTo>
                <a:cubicBezTo>
                  <a:pt x="330" y="434"/>
                  <a:pt x="205" y="416"/>
                  <a:pt x="138" y="404"/>
                </a:cubicBezTo>
                <a:cubicBezTo>
                  <a:pt x="71" y="392"/>
                  <a:pt x="52" y="386"/>
                  <a:pt x="30" y="368"/>
                </a:cubicBezTo>
                <a:cubicBezTo>
                  <a:pt x="8" y="350"/>
                  <a:pt x="0" y="324"/>
                  <a:pt x="3" y="296"/>
                </a:cubicBezTo>
                <a:close/>
              </a:path>
            </a:pathLst>
          </a:custGeom>
          <a:solidFill>
            <a:schemeClr val="accent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1910" name="Group 6"/>
          <p:cNvGrpSpPr>
            <a:grpSpLocks/>
          </p:cNvGrpSpPr>
          <p:nvPr/>
        </p:nvGrpSpPr>
        <p:grpSpPr bwMode="auto">
          <a:xfrm rot="10800000">
            <a:off x="3871913" y="1014413"/>
            <a:ext cx="4543425" cy="1717675"/>
            <a:chOff x="2521" y="736"/>
            <a:chExt cx="2862" cy="1082"/>
          </a:xfrm>
        </p:grpSpPr>
        <p:sp>
          <p:nvSpPr>
            <p:cNvPr id="251911" name="Freeform 7"/>
            <p:cNvSpPr>
              <a:spLocks/>
            </p:cNvSpPr>
            <p:nvPr/>
          </p:nvSpPr>
          <p:spPr bwMode="auto">
            <a:xfrm>
              <a:off x="2548" y="1542"/>
              <a:ext cx="2835" cy="61"/>
            </a:xfrm>
            <a:custGeom>
              <a:avLst/>
              <a:gdLst>
                <a:gd name="T0" fmla="*/ 0 w 2835"/>
                <a:gd name="T1" fmla="*/ 22 h 61"/>
                <a:gd name="T2" fmla="*/ 396 w 2835"/>
                <a:gd name="T3" fmla="*/ 4 h 61"/>
                <a:gd name="T4" fmla="*/ 801 w 2835"/>
                <a:gd name="T5" fmla="*/ 49 h 61"/>
                <a:gd name="T6" fmla="*/ 1221 w 2835"/>
                <a:gd name="T7" fmla="*/ 57 h 61"/>
                <a:gd name="T8" fmla="*/ 1605 w 2835"/>
                <a:gd name="T9" fmla="*/ 57 h 61"/>
                <a:gd name="T10" fmla="*/ 2025 w 2835"/>
                <a:gd name="T11" fmla="*/ 31 h 61"/>
                <a:gd name="T12" fmla="*/ 2331 w 2835"/>
                <a:gd name="T13" fmla="*/ 13 h 61"/>
                <a:gd name="T14" fmla="*/ 2835 w 2835"/>
                <a:gd name="T15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5" h="61">
                  <a:moveTo>
                    <a:pt x="0" y="22"/>
                  </a:moveTo>
                  <a:cubicBezTo>
                    <a:pt x="63" y="19"/>
                    <a:pt x="263" y="0"/>
                    <a:pt x="396" y="4"/>
                  </a:cubicBezTo>
                  <a:cubicBezTo>
                    <a:pt x="529" y="8"/>
                    <a:pt x="664" y="40"/>
                    <a:pt x="801" y="49"/>
                  </a:cubicBezTo>
                  <a:cubicBezTo>
                    <a:pt x="938" y="58"/>
                    <a:pt x="1087" y="56"/>
                    <a:pt x="1221" y="57"/>
                  </a:cubicBezTo>
                  <a:cubicBezTo>
                    <a:pt x="1355" y="58"/>
                    <a:pt x="1471" y="61"/>
                    <a:pt x="1605" y="57"/>
                  </a:cubicBezTo>
                  <a:cubicBezTo>
                    <a:pt x="1739" y="53"/>
                    <a:pt x="1904" y="38"/>
                    <a:pt x="2025" y="31"/>
                  </a:cubicBezTo>
                  <a:cubicBezTo>
                    <a:pt x="2146" y="24"/>
                    <a:pt x="2196" y="16"/>
                    <a:pt x="2331" y="13"/>
                  </a:cubicBezTo>
                  <a:cubicBezTo>
                    <a:pt x="2466" y="10"/>
                    <a:pt x="2730" y="13"/>
                    <a:pt x="2835" y="1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2" name="Freeform 8"/>
            <p:cNvSpPr>
              <a:spLocks/>
            </p:cNvSpPr>
            <p:nvPr/>
          </p:nvSpPr>
          <p:spPr bwMode="auto">
            <a:xfrm>
              <a:off x="2530" y="984"/>
              <a:ext cx="2853" cy="454"/>
            </a:xfrm>
            <a:custGeom>
              <a:avLst/>
              <a:gdLst>
                <a:gd name="T0" fmla="*/ 0 w 2853"/>
                <a:gd name="T1" fmla="*/ 454 h 454"/>
                <a:gd name="T2" fmla="*/ 351 w 2853"/>
                <a:gd name="T3" fmla="*/ 409 h 454"/>
                <a:gd name="T4" fmla="*/ 612 w 2853"/>
                <a:gd name="T5" fmla="*/ 328 h 454"/>
                <a:gd name="T6" fmla="*/ 846 w 2853"/>
                <a:gd name="T7" fmla="*/ 112 h 454"/>
                <a:gd name="T8" fmla="*/ 1089 w 2853"/>
                <a:gd name="T9" fmla="*/ 13 h 454"/>
                <a:gd name="T10" fmla="*/ 1476 w 2853"/>
                <a:gd name="T11" fmla="*/ 31 h 454"/>
                <a:gd name="T12" fmla="*/ 1782 w 2853"/>
                <a:gd name="T13" fmla="*/ 130 h 454"/>
                <a:gd name="T14" fmla="*/ 2097 w 2853"/>
                <a:gd name="T15" fmla="*/ 256 h 454"/>
                <a:gd name="T16" fmla="*/ 2403 w 2853"/>
                <a:gd name="T17" fmla="*/ 400 h 454"/>
                <a:gd name="T18" fmla="*/ 2853 w 2853"/>
                <a:gd name="T19" fmla="*/ 43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53" h="454">
                  <a:moveTo>
                    <a:pt x="0" y="454"/>
                  </a:moveTo>
                  <a:cubicBezTo>
                    <a:pt x="59" y="448"/>
                    <a:pt x="249" y="430"/>
                    <a:pt x="351" y="409"/>
                  </a:cubicBezTo>
                  <a:cubicBezTo>
                    <a:pt x="453" y="388"/>
                    <a:pt x="530" y="377"/>
                    <a:pt x="612" y="328"/>
                  </a:cubicBezTo>
                  <a:cubicBezTo>
                    <a:pt x="694" y="279"/>
                    <a:pt x="767" y="164"/>
                    <a:pt x="846" y="112"/>
                  </a:cubicBezTo>
                  <a:cubicBezTo>
                    <a:pt x="925" y="60"/>
                    <a:pt x="984" y="26"/>
                    <a:pt x="1089" y="13"/>
                  </a:cubicBezTo>
                  <a:cubicBezTo>
                    <a:pt x="1194" y="0"/>
                    <a:pt x="1361" y="12"/>
                    <a:pt x="1476" y="31"/>
                  </a:cubicBezTo>
                  <a:cubicBezTo>
                    <a:pt x="1591" y="50"/>
                    <a:pt x="1679" y="93"/>
                    <a:pt x="1782" y="130"/>
                  </a:cubicBezTo>
                  <a:cubicBezTo>
                    <a:pt x="1885" y="167"/>
                    <a:pt x="1993" y="211"/>
                    <a:pt x="2097" y="256"/>
                  </a:cubicBezTo>
                  <a:cubicBezTo>
                    <a:pt x="2201" y="301"/>
                    <a:pt x="2277" y="370"/>
                    <a:pt x="2403" y="400"/>
                  </a:cubicBezTo>
                  <a:cubicBezTo>
                    <a:pt x="2529" y="430"/>
                    <a:pt x="2759" y="428"/>
                    <a:pt x="2853" y="4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3" name="Freeform 9"/>
            <p:cNvSpPr>
              <a:spLocks/>
            </p:cNvSpPr>
            <p:nvPr/>
          </p:nvSpPr>
          <p:spPr bwMode="auto">
            <a:xfrm>
              <a:off x="2569" y="1653"/>
              <a:ext cx="2787" cy="49"/>
            </a:xfrm>
            <a:custGeom>
              <a:avLst/>
              <a:gdLst>
                <a:gd name="T0" fmla="*/ 0 w 2787"/>
                <a:gd name="T1" fmla="*/ 12 h 49"/>
                <a:gd name="T2" fmla="*/ 357 w 2787"/>
                <a:gd name="T3" fmla="*/ 1 h 49"/>
                <a:gd name="T4" fmla="*/ 744 w 2787"/>
                <a:gd name="T5" fmla="*/ 19 h 49"/>
                <a:gd name="T6" fmla="*/ 1221 w 2787"/>
                <a:gd name="T7" fmla="*/ 46 h 49"/>
                <a:gd name="T8" fmla="*/ 1671 w 2787"/>
                <a:gd name="T9" fmla="*/ 37 h 49"/>
                <a:gd name="T10" fmla="*/ 2013 w 2787"/>
                <a:gd name="T11" fmla="*/ 28 h 49"/>
                <a:gd name="T12" fmla="*/ 2319 w 2787"/>
                <a:gd name="T13" fmla="*/ 19 h 49"/>
                <a:gd name="T14" fmla="*/ 2787 w 2787"/>
                <a:gd name="T15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7" h="49">
                  <a:moveTo>
                    <a:pt x="0" y="12"/>
                  </a:moveTo>
                  <a:cubicBezTo>
                    <a:pt x="59" y="10"/>
                    <a:pt x="233" y="0"/>
                    <a:pt x="357" y="1"/>
                  </a:cubicBezTo>
                  <a:cubicBezTo>
                    <a:pt x="481" y="2"/>
                    <a:pt x="600" y="12"/>
                    <a:pt x="744" y="19"/>
                  </a:cubicBezTo>
                  <a:cubicBezTo>
                    <a:pt x="888" y="26"/>
                    <a:pt x="1067" y="43"/>
                    <a:pt x="1221" y="46"/>
                  </a:cubicBezTo>
                  <a:cubicBezTo>
                    <a:pt x="1375" y="49"/>
                    <a:pt x="1539" y="40"/>
                    <a:pt x="1671" y="37"/>
                  </a:cubicBezTo>
                  <a:cubicBezTo>
                    <a:pt x="1803" y="34"/>
                    <a:pt x="1905" y="31"/>
                    <a:pt x="2013" y="28"/>
                  </a:cubicBezTo>
                  <a:cubicBezTo>
                    <a:pt x="2121" y="25"/>
                    <a:pt x="2190" y="20"/>
                    <a:pt x="2319" y="19"/>
                  </a:cubicBezTo>
                  <a:cubicBezTo>
                    <a:pt x="2448" y="18"/>
                    <a:pt x="2690" y="19"/>
                    <a:pt x="2787" y="1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4" name="Freeform 10"/>
            <p:cNvSpPr>
              <a:spLocks/>
            </p:cNvSpPr>
            <p:nvPr/>
          </p:nvSpPr>
          <p:spPr bwMode="auto">
            <a:xfrm>
              <a:off x="2569" y="1797"/>
              <a:ext cx="2805" cy="21"/>
            </a:xfrm>
            <a:custGeom>
              <a:avLst/>
              <a:gdLst>
                <a:gd name="T0" fmla="*/ 0 w 2805"/>
                <a:gd name="T1" fmla="*/ 12 h 21"/>
                <a:gd name="T2" fmla="*/ 357 w 2805"/>
                <a:gd name="T3" fmla="*/ 1 h 21"/>
                <a:gd name="T4" fmla="*/ 720 w 2805"/>
                <a:gd name="T5" fmla="*/ 12 h 21"/>
                <a:gd name="T6" fmla="*/ 1140 w 2805"/>
                <a:gd name="T7" fmla="*/ 1 h 21"/>
                <a:gd name="T8" fmla="*/ 1545 w 2805"/>
                <a:gd name="T9" fmla="*/ 19 h 21"/>
                <a:gd name="T10" fmla="*/ 1968 w 2805"/>
                <a:gd name="T11" fmla="*/ 12 h 21"/>
                <a:gd name="T12" fmla="*/ 2253 w 2805"/>
                <a:gd name="T13" fmla="*/ 4 h 21"/>
                <a:gd name="T14" fmla="*/ 2805 w 2805"/>
                <a:gd name="T1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5" h="21">
                  <a:moveTo>
                    <a:pt x="0" y="12"/>
                  </a:moveTo>
                  <a:cubicBezTo>
                    <a:pt x="59" y="10"/>
                    <a:pt x="237" y="1"/>
                    <a:pt x="357" y="1"/>
                  </a:cubicBezTo>
                  <a:cubicBezTo>
                    <a:pt x="477" y="1"/>
                    <a:pt x="590" y="12"/>
                    <a:pt x="720" y="12"/>
                  </a:cubicBezTo>
                  <a:cubicBezTo>
                    <a:pt x="850" y="12"/>
                    <a:pt x="1003" y="0"/>
                    <a:pt x="1140" y="1"/>
                  </a:cubicBezTo>
                  <a:cubicBezTo>
                    <a:pt x="1277" y="2"/>
                    <a:pt x="1407" y="17"/>
                    <a:pt x="1545" y="19"/>
                  </a:cubicBezTo>
                  <a:cubicBezTo>
                    <a:pt x="1683" y="21"/>
                    <a:pt x="1850" y="14"/>
                    <a:pt x="1968" y="12"/>
                  </a:cubicBezTo>
                  <a:cubicBezTo>
                    <a:pt x="2086" y="10"/>
                    <a:pt x="2114" y="6"/>
                    <a:pt x="2253" y="4"/>
                  </a:cubicBezTo>
                  <a:cubicBezTo>
                    <a:pt x="2392" y="2"/>
                    <a:pt x="2690" y="2"/>
                    <a:pt x="2805" y="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5" name="Freeform 11"/>
            <p:cNvSpPr>
              <a:spLocks/>
            </p:cNvSpPr>
            <p:nvPr/>
          </p:nvSpPr>
          <p:spPr bwMode="auto">
            <a:xfrm>
              <a:off x="2521" y="922"/>
              <a:ext cx="2826" cy="372"/>
            </a:xfrm>
            <a:custGeom>
              <a:avLst/>
              <a:gdLst>
                <a:gd name="T0" fmla="*/ 0 w 2826"/>
                <a:gd name="T1" fmla="*/ 363 h 372"/>
                <a:gd name="T2" fmla="*/ 450 w 2826"/>
                <a:gd name="T3" fmla="*/ 300 h 372"/>
                <a:gd name="T4" fmla="*/ 729 w 2826"/>
                <a:gd name="T5" fmla="*/ 129 h 372"/>
                <a:gd name="T6" fmla="*/ 972 w 2826"/>
                <a:gd name="T7" fmla="*/ 21 h 372"/>
                <a:gd name="T8" fmla="*/ 1305 w 2826"/>
                <a:gd name="T9" fmla="*/ 12 h 372"/>
                <a:gd name="T10" fmla="*/ 1737 w 2826"/>
                <a:gd name="T11" fmla="*/ 93 h 372"/>
                <a:gd name="T12" fmla="*/ 2079 w 2826"/>
                <a:gd name="T13" fmla="*/ 201 h 372"/>
                <a:gd name="T14" fmla="*/ 2358 w 2826"/>
                <a:gd name="T15" fmla="*/ 309 h 372"/>
                <a:gd name="T16" fmla="*/ 2556 w 2826"/>
                <a:gd name="T17" fmla="*/ 345 h 372"/>
                <a:gd name="T18" fmla="*/ 2826 w 2826"/>
                <a:gd name="T1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6" h="372">
                  <a:moveTo>
                    <a:pt x="0" y="363"/>
                  </a:moveTo>
                  <a:cubicBezTo>
                    <a:pt x="75" y="352"/>
                    <a:pt x="328" y="339"/>
                    <a:pt x="450" y="300"/>
                  </a:cubicBezTo>
                  <a:cubicBezTo>
                    <a:pt x="572" y="261"/>
                    <a:pt x="642" y="175"/>
                    <a:pt x="729" y="129"/>
                  </a:cubicBezTo>
                  <a:cubicBezTo>
                    <a:pt x="816" y="83"/>
                    <a:pt x="876" y="40"/>
                    <a:pt x="972" y="21"/>
                  </a:cubicBezTo>
                  <a:cubicBezTo>
                    <a:pt x="1068" y="2"/>
                    <a:pt x="1178" y="0"/>
                    <a:pt x="1305" y="12"/>
                  </a:cubicBezTo>
                  <a:cubicBezTo>
                    <a:pt x="1432" y="24"/>
                    <a:pt x="1608" y="62"/>
                    <a:pt x="1737" y="93"/>
                  </a:cubicBezTo>
                  <a:cubicBezTo>
                    <a:pt x="1866" y="124"/>
                    <a:pt x="1976" y="165"/>
                    <a:pt x="2079" y="201"/>
                  </a:cubicBezTo>
                  <a:cubicBezTo>
                    <a:pt x="2182" y="237"/>
                    <a:pt x="2278" y="285"/>
                    <a:pt x="2358" y="309"/>
                  </a:cubicBezTo>
                  <a:cubicBezTo>
                    <a:pt x="2438" y="333"/>
                    <a:pt x="2478" y="335"/>
                    <a:pt x="2556" y="345"/>
                  </a:cubicBezTo>
                  <a:cubicBezTo>
                    <a:pt x="2634" y="355"/>
                    <a:pt x="2770" y="367"/>
                    <a:pt x="2826" y="37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6" name="Freeform 12"/>
            <p:cNvSpPr>
              <a:spLocks/>
            </p:cNvSpPr>
            <p:nvPr/>
          </p:nvSpPr>
          <p:spPr bwMode="auto">
            <a:xfrm>
              <a:off x="2521" y="870"/>
              <a:ext cx="2817" cy="271"/>
            </a:xfrm>
            <a:custGeom>
              <a:avLst/>
              <a:gdLst>
                <a:gd name="T0" fmla="*/ 0 w 2817"/>
                <a:gd name="T1" fmla="*/ 253 h 271"/>
                <a:gd name="T2" fmla="*/ 324 w 2817"/>
                <a:gd name="T3" fmla="*/ 235 h 271"/>
                <a:gd name="T4" fmla="*/ 513 w 2817"/>
                <a:gd name="T5" fmla="*/ 163 h 271"/>
                <a:gd name="T6" fmla="*/ 837 w 2817"/>
                <a:gd name="T7" fmla="*/ 28 h 271"/>
                <a:gd name="T8" fmla="*/ 1197 w 2817"/>
                <a:gd name="T9" fmla="*/ 1 h 271"/>
                <a:gd name="T10" fmla="*/ 1656 w 2817"/>
                <a:gd name="T11" fmla="*/ 37 h 271"/>
                <a:gd name="T12" fmla="*/ 2043 w 2817"/>
                <a:gd name="T13" fmla="*/ 136 h 271"/>
                <a:gd name="T14" fmla="*/ 2448 w 2817"/>
                <a:gd name="T15" fmla="*/ 253 h 271"/>
                <a:gd name="T16" fmla="*/ 2817 w 2817"/>
                <a:gd name="T17" fmla="*/ 2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7" h="271">
                  <a:moveTo>
                    <a:pt x="0" y="253"/>
                  </a:moveTo>
                  <a:cubicBezTo>
                    <a:pt x="54" y="250"/>
                    <a:pt x="239" y="250"/>
                    <a:pt x="324" y="235"/>
                  </a:cubicBezTo>
                  <a:cubicBezTo>
                    <a:pt x="409" y="220"/>
                    <a:pt x="428" y="197"/>
                    <a:pt x="513" y="163"/>
                  </a:cubicBezTo>
                  <a:cubicBezTo>
                    <a:pt x="598" y="129"/>
                    <a:pt x="723" y="55"/>
                    <a:pt x="837" y="28"/>
                  </a:cubicBezTo>
                  <a:cubicBezTo>
                    <a:pt x="951" y="1"/>
                    <a:pt x="1061" y="0"/>
                    <a:pt x="1197" y="1"/>
                  </a:cubicBezTo>
                  <a:cubicBezTo>
                    <a:pt x="1333" y="2"/>
                    <a:pt x="1515" y="15"/>
                    <a:pt x="1656" y="37"/>
                  </a:cubicBezTo>
                  <a:cubicBezTo>
                    <a:pt x="1797" y="59"/>
                    <a:pt x="1911" y="100"/>
                    <a:pt x="2043" y="136"/>
                  </a:cubicBezTo>
                  <a:cubicBezTo>
                    <a:pt x="2175" y="172"/>
                    <a:pt x="2319" y="235"/>
                    <a:pt x="2448" y="253"/>
                  </a:cubicBezTo>
                  <a:cubicBezTo>
                    <a:pt x="2577" y="271"/>
                    <a:pt x="2740" y="246"/>
                    <a:pt x="2817" y="24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7" name="Freeform 13"/>
            <p:cNvSpPr>
              <a:spLocks/>
            </p:cNvSpPr>
            <p:nvPr/>
          </p:nvSpPr>
          <p:spPr bwMode="auto">
            <a:xfrm>
              <a:off x="2569" y="796"/>
              <a:ext cx="2736" cy="226"/>
            </a:xfrm>
            <a:custGeom>
              <a:avLst/>
              <a:gdLst>
                <a:gd name="T0" fmla="*/ 0 w 2736"/>
                <a:gd name="T1" fmla="*/ 144 h 226"/>
                <a:gd name="T2" fmla="*/ 369 w 2736"/>
                <a:gd name="T3" fmla="*/ 144 h 226"/>
                <a:gd name="T4" fmla="*/ 738 w 2736"/>
                <a:gd name="T5" fmla="*/ 45 h 226"/>
                <a:gd name="T6" fmla="*/ 1158 w 2736"/>
                <a:gd name="T7" fmla="*/ 3 h 226"/>
                <a:gd name="T8" fmla="*/ 1575 w 2736"/>
                <a:gd name="T9" fmla="*/ 27 h 226"/>
                <a:gd name="T10" fmla="*/ 2088 w 2736"/>
                <a:gd name="T11" fmla="*/ 135 h 226"/>
                <a:gd name="T12" fmla="*/ 2466 w 2736"/>
                <a:gd name="T13" fmla="*/ 216 h 226"/>
                <a:gd name="T14" fmla="*/ 2736 w 2736"/>
                <a:gd name="T15" fmla="*/ 1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6" h="226">
                  <a:moveTo>
                    <a:pt x="0" y="144"/>
                  </a:moveTo>
                  <a:cubicBezTo>
                    <a:pt x="61" y="144"/>
                    <a:pt x="246" y="161"/>
                    <a:pt x="369" y="144"/>
                  </a:cubicBezTo>
                  <a:cubicBezTo>
                    <a:pt x="492" y="127"/>
                    <a:pt x="607" y="68"/>
                    <a:pt x="738" y="45"/>
                  </a:cubicBezTo>
                  <a:cubicBezTo>
                    <a:pt x="869" y="22"/>
                    <a:pt x="1019" y="6"/>
                    <a:pt x="1158" y="3"/>
                  </a:cubicBezTo>
                  <a:cubicBezTo>
                    <a:pt x="1297" y="0"/>
                    <a:pt x="1420" y="5"/>
                    <a:pt x="1575" y="27"/>
                  </a:cubicBezTo>
                  <a:cubicBezTo>
                    <a:pt x="1730" y="49"/>
                    <a:pt x="1940" y="104"/>
                    <a:pt x="2088" y="135"/>
                  </a:cubicBezTo>
                  <a:cubicBezTo>
                    <a:pt x="2236" y="166"/>
                    <a:pt x="2358" y="206"/>
                    <a:pt x="2466" y="216"/>
                  </a:cubicBezTo>
                  <a:cubicBezTo>
                    <a:pt x="2574" y="226"/>
                    <a:pt x="2680" y="202"/>
                    <a:pt x="2736" y="19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8" name="Freeform 14"/>
            <p:cNvSpPr>
              <a:spLocks/>
            </p:cNvSpPr>
            <p:nvPr/>
          </p:nvSpPr>
          <p:spPr bwMode="auto">
            <a:xfrm>
              <a:off x="2548" y="736"/>
              <a:ext cx="2808" cy="130"/>
            </a:xfrm>
            <a:custGeom>
              <a:avLst/>
              <a:gdLst>
                <a:gd name="T0" fmla="*/ 0 w 2808"/>
                <a:gd name="T1" fmla="*/ 63 h 130"/>
                <a:gd name="T2" fmla="*/ 405 w 2808"/>
                <a:gd name="T3" fmla="*/ 81 h 130"/>
                <a:gd name="T4" fmla="*/ 657 w 2808"/>
                <a:gd name="T5" fmla="*/ 45 h 130"/>
                <a:gd name="T6" fmla="*/ 900 w 2808"/>
                <a:gd name="T7" fmla="*/ 18 h 130"/>
                <a:gd name="T8" fmla="*/ 1215 w 2808"/>
                <a:gd name="T9" fmla="*/ 0 h 130"/>
                <a:gd name="T10" fmla="*/ 1575 w 2808"/>
                <a:gd name="T11" fmla="*/ 18 h 130"/>
                <a:gd name="T12" fmla="*/ 2061 w 2808"/>
                <a:gd name="T13" fmla="*/ 90 h 130"/>
                <a:gd name="T14" fmla="*/ 2412 w 2808"/>
                <a:gd name="T15" fmla="*/ 126 h 130"/>
                <a:gd name="T16" fmla="*/ 2754 w 2808"/>
                <a:gd name="T17" fmla="*/ 117 h 130"/>
                <a:gd name="T18" fmla="*/ 2736 w 2808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8" h="130">
                  <a:moveTo>
                    <a:pt x="0" y="63"/>
                  </a:moveTo>
                  <a:cubicBezTo>
                    <a:pt x="67" y="64"/>
                    <a:pt x="296" y="84"/>
                    <a:pt x="405" y="81"/>
                  </a:cubicBezTo>
                  <a:cubicBezTo>
                    <a:pt x="514" y="78"/>
                    <a:pt x="575" y="55"/>
                    <a:pt x="657" y="45"/>
                  </a:cubicBezTo>
                  <a:cubicBezTo>
                    <a:pt x="739" y="35"/>
                    <a:pt x="807" y="26"/>
                    <a:pt x="900" y="18"/>
                  </a:cubicBezTo>
                  <a:cubicBezTo>
                    <a:pt x="993" y="10"/>
                    <a:pt x="1103" y="0"/>
                    <a:pt x="1215" y="0"/>
                  </a:cubicBezTo>
                  <a:cubicBezTo>
                    <a:pt x="1327" y="0"/>
                    <a:pt x="1434" y="3"/>
                    <a:pt x="1575" y="18"/>
                  </a:cubicBezTo>
                  <a:cubicBezTo>
                    <a:pt x="1716" y="33"/>
                    <a:pt x="1922" y="72"/>
                    <a:pt x="2061" y="90"/>
                  </a:cubicBezTo>
                  <a:cubicBezTo>
                    <a:pt x="2200" y="108"/>
                    <a:pt x="2297" y="122"/>
                    <a:pt x="2412" y="126"/>
                  </a:cubicBezTo>
                  <a:cubicBezTo>
                    <a:pt x="2527" y="130"/>
                    <a:pt x="2700" y="119"/>
                    <a:pt x="2754" y="117"/>
                  </a:cubicBezTo>
                  <a:cubicBezTo>
                    <a:pt x="2808" y="115"/>
                    <a:pt x="2740" y="117"/>
                    <a:pt x="2736" y="11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1919" name="AutoShape 15"/>
          <p:cNvSpPr>
            <a:spLocks noChangeArrowheads="1"/>
          </p:cNvSpPr>
          <p:nvPr/>
        </p:nvSpPr>
        <p:spPr bwMode="auto">
          <a:xfrm flipV="1">
            <a:off x="6321425" y="2238375"/>
            <a:ext cx="215900" cy="504825"/>
          </a:xfrm>
          <a:prstGeom prst="downArrow">
            <a:avLst>
              <a:gd name="adj1" fmla="val 50000"/>
              <a:gd name="adj2" fmla="val 584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51920" name="AutoShape 16"/>
          <p:cNvSpPr>
            <a:spLocks noChangeArrowheads="1"/>
          </p:cNvSpPr>
          <p:nvPr/>
        </p:nvSpPr>
        <p:spPr bwMode="auto">
          <a:xfrm rot="10800000">
            <a:off x="6248400" y="654050"/>
            <a:ext cx="381000" cy="838200"/>
          </a:xfrm>
          <a:prstGeom prst="upArrow">
            <a:avLst>
              <a:gd name="adj1" fmla="val 50000"/>
              <a:gd name="adj2" fmla="val 5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 flipV="1">
            <a:off x="4129088" y="2011363"/>
            <a:ext cx="1800225" cy="2232025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animBg="1"/>
      <p:bldP spid="251919" grpId="0" animBg="1"/>
      <p:bldP spid="251920" grpId="0" animBg="1"/>
      <p:bldP spid="2519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9" name="Text Box 4"/>
          <p:cNvSpPr txBox="1">
            <a:spLocks noChangeArrowheads="1"/>
          </p:cNvSpPr>
          <p:nvPr/>
        </p:nvSpPr>
        <p:spPr bwMode="auto">
          <a:xfrm>
            <a:off x="838200" y="7620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      </a:t>
            </a:r>
            <a:r>
              <a:rPr kumimoji="0" lang="zh-CN" altLang="en-US" sz="2800" b="1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这是一只生活在欧洲的灰雁，灰雁是世界上体积最大的野鹅，正在空中飞行。</a:t>
            </a:r>
          </a:p>
        </p:txBody>
      </p:sp>
      <p:sp>
        <p:nvSpPr>
          <p:cNvPr id="295940" name="Text Box 6"/>
          <p:cNvSpPr txBox="1">
            <a:spLocks noChangeArrowheads="1"/>
          </p:cNvSpPr>
          <p:nvPr/>
        </p:nvSpPr>
        <p:spPr bwMode="auto">
          <a:xfrm>
            <a:off x="990600" y="480060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295941" name="Text Box 7"/>
          <p:cNvSpPr txBox="1">
            <a:spLocks noChangeArrowheads="1"/>
          </p:cNvSpPr>
          <p:nvPr/>
        </p:nvSpPr>
        <p:spPr bwMode="auto">
          <a:xfrm>
            <a:off x="982663" y="3963988"/>
            <a:ext cx="7467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000000"/>
                </a:solidFill>
                <a:ea typeface="黑体" pitchFamily="49" charset="-122"/>
                <a:cs typeface="Times New Roman" pitchFamily="18" charset="0"/>
              </a:rPr>
              <a:t>       </a:t>
            </a:r>
            <a:r>
              <a:rPr kumimoji="0" lang="zh-CN" altLang="en-US" sz="2800" b="1">
                <a:solidFill>
                  <a:srgbClr val="000000"/>
                </a:solidFill>
                <a:latin typeface="宋体" pitchFamily="2" charset="-122"/>
                <a:ea typeface="黑体" pitchFamily="49" charset="-122"/>
                <a:cs typeface="Times New Roman" pitchFamily="18" charset="0"/>
              </a:rPr>
              <a:t>但此时的天气情况很恶劣，空气流动很大，且非常不稳定，它需要降低高度以摆脱这种不利的状况。请同学们帮它想想办法，它怎样才能迅速的降低高度呢？</a:t>
            </a:r>
            <a:r>
              <a:rPr kumimoji="0" lang="zh-CN" altLang="en-US" sz="2800" b="1">
                <a:latin typeface="宋体" pitchFamily="2" charset="-122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95942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95943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pic>
        <p:nvPicPr>
          <p:cNvPr id="29594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63713"/>
            <a:ext cx="65722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45" name="Text Box 15"/>
          <p:cNvSpPr txBox="1">
            <a:spLocks noChangeArrowheads="1"/>
          </p:cNvSpPr>
          <p:nvPr/>
        </p:nvSpPr>
        <p:spPr bwMode="auto">
          <a:xfrm>
            <a:off x="228600" y="19685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9900"/>
                </a:solidFill>
                <a:latin typeface="Arial" pitchFamily="34" charset="0"/>
                <a:ea typeface="黑体" pitchFamily="49" charset="-122"/>
              </a:rPr>
              <a:t>情景分析      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聪明的动物世界</a:t>
            </a:r>
            <a:r>
              <a:rPr kumimoji="0" lang="en-US" altLang="zh-CN" sz="2800" b="1">
                <a:latin typeface="Arial" pitchFamily="34" charset="0"/>
                <a:ea typeface="楷体_GB2312" pitchFamily="49" charset="-122"/>
              </a:rPr>
              <a:t>——</a:t>
            </a:r>
            <a:r>
              <a:rPr kumimoji="0" lang="zh-CN" altLang="en-US" sz="2800" b="1">
                <a:latin typeface="楷体_GB2312" pitchFamily="49" charset="-122"/>
                <a:ea typeface="楷体_GB2312" pitchFamily="49" charset="-122"/>
              </a:rPr>
              <a:t>灰雁巧胜大自然</a:t>
            </a: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95946" name="Text Box 16"/>
          <p:cNvSpPr txBox="1">
            <a:spLocks noChangeArrowheads="1"/>
          </p:cNvSpPr>
          <p:nvPr/>
        </p:nvSpPr>
        <p:spPr bwMode="auto">
          <a:xfrm>
            <a:off x="228600" y="133350"/>
            <a:ext cx="1447800" cy="514350"/>
          </a:xfrm>
          <a:prstGeom prst="rect">
            <a:avLst/>
          </a:prstGeom>
          <a:noFill/>
          <a:ln w="57150" cmpd="thickThin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0" lang="zh-CN" altLang="zh-CN" b="1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97987" name="Text Box 14"/>
          <p:cNvSpPr txBox="1">
            <a:spLocks noChangeArrowheads="1"/>
          </p:cNvSpPr>
          <p:nvPr/>
        </p:nvSpPr>
        <p:spPr bwMode="auto">
          <a:xfrm>
            <a:off x="1876425" y="5365750"/>
            <a:ext cx="57150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zh-CN" altLang="en-US" b="1"/>
              <a:t>身体已完全翻转过来，呈倒立飞行姿势</a:t>
            </a:r>
            <a:endParaRPr kumimoji="0" lang="zh-CN" altLang="en-US" b="1">
              <a:latin typeface="Arial" pitchFamily="34" charset="0"/>
            </a:endParaRPr>
          </a:p>
        </p:txBody>
      </p:sp>
      <p:sp>
        <p:nvSpPr>
          <p:cNvPr id="297988" name="Rectangle 1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pic>
        <p:nvPicPr>
          <p:cNvPr id="29798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008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99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5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991" name="AutoShape 21"/>
          <p:cNvSpPr>
            <a:spLocks noChangeArrowheads="1"/>
          </p:cNvSpPr>
          <p:nvPr/>
        </p:nvSpPr>
        <p:spPr bwMode="auto">
          <a:xfrm>
            <a:off x="1676400" y="0"/>
            <a:ext cx="1600200" cy="762000"/>
          </a:xfrm>
          <a:prstGeom prst="wedgeEllipseCallout">
            <a:avLst>
              <a:gd name="adj1" fmla="val -55556"/>
              <a:gd name="adj2" fmla="val 7229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97992" name="Text Box 22"/>
          <p:cNvSpPr txBox="1">
            <a:spLocks noChangeArrowheads="1"/>
          </p:cNvSpPr>
          <p:nvPr/>
        </p:nvSpPr>
        <p:spPr bwMode="auto">
          <a:xfrm>
            <a:off x="1981200" y="-36513"/>
            <a:ext cx="83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4800" b="1">
                <a:solidFill>
                  <a:srgbClr val="FF0000"/>
                </a:solidFill>
                <a:latin typeface="Arial" pitchFamily="34" charset="0"/>
              </a:rPr>
              <a:t>！</a:t>
            </a:r>
            <a:endParaRPr kumimoji="0" lang="zh-CN" altLang="en-US" sz="4400" b="1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97993" name="Text Box 25"/>
          <p:cNvSpPr txBox="1">
            <a:spLocks noChangeArrowheads="1"/>
          </p:cNvSpPr>
          <p:nvPr/>
        </p:nvSpPr>
        <p:spPr bwMode="auto">
          <a:xfrm>
            <a:off x="2263775" y="-22225"/>
            <a:ext cx="1143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4800" b="1">
                <a:solidFill>
                  <a:srgbClr val="FF0000"/>
                </a:solidFill>
                <a:latin typeface="Arial" pitchFamily="34" charset="0"/>
              </a:rPr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423863" y="373063"/>
            <a:ext cx="26352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CCCC00"/>
                </a:solidFill>
                <a:ea typeface="黑体" pitchFamily="49" charset="-122"/>
              </a:rPr>
              <a:t>今天的收获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201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ea typeface="华文新魏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ea typeface="华文新魏" pitchFamily="2" charset="-122"/>
              </a:rPr>
              <a:t>、流体</a:t>
            </a:r>
            <a:r>
              <a:rPr lang="zh-CN" altLang="en-US" sz="3200">
                <a:solidFill>
                  <a:srgbClr val="0000FF"/>
                </a:solidFill>
                <a:ea typeface="隶书" pitchFamily="49" charset="-122"/>
              </a:rPr>
              <a:t>：</a:t>
            </a:r>
            <a:endParaRPr lang="zh-CN" altLang="en-US" sz="3200" b="1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481013" y="1484313"/>
            <a:ext cx="5143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ea typeface="华文行楷" pitchFamily="2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ea typeface="华文行楷" pitchFamily="2" charset="-122"/>
              </a:rPr>
              <a:t>、</a:t>
            </a:r>
            <a:r>
              <a:rPr lang="zh-CN" altLang="en-US" sz="3200" b="1">
                <a:solidFill>
                  <a:srgbClr val="0000FF"/>
                </a:solidFill>
                <a:ea typeface="华文新魏" pitchFamily="2" charset="-122"/>
              </a:rPr>
              <a:t>流体压强与流速的关系</a:t>
            </a:r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：</a:t>
            </a:r>
            <a:endParaRPr lang="zh-CN" altLang="en-US" sz="3200" b="1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2689225" y="3159125"/>
            <a:ext cx="56388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应用：飞机升力的产生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灰雁巧妙脱险  汽车尾翼板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……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66688" y="3844925"/>
            <a:ext cx="2765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kumimoji="0" lang="zh-CN" altLang="en-US" sz="2800" b="1">
                <a:solidFill>
                  <a:srgbClr val="0000FF"/>
                </a:solidFill>
                <a:latin typeface="宋体" pitchFamily="2" charset="-122"/>
              </a:rPr>
              <a:t>、</a:t>
            </a:r>
            <a:r>
              <a:rPr kumimoji="0" lang="zh-CN" altLang="en-US" sz="2800" b="1">
                <a:solidFill>
                  <a:srgbClr val="0000FF"/>
                </a:solidFill>
                <a:latin typeface="HolidayPi BT" pitchFamily="34" charset="2"/>
              </a:rPr>
              <a:t>应用与危害</a:t>
            </a: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2819400" y="46482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0" lang="zh-CN" altLang="zh-CN" sz="1800">
              <a:latin typeface="HolidayPi BT" pitchFamily="34" charset="2"/>
            </a:endParaRP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2808288" y="4800600"/>
            <a:ext cx="303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0099"/>
                </a:solidFill>
                <a:latin typeface="HolidayPi BT" pitchFamily="34" charset="2"/>
              </a:rPr>
              <a:t>危害：人被吸进火车</a:t>
            </a:r>
            <a:endParaRPr kumimoji="0" lang="zh-CN" altLang="en-US" sz="1800" b="1">
              <a:solidFill>
                <a:srgbClr val="000099"/>
              </a:solidFill>
              <a:latin typeface="HolidayPi BT" pitchFamily="34" charset="2"/>
            </a:endParaRPr>
          </a:p>
        </p:txBody>
      </p:sp>
      <p:sp>
        <p:nvSpPr>
          <p:cNvPr id="293897" name="AutoShape 9"/>
          <p:cNvSpPr>
            <a:spLocks/>
          </p:cNvSpPr>
          <p:nvPr/>
        </p:nvSpPr>
        <p:spPr bwMode="auto">
          <a:xfrm>
            <a:off x="2635250" y="3340100"/>
            <a:ext cx="46038" cy="1681163"/>
          </a:xfrm>
          <a:prstGeom prst="leftBrace">
            <a:avLst>
              <a:gd name="adj1" fmla="val 304307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rgbClr val="0000FF"/>
              </a:solidFill>
              <a:latin typeface="HolidayPi BT" pitchFamily="34" charset="2"/>
            </a:endParaRPr>
          </a:p>
        </p:txBody>
      </p:sp>
      <p:sp>
        <p:nvSpPr>
          <p:cNvPr id="293898" name="AutoShape 10"/>
          <p:cNvSpPr>
            <a:spLocks noChangeArrowheads="1"/>
          </p:cNvSpPr>
          <p:nvPr/>
        </p:nvSpPr>
        <p:spPr bwMode="auto">
          <a:xfrm>
            <a:off x="5673725" y="4875213"/>
            <a:ext cx="915988" cy="274637"/>
          </a:xfrm>
          <a:prstGeom prst="rightArrow">
            <a:avLst>
              <a:gd name="adj1" fmla="val 50000"/>
              <a:gd name="adj2" fmla="val 833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  <a:latin typeface="HolidayPi BT" pitchFamily="34" charset="2"/>
            </a:endParaRP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3200400" y="5275263"/>
            <a:ext cx="556101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HolidayPi BT" pitchFamily="34" charset="2"/>
              <a:buNone/>
            </a:pPr>
            <a:r>
              <a:rPr kumimoji="0" lang="en-US" altLang="zh-CN" b="1">
                <a:solidFill>
                  <a:srgbClr val="000099"/>
                </a:solidFill>
                <a:latin typeface="HolidayPi BT" pitchFamily="34" charset="2"/>
              </a:rPr>
              <a:t>  </a:t>
            </a:r>
            <a:r>
              <a:rPr kumimoji="0" lang="zh-CN" altLang="en-US" b="1">
                <a:solidFill>
                  <a:srgbClr val="000099"/>
                </a:solidFill>
                <a:latin typeface="HolidayPi BT" pitchFamily="34" charset="2"/>
              </a:rPr>
              <a:t>两船相撞</a:t>
            </a:r>
            <a:endParaRPr kumimoji="0" lang="zh-CN" altLang="en-US" b="1">
              <a:solidFill>
                <a:srgbClr val="FF0000"/>
              </a:solidFill>
              <a:latin typeface="HolidayPi BT" pitchFamily="34" charset="2"/>
            </a:endParaRPr>
          </a:p>
          <a:p>
            <a:pPr algn="just">
              <a:spcBef>
                <a:spcPct val="50000"/>
              </a:spcBef>
              <a:buFont typeface="HolidayPi BT" pitchFamily="34" charset="2"/>
              <a:buChar char=" "/>
            </a:pPr>
            <a:r>
              <a:rPr kumimoji="0" lang="zh-CN" altLang="en-US" sz="1800" b="1">
                <a:solidFill>
                  <a:srgbClr val="000099"/>
                </a:solidFill>
                <a:latin typeface="HolidayPi BT" pitchFamily="34" charset="2"/>
              </a:rPr>
              <a:t>  </a:t>
            </a:r>
            <a:endParaRPr kumimoji="0" lang="zh-CN" altLang="en-US" b="1">
              <a:solidFill>
                <a:srgbClr val="000099"/>
              </a:solidFill>
              <a:latin typeface="HolidayPi BT" pitchFamily="34" charset="2"/>
            </a:endParaRPr>
          </a:p>
        </p:txBody>
      </p:sp>
      <p:sp>
        <p:nvSpPr>
          <p:cNvPr id="293900" name="AutoShape 12"/>
          <p:cNvSpPr>
            <a:spLocks noChangeArrowheads="1"/>
          </p:cNvSpPr>
          <p:nvPr/>
        </p:nvSpPr>
        <p:spPr bwMode="auto">
          <a:xfrm>
            <a:off x="5254625" y="5386388"/>
            <a:ext cx="1357313" cy="252412"/>
          </a:xfrm>
          <a:prstGeom prst="rightArrow">
            <a:avLst>
              <a:gd name="adj1" fmla="val 50000"/>
              <a:gd name="adj2" fmla="val 1344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chemeClr val="tx1"/>
              </a:solidFill>
              <a:latin typeface="HolidayPi BT" pitchFamily="34" charset="2"/>
            </a:endParaRP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2201863" y="952500"/>
            <a:ext cx="574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3200" b="1">
                <a:solidFill>
                  <a:srgbClr val="FF0000"/>
                </a:solidFill>
              </a:rPr>
              <a:t>流动的液体和气体的统称</a:t>
            </a:r>
          </a:p>
        </p:txBody>
      </p:sp>
      <p:sp>
        <p:nvSpPr>
          <p:cNvPr id="293902" name="Rectangle 14"/>
          <p:cNvSpPr>
            <a:spLocks noChangeArrowheads="1"/>
          </p:cNvSpPr>
          <p:nvPr/>
        </p:nvSpPr>
        <p:spPr bwMode="auto">
          <a:xfrm>
            <a:off x="895350" y="1968500"/>
            <a:ext cx="7961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在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流体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（气体和液体）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中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流速越大的位置压强越小；流速较小的位置压强较大</a:t>
            </a:r>
            <a:r>
              <a:rPr kumimoji="1" lang="zh-CN" altLang="en-US" sz="2800" b="1">
                <a:solidFill>
                  <a:srgbClr val="FF0000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608763" y="4778375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</a:rPr>
              <a:t>不能越过安全线</a:t>
            </a:r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 bwMode="auto">
          <a:xfrm>
            <a:off x="6642100" y="5237163"/>
            <a:ext cx="250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</a:rPr>
              <a:t>不能并列航行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3536950" y="566896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 typeface="HolidayPi BT" pitchFamily="34" charset="2"/>
              <a:buChar char=" "/>
            </a:pPr>
            <a:r>
              <a:rPr lang="en-US" altLang="zh-CN" sz="3200" b="1">
                <a:solidFill>
                  <a:srgbClr val="000099"/>
                </a:solidFill>
              </a:rPr>
              <a:t>……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39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39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938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939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938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939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2939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/>
      <p:bldP spid="293892" grpId="0"/>
      <p:bldP spid="293893" grpId="0"/>
      <p:bldP spid="293894" grpId="0"/>
      <p:bldP spid="293896" grpId="0"/>
      <p:bldP spid="293897" grpId="0" animBg="1"/>
      <p:bldP spid="293898" grpId="0" animBg="1"/>
      <p:bldP spid="293899" grpId="0"/>
      <p:bldP spid="293900" grpId="0" animBg="1"/>
      <p:bldP spid="293901" grpId="0"/>
      <p:bldP spid="293902" grpId="0"/>
      <p:bldP spid="293903" grpId="0"/>
      <p:bldP spid="293904" grpId="0"/>
      <p:bldP spid="2939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603250" y="1316038"/>
            <a:ext cx="8256588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．物理学中把具有流动性的液体和气体统称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____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体，当</a:t>
            </a:r>
          </a:p>
          <a:p>
            <a:pPr algn="l">
              <a:lnSpc>
                <a:spcPct val="19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流体流动时，流速越大的位置其压强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_____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；流速越小的</a:t>
            </a:r>
          </a:p>
          <a:p>
            <a:pPr algn="l">
              <a:lnSpc>
                <a:spcPct val="19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位置其压强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_____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</a:t>
            </a:r>
          </a:p>
          <a:p>
            <a:pPr algn="l">
              <a:lnSpc>
                <a:spcPct val="19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．飞机的机翼是上凸下平，当飞行时，机翼上方的空气</a:t>
            </a:r>
          </a:p>
          <a:p>
            <a:pPr algn="l">
              <a:lnSpc>
                <a:spcPct val="19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流速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_____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，压强小，下方空气流速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_____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而压强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_____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，</a:t>
            </a:r>
          </a:p>
          <a:p>
            <a:pPr algn="l">
              <a:lnSpc>
                <a:spcPct val="19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这一压强差，就使飞机获得了向上的升力．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6740525" y="15494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流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5645150" y="224948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越小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2236788" y="2955925"/>
            <a:ext cx="1125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越大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416050" y="428625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大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5595938" y="42735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小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7286625" y="43068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大</a:t>
            </a:r>
          </a:p>
        </p:txBody>
      </p:sp>
      <p:pic>
        <p:nvPicPr>
          <p:cNvPr id="291849" name="Picture 9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573088"/>
            <a:ext cx="342900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/>
      <p:bldP spid="291844" grpId="0"/>
      <p:bldP spid="291845" grpId="0"/>
      <p:bldP spid="291846" grpId="0"/>
      <p:bldP spid="291847" grpId="0"/>
      <p:bldP spid="2918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14325" y="409575"/>
            <a:ext cx="83724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．秋天树叶落在路面，当一辆高速行驶的汽车驶过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时，路旁的树叶（    ）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A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．从路旁被吸向汽车　　　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B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．从路中间飞向路边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C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．不受影响　　　　　　　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D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．只向上飞扬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2962275" y="1352550"/>
            <a:ext cx="360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206375" y="3181350"/>
            <a:ext cx="86391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8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．一艘很大的轮船以很高的速度，从一只小木船旁很近处开过时，小船则（    ）</a:t>
            </a:r>
          </a:p>
          <a:p>
            <a:pPr algn="l">
              <a:lnSpc>
                <a:spcPct val="18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A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．很易被大船的气流和海浪推向远离大船处</a:t>
            </a:r>
          </a:p>
          <a:p>
            <a:pPr algn="l">
              <a:lnSpc>
                <a:spcPct val="18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B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．很易被大船吸过去，而与大船相撞</a:t>
            </a:r>
          </a:p>
          <a:p>
            <a:pPr algn="l">
              <a:lnSpc>
                <a:spcPct val="18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C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．小木船与大船距离不变    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D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．以上都有可能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2241550" y="4017963"/>
            <a:ext cx="43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  <a:latin typeface="宋体" pitchFamily="2" charset="-122"/>
              </a:rP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/>
      <p:bldP spid="2457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236538" y="852488"/>
            <a:ext cx="4837112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2F0BA">
                    <a:alpha val="82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宋体" pitchFamily="2" charset="-122"/>
              </a:rPr>
              <a:t>1912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年秋天，远洋航轮“奥林匹克”号与较小的铁甲巡洋舰同向航行，但是当两船平行的时候，突然小船竟然扭头几乎笔直地向大船冲去，结果小船把“奥林匹克”的船舷撞了一个大洞。</a:t>
            </a:r>
          </a:p>
        </p:txBody>
      </p:sp>
      <p:pic>
        <p:nvPicPr>
          <p:cNvPr id="213000" name="Picture 8" descr="olym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b="2994"/>
          <a:stretch>
            <a:fillRect/>
          </a:stretch>
        </p:blipFill>
        <p:spPr bwMode="auto">
          <a:xfrm>
            <a:off x="5084763" y="911225"/>
            <a:ext cx="3600450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755650" y="596900"/>
            <a:ext cx="7561263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algn="l">
              <a:spcBef>
                <a:spcPct val="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、相信大家都有过这样的经历：步行在雨中，我们会打一把伞．一阵大风吹来，雨伞会被向上吸起来．这是为什么呢？你能不能用今天所学的知识解释这个现象呢？</a:t>
            </a:r>
            <a:endParaRPr lang="zh-CN" altLang="en-US" sz="3200" b="1">
              <a:solidFill>
                <a:schemeClr val="tx1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105150"/>
            <a:ext cx="5816600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34" name="图片 3" descr="201011221213828.jpg"/>
          <p:cNvPicPr>
            <a:picLocks noChangeAspect="1" noChangeArrowheads="1"/>
          </p:cNvPicPr>
          <p:nvPr/>
        </p:nvPicPr>
        <p:blipFill>
          <a:blip r:embed="rId2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 b="613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035" name="Rectangle 2"/>
          <p:cNvPicPr>
            <a:picLocks noGrp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242888"/>
            <a:ext cx="9175750" cy="2925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0" y="1341438"/>
            <a:ext cx="89614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教材</a:t>
            </a:r>
            <a:r>
              <a:rPr lang="en-US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46</a:t>
            </a:r>
            <a:r>
              <a:rPr lang="zh-CN" altLang="en-US" sz="40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，思考并讨论</a:t>
            </a:r>
            <a:endParaRPr lang="zh-CN" altLang="en-US" sz="4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l"/>
            <a:r>
              <a:rPr lang="en-US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</a:t>
            </a:r>
            <a:r>
              <a:rPr lang="zh-CN" altLang="en-US" sz="4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练闯考：</a:t>
            </a:r>
            <a:r>
              <a:rPr lang="en-US" altLang="zh-CN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9.4《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流体压强与流速的关系</a:t>
            </a:r>
            <a:r>
              <a:rPr lang="en-US" altLang="zh-CN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》</a:t>
            </a:r>
          </a:p>
          <a:p>
            <a:pPr algn="l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3.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复习</a:t>
            </a:r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 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第九章</a:t>
            </a:r>
            <a:r>
              <a:rPr lang="en-US" altLang="zh-CN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《</a:t>
            </a: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压强</a:t>
            </a:r>
            <a:r>
              <a:rPr lang="en-US" altLang="zh-CN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00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Freeform 2"/>
          <p:cNvSpPr>
            <a:spLocks/>
          </p:cNvSpPr>
          <p:nvPr/>
        </p:nvSpPr>
        <p:spPr bwMode="gray">
          <a:xfrm>
            <a:off x="749300" y="4533900"/>
            <a:ext cx="7659688" cy="352425"/>
          </a:xfrm>
          <a:custGeom>
            <a:avLst/>
            <a:gdLst>
              <a:gd name="T0" fmla="*/ 4825 w 4825"/>
              <a:gd name="T1" fmla="*/ 222 h 222"/>
              <a:gd name="T2" fmla="*/ 4808 w 4825"/>
              <a:gd name="T3" fmla="*/ 217 h 222"/>
              <a:gd name="T4" fmla="*/ 4739 w 4825"/>
              <a:gd name="T5" fmla="*/ 207 h 222"/>
              <a:gd name="T6" fmla="*/ 4627 w 4825"/>
              <a:gd name="T7" fmla="*/ 191 h 222"/>
              <a:gd name="T8" fmla="*/ 4472 w 4825"/>
              <a:gd name="T9" fmla="*/ 170 h 222"/>
              <a:gd name="T10" fmla="*/ 4274 w 4825"/>
              <a:gd name="T11" fmla="*/ 145 h 222"/>
              <a:gd name="T12" fmla="*/ 4042 w 4825"/>
              <a:gd name="T13" fmla="*/ 119 h 222"/>
              <a:gd name="T14" fmla="*/ 3776 w 4825"/>
              <a:gd name="T15" fmla="*/ 98 h 222"/>
              <a:gd name="T16" fmla="*/ 3475 w 4825"/>
              <a:gd name="T17" fmla="*/ 78 h 222"/>
              <a:gd name="T18" fmla="*/ 3148 w 4825"/>
              <a:gd name="T19" fmla="*/ 62 h 222"/>
              <a:gd name="T20" fmla="*/ 2786 w 4825"/>
              <a:gd name="T21" fmla="*/ 47 h 222"/>
              <a:gd name="T22" fmla="*/ 2399 w 4825"/>
              <a:gd name="T23" fmla="*/ 47 h 222"/>
              <a:gd name="T24" fmla="*/ 2012 w 4825"/>
              <a:gd name="T25" fmla="*/ 47 h 222"/>
              <a:gd name="T26" fmla="*/ 1660 w 4825"/>
              <a:gd name="T27" fmla="*/ 62 h 222"/>
              <a:gd name="T28" fmla="*/ 1333 w 4825"/>
              <a:gd name="T29" fmla="*/ 78 h 222"/>
              <a:gd name="T30" fmla="*/ 1032 w 4825"/>
              <a:gd name="T31" fmla="*/ 98 h 222"/>
              <a:gd name="T32" fmla="*/ 774 w 4825"/>
              <a:gd name="T33" fmla="*/ 119 h 222"/>
              <a:gd name="T34" fmla="*/ 550 w 4825"/>
              <a:gd name="T35" fmla="*/ 145 h 222"/>
              <a:gd name="T36" fmla="*/ 361 w 4825"/>
              <a:gd name="T37" fmla="*/ 170 h 222"/>
              <a:gd name="T38" fmla="*/ 206 w 4825"/>
              <a:gd name="T39" fmla="*/ 191 h 222"/>
              <a:gd name="T40" fmla="*/ 94 w 4825"/>
              <a:gd name="T41" fmla="*/ 207 h 222"/>
              <a:gd name="T42" fmla="*/ 34 w 4825"/>
              <a:gd name="T43" fmla="*/ 217 h 222"/>
              <a:gd name="T44" fmla="*/ 8 w 4825"/>
              <a:gd name="T45" fmla="*/ 222 h 222"/>
              <a:gd name="T46" fmla="*/ 0 w 4825"/>
              <a:gd name="T47" fmla="*/ 8 h 222"/>
              <a:gd name="T48" fmla="*/ 2400 w 4825"/>
              <a:gd name="T49" fmla="*/ 8 h 222"/>
              <a:gd name="T50" fmla="*/ 4800 w 4825"/>
              <a:gd name="T51" fmla="*/ 0 h 222"/>
              <a:gd name="T52" fmla="*/ 4825 w 4825"/>
              <a:gd name="T53" fmla="*/ 222 h 222"/>
              <a:gd name="T54" fmla="*/ 4825 w 4825"/>
              <a:gd name="T5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25" h="222">
                <a:moveTo>
                  <a:pt x="4825" y="222"/>
                </a:moveTo>
                <a:lnTo>
                  <a:pt x="4808" y="217"/>
                </a:lnTo>
                <a:lnTo>
                  <a:pt x="4739" y="207"/>
                </a:lnTo>
                <a:lnTo>
                  <a:pt x="4627" y="191"/>
                </a:lnTo>
                <a:lnTo>
                  <a:pt x="4472" y="170"/>
                </a:lnTo>
                <a:lnTo>
                  <a:pt x="4274" y="145"/>
                </a:lnTo>
                <a:lnTo>
                  <a:pt x="4042" y="119"/>
                </a:lnTo>
                <a:lnTo>
                  <a:pt x="3776" y="98"/>
                </a:lnTo>
                <a:lnTo>
                  <a:pt x="3475" y="78"/>
                </a:lnTo>
                <a:lnTo>
                  <a:pt x="3148" y="62"/>
                </a:lnTo>
                <a:lnTo>
                  <a:pt x="2786" y="47"/>
                </a:lnTo>
                <a:lnTo>
                  <a:pt x="2399" y="47"/>
                </a:lnTo>
                <a:lnTo>
                  <a:pt x="2012" y="47"/>
                </a:lnTo>
                <a:lnTo>
                  <a:pt x="1660" y="62"/>
                </a:lnTo>
                <a:lnTo>
                  <a:pt x="1333" y="78"/>
                </a:lnTo>
                <a:lnTo>
                  <a:pt x="1032" y="98"/>
                </a:lnTo>
                <a:lnTo>
                  <a:pt x="774" y="119"/>
                </a:lnTo>
                <a:lnTo>
                  <a:pt x="550" y="145"/>
                </a:lnTo>
                <a:lnTo>
                  <a:pt x="361" y="170"/>
                </a:lnTo>
                <a:lnTo>
                  <a:pt x="206" y="191"/>
                </a:lnTo>
                <a:lnTo>
                  <a:pt x="94" y="207"/>
                </a:lnTo>
                <a:lnTo>
                  <a:pt x="34" y="217"/>
                </a:lnTo>
                <a:lnTo>
                  <a:pt x="8" y="222"/>
                </a:lnTo>
                <a:lnTo>
                  <a:pt x="0" y="8"/>
                </a:lnTo>
                <a:lnTo>
                  <a:pt x="2400" y="8"/>
                </a:lnTo>
                <a:lnTo>
                  <a:pt x="4800" y="0"/>
                </a:lnTo>
                <a:lnTo>
                  <a:pt x="4825" y="222"/>
                </a:lnTo>
                <a:lnTo>
                  <a:pt x="4825" y="222"/>
                </a:lnTo>
                <a:close/>
              </a:path>
            </a:pathLst>
          </a:custGeom>
          <a:solidFill>
            <a:srgbClr val="000000">
              <a:alpha val="2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DF5908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gray">
          <a:xfrm>
            <a:off x="561975" y="2492375"/>
            <a:ext cx="8058150" cy="2041525"/>
          </a:xfrm>
          <a:prstGeom prst="rect">
            <a:avLst/>
          </a:prstGeom>
          <a:solidFill>
            <a:srgbClr val="F9E807">
              <a:alpha val="84000"/>
            </a:srgbClr>
          </a:solidFill>
          <a:ln w="53975" cmpd="dbl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0" name="Text Box 8"/>
          <p:cNvSpPr txBox="1">
            <a:spLocks noChangeArrowheads="1"/>
          </p:cNvSpPr>
          <p:nvPr/>
        </p:nvSpPr>
        <p:spPr bwMode="auto">
          <a:xfrm>
            <a:off x="600075" y="2530475"/>
            <a:ext cx="799623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0" lang="zh-CN" altLang="en-US" sz="3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环境永远不会十全十美，消极的人受环境控制，积极的人却控制环境。</a:t>
            </a:r>
          </a:p>
        </p:txBody>
      </p:sp>
      <p:pic>
        <p:nvPicPr>
          <p:cNvPr id="265221" name="Picture 5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54138"/>
            <a:ext cx="3041650" cy="96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15" descr="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57313"/>
            <a:ext cx="686752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874838" y="1660525"/>
            <a:ext cx="686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节 流体压强与流速的关系</a:t>
            </a:r>
          </a:p>
        </p:txBody>
      </p:sp>
      <p:pic>
        <p:nvPicPr>
          <p:cNvPr id="263173" name="Picture 5" descr="歼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0"/>
          <a:stretch>
            <a:fillRect/>
          </a:stretch>
        </p:blipFill>
        <p:spPr bwMode="auto">
          <a:xfrm>
            <a:off x="2070100" y="2803525"/>
            <a:ext cx="661193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171" name="Picture 3" descr="老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4200"/>
            <a:ext cx="3144838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373063" y="936625"/>
            <a:ext cx="2751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4000" b="1">
                <a:solidFill>
                  <a:srgbClr val="CC0000"/>
                </a:solidFill>
                <a:latin typeface="Times New Roman" pitchFamily="18" charset="0"/>
                <a:ea typeface="黑体" pitchFamily="49" charset="-122"/>
              </a:rPr>
              <a:t>一、流体：</a:t>
            </a:r>
            <a:endParaRPr kumimoji="1" lang="zh-CN" altLang="en-US" sz="40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14313" y="2466975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36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１、探究流动的气体的压强与流速的关系．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217488" y="1752600"/>
            <a:ext cx="6840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4000" b="1">
                <a:solidFill>
                  <a:srgbClr val="CC0000"/>
                </a:solidFill>
                <a:latin typeface="Times New Roman" pitchFamily="18" charset="0"/>
                <a:ea typeface="黑体" pitchFamily="49" charset="-122"/>
              </a:rPr>
              <a:t>二、流体压强与流速的关系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2805113" y="944563"/>
            <a:ext cx="5799137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4000" b="1">
                <a:solidFill>
                  <a:schemeClr val="tx1"/>
                </a:solidFill>
                <a:ea typeface="黑体" pitchFamily="49" charset="-122"/>
              </a:rPr>
              <a:t>具有</a:t>
            </a:r>
            <a:r>
              <a:rPr kumimoji="1" lang="zh-CN" altLang="en-US" sz="4000" b="1">
                <a:solidFill>
                  <a:srgbClr val="FF0000"/>
                </a:solidFill>
                <a:ea typeface="黑体" pitchFamily="49" charset="-122"/>
              </a:rPr>
              <a:t>流动性</a:t>
            </a:r>
            <a:r>
              <a:rPr kumimoji="1" lang="zh-CN" altLang="en-US" sz="4000" b="1">
                <a:solidFill>
                  <a:schemeClr val="tx1"/>
                </a:solidFill>
                <a:ea typeface="黑体" pitchFamily="49" charset="-122"/>
              </a:rPr>
              <a:t>的</a:t>
            </a:r>
            <a:r>
              <a:rPr kumimoji="1" lang="zh-CN" altLang="en-US" sz="4000" b="1">
                <a:solidFill>
                  <a:srgbClr val="FF0000"/>
                </a:solidFill>
                <a:ea typeface="黑体" pitchFamily="49" charset="-122"/>
              </a:rPr>
              <a:t>液体</a:t>
            </a:r>
            <a:r>
              <a:rPr kumimoji="1" lang="zh-CN" altLang="en-US" sz="4000" b="1">
                <a:solidFill>
                  <a:schemeClr val="tx1"/>
                </a:solidFill>
                <a:ea typeface="黑体" pitchFamily="49" charset="-122"/>
              </a:rPr>
              <a:t>和</a:t>
            </a:r>
            <a:r>
              <a:rPr kumimoji="1" lang="zh-CN" altLang="en-US" sz="4000" b="1">
                <a:solidFill>
                  <a:srgbClr val="FF0000"/>
                </a:solidFill>
                <a:ea typeface="黑体" pitchFamily="49" charset="-122"/>
              </a:rPr>
              <a:t>气体</a:t>
            </a:r>
          </a:p>
        </p:txBody>
      </p:sp>
      <p:pic>
        <p:nvPicPr>
          <p:cNvPr id="287750" name="Picture 6" descr="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271838"/>
            <a:ext cx="3162300" cy="9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751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3253766"/>
            <a:ext cx="3816350" cy="2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752" name="Text Box 4"/>
          <p:cNvSpPr txBox="1">
            <a:spLocks noChangeArrowheads="1"/>
          </p:cNvSpPr>
          <p:nvPr/>
        </p:nvSpPr>
        <p:spPr bwMode="auto">
          <a:xfrm>
            <a:off x="254000" y="4324350"/>
            <a:ext cx="492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3600" b="1">
                <a:solidFill>
                  <a:srgbClr val="0000FF"/>
                </a:solidFill>
                <a:latin typeface="方正静蕾简体" pitchFamily="2" charset="-122"/>
              </a:rPr>
              <a:t>对着桌上的硬币吹气，</a:t>
            </a:r>
          </a:p>
          <a:p>
            <a:r>
              <a:rPr kumimoji="0" lang="zh-CN" altLang="en-US" sz="3600" b="1">
                <a:solidFill>
                  <a:srgbClr val="0000FF"/>
                </a:solidFill>
                <a:latin typeface="方正静蕾简体" pitchFamily="2" charset="-122"/>
              </a:rPr>
              <a:t>看看有什么现象？</a:t>
            </a:r>
            <a:endParaRPr kumimoji="0" lang="en-US"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747" grpId="0"/>
      <p:bldP spid="287748" grpId="0"/>
      <p:bldP spid="287749" grpId="0" animBg="1"/>
      <p:bldP spid="2877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914400" y="1247775"/>
            <a:ext cx="4830763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对着两张平行拿着的纸吹气，</a:t>
            </a:r>
          </a:p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你会发现什么现象？为什么？</a:t>
            </a:r>
          </a:p>
        </p:txBody>
      </p:sp>
      <p:pic>
        <p:nvPicPr>
          <p:cNvPr id="2478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703263"/>
            <a:ext cx="2225675" cy="27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7817" name="Object 9"/>
          <p:cNvGraphicFramePr>
            <a:graphicFrameLocks noChangeAspect="1"/>
          </p:cNvGraphicFramePr>
          <p:nvPr/>
        </p:nvGraphicFramePr>
        <p:xfrm>
          <a:off x="1017588" y="2732088"/>
          <a:ext cx="197802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6" name="位图图像" r:id="rId4" imgW="1552792" imgH="2715004" progId="Paint.Picture">
                  <p:embed/>
                </p:oleObj>
              </mc:Choice>
              <mc:Fallback>
                <p:oleObj name="位图图像" r:id="rId4" imgW="1552792" imgH="271500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30000" contras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732088"/>
                        <a:ext cx="197802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3419475" y="3519488"/>
            <a:ext cx="48307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CC00FF"/>
                </a:solidFill>
                <a:latin typeface="楷体_GB2312" pitchFamily="49" charset="-122"/>
                <a:ea typeface="楷体_GB2312" pitchFamily="49" charset="-122"/>
              </a:rPr>
              <a:t>现象：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两张纸吸到了一起</a:t>
            </a:r>
          </a:p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CC00FF"/>
                </a:solidFill>
                <a:latin typeface="楷体_GB2312" pitchFamily="49" charset="-122"/>
                <a:ea typeface="楷体_GB2312" pitchFamily="49" charset="-122"/>
              </a:rPr>
              <a:t>原因：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吹气时，纸条内侧空气流动快，压强变小，纸条外侧空气流动慢，压强大，两纸条被吸到了一起。</a:t>
            </a:r>
          </a:p>
        </p:txBody>
      </p:sp>
      <p:pic>
        <p:nvPicPr>
          <p:cNvPr id="247824" name="Picture 16" descr="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69925"/>
            <a:ext cx="249078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">
            <a:hlinkClick r:id="rId7" action="ppaction://hlinkfile"/>
          </p:cNvPr>
          <p:cNvSpPr txBox="1">
            <a:spLocks noChangeArrowheads="1"/>
          </p:cNvSpPr>
          <p:nvPr/>
        </p:nvSpPr>
        <p:spPr bwMode="auto">
          <a:xfrm>
            <a:off x="5591908" y="6028938"/>
            <a:ext cx="29608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  <a:hlinkClick r:id="rId7" action="ppaction://hlinkfile"/>
              </a:rPr>
              <a:t>流体压强与流速的关系</a:t>
            </a:r>
            <a:r>
              <a:rPr lang="en-US" altLang="zh-CN" sz="1200" dirty="0">
                <a:solidFill>
                  <a:srgbClr val="0000FF"/>
                </a:solidFill>
                <a:hlinkClick r:id="rId7" action="ppaction://hlinkfile"/>
              </a:rPr>
              <a:t>2</a:t>
            </a:r>
            <a:r>
              <a:rPr lang="zh-CN" altLang="en-US" sz="1200" dirty="0">
                <a:solidFill>
                  <a:srgbClr val="0000FF"/>
                </a:solidFill>
                <a:hlinkClick r:id="rId7" action="ppaction://hlinkfile"/>
              </a:rPr>
              <a:t>一组小实验</a:t>
            </a:r>
            <a:r>
              <a:rPr lang="en-US" altLang="zh-CN" sz="1200" dirty="0" smtClean="0">
                <a:solidFill>
                  <a:srgbClr val="0000FF"/>
                </a:solidFill>
                <a:hlinkClick r:id="rId7" action="ppaction://hlinkfile"/>
              </a:rPr>
              <a:t>.</a:t>
            </a:r>
            <a:r>
              <a:rPr lang="en-US" altLang="zh-CN" sz="1200" dirty="0" err="1" smtClean="0">
                <a:solidFill>
                  <a:srgbClr val="0000FF"/>
                </a:solidFill>
                <a:hlinkClick r:id="rId7" action="ppaction://hlinkfile"/>
              </a:rPr>
              <a:t>flv</a:t>
            </a:r>
            <a:endParaRPr lang="en-US" altLang="zh-CN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  <p:bldP spid="24781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8" name="Group 6"/>
          <p:cNvGrpSpPr>
            <a:grpSpLocks/>
          </p:cNvGrpSpPr>
          <p:nvPr/>
        </p:nvGrpSpPr>
        <p:grpSpPr bwMode="auto">
          <a:xfrm>
            <a:off x="2825750" y="2495550"/>
            <a:ext cx="2514600" cy="3505200"/>
            <a:chOff x="1466" y="1056"/>
            <a:chExt cx="646" cy="1440"/>
          </a:xfrm>
        </p:grpSpPr>
        <p:sp>
          <p:nvSpPr>
            <p:cNvPr id="248839" name="Line 7"/>
            <p:cNvSpPr>
              <a:spLocks noChangeShapeType="1"/>
            </p:cNvSpPr>
            <p:nvPr/>
          </p:nvSpPr>
          <p:spPr bwMode="auto">
            <a:xfrm>
              <a:off x="1728" y="105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840" name="Line 8"/>
            <p:cNvSpPr>
              <a:spLocks noChangeShapeType="1"/>
            </p:cNvSpPr>
            <p:nvPr/>
          </p:nvSpPr>
          <p:spPr bwMode="auto">
            <a:xfrm>
              <a:off x="1824" y="105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841" name="Line 9"/>
            <p:cNvSpPr>
              <a:spLocks noChangeShapeType="1"/>
            </p:cNvSpPr>
            <p:nvPr/>
          </p:nvSpPr>
          <p:spPr bwMode="auto">
            <a:xfrm flipH="1">
              <a:off x="1466" y="2016"/>
              <a:ext cx="26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842" name="Line 10"/>
            <p:cNvSpPr>
              <a:spLocks noChangeShapeType="1"/>
            </p:cNvSpPr>
            <p:nvPr/>
          </p:nvSpPr>
          <p:spPr bwMode="auto">
            <a:xfrm>
              <a:off x="1824" y="2016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8843" name="Oval 11"/>
          <p:cNvSpPr>
            <a:spLocks noChangeArrowheads="1"/>
          </p:cNvSpPr>
          <p:nvPr/>
        </p:nvSpPr>
        <p:spPr bwMode="auto">
          <a:xfrm>
            <a:off x="3511550" y="4933950"/>
            <a:ext cx="1066800" cy="1066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4" name="AutoShape 12"/>
          <p:cNvSpPr>
            <a:spLocks noChangeArrowheads="1"/>
          </p:cNvSpPr>
          <p:nvPr/>
        </p:nvSpPr>
        <p:spPr bwMode="auto">
          <a:xfrm>
            <a:off x="3968750" y="1352550"/>
            <a:ext cx="152400" cy="2590800"/>
          </a:xfrm>
          <a:prstGeom prst="downArrow">
            <a:avLst>
              <a:gd name="adj1" fmla="val 50000"/>
              <a:gd name="adj2" fmla="val 425000"/>
            </a:avLst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1960563" y="1420813"/>
            <a:ext cx="4157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400" b="1">
                <a:solidFill>
                  <a:srgbClr val="FF0000"/>
                </a:solidFill>
                <a:latin typeface="宋体" pitchFamily="2" charset="-122"/>
              </a:rPr>
              <a:t>吹 气</a:t>
            </a:r>
          </a:p>
        </p:txBody>
      </p:sp>
      <p:sp>
        <p:nvSpPr>
          <p:cNvPr id="248846" name="AutoShape 14"/>
          <p:cNvSpPr>
            <a:spLocks noChangeArrowheads="1"/>
          </p:cNvSpPr>
          <p:nvPr/>
        </p:nvSpPr>
        <p:spPr bwMode="auto">
          <a:xfrm>
            <a:off x="1301750" y="2419350"/>
            <a:ext cx="914400" cy="1143000"/>
          </a:xfrm>
          <a:prstGeom prst="wedgeRectCallout">
            <a:avLst>
              <a:gd name="adj1" fmla="val 220315"/>
              <a:gd name="adj2" fmla="val 50694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</a:rPr>
              <a:t>漏斗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5640388" y="1719263"/>
            <a:ext cx="611187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乒乓球会掉下来吗？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989013" y="614363"/>
            <a:ext cx="7169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宋体" pitchFamily="2" charset="-122"/>
              </a:rPr>
              <a:t>用漏斗吹乒乓球</a:t>
            </a:r>
            <a:r>
              <a:rPr lang="zh-CN" altLang="zh-CN" sz="3200" b="1" dirty="0" smtClean="0">
                <a:solidFill>
                  <a:srgbClr val="0000FF"/>
                </a:solidFill>
                <a:latin typeface="宋体" pitchFamily="2" charset="-122"/>
              </a:rPr>
              <a:t>：</a:t>
            </a:r>
            <a:endParaRPr lang="zh-CN" altLang="en-US" sz="3200" b="1" dirty="0">
              <a:solidFill>
                <a:srgbClr val="0000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4" grpId="0" animBg="1"/>
      <p:bldP spid="248845" grpId="0" autoUpdateAnimBg="0"/>
      <p:bldP spid="2488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862" name="Group 6"/>
          <p:cNvGrpSpPr>
            <a:grpSpLocks/>
          </p:cNvGrpSpPr>
          <p:nvPr/>
        </p:nvGrpSpPr>
        <p:grpSpPr bwMode="auto">
          <a:xfrm>
            <a:off x="3209925" y="1438275"/>
            <a:ext cx="3124200" cy="3505200"/>
            <a:chOff x="1466" y="1056"/>
            <a:chExt cx="646" cy="1440"/>
          </a:xfrm>
        </p:grpSpPr>
        <p:sp>
          <p:nvSpPr>
            <p:cNvPr id="249863" name="Line 7"/>
            <p:cNvSpPr>
              <a:spLocks noChangeShapeType="1"/>
            </p:cNvSpPr>
            <p:nvPr/>
          </p:nvSpPr>
          <p:spPr bwMode="auto">
            <a:xfrm>
              <a:off x="1728" y="105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64" name="Line 8"/>
            <p:cNvSpPr>
              <a:spLocks noChangeShapeType="1"/>
            </p:cNvSpPr>
            <p:nvPr/>
          </p:nvSpPr>
          <p:spPr bwMode="auto">
            <a:xfrm>
              <a:off x="1824" y="105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65" name="Line 9"/>
            <p:cNvSpPr>
              <a:spLocks noChangeShapeType="1"/>
            </p:cNvSpPr>
            <p:nvPr/>
          </p:nvSpPr>
          <p:spPr bwMode="auto">
            <a:xfrm flipH="1">
              <a:off x="1466" y="2016"/>
              <a:ext cx="26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866" name="Line 10"/>
            <p:cNvSpPr>
              <a:spLocks noChangeShapeType="1"/>
            </p:cNvSpPr>
            <p:nvPr/>
          </p:nvSpPr>
          <p:spPr bwMode="auto">
            <a:xfrm>
              <a:off x="1824" y="2016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9867" name="Oval 11"/>
          <p:cNvSpPr>
            <a:spLocks noChangeArrowheads="1"/>
          </p:cNvSpPr>
          <p:nvPr/>
        </p:nvSpPr>
        <p:spPr bwMode="auto">
          <a:xfrm>
            <a:off x="4200525" y="4105275"/>
            <a:ext cx="1066800" cy="1066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9868" name="Group 12"/>
          <p:cNvGrpSpPr>
            <a:grpSpLocks/>
          </p:cNvGrpSpPr>
          <p:nvPr/>
        </p:nvGrpSpPr>
        <p:grpSpPr bwMode="auto">
          <a:xfrm>
            <a:off x="3590925" y="1057275"/>
            <a:ext cx="2286000" cy="3429000"/>
            <a:chOff x="1920" y="480"/>
            <a:chExt cx="1440" cy="2160"/>
          </a:xfrm>
        </p:grpSpPr>
        <p:sp>
          <p:nvSpPr>
            <p:cNvPr id="249869" name="AutoShape 13"/>
            <p:cNvSpPr>
              <a:spLocks noChangeArrowheads="1"/>
            </p:cNvSpPr>
            <p:nvPr/>
          </p:nvSpPr>
          <p:spPr bwMode="auto">
            <a:xfrm>
              <a:off x="2592" y="768"/>
              <a:ext cx="96" cy="48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70" name="Text Box 14"/>
            <p:cNvSpPr txBox="1">
              <a:spLocks noChangeArrowheads="1"/>
            </p:cNvSpPr>
            <p:nvPr/>
          </p:nvSpPr>
          <p:spPr bwMode="auto">
            <a:xfrm>
              <a:off x="1920" y="480"/>
              <a:ext cx="1440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kumimoji="1" lang="en-US" altLang="zh-CN" sz="4400">
                  <a:solidFill>
                    <a:schemeClr val="tx1"/>
                  </a:solidFill>
                  <a:latin typeface="宋体" pitchFamily="2" charset="-122"/>
                </a:rPr>
                <a:t>    </a:t>
              </a:r>
              <a:r>
                <a:rPr kumimoji="1" lang="zh-CN" altLang="en-US" sz="4400">
                  <a:solidFill>
                    <a:schemeClr val="tx1"/>
                  </a:solidFill>
                  <a:latin typeface="宋体" pitchFamily="2" charset="-122"/>
                </a:rPr>
                <a:t>吹                                       气</a:t>
              </a:r>
            </a:p>
          </p:txBody>
        </p:sp>
        <p:grpSp>
          <p:nvGrpSpPr>
            <p:cNvPr id="249871" name="Group 15"/>
            <p:cNvGrpSpPr>
              <a:grpSpLocks/>
            </p:cNvGrpSpPr>
            <p:nvPr/>
          </p:nvGrpSpPr>
          <p:grpSpPr bwMode="auto">
            <a:xfrm>
              <a:off x="2208" y="1488"/>
              <a:ext cx="816" cy="1152"/>
              <a:chOff x="2064" y="1728"/>
              <a:chExt cx="816" cy="1152"/>
            </a:xfrm>
          </p:grpSpPr>
          <p:sp>
            <p:nvSpPr>
              <p:cNvPr id="249872" name="Line 16"/>
              <p:cNvSpPr>
                <a:spLocks noChangeShapeType="1"/>
              </p:cNvSpPr>
              <p:nvPr/>
            </p:nvSpPr>
            <p:spPr bwMode="auto">
              <a:xfrm>
                <a:off x="2400" y="1728"/>
                <a:ext cx="0" cy="62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873" name="Line 17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0" cy="62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874" name="Line 18"/>
              <p:cNvSpPr>
                <a:spLocks noChangeShapeType="1"/>
              </p:cNvSpPr>
              <p:nvPr/>
            </p:nvSpPr>
            <p:spPr bwMode="auto">
              <a:xfrm>
                <a:off x="2544" y="2400"/>
                <a:ext cx="336" cy="38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875" name="Line 19"/>
              <p:cNvSpPr>
                <a:spLocks noChangeShapeType="1"/>
              </p:cNvSpPr>
              <p:nvPr/>
            </p:nvSpPr>
            <p:spPr bwMode="auto">
              <a:xfrm flipH="1">
                <a:off x="2112" y="2400"/>
                <a:ext cx="336" cy="48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876" name="Line 20"/>
              <p:cNvSpPr>
                <a:spLocks noChangeShapeType="1"/>
              </p:cNvSpPr>
              <p:nvPr/>
            </p:nvSpPr>
            <p:spPr bwMode="auto">
              <a:xfrm flipH="1">
                <a:off x="2064" y="2400"/>
                <a:ext cx="336" cy="43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877" name="Line 21"/>
              <p:cNvSpPr>
                <a:spLocks noChangeShapeType="1"/>
              </p:cNvSpPr>
              <p:nvPr/>
            </p:nvSpPr>
            <p:spPr bwMode="auto">
              <a:xfrm>
                <a:off x="2544" y="1728"/>
                <a:ext cx="0" cy="62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878" name="Line 22"/>
              <p:cNvSpPr>
                <a:spLocks noChangeShapeType="1"/>
              </p:cNvSpPr>
              <p:nvPr/>
            </p:nvSpPr>
            <p:spPr bwMode="auto">
              <a:xfrm>
                <a:off x="2496" y="2400"/>
                <a:ext cx="384" cy="48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9879" name="Line 23"/>
              <p:cNvSpPr>
                <a:spLocks noChangeShapeType="1"/>
              </p:cNvSpPr>
              <p:nvPr/>
            </p:nvSpPr>
            <p:spPr bwMode="auto">
              <a:xfrm>
                <a:off x="2448" y="1728"/>
                <a:ext cx="0" cy="624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9880" name="Group 24"/>
          <p:cNvGrpSpPr>
            <a:grpSpLocks/>
          </p:cNvGrpSpPr>
          <p:nvPr/>
        </p:nvGrpSpPr>
        <p:grpSpPr bwMode="auto">
          <a:xfrm>
            <a:off x="315912" y="2276475"/>
            <a:ext cx="3998913" cy="1524000"/>
            <a:chOff x="-47" y="1248"/>
            <a:chExt cx="2519" cy="960"/>
          </a:xfrm>
        </p:grpSpPr>
        <p:sp>
          <p:nvSpPr>
            <p:cNvPr id="249881" name="Line 25"/>
            <p:cNvSpPr>
              <a:spLocks noChangeShapeType="1"/>
            </p:cNvSpPr>
            <p:nvPr/>
          </p:nvSpPr>
          <p:spPr bwMode="auto">
            <a:xfrm>
              <a:off x="1776" y="1655"/>
              <a:ext cx="624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2" name="Text Box 26"/>
            <p:cNvSpPr txBox="1">
              <a:spLocks noChangeArrowheads="1"/>
            </p:cNvSpPr>
            <p:nvPr/>
          </p:nvSpPr>
          <p:spPr bwMode="auto">
            <a:xfrm>
              <a:off x="-47" y="1248"/>
              <a:ext cx="251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</a:rPr>
                <a:t>球上方气体流速快，气压小。</a:t>
              </a:r>
            </a:p>
          </p:txBody>
        </p:sp>
      </p:grpSp>
      <p:grpSp>
        <p:nvGrpSpPr>
          <p:cNvPr id="249883" name="Group 27"/>
          <p:cNvGrpSpPr>
            <a:grpSpLocks/>
          </p:cNvGrpSpPr>
          <p:nvPr/>
        </p:nvGrpSpPr>
        <p:grpSpPr bwMode="auto">
          <a:xfrm>
            <a:off x="2643223" y="5192728"/>
            <a:ext cx="4475165" cy="1093791"/>
            <a:chOff x="1275" y="3168"/>
            <a:chExt cx="2819" cy="689"/>
          </a:xfrm>
        </p:grpSpPr>
        <p:sp>
          <p:nvSpPr>
            <p:cNvPr id="249884" name="Line 28"/>
            <p:cNvSpPr>
              <a:spLocks noChangeShapeType="1"/>
            </p:cNvSpPr>
            <p:nvPr/>
          </p:nvSpPr>
          <p:spPr bwMode="auto">
            <a:xfrm flipV="1">
              <a:off x="2208" y="3168"/>
              <a:ext cx="336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5" name="Text Box 29"/>
            <p:cNvSpPr txBox="1">
              <a:spLocks noChangeArrowheads="1"/>
            </p:cNvSpPr>
            <p:nvPr/>
          </p:nvSpPr>
          <p:spPr bwMode="auto">
            <a:xfrm>
              <a:off x="1275" y="3450"/>
              <a:ext cx="281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kumimoji="1" lang="zh-CN" altLang="en-US" sz="2400" b="1" dirty="0">
                  <a:solidFill>
                    <a:srgbClr val="CC00FF"/>
                  </a:solidFill>
                  <a:latin typeface="Times New Roman" pitchFamily="18" charset="0"/>
                </a:rPr>
                <a:t>球下方气体流速慢，气压大。</a:t>
              </a:r>
            </a:p>
          </p:txBody>
        </p:sp>
      </p:grpSp>
      <p:sp>
        <p:nvSpPr>
          <p:cNvPr id="249886" name="Rectangle 30"/>
          <p:cNvSpPr>
            <a:spLocks noChangeArrowheads="1"/>
          </p:cNvSpPr>
          <p:nvPr/>
        </p:nvSpPr>
        <p:spPr bwMode="auto">
          <a:xfrm>
            <a:off x="784225" y="644525"/>
            <a:ext cx="5413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3600" b="1">
                <a:solidFill>
                  <a:srgbClr val="CC00FF"/>
                </a:solidFill>
                <a:latin typeface="宋体" pitchFamily="2" charset="-122"/>
              </a:rPr>
              <a:t>球不掉下的原因</a:t>
            </a:r>
            <a:endParaRPr lang="zh-CN" altLang="en-US" sz="3600" b="1">
              <a:solidFill>
                <a:srgbClr val="CC00FF"/>
              </a:solidFill>
              <a:latin typeface="宋体" pitchFamily="2" charset="-122"/>
            </a:endParaRPr>
          </a:p>
        </p:txBody>
      </p:sp>
      <p:sp>
        <p:nvSpPr>
          <p:cNvPr id="2" name="动作按钮: 前进或下一项 1">
            <a:hlinkClick r:id="rId2" action="ppaction://program" highlightClick="1"/>
          </p:cNvPr>
          <p:cNvSpPr/>
          <p:nvPr/>
        </p:nvSpPr>
        <p:spPr bwMode="auto">
          <a:xfrm>
            <a:off x="7784122" y="5554666"/>
            <a:ext cx="875933" cy="749297"/>
          </a:xfrm>
          <a:prstGeom prst="actionButtonForwardNex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8E163E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1403350" y="2492375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1">
                <a:solidFill>
                  <a:srgbClr val="3333FF"/>
                </a:solidFill>
              </a:rPr>
              <a:t>气体的流速与压强的关系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526443" y="3406775"/>
            <a:ext cx="6324600" cy="132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3300"/>
                </a:solidFill>
              </a:rPr>
              <a:t>气体的流速越大，压强越小</a:t>
            </a:r>
          </a:p>
          <a:p>
            <a:pPr algn="l"/>
            <a:r>
              <a:rPr lang="zh-CN" altLang="en-US" sz="3200" b="1">
                <a:solidFill>
                  <a:srgbClr val="FF3300"/>
                </a:solidFill>
              </a:rPr>
              <a:t>气体的流速越小，压强越大</a:t>
            </a:r>
          </a:p>
        </p:txBody>
      </p:sp>
      <p:sp>
        <p:nvSpPr>
          <p:cNvPr id="288773" name="WordArt 5"/>
          <p:cNvSpPr>
            <a:spLocks noChangeArrowheads="1" noChangeShapeType="1" noTextEdit="1"/>
          </p:cNvSpPr>
          <p:nvPr/>
        </p:nvSpPr>
        <p:spPr bwMode="auto">
          <a:xfrm>
            <a:off x="977900" y="828675"/>
            <a:ext cx="3467100" cy="1443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Wave1">
              <a:avLst>
                <a:gd name="adj1" fmla="val 7875"/>
                <a:gd name="adj2" fmla="val 1407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 normalizeH="1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结论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/>
    </p:bldLst>
  </p:timing>
</p:sld>
</file>

<file path=ppt/theme/theme1.xml><?xml version="1.0" encoding="utf-8"?>
<a:theme xmlns:a="http://schemas.openxmlformats.org/drawingml/2006/main" name="2_CDESIGN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3300"/>
      </a:hlink>
      <a:folHlink>
        <a:srgbClr val="663300"/>
      </a:folHlink>
    </a:clrScheme>
    <a:fontScheme name="2_CDESIGN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8E163E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8E163E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CDESIG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DESIG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DESIG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8E163E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8E163E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5137</TotalTime>
  <Words>1419</Words>
  <Application>Microsoft Office PowerPoint</Application>
  <PresentationFormat>全屏显示(4:3)</PresentationFormat>
  <Paragraphs>141</Paragraphs>
  <Slides>32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2_CDESIGNA</vt:lpstr>
      <vt:lpstr>自定义设计方案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上方流速快，压强小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世纪金榜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世纪金榜</dc:title>
  <dc:creator>世纪金榜</dc:creator>
  <cp:lastModifiedBy>Windows 用户</cp:lastModifiedBy>
  <cp:revision>622</cp:revision>
  <dcterms:created xsi:type="dcterms:W3CDTF">2001-04-08T04:59:18Z</dcterms:created>
  <dcterms:modified xsi:type="dcterms:W3CDTF">2016-11-01T02:45:54Z</dcterms:modified>
</cp:coreProperties>
</file>