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7430" y="1219200"/>
            <a:ext cx="9888855" cy="2387600"/>
          </a:xfrm>
        </p:spPr>
        <p:txBody>
          <a:bodyPr/>
          <a:p>
            <a:r>
              <a:rPr lang="zh-CN" altLang="en-US" sz="4800"/>
              <a:t>期末提分《功和机械能》专题讲练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730" y="499745"/>
            <a:ext cx="10515600" cy="1325563"/>
          </a:xfrm>
        </p:spPr>
        <p:txBody>
          <a:bodyPr/>
          <a:p>
            <a:r>
              <a:rPr lang="zh-CN" altLang="en-US" sz="3200"/>
              <a:t>4.动能和势能之间的相互转化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1652905"/>
            <a:ext cx="11238865" cy="435165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例：皮球自由落地到弹起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①下落时，重力势能减少，动能增大，</a:t>
            </a:r>
            <a:r>
              <a:rPr lang="zh-CN" altLang="en-US">
                <a:solidFill>
                  <a:srgbClr val="FF0000"/>
                </a:solidFill>
              </a:rPr>
              <a:t>重力势能 </a:t>
            </a:r>
            <a:r>
              <a:rPr lang="zh-CN" altLang="en-US"/>
              <a:t>转化成 </a:t>
            </a:r>
            <a:r>
              <a:rPr lang="zh-CN" altLang="en-US">
                <a:solidFill>
                  <a:srgbClr val="FF0000"/>
                </a:solidFill>
              </a:rPr>
              <a:t>动能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②发生弹性形变时，动能减少，弹性势能增大，</a:t>
            </a:r>
            <a:r>
              <a:rPr lang="zh-CN" altLang="en-US">
                <a:solidFill>
                  <a:srgbClr val="FF0000"/>
                </a:solidFill>
              </a:rPr>
              <a:t>动能</a:t>
            </a:r>
            <a:r>
              <a:rPr lang="zh-CN" altLang="en-US"/>
              <a:t> 转化成 </a:t>
            </a:r>
            <a:r>
              <a:rPr lang="zh-CN" altLang="en-US">
                <a:solidFill>
                  <a:srgbClr val="FF0000"/>
                </a:solidFill>
              </a:rPr>
              <a:t>弹性势能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③恢复形变时，弹性势能减少，动能增大，</a:t>
            </a:r>
            <a:r>
              <a:rPr lang="zh-CN" altLang="en-US">
                <a:solidFill>
                  <a:srgbClr val="FF0000"/>
                </a:solidFill>
              </a:rPr>
              <a:t>弹性势能 </a:t>
            </a:r>
            <a:r>
              <a:rPr lang="zh-CN" altLang="en-US"/>
              <a:t>转化 </a:t>
            </a:r>
            <a:r>
              <a:rPr lang="zh-CN" altLang="en-US">
                <a:solidFill>
                  <a:srgbClr val="FF0000"/>
                </a:solidFill>
              </a:rPr>
              <a:t>动能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④弹起时，动能减少，重力势能增大，</a:t>
            </a:r>
            <a:r>
              <a:rPr lang="zh-CN" altLang="en-US">
                <a:solidFill>
                  <a:srgbClr val="FF0000"/>
                </a:solidFill>
              </a:rPr>
              <a:t>动能</a:t>
            </a:r>
            <a:r>
              <a:rPr lang="zh-CN" altLang="en-US"/>
              <a:t> 转化  </a:t>
            </a:r>
            <a:r>
              <a:rPr lang="zh-CN" altLang="en-US">
                <a:solidFill>
                  <a:srgbClr val="FF0000"/>
                </a:solidFill>
              </a:rPr>
              <a:t>重力势能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673100"/>
            <a:ext cx="10515600" cy="1325563"/>
          </a:xfrm>
        </p:spPr>
        <p:txBody>
          <a:bodyPr/>
          <a:p>
            <a:r>
              <a:rPr lang="zh-CN" altLang="en-US" sz="3600">
                <a:sym typeface="+mn-ea"/>
              </a:rPr>
              <a:t>5.机械能守恒定律</a:t>
            </a:r>
            <a:endParaRPr lang="zh-CN" altLang="en-US" sz="36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53490"/>
            <a:ext cx="11017885" cy="435165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如果除重力和弹力外没有其他外力做功（即：没有其他形式能量补充或没有能量损失），则动能势能转化过程中总的机械能保持 </a:t>
            </a:r>
            <a:r>
              <a:rPr lang="zh-CN" altLang="en-US">
                <a:solidFill>
                  <a:srgbClr val="FF0000"/>
                </a:solidFill>
              </a:rPr>
              <a:t>不变</a:t>
            </a:r>
            <a:r>
              <a:rPr lang="zh-CN" altLang="en-US"/>
              <a:t> 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8085" y="3908425"/>
            <a:ext cx="9721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在题目中找关键词：忽略一切阻力、不计空气阻力、光滑等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855" y="274955"/>
            <a:ext cx="10515600" cy="1325563"/>
          </a:xfrm>
        </p:spPr>
        <p:txBody>
          <a:bodyPr/>
          <a:p>
            <a:r>
              <a:rPr lang="zh-CN" altLang="en-US" sz="3600"/>
              <a:t>重点知识点归纳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389255" y="1196340"/>
            <a:ext cx="1071880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/>
              <a:t>一、功 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1.定义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如果一个力作用在物体上，且物体在 </a:t>
            </a:r>
            <a:r>
              <a:rPr lang="zh-CN" altLang="en-US" sz="2800">
                <a:solidFill>
                  <a:srgbClr val="FF0000"/>
                </a:solidFill>
              </a:rPr>
              <a:t>力的方向 </a:t>
            </a:r>
            <a:r>
              <a:rPr lang="zh-CN" altLang="en-US" sz="2800"/>
              <a:t>上移动了一段距离，就说这个力对物体做了功。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2.功的两个必要因素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（1）作用在物体上的 </a:t>
            </a:r>
            <a:r>
              <a:rPr lang="zh-CN" altLang="en-US" sz="2800">
                <a:solidFill>
                  <a:srgbClr val="FF0000"/>
                </a:solidFill>
              </a:rPr>
              <a:t>力</a:t>
            </a:r>
            <a:r>
              <a:rPr lang="zh-CN" altLang="en-US" sz="2800"/>
              <a:t>          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（2）物体在力的方向上通过的 </a:t>
            </a:r>
            <a:r>
              <a:rPr lang="zh-CN" altLang="en-US" sz="2800">
                <a:solidFill>
                  <a:srgbClr val="FF0000"/>
                </a:solidFill>
              </a:rPr>
              <a:t>距离 </a:t>
            </a:r>
            <a:r>
              <a:rPr lang="zh-CN" altLang="en-US" sz="2800"/>
              <a:t>         </a:t>
            </a:r>
            <a:endParaRPr lang="zh-CN" altLang="en-US" sz="2800"/>
          </a:p>
          <a:p>
            <a:r>
              <a:rPr lang="zh-CN" altLang="en-US" sz="2800"/>
              <a:t>                   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145" y="1022985"/>
            <a:ext cx="11229340" cy="43516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3.不做功的三种情况： 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（1）有力无距离：“劳而无功”之一，如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搬不动石头 </a:t>
            </a:r>
            <a:r>
              <a:rPr lang="zh-CN" altLang="en-US">
                <a:sym typeface="+mn-ea"/>
              </a:rPr>
              <a:t>            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（2）有力，也有距离，但力的方向和距离垂直：“劳而无功”之二，如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手提包在水平路面上行走，重力不做功    </a:t>
            </a:r>
            <a:r>
              <a:rPr lang="zh-CN" altLang="en-US">
                <a:sym typeface="+mn-ea"/>
              </a:rPr>
              <a:t>                   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（3）有距离无力：（“不劳无功”），如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踢足球，足球离开脚后继续滚动          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81635"/>
            <a:ext cx="10515600" cy="4351338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4.功的计算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物体上的 </a:t>
            </a:r>
            <a:r>
              <a:rPr lang="zh-CN" altLang="en-US">
                <a:solidFill>
                  <a:srgbClr val="FF0000"/>
                </a:solidFill>
              </a:rPr>
              <a:t>力与力方向上距离 </a:t>
            </a:r>
            <a:r>
              <a:rPr lang="zh-CN" altLang="en-US"/>
              <a:t>的乘积。   公式：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W=F·S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/>
              <a:t>        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说明：W表示做功；单位：J（焦耳）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             F表示作用在物体上的力；单位：N（牛顿）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             S表示移动的距离；单位：m（米）          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5.功的单位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将N·m称为 </a:t>
            </a:r>
            <a:r>
              <a:rPr lang="zh-CN" altLang="en-US">
                <a:solidFill>
                  <a:srgbClr val="FF0000"/>
                </a:solidFill>
              </a:rPr>
              <a:t>焦耳 </a:t>
            </a:r>
            <a:r>
              <a:rPr lang="zh-CN" altLang="en-US"/>
              <a:t>简称 </a:t>
            </a:r>
            <a:r>
              <a:rPr lang="zh-CN" altLang="en-US">
                <a:solidFill>
                  <a:srgbClr val="FF0000"/>
                </a:solidFill>
              </a:rPr>
              <a:t>焦</a:t>
            </a:r>
            <a:r>
              <a:rPr lang="zh-CN" altLang="en-US"/>
              <a:t>，符号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  1J=1N·m   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例：把一个鸡蛋举高1m，做的功大约是0.5J。 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70" y="942975"/>
            <a:ext cx="10515600" cy="4351338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6.公式应用注意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①分清哪个力对物体做功，计算时F就是这个力； 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②公式中的S一定是在力的方向上通过的距离，且与力对应；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7.常见的功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（1）克服重力做功：W=Gh    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（2）克服阻力（摩擦力）做功：W=fs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645" y="144780"/>
            <a:ext cx="10515600" cy="1325563"/>
          </a:xfrm>
        </p:spPr>
        <p:txBody>
          <a:bodyPr/>
          <a:p>
            <a:r>
              <a:rPr lang="zh-CN" altLang="en-US" sz="3200"/>
              <a:t>二、功率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111885"/>
            <a:ext cx="11112500" cy="435165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1.物理意义： 表示物体 </a:t>
            </a:r>
            <a:r>
              <a:rPr lang="zh-CN" altLang="en-US">
                <a:solidFill>
                  <a:srgbClr val="FF0000"/>
                </a:solidFill>
              </a:rPr>
              <a:t>做功快慢</a:t>
            </a:r>
            <a:r>
              <a:rPr lang="zh-CN" altLang="en-US"/>
              <a:t> 的物理量。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2.定义：</a:t>
            </a:r>
            <a:r>
              <a:rPr lang="zh-CN" altLang="en-US">
                <a:solidFill>
                  <a:srgbClr val="FF0000"/>
                </a:solidFill>
              </a:rPr>
              <a:t>功与做功所用时间</a:t>
            </a:r>
            <a:r>
              <a:rPr lang="zh-CN" altLang="en-US"/>
              <a:t> 之比叫做功率，功率在数值上等于单位时间内所做的功。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3.公式： </a:t>
            </a:r>
            <a:r>
              <a:rPr lang="en-US" altLang="zh-CN">
                <a:solidFill>
                  <a:srgbClr val="FF0000"/>
                </a:solidFill>
              </a:rPr>
              <a:t>P=W/t</a:t>
            </a:r>
            <a:r>
              <a:rPr lang="zh-CN" altLang="en-US">
                <a:solidFill>
                  <a:srgbClr val="FF0000"/>
                </a:solidFill>
              </a:rPr>
              <a:t>    </a:t>
            </a:r>
            <a:r>
              <a:rPr lang="zh-CN" altLang="en-US"/>
              <a:t>     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4.国际单位：</a:t>
            </a:r>
            <a:r>
              <a:rPr lang="zh-CN" altLang="en-US">
                <a:solidFill>
                  <a:srgbClr val="FF0000"/>
                </a:solidFill>
              </a:rPr>
              <a:t>瓦特</a:t>
            </a:r>
            <a:r>
              <a:rPr lang="zh-CN" altLang="en-US"/>
              <a:t>，简称 </a:t>
            </a:r>
            <a:r>
              <a:rPr lang="zh-CN" altLang="en-US">
                <a:solidFill>
                  <a:srgbClr val="FF0000"/>
                </a:solidFill>
              </a:rPr>
              <a:t>瓦</a:t>
            </a:r>
            <a:r>
              <a:rPr lang="zh-CN" altLang="en-US"/>
              <a:t>，符号 </a:t>
            </a:r>
            <a:r>
              <a:rPr lang="en-US" altLang="zh-CN">
                <a:solidFill>
                  <a:srgbClr val="FF0000"/>
                </a:solidFill>
              </a:rPr>
              <a:t>w</a:t>
            </a:r>
            <a:r>
              <a:rPr lang="zh-CN" altLang="en-US"/>
              <a:t>，常用单位  </a:t>
            </a:r>
            <a:r>
              <a:rPr lang="en-US" altLang="zh-CN">
                <a:solidFill>
                  <a:srgbClr val="FF0000"/>
                </a:solidFill>
              </a:rPr>
              <a:t>kw</a:t>
            </a:r>
            <a:r>
              <a:rPr lang="zh-CN" altLang="en-US"/>
              <a:t>  、</a:t>
            </a:r>
            <a:r>
              <a:rPr lang="en-US" altLang="zh-CN">
                <a:solidFill>
                  <a:srgbClr val="FF0000"/>
                </a:solidFill>
              </a:rPr>
              <a:t>Mw</a:t>
            </a:r>
            <a:r>
              <a:rPr lang="zh-CN" altLang="en-US"/>
              <a:t> 。 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5.换算关系：1kW=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en-US" altLang="zh-CN" baseline="30000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W  1MW=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en-US" altLang="zh-CN" baseline="30000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W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032510"/>
            <a:ext cx="10955655" cy="43516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6.注意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（1）运用P=W/t时一定要注意三个量的对应关系，“W”一定是对应“t”完成的；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（2）由于W=F•s，所以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P=W/t=F•s/t=F•v</a:t>
            </a:r>
            <a:r>
              <a:rPr lang="zh-CN" altLang="en-US">
                <a:sym typeface="+mn-ea"/>
              </a:rPr>
              <a:t>，这也是计算功率的一个公式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" y="1090295"/>
            <a:ext cx="10515600" cy="760095"/>
          </a:xfrm>
        </p:spPr>
        <p:txBody>
          <a:bodyPr>
            <a:normAutofit fontScale="90000"/>
          </a:bodyPr>
          <a:p>
            <a:r>
              <a:rPr lang="zh-CN" altLang="en-US" sz="3200">
                <a:sym typeface="+mn-ea"/>
              </a:rPr>
              <a:t>三、机械能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220" y="1645285"/>
            <a:ext cx="10955020" cy="43516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1.能量：一个物体能够做功，我们就说这个物体具有能 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2.能量的单位</a:t>
            </a:r>
            <a:r>
              <a:rPr lang="en-US" altLang="zh-CN"/>
              <a:t>:</a:t>
            </a:r>
            <a:r>
              <a:rPr lang="zh-CN" altLang="en-US"/>
              <a:t>能量可以用能够做功的多少来衡量，</a:t>
            </a:r>
            <a:r>
              <a:rPr lang="zh-CN" altLang="en-US">
                <a:solidFill>
                  <a:srgbClr val="FF0000"/>
                </a:solidFill>
              </a:rPr>
              <a:t>其单位与功的单位一致</a:t>
            </a:r>
            <a:r>
              <a:rPr lang="zh-CN" altLang="en-US"/>
              <a:t>，都是焦耳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990" y="499745"/>
            <a:ext cx="10515600" cy="1325563"/>
          </a:xfrm>
        </p:spPr>
        <p:txBody>
          <a:bodyPr/>
          <a:p>
            <a:r>
              <a:rPr lang="zh-CN" altLang="en-US" sz="3200"/>
              <a:t>3.动能、势能和机械能的关系</a:t>
            </a:r>
            <a:endParaRPr lang="zh-CN" altLang="en-US" sz="3200"/>
          </a:p>
        </p:txBody>
      </p:sp>
      <p:pic>
        <p:nvPicPr>
          <p:cNvPr id="-2147482623" name="内容占位符 -2147482624" descr="QQ截图201802261440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795" y="1430020"/>
            <a:ext cx="11661775" cy="4765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期末提分《浮力》专题讲练</vt:lpstr>
      <vt:lpstr>重点知识点归纳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Kidding</cp:lastModifiedBy>
  <cp:revision>11</cp:revision>
  <dcterms:created xsi:type="dcterms:W3CDTF">2019-05-27T09:41:00Z</dcterms:created>
  <dcterms:modified xsi:type="dcterms:W3CDTF">2019-06-02T07:06:24Z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