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9" r:id="rId9"/>
    <p:sldId id="274" r:id="rId10"/>
    <p:sldId id="270" r:id="rId11"/>
    <p:sldId id="271" r:id="rId12"/>
    <p:sldId id="272" r:id="rId13"/>
    <p:sldId id="273" r:id="rId14"/>
    <p:sldId id="275" r:id="rId15"/>
    <p:sldId id="277" r:id="rId16"/>
    <p:sldId id="276" r:id="rId17"/>
    <p:sldId id="278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32193"/>
            <a:ext cx="9144000" cy="2387600"/>
          </a:xfrm>
        </p:spPr>
        <p:txBody>
          <a:bodyPr/>
          <a:p>
            <a:r>
              <a:rPr lang="zh-CN" altLang="en-US" sz="4800"/>
              <a:t>期末提分《压强》专题讲练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385" y="349250"/>
            <a:ext cx="10515600" cy="1325563"/>
          </a:xfrm>
        </p:spPr>
        <p:txBody>
          <a:bodyPr/>
          <a:p>
            <a:r>
              <a:rPr lang="zh-CN" altLang="en-US" sz="4000"/>
              <a:t>注意：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1520190"/>
            <a:ext cx="11176635" cy="43516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(3)以下操作对实验没有影响：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①玻璃管是否倾斜;  ②玻璃管的粗细;  ③在不离开水银槽面的前提下玻璃管口距水银面的位置。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(4)若实验中玻璃管内不慎漏有少量空气，液体高度减小，则</a:t>
            </a:r>
            <a:r>
              <a:rPr lang="zh-CN" altLang="en-US">
                <a:solidFill>
                  <a:srgbClr val="FF0000"/>
                </a:solidFill>
              </a:rPr>
              <a:t>测量值要比真实值偏小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345" y="499745"/>
            <a:ext cx="10515600" cy="1325563"/>
          </a:xfrm>
        </p:spPr>
        <p:txBody>
          <a:bodyPr/>
          <a:p>
            <a:r>
              <a:rPr lang="zh-CN" altLang="en-US"/>
              <a:t>请同学们思考：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345" y="196723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3600"/>
              <a:t>为什么托里拆利实验用水银而不用水？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3340" y="2152015"/>
            <a:ext cx="2787650" cy="278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525" y="740410"/>
            <a:ext cx="11410950" cy="43516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/>
              <a:t>3.大气压随 </a:t>
            </a:r>
            <a:r>
              <a:rPr lang="zh-CN" altLang="en-US" sz="3200">
                <a:solidFill>
                  <a:srgbClr val="FF0000"/>
                </a:solidFill>
              </a:rPr>
              <a:t>海拔高度 </a:t>
            </a:r>
            <a:r>
              <a:rPr lang="zh-CN" altLang="en-US" sz="3200"/>
              <a:t>增加而减小，同时受天气的影响。</a:t>
            </a:r>
            <a:endParaRPr lang="zh-CN" altLang="en-US" sz="32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32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32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1674495"/>
            <a:ext cx="4567555" cy="3417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38290" y="2352675"/>
            <a:ext cx="4105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高原反应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20" y="3862705"/>
            <a:ext cx="6062345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733425"/>
            <a:ext cx="11160125" cy="4744720"/>
          </a:xfrm>
        </p:spPr>
        <p:txBody>
          <a:bodyPr/>
          <a:p>
            <a:pPr marL="0" indent="0">
              <a:buNone/>
            </a:pPr>
            <a:r>
              <a:rPr lang="zh-CN" altLang="en-US" sz="3200">
                <a:sym typeface="+mn-ea"/>
              </a:rPr>
              <a:t>4.水的沸点随气压的减小而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降低</a:t>
            </a:r>
            <a:r>
              <a:rPr lang="zh-CN" altLang="en-US" sz="3200">
                <a:sym typeface="+mn-ea"/>
              </a:rPr>
              <a:t>，随气压的增大而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升高</a:t>
            </a:r>
            <a:r>
              <a:rPr lang="zh-CN" altLang="en-US" sz="3200">
                <a:sym typeface="+mn-ea"/>
              </a:rPr>
              <a:t>  。</a:t>
            </a:r>
            <a:endParaRPr lang="zh-CN" altLang="en-US" sz="32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5.气压计——测定大气压的仪器。种类：水银气压计、金属盒气压计(又叫做无液气压计)。</a:t>
            </a:r>
            <a:endParaRPr lang="zh-CN" altLang="en-US" sz="32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6.大气压的应用：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吸管、吸盘、针筒</a:t>
            </a:r>
            <a:r>
              <a:rPr lang="zh-CN" altLang="en-US" sz="3200">
                <a:sym typeface="+mn-ea"/>
              </a:rPr>
              <a:t> 等。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775" y="3955415"/>
            <a:ext cx="2190115" cy="2305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390" y="3895725"/>
            <a:ext cx="2365375" cy="2365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459105"/>
            <a:ext cx="10515600" cy="1325563"/>
          </a:xfrm>
        </p:spPr>
        <p:txBody>
          <a:bodyPr/>
          <a:p>
            <a:r>
              <a:rPr lang="zh-CN" altLang="en-US"/>
              <a:t>虹吸现象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l="16248" t="12614" r="21510"/>
          <a:stretch>
            <a:fillRect/>
          </a:stretch>
        </p:blipFill>
        <p:spPr>
          <a:xfrm>
            <a:off x="210185" y="1548765"/>
            <a:ext cx="3794760" cy="4139565"/>
          </a:xfrm>
          <a:prstGeom prst="snipRound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7999" b="55663"/>
          <a:stretch>
            <a:fillRect/>
          </a:stretch>
        </p:blipFill>
        <p:spPr>
          <a:xfrm>
            <a:off x="4288155" y="2066290"/>
            <a:ext cx="7539990" cy="2725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145" y="72707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四、液体压强与流速的关系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1574165"/>
            <a:ext cx="11584940" cy="43516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1.在气体和液体中，流速越</a:t>
            </a:r>
            <a:r>
              <a:rPr lang="zh-CN" altLang="en-US">
                <a:solidFill>
                  <a:srgbClr val="FF0000"/>
                </a:solidFill>
              </a:rPr>
              <a:t> 大</a:t>
            </a:r>
            <a:r>
              <a:rPr lang="zh-CN" altLang="en-US"/>
              <a:t> 的位置压强越 </a:t>
            </a:r>
            <a:r>
              <a:rPr lang="zh-CN" altLang="en-US">
                <a:solidFill>
                  <a:srgbClr val="FF0000"/>
                </a:solidFill>
              </a:rPr>
              <a:t>小</a:t>
            </a:r>
            <a:r>
              <a:rPr lang="zh-CN" altLang="en-US"/>
              <a:t>  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2.飞机的升力的产生：飞机的机翼通常都做成上面凸起、下面平直的形状。当飞机在机场跑道上滑行时，流过机翼上方的空气速度 </a:t>
            </a:r>
            <a:r>
              <a:rPr lang="zh-CN" altLang="en-US">
                <a:solidFill>
                  <a:srgbClr val="FF0000"/>
                </a:solidFill>
              </a:rPr>
              <a:t>大</a:t>
            </a:r>
            <a:r>
              <a:rPr lang="zh-CN" altLang="en-US"/>
              <a:t> 、压强 </a:t>
            </a:r>
            <a:r>
              <a:rPr lang="zh-CN" altLang="en-US">
                <a:solidFill>
                  <a:srgbClr val="FF0000"/>
                </a:solidFill>
              </a:rPr>
              <a:t>小</a:t>
            </a:r>
            <a:r>
              <a:rPr lang="zh-CN" altLang="en-US"/>
              <a:t>，流过机翼下方的空气速度 </a:t>
            </a:r>
            <a:r>
              <a:rPr lang="zh-CN" altLang="en-US">
                <a:solidFill>
                  <a:srgbClr val="FF0000"/>
                </a:solidFill>
              </a:rPr>
              <a:t>小</a:t>
            </a:r>
            <a:r>
              <a:rPr lang="zh-CN" altLang="en-US"/>
              <a:t> 、压强 </a:t>
            </a:r>
            <a:r>
              <a:rPr lang="zh-CN" altLang="en-US">
                <a:solidFill>
                  <a:srgbClr val="FF0000"/>
                </a:solidFill>
              </a:rPr>
              <a:t>大</a:t>
            </a:r>
            <a:r>
              <a:rPr lang="zh-CN" altLang="en-US"/>
              <a:t> 。机翼上下方所受的压力差形成向上的升力。</a:t>
            </a:r>
            <a:endParaRPr lang="zh-CN" altLang="en-US"/>
          </a:p>
        </p:txBody>
      </p:sp>
      <p:pic>
        <p:nvPicPr>
          <p:cNvPr id="1073747052" name="图片 149" descr="IMG_256"/>
          <p:cNvPicPr>
            <a:picLocks noChangeAspect="1"/>
          </p:cNvPicPr>
          <p:nvPr/>
        </p:nvPicPr>
        <p:blipFill>
          <a:blip r:embed="rId1"/>
          <a:srcRect t="11279" b="26169"/>
          <a:stretch>
            <a:fillRect/>
          </a:stretch>
        </p:blipFill>
        <p:spPr>
          <a:xfrm>
            <a:off x="1991995" y="4443095"/>
            <a:ext cx="6273800" cy="1997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885" y="396875"/>
            <a:ext cx="10515600" cy="1325563"/>
          </a:xfrm>
        </p:spPr>
        <p:txBody>
          <a:bodyPr/>
          <a:p>
            <a:r>
              <a:rPr lang="zh-CN" altLang="en-US"/>
              <a:t>请同学们思考：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b="41444"/>
          <a:stretch>
            <a:fillRect/>
          </a:stretch>
        </p:blipFill>
        <p:spPr>
          <a:xfrm>
            <a:off x="6593840" y="2472055"/>
            <a:ext cx="4398645" cy="2333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8360" y="1579245"/>
            <a:ext cx="7724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为什么汽车的形状要做成流线型？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855" y="274955"/>
            <a:ext cx="10515600" cy="1325563"/>
          </a:xfrm>
        </p:spPr>
        <p:txBody>
          <a:bodyPr/>
          <a:p>
            <a:r>
              <a:rPr lang="zh-CN" altLang="en-US" sz="3600"/>
              <a:t>重点知识点归纳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363855" y="1325245"/>
            <a:ext cx="1102614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一、压强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　1.压强是表示压力作用效果的一个物理量，它的大小与 </a:t>
            </a:r>
            <a:r>
              <a:rPr lang="zh-CN" altLang="en-US" sz="2800">
                <a:solidFill>
                  <a:srgbClr val="FF0000"/>
                </a:solidFill>
              </a:rPr>
              <a:t>压力</a:t>
            </a:r>
            <a:r>
              <a:rPr lang="zh-CN" altLang="en-US" sz="2800"/>
              <a:t> 和 </a:t>
            </a:r>
            <a:r>
              <a:rPr lang="zh-CN" altLang="en-US" sz="2800">
                <a:solidFill>
                  <a:srgbClr val="FF0000"/>
                </a:solidFill>
              </a:rPr>
              <a:t>受力面积</a:t>
            </a:r>
            <a:r>
              <a:rPr lang="zh-CN" altLang="en-US" sz="2800"/>
              <a:t> 有关。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　2.压强的定义：物体单位面积上受到的压力叫做压强。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　3.公式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P=</a:t>
            </a:r>
            <a:r>
              <a:rPr lang="zh-CN" altLang="en-US" sz="2800">
                <a:solidFill>
                  <a:srgbClr val="FF0000"/>
                </a:solidFill>
              </a:rPr>
              <a:t>  </a:t>
            </a:r>
            <a:r>
              <a:rPr lang="en-US" altLang="zh-CN" sz="2800">
                <a:solidFill>
                  <a:srgbClr val="FF0000"/>
                </a:solidFill>
              </a:rPr>
              <a:t>F/S</a:t>
            </a:r>
            <a:r>
              <a:rPr lang="zh-CN" altLang="en-US" sz="2800"/>
              <a:t> 。式中P表示压强，单位是帕斯卡;F表示 </a:t>
            </a:r>
            <a:r>
              <a:rPr lang="zh-CN" altLang="en-US" sz="2800">
                <a:solidFill>
                  <a:srgbClr val="FF0000"/>
                </a:solidFill>
              </a:rPr>
              <a:t>压力</a:t>
            </a:r>
            <a:r>
              <a:rPr lang="zh-CN" altLang="en-US" sz="2800"/>
              <a:t>，单位是  </a:t>
            </a:r>
            <a:r>
              <a:rPr lang="en-US" altLang="zh-CN" sz="2800">
                <a:solidFill>
                  <a:srgbClr val="FF0000"/>
                </a:solidFill>
              </a:rPr>
              <a:t>N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zh-CN" altLang="en-US" sz="2800"/>
              <a:t>; S表示受力面积，单位是平方米。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　4.国际单位：帕斯卡，简称帕，符号是Pa。1Pa=lN/m2，其物理意义是：</a:t>
            </a:r>
            <a:r>
              <a:rPr lang="en-US" altLang="zh-CN" sz="2800">
                <a:solidFill>
                  <a:srgbClr val="FF0000"/>
                </a:solidFill>
              </a:rPr>
              <a:t>1m</a:t>
            </a:r>
            <a:r>
              <a:rPr lang="en-US" altLang="zh-CN" sz="2800" baseline="30000">
                <a:solidFill>
                  <a:srgbClr val="FF0000"/>
                </a:solidFill>
              </a:rPr>
              <a:t>2</a:t>
            </a:r>
            <a:r>
              <a:rPr lang="zh-CN" altLang="en-US" sz="2800">
                <a:solidFill>
                  <a:srgbClr val="FF0000"/>
                </a:solidFill>
              </a:rPr>
              <a:t> 受力面积受到的压力为</a:t>
            </a:r>
            <a:r>
              <a:rPr lang="en-US" altLang="zh-CN" sz="2800">
                <a:solidFill>
                  <a:srgbClr val="FF0000"/>
                </a:solidFill>
              </a:rPr>
              <a:t>1N</a:t>
            </a:r>
            <a:r>
              <a:rPr lang="zh-CN" altLang="en-US" sz="2800"/>
              <a:t> 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7185" y="541655"/>
            <a:ext cx="115176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5.增大和减小压强的方法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(1)增大压强的方法：①增大 </a:t>
            </a:r>
            <a:r>
              <a:rPr lang="zh-CN" altLang="en-US" sz="2800">
                <a:solidFill>
                  <a:srgbClr val="FF0000"/>
                </a:solidFill>
              </a:rPr>
              <a:t>压力</a:t>
            </a:r>
            <a:r>
              <a:rPr lang="zh-CN" altLang="en-US" sz="2800"/>
              <a:t> ；②减小</a:t>
            </a:r>
            <a:r>
              <a:rPr lang="zh-CN" altLang="en-US" sz="2800">
                <a:solidFill>
                  <a:srgbClr val="FF0000"/>
                </a:solidFill>
              </a:rPr>
              <a:t> 受力面积</a:t>
            </a:r>
            <a:r>
              <a:rPr lang="zh-CN" altLang="en-US" sz="2800"/>
              <a:t>  。(ex.    </a:t>
            </a:r>
            <a:r>
              <a:rPr lang="zh-CN" altLang="en-US" sz="2800">
                <a:solidFill>
                  <a:srgbClr val="FF0000"/>
                </a:solidFill>
              </a:rPr>
              <a:t>用力握住刹车手柄、磨刀</a:t>
            </a:r>
            <a:r>
              <a:rPr lang="zh-CN" altLang="en-US" sz="2800"/>
              <a:t>  )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(2)减小压强的方法：①减小 </a:t>
            </a:r>
            <a:r>
              <a:rPr lang="zh-CN" altLang="en-US" sz="2800">
                <a:solidFill>
                  <a:srgbClr val="FF0000"/>
                </a:solidFill>
              </a:rPr>
              <a:t>压力</a:t>
            </a:r>
            <a:r>
              <a:rPr lang="zh-CN" altLang="en-US" sz="2800"/>
              <a:t>；②增大 </a:t>
            </a:r>
            <a:r>
              <a:rPr lang="zh-CN" altLang="en-US" sz="2800">
                <a:solidFill>
                  <a:srgbClr val="FF0000"/>
                </a:solidFill>
              </a:rPr>
              <a:t>受力面积 </a:t>
            </a:r>
            <a:r>
              <a:rPr lang="zh-CN" altLang="en-US" sz="2800"/>
              <a:t> 。(ex.  </a:t>
            </a:r>
            <a:r>
              <a:rPr lang="zh-CN" altLang="en-US" sz="2800">
                <a:solidFill>
                  <a:srgbClr val="FF0000"/>
                </a:solidFill>
              </a:rPr>
              <a:t>卸下货物、铁轨上铺枕木 </a:t>
            </a:r>
            <a:r>
              <a:rPr lang="zh-CN" altLang="en-US" sz="2800"/>
              <a:t>)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5555" y="4206240"/>
            <a:ext cx="2407285" cy="2407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845" y="467995"/>
            <a:ext cx="10515600" cy="1325563"/>
          </a:xfrm>
        </p:spPr>
        <p:txBody>
          <a:bodyPr/>
          <a:p>
            <a:r>
              <a:rPr lang="zh-CN" altLang="en-US" sz="3200">
                <a:sym typeface="+mn-ea"/>
              </a:rPr>
              <a:t>二、液体压强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12115" y="1215390"/>
            <a:ext cx="98323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1.液体压强的特点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(1)液体向各个方向都有压强。 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(2)同种液体中在同一深度处液体向各个方向的压强  </a:t>
            </a:r>
            <a:r>
              <a:rPr lang="zh-CN" altLang="en-US" sz="2800">
                <a:solidFill>
                  <a:srgbClr val="FF0000"/>
                </a:solidFill>
              </a:rPr>
              <a:t>相等</a:t>
            </a:r>
            <a:r>
              <a:rPr lang="zh-CN" altLang="en-US" sz="2800"/>
              <a:t>  。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(3)同种液体中，深度越 </a:t>
            </a:r>
            <a:r>
              <a:rPr lang="zh-CN" altLang="en-US" sz="2800">
                <a:solidFill>
                  <a:srgbClr val="FF0000"/>
                </a:solidFill>
              </a:rPr>
              <a:t>大</a:t>
            </a:r>
            <a:r>
              <a:rPr lang="zh-CN" altLang="en-US" sz="2800"/>
              <a:t>，液体压强越 </a:t>
            </a:r>
            <a:r>
              <a:rPr lang="zh-CN" altLang="en-US" sz="2800">
                <a:solidFill>
                  <a:srgbClr val="FF0000"/>
                </a:solidFill>
              </a:rPr>
              <a:t>大</a:t>
            </a:r>
            <a:r>
              <a:rPr lang="zh-CN" altLang="en-US" sz="2800"/>
              <a:t>   。 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(4)在深度相同时，液体密度越 </a:t>
            </a:r>
            <a:r>
              <a:rPr lang="zh-CN" altLang="en-US" sz="2800">
                <a:solidFill>
                  <a:srgbClr val="FF0000"/>
                </a:solidFill>
              </a:rPr>
              <a:t>大</a:t>
            </a:r>
            <a:r>
              <a:rPr lang="zh-CN" altLang="en-US" sz="2800"/>
              <a:t>，液体压强越 </a:t>
            </a:r>
            <a:r>
              <a:rPr lang="zh-CN" altLang="en-US" sz="2800">
                <a:solidFill>
                  <a:srgbClr val="FF0000"/>
                </a:solidFill>
              </a:rPr>
              <a:t>大</a:t>
            </a:r>
            <a:r>
              <a:rPr lang="zh-CN" altLang="en-US" sz="2800"/>
              <a:t> 。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1073747048" name="图片 146" descr="IMG_256"/>
          <p:cNvPicPr>
            <a:picLocks noChangeAspect="1"/>
          </p:cNvPicPr>
          <p:nvPr/>
        </p:nvPicPr>
        <p:blipFill>
          <a:blip r:embed="rId1"/>
          <a:srcRect b="5646"/>
          <a:stretch>
            <a:fillRect/>
          </a:stretch>
        </p:blipFill>
        <p:spPr>
          <a:xfrm>
            <a:off x="9521190" y="1091565"/>
            <a:ext cx="2096770" cy="2366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285" y="763905"/>
            <a:ext cx="1137031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>
                <a:sym typeface="+mn-ea"/>
              </a:rPr>
              <a:t>2.液体压强的大小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ym typeface="+mn-ea"/>
              </a:rPr>
              <a:t>　(1)液体压强与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液体密度</a:t>
            </a:r>
            <a:r>
              <a:rPr lang="zh-CN" altLang="en-US" sz="3200">
                <a:sym typeface="+mn-ea"/>
              </a:rPr>
              <a:t>  和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所处深度</a:t>
            </a:r>
            <a:r>
              <a:rPr lang="zh-CN" altLang="en-US" sz="3200">
                <a:sym typeface="+mn-ea"/>
              </a:rPr>
              <a:t> 有关。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ym typeface="+mn-ea"/>
              </a:rPr>
              <a:t>　(2)公式：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P=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ρ</a:t>
            </a:r>
            <a:r>
              <a:rPr lang="zh-CN" altLang="en-US" sz="3200" baseline="-25000">
                <a:solidFill>
                  <a:srgbClr val="FF0000"/>
                </a:solidFill>
                <a:sym typeface="+mn-ea"/>
              </a:rPr>
              <a:t>液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gh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3200">
                <a:sym typeface="+mn-ea"/>
              </a:rPr>
              <a:t>。式中，P表示液体压强单位帕斯卡(Pa);</a:t>
            </a:r>
            <a:endParaRPr lang="zh-CN" altLang="en-US" sz="32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ym typeface="+mn-ea"/>
              </a:rPr>
              <a:t>ρ表示液体密度，单位是千克每立方米(kg/m</a:t>
            </a:r>
            <a:r>
              <a:rPr lang="zh-CN" altLang="en-US" sz="3200" baseline="300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);h表示液体深度，单位是米(m)。</a:t>
            </a:r>
            <a:endParaRPr lang="zh-CN" altLang="en-US" sz="32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655" y="255270"/>
            <a:ext cx="10515600" cy="1325563"/>
          </a:xfrm>
        </p:spPr>
        <p:txBody>
          <a:bodyPr/>
          <a:p>
            <a:r>
              <a:rPr lang="zh-CN" altLang="en-US" sz="3200"/>
              <a:t>3.连通器——液体压强的实际应用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1432560"/>
            <a:ext cx="11569065" cy="43516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(1)原理：连通器里的液体在不流动时，各容器中的液面高度总是相同的。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(2)应用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茶壶、水位计、下水道弯管、船闸等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>
                <a:latin typeface="+mj-ea"/>
                <a:ea typeface="+mj-ea"/>
                <a:cs typeface="+mj-ea"/>
              </a:rPr>
              <a:t>4.</a:t>
            </a:r>
            <a:r>
              <a:rPr lang="zh-CN" altLang="en-US" sz="3200">
                <a:latin typeface="+mj-ea"/>
                <a:ea typeface="+mj-ea"/>
                <a:cs typeface="+mj-ea"/>
              </a:rPr>
              <a:t>船闸的工作原理</a:t>
            </a:r>
            <a:endParaRPr lang="zh-CN" altLang="en-US" sz="3200">
              <a:latin typeface="+mj-ea"/>
              <a:ea typeface="+mj-ea"/>
              <a:cs typeface="+mj-ea"/>
            </a:endParaRPr>
          </a:p>
        </p:txBody>
      </p:sp>
      <p:pic>
        <p:nvPicPr>
          <p:cNvPr id="1073747049" name="图片 147" descr="IMG_256"/>
          <p:cNvPicPr>
            <a:picLocks noChangeAspect="1"/>
          </p:cNvPicPr>
          <p:nvPr/>
        </p:nvPicPr>
        <p:blipFill>
          <a:blip r:embed="rId1"/>
          <a:srcRect t="21861"/>
          <a:stretch>
            <a:fillRect/>
          </a:stretch>
        </p:blipFill>
        <p:spPr>
          <a:xfrm>
            <a:off x="4051935" y="3441700"/>
            <a:ext cx="6483350" cy="284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49250"/>
            <a:ext cx="10515600" cy="1325563"/>
          </a:xfrm>
        </p:spPr>
        <p:txBody>
          <a:bodyPr/>
          <a:p>
            <a:r>
              <a:rPr lang="zh-CN" altLang="en-US"/>
              <a:t>马德堡半球实验：证明了大气压的存在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185" y="1486535"/>
            <a:ext cx="8489315" cy="4484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317500"/>
            <a:ext cx="10515600" cy="1325563"/>
          </a:xfrm>
        </p:spPr>
        <p:txBody>
          <a:bodyPr/>
          <a:p>
            <a:r>
              <a:rPr lang="zh-CN" altLang="en-US" sz="3200"/>
              <a:t>三、大气压强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1463675"/>
            <a:ext cx="11112500" cy="435165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1.大气压产生的原因：由于 </a:t>
            </a:r>
            <a:r>
              <a:rPr lang="zh-CN" altLang="en-US">
                <a:solidFill>
                  <a:srgbClr val="FF0000"/>
                </a:solidFill>
              </a:rPr>
              <a:t>受到重力</a:t>
            </a:r>
            <a:r>
              <a:rPr lang="zh-CN" altLang="en-US"/>
              <a:t> 的作用，并且空气具有 </a:t>
            </a:r>
            <a:r>
              <a:rPr lang="zh-CN" altLang="en-US">
                <a:solidFill>
                  <a:srgbClr val="FF0000"/>
                </a:solidFill>
              </a:rPr>
              <a:t>流动性</a:t>
            </a:r>
            <a:r>
              <a:rPr lang="zh-CN" altLang="en-US"/>
              <a:t>，因此发生挤压而产生的。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2.大气压的测量——托里拆利实验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　</a:t>
            </a:r>
            <a:endParaRPr lang="zh-CN" altLang="en-US"/>
          </a:p>
        </p:txBody>
      </p:sp>
      <p:pic>
        <p:nvPicPr>
          <p:cNvPr id="1073747050" name="图片 16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3552190"/>
            <a:ext cx="6282690" cy="3103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780" y="427990"/>
            <a:ext cx="10515600" cy="1325563"/>
          </a:xfrm>
        </p:spPr>
        <p:txBody>
          <a:bodyPr/>
          <a:p>
            <a:r>
              <a:rPr lang="zh-CN" altLang="en-US" sz="3200"/>
              <a:t>关于托里拆利实验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780" y="1542415"/>
            <a:ext cx="11426825" cy="435165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(1)实验方法：在长约1m、一端封闭的玻璃管里灌满水银，用于指将管口堵住，然后倒插在水银槽中。放开于指，管内水银面下降到一定高度时就不再下降，这时测出管内外水银面高度差约为760mm。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(2)计算大气压的数值：P</a:t>
            </a:r>
            <a:r>
              <a:rPr lang="zh-CN" altLang="en-US" baseline="-25000">
                <a:sym typeface="+mn-ea"/>
              </a:rPr>
              <a:t>0</a:t>
            </a:r>
            <a:r>
              <a:rPr lang="zh-CN" altLang="en-US">
                <a:sym typeface="+mn-ea"/>
              </a:rPr>
              <a:t>=P</a:t>
            </a:r>
            <a:r>
              <a:rPr lang="zh-CN" altLang="en-US" baseline="-25000">
                <a:sym typeface="+mn-ea"/>
              </a:rPr>
              <a:t>水银</a:t>
            </a:r>
            <a:r>
              <a:rPr lang="zh-CN" altLang="en-US">
                <a:sym typeface="+mn-ea"/>
              </a:rPr>
              <a:t>=ρgh=13.6×10</a:t>
            </a:r>
            <a:r>
              <a:rPr lang="zh-CN" altLang="en-US" baseline="30000">
                <a:sym typeface="+mn-ea"/>
              </a:rPr>
              <a:t>3</a:t>
            </a:r>
            <a:r>
              <a:rPr lang="zh-CN" altLang="en-US">
                <a:sym typeface="+mn-ea"/>
              </a:rPr>
              <a:t> kg/m</a:t>
            </a:r>
            <a:r>
              <a:rPr lang="zh-CN" altLang="en-US" baseline="30000">
                <a:sym typeface="+mn-ea"/>
              </a:rPr>
              <a:t>3</a:t>
            </a:r>
            <a:r>
              <a:rPr lang="zh-CN" altLang="en-US">
                <a:sym typeface="+mn-ea"/>
              </a:rPr>
              <a:t>  ×9.8 N/kg×0.76m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=1.013x10</a:t>
            </a:r>
            <a:r>
              <a:rPr lang="zh-CN" altLang="en-US" baseline="30000">
                <a:sym typeface="+mn-ea"/>
              </a:rPr>
              <a:t>5</a:t>
            </a:r>
            <a:r>
              <a:rPr lang="zh-CN" altLang="en-US">
                <a:sym typeface="+mn-ea"/>
              </a:rPr>
              <a:t>Pa。所以，标准大气压的数值为：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</a:t>
            </a:r>
            <a:r>
              <a:rPr lang="zh-CN" altLang="en-US" baseline="-2500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=1.013×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baseline="30000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Pa=760mmHg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演示</Application>
  <PresentationFormat>宽屏</PresentationFormat>
  <Paragraphs>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期末提分《压强》专题讲练</vt:lpstr>
      <vt:lpstr>重点知识点归纳</vt:lpstr>
      <vt:lpstr>PowerPoint 演示文稿</vt:lpstr>
      <vt:lpstr>二、液体压强</vt:lpstr>
      <vt:lpstr>PowerPoint 演示文稿</vt:lpstr>
      <vt:lpstr>3.连通器——液体压强的实际应用</vt:lpstr>
      <vt:lpstr>马德堡半球实验：证明了大气压的存在</vt:lpstr>
      <vt:lpstr>三、大气压强</vt:lpstr>
      <vt:lpstr>关于托里拆利实验</vt:lpstr>
      <vt:lpstr>注意：</vt:lpstr>
      <vt:lpstr>请同学们思考：</vt:lpstr>
      <vt:lpstr>PowerPoint 演示文稿</vt:lpstr>
      <vt:lpstr>PowerPoint 演示文稿</vt:lpstr>
      <vt:lpstr>虹吸现象</vt:lpstr>
      <vt:lpstr>四、液体压强与流速的关系 </vt:lpstr>
      <vt:lpstr>请同学们思考：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Kidding</cp:lastModifiedBy>
  <cp:revision>12</cp:revision>
  <dcterms:created xsi:type="dcterms:W3CDTF">2019-05-27T09:41:00Z</dcterms:created>
  <dcterms:modified xsi:type="dcterms:W3CDTF">2019-06-02T01:24:02Z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