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32193"/>
            <a:ext cx="9144000" cy="2387600"/>
          </a:xfrm>
        </p:spPr>
        <p:txBody>
          <a:bodyPr/>
          <a:p>
            <a:r>
              <a:rPr lang="zh-CN" altLang="en-US" sz="4800"/>
              <a:t>期末提分《浮力》专题讲练</a:t>
            </a:r>
            <a:endParaRPr lang="zh-CN" altLang="en-US" sz="4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855" y="274955"/>
            <a:ext cx="10515600" cy="1325563"/>
          </a:xfrm>
        </p:spPr>
        <p:txBody>
          <a:bodyPr/>
          <a:p>
            <a:r>
              <a:rPr lang="zh-CN" altLang="en-US" sz="3600"/>
              <a:t>重点知识点归纳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389255" y="1492250"/>
            <a:ext cx="107188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一、浮力的四种计算方法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1、浮力的定义公式（压力差法）： 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F</a:t>
            </a:r>
            <a:r>
              <a:rPr lang="zh-CN" altLang="en-US" sz="3200" baseline="-25000">
                <a:solidFill>
                  <a:srgbClr val="FF0000"/>
                </a:solidFill>
              </a:rPr>
              <a:t>浮</a:t>
            </a:r>
            <a:r>
              <a:rPr lang="en-US" altLang="zh-CN" sz="3200">
                <a:solidFill>
                  <a:srgbClr val="FF0000"/>
                </a:solidFill>
              </a:rPr>
              <a:t>=F</a:t>
            </a:r>
            <a:r>
              <a:rPr lang="zh-CN" altLang="en-US" sz="3200" baseline="-25000">
                <a:solidFill>
                  <a:srgbClr val="FF0000"/>
                </a:solidFill>
              </a:rPr>
              <a:t>向上</a:t>
            </a:r>
            <a:r>
              <a:rPr lang="en-US" altLang="zh-CN" sz="3200">
                <a:solidFill>
                  <a:srgbClr val="FF0000"/>
                </a:solidFill>
              </a:rPr>
              <a:t>—F</a:t>
            </a:r>
            <a:r>
              <a:rPr lang="zh-CN" altLang="en-US" sz="3200" baseline="-25000">
                <a:solidFill>
                  <a:srgbClr val="FF0000"/>
                </a:solidFill>
              </a:rPr>
              <a:t>向下</a:t>
            </a:r>
            <a:r>
              <a:rPr lang="zh-CN" altLang="en-US" sz="3200" baseline="-25000"/>
              <a:t> </a:t>
            </a:r>
            <a:r>
              <a:rPr lang="zh-CN" altLang="en-US" sz="3200"/>
              <a:t> </a:t>
            </a:r>
            <a:r>
              <a:rPr lang="zh-CN" altLang="en-US" sz="2800"/>
              <a:t>                                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2、实验法测物体浮力（称重法）：  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 sz="2800" baseline="-25000">
                <a:solidFill>
                  <a:srgbClr val="FF0000"/>
                </a:solidFill>
                <a:sym typeface="+mn-ea"/>
              </a:rPr>
              <a:t>浮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=G—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 sz="2800" baseline="-25000">
                <a:solidFill>
                  <a:srgbClr val="FF0000"/>
                </a:solidFill>
                <a:sym typeface="+mn-ea"/>
              </a:rPr>
              <a:t>拉</a:t>
            </a:r>
            <a:r>
              <a:rPr lang="zh-CN" altLang="en-US" sz="2800">
                <a:solidFill>
                  <a:srgbClr val="FF0000"/>
                </a:solidFill>
              </a:rPr>
              <a:t>                               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3、阿基米德原理：    </a:t>
            </a: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 sz="2800" baseline="-25000">
                <a:solidFill>
                  <a:srgbClr val="FF0000"/>
                </a:solidFill>
                <a:sym typeface="+mn-ea"/>
              </a:rPr>
              <a:t>浮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=G</a:t>
            </a:r>
            <a:r>
              <a:rPr lang="zh-CN" altLang="en-US" sz="2800" baseline="-25000">
                <a:solidFill>
                  <a:srgbClr val="FF0000"/>
                </a:solidFill>
                <a:sym typeface="+mn-ea"/>
              </a:rPr>
              <a:t>排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=m</a:t>
            </a:r>
            <a:r>
              <a:rPr lang="zh-CN" altLang="en-US" sz="2800" baseline="-25000">
                <a:solidFill>
                  <a:srgbClr val="FF0000"/>
                </a:solidFill>
                <a:sym typeface="+mn-ea"/>
              </a:rPr>
              <a:t>排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g=</a:t>
            </a:r>
            <a:r>
              <a:rPr lang="zh-CN" altLang="en-US" sz="2800">
                <a:solidFill>
                  <a:srgbClr val="FF0000"/>
                </a:solidFill>
              </a:rPr>
              <a:t>ρ</a:t>
            </a:r>
            <a:r>
              <a:rPr lang="zh-CN" altLang="en-US" sz="2800" baseline="-25000">
                <a:solidFill>
                  <a:srgbClr val="FF0000"/>
                </a:solidFill>
              </a:rPr>
              <a:t>液</a:t>
            </a:r>
            <a:r>
              <a:rPr lang="en-US" altLang="zh-CN" sz="2800">
                <a:solidFill>
                  <a:srgbClr val="FF0000"/>
                </a:solidFill>
              </a:rPr>
              <a:t>gV</a:t>
            </a:r>
            <a:r>
              <a:rPr lang="zh-CN" altLang="en-US" sz="2800" baseline="-25000">
                <a:solidFill>
                  <a:srgbClr val="FF0000"/>
                </a:solidFill>
              </a:rPr>
              <a:t>排</a:t>
            </a:r>
            <a:r>
              <a:rPr lang="zh-CN" altLang="en-US" sz="2800">
                <a:solidFill>
                  <a:srgbClr val="FF0000"/>
                </a:solidFill>
              </a:rPr>
              <a:t>                                        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4、二力平衡法（只适用于漂浮和悬浮两种情况）：</a:t>
            </a:r>
            <a:r>
              <a:rPr lang="zh-CN" altLang="en-US" sz="2000"/>
              <a:t>   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 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 sz="2800" baseline="-25000">
                <a:solidFill>
                  <a:srgbClr val="FF0000"/>
                </a:solidFill>
                <a:sym typeface="+mn-ea"/>
              </a:rPr>
              <a:t>浮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=</a:t>
            </a:r>
            <a:r>
              <a:rPr lang="zh-CN" altLang="en-US" sz="2800">
                <a:solidFill>
                  <a:srgbClr val="FF0000"/>
                </a:solidFill>
              </a:rPr>
              <a:t>  </a:t>
            </a:r>
            <a:r>
              <a:rPr lang="en-US" altLang="zh-CN" sz="2800">
                <a:solidFill>
                  <a:srgbClr val="FF0000"/>
                </a:solidFill>
              </a:rPr>
              <a:t>G</a:t>
            </a:r>
            <a:r>
              <a:rPr lang="zh-CN" altLang="en-US" sz="2800" baseline="-25000">
                <a:solidFill>
                  <a:srgbClr val="FF0000"/>
                </a:solidFill>
              </a:rPr>
              <a:t>物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   </a:t>
            </a:r>
            <a:r>
              <a:rPr lang="zh-CN" altLang="en-US"/>
              <a:t>         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780" y="94615"/>
            <a:ext cx="10515600" cy="1325563"/>
          </a:xfrm>
        </p:spPr>
        <p:txBody>
          <a:bodyPr/>
          <a:p>
            <a:r>
              <a:rPr lang="zh-CN" altLang="en-US" sz="2800"/>
              <a:t>二、物体的浮沉条件</a:t>
            </a:r>
            <a:endParaRPr lang="zh-CN" altLang="en-US" sz="2800"/>
          </a:p>
        </p:txBody>
      </p:sp>
      <p:pic>
        <p:nvPicPr>
          <p:cNvPr id="1073747009" name="图片 167" descr="t01bdfd02054f70952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1057275"/>
            <a:ext cx="8481695" cy="4742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39470" y="5995035"/>
            <a:ext cx="10215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注意：物体的浮沉情况取决于</a:t>
            </a:r>
            <a:r>
              <a:rPr lang="en-US" altLang="zh-CN" sz="2000" b="1">
                <a:solidFill>
                  <a:srgbClr val="FF0000"/>
                </a:solidFill>
              </a:rPr>
              <a:t>F</a:t>
            </a:r>
            <a:r>
              <a:rPr lang="zh-CN" altLang="en-US" sz="2000" b="1" baseline="-25000">
                <a:solidFill>
                  <a:srgbClr val="FF0000"/>
                </a:solidFill>
              </a:rPr>
              <a:t>浮</a:t>
            </a:r>
            <a:r>
              <a:rPr lang="zh-CN" altLang="en-US" sz="2000" b="1">
                <a:solidFill>
                  <a:srgbClr val="FF0000"/>
                </a:solidFill>
              </a:rPr>
              <a:t>和</a:t>
            </a:r>
            <a:r>
              <a:rPr lang="en-US" altLang="zh-CN" sz="2000" b="1">
                <a:solidFill>
                  <a:srgbClr val="FF0000"/>
                </a:solidFill>
              </a:rPr>
              <a:t>G</a:t>
            </a:r>
            <a:r>
              <a:rPr lang="zh-CN" altLang="en-US" sz="2000" b="1" baseline="-25000">
                <a:solidFill>
                  <a:srgbClr val="FF0000"/>
                </a:solidFill>
              </a:rPr>
              <a:t>物</a:t>
            </a:r>
            <a:r>
              <a:rPr lang="zh-CN" altLang="en-US" sz="2000" b="1">
                <a:solidFill>
                  <a:srgbClr val="FF0000"/>
                </a:solidFill>
              </a:rPr>
              <a:t>的大小关系，</a:t>
            </a:r>
            <a:r>
              <a:rPr lang="en-US" altLang="zh-CN" sz="2000" b="1">
                <a:solidFill>
                  <a:srgbClr val="FF0000"/>
                </a:solidFill>
              </a:rPr>
              <a:t>F</a:t>
            </a:r>
            <a:r>
              <a:rPr lang="zh-CN" altLang="en-US" sz="2000" b="1" baseline="-25000">
                <a:solidFill>
                  <a:srgbClr val="FF0000"/>
                </a:solidFill>
              </a:rPr>
              <a:t>浮</a:t>
            </a:r>
            <a:r>
              <a:rPr lang="zh-CN" altLang="en-US" sz="2000" b="1">
                <a:solidFill>
                  <a:srgbClr val="FF0000"/>
                </a:solidFill>
              </a:rPr>
              <a:t>取决于液体密度和排开液体的体积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85" y="248920"/>
            <a:ext cx="10515600" cy="1325563"/>
          </a:xfrm>
        </p:spPr>
        <p:txBody>
          <a:bodyPr/>
          <a:p>
            <a:r>
              <a:rPr lang="zh-CN" altLang="en-US" sz="2800"/>
              <a:t>三、三个小球的故事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63220" y="1272540"/>
            <a:ext cx="11090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版本一：体积相同材料不同的小球放在水中            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问：①三个小球的浮力大小关系：    </a:t>
            </a:r>
            <a:r>
              <a:rPr lang="zh-CN" altLang="en-US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F</a:t>
            </a:r>
            <a:r>
              <a:rPr lang="en-US" altLang="zh-CN" sz="2400" baseline="-25000">
                <a:solidFill>
                  <a:srgbClr val="FF0000"/>
                </a:solidFill>
              </a:rPr>
              <a:t>A</a:t>
            </a:r>
            <a:r>
              <a:rPr lang="en-US" altLang="zh-CN" sz="2400">
                <a:solidFill>
                  <a:srgbClr val="FF0000"/>
                </a:solidFill>
              </a:rPr>
              <a:t>&lt;F</a:t>
            </a:r>
            <a:r>
              <a:rPr lang="en-US" altLang="zh-CN" sz="2400" baseline="-25000">
                <a:solidFill>
                  <a:srgbClr val="FF0000"/>
                </a:solidFill>
              </a:rPr>
              <a:t>B</a:t>
            </a:r>
            <a:r>
              <a:rPr lang="en-US" altLang="zh-CN" sz="2400">
                <a:solidFill>
                  <a:srgbClr val="FF0000"/>
                </a:solidFill>
              </a:rPr>
              <a:t>=F</a:t>
            </a:r>
            <a:r>
              <a:rPr lang="en-US" altLang="zh-CN" sz="2400" baseline="-25000">
                <a:solidFill>
                  <a:srgbClr val="FF0000"/>
                </a:solidFill>
              </a:rPr>
              <a:t>C</a:t>
            </a:r>
            <a:r>
              <a:rPr lang="zh-CN" altLang="en-US" sz="24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/>
              <a:t>         ②三个小球的质量大小关系：</a:t>
            </a:r>
            <a:r>
              <a:rPr lang="en-US" altLang="zh-CN" sz="2400">
                <a:solidFill>
                  <a:srgbClr val="FF0000"/>
                </a:solidFill>
              </a:rPr>
              <a:t>m</a:t>
            </a:r>
            <a:r>
              <a:rPr lang="en-US" altLang="zh-CN" sz="2400" baseline="-25000">
                <a:solidFill>
                  <a:srgbClr val="FF0000"/>
                </a:solidFill>
              </a:rPr>
              <a:t>A</a:t>
            </a:r>
            <a:r>
              <a:rPr lang="en-US" altLang="zh-CN" sz="2400">
                <a:solidFill>
                  <a:srgbClr val="FF0000"/>
                </a:solidFill>
              </a:rPr>
              <a:t>&lt;m</a:t>
            </a:r>
            <a:r>
              <a:rPr lang="en-US" altLang="zh-CN" sz="2400" baseline="-25000">
                <a:solidFill>
                  <a:srgbClr val="FF0000"/>
                </a:solidFill>
              </a:rPr>
              <a:t>B</a:t>
            </a:r>
            <a:r>
              <a:rPr lang="en-US" altLang="zh-CN" sz="2400">
                <a:solidFill>
                  <a:srgbClr val="FF0000"/>
                </a:solidFill>
              </a:rPr>
              <a:t>&lt;m</a:t>
            </a:r>
            <a:r>
              <a:rPr lang="en-US" altLang="zh-CN" sz="2400" baseline="-25000">
                <a:solidFill>
                  <a:srgbClr val="FF0000"/>
                </a:solidFill>
              </a:rPr>
              <a:t>C</a:t>
            </a:r>
            <a:r>
              <a:rPr lang="zh-CN" altLang="en-US" sz="2400" baseline="-25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    </a:t>
            </a:r>
            <a:r>
              <a:rPr lang="zh-CN" altLang="en-US" sz="2000"/>
              <a:t>    </a:t>
            </a:r>
            <a:r>
              <a:rPr lang="zh-CN" altLang="en-US"/>
              <a:t>                   </a:t>
            </a:r>
            <a:endParaRPr lang="zh-CN" altLang="en-US"/>
          </a:p>
        </p:txBody>
      </p:sp>
      <p:pic>
        <p:nvPicPr>
          <p:cNvPr id="1073747008" name="图片 1073747007"/>
          <p:cNvPicPr>
            <a:picLocks noChangeAspect="1"/>
          </p:cNvPicPr>
          <p:nvPr/>
        </p:nvPicPr>
        <p:blipFill>
          <a:blip r:embed="rId1"/>
          <a:srcRect b="20255"/>
          <a:stretch>
            <a:fillRect/>
          </a:stretch>
        </p:blipFill>
        <p:spPr>
          <a:xfrm>
            <a:off x="979805" y="1714500"/>
            <a:ext cx="1814195" cy="142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73075" y="3906520"/>
            <a:ext cx="108718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版本二:体积和材料均相同的小球放在三种不同的液体中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问：①三个小球的浮力大小关系：  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F</a:t>
            </a:r>
            <a:r>
              <a:rPr lang="en-US" altLang="zh-CN" sz="2400" baseline="-250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FF0000"/>
                </a:solidFill>
              </a:rPr>
              <a:t>=F</a:t>
            </a:r>
            <a:r>
              <a:rPr lang="en-US" altLang="zh-CN" sz="2400" baseline="-25000">
                <a:solidFill>
                  <a:srgbClr val="FF0000"/>
                </a:solidFill>
              </a:rPr>
              <a:t>2</a:t>
            </a:r>
            <a:r>
              <a:rPr lang="en-US" altLang="zh-CN" sz="2400">
                <a:solidFill>
                  <a:srgbClr val="FF0000"/>
                </a:solidFill>
              </a:rPr>
              <a:t>&gt;F</a:t>
            </a:r>
            <a:r>
              <a:rPr lang="en-US" altLang="zh-CN" sz="2400" baseline="-250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    </a:t>
            </a:r>
            <a:r>
              <a:rPr lang="zh-CN" altLang="en-US" sz="2400"/>
              <a:t> </a:t>
            </a:r>
            <a:r>
              <a:rPr lang="zh-CN" altLang="en-US" sz="2000"/>
              <a:t>         ②三种液体的密度大小关系：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ρ</a:t>
            </a:r>
            <a:r>
              <a:rPr lang="en-US" altLang="zh-CN" sz="2000" baseline="-25000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ρ</a:t>
            </a:r>
            <a:r>
              <a:rPr lang="en-US" altLang="zh-CN" sz="2000" baseline="-25000">
                <a:solidFill>
                  <a:srgbClr val="FF0000"/>
                </a:solidFill>
                <a:sym typeface="+mn-ea"/>
              </a:rPr>
              <a:t>B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ρ</a:t>
            </a:r>
            <a:r>
              <a:rPr lang="en-US" altLang="zh-CN" sz="2000" baseline="-25000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 sz="2000" baseline="-25000">
                <a:solidFill>
                  <a:srgbClr val="FF0000"/>
                </a:solidFill>
              </a:rPr>
              <a:t> </a:t>
            </a:r>
            <a:r>
              <a:rPr lang="zh-CN" altLang="en-US" baseline="-25000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073747010" name="图片 199" descr="菁优网：http://www.jyeoo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" y="4432300"/>
            <a:ext cx="2620645" cy="1255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60" y="300990"/>
            <a:ext cx="10515600" cy="1325563"/>
          </a:xfrm>
        </p:spPr>
        <p:txBody>
          <a:bodyPr/>
          <a:p>
            <a:r>
              <a:rPr lang="zh-CN" altLang="en-US" sz="2800"/>
              <a:t>四、浮沉条件的应用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64490" y="1339215"/>
            <a:ext cx="114636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（1）密度计所受浮力 </a:t>
            </a:r>
            <a:r>
              <a:rPr lang="zh-CN" altLang="en-US" sz="2400" u="sng">
                <a:solidFill>
                  <a:srgbClr val="FF0000"/>
                </a:solidFill>
              </a:rPr>
              <a:t>不变</a:t>
            </a:r>
            <a:r>
              <a:rPr lang="zh-CN" altLang="en-US" sz="2400"/>
              <a:t>，液体密度越 </a:t>
            </a:r>
            <a:r>
              <a:rPr lang="zh-CN" altLang="en-US" sz="2400" u="sng">
                <a:solidFill>
                  <a:srgbClr val="FF0000"/>
                </a:solidFill>
              </a:rPr>
              <a:t>大</a:t>
            </a:r>
            <a:r>
              <a:rPr lang="zh-CN" altLang="en-US" sz="2400"/>
              <a:t>，V</a:t>
            </a:r>
            <a:r>
              <a:rPr lang="zh-CN" altLang="en-US" sz="2400" baseline="-25000"/>
              <a:t>排</a:t>
            </a:r>
            <a:r>
              <a:rPr lang="zh-CN" altLang="en-US" sz="2400"/>
              <a:t> </a:t>
            </a:r>
            <a:r>
              <a:rPr lang="zh-CN" altLang="en-US" sz="2400" u="sng"/>
              <a:t> </a:t>
            </a:r>
            <a:r>
              <a:rPr lang="zh-CN" altLang="en-US" sz="2400" u="sng">
                <a:solidFill>
                  <a:srgbClr val="FF0000"/>
                </a:solidFill>
              </a:rPr>
              <a:t>越小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  <a:r>
              <a:rPr lang="zh-CN" altLang="en-US" sz="2400"/>
              <a:t>     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（2）潜水艇</a:t>
            </a:r>
            <a:endParaRPr lang="zh-CN" altLang="en-US" sz="2400"/>
          </a:p>
          <a:p>
            <a:r>
              <a:rPr lang="zh-CN" altLang="en-US" sz="2400"/>
              <a:t>  原理：   </a:t>
            </a:r>
            <a:r>
              <a:rPr lang="zh-CN" altLang="en-US" sz="2400" u="sng">
                <a:solidFill>
                  <a:srgbClr val="FF0000"/>
                </a:solidFill>
              </a:rPr>
              <a:t>改变自身重力实现上浮或下沉      </a:t>
            </a:r>
            <a:r>
              <a:rPr lang="zh-CN" altLang="en-US" sz="2400" u="sng"/>
              <a:t>  </a:t>
            </a:r>
            <a:r>
              <a:rPr lang="zh-CN" altLang="en-US" sz="2400"/>
              <a:t>                       </a:t>
            </a:r>
            <a:endParaRPr lang="zh-CN" altLang="en-US" sz="2400"/>
          </a:p>
          <a:p>
            <a:r>
              <a:rPr lang="zh-CN" altLang="en-US" sz="2400"/>
              <a:t>  一艘潜水艇由江河行驶到大海，浮力 </a:t>
            </a:r>
            <a:r>
              <a:rPr lang="zh-CN" altLang="en-US" sz="2400" u="sng">
                <a:solidFill>
                  <a:srgbClr val="FF0000"/>
                </a:solidFill>
              </a:rPr>
              <a:t>变大</a:t>
            </a:r>
            <a:r>
              <a:rPr lang="zh-CN" altLang="en-US" sz="2400"/>
              <a:t> ，吃水深度（V</a:t>
            </a:r>
            <a:r>
              <a:rPr lang="zh-CN" altLang="en-US" sz="2400" baseline="-25000"/>
              <a:t>排</a:t>
            </a:r>
            <a:r>
              <a:rPr lang="zh-CN" altLang="en-US" sz="2400"/>
              <a:t>）</a:t>
            </a:r>
            <a:r>
              <a:rPr lang="zh-CN" altLang="en-US" sz="2400" u="sng">
                <a:solidFill>
                  <a:srgbClr val="FF0000"/>
                </a:solidFill>
              </a:rPr>
              <a:t>不变</a:t>
            </a:r>
            <a:r>
              <a:rPr lang="zh-CN" altLang="en-US" sz="2400"/>
              <a:t>，自身重力 </a:t>
            </a:r>
            <a:r>
              <a:rPr lang="zh-CN" altLang="en-US" sz="2400" u="sng">
                <a:solidFill>
                  <a:srgbClr val="FF0000"/>
                </a:solidFill>
              </a:rPr>
              <a:t>变大</a:t>
            </a:r>
            <a:r>
              <a:rPr lang="zh-CN" altLang="en-US" sz="2400"/>
              <a:t>          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（3）轮船题目</a:t>
            </a:r>
            <a:endParaRPr lang="zh-CN" altLang="en-US" sz="2400"/>
          </a:p>
          <a:p>
            <a:r>
              <a:rPr lang="zh-CN" altLang="en-US" sz="2400"/>
              <a:t>  A：一艘轮船由江河行驶到大海，浮力 </a:t>
            </a:r>
            <a:r>
              <a:rPr lang="zh-CN" altLang="en-US" sz="2400" u="sng">
                <a:solidFill>
                  <a:srgbClr val="FF0000"/>
                </a:solidFill>
              </a:rPr>
              <a:t>不变</a:t>
            </a:r>
            <a:r>
              <a:rPr lang="zh-CN" altLang="en-US" sz="2400"/>
              <a:t>，吃水深度（V</a:t>
            </a:r>
            <a:r>
              <a:rPr lang="zh-CN" altLang="en-US" sz="2400" baseline="-25000"/>
              <a:t>排</a:t>
            </a:r>
            <a:r>
              <a:rPr lang="zh-CN" altLang="en-US" sz="2400"/>
              <a:t>）</a:t>
            </a:r>
            <a:r>
              <a:rPr lang="zh-CN" altLang="en-US" sz="2400" u="sng">
                <a:solidFill>
                  <a:srgbClr val="FF0000"/>
                </a:solidFill>
              </a:rPr>
              <a:t>变小</a:t>
            </a:r>
            <a:r>
              <a:rPr lang="zh-CN" altLang="en-US" sz="2400"/>
              <a:t>        </a:t>
            </a:r>
            <a:endParaRPr lang="zh-CN" altLang="en-US" sz="2400"/>
          </a:p>
          <a:p>
            <a:r>
              <a:rPr lang="zh-CN" altLang="en-US" sz="2400"/>
              <a:t>  B：一架飞机在航母上降落，此时航母的浮力 </a:t>
            </a:r>
            <a:r>
              <a:rPr lang="zh-CN" altLang="en-US" sz="2400" u="sng">
                <a:solidFill>
                  <a:srgbClr val="FF0000"/>
                </a:solidFill>
              </a:rPr>
              <a:t>变大 </a:t>
            </a:r>
            <a:r>
              <a:rPr lang="zh-CN" altLang="en-US" sz="2400"/>
              <a:t>；吃水深度（V</a:t>
            </a:r>
            <a:r>
              <a:rPr lang="zh-CN" altLang="en-US" sz="2400" baseline="-25000"/>
              <a:t>排</a:t>
            </a:r>
            <a:r>
              <a:rPr lang="zh-CN" altLang="en-US" sz="2400"/>
              <a:t>）</a:t>
            </a:r>
            <a:r>
              <a:rPr lang="zh-CN" altLang="en-US" sz="2400" u="sng">
                <a:solidFill>
                  <a:srgbClr val="FF0000"/>
                </a:solidFill>
              </a:rPr>
              <a:t>变大     </a:t>
            </a:r>
            <a:r>
              <a:rPr lang="zh-CN" altLang="en-US" sz="2400"/>
              <a:t> </a:t>
            </a:r>
            <a:endParaRPr lang="zh-CN" altLang="en-US" sz="2400"/>
          </a:p>
        </p:txBody>
      </p:sp>
      <p:pic>
        <p:nvPicPr>
          <p:cNvPr id="1073746971" name="Picture 623" descr="学科网(www.zxxk.com)--国内最大的教育资源门户，提供试卷、教案、课件、论文、素材及各类教学资源下载，还有大量而丰富的教学相关资讯！"/>
          <p:cNvPicPr>
            <a:picLocks noChangeAspect="1"/>
          </p:cNvPicPr>
          <p:nvPr/>
        </p:nvPicPr>
        <p:blipFill>
          <a:blip r:embed="rId1"/>
          <a:srcRect t="56061" b="4370"/>
          <a:stretch>
            <a:fillRect/>
          </a:stretch>
        </p:blipFill>
        <p:spPr>
          <a:xfrm>
            <a:off x="8056245" y="547370"/>
            <a:ext cx="1985010" cy="1457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期末提分《浮力》专题讲练</vt:lpstr>
      <vt:lpstr>重点知识点归纳</vt:lpstr>
      <vt:lpstr>二、物体的浮沉条件</vt:lpstr>
      <vt:lpstr>三、三个小球的故事</vt:lpstr>
      <vt:lpstr>四、浮沉条件的应用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Kidding</cp:lastModifiedBy>
  <cp:revision>6</cp:revision>
  <dcterms:created xsi:type="dcterms:W3CDTF">2019-05-27T09:41:00Z</dcterms:created>
  <dcterms:modified xsi:type="dcterms:W3CDTF">2019-06-10T10:40:23Z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