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32193"/>
            <a:ext cx="9144000" cy="2387600"/>
          </a:xfrm>
        </p:spPr>
        <p:txBody>
          <a:bodyPr/>
          <a:p>
            <a:r>
              <a:rPr lang="zh-CN" altLang="en-US" sz="4800"/>
              <a:t>期末提分《运动和力》专题讲练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330" y="494030"/>
            <a:ext cx="10515600" cy="1325563"/>
          </a:xfrm>
        </p:spPr>
        <p:txBody>
          <a:bodyPr/>
          <a:p>
            <a:r>
              <a:rPr lang="zh-CN" altLang="en-US"/>
              <a:t>伽利略理想斜面实验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2012950"/>
            <a:ext cx="716915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855" y="274955"/>
            <a:ext cx="10515600" cy="1325563"/>
          </a:xfrm>
        </p:spPr>
        <p:txBody>
          <a:bodyPr/>
          <a:p>
            <a:r>
              <a:rPr lang="zh-CN" altLang="en-US" sz="3600"/>
              <a:t>重点知识点归纳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389255" y="1492250"/>
            <a:ext cx="110013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一、牛顿第一定律（亦称惯性定律）</a:t>
            </a:r>
            <a:endParaRPr lang="zh-CN" altLang="en-US" sz="3200"/>
          </a:p>
          <a:p>
            <a:r>
              <a:rPr lang="zh-CN" altLang="en-US" sz="3200"/>
              <a:t>（1）内容：一切物体在没有受到力的作用的时候，总保持 </a:t>
            </a:r>
            <a:r>
              <a:rPr lang="zh-CN" altLang="en-US" sz="3200">
                <a:solidFill>
                  <a:srgbClr val="FF0000"/>
                </a:solidFill>
              </a:rPr>
              <a:t>静止</a:t>
            </a:r>
            <a:r>
              <a:rPr lang="zh-CN" altLang="en-US" sz="3200"/>
              <a:t> 状态或 </a:t>
            </a:r>
            <a:r>
              <a:rPr lang="zh-CN" altLang="en-US" sz="3200">
                <a:solidFill>
                  <a:srgbClr val="FF0000"/>
                </a:solidFill>
              </a:rPr>
              <a:t>匀速直线运动 </a:t>
            </a:r>
            <a:r>
              <a:rPr lang="zh-CN" altLang="en-US" sz="3200"/>
              <a:t>状态。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（2）惯性：物体保持</a:t>
            </a:r>
            <a:r>
              <a:rPr lang="zh-CN" altLang="en-US" sz="3200">
                <a:solidFill>
                  <a:srgbClr val="FF0000"/>
                </a:solidFill>
              </a:rPr>
              <a:t> 运动状态</a:t>
            </a:r>
            <a:r>
              <a:rPr lang="zh-CN" altLang="en-US" sz="3200"/>
              <a:t> 不变的性质叫惯性。  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780" y="94615"/>
            <a:ext cx="10515600" cy="1325563"/>
          </a:xfrm>
        </p:spPr>
        <p:txBody>
          <a:bodyPr/>
          <a:p>
            <a:r>
              <a:rPr lang="zh-CN" altLang="en-US" sz="2800"/>
              <a:t>二、二力平衡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71780" y="2664460"/>
            <a:ext cx="110775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 sz="3200"/>
              <a:t>（1）二力作用在  </a:t>
            </a:r>
            <a:r>
              <a:rPr lang="zh-CN" altLang="en-US" sz="3200">
                <a:solidFill>
                  <a:srgbClr val="FF0000"/>
                </a:solidFill>
              </a:rPr>
              <a:t>同一</a:t>
            </a:r>
            <a:r>
              <a:rPr lang="zh-CN" altLang="en-US" sz="3200"/>
              <a:t> 物体上、大小 </a:t>
            </a:r>
            <a:r>
              <a:rPr lang="zh-CN" altLang="en-US" sz="3200">
                <a:solidFill>
                  <a:srgbClr val="FF0000"/>
                </a:solidFill>
              </a:rPr>
              <a:t>相等</a:t>
            </a:r>
            <a:r>
              <a:rPr lang="zh-CN" altLang="en-US" sz="3200"/>
              <a:t>  、方向 </a:t>
            </a:r>
            <a:r>
              <a:rPr lang="zh-CN" altLang="en-US" sz="3200">
                <a:solidFill>
                  <a:srgbClr val="FF0000"/>
                </a:solidFill>
              </a:rPr>
              <a:t>相反</a:t>
            </a:r>
            <a:r>
              <a:rPr lang="zh-CN" altLang="en-US" sz="3200"/>
              <a:t> 、两个力在  </a:t>
            </a:r>
            <a:r>
              <a:rPr lang="zh-CN" altLang="en-US" sz="3200">
                <a:solidFill>
                  <a:srgbClr val="FF0000"/>
                </a:solidFill>
              </a:rPr>
              <a:t>同一</a:t>
            </a:r>
            <a:r>
              <a:rPr lang="zh-CN" altLang="en-US" sz="3200"/>
              <a:t>  直线上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（2）平衡力：若物体在几个力的作用下保持</a:t>
            </a:r>
            <a:r>
              <a:rPr lang="zh-CN" altLang="en-US" sz="3200">
                <a:solidFill>
                  <a:srgbClr val="FF0000"/>
                </a:solidFill>
              </a:rPr>
              <a:t>  平衡状态 </a:t>
            </a:r>
            <a:r>
              <a:rPr lang="zh-CN" altLang="en-US" sz="3200"/>
              <a:t>，则把这几个力称为平衡力。（平衡力的合力为零，作用效果相互抵消）</a:t>
            </a:r>
            <a:endParaRPr lang="zh-CN" altLang="en-US" sz="3200"/>
          </a:p>
        </p:txBody>
      </p:sp>
      <p:pic>
        <p:nvPicPr>
          <p:cNvPr id="1073746970" name="图片 112" descr="t0156a509918f5acd2a"/>
          <p:cNvPicPr>
            <a:picLocks noChangeAspect="1"/>
          </p:cNvPicPr>
          <p:nvPr/>
        </p:nvPicPr>
        <p:blipFill>
          <a:blip r:embed="rId1"/>
          <a:srcRect t="14175" b="21538"/>
          <a:stretch>
            <a:fillRect/>
          </a:stretch>
        </p:blipFill>
        <p:spPr>
          <a:xfrm>
            <a:off x="1580515" y="981075"/>
            <a:ext cx="3758565" cy="188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145" y="133350"/>
            <a:ext cx="10515600" cy="1325563"/>
          </a:xfrm>
        </p:spPr>
        <p:txBody>
          <a:bodyPr/>
          <a:p>
            <a:r>
              <a:rPr lang="zh-CN" altLang="en-US" sz="3200"/>
              <a:t>平衡力和相互作用力的关系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207770"/>
            <a:ext cx="10083800" cy="4442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60" y="300990"/>
            <a:ext cx="10515600" cy="1325563"/>
          </a:xfrm>
        </p:spPr>
        <p:txBody>
          <a:bodyPr/>
          <a:p>
            <a:r>
              <a:rPr lang="zh-CN" altLang="en-US" sz="3600"/>
              <a:t>三、摩擦力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657860" y="1298575"/>
            <a:ext cx="1108773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（1）定义：两个互相接触的物体，当它们要发生或已经发生相对运动时，就会在接触面上产生一种 </a:t>
            </a:r>
            <a:r>
              <a:rPr lang="zh-CN" altLang="en-US" sz="3200">
                <a:solidFill>
                  <a:srgbClr val="FF0000"/>
                </a:solidFill>
              </a:rPr>
              <a:t>阻碍相对运动</a:t>
            </a:r>
            <a:r>
              <a:rPr lang="zh-CN" altLang="en-US" sz="3200"/>
              <a:t>  的力，这种力就叫摩擦力。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（2）产生条件</a:t>
            </a:r>
            <a:endParaRPr lang="zh-CN" altLang="en-US" sz="3200"/>
          </a:p>
          <a:p>
            <a:r>
              <a:rPr lang="zh-CN" altLang="en-US" sz="3200">
                <a:latin typeface="Calibri" panose="020F0502020204030204" charset="0"/>
              </a:rPr>
              <a:t>①</a:t>
            </a:r>
            <a:r>
              <a:rPr lang="zh-CN" altLang="en-US" sz="3200"/>
              <a:t>两物体相互  </a:t>
            </a:r>
            <a:r>
              <a:rPr lang="zh-CN" altLang="en-US" sz="3200">
                <a:solidFill>
                  <a:srgbClr val="FF0000"/>
                </a:solidFill>
              </a:rPr>
              <a:t>接触</a:t>
            </a:r>
            <a:r>
              <a:rPr lang="zh-CN" altLang="en-US" sz="3200"/>
              <a:t>    </a:t>
            </a:r>
            <a:endParaRPr lang="zh-CN" altLang="en-US" sz="3200"/>
          </a:p>
          <a:p>
            <a:r>
              <a:rPr lang="zh-CN" altLang="en-US" sz="3200">
                <a:latin typeface="Calibri" panose="020F0502020204030204" charset="0"/>
              </a:rPr>
              <a:t>②</a:t>
            </a:r>
            <a:r>
              <a:rPr lang="zh-CN" altLang="en-US" sz="3200"/>
              <a:t>接触面  </a:t>
            </a:r>
            <a:r>
              <a:rPr lang="zh-CN" altLang="en-US" sz="3200">
                <a:solidFill>
                  <a:srgbClr val="FF0000"/>
                </a:solidFill>
              </a:rPr>
              <a:t>粗糙 </a:t>
            </a:r>
            <a:r>
              <a:rPr lang="zh-CN" altLang="en-US" sz="3200"/>
              <a:t>    </a:t>
            </a:r>
            <a:endParaRPr lang="zh-CN" altLang="en-US" sz="3200"/>
          </a:p>
          <a:p>
            <a:r>
              <a:rPr lang="zh-CN" altLang="en-US" sz="3200">
                <a:latin typeface="Calibri" panose="020F0502020204030204" charset="0"/>
              </a:rPr>
              <a:t>③</a:t>
            </a:r>
            <a:r>
              <a:rPr lang="zh-CN" altLang="en-US" sz="3200"/>
              <a:t>两物体相互挤压，发生 </a:t>
            </a:r>
            <a:r>
              <a:rPr lang="zh-CN" altLang="en-US" sz="3200">
                <a:solidFill>
                  <a:srgbClr val="FF0000"/>
                </a:solidFill>
              </a:rPr>
              <a:t>形变</a:t>
            </a:r>
            <a:endParaRPr lang="zh-CN" altLang="en-US" sz="3200"/>
          </a:p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sz="3200"/>
              <a:t>两物体发生  </a:t>
            </a:r>
            <a:r>
              <a:rPr lang="zh-CN" altLang="en-US" sz="3200">
                <a:solidFill>
                  <a:srgbClr val="FF0000"/>
                </a:solidFill>
              </a:rPr>
              <a:t>相对运动 </a:t>
            </a:r>
            <a:r>
              <a:rPr lang="zh-CN" altLang="en-US" sz="3200"/>
              <a:t>或  </a:t>
            </a:r>
            <a:r>
              <a:rPr lang="zh-CN" altLang="en-US" sz="3200">
                <a:solidFill>
                  <a:srgbClr val="FF0000"/>
                </a:solidFill>
              </a:rPr>
              <a:t>相对运动趋势</a:t>
            </a:r>
            <a:r>
              <a:rPr lang="zh-CN" altLang="en-US" sz="2800"/>
              <a:t>         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03860"/>
            <a:ext cx="10515600" cy="1325563"/>
          </a:xfrm>
        </p:spPr>
        <p:txBody>
          <a:bodyPr/>
          <a:p>
            <a:r>
              <a:rPr lang="zh-CN" altLang="en-US"/>
              <a:t>摩擦力的种类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68830"/>
            <a:ext cx="6802120" cy="1775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20872"/>
          <a:stretch>
            <a:fillRect/>
          </a:stretch>
        </p:blipFill>
        <p:spPr>
          <a:xfrm>
            <a:off x="8297545" y="2173605"/>
            <a:ext cx="2738755" cy="1670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9560" y="4128770"/>
            <a:ext cx="1492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滑动摩擦</a:t>
            </a:r>
            <a:endParaRPr lang="zh-CN" altLang="en-US" sz="2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2375" y="4128770"/>
            <a:ext cx="1492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滚动摩擦</a:t>
            </a:r>
            <a:endParaRPr lang="zh-CN" altLang="en-US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63660" y="4128770"/>
            <a:ext cx="1407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静摩擦</a:t>
            </a:r>
            <a:endParaRPr lang="zh-CN" altLang="en-US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9595" y="469900"/>
            <a:ext cx="110534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（3）滑动摩擦力的影响因素：①与物体间的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压力</a:t>
            </a:r>
            <a:r>
              <a:rPr lang="zh-CN" altLang="en-US" sz="3200">
                <a:sym typeface="+mn-ea"/>
              </a:rPr>
              <a:t> 有关；②与接触面的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粗糙程度  </a:t>
            </a:r>
            <a:r>
              <a:rPr lang="zh-CN" altLang="en-US" sz="3200">
                <a:sym typeface="+mn-ea"/>
              </a:rPr>
              <a:t>有关；③与物体的运行速度、接触面的大小等无关。压力越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大</a:t>
            </a:r>
            <a:r>
              <a:rPr lang="zh-CN" altLang="en-US" sz="3200">
                <a:sym typeface="+mn-ea"/>
              </a:rPr>
              <a:t> 、接触面越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粗糙</a:t>
            </a:r>
            <a:r>
              <a:rPr lang="zh-CN" altLang="en-US" sz="3200">
                <a:sym typeface="+mn-ea"/>
              </a:rPr>
              <a:t> ，滑动摩擦力越大。</a:t>
            </a:r>
            <a:endParaRPr lang="zh-CN" altLang="en-US" sz="3200"/>
          </a:p>
          <a:p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（4）增大有益摩擦的方法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①增加物体间的压力；②增大接触面的粗糙程度；③变滚动为滑动</a:t>
            </a:r>
            <a:endParaRPr lang="zh-CN" altLang="en-US" sz="3200">
              <a:sym typeface="+mn-ea"/>
            </a:endParaRPr>
          </a:p>
          <a:p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（5）减小有害摩擦的方法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①使接触面光滑和减小压力；②用滚动代替滑动；③加润滑油；④利用气垫；⑤让物体之间脱离接触（如磁悬浮列车）。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期末提分《浮力》专题讲练</vt:lpstr>
      <vt:lpstr>PowerPoint 演示文稿</vt:lpstr>
      <vt:lpstr>重点知识点归纳</vt:lpstr>
      <vt:lpstr>二、物体的浮沉条件</vt:lpstr>
      <vt:lpstr>三、三个小球的故事</vt:lpstr>
      <vt:lpstr>四、浮沉条件的应用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Kidding</cp:lastModifiedBy>
  <cp:revision>6</cp:revision>
  <dcterms:created xsi:type="dcterms:W3CDTF">2019-05-27T09:41:00Z</dcterms:created>
  <dcterms:modified xsi:type="dcterms:W3CDTF">2019-05-28T08:43:36Z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