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4" r:id="rId5"/>
    <p:sldId id="263" r:id="rId6"/>
    <p:sldId id="268" r:id="rId7"/>
    <p:sldId id="265" r:id="rId8"/>
    <p:sldId id="266" r:id="rId9"/>
    <p:sldId id="267" r:id="rId10"/>
    <p:sldId id="258" r:id="rId11"/>
    <p:sldId id="270" r:id="rId12"/>
    <p:sldId id="260" r:id="rId13"/>
    <p:sldId id="271" r:id="rId14"/>
    <p:sldId id="269" r:id="rId15"/>
  </p:sldIdLst>
  <p:sldSz cx="12192000" cy="6858000"/>
  <p:notesSz cx="710438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2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5875" y="-31115"/>
            <a:ext cx="12169775" cy="6925945"/>
          </a:xfrm>
          <a:prstGeom prst="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99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pic>
        <p:nvPicPr>
          <p:cNvPr id="2051" name="图片 8" descr="心导LOGO-横版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39225" y="-9525"/>
            <a:ext cx="3146425" cy="1014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10"/>
          <p:cNvGrpSpPr/>
          <p:nvPr userDrawn="1"/>
        </p:nvGrpSpPr>
        <p:grpSpPr>
          <a:xfrm>
            <a:off x="-4762" y="-9525"/>
            <a:ext cx="12190412" cy="6843713"/>
            <a:chOff x="-8" y="-15"/>
            <a:chExt cx="19198" cy="10778"/>
          </a:xfrm>
        </p:grpSpPr>
        <p:sp>
          <p:nvSpPr>
            <p:cNvPr id="8" name="单圆角矩形 7"/>
            <p:cNvSpPr/>
            <p:nvPr userDrawn="1"/>
          </p:nvSpPr>
          <p:spPr>
            <a:xfrm>
              <a:off x="-8" y="-15"/>
              <a:ext cx="19199" cy="1502"/>
            </a:xfrm>
            <a:prstGeom prst="round1Rect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50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pic>
          <p:nvPicPr>
            <p:cNvPr id="3076" name="图片 8" descr="心导LOGO-横版"/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234" y="-15"/>
              <a:ext cx="4957" cy="159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" name="矩形 9"/>
            <p:cNvSpPr/>
            <p:nvPr userDrawn="1"/>
          </p:nvSpPr>
          <p:spPr>
            <a:xfrm>
              <a:off x="-8" y="10091"/>
              <a:ext cx="19199" cy="67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95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05205"/>
            <a:ext cx="10515600" cy="517207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10"/>
          <p:cNvGrpSpPr/>
          <p:nvPr userDrawn="1"/>
        </p:nvGrpSpPr>
        <p:grpSpPr>
          <a:xfrm>
            <a:off x="-4762" y="-9525"/>
            <a:ext cx="12190412" cy="6843713"/>
            <a:chOff x="-8" y="-15"/>
            <a:chExt cx="19198" cy="10778"/>
          </a:xfrm>
        </p:grpSpPr>
        <p:sp>
          <p:nvSpPr>
            <p:cNvPr id="8" name="单圆角矩形 7"/>
            <p:cNvSpPr/>
            <p:nvPr userDrawn="1"/>
          </p:nvSpPr>
          <p:spPr>
            <a:xfrm>
              <a:off x="-8" y="-15"/>
              <a:ext cx="19199" cy="1502"/>
            </a:xfrm>
            <a:prstGeom prst="round1Rect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50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pic>
          <p:nvPicPr>
            <p:cNvPr id="4100" name="图片 8" descr="心导LOGO-横版"/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234" y="-15"/>
              <a:ext cx="4957" cy="159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" name="矩形 9"/>
            <p:cNvSpPr/>
            <p:nvPr userDrawn="1"/>
          </p:nvSpPr>
          <p:spPr>
            <a:xfrm>
              <a:off x="-8" y="10091"/>
              <a:ext cx="19199" cy="67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0"/>
          <p:cNvGrpSpPr/>
          <p:nvPr userDrawn="1"/>
        </p:nvGrpSpPr>
        <p:grpSpPr>
          <a:xfrm>
            <a:off x="-4762" y="-9525"/>
            <a:ext cx="12190412" cy="6843713"/>
            <a:chOff x="-8" y="-15"/>
            <a:chExt cx="19198" cy="10778"/>
          </a:xfrm>
        </p:grpSpPr>
        <p:sp>
          <p:nvSpPr>
            <p:cNvPr id="8" name="单圆角矩形 7"/>
            <p:cNvSpPr/>
            <p:nvPr userDrawn="1"/>
          </p:nvSpPr>
          <p:spPr>
            <a:xfrm>
              <a:off x="-8" y="-15"/>
              <a:ext cx="19199" cy="1502"/>
            </a:xfrm>
            <a:prstGeom prst="round1Rect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50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pic>
          <p:nvPicPr>
            <p:cNvPr id="5124" name="图片 8" descr="心导LOGO-横版"/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234" y="-15"/>
              <a:ext cx="4957" cy="159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" name="矩形 9"/>
            <p:cNvSpPr/>
            <p:nvPr userDrawn="1"/>
          </p:nvSpPr>
          <p:spPr>
            <a:xfrm>
              <a:off x="-8" y="10091"/>
              <a:ext cx="19199" cy="67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60500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60500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10"/>
          <p:cNvGrpSpPr/>
          <p:nvPr userDrawn="1"/>
        </p:nvGrpSpPr>
        <p:grpSpPr>
          <a:xfrm>
            <a:off x="-4762" y="-9525"/>
            <a:ext cx="12190412" cy="6843713"/>
            <a:chOff x="-8" y="-15"/>
            <a:chExt cx="19198" cy="10778"/>
          </a:xfrm>
        </p:grpSpPr>
        <p:sp>
          <p:nvSpPr>
            <p:cNvPr id="10" name="单圆角矩形 9"/>
            <p:cNvSpPr/>
            <p:nvPr userDrawn="1"/>
          </p:nvSpPr>
          <p:spPr>
            <a:xfrm>
              <a:off x="-8" y="-15"/>
              <a:ext cx="19199" cy="1502"/>
            </a:xfrm>
            <a:prstGeom prst="round1Rect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50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pic>
          <p:nvPicPr>
            <p:cNvPr id="6148" name="图片 11" descr="心导LOGO-横版"/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234" y="-15"/>
              <a:ext cx="4957" cy="159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" name="矩形 12"/>
            <p:cNvSpPr/>
            <p:nvPr userDrawn="1"/>
          </p:nvSpPr>
          <p:spPr>
            <a:xfrm>
              <a:off x="-8" y="10091"/>
              <a:ext cx="19199" cy="67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883" y="-95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523803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410744"/>
            <a:ext cx="4873574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523803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3478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0"/>
          <p:cNvGrpSpPr/>
          <p:nvPr userDrawn="1"/>
        </p:nvGrpSpPr>
        <p:grpSpPr>
          <a:xfrm>
            <a:off x="-4762" y="-9525"/>
            <a:ext cx="12190412" cy="6843713"/>
            <a:chOff x="-8" y="-15"/>
            <a:chExt cx="19198" cy="10778"/>
          </a:xfrm>
        </p:grpSpPr>
        <p:sp>
          <p:nvSpPr>
            <p:cNvPr id="8" name="单圆角矩形 7"/>
            <p:cNvSpPr/>
            <p:nvPr userDrawn="1"/>
          </p:nvSpPr>
          <p:spPr>
            <a:xfrm>
              <a:off x="-8" y="-15"/>
              <a:ext cx="19199" cy="1502"/>
            </a:xfrm>
            <a:prstGeom prst="round1Rect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50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pic>
          <p:nvPicPr>
            <p:cNvPr id="7172" name="图片 8" descr="心导LOGO-横版"/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234" y="-15"/>
              <a:ext cx="4957" cy="159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" name="矩形 9"/>
            <p:cNvSpPr/>
            <p:nvPr userDrawn="1"/>
          </p:nvSpPr>
          <p:spPr>
            <a:xfrm>
              <a:off x="-8" y="10091"/>
              <a:ext cx="19199" cy="67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95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10"/>
          <p:cNvGrpSpPr/>
          <p:nvPr userDrawn="1"/>
        </p:nvGrpSpPr>
        <p:grpSpPr>
          <a:xfrm>
            <a:off x="-4762" y="-9525"/>
            <a:ext cx="12190412" cy="6843713"/>
            <a:chOff x="-8" y="-15"/>
            <a:chExt cx="19198" cy="10778"/>
          </a:xfrm>
        </p:grpSpPr>
        <p:sp>
          <p:nvSpPr>
            <p:cNvPr id="8" name="单圆角矩形 7"/>
            <p:cNvSpPr/>
            <p:nvPr userDrawn="1"/>
          </p:nvSpPr>
          <p:spPr>
            <a:xfrm>
              <a:off x="-8" y="-15"/>
              <a:ext cx="19199" cy="1502"/>
            </a:xfrm>
            <a:prstGeom prst="round1Rect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50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pic>
          <p:nvPicPr>
            <p:cNvPr id="8196" name="图片 8" descr="心导LOGO-横版"/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234" y="-15"/>
              <a:ext cx="4957" cy="159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" name="矩形 9"/>
            <p:cNvSpPr/>
            <p:nvPr userDrawn="1"/>
          </p:nvSpPr>
          <p:spPr>
            <a:xfrm>
              <a:off x="-8" y="10091"/>
              <a:ext cx="19199" cy="67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0"/>
          <p:cNvGrpSpPr/>
          <p:nvPr userDrawn="1"/>
        </p:nvGrpSpPr>
        <p:grpSpPr>
          <a:xfrm>
            <a:off x="-4762" y="-9525"/>
            <a:ext cx="12190412" cy="6843713"/>
            <a:chOff x="-8" y="-15"/>
            <a:chExt cx="19198" cy="10778"/>
          </a:xfrm>
        </p:grpSpPr>
        <p:sp>
          <p:nvSpPr>
            <p:cNvPr id="8" name="单圆角矩形 7"/>
            <p:cNvSpPr/>
            <p:nvPr userDrawn="1"/>
          </p:nvSpPr>
          <p:spPr>
            <a:xfrm>
              <a:off x="-8" y="-15"/>
              <a:ext cx="19199" cy="1502"/>
            </a:xfrm>
            <a:prstGeom prst="round1Rect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50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pic>
          <p:nvPicPr>
            <p:cNvPr id="9220" name="图片 8" descr="心导LOGO-横版"/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234" y="-15"/>
              <a:ext cx="4957" cy="159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" name="矩形 9"/>
            <p:cNvSpPr/>
            <p:nvPr userDrawn="1"/>
          </p:nvSpPr>
          <p:spPr>
            <a:xfrm>
              <a:off x="-8" y="10091"/>
              <a:ext cx="19199" cy="67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10"/>
          <p:cNvGrpSpPr/>
          <p:nvPr userDrawn="1"/>
        </p:nvGrpSpPr>
        <p:grpSpPr>
          <a:xfrm>
            <a:off x="-4762" y="-9525"/>
            <a:ext cx="12190412" cy="6843713"/>
            <a:chOff x="-8" y="-15"/>
            <a:chExt cx="19198" cy="10778"/>
          </a:xfrm>
        </p:grpSpPr>
        <p:sp>
          <p:nvSpPr>
            <p:cNvPr id="8" name="单圆角矩形 7"/>
            <p:cNvSpPr/>
            <p:nvPr userDrawn="1"/>
          </p:nvSpPr>
          <p:spPr>
            <a:xfrm>
              <a:off x="-8" y="-15"/>
              <a:ext cx="19199" cy="1502"/>
            </a:xfrm>
            <a:prstGeom prst="round1Rect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50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pic>
          <p:nvPicPr>
            <p:cNvPr id="10244" name="图片 8" descr="心导LOGO-横版"/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234" y="-15"/>
              <a:ext cx="4957" cy="159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" name="矩形 9"/>
            <p:cNvSpPr/>
            <p:nvPr userDrawn="1"/>
          </p:nvSpPr>
          <p:spPr>
            <a:xfrm>
              <a:off x="-8" y="10091"/>
              <a:ext cx="19199" cy="67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b">
            <a:scene3d>
              <a:camera prst="orthographicFront"/>
              <a:lightRig rig="threePt" dir="t"/>
            </a:scene3d>
          </a:bodyPr>
          <a:p>
            <a:pPr defTabSz="914400">
              <a:buNone/>
            </a:pPr>
            <a:r>
              <a:rPr lang="en-US" altLang="zh-CN" b="1" kern="1200">
                <a:ln w="1016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OFFICE </a:t>
            </a:r>
            <a:r>
              <a:rPr lang="zh-CN" altLang="en-US" b="1" kern="1200">
                <a:ln w="1016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培训</a:t>
            </a:r>
            <a:endParaRPr lang="zh-CN" altLang="en-US" b="1" kern="1200">
              <a:ln w="10160">
                <a:noFill/>
                <a:prstDash val="solid"/>
              </a:ln>
              <a:solidFill>
                <a:schemeClr val="accent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266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748030"/>
          </a:xfrm>
        </p:spPr>
        <p:txBody>
          <a:bodyPr lIns="91440" tIns="45720" rIns="91440" bIns="45720" anchor="t"/>
          <a:p>
            <a:pPr defTabSz="914400"/>
            <a:r>
              <a:rPr lang="zh-CN" altLang="en-US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主讲：邓丽敏</a:t>
            </a:r>
            <a:endParaRPr lang="zh-CN" altLang="en-US" b="1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en-US" altLang="zh-CN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2018-1-19</a:t>
            </a:r>
            <a:endParaRPr lang="en-US" altLang="zh-CN" b="1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8985" y="4470400"/>
            <a:ext cx="3410585" cy="2007235"/>
          </a:xfrm>
          <a:prstGeom prst="round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5"/>
          <p:cNvSpPr txBox="1"/>
          <p:nvPr/>
        </p:nvSpPr>
        <p:spPr>
          <a:xfrm>
            <a:off x="1645573" y="1270446"/>
            <a:ext cx="803959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65000"/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Excel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常用函数及功能介绍</a:t>
            </a: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Excel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透视表</a:t>
            </a: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设计表格应注意</a:t>
            </a: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endParaRPr lang="zh-CN" altLang="en-US" sz="3200" b="1" dirty="0" smtClean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3200" b="1" dirty="0" smtClean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Work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排版技巧</a:t>
            </a:r>
            <a:endParaRPr lang="zh-CN" altLang="en-US" sz="3200" b="1" dirty="0" smtClean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endParaRPr lang="zh-CN" altLang="en-US" sz="3200" b="1" dirty="0" smtClean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课后作业</a:t>
            </a: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</a:pPr>
            <a:endParaRPr lang="zh-CN" altLang="en-US" sz="3200" b="1" dirty="0" smtClean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704330" y="2715260"/>
            <a:ext cx="5020945" cy="3571240"/>
            <a:chOff x="11138" y="4276"/>
            <a:chExt cx="7907" cy="5624"/>
          </a:xfrm>
        </p:grpSpPr>
        <p:pic>
          <p:nvPicPr>
            <p:cNvPr id="8" name="图片 7" descr="0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547" y="4276"/>
              <a:ext cx="7499" cy="562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1138" y="4940"/>
              <a:ext cx="4114" cy="29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9225" y="153035"/>
            <a:ext cx="11914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accent1">
                    <a:lumMod val="75000"/>
                  </a:schemeClr>
                </a:solidFill>
              </a:rPr>
              <a:t>Work </a:t>
            </a:r>
            <a:r>
              <a:rPr lang="zh-CN" altLang="en-US" sz="4000" b="1">
                <a:solidFill>
                  <a:schemeClr val="accent1">
                    <a:lumMod val="75000"/>
                  </a:schemeClr>
                </a:solidFill>
              </a:rPr>
              <a:t>排版</a:t>
            </a:r>
            <a:endParaRPr lang="zh-CN" altLang="en-US" sz="4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323215" y="1254125"/>
            <a:ext cx="932815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SzPct val="65000"/>
              <a:buFont typeface="Wingdings" panose="05000000000000000000" charset="0"/>
              <a:buChar char=""/>
            </a:pPr>
            <a:r>
              <a:rPr lang="zh-CN" altLang="en-US" sz="3200" b="1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字符对齐</a:t>
            </a:r>
            <a:endParaRPr lang="zh-CN" altLang="en-US" sz="3200" b="1" dirty="0" smtClean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SzPct val="65000"/>
              <a:buFont typeface="Wingdings" panose="05000000000000000000" charset="0"/>
              <a:buChar char=""/>
            </a:pPr>
            <a:r>
              <a:rPr lang="zh-CN" altLang="en-US" sz="3200" b="1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页边距调整</a:t>
            </a:r>
            <a:endParaRPr lang="zh-CN" altLang="en-US" sz="3200" b="1" dirty="0" smtClean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SzPct val="65000"/>
              <a:buFont typeface="Wingdings" panose="05000000000000000000" charset="0"/>
              <a:buChar char=""/>
            </a:pPr>
            <a:r>
              <a:rPr lang="zh-CN" altLang="en-US" sz="3200" b="1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插入页码</a:t>
            </a:r>
            <a:endParaRPr lang="zh-CN" altLang="en-US" sz="3200" b="1" dirty="0" smtClean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SzPct val="65000"/>
              <a:buFont typeface="Wingdings" panose="05000000000000000000" charset="0"/>
              <a:buChar char=""/>
            </a:pPr>
            <a:r>
              <a:rPr lang="zh-CN" altLang="en-US" sz="3200" b="1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图片插入</a:t>
            </a:r>
            <a:endParaRPr lang="zh-CN" altLang="en-US" sz="3200" b="1" dirty="0" smtClean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SzPct val="65000"/>
              <a:buFont typeface="Wingdings" panose="05000000000000000000" charset="0"/>
            </a:pPr>
            <a:endParaRPr lang="zh-CN" altLang="en-US" sz="3200" b="1" dirty="0" smtClean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5"/>
          <p:cNvSpPr txBox="1"/>
          <p:nvPr/>
        </p:nvSpPr>
        <p:spPr>
          <a:xfrm>
            <a:off x="1645573" y="1270446"/>
            <a:ext cx="803959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65000"/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Excel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常用函数及功能介绍</a:t>
            </a: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Excel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透视表</a:t>
            </a: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设计表格应注意</a:t>
            </a: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Work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排版技巧</a:t>
            </a: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endParaRPr lang="zh-CN" altLang="en-US" sz="3200" b="1" dirty="0" smtClean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课后作业</a:t>
            </a:r>
            <a:endParaRPr lang="zh-CN" altLang="en-US" sz="3200" b="1" dirty="0" smtClean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</a:pPr>
            <a:endParaRPr lang="zh-CN" altLang="en-US" sz="3200" b="1" dirty="0" smtClean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704330" y="2715260"/>
            <a:ext cx="5020945" cy="3571240"/>
            <a:chOff x="11138" y="4276"/>
            <a:chExt cx="7907" cy="5624"/>
          </a:xfrm>
        </p:grpSpPr>
        <p:pic>
          <p:nvPicPr>
            <p:cNvPr id="8" name="图片 7" descr="0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547" y="4276"/>
              <a:ext cx="7499" cy="562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1138" y="4940"/>
              <a:ext cx="4114" cy="29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91653"/>
            <a:ext cx="9144000" cy="2387600"/>
          </a:xfrm>
        </p:spPr>
        <p:txBody>
          <a:bodyPr/>
          <a:p>
            <a:r>
              <a:rPr lang="en-US" altLang="zh-CN" sz="9600">
                <a:solidFill>
                  <a:srgbClr val="FF0000"/>
                </a:solidFill>
              </a:rPr>
              <a:t>End</a:t>
            </a:r>
            <a:endParaRPr lang="en-US" altLang="zh-CN" sz="9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5"/>
          <p:cNvSpPr txBox="1"/>
          <p:nvPr/>
        </p:nvSpPr>
        <p:spPr>
          <a:xfrm>
            <a:off x="1645573" y="1270446"/>
            <a:ext cx="803959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65000"/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Excel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常用函数及功能介绍</a:t>
            </a:r>
            <a:endParaRPr lang="zh-CN" altLang="en-US" sz="3200" b="1" dirty="0" smtClean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endParaRPr lang="zh-CN" altLang="en-US" sz="3200" b="1" dirty="0" smtClean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b="1" dirty="0" smtClean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Excel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透视表</a:t>
            </a:r>
            <a:endParaRPr lang="zh-CN" altLang="en-US" sz="3200" b="1" dirty="0" smtClean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endParaRPr lang="zh-CN" altLang="en-US" sz="3200" b="1" dirty="0" smtClean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设计表格应注意</a:t>
            </a:r>
            <a:endParaRPr lang="zh-CN" altLang="en-US" sz="3200" b="1" dirty="0" smtClean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endParaRPr lang="zh-CN" altLang="en-US" sz="3200" b="1" dirty="0" smtClean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3200" b="1" dirty="0" smtClean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Work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排版技巧</a:t>
            </a:r>
            <a:endParaRPr lang="zh-CN" altLang="en-US" sz="3200" b="1" dirty="0" smtClean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endParaRPr lang="zh-CN" altLang="en-US" sz="3200" b="1" dirty="0" smtClean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课后作业</a:t>
            </a:r>
            <a:endParaRPr lang="zh-CN" altLang="en-US" sz="3200" b="1" dirty="0" smtClean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</a:pPr>
            <a:endParaRPr lang="zh-CN" altLang="en-US" sz="3200" b="1" dirty="0" smtClean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704330" y="2715260"/>
            <a:ext cx="5020945" cy="3571240"/>
            <a:chOff x="11138" y="4276"/>
            <a:chExt cx="7907" cy="5624"/>
          </a:xfrm>
        </p:grpSpPr>
        <p:pic>
          <p:nvPicPr>
            <p:cNvPr id="8" name="图片 7" descr="0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547" y="4276"/>
              <a:ext cx="7499" cy="562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1138" y="4940"/>
              <a:ext cx="4114" cy="29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5"/>
          <p:cNvSpPr txBox="1"/>
          <p:nvPr/>
        </p:nvSpPr>
        <p:spPr>
          <a:xfrm>
            <a:off x="1645573" y="1270446"/>
            <a:ext cx="803959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65000"/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Excel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常用函数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及功能介绍</a:t>
            </a:r>
            <a:endParaRPr lang="zh-CN" altLang="en-US" sz="3200" b="1" dirty="0" smtClean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endParaRPr lang="zh-CN" altLang="en-US" sz="3200" b="1" dirty="0" smtClean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Excel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透视表</a:t>
            </a: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设计表格应注意</a:t>
            </a: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Work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排版技巧</a:t>
            </a: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课后作业</a:t>
            </a: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</a:pPr>
            <a:endParaRPr lang="zh-CN" altLang="en-US" sz="3200" b="1" dirty="0" smtClean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704330" y="2715260"/>
            <a:ext cx="5020945" cy="3571240"/>
            <a:chOff x="11138" y="4276"/>
            <a:chExt cx="7907" cy="5624"/>
          </a:xfrm>
        </p:grpSpPr>
        <p:pic>
          <p:nvPicPr>
            <p:cNvPr id="8" name="图片 7" descr="0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547" y="4276"/>
              <a:ext cx="7499" cy="562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1138" y="4940"/>
              <a:ext cx="4114" cy="29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8430" y="153035"/>
            <a:ext cx="11914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accent1">
                    <a:lumMod val="75000"/>
                  </a:schemeClr>
                </a:solidFill>
              </a:rPr>
              <a:t>Excel </a:t>
            </a:r>
            <a:r>
              <a:rPr lang="zh-CN" altLang="en-US" sz="4000" b="1">
                <a:solidFill>
                  <a:schemeClr val="accent1">
                    <a:lumMod val="75000"/>
                  </a:schemeClr>
                </a:solidFill>
              </a:rPr>
              <a:t>常用函数及功能介绍</a:t>
            </a:r>
            <a:endParaRPr lang="zh-CN" altLang="en-US" sz="4000" b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7620" y="4874895"/>
            <a:ext cx="1896110" cy="1422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16865" y="1043305"/>
            <a:ext cx="1130427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600"/>
              <a:t>一、 查找列  </a:t>
            </a:r>
            <a:r>
              <a:rPr lang="en-US" altLang="zh-CN" sz="3600"/>
              <a:t>Vlookup</a:t>
            </a:r>
            <a:endParaRPr lang="en-US" altLang="zh-CN" sz="3600"/>
          </a:p>
          <a:p>
            <a:pPr>
              <a:lnSpc>
                <a:spcPct val="150000"/>
              </a:lnSpc>
            </a:pPr>
            <a:r>
              <a:rPr lang="zh-CN" altLang="en-US" sz="3600"/>
              <a:t>二、平均值  </a:t>
            </a:r>
            <a:r>
              <a:rPr lang="en-US" altLang="zh-CN" sz="3600"/>
              <a:t>Averge</a:t>
            </a:r>
            <a:endParaRPr lang="en-US" altLang="zh-CN" sz="3600"/>
          </a:p>
          <a:p>
            <a:pPr>
              <a:lnSpc>
                <a:spcPct val="150000"/>
              </a:lnSpc>
            </a:pPr>
            <a:r>
              <a:rPr lang="zh-CN" altLang="en-US" sz="3600"/>
              <a:t>三、排名 </a:t>
            </a:r>
            <a:r>
              <a:rPr lang="en-US" altLang="zh-CN" sz="3600"/>
              <a:t>Rank</a:t>
            </a:r>
            <a:endParaRPr lang="en-US" altLang="zh-CN" sz="3600"/>
          </a:p>
          <a:p>
            <a:pPr>
              <a:lnSpc>
                <a:spcPct val="150000"/>
              </a:lnSpc>
            </a:pPr>
            <a:r>
              <a:rPr lang="zh-CN" altLang="en-US" sz="3600"/>
              <a:t>四、计算非空单元格个数  </a:t>
            </a:r>
            <a:r>
              <a:rPr lang="en-US" altLang="zh-CN" sz="3600"/>
              <a:t>C</a:t>
            </a:r>
            <a:r>
              <a:rPr lang="zh-CN" altLang="en-US" sz="3600"/>
              <a:t>ounta</a:t>
            </a:r>
            <a:endParaRPr lang="zh-CN" altLang="en-US" sz="3600"/>
          </a:p>
          <a:p>
            <a:pPr>
              <a:lnSpc>
                <a:spcPct val="150000"/>
              </a:lnSpc>
            </a:pPr>
            <a:r>
              <a:rPr lang="zh-CN" altLang="en-US" sz="3600"/>
              <a:t>五、</a:t>
            </a:r>
            <a:r>
              <a:rPr lang="zh-CN" altLang="en-US" sz="3600">
                <a:sym typeface="+mn-ea"/>
              </a:rPr>
              <a:t>排序</a:t>
            </a:r>
            <a:endParaRPr lang="zh-CN" altLang="en-US" sz="36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600"/>
              <a:t>六、筛选重复值</a:t>
            </a:r>
            <a:endParaRPr lang="zh-CN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9225" y="153035"/>
            <a:ext cx="11914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accent1">
                    <a:lumMod val="75000"/>
                  </a:schemeClr>
                </a:solidFill>
              </a:rPr>
              <a:t>Excel </a:t>
            </a:r>
            <a:r>
              <a:rPr lang="zh-CN" altLang="en-US" sz="4000" b="1">
                <a:solidFill>
                  <a:schemeClr val="accent1">
                    <a:lumMod val="75000"/>
                  </a:schemeClr>
                </a:solidFill>
              </a:rPr>
              <a:t>常用函数及功能介绍</a:t>
            </a:r>
            <a:endParaRPr lang="zh-CN" altLang="en-US" sz="4000" b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7620" y="4874895"/>
            <a:ext cx="1896110" cy="1422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16865" y="1010285"/>
            <a:ext cx="1130427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600"/>
              <a:t>七、 </a:t>
            </a:r>
            <a:r>
              <a:rPr lang="zh-CN" sz="3600"/>
              <a:t>标题、页脚设置</a:t>
            </a:r>
            <a:endParaRPr lang="zh-CN" sz="3600"/>
          </a:p>
          <a:p>
            <a:pPr>
              <a:lnSpc>
                <a:spcPct val="150000"/>
              </a:lnSpc>
            </a:pPr>
            <a:r>
              <a:rPr lang="zh-CN" sz="3600"/>
              <a:t>八</a:t>
            </a:r>
            <a:r>
              <a:rPr lang="zh-CN" altLang="en-US" sz="3600"/>
              <a:t>、复制、移动工作表</a:t>
            </a:r>
            <a:endParaRPr lang="en-US" altLang="zh-CN" sz="3600"/>
          </a:p>
          <a:p>
            <a:pPr>
              <a:lnSpc>
                <a:spcPct val="150000"/>
              </a:lnSpc>
            </a:pPr>
            <a:r>
              <a:rPr lang="zh-CN" altLang="en-US" sz="3600"/>
              <a:t>九、打印标题项</a:t>
            </a:r>
            <a:endParaRPr lang="zh-CN" altLang="en-US" sz="3600"/>
          </a:p>
          <a:p>
            <a:pPr>
              <a:lnSpc>
                <a:spcPct val="150000"/>
              </a:lnSpc>
            </a:pPr>
            <a:r>
              <a:rPr lang="zh-CN" altLang="en-US" sz="3600"/>
              <a:t>十、窗口冻结</a:t>
            </a:r>
            <a:endParaRPr lang="zh-CN" altLang="en-US" sz="3600"/>
          </a:p>
          <a:p>
            <a:pPr>
              <a:lnSpc>
                <a:spcPct val="150000"/>
              </a:lnSpc>
            </a:pPr>
            <a:endParaRPr lang="zh-CN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5"/>
          <p:cNvSpPr txBox="1"/>
          <p:nvPr/>
        </p:nvSpPr>
        <p:spPr>
          <a:xfrm>
            <a:off x="1645573" y="1270446"/>
            <a:ext cx="803959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65000"/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Excel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常用函数及功能介绍</a:t>
            </a: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endParaRPr lang="zh-CN" altLang="en-US" sz="3200" b="1" dirty="0" smtClean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b="1" dirty="0" smtClean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Excel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透视表</a:t>
            </a:r>
            <a:endParaRPr lang="zh-CN" altLang="en-US" sz="3200" b="1" dirty="0" smtClean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endParaRPr lang="zh-CN" altLang="en-US" sz="3200" b="1" dirty="0" smtClean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设计表格应注意</a:t>
            </a: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Work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排版技巧</a:t>
            </a: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课后作业</a:t>
            </a: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</a:pPr>
            <a:endParaRPr lang="zh-CN" altLang="en-US" sz="3200" b="1" dirty="0" smtClean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704330" y="2715260"/>
            <a:ext cx="5020945" cy="3571240"/>
            <a:chOff x="11138" y="4276"/>
            <a:chExt cx="7907" cy="5624"/>
          </a:xfrm>
        </p:grpSpPr>
        <p:pic>
          <p:nvPicPr>
            <p:cNvPr id="8" name="图片 7" descr="0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547" y="4276"/>
              <a:ext cx="7499" cy="562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1138" y="4940"/>
              <a:ext cx="4114" cy="29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9225" y="153035"/>
            <a:ext cx="11914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accent1">
                    <a:lumMod val="75000"/>
                  </a:schemeClr>
                </a:solidFill>
              </a:rPr>
              <a:t>Excel </a:t>
            </a:r>
            <a:r>
              <a:rPr lang="zh-CN" altLang="en-US" sz="4000" b="1">
                <a:solidFill>
                  <a:schemeClr val="accent1">
                    <a:lumMod val="75000"/>
                  </a:schemeClr>
                </a:solidFill>
              </a:rPr>
              <a:t>透视表</a:t>
            </a:r>
            <a:endParaRPr lang="zh-CN" altLang="en-US" sz="4000" b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7620" y="4858385"/>
            <a:ext cx="1896110" cy="1422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0355" y="1043305"/>
            <a:ext cx="113042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600"/>
              <a:t>只能看演示！</a:t>
            </a:r>
            <a:endParaRPr lang="zh-CN" altLang="en-US" sz="3600"/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335" y="2372995"/>
            <a:ext cx="3568065" cy="35680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5"/>
          <p:cNvSpPr txBox="1"/>
          <p:nvPr/>
        </p:nvSpPr>
        <p:spPr>
          <a:xfrm>
            <a:off x="1645573" y="1270446"/>
            <a:ext cx="803959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65000"/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Excel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常用函数</a:t>
            </a: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Excel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透视表</a:t>
            </a: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endParaRPr lang="zh-CN" altLang="en-US" sz="3200" b="1" dirty="0" smtClean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设计表格应注意</a:t>
            </a:r>
            <a:endParaRPr lang="zh-CN" altLang="en-US" sz="3200" b="1" dirty="0" smtClean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endParaRPr lang="zh-CN" altLang="en-US" sz="3200" b="1" dirty="0" smtClean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Work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排版技巧</a:t>
            </a: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课后作业</a:t>
            </a:r>
            <a:endParaRPr lang="zh-CN" altLang="en-US" sz="3200" b="1" dirty="0" smtClean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SzPct val="65000"/>
              <a:buFont typeface="Wingdings" panose="05000000000000000000" pitchFamily="2" charset="2"/>
            </a:pPr>
            <a:endParaRPr lang="zh-CN" altLang="en-US" sz="3200" b="1" dirty="0" smtClean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704330" y="2715260"/>
            <a:ext cx="5020945" cy="3571240"/>
            <a:chOff x="11138" y="4276"/>
            <a:chExt cx="7907" cy="5624"/>
          </a:xfrm>
        </p:grpSpPr>
        <p:pic>
          <p:nvPicPr>
            <p:cNvPr id="8" name="图片 7" descr="0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547" y="4276"/>
              <a:ext cx="7499" cy="562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1138" y="4940"/>
              <a:ext cx="4114" cy="29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9225" y="153035"/>
            <a:ext cx="11914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 dirty="0" smtClean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设计表格应注意</a:t>
            </a:r>
            <a:endParaRPr lang="zh-CN" altLang="en-US" sz="4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323215" y="1254125"/>
            <a:ext cx="932815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SzPct val="65000"/>
              <a:buFont typeface="Wingdings" panose="05000000000000000000" charset="0"/>
              <a:buChar char=""/>
            </a:pPr>
            <a:r>
              <a:rPr lang="zh-CN" altLang="en-US" sz="3200" b="1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先定好标题项，调好位置再入数据</a:t>
            </a:r>
            <a:endParaRPr lang="zh-CN" altLang="en-US" sz="3200" b="1" dirty="0" smtClean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SzPct val="65000"/>
              <a:buFont typeface="Wingdings" panose="05000000000000000000" charset="0"/>
              <a:buChar char=""/>
            </a:pPr>
            <a:r>
              <a:rPr lang="zh-CN" altLang="en-US" sz="3200" b="1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多个表格取数标题项名称相同；</a:t>
            </a:r>
            <a:endParaRPr lang="zh-CN" altLang="en-US" sz="3200" b="1" dirty="0" smtClean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SzPct val="65000"/>
              <a:buFont typeface="Wingdings" panose="05000000000000000000" charset="0"/>
              <a:buChar char=""/>
            </a:pPr>
            <a:r>
              <a:rPr lang="zh-CN" altLang="en-US" sz="3200" b="1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计数项原始数据不合并；</a:t>
            </a:r>
            <a:endParaRPr lang="zh-CN" altLang="en-US" sz="3200" b="1" dirty="0" smtClean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SzPct val="65000"/>
              <a:buFont typeface="Wingdings" panose="05000000000000000000" charset="0"/>
              <a:buChar char=""/>
            </a:pPr>
            <a:r>
              <a:rPr lang="zh-CN" altLang="en-US" sz="3200" b="1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参考值放在前列；</a:t>
            </a:r>
            <a:endParaRPr lang="zh-CN" altLang="en-US" sz="3200" b="1" dirty="0" smtClean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SzPct val="65000"/>
              <a:buFont typeface="Wingdings" panose="05000000000000000000" charset="0"/>
              <a:buChar char=""/>
            </a:pPr>
            <a:endParaRPr lang="zh-CN" altLang="en-US" sz="3200" b="1" dirty="0" smtClean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SzPct val="65000"/>
              <a:buFont typeface="Wingdings" panose="05000000000000000000" charset="0"/>
              <a:buChar char=""/>
            </a:pPr>
            <a:endParaRPr lang="zh-CN" altLang="en-US" sz="3200" b="1" dirty="0" smtClean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SzPct val="65000"/>
              <a:buFont typeface="Wingdings" panose="05000000000000000000" charset="0"/>
              <a:buChar char=""/>
            </a:pPr>
            <a:endParaRPr lang="zh-CN" altLang="en-US" sz="3200" b="1" dirty="0" smtClean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SzPct val="65000"/>
              <a:buFont typeface="Wingdings" panose="05000000000000000000" pitchFamily="2" charset="2"/>
            </a:pPr>
            <a:endParaRPr lang="zh-CN" altLang="en-US" sz="3200" b="1" dirty="0" smtClean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7620" y="4858385"/>
            <a:ext cx="1896110" cy="142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WPS 演示</Application>
  <PresentationFormat>宽屏</PresentationFormat>
  <Paragraphs>113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楷体</vt:lpstr>
      <vt:lpstr>Wingdings</vt:lpstr>
      <vt:lpstr>Calibri Light</vt:lpstr>
      <vt:lpstr>微软雅黑</vt:lpstr>
      <vt:lpstr>Arial Unicode MS</vt:lpstr>
      <vt:lpstr>Office 主题</vt:lpstr>
      <vt:lpstr>OFFICE 培训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ReadyTang</cp:lastModifiedBy>
  <cp:revision>6</cp:revision>
  <dcterms:created xsi:type="dcterms:W3CDTF">2018-01-18T13:18:00Z</dcterms:created>
  <dcterms:modified xsi:type="dcterms:W3CDTF">2018-01-18T15:17:19Z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