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322" r:id="rId6"/>
    <p:sldId id="258" r:id="rId7"/>
    <p:sldId id="274" r:id="rId8"/>
    <p:sldId id="265" r:id="rId9"/>
    <p:sldId id="259" r:id="rId10"/>
    <p:sldId id="301" r:id="rId11"/>
    <p:sldId id="366" r:id="rId12"/>
    <p:sldId id="264" r:id="rId13"/>
    <p:sldId id="302" r:id="rId14"/>
    <p:sldId id="304" r:id="rId15"/>
    <p:sldId id="367" r:id="rId16"/>
    <p:sldId id="269" r:id="rId17"/>
    <p:sldId id="314" r:id="rId18"/>
    <p:sldId id="368" r:id="rId19"/>
    <p:sldId id="299" r:id="rId20"/>
    <p:sldId id="271" r:id="rId21"/>
    <p:sldId id="357" r:id="rId22"/>
    <p:sldId id="260" r:id="rId23"/>
    <p:sldId id="320" r:id="rId24"/>
    <p:sldId id="369" r:id="rId25"/>
    <p:sldId id="370" r:id="rId26"/>
    <p:sldId id="371" r:id="rId27"/>
    <p:sldId id="317" r:id="rId28"/>
    <p:sldId id="316" r:id="rId29"/>
    <p:sldId id="281" r:id="rId30"/>
    <p:sldId id="31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0B2B576-216E-45CB-A8B4-94E76C07DCC7}">
          <p14:sldIdLst>
            <p14:sldId id="314"/>
            <p14:sldId id="260"/>
            <p14:sldId id="320"/>
            <p14:sldId id="318"/>
            <p14:sldId id="281"/>
            <p14:sldId id="258"/>
            <p14:sldId id="269"/>
            <p14:sldId id="357"/>
            <p14:sldId id="368"/>
            <p14:sldId id="299"/>
            <p14:sldId id="271"/>
            <p14:sldId id="370"/>
            <p14:sldId id="369"/>
            <p14:sldId id="316"/>
            <p14:sldId id="317"/>
            <p14:sldId id="371"/>
            <p14:sldId id="264"/>
            <p14:sldId id="274"/>
            <p14:sldId id="265"/>
            <p14:sldId id="259"/>
            <p14:sldId id="304"/>
            <p14:sldId id="367"/>
            <p14:sldId id="302"/>
            <p14:sldId id="366"/>
            <p14:sldId id="301"/>
            <p14:sldId id="322"/>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C4FB"/>
    <a:srgbClr val="304086"/>
    <a:srgbClr val="475DBD"/>
    <a:srgbClr val="7888CE"/>
    <a:srgbClr val="AACBFE"/>
    <a:srgbClr val="2A3874"/>
    <a:srgbClr val="3F54AF"/>
    <a:srgbClr val="8BA2F0"/>
    <a:srgbClr val="6275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108" d="100"/>
          <a:sy n="108" d="100"/>
        </p:scale>
        <p:origin x="678" y="96"/>
      </p:cViewPr>
      <p:guideLst>
        <p:guide orient="horz" pos="2042"/>
        <p:guide pos="75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customXml" Target="../customXml/item1.xml"/><Relationship Id="rId35" Type="http://schemas.openxmlformats.org/officeDocument/2006/relationships/customXmlProps" Target="../customXml/itemProps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VRBO更适用于小样本</a:t>
            </a: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Q</a:t>
            </a: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，不那么精确的Hessian逆矩阵</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VRBO更适用于大批量</a:t>
            </a: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S1</a:t>
            </a: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，更精确的梯度估计</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fontAlgn="auto">
              <a:lnSpc>
                <a:spcPct val="100000"/>
              </a:lnSpc>
              <a:buClrTx/>
              <a:buSzTx/>
              <a:buFontTx/>
            </a:pPr>
            <a:endParaRPr lang="en-US" altLang="zh-CN"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dirty="0">
                <a:solidFill>
                  <a:schemeClr val="bg1"/>
                </a:solidFill>
                <a:latin typeface="等线" panose="02010600030101010101" charset="-122"/>
                <a:ea typeface="等线" panose="02010600030101010101" charset="-122"/>
                <a:cs typeface="等线" panose="02010600030101010101" charset="-122"/>
                <a:sym typeface="+mn-lt"/>
              </a:rPr>
              <a:t>（1）双回路 VRBO 在所有算法中表现最好算法；</a:t>
            </a:r>
            <a:endParaRPr lang="en-US" altLang="zh-CN"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dirty="0">
                <a:solidFill>
                  <a:schemeClr val="bg1"/>
                </a:solidFill>
                <a:latin typeface="等线" panose="02010600030101010101" charset="-122"/>
                <a:ea typeface="等线" panose="02010600030101010101" charset="-122"/>
                <a:cs typeface="等线" panose="02010600030101010101" charset="-122"/>
                <a:sym typeface="+mn-lt"/>
              </a:rPr>
              <a:t>（2）双回路 SGD 型 stocBiO、GD 型 reverse 和 AID-FP 比单回路动量加速随机算法性能更佳；</a:t>
            </a:r>
            <a:endParaRPr lang="en-US" altLang="zh-CN"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dirty="0">
                <a:solidFill>
                  <a:schemeClr val="bg1"/>
                </a:solidFill>
                <a:latin typeface="等线" panose="02010600030101010101" charset="-122"/>
                <a:ea typeface="等线" panose="02010600030101010101" charset="-122"/>
                <a:cs typeface="等线" panose="02010600030101010101" charset="-122"/>
                <a:sym typeface="+mn-lt"/>
              </a:rPr>
              <a:t>（3）双环 SGD 型 BSA 的收敛速度快于单环动量加速随机 MSTSA</a:t>
            </a:r>
            <a:endParaRPr lang="en-US" altLang="zh-CN"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endParaRPr lang="zh-CN" altLang="en-US" dirty="0"/>
          </a:p>
          <a:p>
            <a:pPr marL="285750" indent="-285750" algn="just" fontAlgn="auto">
              <a:lnSpc>
                <a:spcPct val="100000"/>
              </a:lnSpc>
              <a:buClrTx/>
              <a:buSzTx/>
              <a:buFontTx/>
            </a:pPr>
            <a:r>
              <a:rPr lang="zh-CN" altLang="en-US" dirty="0"/>
              <a:t>双层优化中外环处的超梯度估计对 inner-loop 输出非常敏感</a:t>
            </a:r>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由于双层优化的嵌套结构，即使是基于梯度的方法，</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Outer-loop 的梯度（即超梯度）也需要涉及内环函数的 Jacobian 和 Hessian 向量进行一、二阶偏导的计算。</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无论是求导还是矩阵求逆运算，在实践中可能都是非常耗费计算资源的，且扩展性差。</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以上述问题为切入点，我们搜集了相关资料，发现有学者提出了无 Hessian 的双层优化算法，其</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总体思路是使用零阶或一阶方法来近似双层问题的全部超梯度。然而，这种近似可能会导致方差的</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增大和训练结果的不稳定性，但是如果只估计响应的 Jacobian 矩阵作为超梯度的部分组成部分，结</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果证明是非常有效的。</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在此基础上，我们尝试了一种新的无 Hessian 方法，采用类似零阶的处理，通过取两个优化路</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径之间的差值来逼近响应 Jacobian 矩阵，以降低计算的复杂度。</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r>
              <a:rPr lang="zh-CN" altLang="en-US"/>
              <a:t>零阶近似，就是</a:t>
            </a:r>
            <a:r>
              <a:rPr dirty="0">
                <a:solidFill>
                  <a:schemeClr val="bg1"/>
                </a:solidFill>
                <a:latin typeface="等线" panose="02010600030101010101" charset="-122"/>
                <a:ea typeface="等线" panose="02010600030101010101" charset="-122"/>
                <a:cs typeface="等线" panose="02010600030101010101" charset="-122"/>
                <a:sym typeface="+mn-lt"/>
              </a:rPr>
              <a:t>使用仅基于函数的值来近似一般黑箱函数 h : Rn → R 的梯度</a:t>
            </a:r>
            <a:r>
              <a:rPr lang="zh-CN" dirty="0">
                <a:solidFill>
                  <a:schemeClr val="bg1"/>
                </a:solidFill>
                <a:latin typeface="等线" panose="02010600030101010101" charset="-122"/>
                <a:ea typeface="等线" panose="02010600030101010101" charset="-122"/>
                <a:cs typeface="等线" panose="02010600030101010101" charset="-122"/>
                <a:sym typeface="+mn-lt"/>
              </a:rPr>
              <a:t>，得到一个高斯随机向量</a:t>
            </a:r>
            <a:endParaRPr lang="zh-CN"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zh-CN" altLang="en-US"/>
          </a:p>
          <a:p>
            <a:pPr algn="just">
              <a:lnSpc>
                <a:spcPct val="100000"/>
              </a:lnSpc>
            </a:pPr>
            <a:r>
              <a:rPr lang="zh-CN" altLang="en-US"/>
              <a:t>我们在改进过程中，首先</a:t>
            </a:r>
            <a:r>
              <a:rPr lang="zh-CN" altLang="en-US" b="1" dirty="0">
                <a:solidFill>
                  <a:srgbClr val="304086"/>
                </a:solidFill>
                <a:latin typeface="黑体" panose="02010609060101010101" charset="-122"/>
                <a:ea typeface="黑体" panose="02010609060101010101" charset="-122"/>
                <a:cs typeface="黑体" panose="02010609060101010101" charset="-122"/>
                <a:sym typeface="+mn-lt"/>
              </a:rPr>
              <a:t>尝试了引入部分零阶的思路</a:t>
            </a:r>
            <a:r>
              <a:rPr lang="zh-CN" altLang="en-US" dirty="0">
                <a:solidFill>
                  <a:srgbClr val="304086"/>
                </a:solidFill>
                <a:latin typeface="黑体" panose="02010609060101010101" charset="-122"/>
                <a:ea typeface="黑体" panose="02010609060101010101" charset="-122"/>
                <a:cs typeface="黑体" panose="02010609060101010101" charset="-122"/>
                <a:sym typeface="+mn-lt"/>
              </a:rPr>
              <a:t>，可以概括为如下几点：</a:t>
            </a:r>
            <a:endParaRPr lang="zh-CN" altLang="en-US" dirty="0">
              <a:solidFill>
                <a:srgbClr val="304086"/>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zh-CN" altLang="en-US">
                <a:solidFill>
                  <a:schemeClr val="bg1"/>
                </a:solidFill>
                <a:latin typeface="等线" panose="02010600030101010101" charset="-122"/>
                <a:ea typeface="等线" panose="02010600030101010101" charset="-122"/>
                <a:cs typeface="等线" panose="02010600030101010101" charset="-122"/>
                <a:sym typeface="+mn-ea"/>
              </a:rPr>
              <a:t>基于 Jacobian 估计器设计一个二层优化器</a:t>
            </a:r>
            <a:endParaRPr lang="zh-CN" altLang="en-US">
              <a:solidFill>
                <a:schemeClr val="bg1"/>
              </a:solidFill>
              <a:latin typeface="等线" panose="02010600030101010101" charset="-122"/>
              <a:ea typeface="等线" panose="02010600030101010101" charset="-122"/>
              <a:cs typeface="等线" panose="02010600030101010101" charset="-122"/>
            </a:endParaRPr>
          </a:p>
          <a:p>
            <a:pPr algn="just">
              <a:lnSpc>
                <a:spcPct val="100000"/>
              </a:lnSpc>
            </a:pPr>
            <a:r>
              <a:rPr lang="zh-CN" altLang="en-US">
                <a:solidFill>
                  <a:schemeClr val="bg1"/>
                </a:solidFill>
                <a:latin typeface="等线" panose="02010600030101010101" charset="-122"/>
                <a:ea typeface="等线" panose="02010600030101010101" charset="-122"/>
                <a:cs typeface="等线" panose="02010600030101010101" charset="-122"/>
                <a:sym typeface="+mn-ea"/>
              </a:rPr>
              <a:t>用零阶估计器来估计部分超梯度</a:t>
            </a:r>
            <a:endParaRPr lang="zh-CN" altLang="en-US">
              <a:solidFill>
                <a:schemeClr val="bg1"/>
              </a:solidFill>
              <a:latin typeface="等线" panose="02010600030101010101" charset="-122"/>
              <a:ea typeface="等线" panose="02010600030101010101" charset="-122"/>
              <a:cs typeface="等线" panose="02010600030101010101" charset="-122"/>
            </a:endParaRPr>
          </a:p>
          <a:p>
            <a:pPr algn="just">
              <a:lnSpc>
                <a:spcPct val="100000"/>
              </a:lnSpc>
            </a:pPr>
            <a:r>
              <a:rPr lang="zh-CN" altLang="en-US">
                <a:solidFill>
                  <a:schemeClr val="bg1"/>
                </a:solidFill>
                <a:latin typeface="等线" panose="02010600030101010101" charset="-122"/>
                <a:ea typeface="等线" panose="02010600030101010101" charset="-122"/>
                <a:cs typeface="等线" panose="02010600030101010101" charset="-122"/>
                <a:sym typeface="+mn-ea"/>
              </a:rPr>
              <a:t>每次迭代，对若干个高斯向量进行采样 </a:t>
            </a:r>
            <a:endParaRPr lang="zh-CN" altLang="en-US">
              <a:solidFill>
                <a:schemeClr val="bg1"/>
              </a:solidFill>
              <a:latin typeface="等线" panose="02010600030101010101" charset="-122"/>
              <a:ea typeface="等线" panose="02010600030101010101" charset="-122"/>
              <a:cs typeface="等线" panose="02010600030101010101" charset="-122"/>
            </a:endParaRPr>
          </a:p>
          <a:p>
            <a:pPr algn="just">
              <a:lnSpc>
                <a:spcPct val="100000"/>
              </a:lnSpc>
            </a:pPr>
            <a:r>
              <a:rPr lang="zh-CN" altLang="en-US">
                <a:solidFill>
                  <a:schemeClr val="bg1"/>
                </a:solidFill>
                <a:latin typeface="等线" panose="02010600030101010101" charset="-122"/>
                <a:ea typeface="等线" panose="02010600030101010101" charset="-122"/>
                <a:cs typeface="等线" panose="02010600030101010101" charset="-122"/>
                <a:sym typeface="+mn-ea"/>
              </a:rPr>
              <a:t>对于每个样本 ，通过一定步长的梯度下降来近似 y，计算 Jacobian 估计器</a:t>
            </a:r>
            <a:endParaRPr lang="zh-CN" altLang="en-US">
              <a:solidFill>
                <a:schemeClr val="bg1"/>
              </a:solidFill>
              <a:latin typeface="等线" panose="02010600030101010101" charset="-122"/>
              <a:ea typeface="等线" panose="02010600030101010101" charset="-122"/>
              <a:cs typeface="等线" panose="02010600030101010101" charset="-122"/>
            </a:endParaRPr>
          </a:p>
          <a:p>
            <a:pPr algn="just">
              <a:lnSpc>
                <a:spcPct val="100000"/>
              </a:lnSpc>
            </a:pPr>
            <a:r>
              <a:rPr lang="zh-CN" altLang="en-US">
                <a:solidFill>
                  <a:schemeClr val="bg1"/>
                </a:solidFill>
                <a:latin typeface="等线" panose="02010600030101010101" charset="-122"/>
                <a:ea typeface="等线" panose="02010600030101010101" charset="-122"/>
                <a:cs typeface="等线" panose="02010600030101010101" charset="-122"/>
                <a:sym typeface="+mn-ea"/>
              </a:rPr>
              <a:t>用样本的平均值来构建梯度估计器，从而更新外部变量 x</a:t>
            </a:r>
            <a:endParaRPr lang="zh-CN" altLang="en-US">
              <a:solidFill>
                <a:schemeClr val="bg1"/>
              </a:solidFill>
              <a:latin typeface="等线" panose="02010600030101010101" charset="-122"/>
              <a:ea typeface="等线" panose="02010600030101010101" charset="-122"/>
              <a:cs typeface="等线" panose="02010600030101010101" charset="-122"/>
            </a:endParaRPr>
          </a:p>
          <a:p>
            <a:pPr algn="just">
              <a:lnSpc>
                <a:spcPct val="100000"/>
              </a:lnSpc>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之后</a:t>
            </a: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，我们联系了原论文中的</a:t>
            </a: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观</a:t>
            </a: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点——“随机双层优化器，在数据量很大或需要在运行时对大量新数据进行采样的场景中实现比确定性方法更好的效率”，在原有确定性方法的基础上，尝试引入</a:t>
            </a:r>
            <a:r>
              <a:rPr lang="en-US" altLang="zh-CN" b="1"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随机性的</a:t>
            </a:r>
            <a:r>
              <a:rPr lang="zh-CN" altLang="en-US" b="1"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算法</a:t>
            </a:r>
            <a:r>
              <a:rPr lang="en-US" altLang="zh-CN" b="1"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策略</a:t>
            </a:r>
            <a:r>
              <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a:t>
            </a: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zh-CN" altLang="en-US" b="1">
                <a:solidFill>
                  <a:schemeClr val="bg1"/>
                </a:solidFill>
                <a:latin typeface="等线" panose="02010600030101010101" charset="-122"/>
                <a:ea typeface="等线" panose="02010600030101010101" charset="-122"/>
                <a:cs typeface="等线" panose="02010600030101010101" charset="-122"/>
                <a:sym typeface="+mn-ea"/>
              </a:rPr>
              <a:t>之前，我们对于</a:t>
            </a:r>
            <a:r>
              <a:rPr lang="zh-CN" altLang="en-US">
                <a:solidFill>
                  <a:schemeClr val="bg1"/>
                </a:solidFill>
                <a:latin typeface="等线" panose="02010600030101010101" charset="-122"/>
                <a:ea typeface="等线" panose="02010600030101010101" charset="-122"/>
                <a:cs typeface="等线" panose="02010600030101010101" charset="-122"/>
                <a:sym typeface="+mn-ea"/>
              </a:rPr>
              <a:t>对于每个样本 ，通过一定步长的梯度下降来近似 y，计算 Jacobian 估计器</a:t>
            </a:r>
            <a:endParaRPr lang="zh-CN" altLang="en-US">
              <a:solidFill>
                <a:schemeClr val="bg1"/>
              </a:solidFill>
              <a:latin typeface="等线" panose="02010600030101010101" charset="-122"/>
              <a:ea typeface="等线" panose="02010600030101010101" charset="-122"/>
              <a:cs typeface="等线" panose="02010600030101010101" charset="-122"/>
              <a:sym typeface="+mn-ea"/>
            </a:endParaRPr>
          </a:p>
          <a:p>
            <a:pPr algn="just">
              <a:lnSpc>
                <a:spcPct val="100000"/>
              </a:lnSpc>
            </a:pP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l"/>
            <a:r>
              <a:rPr lang="zh-CN" altLang="en-US" b="1">
                <a:solidFill>
                  <a:schemeClr val="bg1"/>
                </a:solidFill>
                <a:latin typeface="等线" panose="02010600030101010101" charset="-122"/>
                <a:ea typeface="等线" panose="02010600030101010101" charset="-122"/>
                <a:cs typeface="等线" panose="02010600030101010101" charset="-122"/>
                <a:sym typeface="+mn-ea"/>
              </a:rPr>
              <a:t>这里，我们</a:t>
            </a:r>
            <a:r>
              <a:rPr lang="zh-CN" altLang="en-US">
                <a:solidFill>
                  <a:schemeClr val="bg1"/>
                </a:solidFill>
                <a:latin typeface="等线" panose="02010600030101010101" charset="-122"/>
                <a:ea typeface="等线" panose="02010600030101010101" charset="-122"/>
                <a:cs typeface="等线" panose="02010600030101010101" charset="-122"/>
                <a:sym typeface="+mn-ea"/>
              </a:rPr>
              <a:t>采用</a:t>
            </a:r>
            <a:r>
              <a:rPr lang="en-US" altLang="zh-CN">
                <a:solidFill>
                  <a:schemeClr val="bg1"/>
                </a:solidFill>
                <a:latin typeface="等线" panose="02010600030101010101" charset="-122"/>
                <a:ea typeface="等线" panose="02010600030101010101" charset="-122"/>
                <a:cs typeface="等线" panose="02010600030101010101" charset="-122"/>
                <a:sym typeface="+mn-ea"/>
              </a:rPr>
              <a:t>N</a:t>
            </a:r>
            <a:r>
              <a:rPr lang="zh-CN" altLang="en-US">
                <a:solidFill>
                  <a:schemeClr val="bg1"/>
                </a:solidFill>
                <a:latin typeface="等线" panose="02010600030101010101" charset="-122"/>
                <a:ea typeface="等线" panose="02010600030101010101" charset="-122"/>
                <a:cs typeface="等线" panose="02010600030101010101" charset="-122"/>
                <a:sym typeface="+mn-ea"/>
              </a:rPr>
              <a:t>次随机梯度下降（在构建</a:t>
            </a:r>
            <a:r>
              <a:rPr lang="en-US" altLang="zh-CN">
                <a:solidFill>
                  <a:schemeClr val="bg1"/>
                </a:solidFill>
                <a:latin typeface="等线" panose="02010600030101010101" charset="-122"/>
                <a:ea typeface="等线" panose="02010600030101010101" charset="-122"/>
                <a:cs typeface="等线" panose="02010600030101010101" charset="-122"/>
                <a:sym typeface="+mn-ea"/>
              </a:rPr>
              <a:t>minibatch</a:t>
            </a:r>
            <a:r>
              <a:rPr lang="zh-CN" altLang="en-US">
                <a:solidFill>
                  <a:schemeClr val="bg1"/>
                </a:solidFill>
                <a:latin typeface="等线" panose="02010600030101010101" charset="-122"/>
                <a:ea typeface="等线" panose="02010600030101010101" charset="-122"/>
                <a:cs typeface="等线" panose="02010600030101010101" charset="-122"/>
                <a:sym typeface="+mn-ea"/>
              </a:rPr>
              <a:t>中，遵循相同的批量采样路径），并且在外层循环中，抽一个新的</a:t>
            </a:r>
            <a:r>
              <a:rPr lang="en-US" altLang="zh-CN">
                <a:solidFill>
                  <a:schemeClr val="bg1"/>
                </a:solidFill>
                <a:latin typeface="等线" panose="02010600030101010101" charset="-122"/>
                <a:ea typeface="等线" panose="02010600030101010101" charset="-122"/>
                <a:cs typeface="等线" panose="02010600030101010101" charset="-122"/>
                <a:sym typeface="+mn-ea"/>
              </a:rPr>
              <a:t>batch</a:t>
            </a:r>
            <a:r>
              <a:rPr lang="zh-CN" altLang="en-US">
                <a:solidFill>
                  <a:schemeClr val="bg1"/>
                </a:solidFill>
                <a:latin typeface="等线" panose="02010600030101010101" charset="-122"/>
                <a:ea typeface="等线" panose="02010600030101010101" charset="-122"/>
                <a:cs typeface="等线" panose="02010600030101010101" charset="-122"/>
                <a:sym typeface="+mn-ea"/>
              </a:rPr>
              <a:t>来评估随机梯度</a:t>
            </a:r>
            <a:endParaRPr lang="zh-CN" altLang="en-US">
              <a:solidFill>
                <a:schemeClr val="bg1"/>
              </a:solidFill>
              <a:latin typeface="等线" panose="02010600030101010101" charset="-122"/>
              <a:ea typeface="等线" panose="02010600030101010101" charset="-122"/>
              <a:cs typeface="等线" panose="02010600030101010101" charset="-122"/>
              <a:sym typeface="+mn-ea"/>
            </a:endParaRPr>
          </a:p>
          <a:p>
            <a:pPr algn="l"/>
            <a:endParaRPr lang="zh-CN" altLang="en-US">
              <a:solidFill>
                <a:schemeClr val="bg1"/>
              </a:solidFill>
              <a:latin typeface="等线" panose="02010600030101010101" charset="-122"/>
              <a:ea typeface="等线" panose="02010600030101010101" charset="-122"/>
              <a:cs typeface="等线" panose="02010600030101010101" charset="-122"/>
              <a:sym typeface="+mn-ea"/>
            </a:endParaRPr>
          </a:p>
          <a:p>
            <a:pPr algn="l"/>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l"/>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（这里按</a:t>
            </a:r>
            <a:r>
              <a:rPr lang="en-US" altLang="zh-CN"/>
              <a:t>PPT</a:t>
            </a:r>
            <a:r>
              <a:rPr lang="zh-CN" altLang="en-US"/>
              <a:t>文字内容来讲就好）</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在对于论文的具体实践过程中，我们首先进行了模块设计，将复现工作分为了参数设计模块、</a:t>
            </a:r>
            <a:endParaRPr lang="zh-CN" altLang="en-US"/>
          </a:p>
          <a:p>
            <a:r>
              <a:rPr lang="zh-CN" altLang="en-US">
                <a:sym typeface="+mn-ea"/>
              </a:rPr>
              <a:t>数据预处理模块、双层优化的训练框架、多种优化算法的实现与测试模块。之后，我们层层递进。</a:t>
            </a:r>
            <a:endParaRPr lang="zh-CN" altLang="en-US"/>
          </a:p>
          <a:p>
            <a:r>
              <a:rPr lang="zh-CN" altLang="en-US">
                <a:sym typeface="+mn-ea"/>
              </a:rPr>
              <a:t>首先基于 Jacobian 矩阵、Hessian 矩阵以及 G 梯度的计算，复现了随机双层优化算法 stocBiO。在此</a:t>
            </a:r>
            <a:endParaRPr lang="zh-CN" altLang="en-US"/>
          </a:p>
          <a:p>
            <a:r>
              <a:rPr lang="zh-CN" altLang="en-US">
                <a:sym typeface="+mn-ea"/>
              </a:rPr>
              <a:t>过程中，我们也对模型训练的 epoch、batch size、learning rate 等参数进行了有效调整。之后，我们反</a:t>
            </a:r>
            <a:endParaRPr lang="zh-CN" altLang="en-US"/>
          </a:p>
          <a:p>
            <a:r>
              <a:rPr lang="zh-CN" altLang="en-US">
                <a:sym typeface="+mn-ea"/>
              </a:rPr>
              <a:t>复研读、讨论论文中两种创新算法。复现作者提出的 MRBO 与</a:t>
            </a:r>
            <a:endParaRPr lang="zh-CN" altLang="en-US"/>
          </a:p>
          <a:p>
            <a:r>
              <a:rPr lang="zh-CN" altLang="en-US">
                <a:sym typeface="+mn-ea"/>
              </a:rPr>
              <a:t>VRBO 算法、作为 Baseline 的 MSTSA（单回路随机算法）、BSA（双回路随机算法）共五种算法。</a:t>
            </a:r>
            <a:endParaRPr lang="zh-CN" altLang="en-US"/>
          </a:p>
          <a:p>
            <a:r>
              <a:rPr lang="zh-CN" altLang="en-US">
                <a:sym typeface="+mn-ea"/>
              </a:rPr>
              <a:t>并利用预处理后的 MNIST 数据集进行训练测试，最终复现得到的数据结果与原文基本一致。</a:t>
            </a:r>
            <a:endParaRPr lang="zh-CN" altLang="en-US"/>
          </a:p>
          <a:p>
            <a:r>
              <a:rPr lang="zh-CN" altLang="en-US">
                <a:sym typeface="+mn-ea"/>
              </a:rPr>
              <a:t>在算法创新方面，我们以超强辐射、零阶近似等原理为基础，尝试设计了基于部分零阶的二层</a:t>
            </a:r>
            <a:endParaRPr lang="zh-CN" altLang="en-US"/>
          </a:p>
          <a:p>
            <a:r>
              <a:rPr lang="zh-CN" altLang="en-US">
                <a:sym typeface="+mn-ea"/>
              </a:rPr>
              <a:t>优化器以及基于部分零阶的随机二层优化器。采用一种新的无 Hessian 方法，与类似零阶的处理，通</a:t>
            </a:r>
            <a:endParaRPr lang="zh-CN" altLang="en-US"/>
          </a:p>
          <a:p>
            <a:r>
              <a:rPr lang="zh-CN" altLang="en-US">
                <a:sym typeface="+mn-ea"/>
              </a:rPr>
              <a:t>过取两个优化路径之间的差值来逼近响应 Jacobian 矩阵，以降低计算的复杂度。通过测试发现，改</a:t>
            </a:r>
            <a:endParaRPr lang="zh-CN" altLang="en-US"/>
          </a:p>
          <a:p>
            <a:r>
              <a:rPr lang="zh-CN" altLang="en-US">
                <a:sym typeface="+mn-ea"/>
              </a:rPr>
              <a:t>进后的算法 MRBO-ZO 相比于原始 MRBO，能够以更快的速度收敛，在训练了 40 个 epoch 后，loss</a:t>
            </a:r>
            <a:endParaRPr lang="zh-CN" altLang="en-US"/>
          </a:p>
          <a:p>
            <a:r>
              <a:rPr lang="zh-CN" altLang="en-US">
                <a:sym typeface="+mn-ea"/>
              </a:rPr>
              <a:t>值略低于 MRBO、VRBO 等算法，且 loss 曲线在 40 个 epoch 时仍有一定的下降趋势，这反映了训</a:t>
            </a:r>
            <a:endParaRPr lang="zh-CN" altLang="en-US"/>
          </a:p>
          <a:p>
            <a:r>
              <a:rPr lang="zh-CN" altLang="en-US">
                <a:sym typeface="+mn-ea"/>
              </a:rPr>
              <a:t>练后期部分零阶方法对于算法效率的提升。</a:t>
            </a:r>
            <a:endParaRPr lang="zh-CN" altLang="en-US"/>
          </a:p>
          <a:p>
            <a:r>
              <a:rPr lang="zh-CN" altLang="en-US">
                <a:sym typeface="+mn-ea"/>
              </a:rPr>
              <a:t>总的来说，我们对于论文进行了系统的了解和学习，在学习过程中，我们依照作者的思路拾级</a:t>
            </a:r>
            <a:endParaRPr lang="zh-CN" altLang="en-US"/>
          </a:p>
          <a:p>
            <a:r>
              <a:rPr lang="zh-CN" altLang="en-US">
                <a:sym typeface="+mn-ea"/>
              </a:rPr>
              <a:t>而上，对此前已经较为成熟的算法进行了解，对相关背景进行知识补充。在对双层优化的理论基础</a:t>
            </a:r>
            <a:endParaRPr lang="zh-CN" altLang="en-US"/>
          </a:p>
          <a:p>
            <a:r>
              <a:rPr lang="zh-CN" altLang="en-US">
                <a:sym typeface="+mn-ea"/>
              </a:rPr>
              <a:t>和元学习的基本逻辑进行系统性的了解之后，我们深入理解凸优化问题的良好性质和解决逻辑，参</a:t>
            </a:r>
            <a:endParaRPr lang="zh-CN" altLang="en-US"/>
          </a:p>
          <a:p>
            <a:r>
              <a:rPr lang="zh-CN" altLang="en-US">
                <a:sym typeface="+mn-ea"/>
              </a:rPr>
              <a:t>数层面则了解了超参数优化在机器学习中的应用和调整方法。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zh-CN" altLang="en-US"/>
              <a:t>基于动量的递归双层优化器（MRBO）以单回路方式更新变量，并采用动量递归技术 STORM</a:t>
            </a:r>
            <a:endParaRPr lang="zh-CN" altLang="en-US"/>
          </a:p>
          <a:p>
            <a:pPr algn="just">
              <a:lnSpc>
                <a:spcPct val="100000"/>
              </a:lnSpc>
            </a:pPr>
            <a:r>
              <a:rPr lang="zh-CN" altLang="en-US"/>
              <a:t>在每次迭代时同步更新 x 和 y。</a:t>
            </a:r>
            <a:endParaRPr lang="zh-CN" altLang="en-US"/>
          </a:p>
          <a:p>
            <a:pPr algn="just">
              <a:lnSpc>
                <a:spcPct val="100000"/>
              </a:lnSpc>
            </a:pPr>
            <a:r>
              <a:rPr lang="zh-CN" altLang="en-US"/>
              <a:t>首先，为更新 y，在第 k 轮迭代中，MRBO 基于当前 ∇yG (xk, yk; By) 和先前的 ∇yG (xk−1, yk−1; By)，</a:t>
            </a:r>
            <a:endParaRPr lang="zh-CN" altLang="en-US"/>
          </a:p>
          <a:p>
            <a:pPr algn="just">
              <a:lnSpc>
                <a:spcPct val="100000"/>
              </a:lnSpc>
            </a:pPr>
            <a:r>
              <a:rPr lang="zh-CN" altLang="en-US"/>
              <a:t>使用小批量 By 样本构造基于动量的梯度估计器 uk。其中，超参数</a:t>
            </a:r>
            <a:endParaRPr lang="zh-CN" altLang="en-US"/>
          </a:p>
          <a:p>
            <a:pPr algn="just">
              <a:lnSpc>
                <a:spcPct val="100000"/>
              </a:lnSpc>
            </a:pPr>
            <a:r>
              <a:rPr lang="zh-CN" altLang="en-US"/>
              <a:t>βk 在每次迭代中都会减少，因此</a:t>
            </a:r>
            <a:endParaRPr lang="zh-CN" altLang="en-US"/>
          </a:p>
          <a:p>
            <a:pPr algn="just">
              <a:lnSpc>
                <a:spcPct val="100000"/>
              </a:lnSpc>
            </a:pPr>
            <a:r>
              <a:rPr lang="zh-CN" altLang="en-US"/>
              <a:t>梯度估计器 uk 更多地由先前的 uk−1 决定，特别是当 yk 临近最优点时，这提高了梯度估计的稳定性。</a:t>
            </a:r>
            <a:endParaRPr lang="zh-CN" altLang="en-US"/>
          </a:p>
          <a:p>
            <a:pPr algn="just">
              <a:lnSpc>
                <a:spcPct val="100000"/>
              </a:lnSpc>
            </a:pPr>
            <a:r>
              <a:rPr lang="zh-CN" altLang="en-US"/>
              <a:t>随着迭代轮数增加，步长</a:t>
            </a:r>
            <a:endParaRPr lang="zh-CN" altLang="en-US"/>
          </a:p>
          <a:p>
            <a:pPr algn="just">
              <a:lnSpc>
                <a:spcPct val="100000"/>
              </a:lnSpc>
            </a:pPr>
            <a:r>
              <a:rPr lang="zh-CN" altLang="en-US"/>
              <a:t>ηk 衰减，从而减少收敛误差。</a:t>
            </a:r>
            <a:endParaRPr lang="zh-CN" altLang="en-US"/>
          </a:p>
          <a:p>
            <a:pPr algn="just">
              <a:lnSpc>
                <a:spcPct val="100000"/>
              </a:lnSpc>
            </a:pPr>
            <a:r>
              <a:rPr lang="zh-CN" altLang="en-US"/>
              <a:t>之后，用类似的方法更新 x，在第 k 轮迭代中，MRBO 首先基于当前的 ̂ ∇Φ (xk; Bx) 和之前的</a:t>
            </a:r>
            <a:endParaRPr lang="zh-CN" altLang="en-US"/>
          </a:p>
          <a:p>
            <a:pPr algn="just">
              <a:lnSpc>
                <a:spcPct val="100000"/>
              </a:lnSpc>
            </a:pPr>
            <a:r>
              <a:rPr lang="zh-CN" altLang="en-US"/>
              <a:t>̂</a:t>
            </a:r>
            <a:endParaRPr lang="zh-CN" altLang="en-US"/>
          </a:p>
          <a:p>
            <a:pPr algn="just">
              <a:lnSpc>
                <a:spcPct val="100000"/>
              </a:lnSpc>
            </a:pPr>
            <a:r>
              <a:rPr lang="zh-CN" altLang="en-US"/>
              <a:t>∇Φ (xk−1; Bx) 使用小批量 Bx 样本构造基于动量的递归超梯度估计器 vk。超参数</a:t>
            </a:r>
            <a:endParaRPr lang="zh-CN" altLang="en-US"/>
          </a:p>
          <a:p>
            <a:pPr algn="just">
              <a:lnSpc>
                <a:spcPct val="100000"/>
              </a:lnSpc>
            </a:pPr>
            <a:r>
              <a:rPr lang="zh-CN" altLang="en-US"/>
              <a:t>αk 在每次迭代时减</a:t>
            </a:r>
            <a:endParaRPr lang="zh-CN" altLang="en-US"/>
          </a:p>
          <a:p>
            <a:pPr algn="just">
              <a:lnSpc>
                <a:spcPct val="100000"/>
              </a:lnSpc>
            </a:pPr>
            <a:r>
              <a:rPr lang="zh-CN" altLang="en-US"/>
              <a:t>小，因此新的梯度估计 vk 更多地由临近的 vk−1 确定，尤其是在 xk 最佳点附近，从而提升了梯度估</a:t>
            </a:r>
            <a:endParaRPr lang="zh-CN" altLang="en-US"/>
          </a:p>
          <a:p>
            <a:pPr algn="just">
              <a:lnSpc>
                <a:spcPct val="100000"/>
              </a:lnSpc>
            </a:pPr>
            <a:r>
              <a:rPr lang="zh-CN" altLang="en-US"/>
              <a:t>计的稳定性。</a:t>
            </a:r>
            <a:endParaRPr lang="zh-CN" altLang="en-US"/>
          </a:p>
          <a:p>
            <a:pPr algn="just">
              <a:lnSpc>
                <a:spcPct val="100000"/>
              </a:lnSpc>
            </a:pPr>
            <a:endParaRPr lang="zh-CN" altLang="en-US"/>
          </a:p>
          <a:p>
            <a:pPr algn="just">
              <a:lnSpc>
                <a:spcPct val="100000"/>
              </a:lnSpc>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zh-CN" altLang="en-US"/>
              <a:t>基于动量的递归双层优化器（MRBO）以单回路方式更新变量，并采用动量递归技术 STORM</a:t>
            </a:r>
            <a:endParaRPr lang="zh-CN" altLang="en-US"/>
          </a:p>
          <a:p>
            <a:pPr algn="just">
              <a:lnSpc>
                <a:spcPct val="100000"/>
              </a:lnSpc>
            </a:pPr>
            <a:r>
              <a:rPr lang="zh-CN" altLang="en-US"/>
              <a:t>在每次迭代时同步更新 x 和 y。</a:t>
            </a:r>
            <a:endParaRPr lang="zh-CN" altLang="en-US"/>
          </a:p>
          <a:p>
            <a:pPr algn="just">
              <a:lnSpc>
                <a:spcPct val="100000"/>
              </a:lnSpc>
            </a:pPr>
            <a:r>
              <a:rPr lang="zh-CN" altLang="en-US"/>
              <a:t>首先，为更新 y，在第 k 轮迭代中，MRBO 基于当前 ∇yG (xk, yk; By) 和先前的 ∇yG (xk−1, yk−1; By)，</a:t>
            </a:r>
            <a:endParaRPr lang="zh-CN" altLang="en-US"/>
          </a:p>
          <a:p>
            <a:pPr algn="just">
              <a:lnSpc>
                <a:spcPct val="100000"/>
              </a:lnSpc>
            </a:pPr>
            <a:r>
              <a:rPr lang="zh-CN" altLang="en-US"/>
              <a:t>使用小批量 By 样本构造基于动量的梯度估计器 uk。其中，超参数</a:t>
            </a:r>
            <a:endParaRPr lang="zh-CN" altLang="en-US"/>
          </a:p>
          <a:p>
            <a:pPr algn="just">
              <a:lnSpc>
                <a:spcPct val="100000"/>
              </a:lnSpc>
            </a:pPr>
            <a:r>
              <a:rPr lang="zh-CN" altLang="en-US"/>
              <a:t>βk 在每次迭代中都会减少，因此</a:t>
            </a:r>
            <a:endParaRPr lang="zh-CN" altLang="en-US"/>
          </a:p>
          <a:p>
            <a:pPr algn="just">
              <a:lnSpc>
                <a:spcPct val="100000"/>
              </a:lnSpc>
            </a:pPr>
            <a:r>
              <a:rPr lang="zh-CN" altLang="en-US"/>
              <a:t>梯度估计器 uk 更多地由先前的 uk−1 决定，特别是当 yk 临近最优点时，这提高了梯度估计的稳定性。</a:t>
            </a:r>
            <a:endParaRPr lang="zh-CN" altLang="en-US"/>
          </a:p>
          <a:p>
            <a:pPr algn="just">
              <a:lnSpc>
                <a:spcPct val="100000"/>
              </a:lnSpc>
            </a:pPr>
            <a:r>
              <a:rPr lang="zh-CN" altLang="en-US"/>
              <a:t>随着迭代轮数增加，步长</a:t>
            </a:r>
            <a:endParaRPr lang="zh-CN" altLang="en-US"/>
          </a:p>
          <a:p>
            <a:pPr algn="just">
              <a:lnSpc>
                <a:spcPct val="100000"/>
              </a:lnSpc>
            </a:pPr>
            <a:r>
              <a:rPr lang="zh-CN" altLang="en-US"/>
              <a:t>ηk 衰减，从而减少收敛误差。</a:t>
            </a:r>
            <a:endParaRPr lang="zh-CN" altLang="en-US"/>
          </a:p>
          <a:p>
            <a:pPr algn="just">
              <a:lnSpc>
                <a:spcPct val="100000"/>
              </a:lnSpc>
            </a:pPr>
            <a:r>
              <a:rPr lang="zh-CN" altLang="en-US"/>
              <a:t>之后，用类似的方法更新 x，在第 k 轮迭代中，MRBO 首先基于当前的 ̂ ∇Φ (xk; Bx) 和之前的</a:t>
            </a:r>
            <a:endParaRPr lang="zh-CN" altLang="en-US"/>
          </a:p>
          <a:p>
            <a:pPr algn="just">
              <a:lnSpc>
                <a:spcPct val="100000"/>
              </a:lnSpc>
            </a:pPr>
            <a:r>
              <a:rPr lang="zh-CN" altLang="en-US"/>
              <a:t>̂</a:t>
            </a:r>
            <a:endParaRPr lang="zh-CN" altLang="en-US"/>
          </a:p>
          <a:p>
            <a:pPr algn="just">
              <a:lnSpc>
                <a:spcPct val="100000"/>
              </a:lnSpc>
            </a:pPr>
            <a:r>
              <a:rPr lang="zh-CN" altLang="en-US"/>
              <a:t>∇Φ (xk−1; Bx) 使用小批量 Bx 样本构造基于动量的递归超梯度估计器 vk。超参数</a:t>
            </a:r>
            <a:endParaRPr lang="zh-CN" altLang="en-US"/>
          </a:p>
          <a:p>
            <a:pPr algn="just">
              <a:lnSpc>
                <a:spcPct val="100000"/>
              </a:lnSpc>
            </a:pPr>
            <a:r>
              <a:rPr lang="zh-CN" altLang="en-US"/>
              <a:t>αk 在每次迭代时减</a:t>
            </a:r>
            <a:endParaRPr lang="zh-CN" altLang="en-US"/>
          </a:p>
          <a:p>
            <a:pPr algn="just">
              <a:lnSpc>
                <a:spcPct val="100000"/>
              </a:lnSpc>
            </a:pPr>
            <a:r>
              <a:rPr lang="zh-CN" altLang="en-US"/>
              <a:t>小，因此新的梯度估计 vk 更多地由临近的 vk−1 确定，尤其是在 xk 最佳点附近，从而提升了梯度估</a:t>
            </a:r>
            <a:endParaRPr lang="zh-CN" altLang="en-US"/>
          </a:p>
          <a:p>
            <a:pPr algn="just">
              <a:lnSpc>
                <a:spcPct val="100000"/>
              </a:lnSpc>
            </a:pPr>
            <a:r>
              <a:rPr lang="zh-CN" altLang="en-US"/>
              <a:t>计的稳定性。</a:t>
            </a:r>
            <a:endParaRPr lang="zh-CN" altLang="en-US"/>
          </a:p>
          <a:p>
            <a:pPr algn="just">
              <a:lnSpc>
                <a:spcPct val="100000"/>
              </a:lnSpc>
            </a:pPr>
            <a:r>
              <a:rPr lang="zh-CN" altLang="en-US"/>
              <a:t>如原文所述，超梯度评估器 ̂ ∇Φ (xk; Bx) 的设计基于以下形式</a:t>
            </a:r>
            <a:endParaRPr lang="zh-CN" altLang="en-US"/>
          </a:p>
          <a:p>
            <a:pPr algn="just">
              <a:lnSpc>
                <a:spcPct val="100000"/>
              </a:lnSpc>
            </a:pPr>
            <a:r>
              <a:rPr lang="zh-CN" altLang="en-US"/>
              <a:t>为提高计算效率，作者在 MRBO 算法中使用 Hessian 向量代替 Hessians。</a:t>
            </a:r>
            <a:endParaRPr lang="zh-CN" altLang="en-US"/>
          </a:p>
          <a:p>
            <a:pPr algn="just">
              <a:lnSpc>
                <a:spcPct val="100000"/>
              </a:lnSpc>
            </a:pPr>
            <a:r>
              <a:rPr lang="zh-CN" altLang="en-US"/>
              <a:t>算法如右图所示</a:t>
            </a:r>
            <a:endParaRPr lang="zh-CN" altLang="en-US"/>
          </a:p>
          <a:p>
            <a:pPr algn="just">
              <a:lnSpc>
                <a:spcPct val="100000"/>
              </a:lnSpc>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尽管所有现有的用于二层优化的动量算法（例如动量加速的 SGD 双阶优化器、MSTSA、SEMA</a:t>
            </a:r>
            <a:endParaRPr lang="zh-CN" altLang="en-US"/>
          </a:p>
          <a:p>
            <a:r>
              <a:rPr lang="zh-CN" altLang="en-US"/>
              <a:t>等）都遵循单回路设计，但 stoBiO 算法的提出，表明了双回路二层优化算法可以实现比单回路算法</a:t>
            </a:r>
            <a:endParaRPr lang="zh-CN" altLang="en-US"/>
          </a:p>
          <a:p>
            <a:r>
              <a:rPr lang="zh-CN" altLang="en-US"/>
              <a:t>更好的性能。因此，本文作者提出了一种双回路优化算法，称为方差减少双阶优化器 (VRBO)</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00000"/>
              </a:lnSpc>
            </a:pPr>
            <a:endParaRPr lang="en-US" altLang="zh-CN"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ct val="100000"/>
              </a:lnSpc>
            </a:pPr>
            <a:r>
              <a:rPr lang="zh-CN" altLang="en-US"/>
              <a:t>基于动量的递归双层优化器（MRBO）以单回路方式更新变量，并采用动量递归技术 STORM</a:t>
            </a:r>
            <a:endParaRPr lang="zh-CN" altLang="en-US"/>
          </a:p>
          <a:p>
            <a:pPr algn="just">
              <a:lnSpc>
                <a:spcPct val="100000"/>
              </a:lnSpc>
            </a:pPr>
            <a:r>
              <a:rPr lang="zh-CN" altLang="en-US"/>
              <a:t>在每次迭代时同步更新 x 和 y。</a:t>
            </a:r>
            <a:endParaRPr lang="zh-CN" altLang="en-US"/>
          </a:p>
          <a:p>
            <a:pPr algn="just">
              <a:lnSpc>
                <a:spcPct val="100000"/>
              </a:lnSpc>
            </a:pPr>
            <a:r>
              <a:rPr lang="zh-CN" altLang="en-US"/>
              <a:t>首先，为更新 y，在第 k 轮迭代中，MRBO 基于当前 ∇yG (xk, yk; By) 和先前的 ∇yG (xk−1, yk−1; By)，</a:t>
            </a:r>
            <a:endParaRPr lang="zh-CN" altLang="en-US"/>
          </a:p>
          <a:p>
            <a:pPr algn="just">
              <a:lnSpc>
                <a:spcPct val="100000"/>
              </a:lnSpc>
            </a:pPr>
            <a:r>
              <a:rPr lang="zh-CN" altLang="en-US"/>
              <a:t>使用小批量 By 样本构造基于动量的梯度估计器 uk。其中，超参数</a:t>
            </a:r>
            <a:endParaRPr lang="zh-CN" altLang="en-US"/>
          </a:p>
          <a:p>
            <a:pPr algn="just">
              <a:lnSpc>
                <a:spcPct val="100000"/>
              </a:lnSpc>
            </a:pPr>
            <a:r>
              <a:rPr lang="zh-CN" altLang="en-US"/>
              <a:t>βk 在每次迭代中都会减少，因此</a:t>
            </a:r>
            <a:endParaRPr lang="zh-CN" altLang="en-US"/>
          </a:p>
          <a:p>
            <a:pPr algn="just">
              <a:lnSpc>
                <a:spcPct val="100000"/>
              </a:lnSpc>
            </a:pPr>
            <a:r>
              <a:rPr lang="zh-CN" altLang="en-US"/>
              <a:t>梯度估计器 uk 更多地由先前的 uk−1 决定，特别是当 yk 临近最优点时，这提高了梯度估计的稳定性。</a:t>
            </a:r>
            <a:endParaRPr lang="zh-CN" altLang="en-US"/>
          </a:p>
          <a:p>
            <a:pPr algn="just">
              <a:lnSpc>
                <a:spcPct val="100000"/>
              </a:lnSpc>
            </a:pPr>
            <a:r>
              <a:rPr lang="zh-CN" altLang="en-US"/>
              <a:t>随着迭代轮数增加，步长</a:t>
            </a:r>
            <a:endParaRPr lang="zh-CN" altLang="en-US"/>
          </a:p>
          <a:p>
            <a:pPr algn="just">
              <a:lnSpc>
                <a:spcPct val="100000"/>
              </a:lnSpc>
            </a:pPr>
            <a:r>
              <a:rPr lang="zh-CN" altLang="en-US"/>
              <a:t>ηk 衰减，从而减少收敛误差。</a:t>
            </a:r>
            <a:endParaRPr lang="zh-CN" altLang="en-US"/>
          </a:p>
          <a:p>
            <a:pPr algn="just">
              <a:lnSpc>
                <a:spcPct val="100000"/>
              </a:lnSpc>
            </a:pPr>
            <a:r>
              <a:rPr lang="zh-CN" altLang="en-US"/>
              <a:t>之后，用类似的方法更新 x，在第 k 轮迭代中，MRBO 首先基于当前的 ̂ ∇Φ (xk; Bx) 和之前的</a:t>
            </a:r>
            <a:endParaRPr lang="zh-CN" altLang="en-US"/>
          </a:p>
          <a:p>
            <a:pPr algn="just">
              <a:lnSpc>
                <a:spcPct val="100000"/>
              </a:lnSpc>
            </a:pPr>
            <a:r>
              <a:rPr lang="zh-CN" altLang="en-US"/>
              <a:t>̂</a:t>
            </a:r>
            <a:endParaRPr lang="zh-CN" altLang="en-US"/>
          </a:p>
          <a:p>
            <a:pPr algn="just">
              <a:lnSpc>
                <a:spcPct val="100000"/>
              </a:lnSpc>
            </a:pPr>
            <a:r>
              <a:rPr lang="zh-CN" altLang="en-US"/>
              <a:t>∇Φ (xk−1; Bx) 使用小批量 Bx 样本构造基于动量的递归超梯度估计器 vk。超参数</a:t>
            </a:r>
            <a:endParaRPr lang="zh-CN" altLang="en-US"/>
          </a:p>
          <a:p>
            <a:pPr algn="just">
              <a:lnSpc>
                <a:spcPct val="100000"/>
              </a:lnSpc>
            </a:pPr>
            <a:r>
              <a:rPr lang="zh-CN" altLang="en-US"/>
              <a:t>αk 在每次迭代时减</a:t>
            </a:r>
            <a:endParaRPr lang="zh-CN" altLang="en-US"/>
          </a:p>
          <a:p>
            <a:pPr algn="just">
              <a:lnSpc>
                <a:spcPct val="100000"/>
              </a:lnSpc>
            </a:pPr>
            <a:r>
              <a:rPr lang="zh-CN" altLang="en-US"/>
              <a:t>小，因此新的梯度估计 vk 更多地由临近的 vk−1 确定，尤其是在 xk 最佳点附近，从而提升了梯度估</a:t>
            </a:r>
            <a:endParaRPr lang="zh-CN" altLang="en-US"/>
          </a:p>
          <a:p>
            <a:pPr algn="just">
              <a:lnSpc>
                <a:spcPct val="100000"/>
              </a:lnSpc>
            </a:pPr>
            <a:r>
              <a:rPr lang="zh-CN" altLang="en-US"/>
              <a:t>计的稳定性。</a:t>
            </a:r>
            <a:endParaRPr lang="zh-CN" altLang="en-US"/>
          </a:p>
          <a:p>
            <a:pPr algn="just">
              <a:lnSpc>
                <a:spcPct val="100000"/>
              </a:lnSpc>
            </a:pPr>
            <a:r>
              <a:rPr lang="zh-CN" altLang="en-US"/>
              <a:t>如原文所述，超梯度评估器 ̂ ∇Φ (xk; Bx) 的设计基于以下形式</a:t>
            </a:r>
            <a:endParaRPr lang="zh-CN" altLang="en-US"/>
          </a:p>
          <a:p>
            <a:pPr algn="just">
              <a:lnSpc>
                <a:spcPct val="100000"/>
              </a:lnSpc>
            </a:pPr>
            <a:r>
              <a:rPr lang="zh-CN" altLang="en-US"/>
              <a:t>为提高计算效率，作者在 MRBO 算法中使用 Hessian 向量代替 Hessians。</a:t>
            </a:r>
            <a:endParaRPr lang="zh-CN" altLang="en-US"/>
          </a:p>
          <a:p>
            <a:pPr algn="just">
              <a:lnSpc>
                <a:spcPct val="100000"/>
              </a:lnSpc>
            </a:pPr>
            <a:r>
              <a:rPr lang="zh-CN" altLang="en-US"/>
              <a:t>算法如右图所示</a:t>
            </a:r>
            <a:endParaRPr lang="zh-CN" altLang="en-US"/>
          </a:p>
          <a:p>
            <a:pPr algn="just">
              <a:lnSpc>
                <a:spcPct val="100000"/>
              </a:lnSpc>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p14:dur="200">
        <p:fade/>
      </p:transition>
    </mc:Choice>
    <mc:Fallback>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14.png"/><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3" Type="http://schemas.openxmlformats.org/officeDocument/2006/relationships/notesSlide" Target="../notesSlides/notesSlide8.xml"/><Relationship Id="rId12" Type="http://schemas.openxmlformats.org/officeDocument/2006/relationships/slideLayout" Target="../slideLayouts/slideLayout1.xml"/><Relationship Id="rId11" Type="http://schemas.openxmlformats.org/officeDocument/2006/relationships/image" Target="../media/image25.png"/><Relationship Id="rId10" Type="http://schemas.openxmlformats.org/officeDocument/2006/relationships/image" Target="../media/image32.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14.png"/><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2" Type="http://schemas.openxmlformats.org/officeDocument/2006/relationships/slideLayout" Target="../slideLayouts/slideLayout1.xml"/><Relationship Id="rId11" Type="http://schemas.openxmlformats.org/officeDocument/2006/relationships/image" Target="../media/image25.png"/><Relationship Id="rId10" Type="http://schemas.openxmlformats.org/officeDocument/2006/relationships/image" Target="../media/image32.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jpeg"/></Relationships>
</file>

<file path=ppt/slides/_rels/slide19.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14.png"/><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3" Type="http://schemas.openxmlformats.org/officeDocument/2006/relationships/notesSlide" Target="../notesSlides/notesSlide15.xml"/><Relationship Id="rId12" Type="http://schemas.openxmlformats.org/officeDocument/2006/relationships/slideLayout" Target="../slideLayouts/slideLayout1.xml"/><Relationship Id="rId11" Type="http://schemas.openxmlformats.org/officeDocument/2006/relationships/image" Target="../media/image25.png"/><Relationship Id="rId10" Type="http://schemas.openxmlformats.org/officeDocument/2006/relationships/image" Target="../media/image32.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2.xml"/><Relationship Id="rId17" Type="http://schemas.openxmlformats.org/officeDocument/2006/relationships/notesSlide" Target="../notesSlides/notesSlide2.xml"/><Relationship Id="rId16" Type="http://schemas.openxmlformats.org/officeDocument/2006/relationships/slideLayout" Target="../slideLayouts/slideLayout2.xml"/><Relationship Id="rId15" Type="http://schemas.openxmlformats.org/officeDocument/2006/relationships/image" Target="../media/image25.png"/><Relationship Id="rId14"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4.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14.png"/><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3" Type="http://schemas.openxmlformats.org/officeDocument/2006/relationships/notesSlide" Target="../notesSlides/notesSlide20.xml"/><Relationship Id="rId12" Type="http://schemas.openxmlformats.org/officeDocument/2006/relationships/slideLayout" Target="../slideLayouts/slideLayout1.xml"/><Relationship Id="rId11" Type="http://schemas.openxmlformats.org/officeDocument/2006/relationships/image" Target="../media/image25.png"/><Relationship Id="rId10" Type="http://schemas.openxmlformats.org/officeDocument/2006/relationships/image" Target="../media/image32.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1.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14.png"/><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2" Type="http://schemas.openxmlformats.org/officeDocument/2006/relationships/slideLayout" Target="../slideLayouts/slideLayout1.xml"/><Relationship Id="rId11" Type="http://schemas.openxmlformats.org/officeDocument/2006/relationships/image" Target="../media/image25.png"/><Relationship Id="rId10" Type="http://schemas.openxmlformats.org/officeDocument/2006/relationships/image" Target="../media/image32.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6.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14.png"/><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3" Type="http://schemas.openxmlformats.org/officeDocument/2006/relationships/notesSlide" Target="../notesSlides/notesSlide5.xml"/><Relationship Id="rId12" Type="http://schemas.openxmlformats.org/officeDocument/2006/relationships/slideLayout" Target="../slideLayouts/slideLayout1.xml"/><Relationship Id="rId11" Type="http://schemas.openxmlformats.org/officeDocument/2006/relationships/image" Target="../media/image25.png"/><Relationship Id="rId10" Type="http://schemas.openxmlformats.org/officeDocument/2006/relationships/image" Target="../media/image32.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453125" y="3255727"/>
            <a:ext cx="812802" cy="1066143"/>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4029730" y="2379941"/>
            <a:ext cx="944032" cy="584400"/>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662287" y="2189541"/>
            <a:ext cx="1244600" cy="7747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4932118" y="2379784"/>
            <a:ext cx="1066800" cy="1066800"/>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813244" y="4837492"/>
            <a:ext cx="685800" cy="615950"/>
          </a:xfrm>
          <a:prstGeom prst="rect">
            <a:avLst/>
          </a:prstGeom>
        </p:spPr>
      </p:pic>
      <p:pic>
        <p:nvPicPr>
          <p:cNvPr id="25" name="图片 24"/>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68732" y="2224922"/>
            <a:ext cx="1588557" cy="983391"/>
          </a:xfrm>
          <a:prstGeom prst="rect">
            <a:avLst/>
          </a:prstGeom>
        </p:spPr>
      </p:pic>
      <p:sp>
        <p:nvSpPr>
          <p:cNvPr id="36" name="文本框 35"/>
          <p:cNvSpPr txBox="1"/>
          <p:nvPr/>
        </p:nvSpPr>
        <p:spPr>
          <a:xfrm>
            <a:off x="4390390" y="1292225"/>
            <a:ext cx="7801610" cy="1322070"/>
          </a:xfrm>
          <a:prstGeom prst="rect">
            <a:avLst/>
          </a:prstGeom>
          <a:noFill/>
        </p:spPr>
        <p:txBody>
          <a:bodyPr wrap="square" rtlCol="0">
            <a:spAutoFit/>
          </a:bodyPr>
          <a:lstStyle/>
          <a:p>
            <a:pPr algn="ctr"/>
            <a:r>
              <a:rPr lang="en-US" altLang="zh-CN" sz="4000" b="1" spc="100" dirty="0">
                <a:solidFill>
                  <a:schemeClr val="bg1"/>
                </a:solidFill>
                <a:cs typeface="+mn-ea"/>
                <a:sym typeface="+mn-lt"/>
              </a:rPr>
              <a:t> Provably Faster Algorithms</a:t>
            </a:r>
            <a:endParaRPr lang="en-US" altLang="zh-CN" sz="4000" b="1" spc="100" dirty="0">
              <a:solidFill>
                <a:schemeClr val="bg1"/>
              </a:solidFill>
              <a:cs typeface="+mn-ea"/>
              <a:sym typeface="+mn-lt"/>
            </a:endParaRPr>
          </a:p>
          <a:p>
            <a:pPr algn="ctr"/>
            <a:r>
              <a:rPr lang="en-US" altLang="zh-CN" sz="4000" b="1" spc="100" dirty="0">
                <a:solidFill>
                  <a:schemeClr val="bg1"/>
                </a:solidFill>
                <a:cs typeface="+mn-ea"/>
                <a:sym typeface="+mn-lt"/>
              </a:rPr>
              <a:t>for Bilevel Optimization</a:t>
            </a:r>
            <a:endParaRPr lang="en-US" altLang="zh-CN" sz="4000" b="1" spc="100" dirty="0">
              <a:solidFill>
                <a:schemeClr val="bg1"/>
              </a:solidFill>
              <a:cs typeface="+mn-ea"/>
              <a:sym typeface="+mn-lt"/>
            </a:endParaRPr>
          </a:p>
        </p:txBody>
      </p:sp>
      <p:sp>
        <p:nvSpPr>
          <p:cNvPr id="38" name="文本框 37"/>
          <p:cNvSpPr txBox="1"/>
          <p:nvPr/>
        </p:nvSpPr>
        <p:spPr>
          <a:xfrm>
            <a:off x="8417041" y="4321645"/>
            <a:ext cx="3571294" cy="668020"/>
          </a:xfrm>
          <a:prstGeom prst="rect">
            <a:avLst/>
          </a:prstGeom>
          <a:noFill/>
        </p:spPr>
        <p:txBody>
          <a:bodyPr wrap="square">
            <a:spAutoFit/>
          </a:bodyPr>
          <a:lstStyle/>
          <a:p>
            <a:pPr>
              <a:lnSpc>
                <a:spcPts val="1500"/>
              </a:lnSpc>
            </a:pPr>
            <a:r>
              <a:rPr lang="zh-CN" altLang="en-US" sz="2000" b="1" spc="100" dirty="0">
                <a:solidFill>
                  <a:schemeClr val="bg1"/>
                </a:solidFill>
                <a:cs typeface="+mn-ea"/>
                <a:sym typeface="+mn-lt"/>
              </a:rPr>
              <a:t>胡孝博 徐奕 张家瑞</a:t>
            </a:r>
            <a:endParaRPr lang="zh-CN" altLang="en-US" sz="2000" b="1" spc="100" dirty="0">
              <a:solidFill>
                <a:schemeClr val="bg1"/>
              </a:solidFill>
              <a:cs typeface="+mn-ea"/>
              <a:sym typeface="+mn-lt"/>
            </a:endParaRPr>
          </a:p>
          <a:p>
            <a:pPr>
              <a:lnSpc>
                <a:spcPts val="1500"/>
              </a:lnSpc>
            </a:pPr>
            <a:endParaRPr lang="zh-CN" altLang="en-US" sz="2000" b="1" spc="100" dirty="0">
              <a:solidFill>
                <a:schemeClr val="bg1"/>
              </a:solidFill>
              <a:cs typeface="+mn-ea"/>
              <a:sym typeface="+mn-lt"/>
            </a:endParaRPr>
          </a:p>
          <a:p>
            <a:pPr>
              <a:lnSpc>
                <a:spcPts val="1500"/>
              </a:lnSpc>
            </a:pPr>
            <a:r>
              <a:rPr lang="en-US" altLang="zh-CN" sz="2000" b="1" spc="100" dirty="0">
                <a:solidFill>
                  <a:schemeClr val="bg1"/>
                </a:solidFill>
                <a:cs typeface="+mn-ea"/>
                <a:sym typeface="+mn-lt"/>
              </a:rPr>
              <a:t>	2022.6.29</a:t>
            </a:r>
            <a:endParaRPr lang="en-US" altLang="zh-CN" sz="2000" b="1" spc="100" dirty="0">
              <a:solidFill>
                <a:schemeClr val="bg1"/>
              </a:solidFill>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6232588" y="3873708"/>
            <a:ext cx="1281451" cy="2694982"/>
          </a:xfrm>
          <a:prstGeom prst="rect">
            <a:avLst/>
          </a:prstGeom>
        </p:spPr>
      </p:pic>
      <p:pic>
        <p:nvPicPr>
          <p:cNvPr id="49" name="图片 48"/>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1588665" y="4427361"/>
            <a:ext cx="271774" cy="356483"/>
          </a:xfrm>
          <a:prstGeom prst="rect">
            <a:avLst/>
          </a:prstGeom>
        </p:spPr>
      </p:pic>
      <p:pic>
        <p:nvPicPr>
          <p:cNvPr id="6" name="图片 5"/>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942464" y="3325522"/>
            <a:ext cx="1054139" cy="1800055"/>
          </a:xfrm>
          <a:prstGeom prst="rect">
            <a:avLst/>
          </a:prstGeom>
        </p:spPr>
      </p:pic>
      <p:pic>
        <p:nvPicPr>
          <p:cNvPr id="48" name="图片 47"/>
          <p:cNvPicPr>
            <a:picLocks noChangeAspect="1"/>
          </p:cNvPicPr>
          <p:nvPr/>
        </p:nvPicPr>
        <p:blipFill rotWithShape="1">
          <a:blip r:embed="rId10" cstate="print">
            <a:extLst>
              <a:ext uri="{28A0092B-C50C-407E-A947-70E740481C1C}">
                <a14:useLocalDpi xmlns:a14="http://schemas.microsoft.com/office/drawing/2010/main" val="0"/>
              </a:ext>
            </a:extLst>
          </a:blip>
          <a:srcRect l="-991"/>
          <a:stretch>
            <a:fillRect/>
          </a:stretch>
        </p:blipFill>
        <p:spPr>
          <a:xfrm>
            <a:off x="-464185" y="1884680"/>
            <a:ext cx="5730240" cy="367284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a:off x="3053053" y="4783844"/>
            <a:ext cx="822557" cy="1116626"/>
          </a:xfrm>
          <a:prstGeom prst="rect">
            <a:avLst/>
          </a:prstGeom>
        </p:spPr>
      </p:pic>
      <p:pic>
        <p:nvPicPr>
          <p:cNvPr id="27" name="图片 26"/>
          <p:cNvPicPr>
            <a:picLocks noChangeAspect="1"/>
          </p:cNvPicPr>
          <p:nvPr/>
        </p:nvPicPr>
        <p:blipFill rotWithShape="1">
          <a:blip r:embed="rId12" cstate="print">
            <a:extLst>
              <a:ext uri="{28A0092B-C50C-407E-A947-70E740481C1C}">
                <a14:useLocalDpi xmlns:a14="http://schemas.microsoft.com/office/drawing/2010/main" val="0"/>
              </a:ext>
            </a:extLst>
          </a:blip>
          <a:srcRect/>
          <a:stretch>
            <a:fillRect/>
          </a:stretch>
        </p:blipFill>
        <p:spPr>
          <a:xfrm>
            <a:off x="4455176" y="4100082"/>
            <a:ext cx="1196891" cy="1800054"/>
          </a:xfrm>
          <a:prstGeom prst="rect">
            <a:avLst/>
          </a:prstGeom>
        </p:spPr>
      </p:pic>
      <p:pic>
        <p:nvPicPr>
          <p:cNvPr id="50" name="图片 49"/>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1051152" y="4837491"/>
            <a:ext cx="209983" cy="275432"/>
          </a:xfrm>
          <a:prstGeom prst="rect">
            <a:avLst/>
          </a:prstGeom>
        </p:spPr>
      </p:pic>
      <p:pic>
        <p:nvPicPr>
          <p:cNvPr id="12" name="图片 11"/>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488136" y="5084473"/>
            <a:ext cx="509182" cy="14842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495176" y="3010975"/>
            <a:ext cx="1163627" cy="2447189"/>
          </a:xfrm>
          <a:prstGeom prst="rect">
            <a:avLst/>
          </a:prstGeom>
        </p:spPr>
      </p:pic>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1147467" y="4674933"/>
            <a:ext cx="1697518" cy="2898692"/>
          </a:xfrm>
          <a:prstGeom prst="rect">
            <a:avLst/>
          </a:prstGeom>
        </p:spPr>
      </p:pic>
      <p:pic>
        <p:nvPicPr>
          <p:cNvPr id="83" name="图片 8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3402846" y="3910631"/>
            <a:ext cx="1069701" cy="1826627"/>
          </a:xfrm>
          <a:prstGeom prst="rect">
            <a:avLst/>
          </a:prstGeom>
        </p:spPr>
      </p:pic>
      <p:pic>
        <p:nvPicPr>
          <p:cNvPr id="86" name="图片 85"/>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7958501" y="3912539"/>
            <a:ext cx="1069701" cy="1826627"/>
          </a:xfrm>
          <a:prstGeom prst="rect">
            <a:avLst/>
          </a:prstGeom>
        </p:spPr>
      </p:pic>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675600" y="4674933"/>
            <a:ext cx="1697518" cy="2898692"/>
          </a:xfrm>
          <a:prstGeom prst="rect">
            <a:avLst/>
          </a:prstGeom>
        </p:spPr>
      </p:pic>
      <p:sp>
        <p:nvSpPr>
          <p:cNvPr id="88" name="文本框 87"/>
          <p:cNvSpPr txBox="1"/>
          <p:nvPr/>
        </p:nvSpPr>
        <p:spPr>
          <a:xfrm>
            <a:off x="3527425" y="2495550"/>
            <a:ext cx="5266055" cy="706755"/>
          </a:xfrm>
          <a:prstGeom prst="rect">
            <a:avLst/>
          </a:prstGeom>
          <a:noFill/>
        </p:spPr>
        <p:txBody>
          <a:bodyPr wrap="square" rtlCol="0">
            <a:spAutoFit/>
          </a:bodyPr>
          <a:lstStyle/>
          <a:p>
            <a:pPr algn="dist"/>
            <a:r>
              <a:rPr lang="zh-CN" altLang="en-US" sz="4000" b="1" dirty="0">
                <a:solidFill>
                  <a:schemeClr val="bg1"/>
                </a:solidFill>
                <a:cs typeface="+mn-ea"/>
                <a:sym typeface="+mn-lt"/>
              </a:rPr>
              <a:t>VRBO 算法设计</a:t>
            </a:r>
            <a:endParaRPr lang="zh-CN" altLang="en-US" sz="4000" b="1" dirty="0">
              <a:solidFill>
                <a:schemeClr val="bg1"/>
              </a:solidFill>
              <a:cs typeface="+mn-ea"/>
              <a:sym typeface="+mn-lt"/>
            </a:endParaRPr>
          </a:p>
        </p:txBody>
      </p:sp>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023443" y="3685549"/>
            <a:ext cx="1588557" cy="98339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524471" y="3777396"/>
            <a:ext cx="990769" cy="613332"/>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7158770" y="4985625"/>
            <a:ext cx="509182" cy="1484217"/>
          </a:xfrm>
          <a:prstGeom prst="rect">
            <a:avLst/>
          </a:prstGeom>
        </p:spPr>
      </p:pic>
      <p:pic>
        <p:nvPicPr>
          <p:cNvPr id="20" name="图片 19"/>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3895701" y="5458164"/>
            <a:ext cx="784295" cy="1028752"/>
          </a:xfrm>
          <a:prstGeom prst="rect">
            <a:avLst/>
          </a:prstGeom>
        </p:spPr>
      </p:pic>
      <p:pic>
        <p:nvPicPr>
          <p:cNvPr id="95" name="图片 94"/>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8260748" y="5458164"/>
            <a:ext cx="411027" cy="539140"/>
          </a:xfrm>
          <a:prstGeom prst="rect">
            <a:avLst/>
          </a:prstGeom>
        </p:spPr>
      </p:pic>
      <p:pic>
        <p:nvPicPr>
          <p:cNvPr id="96" name="图片 95"/>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6575423" y="5965693"/>
            <a:ext cx="509182" cy="667889"/>
          </a:xfrm>
          <a:prstGeom prst="rect">
            <a:avLst/>
          </a:prstGeom>
        </p:spPr>
      </p:pic>
      <p:pic>
        <p:nvPicPr>
          <p:cNvPr id="97" name="图片 96"/>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4705532" y="4594014"/>
            <a:ext cx="509182" cy="1484217"/>
          </a:xfrm>
          <a:prstGeom prst="rect">
            <a:avLst/>
          </a:prstGeom>
        </p:spPr>
      </p:pic>
      <p:pic>
        <p:nvPicPr>
          <p:cNvPr id="21" name="图片 20"/>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7608309" y="5621609"/>
            <a:ext cx="517023" cy="701862"/>
          </a:xfrm>
          <a:prstGeom prst="rect">
            <a:avLst/>
          </a:prstGeom>
        </p:spPr>
      </p:pic>
      <p:grpSp>
        <p:nvGrpSpPr>
          <p:cNvPr id="30" name="组合 29"/>
          <p:cNvGrpSpPr/>
          <p:nvPr/>
        </p:nvGrpSpPr>
        <p:grpSpPr>
          <a:xfrm>
            <a:off x="5056396" y="1480050"/>
            <a:ext cx="1740999" cy="1014730"/>
            <a:chOff x="5056396" y="1480050"/>
            <a:chExt cx="1740999" cy="1014730"/>
          </a:xfrm>
        </p:grpSpPr>
        <p:sp>
          <p:nvSpPr>
            <p:cNvPr id="87" name="文本框 86"/>
            <p:cNvSpPr txBox="1"/>
            <p:nvPr/>
          </p:nvSpPr>
          <p:spPr>
            <a:xfrm>
              <a:off x="5523993" y="1480050"/>
              <a:ext cx="1273402" cy="1014730"/>
            </a:xfrm>
            <a:prstGeom prst="rect">
              <a:avLst/>
            </a:prstGeom>
            <a:noFill/>
          </p:spPr>
          <p:txBody>
            <a:bodyPr wrap="square" rtlCol="0">
              <a:spAutoFit/>
            </a:bodyPr>
            <a:lstStyle/>
            <a:p>
              <a:pPr algn="dist"/>
              <a:r>
                <a:rPr lang="en-US" altLang="zh-CN" sz="6000" b="1" dirty="0">
                  <a:solidFill>
                    <a:srgbClr val="304086"/>
                  </a:solidFill>
                  <a:cs typeface="+mn-ea"/>
                  <a:sym typeface="+mn-lt"/>
                </a:rPr>
                <a:t>03</a:t>
              </a:r>
              <a:endParaRPr lang="zh-CN" altLang="en-US" sz="6000" b="1" dirty="0">
                <a:solidFill>
                  <a:srgbClr val="304086"/>
                </a:solidFill>
                <a:cs typeface="+mn-ea"/>
                <a:sym typeface="+mn-lt"/>
              </a:endParaRPr>
            </a:p>
          </p:txBody>
        </p:sp>
        <p:sp>
          <p:nvSpPr>
            <p:cNvPr id="110" name="任意多边形: 形状 109"/>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
        <p:nvSpPr>
          <p:cNvPr id="4" name="矩形: 圆角 49"/>
          <p:cNvSpPr/>
          <p:nvPr/>
        </p:nvSpPr>
        <p:spPr>
          <a:xfrm>
            <a:off x="6982460" y="31686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3" name="组合 2"/>
          <p:cNvGrpSpPr/>
          <p:nvPr/>
        </p:nvGrpSpPr>
        <p:grpSpPr>
          <a:xfrm>
            <a:off x="3801745" y="313690"/>
            <a:ext cx="8161020" cy="311150"/>
            <a:chOff x="5952" y="494"/>
            <a:chExt cx="12852" cy="490"/>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494"/>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5952" y="494"/>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p:cNvSpPr/>
          <p:nvPr/>
        </p:nvSpPr>
        <p:spPr>
          <a:xfrm>
            <a:off x="-2935605" y="-79375"/>
            <a:ext cx="1038225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00000"/>
              </a:lnSpc>
              <a:buFont typeface="Wingdings" panose="05000000000000000000" charset="0"/>
              <a:buChar char=""/>
            </a:pPr>
            <a:endPar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p:cNvSpPr txBox="1"/>
          <p:nvPr/>
        </p:nvSpPr>
        <p:spPr>
          <a:xfrm>
            <a:off x="361315" y="2125980"/>
            <a:ext cx="6146800" cy="798830"/>
          </a:xfrm>
          <a:prstGeom prst="rect">
            <a:avLst/>
          </a:prstGeom>
          <a:noFill/>
        </p:spPr>
        <p:txBody>
          <a:bodyPr wrap="square" rtlCol="0">
            <a:spAutoFit/>
          </a:bodyPr>
          <a:lstStyle/>
          <a:p>
            <a:pPr algn="just">
              <a:lnSpc>
                <a:spcPct val="100000"/>
              </a:lnSpc>
              <a:buClrTx/>
              <a:buSzTx/>
              <a:buFont typeface="Arial" panose="020B0604020202090204" pitchFamily="34" charset="0"/>
              <a:buNone/>
            </a:pPr>
            <a:r>
              <a:rPr lang="zh-CN" altLang="en-US" sz="18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VRBO 采用 SARAH 算法与 SPIDER 算法中的方差减少技术进行双回路优化。</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140" name="文本框 139"/>
          <p:cNvSpPr txBox="1"/>
          <p:nvPr/>
        </p:nvSpPr>
        <p:spPr>
          <a:xfrm>
            <a:off x="307975" y="1169035"/>
            <a:ext cx="6555740" cy="460375"/>
          </a:xfrm>
          <a:prstGeom prst="rect">
            <a:avLst/>
          </a:prstGeom>
          <a:noFill/>
        </p:spPr>
        <p:txBody>
          <a:bodyPr wrap="square" rtlCol="0">
            <a:spAutoFit/>
          </a:bodyPr>
          <a:lstStyle/>
          <a:p>
            <a:pPr algn="just"/>
            <a:r>
              <a:rPr lang="en-US" altLang="zh-CN" sz="2400" b="1" dirty="0">
                <a:solidFill>
                  <a:srgbClr val="304086"/>
                </a:solidFill>
                <a:latin typeface="黑体" panose="02010609060101010101" charset="-122"/>
                <a:ea typeface="黑体" panose="02010609060101010101" charset="-122"/>
                <a:cs typeface="黑体" panose="02010609060101010101" charset="-122"/>
                <a:sym typeface="+mn-lt"/>
              </a:rPr>
              <a:t>基于方差减少策略的递归二层优化器（VRBO）</a:t>
            </a:r>
            <a:endParaRPr lang="en-US" altLang="zh-CN" sz="2400" b="1" dirty="0">
              <a:solidFill>
                <a:srgbClr val="304086"/>
              </a:solidFill>
              <a:latin typeface="黑体" panose="02010609060101010101" charset="-122"/>
              <a:ea typeface="黑体" panose="02010609060101010101" charset="-122"/>
              <a:cs typeface="黑体" panose="02010609060101010101" charset="-122"/>
              <a:sym typeface="+mn-lt"/>
            </a:endParaRPr>
          </a:p>
        </p:txBody>
      </p:sp>
      <p:cxnSp>
        <p:nvCxnSpPr>
          <p:cNvPr id="145" name="直接连接符 144"/>
          <p:cNvCxnSpPr/>
          <p:nvPr/>
        </p:nvCxnSpPr>
        <p:spPr>
          <a:xfrm flipV="1">
            <a:off x="7846695" y="448310"/>
            <a:ext cx="3750310" cy="13335"/>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5435" y="4740275"/>
            <a:ext cx="6129655" cy="1198880"/>
          </a:xfrm>
          <a:prstGeom prst="rect">
            <a:avLst/>
          </a:prstGeom>
          <a:noFill/>
        </p:spPr>
        <p:txBody>
          <a:bodyPr wrap="square" rtlCol="0">
            <a:spAutoFit/>
          </a:bodyPr>
          <a:lstStyle/>
          <a:p>
            <a:pPr marL="285750" indent="-285750" algn="just">
              <a:lnSpc>
                <a:spcPct val="100000"/>
              </a:lnSpc>
              <a:buFont typeface="Wingdings" panose="05000000000000000000" charset="0"/>
              <a:buChar char=""/>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VRBO 在内层迭代过程中采用一组更小的样本 S2，</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      递归地更新梯度估计器 ∇yG ( ̃xk,t , ̃yk,t ; S2) </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      和∇Φ ( ̃xk,t ,  ̃yk,t ; S2)</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pic>
        <p:nvPicPr>
          <p:cNvPr id="2" name="图片 1"/>
          <p:cNvPicPr>
            <a:picLocks noChangeAspect="1"/>
          </p:cNvPicPr>
          <p:nvPr/>
        </p:nvPicPr>
        <p:blipFill>
          <a:blip r:embed="rId1"/>
          <a:stretch>
            <a:fillRect/>
          </a:stretch>
        </p:blipFill>
        <p:spPr>
          <a:xfrm>
            <a:off x="7124065" y="1155065"/>
            <a:ext cx="4824730" cy="4546600"/>
          </a:xfrm>
          <a:prstGeom prst="rect">
            <a:avLst/>
          </a:prstGeom>
        </p:spPr>
      </p:pic>
      <p:sp>
        <p:nvSpPr>
          <p:cNvPr id="3" name="文本框 2"/>
          <p:cNvSpPr txBox="1"/>
          <p:nvPr/>
        </p:nvSpPr>
        <p:spPr>
          <a:xfrm>
            <a:off x="307975" y="3094355"/>
            <a:ext cx="6252845" cy="1476375"/>
          </a:xfrm>
          <a:prstGeom prst="rect">
            <a:avLst/>
          </a:prstGeom>
          <a:noFill/>
        </p:spPr>
        <p:txBody>
          <a:bodyPr wrap="square" rtlCol="0" anchor="t">
            <a:spAutoFit/>
          </a:bodyPr>
          <a:lstStyle/>
          <a:p>
            <a:pPr marL="285750" indent="-285750" algn="just">
              <a:lnSpc>
                <a:spcPct val="100000"/>
              </a:lnSpc>
              <a:buFont typeface="Wingdings" panose="05000000000000000000" charset="0"/>
              <a:buChar char=""/>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VRBO 将外循环迭代划分为若干个 epoch，</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   并在每个 epoch 开始时，</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   基于一批独立样本 S1 </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   计算超梯度估计器 ̂ ∇Φ (xk, yk; S1) </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Font typeface="Wingdings" panose="05000000000000000000" charset="0"/>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   和梯度 ∇yG (xk, yk; S1)</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7" name="矩形: 圆角 49"/>
          <p:cNvSpPr/>
          <p:nvPr/>
        </p:nvSpPr>
        <p:spPr>
          <a:xfrm>
            <a:off x="9420225" y="632142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14" name="组合 13"/>
          <p:cNvGrpSpPr/>
          <p:nvPr/>
        </p:nvGrpSpPr>
        <p:grpSpPr>
          <a:xfrm>
            <a:off x="6435090" y="6322060"/>
            <a:ext cx="5601335" cy="307340"/>
            <a:chOff x="6453" y="9984"/>
            <a:chExt cx="8821" cy="484"/>
          </a:xfrm>
        </p:grpSpPr>
        <p:sp>
          <p:nvSpPr>
            <p:cNvPr id="8" name="文本框 7"/>
            <p:cNvSpPr txBox="1"/>
            <p:nvPr/>
          </p:nvSpPr>
          <p:spPr>
            <a:xfrm>
              <a:off x="11315" y="9984"/>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2" name="文本框 11"/>
            <p:cNvSpPr txBox="1"/>
            <p:nvPr/>
          </p:nvSpPr>
          <p:spPr>
            <a:xfrm>
              <a:off x="8687" y="9984"/>
              <a:ext cx="1826" cy="483"/>
            </a:xfrm>
            <a:prstGeom prst="rect">
              <a:avLst/>
            </a:prstGeom>
            <a:noFill/>
          </p:spPr>
          <p:txBody>
            <a:bodyPr wrap="square" rtlCol="0">
              <a:spAutoFit/>
            </a:bodyPr>
            <a:p>
              <a:r>
                <a:rPr lang="en-US" altLang="zh-CN" sz="1400" spc="100" dirty="0">
                  <a:solidFill>
                    <a:schemeClr val="tx2"/>
                  </a:solidFill>
                  <a:cs typeface="+mn-ea"/>
                  <a:sym typeface="+mn-lt"/>
                </a:rPr>
                <a:t>MRBO</a:t>
              </a:r>
              <a:r>
                <a:rPr lang="zh-CN" altLang="en-US" sz="1400" spc="100" dirty="0">
                  <a:solidFill>
                    <a:schemeClr val="tx2"/>
                  </a:solidFill>
                  <a:cs typeface="+mn-ea"/>
                  <a:sym typeface="+mn-lt"/>
                </a:rPr>
                <a:t>算法</a:t>
              </a:r>
              <a:endParaRPr lang="zh-CN" altLang="en-US" sz="1400" spc="100" dirty="0">
                <a:solidFill>
                  <a:schemeClr val="tx2"/>
                </a:solidFill>
                <a:cs typeface="+mn-ea"/>
                <a:sym typeface="+mn-lt"/>
              </a:endParaRPr>
            </a:p>
          </p:txBody>
        </p:sp>
        <p:sp>
          <p:nvSpPr>
            <p:cNvPr id="13" name="文本框 12"/>
            <p:cNvSpPr txBox="1"/>
            <p:nvPr/>
          </p:nvSpPr>
          <p:spPr>
            <a:xfrm>
              <a:off x="13786"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代码复现</a:t>
              </a:r>
              <a:endParaRPr lang="zh-CN" altLang="en-US" sz="1400" spc="100" dirty="0">
                <a:solidFill>
                  <a:schemeClr val="tx2">
                    <a:lumMod val="75000"/>
                  </a:schemeClr>
                </a:solidFill>
                <a:cs typeface="+mn-ea"/>
                <a:sym typeface="+mn-lt"/>
              </a:endParaRPr>
            </a:p>
          </p:txBody>
        </p:sp>
        <p:sp>
          <p:nvSpPr>
            <p:cNvPr id="16" name="文本框 15"/>
            <p:cNvSpPr txBox="1"/>
            <p:nvPr/>
          </p:nvSpPr>
          <p:spPr>
            <a:xfrm>
              <a:off x="6453" y="9985"/>
              <a:ext cx="1488" cy="483"/>
            </a:xfrm>
            <a:prstGeom prst="rect">
              <a:avLst/>
            </a:prstGeom>
            <a:noFill/>
          </p:spPr>
          <p:txBody>
            <a:bodyPr wrap="square" rtlCol="0">
              <a:spAutoFit/>
            </a:bodyPr>
            <a:p>
              <a:r>
                <a:rPr lang="zh-CN" altLang="en-US" sz="1400" spc="100" dirty="0">
                  <a:solidFill>
                    <a:schemeClr val="tx2"/>
                  </a:solidFill>
                  <a:cs typeface="+mn-ea"/>
                  <a:sym typeface="+mn-lt"/>
                </a:rPr>
                <a:t>论文概述</a:t>
              </a:r>
              <a:endParaRPr lang="zh-CN" altLang="en-US" sz="1400" spc="100" dirty="0">
                <a:solidFill>
                  <a:schemeClr val="tx2"/>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矩形: 圆角 49"/>
          <p:cNvSpPr/>
          <p:nvPr/>
        </p:nvSpPr>
        <p:spPr>
          <a:xfrm>
            <a:off x="7783195" y="632142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9" name="平行四边形 8"/>
          <p:cNvSpPr/>
          <p:nvPr/>
        </p:nvSpPr>
        <p:spPr>
          <a:xfrm>
            <a:off x="-2956560" y="-193675"/>
            <a:ext cx="1038225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40" name="文本框 139"/>
          <p:cNvSpPr txBox="1"/>
          <p:nvPr/>
        </p:nvSpPr>
        <p:spPr>
          <a:xfrm>
            <a:off x="307975" y="1169035"/>
            <a:ext cx="5175885" cy="460375"/>
          </a:xfrm>
          <a:prstGeom prst="rect">
            <a:avLst/>
          </a:prstGeom>
          <a:noFill/>
        </p:spPr>
        <p:txBody>
          <a:bodyPr wrap="square" rtlCol="0">
            <a:spAutoFit/>
          </a:bodyPr>
          <a:lstStyle/>
          <a:p>
            <a:pPr algn="just"/>
            <a:r>
              <a:rPr lang="en-US" altLang="zh-CN" sz="2400" b="1" dirty="0">
                <a:solidFill>
                  <a:srgbClr val="304086"/>
                </a:solidFill>
                <a:latin typeface="黑体" panose="02010609060101010101" charset="-122"/>
                <a:ea typeface="黑体" panose="02010609060101010101" charset="-122"/>
                <a:cs typeface="黑体" panose="02010609060101010101" charset="-122"/>
                <a:sym typeface="+mn-lt"/>
              </a:rPr>
              <a:t>VRBO </a:t>
            </a:r>
            <a:r>
              <a:rPr lang="zh-CN" altLang="en-US" sz="2400" b="1" dirty="0">
                <a:solidFill>
                  <a:srgbClr val="304086"/>
                </a:solidFill>
                <a:latin typeface="黑体" panose="02010609060101010101" charset="-122"/>
                <a:ea typeface="黑体" panose="02010609060101010101" charset="-122"/>
                <a:cs typeface="黑体" panose="02010609060101010101" charset="-122"/>
                <a:sym typeface="+mn-lt"/>
              </a:rPr>
              <a:t>收敛性分析</a:t>
            </a:r>
            <a:endParaRPr lang="zh-CN" altLang="en-US" sz="2400" b="1" dirty="0">
              <a:solidFill>
                <a:srgbClr val="304086"/>
              </a:solidFill>
              <a:latin typeface="黑体" panose="02010609060101010101" charset="-122"/>
              <a:ea typeface="黑体" panose="02010609060101010101" charset="-122"/>
              <a:cs typeface="黑体" panose="02010609060101010101" charset="-122"/>
              <a:sym typeface="+mn-lt"/>
            </a:endParaRPr>
          </a:p>
        </p:txBody>
      </p:sp>
      <p:cxnSp>
        <p:nvCxnSpPr>
          <p:cNvPr id="145" name="直接连接符 144"/>
          <p:cNvCxnSpPr/>
          <p:nvPr/>
        </p:nvCxnSpPr>
        <p:spPr>
          <a:xfrm flipV="1">
            <a:off x="7846695" y="448310"/>
            <a:ext cx="3750310" cy="13335"/>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975" y="1873250"/>
            <a:ext cx="5928995" cy="3415030"/>
          </a:xfrm>
          <a:prstGeom prst="rect">
            <a:avLst/>
          </a:prstGeom>
          <a:noFill/>
        </p:spPr>
        <p:txBody>
          <a:bodyPr wrap="square" rtlCol="0" anchor="t">
            <a:spAutoFit/>
          </a:bodyPr>
          <a:lstStyle/>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VRBO 的收敛速度与迭代次数 K 呈亚线性失系。</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收敛误差由两个项组成。</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第一个误差项   是由外循环的小批量梯度和超梯度估计引起的</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第二个误差项是        由 Hessian 向量类型的超梯度估计的近似误差引起的，它随着 Q 以指数速度递减。</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grpSp>
        <p:nvGrpSpPr>
          <p:cNvPr id="14" name="组合 13"/>
          <p:cNvGrpSpPr/>
          <p:nvPr/>
        </p:nvGrpSpPr>
        <p:grpSpPr>
          <a:xfrm>
            <a:off x="6437630" y="6322060"/>
            <a:ext cx="5622290" cy="307340"/>
            <a:chOff x="6453" y="9984"/>
            <a:chExt cx="8854" cy="484"/>
          </a:xfrm>
        </p:grpSpPr>
        <p:sp>
          <p:nvSpPr>
            <p:cNvPr id="11" name="文本框 10"/>
            <p:cNvSpPr txBox="1"/>
            <p:nvPr/>
          </p:nvSpPr>
          <p:spPr>
            <a:xfrm>
              <a:off x="11315" y="9984"/>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5" name="文本框 14"/>
            <p:cNvSpPr txBox="1"/>
            <p:nvPr/>
          </p:nvSpPr>
          <p:spPr>
            <a:xfrm>
              <a:off x="8687" y="9984"/>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2" name="文本框 1"/>
            <p:cNvSpPr txBox="1"/>
            <p:nvPr/>
          </p:nvSpPr>
          <p:spPr>
            <a:xfrm>
              <a:off x="13819"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代码复现</a:t>
              </a:r>
              <a:endParaRPr lang="zh-CN" altLang="en-US" sz="1400" spc="100" dirty="0">
                <a:solidFill>
                  <a:schemeClr val="tx2">
                    <a:lumMod val="75000"/>
                  </a:schemeClr>
                </a:solidFill>
                <a:cs typeface="+mn-ea"/>
                <a:sym typeface="+mn-lt"/>
              </a:endParaRPr>
            </a:p>
          </p:txBody>
        </p:sp>
        <p:sp>
          <p:nvSpPr>
            <p:cNvPr id="13" name="文本框 12"/>
            <p:cNvSpPr txBox="1"/>
            <p:nvPr/>
          </p:nvSpPr>
          <p:spPr>
            <a:xfrm>
              <a:off x="6453" y="9985"/>
              <a:ext cx="1488" cy="483"/>
            </a:xfrm>
            <a:prstGeom prst="rect">
              <a:avLst/>
            </a:prstGeom>
            <a:noFill/>
          </p:spPr>
          <p:txBody>
            <a:bodyPr wrap="square" rtlCol="0">
              <a:spAutoFit/>
            </a:bodyPr>
            <a:p>
              <a:r>
                <a:rPr lang="zh-CN" altLang="en-US" sz="1400" spc="100" dirty="0">
                  <a:solidFill>
                    <a:schemeClr val="tx2"/>
                  </a:solidFill>
                  <a:cs typeface="+mn-ea"/>
                  <a:sym typeface="+mn-lt"/>
                </a:rPr>
                <a:t>论文概述</a:t>
              </a:r>
              <a:endParaRPr lang="zh-CN" altLang="en-US" sz="1400" spc="100" dirty="0">
                <a:solidFill>
                  <a:schemeClr val="tx2"/>
                </a:solidFill>
                <a:cs typeface="+mn-ea"/>
                <a:sym typeface="+mn-lt"/>
              </a:endParaRPr>
            </a:p>
          </p:txBody>
        </p:sp>
      </p:grpSp>
      <p:pic>
        <p:nvPicPr>
          <p:cNvPr id="4" name="图片 3"/>
          <p:cNvPicPr>
            <a:picLocks noChangeAspect="1"/>
          </p:cNvPicPr>
          <p:nvPr/>
        </p:nvPicPr>
        <p:blipFill>
          <a:blip r:embed="rId1"/>
          <a:stretch>
            <a:fillRect/>
          </a:stretch>
        </p:blipFill>
        <p:spPr>
          <a:xfrm>
            <a:off x="7783195" y="2972435"/>
            <a:ext cx="3873500" cy="838200"/>
          </a:xfrm>
          <a:prstGeom prst="rect">
            <a:avLst/>
          </a:prstGeom>
        </p:spPr>
      </p:pic>
      <p:pic>
        <p:nvPicPr>
          <p:cNvPr id="6" name="图片 5"/>
          <p:cNvPicPr>
            <a:picLocks noChangeAspect="1"/>
          </p:cNvPicPr>
          <p:nvPr/>
        </p:nvPicPr>
        <p:blipFill>
          <a:blip r:embed="rId2"/>
          <a:stretch>
            <a:fillRect/>
          </a:stretch>
        </p:blipFill>
        <p:spPr>
          <a:xfrm>
            <a:off x="1838960" y="3276600"/>
            <a:ext cx="228600" cy="304800"/>
          </a:xfrm>
          <a:prstGeom prst="rect">
            <a:avLst/>
          </a:prstGeom>
        </p:spPr>
      </p:pic>
      <p:pic>
        <p:nvPicPr>
          <p:cNvPr id="7" name="图片 6"/>
          <p:cNvPicPr>
            <a:picLocks noChangeAspect="1"/>
          </p:cNvPicPr>
          <p:nvPr/>
        </p:nvPicPr>
        <p:blipFill>
          <a:blip r:embed="rId3"/>
          <a:stretch>
            <a:fillRect/>
          </a:stretch>
        </p:blipFill>
        <p:spPr>
          <a:xfrm>
            <a:off x="2067560" y="3782060"/>
            <a:ext cx="863600" cy="317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6" name="圆角矩形 7"/>
          <p:cNvSpPr/>
          <p:nvPr/>
        </p:nvSpPr>
        <p:spPr>
          <a:xfrm>
            <a:off x="913359"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7" name="圆角矩形 8"/>
          <p:cNvSpPr/>
          <p:nvPr/>
        </p:nvSpPr>
        <p:spPr>
          <a:xfrm>
            <a:off x="2944200" y="3873461"/>
            <a:ext cx="1873001" cy="146964"/>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8" name="圆角矩形 9"/>
          <p:cNvSpPr/>
          <p:nvPr/>
        </p:nvSpPr>
        <p:spPr>
          <a:xfrm>
            <a:off x="4975043"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9" name="圆角矩形 10"/>
          <p:cNvSpPr/>
          <p:nvPr/>
        </p:nvSpPr>
        <p:spPr>
          <a:xfrm>
            <a:off x="7005884"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0" name="圆角矩形 11"/>
          <p:cNvSpPr/>
          <p:nvPr/>
        </p:nvSpPr>
        <p:spPr>
          <a:xfrm>
            <a:off x="9036727"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1" name="等腰三角形 20"/>
          <p:cNvSpPr/>
          <p:nvPr/>
        </p:nvSpPr>
        <p:spPr>
          <a:xfrm>
            <a:off x="9787547"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2" name="任意多边形 15"/>
          <p:cNvSpPr/>
          <p:nvPr/>
        </p:nvSpPr>
        <p:spPr>
          <a:xfrm>
            <a:off x="3695021"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3" name="任意多边形 16"/>
          <p:cNvSpPr/>
          <p:nvPr/>
        </p:nvSpPr>
        <p:spPr>
          <a:xfrm>
            <a:off x="7756703"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4" name="等腰三角形 23"/>
          <p:cNvSpPr/>
          <p:nvPr/>
        </p:nvSpPr>
        <p:spPr>
          <a:xfrm>
            <a:off x="5725863"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5" name="等腰三角形 24"/>
          <p:cNvSpPr/>
          <p:nvPr/>
        </p:nvSpPr>
        <p:spPr>
          <a:xfrm>
            <a:off x="1664179"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6" name="文本框 25"/>
          <p:cNvSpPr txBox="1"/>
          <p:nvPr/>
        </p:nvSpPr>
        <p:spPr>
          <a:xfrm>
            <a:off x="916638" y="2009855"/>
            <a:ext cx="2211132" cy="1630045"/>
          </a:xfrm>
          <a:prstGeom prst="rect">
            <a:avLst/>
          </a:prstGeom>
          <a:noFill/>
        </p:spPr>
        <p:txBody>
          <a:bodyPr wrap="square" rtlCol="0">
            <a:spAutoFit/>
          </a:bodyPr>
          <a:lstStyle/>
          <a:p>
            <a:pPr algn="just">
              <a:lnSpc>
                <a:spcPts val="2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VRBO 是第一个采用递归方差减少法进行二层优化的方法。</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ts val="2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在 VRBO 中，内循环使用外循</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ts val="2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环中每个 epoch 计算的大批量的梯度估计值来构造方差降低的梯度和超梯度估计</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27" name="文本框 26"/>
          <p:cNvSpPr txBox="1"/>
          <p:nvPr/>
        </p:nvSpPr>
        <p:spPr>
          <a:xfrm>
            <a:off x="938759" y="1647680"/>
            <a:ext cx="2018155" cy="460375"/>
          </a:xfrm>
          <a:prstGeom prst="rect">
            <a:avLst/>
          </a:prstGeom>
          <a:noFill/>
        </p:spPr>
        <p:txBody>
          <a:bodyPr wrap="square" rtlCol="0">
            <a:spAutoFit/>
          </a:bodyPr>
          <a:lstStyle/>
          <a:p>
            <a:pPr algn="just"/>
            <a:r>
              <a:rPr lang="en-US" altLang="zh-CN" sz="2400" dirty="0">
                <a:solidFill>
                  <a:schemeClr val="bg1"/>
                </a:solidFill>
                <a:cs typeface="+mn-ea"/>
                <a:sym typeface="+mn-lt"/>
              </a:rPr>
              <a:t>01</a:t>
            </a:r>
            <a:endParaRPr lang="en-US" altLang="zh-CN" sz="2400" dirty="0">
              <a:solidFill>
                <a:schemeClr val="bg1"/>
              </a:solidFill>
              <a:cs typeface="+mn-ea"/>
              <a:sym typeface="+mn-lt"/>
            </a:endParaRPr>
          </a:p>
        </p:txBody>
      </p:sp>
      <p:sp>
        <p:nvSpPr>
          <p:cNvPr id="28" name="文本框 27"/>
          <p:cNvSpPr txBox="1"/>
          <p:nvPr/>
        </p:nvSpPr>
        <p:spPr>
          <a:xfrm>
            <a:off x="2960814" y="4751813"/>
            <a:ext cx="2211132" cy="1373505"/>
          </a:xfrm>
          <a:prstGeom prst="rect">
            <a:avLst/>
          </a:prstGeom>
          <a:noFill/>
        </p:spPr>
        <p:txBody>
          <a:bodyPr wrap="square" rtlCol="0">
            <a:spAutoFit/>
          </a:bodyPr>
          <a:lstStyle/>
          <a:p>
            <a:pPr algn="just">
              <a:lnSpc>
                <a:spcPts val="2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与 MRBO 类似，VRBO </a:t>
            </a:r>
            <a:r>
              <a:rPr lang="zh-CN" altLang="en-US" sz="1200" dirty="0">
                <a:solidFill>
                  <a:schemeClr val="bg1"/>
                </a:solidFill>
                <a:latin typeface="等线" panose="02010600030101010101" charset="-122"/>
                <a:ea typeface="等线" panose="02010600030101010101" charset="-122"/>
                <a:cs typeface="等线" panose="02010600030101010101" charset="-122"/>
                <a:sym typeface="+mn-lt"/>
              </a:rPr>
              <a:t>使用</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Jacobian 和 Hessian 向量乘积的计算而不是 Hessians 或 Hessians的逆</a:t>
            </a:r>
            <a:r>
              <a:rPr lang="zh-CN" altLang="en-US" sz="1200" dirty="0">
                <a:solidFill>
                  <a:schemeClr val="bg1"/>
                </a:solidFill>
                <a:latin typeface="等线" panose="02010600030101010101" charset="-122"/>
                <a:ea typeface="等线" panose="02010600030101010101" charset="-122"/>
                <a:cs typeface="等线" panose="02010600030101010101" charset="-122"/>
                <a:sym typeface="+mn-lt"/>
              </a:rPr>
              <a:t>。</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从而一定程度上避免了繁杂的</a:t>
            </a:r>
            <a:r>
              <a:rPr lang="zh-CN" altLang="en-US" sz="1200" dirty="0">
                <a:solidFill>
                  <a:schemeClr val="bg1"/>
                </a:solidFill>
                <a:latin typeface="等线" panose="02010600030101010101" charset="-122"/>
                <a:ea typeface="等线" panose="02010600030101010101" charset="-122"/>
                <a:cs typeface="等线" panose="02010600030101010101" charset="-122"/>
                <a:sym typeface="+mn-lt"/>
              </a:rPr>
              <a:t>计算</a:t>
            </a:r>
            <a:endParaRPr lang="zh-CN" altLang="en-US"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30" name="文本框 29"/>
          <p:cNvSpPr txBox="1"/>
          <p:nvPr/>
        </p:nvSpPr>
        <p:spPr>
          <a:xfrm>
            <a:off x="2944200" y="4355348"/>
            <a:ext cx="2018155" cy="460375"/>
          </a:xfrm>
          <a:prstGeom prst="rect">
            <a:avLst/>
          </a:prstGeom>
          <a:noFill/>
        </p:spPr>
        <p:txBody>
          <a:bodyPr wrap="square" rtlCol="0">
            <a:spAutoFit/>
          </a:bodyPr>
          <a:lstStyle/>
          <a:p>
            <a:pPr algn="just"/>
            <a:r>
              <a:rPr lang="en-US" altLang="zh-CN" sz="2400" dirty="0">
                <a:solidFill>
                  <a:schemeClr val="bg1"/>
                </a:solidFill>
                <a:cs typeface="+mn-ea"/>
                <a:sym typeface="+mn-lt"/>
              </a:rPr>
              <a:t>02</a:t>
            </a:r>
            <a:endParaRPr lang="en-US" altLang="zh-CN" sz="2400" dirty="0">
              <a:solidFill>
                <a:schemeClr val="bg1"/>
              </a:solidFill>
              <a:cs typeface="+mn-ea"/>
              <a:sym typeface="+mn-lt"/>
            </a:endParaRPr>
          </a:p>
        </p:txBody>
      </p:sp>
      <p:sp>
        <p:nvSpPr>
          <p:cNvPr id="31" name="文本框 30"/>
          <p:cNvSpPr txBox="1"/>
          <p:nvPr/>
        </p:nvSpPr>
        <p:spPr>
          <a:xfrm>
            <a:off x="4943395" y="2125160"/>
            <a:ext cx="2211132" cy="1116965"/>
          </a:xfrm>
          <a:prstGeom prst="rect">
            <a:avLst/>
          </a:prstGeom>
          <a:noFill/>
        </p:spPr>
        <p:txBody>
          <a:bodyPr wrap="square" rtlCol="0">
            <a:spAutoFit/>
          </a:bodyPr>
          <a:lstStyle/>
          <a:p>
            <a:pPr algn="just">
              <a:lnSpc>
                <a:spcPts val="2000"/>
              </a:lnSpc>
            </a:pPr>
            <a:r>
              <a:rPr lang="zh-CN" altLang="en-US" sz="1200" dirty="0">
                <a:solidFill>
                  <a:schemeClr val="bg1"/>
                </a:solidFill>
                <a:latin typeface="等线" panose="02010600030101010101" charset="-122"/>
                <a:ea typeface="等线" panose="02010600030101010101" charset="-122"/>
                <a:cs typeface="等线" panose="02010600030101010101" charset="-122"/>
                <a:sym typeface="+mn-lt"/>
              </a:rPr>
              <a:t>我</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们可以通过后续实验中的数据结果，发现 VRBO 实现了较低的训练损失，表现出更快的收敛速度与更强的收敛稳定性</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32" name="文本框 31"/>
          <p:cNvSpPr txBox="1"/>
          <p:nvPr/>
        </p:nvSpPr>
        <p:spPr>
          <a:xfrm>
            <a:off x="4991551" y="1648050"/>
            <a:ext cx="2018155" cy="460375"/>
          </a:xfrm>
          <a:prstGeom prst="rect">
            <a:avLst/>
          </a:prstGeom>
          <a:noFill/>
        </p:spPr>
        <p:txBody>
          <a:bodyPr wrap="square" rtlCol="0">
            <a:spAutoFit/>
          </a:bodyPr>
          <a:lstStyle/>
          <a:p>
            <a:pPr algn="just"/>
            <a:r>
              <a:rPr lang="en-US" altLang="zh-CN" sz="2400" dirty="0">
                <a:solidFill>
                  <a:schemeClr val="bg1"/>
                </a:solidFill>
                <a:cs typeface="+mn-ea"/>
                <a:sym typeface="+mn-lt"/>
              </a:rPr>
              <a:t>03</a:t>
            </a:r>
            <a:endParaRPr lang="en-US" altLang="zh-CN" sz="2400" dirty="0">
              <a:solidFill>
                <a:schemeClr val="bg1"/>
              </a:solidFill>
              <a:cs typeface="+mn-ea"/>
              <a:sym typeface="+mn-lt"/>
            </a:endParaRPr>
          </a:p>
        </p:txBody>
      </p:sp>
      <p:sp>
        <p:nvSpPr>
          <p:cNvPr id="33" name="文本框 32"/>
          <p:cNvSpPr txBox="1"/>
          <p:nvPr/>
        </p:nvSpPr>
        <p:spPr>
          <a:xfrm>
            <a:off x="7009810" y="4751813"/>
            <a:ext cx="2211132" cy="1116965"/>
          </a:xfrm>
          <a:prstGeom prst="rect">
            <a:avLst/>
          </a:prstGeom>
          <a:noFill/>
        </p:spPr>
        <p:txBody>
          <a:bodyPr wrap="square" rtlCol="0">
            <a:spAutoFit/>
          </a:bodyPr>
          <a:lstStyle/>
          <a:p>
            <a:pPr algn="just">
              <a:lnSpc>
                <a:spcPts val="2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与 MRBO 类似，作者通过严谨的数学推导，得出 VRBO 在计算的复杂度方面优于所有现有的随机双层优化算法</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34" name="文本框 33"/>
          <p:cNvSpPr txBox="1"/>
          <p:nvPr/>
        </p:nvSpPr>
        <p:spPr>
          <a:xfrm>
            <a:off x="6993196" y="4369953"/>
            <a:ext cx="2018155" cy="460375"/>
          </a:xfrm>
          <a:prstGeom prst="rect">
            <a:avLst/>
          </a:prstGeom>
          <a:noFill/>
        </p:spPr>
        <p:txBody>
          <a:bodyPr wrap="square" rtlCol="0">
            <a:spAutoFit/>
          </a:bodyPr>
          <a:lstStyle/>
          <a:p>
            <a:pPr algn="just"/>
            <a:r>
              <a:rPr lang="en-US" altLang="zh-CN" sz="2400" dirty="0">
                <a:solidFill>
                  <a:schemeClr val="bg1"/>
                </a:solidFill>
                <a:cs typeface="+mn-ea"/>
                <a:sym typeface="+mn-lt"/>
              </a:rPr>
              <a:t>04</a:t>
            </a:r>
            <a:endParaRPr lang="en-US" altLang="zh-CN" sz="2400" dirty="0">
              <a:solidFill>
                <a:schemeClr val="bg1"/>
              </a:solidFill>
              <a:cs typeface="+mn-ea"/>
              <a:sym typeface="+mn-lt"/>
            </a:endParaRPr>
          </a:p>
        </p:txBody>
      </p:sp>
      <p:sp>
        <p:nvSpPr>
          <p:cNvPr id="35" name="文本框 34"/>
          <p:cNvSpPr txBox="1"/>
          <p:nvPr/>
        </p:nvSpPr>
        <p:spPr>
          <a:xfrm>
            <a:off x="8873490" y="2009775"/>
            <a:ext cx="2538730" cy="1630045"/>
          </a:xfrm>
          <a:prstGeom prst="rect">
            <a:avLst/>
          </a:prstGeom>
          <a:noFill/>
        </p:spPr>
        <p:txBody>
          <a:bodyPr wrap="square" rtlCol="0">
            <a:spAutoFit/>
          </a:bodyPr>
          <a:lstStyle/>
          <a:p>
            <a:pPr algn="just">
              <a:lnSpc>
                <a:spcPts val="2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通过与 MRBO (以及其他基于单环动量的算法 MSTSA、STABLE 和 SEMA) 性能的比较，发现作为一种双环算法，VRBO 实际应用中明显优于所有现有的单回路动量算法（包括 MRBO）</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36" name="文本框 35"/>
          <p:cNvSpPr txBox="1"/>
          <p:nvPr/>
        </p:nvSpPr>
        <p:spPr>
          <a:xfrm>
            <a:off x="8969441" y="1647785"/>
            <a:ext cx="2018155" cy="460375"/>
          </a:xfrm>
          <a:prstGeom prst="rect">
            <a:avLst/>
          </a:prstGeom>
          <a:noFill/>
        </p:spPr>
        <p:txBody>
          <a:bodyPr wrap="square" rtlCol="0">
            <a:spAutoFit/>
          </a:bodyPr>
          <a:lstStyle/>
          <a:p>
            <a:pPr algn="just"/>
            <a:r>
              <a:rPr lang="en-US" altLang="zh-CN" sz="2400" dirty="0">
                <a:solidFill>
                  <a:schemeClr val="bg1"/>
                </a:solidFill>
                <a:cs typeface="+mn-ea"/>
                <a:sym typeface="+mn-lt"/>
              </a:rPr>
              <a:t>05</a:t>
            </a:r>
            <a:endParaRPr lang="en-US" altLang="zh-CN" sz="2400" dirty="0">
              <a:solidFill>
                <a:schemeClr val="bg1"/>
              </a:solidFill>
              <a:cs typeface="+mn-ea"/>
              <a:sym typeface="+mn-lt"/>
            </a:endParaRPr>
          </a:p>
        </p:txBody>
      </p:sp>
      <p:cxnSp>
        <p:nvCxnSpPr>
          <p:cNvPr id="37" name="直接连接符 36"/>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38" name="圆角矩形 10"/>
          <p:cNvSpPr/>
          <p:nvPr/>
        </p:nvSpPr>
        <p:spPr>
          <a:xfrm>
            <a:off x="392430" y="153289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40" name="文本框 139"/>
          <p:cNvSpPr txBox="1"/>
          <p:nvPr/>
        </p:nvSpPr>
        <p:spPr>
          <a:xfrm>
            <a:off x="292100" y="1033780"/>
            <a:ext cx="6555740" cy="460375"/>
          </a:xfrm>
          <a:prstGeom prst="rect">
            <a:avLst/>
          </a:prstGeom>
          <a:noFill/>
        </p:spPr>
        <p:txBody>
          <a:bodyPr wrap="square" rtlCol="0">
            <a:spAutoFit/>
          </a:bodyPr>
          <a:lstStyle/>
          <a:p>
            <a:pPr algn="just"/>
            <a:r>
              <a:rPr lang="en-US" altLang="zh-CN" sz="2400" b="1" dirty="0">
                <a:solidFill>
                  <a:srgbClr val="304086"/>
                </a:solidFill>
                <a:latin typeface="黑体" panose="02010609060101010101" charset="-122"/>
                <a:ea typeface="黑体" panose="02010609060101010101" charset="-122"/>
                <a:cs typeface="黑体" panose="02010609060101010101" charset="-122"/>
                <a:sym typeface="+mn-lt"/>
              </a:rPr>
              <a:t>基于方差减少策略的递归二层优化器（VRBO）</a:t>
            </a:r>
            <a:endParaRPr lang="en-US" altLang="zh-CN" sz="2400" b="1" dirty="0">
              <a:solidFill>
                <a:srgbClr val="304086"/>
              </a:solidFill>
              <a:latin typeface="黑体" panose="02010609060101010101" charset="-122"/>
              <a:ea typeface="黑体" panose="02010609060101010101" charset="-122"/>
              <a:cs typeface="黑体" panose="02010609060101010101" charset="-122"/>
              <a:sym typeface="+mn-lt"/>
            </a:endParaRPr>
          </a:p>
        </p:txBody>
      </p:sp>
      <p:sp>
        <p:nvSpPr>
          <p:cNvPr id="4" name="矩形: 圆角 49"/>
          <p:cNvSpPr/>
          <p:nvPr/>
        </p:nvSpPr>
        <p:spPr>
          <a:xfrm>
            <a:off x="7042150" y="6369050"/>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3" name="组合 2"/>
          <p:cNvGrpSpPr/>
          <p:nvPr/>
        </p:nvGrpSpPr>
        <p:grpSpPr>
          <a:xfrm>
            <a:off x="3861435" y="6365875"/>
            <a:ext cx="8161020" cy="311150"/>
            <a:chOff x="5952" y="494"/>
            <a:chExt cx="12852" cy="490"/>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494"/>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5952" y="494"/>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495176" y="3010975"/>
            <a:ext cx="1163627" cy="2447189"/>
          </a:xfrm>
          <a:prstGeom prst="rect">
            <a:avLst/>
          </a:prstGeom>
        </p:spPr>
      </p:pic>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1147467" y="4674933"/>
            <a:ext cx="1697518" cy="2898692"/>
          </a:xfrm>
          <a:prstGeom prst="rect">
            <a:avLst/>
          </a:prstGeom>
        </p:spPr>
      </p:pic>
      <p:sp>
        <p:nvSpPr>
          <p:cNvPr id="50" name="矩形: 圆角 49"/>
          <p:cNvSpPr/>
          <p:nvPr/>
        </p:nvSpPr>
        <p:spPr>
          <a:xfrm>
            <a:off x="8260715" y="29527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3" name="图片 8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3402846" y="3910631"/>
            <a:ext cx="1069701" cy="1826627"/>
          </a:xfrm>
          <a:prstGeom prst="rect">
            <a:avLst/>
          </a:prstGeom>
        </p:spPr>
      </p:pic>
      <p:pic>
        <p:nvPicPr>
          <p:cNvPr id="86" name="图片 85"/>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7958501" y="3912539"/>
            <a:ext cx="1069701" cy="1826627"/>
          </a:xfrm>
          <a:prstGeom prst="rect">
            <a:avLst/>
          </a:prstGeom>
        </p:spPr>
      </p:pic>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675600" y="4674933"/>
            <a:ext cx="1697518" cy="2898692"/>
          </a:xfrm>
          <a:prstGeom prst="rect">
            <a:avLst/>
          </a:prstGeom>
        </p:spPr>
      </p:pic>
      <p:sp>
        <p:nvSpPr>
          <p:cNvPr id="88" name="文本框 87"/>
          <p:cNvSpPr txBox="1"/>
          <p:nvPr/>
        </p:nvSpPr>
        <p:spPr>
          <a:xfrm>
            <a:off x="3527425" y="2546985"/>
            <a:ext cx="5266055" cy="706755"/>
          </a:xfrm>
          <a:prstGeom prst="rect">
            <a:avLst/>
          </a:prstGeom>
          <a:noFill/>
        </p:spPr>
        <p:txBody>
          <a:bodyPr wrap="square" rtlCol="0">
            <a:spAutoFit/>
          </a:bodyPr>
          <a:lstStyle/>
          <a:p>
            <a:pPr algn="dist"/>
            <a:r>
              <a:rPr lang="zh-CN" altLang="en-US" sz="4000" b="1" dirty="0">
                <a:solidFill>
                  <a:schemeClr val="bg1"/>
                </a:solidFill>
                <a:cs typeface="+mn-ea"/>
                <a:sym typeface="+mn-lt"/>
              </a:rPr>
              <a:t>代码复现</a:t>
            </a:r>
            <a:endParaRPr lang="zh-CN" altLang="en-US" sz="4000" b="1" dirty="0">
              <a:solidFill>
                <a:schemeClr val="bg1"/>
              </a:solidFill>
              <a:cs typeface="+mn-ea"/>
              <a:sym typeface="+mn-lt"/>
            </a:endParaRPr>
          </a:p>
        </p:txBody>
      </p:sp>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023443" y="3685549"/>
            <a:ext cx="1588557" cy="98339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524471" y="3777396"/>
            <a:ext cx="990769" cy="613332"/>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7158770" y="4985625"/>
            <a:ext cx="509182" cy="1484217"/>
          </a:xfrm>
          <a:prstGeom prst="rect">
            <a:avLst/>
          </a:prstGeom>
        </p:spPr>
      </p:pic>
      <p:pic>
        <p:nvPicPr>
          <p:cNvPr id="20" name="图片 19"/>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3895701" y="5458164"/>
            <a:ext cx="784295" cy="1028752"/>
          </a:xfrm>
          <a:prstGeom prst="rect">
            <a:avLst/>
          </a:prstGeom>
        </p:spPr>
      </p:pic>
      <p:pic>
        <p:nvPicPr>
          <p:cNvPr id="95" name="图片 94"/>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8260748" y="5458164"/>
            <a:ext cx="411027" cy="539140"/>
          </a:xfrm>
          <a:prstGeom prst="rect">
            <a:avLst/>
          </a:prstGeom>
        </p:spPr>
      </p:pic>
      <p:pic>
        <p:nvPicPr>
          <p:cNvPr id="96" name="图片 95"/>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6575423" y="5965693"/>
            <a:ext cx="509182" cy="667889"/>
          </a:xfrm>
          <a:prstGeom prst="rect">
            <a:avLst/>
          </a:prstGeom>
        </p:spPr>
      </p:pic>
      <p:pic>
        <p:nvPicPr>
          <p:cNvPr id="97" name="图片 96"/>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4705532" y="4594014"/>
            <a:ext cx="509182" cy="1484217"/>
          </a:xfrm>
          <a:prstGeom prst="rect">
            <a:avLst/>
          </a:prstGeom>
        </p:spPr>
      </p:pic>
      <p:pic>
        <p:nvPicPr>
          <p:cNvPr id="21" name="图片 20"/>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7608309" y="5621609"/>
            <a:ext cx="517023" cy="701862"/>
          </a:xfrm>
          <a:prstGeom prst="rect">
            <a:avLst/>
          </a:prstGeom>
        </p:spPr>
      </p:pic>
      <p:grpSp>
        <p:nvGrpSpPr>
          <p:cNvPr id="30" name="组合 29"/>
          <p:cNvGrpSpPr/>
          <p:nvPr/>
        </p:nvGrpSpPr>
        <p:grpSpPr>
          <a:xfrm>
            <a:off x="5056396" y="1480050"/>
            <a:ext cx="1740999" cy="1014730"/>
            <a:chOff x="5056396" y="1480050"/>
            <a:chExt cx="1740999" cy="1014730"/>
          </a:xfrm>
        </p:grpSpPr>
        <p:sp>
          <p:nvSpPr>
            <p:cNvPr id="87" name="文本框 86"/>
            <p:cNvSpPr txBox="1"/>
            <p:nvPr/>
          </p:nvSpPr>
          <p:spPr>
            <a:xfrm>
              <a:off x="5523993" y="1480050"/>
              <a:ext cx="1273402" cy="1014730"/>
            </a:xfrm>
            <a:prstGeom prst="rect">
              <a:avLst/>
            </a:prstGeom>
            <a:noFill/>
          </p:spPr>
          <p:txBody>
            <a:bodyPr wrap="square" rtlCol="0">
              <a:spAutoFit/>
            </a:bodyPr>
            <a:lstStyle/>
            <a:p>
              <a:pPr algn="dist"/>
              <a:r>
                <a:rPr lang="en-US" altLang="zh-CN" sz="6000" b="1" dirty="0">
                  <a:solidFill>
                    <a:srgbClr val="304086"/>
                  </a:solidFill>
                  <a:cs typeface="+mn-ea"/>
                  <a:sym typeface="+mn-lt"/>
                </a:rPr>
                <a:t>04</a:t>
              </a:r>
              <a:endParaRPr lang="zh-CN" altLang="en-US" sz="6000" b="1" dirty="0">
                <a:solidFill>
                  <a:srgbClr val="304086"/>
                </a:solidFill>
                <a:cs typeface="+mn-ea"/>
                <a:sym typeface="+mn-lt"/>
              </a:endParaRPr>
            </a:p>
          </p:txBody>
        </p:sp>
        <p:sp>
          <p:nvSpPr>
            <p:cNvPr id="110" name="任意多边形: 形状 109"/>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grpSp>
        <p:nvGrpSpPr>
          <p:cNvPr id="3" name="组合 2"/>
          <p:cNvGrpSpPr/>
          <p:nvPr/>
        </p:nvGrpSpPr>
        <p:grpSpPr>
          <a:xfrm>
            <a:off x="3801745" y="294640"/>
            <a:ext cx="8120380" cy="309245"/>
            <a:chOff x="6016" y="497"/>
            <a:chExt cx="12788" cy="487"/>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767080" y="1759585"/>
            <a:ext cx="6223000" cy="2676525"/>
          </a:xfrm>
          <a:prstGeom prst="rect">
            <a:avLst/>
          </a:prstGeom>
          <a:noFill/>
        </p:spPr>
        <p:txBody>
          <a:bodyPr wrap="square" rtlCol="0">
            <a:spAutoFit/>
          </a:bodyPr>
          <a:lstStyle/>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作者将提出的两种优化算法 MRBO 与 VRBO 的性能与</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其他双层优化算法进行了综合比较：</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BSA（双环随机算法）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AID-FP（双环决策算法）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MSTSA（单回路随机算法）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STABLE（带 Hessian 的单循环随机算法逆向计算）</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stocBiO（双环随机算法）。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6" name="文本框 5"/>
          <p:cNvSpPr txBox="1"/>
          <p:nvPr/>
        </p:nvSpPr>
        <p:spPr>
          <a:xfrm>
            <a:off x="764540" y="991235"/>
            <a:ext cx="4914900" cy="768350"/>
          </a:xfrm>
          <a:prstGeom prst="rect">
            <a:avLst/>
          </a:prstGeom>
          <a:noFill/>
        </p:spPr>
        <p:txBody>
          <a:bodyPr wrap="square" rtlCol="0">
            <a:spAutoFit/>
          </a:bodyPr>
          <a:lstStyle/>
          <a:p>
            <a:pPr algn="just"/>
            <a:r>
              <a:rPr lang="zh-CN" altLang="en-US" sz="4400" b="1" dirty="0">
                <a:solidFill>
                  <a:schemeClr val="bg1"/>
                </a:solidFill>
                <a:cs typeface="+mn-ea"/>
                <a:sym typeface="+mn-lt"/>
              </a:rPr>
              <a:t>原文实验与结论</a:t>
            </a:r>
            <a:endParaRPr lang="zh-CN" altLang="en-US" sz="4400" b="1" dirty="0">
              <a:solidFill>
                <a:schemeClr val="bg1"/>
              </a:solidFill>
              <a:cs typeface="+mn-ea"/>
              <a:sym typeface="+mn-lt"/>
            </a:endParaRPr>
          </a:p>
        </p:txBody>
      </p:sp>
      <p:sp>
        <p:nvSpPr>
          <p:cNvPr id="8" name="文本框 7"/>
          <p:cNvSpPr txBox="1"/>
          <p:nvPr/>
        </p:nvSpPr>
        <p:spPr>
          <a:xfrm>
            <a:off x="764540" y="4531360"/>
            <a:ext cx="10662920" cy="2584450"/>
          </a:xfrm>
          <a:prstGeom prst="rect">
            <a:avLst/>
          </a:prstGeom>
          <a:noFill/>
        </p:spPr>
        <p:txBody>
          <a:bodyPr wrap="square" rtlCol="0" anchor="t">
            <a:spAutoFit/>
          </a:bodyPr>
          <a:lstStyle/>
          <a:p>
            <a:pPr marL="285750" indent="-285750" algn="just" fontAlgn="auto">
              <a:lnSpc>
                <a:spcPct val="100000"/>
              </a:lnSpc>
              <a:buClrTx/>
              <a:buSzTx/>
              <a:buFontTx/>
            </a:pP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基于</a:t>
            </a: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MNIST 数据集进行</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了训练</a:t>
            </a: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与测试。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1</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）VRBO 相比于 SGD 型的 stocBiO 算法，有着更低的 training loss 与更稳定的收敛过程。</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2</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）VRBO 的收敛速度明显快于所有基于动量的单回路方法。</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3</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）MRBO 实现了最快的所有基于单圈动量的算法的收敛速度</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endParaRPr lang="zh-CN" altLang="en-US"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zh-CN" altLang="en-US" dirty="0">
                <a:solidFill>
                  <a:schemeClr val="bg1"/>
                </a:solidFill>
                <a:latin typeface="等线" panose="02010600030101010101" charset="-122"/>
                <a:ea typeface="等线" panose="02010600030101010101" charset="-122"/>
                <a:cs typeface="等线" panose="02010600030101010101" charset="-122"/>
                <a:sym typeface="+mn-lt"/>
              </a:rPr>
              <a:t>双回路算法往往比单回路算法有更快的收敛速度！</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0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在极小化和极大极小问题中，单回路算法的性能明显优于双回路算法。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buClrTx/>
              <a:buSzTx/>
              <a:buFontTx/>
            </a:pP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buClrTx/>
              <a:buSzTx/>
              <a:buFontTx/>
            </a:pPr>
            <a:endParaRPr lang="zh-CN" altLang="en-US" sz="1600"/>
          </a:p>
        </p:txBody>
      </p:sp>
      <p:sp>
        <p:nvSpPr>
          <p:cNvPr id="7" name="矩形: 圆角 49"/>
          <p:cNvSpPr/>
          <p:nvPr/>
        </p:nvSpPr>
        <p:spPr>
          <a:xfrm>
            <a:off x="8374380" y="223520"/>
            <a:ext cx="1186180" cy="27178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2" name="组合 1"/>
          <p:cNvGrpSpPr/>
          <p:nvPr/>
        </p:nvGrpSpPr>
        <p:grpSpPr>
          <a:xfrm>
            <a:off x="3863975" y="222250"/>
            <a:ext cx="8120380" cy="309245"/>
            <a:chOff x="6016" y="497"/>
            <a:chExt cx="12788" cy="487"/>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7"/>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5" name="文本框 4"/>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pic>
        <p:nvPicPr>
          <p:cNvPr id="12" name="图片 11"/>
          <p:cNvPicPr>
            <a:picLocks noChangeAspect="1"/>
          </p:cNvPicPr>
          <p:nvPr/>
        </p:nvPicPr>
        <p:blipFill>
          <a:blip r:embed="rId1"/>
          <a:stretch>
            <a:fillRect/>
          </a:stretch>
        </p:blipFill>
        <p:spPr>
          <a:xfrm>
            <a:off x="5679440" y="2463165"/>
            <a:ext cx="6356350" cy="20834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993775" y="2336800"/>
            <a:ext cx="4863465" cy="3969385"/>
          </a:xfrm>
          <a:prstGeom prst="rect">
            <a:avLst/>
          </a:prstGeom>
          <a:noFill/>
        </p:spPr>
        <p:txBody>
          <a:bodyPr wrap="square" rtlCol="0">
            <a:spAutoFit/>
          </a:bodyPr>
          <a:lstStyle/>
          <a:p>
            <a:pPr algn="just" fontAlgn="auto">
              <a:lnSpc>
                <a:spcPct val="150000"/>
              </a:lnSpc>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我们在代码复现的过程中，</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出</a:t>
            </a: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于模块设计的综合性考虑，将代码部分主要划分为四个模块：</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50000"/>
              </a:lnSpc>
            </a:pPr>
            <a:endParaRPr lang="en-US" altLang="zh-CN" sz="1600" b="1"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50000"/>
              </a:lnSpc>
              <a:buFont typeface="Wingdings" panose="05000000000000000000" charset="0"/>
              <a:buChar char="l"/>
            </a:pPr>
            <a:r>
              <a:rPr lang="en-US" altLang="zh-CN" b="1" dirty="0">
                <a:solidFill>
                  <a:schemeClr val="bg1"/>
                </a:solidFill>
                <a:latin typeface="等线" panose="02010600030101010101" charset="-122"/>
                <a:ea typeface="等线" panose="02010600030101010101" charset="-122"/>
                <a:cs typeface="等线" panose="02010600030101010101" charset="-122"/>
                <a:sym typeface="+mn-lt"/>
              </a:rPr>
              <a:t>参数设计模块</a:t>
            </a:r>
            <a:endParaRPr lang="en-US" altLang="zh-CN" b="1"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50000"/>
              </a:lnSpc>
              <a:buFont typeface="Wingdings" panose="05000000000000000000" charset="0"/>
              <a:buChar char="l"/>
            </a:pPr>
            <a:r>
              <a:rPr lang="en-US" altLang="zh-CN" b="1" dirty="0">
                <a:solidFill>
                  <a:schemeClr val="bg1"/>
                </a:solidFill>
                <a:latin typeface="等线" panose="02010600030101010101" charset="-122"/>
                <a:ea typeface="等线" panose="02010600030101010101" charset="-122"/>
                <a:cs typeface="等线" panose="02010600030101010101" charset="-122"/>
                <a:sym typeface="+mn-lt"/>
              </a:rPr>
              <a:t>数据预处理模块</a:t>
            </a:r>
            <a:endParaRPr lang="en-US" altLang="zh-CN" b="1"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50000"/>
              </a:lnSpc>
              <a:buFont typeface="Wingdings" panose="05000000000000000000" charset="0"/>
              <a:buChar char="l"/>
            </a:pPr>
            <a:r>
              <a:rPr lang="en-US" altLang="zh-CN" b="1" dirty="0">
                <a:solidFill>
                  <a:schemeClr val="bg1"/>
                </a:solidFill>
                <a:latin typeface="等线" panose="02010600030101010101" charset="-122"/>
                <a:ea typeface="等线" panose="02010600030101010101" charset="-122"/>
                <a:cs typeface="等线" panose="02010600030101010101" charset="-122"/>
                <a:sym typeface="+mn-lt"/>
              </a:rPr>
              <a:t>双层优化的训练框架</a:t>
            </a:r>
            <a:endParaRPr lang="en-US" altLang="zh-CN" b="1"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50000"/>
              </a:lnSpc>
              <a:buFont typeface="Wingdings" panose="05000000000000000000" charset="0"/>
              <a:buChar char="l"/>
            </a:pPr>
            <a:r>
              <a:rPr lang="en-US" altLang="zh-CN" b="1" dirty="0">
                <a:solidFill>
                  <a:schemeClr val="bg1"/>
                </a:solidFill>
                <a:latin typeface="等线" panose="02010600030101010101" charset="-122"/>
                <a:ea typeface="等线" panose="02010600030101010101" charset="-122"/>
                <a:cs typeface="等线" panose="02010600030101010101" charset="-122"/>
                <a:sym typeface="+mn-lt"/>
              </a:rPr>
              <a:t>核心算法的实现与测试模块</a:t>
            </a:r>
            <a:endParaRPr lang="en-US" altLang="zh-CN" b="1"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fontAlgn="auto">
              <a:lnSpc>
                <a:spcPct val="150000"/>
              </a:lnSpc>
            </a:pP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50000"/>
              </a:lnSpc>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它们之间存在着高度的依赖与递进关系，功能与特性等可以由如</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右侧</a:t>
            </a: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流程图所展示：</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27" name="文本框 26"/>
          <p:cNvSpPr txBox="1"/>
          <p:nvPr/>
        </p:nvSpPr>
        <p:spPr>
          <a:xfrm>
            <a:off x="873760" y="1455420"/>
            <a:ext cx="3317875" cy="768350"/>
          </a:xfrm>
          <a:prstGeom prst="rect">
            <a:avLst/>
          </a:prstGeom>
          <a:noFill/>
        </p:spPr>
        <p:txBody>
          <a:bodyPr wrap="square" rtlCol="0">
            <a:spAutoFit/>
          </a:bodyPr>
          <a:lstStyle/>
          <a:p>
            <a:pPr algn="just"/>
            <a:r>
              <a:rPr lang="zh-CN" altLang="en-US" sz="4400" b="1" dirty="0">
                <a:solidFill>
                  <a:schemeClr val="bg1"/>
                </a:solidFill>
                <a:cs typeface="+mn-ea"/>
                <a:sym typeface="+mn-lt"/>
              </a:rPr>
              <a:t>模块设计</a:t>
            </a:r>
            <a:endParaRPr lang="zh-CN" altLang="en-US" sz="4400" b="1" dirty="0">
              <a:solidFill>
                <a:schemeClr val="bg1"/>
              </a:solidFill>
              <a:cs typeface="+mn-ea"/>
              <a:sym typeface="+mn-lt"/>
            </a:endParaRPr>
          </a:p>
        </p:txBody>
      </p:sp>
      <p:cxnSp>
        <p:nvCxnSpPr>
          <p:cNvPr id="37" name="直接连接符 36"/>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rcRect l="2618" t="2558" r="806"/>
          <a:stretch>
            <a:fillRect/>
          </a:stretch>
        </p:blipFill>
        <p:spPr>
          <a:xfrm>
            <a:off x="6649720" y="294640"/>
            <a:ext cx="4999990" cy="5956935"/>
          </a:xfrm>
          <a:prstGeom prst="rect">
            <a:avLst/>
          </a:prstGeom>
        </p:spPr>
      </p:pic>
      <p:sp>
        <p:nvSpPr>
          <p:cNvPr id="4" name="矩形: 圆角 49"/>
          <p:cNvSpPr/>
          <p:nvPr/>
        </p:nvSpPr>
        <p:spPr>
          <a:xfrm>
            <a:off x="8260715" y="6419215"/>
            <a:ext cx="1200150"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6" name="组合 5"/>
          <p:cNvGrpSpPr/>
          <p:nvPr/>
        </p:nvGrpSpPr>
        <p:grpSpPr>
          <a:xfrm>
            <a:off x="3765550" y="6419215"/>
            <a:ext cx="8120380" cy="309245"/>
            <a:chOff x="6016" y="497"/>
            <a:chExt cx="12788" cy="487"/>
          </a:xfrm>
        </p:grpSpPr>
        <p:sp>
          <p:nvSpPr>
            <p:cNvPr id="8" name="文本框 7"/>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9" name="文本框 8"/>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0" name="文本框 9"/>
            <p:cNvSpPr txBox="1"/>
            <p:nvPr/>
          </p:nvSpPr>
          <p:spPr>
            <a:xfrm>
              <a:off x="13317" y="497"/>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12" name="文本框 1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13" name="文本框 12"/>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14" name="文本框 13"/>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660106" y="272357"/>
            <a:ext cx="2653830" cy="307777"/>
            <a:chOff x="632295" y="272992"/>
            <a:chExt cx="2653830" cy="307777"/>
          </a:xfrm>
        </p:grpSpPr>
        <p:sp>
          <p:nvSpPr>
            <p:cNvPr id="41" name="矩形: 圆角 40"/>
            <p:cNvSpPr/>
            <p:nvPr/>
          </p:nvSpPr>
          <p:spPr>
            <a:xfrm>
              <a:off x="1333500" y="27299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2" name="矩形: 圆角 1"/>
          <p:cNvSpPr/>
          <p:nvPr/>
        </p:nvSpPr>
        <p:spPr>
          <a:xfrm>
            <a:off x="1095375" y="1695450"/>
            <a:ext cx="3050540" cy="4126865"/>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5" name="Google Shape;1014;p32"/>
          <p:cNvGrpSpPr/>
          <p:nvPr/>
        </p:nvGrpSpPr>
        <p:grpSpPr>
          <a:xfrm>
            <a:off x="3630930" y="1893570"/>
            <a:ext cx="281305" cy="282575"/>
            <a:chOff x="-1700225" y="2768875"/>
            <a:chExt cx="291450" cy="292225"/>
          </a:xfrm>
          <a:solidFill>
            <a:schemeClr val="bg1"/>
          </a:solidFill>
        </p:grpSpPr>
        <p:sp>
          <p:nvSpPr>
            <p:cNvPr id="96" name="Google Shape;1015;p32"/>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7" name="Google Shape;1016;p32"/>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8" name="Google Shape;1017;p32"/>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9" name="Google Shape;1018;p32"/>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00" name="Google Shape;1019;p32"/>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01" name="Google Shape;1020;p32"/>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sp>
        <p:nvSpPr>
          <p:cNvPr id="102" name="文本框 101"/>
          <p:cNvSpPr txBox="1"/>
          <p:nvPr/>
        </p:nvSpPr>
        <p:spPr>
          <a:xfrm>
            <a:off x="1232535" y="2808605"/>
            <a:ext cx="2806065" cy="1938020"/>
          </a:xfrm>
          <a:prstGeom prst="rect">
            <a:avLst/>
          </a:prstGeom>
          <a:noFill/>
        </p:spPr>
        <p:txBody>
          <a:bodyPr wrap="square" rtlCol="0">
            <a:spAutoFit/>
          </a:bodyPr>
          <a:lstStyle/>
          <a:p>
            <a:pPr algn="just" fontAlgn="auto">
              <a:lnSpc>
                <a:spcPct val="10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data：</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数据集存放，默认 MMIST</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model：</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保存的部分训练模型</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output：</a:t>
            </a:r>
            <a:r>
              <a:rPr lang="zh-CN" altLang="en-US" sz="1200" dirty="0">
                <a:solidFill>
                  <a:schemeClr val="bg1"/>
                </a:solidFill>
                <a:latin typeface="等线" panose="02010600030101010101" charset="-122"/>
                <a:ea typeface="等线" panose="02010600030101010101" charset="-122"/>
                <a:cs typeface="等线" panose="02010600030101010101" charset="-122"/>
                <a:sym typeface="+mn-lt"/>
              </a:rPr>
              <a:t>训练结果保存</a:t>
            </a:r>
            <a:endParaRPr lang="zh-CN" altLang="en-US"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endParaRPr lang="zh-CN" altLang="en-US"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results：</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模型在断点处参数的记录</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103" name="文本框 102"/>
          <p:cNvSpPr txBox="1"/>
          <p:nvPr/>
        </p:nvSpPr>
        <p:spPr>
          <a:xfrm>
            <a:off x="1296035" y="2045335"/>
            <a:ext cx="2018030" cy="398780"/>
          </a:xfrm>
          <a:prstGeom prst="rect">
            <a:avLst/>
          </a:prstGeom>
          <a:noFill/>
        </p:spPr>
        <p:txBody>
          <a:bodyPr wrap="square" rtlCol="0">
            <a:spAutoFit/>
          </a:bodyPr>
          <a:lstStyle/>
          <a:p>
            <a:r>
              <a:rPr lang="en-US" altLang="zh-CN" sz="2000" b="1" dirty="0">
                <a:solidFill>
                  <a:srgbClr val="304086"/>
                </a:solidFill>
                <a:cs typeface="+mn-ea"/>
                <a:sym typeface="+mn-lt"/>
              </a:rPr>
              <a:t>目录</a:t>
            </a:r>
            <a:endParaRPr lang="en-US" altLang="zh-CN" sz="2000" b="1" dirty="0">
              <a:solidFill>
                <a:srgbClr val="304086"/>
              </a:solidFill>
              <a:cs typeface="+mn-ea"/>
              <a:sym typeface="+mn-lt"/>
            </a:endParaRPr>
          </a:p>
        </p:txBody>
      </p:sp>
      <p:sp>
        <p:nvSpPr>
          <p:cNvPr id="208" name="矩形: 圆角 207"/>
          <p:cNvSpPr/>
          <p:nvPr/>
        </p:nvSpPr>
        <p:spPr>
          <a:xfrm>
            <a:off x="4436110" y="1696085"/>
            <a:ext cx="3050540" cy="4125595"/>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9" name="Google Shape;1014;p32"/>
          <p:cNvGrpSpPr/>
          <p:nvPr/>
        </p:nvGrpSpPr>
        <p:grpSpPr>
          <a:xfrm>
            <a:off x="6987540" y="1880870"/>
            <a:ext cx="281305" cy="282575"/>
            <a:chOff x="-1700225" y="2768875"/>
            <a:chExt cx="291450" cy="292225"/>
          </a:xfrm>
          <a:solidFill>
            <a:schemeClr val="bg1"/>
          </a:solidFill>
        </p:grpSpPr>
        <p:sp>
          <p:nvSpPr>
            <p:cNvPr id="212" name="Google Shape;1015;p32"/>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3" name="Google Shape;1016;p32"/>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4" name="Google Shape;1017;p32"/>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5" name="Google Shape;1018;p32"/>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6" name="Google Shape;1019;p32"/>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7" name="Google Shape;1020;p32"/>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sp>
        <p:nvSpPr>
          <p:cNvPr id="210" name="文本框 209"/>
          <p:cNvSpPr txBox="1"/>
          <p:nvPr/>
        </p:nvSpPr>
        <p:spPr>
          <a:xfrm>
            <a:off x="4519930" y="2444115"/>
            <a:ext cx="2890520" cy="3415030"/>
          </a:xfrm>
          <a:prstGeom prst="rect">
            <a:avLst/>
          </a:prstGeom>
          <a:noFill/>
        </p:spPr>
        <p:txBody>
          <a:bodyPr wrap="square" rtlCol="0">
            <a:spAutoFit/>
          </a:bodyPr>
          <a:lstStyle/>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paraminit.py：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参数设定及初始化</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preprocess.py：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针对 MNIST 的数据预处理函数</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grad.py：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Inner-loop 中 fy、gy 梯度的相关运算</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loss.py：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损失函数的定义、针对训练集与测试集的</a:t>
            </a:r>
            <a:r>
              <a:rPr lang="zh-CN" altLang="en-US" sz="1200" dirty="0">
                <a:solidFill>
                  <a:schemeClr val="bg1"/>
                </a:solidFill>
                <a:latin typeface="等线" panose="02010600030101010101" charset="-122"/>
                <a:ea typeface="等线" panose="02010600030101010101" charset="-122"/>
                <a:cs typeface="等线" panose="02010600030101010101" charset="-122"/>
                <a:sym typeface="+mn-lt"/>
              </a:rPr>
              <a:t>训练</a:t>
            </a: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损失计算</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train.py：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模型训练的若干通用函数</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211" name="文本框 210"/>
          <p:cNvSpPr txBox="1"/>
          <p:nvPr/>
        </p:nvSpPr>
        <p:spPr>
          <a:xfrm>
            <a:off x="4652645" y="2021840"/>
            <a:ext cx="2018030" cy="398780"/>
          </a:xfrm>
          <a:prstGeom prst="rect">
            <a:avLst/>
          </a:prstGeom>
          <a:noFill/>
        </p:spPr>
        <p:txBody>
          <a:bodyPr wrap="square" rtlCol="0">
            <a:spAutoFit/>
          </a:bodyPr>
          <a:lstStyle/>
          <a:p>
            <a:r>
              <a:rPr lang="en-US" altLang="zh-CN" sz="2000" b="1" dirty="0">
                <a:solidFill>
                  <a:srgbClr val="304086"/>
                </a:solidFill>
                <a:cs typeface="+mn-ea"/>
                <a:sym typeface="+mn-lt"/>
              </a:rPr>
              <a:t>辅助模块</a:t>
            </a:r>
            <a:endParaRPr lang="en-US" altLang="zh-CN" sz="2000" b="1" dirty="0">
              <a:solidFill>
                <a:srgbClr val="304086"/>
              </a:solidFill>
              <a:cs typeface="+mn-ea"/>
              <a:sym typeface="+mn-lt"/>
            </a:endParaRPr>
          </a:p>
        </p:txBody>
      </p:sp>
      <p:sp>
        <p:nvSpPr>
          <p:cNvPr id="219" name="矩形: 圆角 218"/>
          <p:cNvSpPr/>
          <p:nvPr/>
        </p:nvSpPr>
        <p:spPr>
          <a:xfrm>
            <a:off x="7884160" y="1691640"/>
            <a:ext cx="3050540" cy="4134485"/>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8009255" y="1889760"/>
            <a:ext cx="3095625" cy="3949065"/>
            <a:chOff x="12749" y="2949"/>
            <a:chExt cx="4875" cy="6219"/>
          </a:xfrm>
        </p:grpSpPr>
        <p:grpSp>
          <p:nvGrpSpPr>
            <p:cNvPr id="220" name="Google Shape;1014;p32"/>
            <p:cNvGrpSpPr/>
            <p:nvPr/>
          </p:nvGrpSpPr>
          <p:grpSpPr>
            <a:xfrm>
              <a:off x="16426" y="2949"/>
              <a:ext cx="443" cy="445"/>
              <a:chOff x="-1700225" y="2768875"/>
              <a:chExt cx="291450" cy="292225"/>
            </a:xfrm>
            <a:solidFill>
              <a:schemeClr val="bg1"/>
            </a:solidFill>
          </p:grpSpPr>
          <p:sp>
            <p:nvSpPr>
              <p:cNvPr id="223" name="Google Shape;1015;p32"/>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24" name="Google Shape;1016;p32"/>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25" name="Google Shape;1017;p32"/>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26" name="Google Shape;1018;p32"/>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27" name="Google Shape;1019;p32"/>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28" name="Google Shape;1020;p32"/>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sp>
          <p:nvSpPr>
            <p:cNvPr id="221" name="文本框 220"/>
            <p:cNvSpPr txBox="1"/>
            <p:nvPr/>
          </p:nvSpPr>
          <p:spPr>
            <a:xfrm>
              <a:off x="12749" y="3790"/>
              <a:ext cx="4875" cy="5378"/>
            </a:xfrm>
            <a:prstGeom prst="rect">
              <a:avLst/>
            </a:prstGeom>
            <a:noFill/>
          </p:spPr>
          <p:txBody>
            <a:bodyPr wrap="square" rtlCol="0">
              <a:spAutoFit/>
            </a:bodyPr>
            <a:lstStyle/>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stocBiO.py：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一个随机梯度下降型优化器（stocBiO）</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MRBO.py：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作者在论文中所论述的第一种优化算法：基于单环动量的递归二层优化器</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VRBO.py：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作者在论文中所论述的第二种优化算法：基于方差减少技术的随机双层优化算法</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MSTSA.py：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Basiline 算法之一：MSTSA</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b="1" dirty="0">
                  <a:solidFill>
                    <a:schemeClr val="bg1"/>
                  </a:solidFill>
                  <a:latin typeface="等线" panose="02010600030101010101" charset="-122"/>
                  <a:ea typeface="等线" panose="02010600030101010101" charset="-122"/>
                  <a:cs typeface="等线" panose="02010600030101010101" charset="-122"/>
                  <a:sym typeface="+mn-lt"/>
                </a:rPr>
                <a:t>BSA.py：</a:t>
              </a:r>
              <a:endParaRPr lang="en-US" altLang="zh-CN" sz="1200" b="1"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50000"/>
                </a:lnSpc>
              </a:pPr>
              <a:r>
                <a:rPr lang="en-US" altLang="zh-CN" sz="1200" dirty="0">
                  <a:solidFill>
                    <a:schemeClr val="bg1"/>
                  </a:solidFill>
                  <a:latin typeface="等线" panose="02010600030101010101" charset="-122"/>
                  <a:ea typeface="等线" panose="02010600030101010101" charset="-122"/>
                  <a:cs typeface="等线" panose="02010600030101010101" charset="-122"/>
                  <a:sym typeface="+mn-lt"/>
                </a:rPr>
                <a:t>    Basiline 算法之一：BSA</a:t>
              </a:r>
              <a:endParaRPr lang="en-US" altLang="zh-CN" sz="12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222" name="文本框 221"/>
            <p:cNvSpPr txBox="1"/>
            <p:nvPr/>
          </p:nvSpPr>
          <p:spPr>
            <a:xfrm>
              <a:off x="12749" y="3171"/>
              <a:ext cx="3178" cy="628"/>
            </a:xfrm>
            <a:prstGeom prst="rect">
              <a:avLst/>
            </a:prstGeom>
            <a:noFill/>
          </p:spPr>
          <p:txBody>
            <a:bodyPr wrap="square" rtlCol="0">
              <a:spAutoFit/>
            </a:bodyPr>
            <a:lstStyle/>
            <a:p>
              <a:r>
                <a:rPr lang="en-US" altLang="zh-CN" sz="2000" b="1" dirty="0">
                  <a:solidFill>
                    <a:srgbClr val="304086"/>
                  </a:solidFill>
                  <a:cs typeface="+mn-ea"/>
                  <a:sym typeface="+mn-lt"/>
                </a:rPr>
                <a:t>算法核心代码</a:t>
              </a:r>
              <a:endParaRPr lang="en-US" altLang="zh-CN" sz="2000" b="1" dirty="0">
                <a:solidFill>
                  <a:srgbClr val="304086"/>
                </a:solidFill>
                <a:cs typeface="+mn-ea"/>
                <a:sym typeface="+mn-lt"/>
              </a:endParaRPr>
            </a:p>
          </p:txBody>
        </p:sp>
      </p:grpSp>
      <p:cxnSp>
        <p:nvCxnSpPr>
          <p:cNvPr id="262" name="直接连接符 261"/>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3" name="矩形: 圆角 49"/>
          <p:cNvSpPr/>
          <p:nvPr/>
        </p:nvSpPr>
        <p:spPr>
          <a:xfrm>
            <a:off x="8338820" y="6258560"/>
            <a:ext cx="945515" cy="328295"/>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27" name="文本框 26"/>
          <p:cNvSpPr txBox="1"/>
          <p:nvPr/>
        </p:nvSpPr>
        <p:spPr>
          <a:xfrm>
            <a:off x="4424680" y="780415"/>
            <a:ext cx="3317875" cy="768350"/>
          </a:xfrm>
          <a:prstGeom prst="rect">
            <a:avLst/>
          </a:prstGeom>
          <a:noFill/>
        </p:spPr>
        <p:txBody>
          <a:bodyPr wrap="square" rtlCol="0">
            <a:spAutoFit/>
          </a:bodyPr>
          <a:lstStyle/>
          <a:p>
            <a:pPr algn="just"/>
            <a:r>
              <a:rPr lang="zh-CN" altLang="en-US" sz="4400" b="1" dirty="0">
                <a:solidFill>
                  <a:srgbClr val="A5C4FB"/>
                </a:solidFill>
                <a:cs typeface="+mn-ea"/>
                <a:sym typeface="+mn-lt"/>
              </a:rPr>
              <a:t>文件清单</a:t>
            </a:r>
            <a:endParaRPr lang="zh-CN" altLang="en-US" sz="4400" b="1" dirty="0">
              <a:solidFill>
                <a:srgbClr val="A5C4FB"/>
              </a:solidFill>
              <a:cs typeface="+mn-ea"/>
              <a:sym typeface="+mn-lt"/>
            </a:endParaRPr>
          </a:p>
        </p:txBody>
      </p:sp>
      <p:grpSp>
        <p:nvGrpSpPr>
          <p:cNvPr id="7" name="组合 6"/>
          <p:cNvGrpSpPr/>
          <p:nvPr/>
        </p:nvGrpSpPr>
        <p:grpSpPr>
          <a:xfrm>
            <a:off x="3712845" y="6280150"/>
            <a:ext cx="8110855" cy="307975"/>
            <a:chOff x="6031" y="499"/>
            <a:chExt cx="12773" cy="485"/>
          </a:xfrm>
        </p:grpSpPr>
        <p:sp>
          <p:nvSpPr>
            <p:cNvPr id="8" name="文本框 7"/>
            <p:cNvSpPr txBox="1"/>
            <p:nvPr/>
          </p:nvSpPr>
          <p:spPr>
            <a:xfrm>
              <a:off x="11086" y="499"/>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9" name="文本框 8"/>
            <p:cNvSpPr txBox="1"/>
            <p:nvPr/>
          </p:nvSpPr>
          <p:spPr>
            <a:xfrm>
              <a:off x="8388" y="501"/>
              <a:ext cx="1826" cy="483"/>
            </a:xfrm>
            <a:prstGeom prst="rect">
              <a:avLst/>
            </a:prstGeom>
            <a:noFill/>
          </p:spPr>
          <p:txBody>
            <a:bodyPr wrap="square" rtlCol="0">
              <a:spAutoFit/>
            </a:bodyPr>
            <a:p>
              <a:r>
                <a:rPr lang="en-US" altLang="zh-CN" sz="1400" spc="100" dirty="0">
                  <a:solidFill>
                    <a:schemeClr val="tx2">
                      <a:lumMod val="75000"/>
                    </a:schemeClr>
                  </a:solidFill>
                  <a:cs typeface="+mn-ea"/>
                  <a:sym typeface="+mn-lt"/>
                </a:rPr>
                <a:t>MRBO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0" name="文本框 9"/>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12" name="文本框 11"/>
            <p:cNvSpPr txBox="1"/>
            <p:nvPr/>
          </p:nvSpPr>
          <p:spPr>
            <a:xfrm>
              <a:off x="15290" y="501"/>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算法优化</a:t>
              </a:r>
              <a:endParaRPr lang="zh-CN" altLang="en-US" sz="1400" spc="100" dirty="0">
                <a:solidFill>
                  <a:schemeClr val="tx2">
                    <a:lumMod val="75000"/>
                  </a:schemeClr>
                </a:solidFill>
                <a:cs typeface="+mn-ea"/>
                <a:sym typeface="+mn-lt"/>
              </a:endParaRPr>
            </a:p>
          </p:txBody>
        </p:sp>
        <p:sp>
          <p:nvSpPr>
            <p:cNvPr id="13" name="文本框 12"/>
            <p:cNvSpPr txBox="1"/>
            <p:nvPr/>
          </p:nvSpPr>
          <p:spPr>
            <a:xfrm>
              <a:off x="17316" y="499"/>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项目总结</a:t>
              </a:r>
              <a:endParaRPr lang="zh-CN" altLang="en-US" sz="1400" spc="100" dirty="0">
                <a:solidFill>
                  <a:schemeClr val="tx2">
                    <a:lumMod val="75000"/>
                  </a:schemeClr>
                </a:solidFill>
                <a:cs typeface="+mn-ea"/>
                <a:sym typeface="+mn-lt"/>
              </a:endParaRPr>
            </a:p>
          </p:txBody>
        </p:sp>
        <p:sp>
          <p:nvSpPr>
            <p:cNvPr id="14" name="文本框 13"/>
            <p:cNvSpPr txBox="1"/>
            <p:nvPr/>
          </p:nvSpPr>
          <p:spPr>
            <a:xfrm>
              <a:off x="6031" y="501"/>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论文概述</a:t>
              </a:r>
              <a:endParaRPr lang="zh-CN" altLang="en-US" sz="1400" spc="100" dirty="0">
                <a:solidFill>
                  <a:schemeClr val="tx2">
                    <a:lumMod val="7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6463030" y="176530"/>
            <a:ext cx="5221605" cy="4014470"/>
          </a:xfrm>
          <a:prstGeom prst="rect">
            <a:avLst/>
          </a:prstGeom>
        </p:spPr>
      </p:pic>
      <p:pic>
        <p:nvPicPr>
          <p:cNvPr id="4" name="图片 3"/>
          <p:cNvPicPr>
            <a:picLocks noChangeAspect="1"/>
          </p:cNvPicPr>
          <p:nvPr/>
        </p:nvPicPr>
        <p:blipFill>
          <a:blip r:embed="rId2"/>
          <a:stretch>
            <a:fillRect/>
          </a:stretch>
        </p:blipFill>
        <p:spPr>
          <a:xfrm>
            <a:off x="8709660" y="4341495"/>
            <a:ext cx="1727200" cy="1816100"/>
          </a:xfrm>
          <a:prstGeom prst="rect">
            <a:avLst/>
          </a:prstGeom>
        </p:spPr>
      </p:pic>
      <p:sp>
        <p:nvSpPr>
          <p:cNvPr id="105" name="文本框 104"/>
          <p:cNvSpPr txBox="1"/>
          <p:nvPr/>
        </p:nvSpPr>
        <p:spPr>
          <a:xfrm>
            <a:off x="767080" y="1950085"/>
            <a:ext cx="6223000" cy="2306955"/>
          </a:xfrm>
          <a:prstGeom prst="rect">
            <a:avLst/>
          </a:prstGeom>
          <a:noFill/>
        </p:spPr>
        <p:txBody>
          <a:bodyPr wrap="square" rtlCol="0">
            <a:spAutoFit/>
          </a:bodyPr>
          <a:lstStyle/>
          <a:p>
            <a:pPr algn="just">
              <a:lnSpc>
                <a:spcPct val="15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我们在代码复现部分，共完成了 5 种算法：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a:lnSpc>
                <a:spcPct val="150000"/>
              </a:lnSpc>
              <a:buClrTx/>
              <a:buSzTx/>
              <a:buFont typeface="Wingdings" panose="05000000000000000000" charset="0"/>
              <a:buChar char="l"/>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stocBiO（双层随机梯度下降算法）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a:lnSpc>
                <a:spcPct val="150000"/>
              </a:lnSpc>
              <a:buClrTx/>
              <a:buSzTx/>
              <a:buFont typeface="Wingdings" panose="05000000000000000000" charset="0"/>
              <a:buChar char="l"/>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MRBO 与 VRBO 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a:lnSpc>
                <a:spcPct val="150000"/>
              </a:lnSpc>
              <a:buClrTx/>
              <a:buSzTx/>
              <a:buFont typeface="Wingdings" panose="05000000000000000000" charset="0"/>
              <a:buChar char="l"/>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作为 Baseline 的 MSTSA （单回路随机算法）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a:lnSpc>
                <a:spcPct val="150000"/>
              </a:lnSpc>
              <a:buClrTx/>
              <a:buSzTx/>
              <a:buFont typeface="Wingdings" panose="05000000000000000000" charset="0"/>
              <a:buChar char="l"/>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作为 Baseline 的 BSA（双回路随机算法）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marL="285750" indent="-285750" algn="just">
              <a:lnSpc>
                <a:spcPct val="150000"/>
              </a:lnSpc>
              <a:buClrTx/>
              <a:buSzTx/>
              <a:buFontTx/>
            </a:pP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6" name="文本框 5"/>
          <p:cNvSpPr txBox="1"/>
          <p:nvPr/>
        </p:nvSpPr>
        <p:spPr>
          <a:xfrm>
            <a:off x="873760" y="1181735"/>
            <a:ext cx="4914900" cy="768350"/>
          </a:xfrm>
          <a:prstGeom prst="rect">
            <a:avLst/>
          </a:prstGeom>
          <a:noFill/>
        </p:spPr>
        <p:txBody>
          <a:bodyPr wrap="square" rtlCol="0">
            <a:spAutoFit/>
          </a:bodyPr>
          <a:lstStyle/>
          <a:p>
            <a:pPr algn="just"/>
            <a:r>
              <a:rPr lang="zh-CN" altLang="en-US" sz="4400" b="1" dirty="0">
                <a:solidFill>
                  <a:schemeClr val="bg1"/>
                </a:solidFill>
                <a:cs typeface="+mn-ea"/>
                <a:sym typeface="+mn-lt"/>
              </a:rPr>
              <a:t>复现结果与可视化</a:t>
            </a:r>
            <a:endParaRPr lang="zh-CN" altLang="en-US" sz="4400" b="1" dirty="0">
              <a:solidFill>
                <a:schemeClr val="bg1"/>
              </a:solidFill>
              <a:cs typeface="+mn-ea"/>
              <a:sym typeface="+mn-lt"/>
            </a:endParaRPr>
          </a:p>
        </p:txBody>
      </p:sp>
      <p:sp>
        <p:nvSpPr>
          <p:cNvPr id="8" name="文本框 7"/>
          <p:cNvSpPr txBox="1"/>
          <p:nvPr/>
        </p:nvSpPr>
        <p:spPr>
          <a:xfrm>
            <a:off x="660400" y="4485005"/>
            <a:ext cx="6968490" cy="1076325"/>
          </a:xfrm>
          <a:prstGeom prst="rect">
            <a:avLst/>
          </a:prstGeom>
          <a:noFill/>
        </p:spPr>
        <p:txBody>
          <a:bodyPr wrap="square" rtlCol="0" anchor="t">
            <a:spAutoFit/>
          </a:bodyPr>
          <a:lstStyle/>
          <a:p>
            <a:pPr marL="285750" indent="-285750" algn="just" fontAlgn="auto">
              <a:lnSpc>
                <a:spcPct val="10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使用预处理后的 MNIST 数据集进行</a:t>
            </a:r>
            <a:r>
              <a:rPr lang="zh-CN" altLang="en-US" sz="1600" dirty="0">
                <a:solidFill>
                  <a:schemeClr val="bg1"/>
                </a:solidFill>
                <a:latin typeface="等线" panose="02010600030101010101" charset="-122"/>
                <a:ea typeface="等线" panose="02010600030101010101" charset="-122"/>
                <a:cs typeface="等线" panose="02010600030101010101" charset="-122"/>
                <a:sym typeface="+mn-lt"/>
              </a:rPr>
              <a:t>了训练</a:t>
            </a: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与测试。</a:t>
            </a: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buClrTx/>
              <a:buSzTx/>
              <a:buFontTx/>
            </a:pPr>
            <a:endParaRPr lang="en-US" altLang="zh-CN" sz="1600" dirty="0">
              <a:solidFill>
                <a:schemeClr val="bg1"/>
              </a:solidFill>
              <a:latin typeface="等线" panose="02010600030101010101" charset="-122"/>
              <a:ea typeface="等线" panose="02010600030101010101" charset="-122"/>
              <a:cs typeface="等线" panose="02010600030101010101" charset="-122"/>
              <a:sym typeface="+mn-lt"/>
            </a:endParaRPr>
          </a:p>
          <a:p>
            <a:pPr algn="just" fontAlgn="auto">
              <a:lnSpc>
                <a:spcPct val="100000"/>
              </a:lnSpc>
              <a:buClrTx/>
              <a:buSzTx/>
              <a:buFontTx/>
            </a:pPr>
            <a:r>
              <a:rPr lang="en-US" altLang="zh-CN" sz="1600" dirty="0">
                <a:solidFill>
                  <a:schemeClr val="bg1"/>
                </a:solidFill>
                <a:latin typeface="等线" panose="02010600030101010101" charset="-122"/>
                <a:ea typeface="等线" panose="02010600030101010101" charset="-122"/>
                <a:cs typeface="等线" panose="02010600030101010101" charset="-122"/>
                <a:sym typeface="+mn-lt"/>
              </a:rPr>
              <a:t>5 种算法的 loss 随时间下降的曲线，整体趋势与变动情况与作者所得结果一致。这也验证了我们复现过程的正确性</a:t>
            </a:r>
            <a:endParaRPr lang="zh-CN" altLang="en-US" sz="1600"/>
          </a:p>
        </p:txBody>
      </p:sp>
      <p:sp>
        <p:nvSpPr>
          <p:cNvPr id="7" name="矩形: 圆角 49"/>
          <p:cNvSpPr/>
          <p:nvPr/>
        </p:nvSpPr>
        <p:spPr>
          <a:xfrm>
            <a:off x="8269605" y="6305550"/>
            <a:ext cx="1186180" cy="27178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2" name="组合 1"/>
          <p:cNvGrpSpPr/>
          <p:nvPr/>
        </p:nvGrpSpPr>
        <p:grpSpPr>
          <a:xfrm>
            <a:off x="3765550" y="6305550"/>
            <a:ext cx="8120380" cy="309245"/>
            <a:chOff x="6016" y="497"/>
            <a:chExt cx="12788" cy="487"/>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7"/>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5" name="文本框 4"/>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495176" y="3010975"/>
            <a:ext cx="1163627" cy="2447189"/>
          </a:xfrm>
          <a:prstGeom prst="rect">
            <a:avLst/>
          </a:prstGeom>
        </p:spPr>
      </p:pic>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1147467" y="4674933"/>
            <a:ext cx="1697518" cy="2898692"/>
          </a:xfrm>
          <a:prstGeom prst="rect">
            <a:avLst/>
          </a:prstGeom>
        </p:spPr>
      </p:pic>
      <p:pic>
        <p:nvPicPr>
          <p:cNvPr id="83" name="图片 8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3402846" y="3910631"/>
            <a:ext cx="1069701" cy="1826627"/>
          </a:xfrm>
          <a:prstGeom prst="rect">
            <a:avLst/>
          </a:prstGeom>
        </p:spPr>
      </p:pic>
      <p:pic>
        <p:nvPicPr>
          <p:cNvPr id="86" name="图片 85"/>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7958501" y="3912539"/>
            <a:ext cx="1069701" cy="1826627"/>
          </a:xfrm>
          <a:prstGeom prst="rect">
            <a:avLst/>
          </a:prstGeom>
        </p:spPr>
      </p:pic>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675600" y="4674933"/>
            <a:ext cx="1697518" cy="2898692"/>
          </a:xfrm>
          <a:prstGeom prst="rect">
            <a:avLst/>
          </a:prstGeom>
        </p:spPr>
      </p:pic>
      <p:sp>
        <p:nvSpPr>
          <p:cNvPr id="88" name="文本框 87"/>
          <p:cNvSpPr txBox="1"/>
          <p:nvPr/>
        </p:nvSpPr>
        <p:spPr>
          <a:xfrm>
            <a:off x="3527425" y="2546985"/>
            <a:ext cx="5266055" cy="706755"/>
          </a:xfrm>
          <a:prstGeom prst="rect">
            <a:avLst/>
          </a:prstGeom>
          <a:noFill/>
        </p:spPr>
        <p:txBody>
          <a:bodyPr wrap="square" rtlCol="0">
            <a:spAutoFit/>
          </a:bodyPr>
          <a:lstStyle/>
          <a:p>
            <a:pPr algn="dist"/>
            <a:r>
              <a:rPr lang="en-US" altLang="zh-CN" sz="4000" b="1" dirty="0">
                <a:solidFill>
                  <a:schemeClr val="bg1"/>
                </a:solidFill>
                <a:cs typeface="+mn-ea"/>
                <a:sym typeface="+mn-lt"/>
              </a:rPr>
              <a:t>算法</a:t>
            </a:r>
            <a:r>
              <a:rPr lang="zh-CN" altLang="en-US" sz="4000" b="1" dirty="0">
                <a:solidFill>
                  <a:schemeClr val="bg1"/>
                </a:solidFill>
                <a:cs typeface="+mn-ea"/>
                <a:sym typeface="+mn-lt"/>
              </a:rPr>
              <a:t>优化</a:t>
            </a:r>
            <a:endParaRPr lang="zh-CN" altLang="en-US" sz="4000" b="1" dirty="0">
              <a:solidFill>
                <a:schemeClr val="bg1"/>
              </a:solidFill>
              <a:cs typeface="+mn-ea"/>
              <a:sym typeface="+mn-lt"/>
            </a:endParaRPr>
          </a:p>
        </p:txBody>
      </p:sp>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023443" y="3685549"/>
            <a:ext cx="1588557" cy="98339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524471" y="3777396"/>
            <a:ext cx="990769" cy="613332"/>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7158770" y="4985625"/>
            <a:ext cx="509182" cy="1484217"/>
          </a:xfrm>
          <a:prstGeom prst="rect">
            <a:avLst/>
          </a:prstGeom>
        </p:spPr>
      </p:pic>
      <p:pic>
        <p:nvPicPr>
          <p:cNvPr id="20" name="图片 19"/>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3895701" y="5458164"/>
            <a:ext cx="784295" cy="1028752"/>
          </a:xfrm>
          <a:prstGeom prst="rect">
            <a:avLst/>
          </a:prstGeom>
        </p:spPr>
      </p:pic>
      <p:pic>
        <p:nvPicPr>
          <p:cNvPr id="95" name="图片 94"/>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8260748" y="5458164"/>
            <a:ext cx="411027" cy="539140"/>
          </a:xfrm>
          <a:prstGeom prst="rect">
            <a:avLst/>
          </a:prstGeom>
        </p:spPr>
      </p:pic>
      <p:pic>
        <p:nvPicPr>
          <p:cNvPr id="96" name="图片 95"/>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6575423" y="5965693"/>
            <a:ext cx="509182" cy="667889"/>
          </a:xfrm>
          <a:prstGeom prst="rect">
            <a:avLst/>
          </a:prstGeom>
        </p:spPr>
      </p:pic>
      <p:pic>
        <p:nvPicPr>
          <p:cNvPr id="97" name="图片 96"/>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4705532" y="4594014"/>
            <a:ext cx="509182" cy="1484217"/>
          </a:xfrm>
          <a:prstGeom prst="rect">
            <a:avLst/>
          </a:prstGeom>
        </p:spPr>
      </p:pic>
      <p:pic>
        <p:nvPicPr>
          <p:cNvPr id="21" name="图片 20"/>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7608309" y="5621609"/>
            <a:ext cx="517023" cy="701862"/>
          </a:xfrm>
          <a:prstGeom prst="rect">
            <a:avLst/>
          </a:prstGeom>
        </p:spPr>
      </p:pic>
      <p:grpSp>
        <p:nvGrpSpPr>
          <p:cNvPr id="30" name="组合 29"/>
          <p:cNvGrpSpPr/>
          <p:nvPr/>
        </p:nvGrpSpPr>
        <p:grpSpPr>
          <a:xfrm>
            <a:off x="5056396" y="1480050"/>
            <a:ext cx="1740999" cy="1014730"/>
            <a:chOff x="5056396" y="1480050"/>
            <a:chExt cx="1740999" cy="1014730"/>
          </a:xfrm>
        </p:grpSpPr>
        <p:sp>
          <p:nvSpPr>
            <p:cNvPr id="87" name="文本框 86"/>
            <p:cNvSpPr txBox="1"/>
            <p:nvPr/>
          </p:nvSpPr>
          <p:spPr>
            <a:xfrm>
              <a:off x="5523993" y="1480050"/>
              <a:ext cx="1273402" cy="1014730"/>
            </a:xfrm>
            <a:prstGeom prst="rect">
              <a:avLst/>
            </a:prstGeom>
            <a:noFill/>
          </p:spPr>
          <p:txBody>
            <a:bodyPr wrap="square" rtlCol="0">
              <a:spAutoFit/>
            </a:bodyPr>
            <a:lstStyle/>
            <a:p>
              <a:pPr algn="dist"/>
              <a:r>
                <a:rPr lang="en-US" altLang="zh-CN" sz="6000" b="1" dirty="0">
                  <a:solidFill>
                    <a:srgbClr val="304086"/>
                  </a:solidFill>
                  <a:cs typeface="+mn-ea"/>
                  <a:sym typeface="+mn-lt"/>
                </a:rPr>
                <a:t>05</a:t>
              </a:r>
              <a:endParaRPr lang="zh-CN" altLang="en-US" sz="6000" b="1" dirty="0">
                <a:solidFill>
                  <a:srgbClr val="304086"/>
                </a:solidFill>
                <a:cs typeface="+mn-ea"/>
                <a:sym typeface="+mn-lt"/>
              </a:endParaRPr>
            </a:p>
          </p:txBody>
        </p:sp>
        <p:sp>
          <p:nvSpPr>
            <p:cNvPr id="110" name="任意多边形: 形状 109"/>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
        <p:nvSpPr>
          <p:cNvPr id="4" name="矩形: 圆角 49"/>
          <p:cNvSpPr/>
          <p:nvPr/>
        </p:nvSpPr>
        <p:spPr>
          <a:xfrm>
            <a:off x="9530080" y="29527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3" name="组合 2"/>
          <p:cNvGrpSpPr/>
          <p:nvPr/>
        </p:nvGrpSpPr>
        <p:grpSpPr>
          <a:xfrm>
            <a:off x="3786505" y="293370"/>
            <a:ext cx="8120380" cy="309245"/>
            <a:chOff x="6016" y="497"/>
            <a:chExt cx="12788" cy="487"/>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939954" y="-19038"/>
            <a:ext cx="1803979" cy="6877038"/>
          </a:xfrm>
          <a:custGeom>
            <a:avLst/>
            <a:gdLst>
              <a:gd name="connsiteX0" fmla="*/ 0 w 2359120"/>
              <a:gd name="connsiteY0" fmla="*/ 0 h 6577942"/>
              <a:gd name="connsiteX1" fmla="*/ 236394 w 2359120"/>
              <a:gd name="connsiteY1" fmla="*/ 86521 h 6577942"/>
              <a:gd name="connsiteX2" fmla="*/ 2359120 w 2359120"/>
              <a:gd name="connsiteY2" fmla="*/ 3288972 h 6577942"/>
              <a:gd name="connsiteX3" fmla="*/ 236394 w 2359120"/>
              <a:gd name="connsiteY3" fmla="*/ 6491421 h 6577942"/>
              <a:gd name="connsiteX4" fmla="*/ 0 w 2359120"/>
              <a:gd name="connsiteY4" fmla="*/ 6577942 h 6577942"/>
              <a:gd name="connsiteX0-1" fmla="*/ 0 w 2359120"/>
              <a:gd name="connsiteY0-2" fmla="*/ 0 h 6669382"/>
              <a:gd name="connsiteX1-3" fmla="*/ 236394 w 2359120"/>
              <a:gd name="connsiteY1-4" fmla="*/ 86521 h 6669382"/>
              <a:gd name="connsiteX2-5" fmla="*/ 2359120 w 2359120"/>
              <a:gd name="connsiteY2-6" fmla="*/ 3288972 h 6669382"/>
              <a:gd name="connsiteX3-7" fmla="*/ 236394 w 2359120"/>
              <a:gd name="connsiteY3-8" fmla="*/ 6491421 h 6669382"/>
              <a:gd name="connsiteX4-9" fmla="*/ 91440 w 2359120"/>
              <a:gd name="connsiteY4-10" fmla="*/ 6669382 h 6669382"/>
              <a:gd name="connsiteX0-11" fmla="*/ 0 w 2359120"/>
              <a:gd name="connsiteY0-12" fmla="*/ 0 h 6491421"/>
              <a:gd name="connsiteX1-13" fmla="*/ 236394 w 2359120"/>
              <a:gd name="connsiteY1-14" fmla="*/ 86521 h 6491421"/>
              <a:gd name="connsiteX2-15" fmla="*/ 2359120 w 2359120"/>
              <a:gd name="connsiteY2-16" fmla="*/ 3288972 h 6491421"/>
              <a:gd name="connsiteX3-17" fmla="*/ 236394 w 2359120"/>
              <a:gd name="connsiteY3-18" fmla="*/ 6491421 h 6491421"/>
            </a:gdLst>
            <a:ahLst/>
            <a:cxnLst>
              <a:cxn ang="0">
                <a:pos x="connsiteX0-1" y="connsiteY0-2"/>
              </a:cxn>
              <a:cxn ang="0">
                <a:pos x="connsiteX1-3" y="connsiteY1-4"/>
              </a:cxn>
              <a:cxn ang="0">
                <a:pos x="connsiteX2-5" y="connsiteY2-6"/>
              </a:cxn>
              <a:cxn ang="0">
                <a:pos x="connsiteX3-7" y="connsiteY3-8"/>
              </a:cxn>
            </a:cxnLst>
            <a:rect l="l" t="t" r="r" b="b"/>
            <a:pathLst>
              <a:path w="2359120" h="6491421">
                <a:moveTo>
                  <a:pt x="0" y="0"/>
                </a:moveTo>
                <a:lnTo>
                  <a:pt x="236394" y="86521"/>
                </a:lnTo>
                <a:cubicBezTo>
                  <a:pt x="1483831" y="614143"/>
                  <a:pt x="2359120" y="1849340"/>
                  <a:pt x="2359120" y="3288972"/>
                </a:cubicBezTo>
                <a:cubicBezTo>
                  <a:pt x="2359120" y="4728602"/>
                  <a:pt x="1483831" y="5963799"/>
                  <a:pt x="236394" y="6491421"/>
                </a:cubicBez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330825" y="670560"/>
            <a:ext cx="3933190" cy="460375"/>
          </a:xfrm>
          <a:prstGeom prst="rect">
            <a:avLst/>
          </a:prstGeom>
          <a:noFill/>
        </p:spPr>
        <p:txBody>
          <a:bodyPr wrap="square" rtlCol="0">
            <a:spAutoFit/>
          </a:bodyPr>
          <a:lstStyle/>
          <a:p>
            <a:pPr algn="ctr"/>
            <a:r>
              <a:rPr lang="en-US" altLang="zh-CN" sz="2400" b="1" dirty="0">
                <a:solidFill>
                  <a:schemeClr val="bg1"/>
                </a:solidFill>
                <a:latin typeface="思源黑体 CN Heavy" panose="020B0A00000000000000" pitchFamily="34" charset="-122"/>
                <a:ea typeface="思源黑体 CN Heavy" panose="020B0A00000000000000" pitchFamily="34" charset="-122"/>
              </a:rPr>
              <a:t>01 </a:t>
            </a:r>
            <a:r>
              <a:rPr lang="zh-CN" altLang="en-US" sz="2400" b="1" dirty="0">
                <a:solidFill>
                  <a:schemeClr val="bg1"/>
                </a:solidFill>
                <a:latin typeface="思源黑体 CN Heavy" panose="020B0A00000000000000" pitchFamily="34" charset="-122"/>
                <a:ea typeface="思源黑体 CN Heavy" panose="020B0A00000000000000" pitchFamily="34" charset="-122"/>
              </a:rPr>
              <a:t>论文概述</a:t>
            </a:r>
            <a:endParaRPr lang="zh-CN" altLang="en-US" sz="2400" b="1" dirty="0">
              <a:solidFill>
                <a:schemeClr val="bg1"/>
              </a:solidFill>
              <a:latin typeface="思源黑体 CN Heavy" panose="020B0A00000000000000" pitchFamily="34" charset="-122"/>
              <a:ea typeface="思源黑体 CN Heavy" panose="020B0A00000000000000" pitchFamily="34" charset="-122"/>
            </a:endParaRPr>
          </a:p>
        </p:txBody>
      </p:sp>
      <p:sp>
        <p:nvSpPr>
          <p:cNvPr id="24" name="矩形 23"/>
          <p:cNvSpPr/>
          <p:nvPr/>
        </p:nvSpPr>
        <p:spPr>
          <a:xfrm>
            <a:off x="5839460" y="1506855"/>
            <a:ext cx="4149090" cy="460375"/>
          </a:xfrm>
          <a:prstGeom prst="rect">
            <a:avLst/>
          </a:prstGeom>
          <a:noFill/>
        </p:spPr>
        <p:txBody>
          <a:bodyPr wrap="square" rtlCol="0">
            <a:spAutoFit/>
          </a:bodyPr>
          <a:lstStyle/>
          <a:p>
            <a:pPr algn="ctr"/>
            <a:r>
              <a:rPr lang="en-US" altLang="zh-CN" sz="2400" b="1" dirty="0">
                <a:solidFill>
                  <a:schemeClr val="bg1"/>
                </a:solidFill>
                <a:latin typeface="思源黑体 CN Heavy" panose="020B0A00000000000000" pitchFamily="34" charset="-122"/>
                <a:ea typeface="思源黑体 CN Heavy" panose="020B0A00000000000000" pitchFamily="34" charset="-122"/>
              </a:rPr>
              <a:t>02 MRBO</a:t>
            </a:r>
            <a:r>
              <a:rPr lang="zh-CN" altLang="en-US" sz="2400" b="1" dirty="0">
                <a:solidFill>
                  <a:schemeClr val="bg1"/>
                </a:solidFill>
                <a:latin typeface="思源黑体 CN Heavy" panose="020B0A00000000000000" pitchFamily="34" charset="-122"/>
                <a:ea typeface="思源黑体 CN Heavy" panose="020B0A00000000000000" pitchFamily="34" charset="-122"/>
              </a:rPr>
              <a:t>算法</a:t>
            </a:r>
            <a:r>
              <a:rPr lang="en-US" altLang="zh-CN" sz="2400" b="1" dirty="0">
                <a:solidFill>
                  <a:schemeClr val="bg1"/>
                </a:solidFill>
                <a:latin typeface="思源黑体 CN Heavy" panose="020B0A00000000000000" pitchFamily="34" charset="-122"/>
                <a:ea typeface="思源黑体 CN Heavy" panose="020B0A00000000000000" pitchFamily="34" charset="-122"/>
              </a:rPr>
              <a:t> </a:t>
            </a:r>
            <a:endParaRPr lang="en-US" altLang="zh-CN" sz="2400" b="1" dirty="0">
              <a:solidFill>
                <a:schemeClr val="bg1"/>
              </a:solidFill>
              <a:latin typeface="思源黑体 CN Heavy" panose="020B0A00000000000000" pitchFamily="34" charset="-122"/>
              <a:ea typeface="思源黑体 CN Heavy" panose="020B0A00000000000000" pitchFamily="34" charset="-122"/>
            </a:endParaRPr>
          </a:p>
        </p:txBody>
      </p:sp>
      <p:sp>
        <p:nvSpPr>
          <p:cNvPr id="26" name="矩形 25"/>
          <p:cNvSpPr/>
          <p:nvPr/>
        </p:nvSpPr>
        <p:spPr>
          <a:xfrm>
            <a:off x="6090285" y="3494405"/>
            <a:ext cx="4415790" cy="460375"/>
          </a:xfrm>
          <a:prstGeom prst="rect">
            <a:avLst/>
          </a:prstGeom>
          <a:noFill/>
        </p:spPr>
        <p:txBody>
          <a:bodyPr wrap="square" rtlCol="0">
            <a:spAutoFit/>
          </a:bodyPr>
          <a:lstStyle/>
          <a:p>
            <a:pPr algn="ctr"/>
            <a:r>
              <a:rPr lang="en-US" altLang="zh-CN" sz="2400" b="1" dirty="0">
                <a:solidFill>
                  <a:schemeClr val="bg1"/>
                </a:solidFill>
                <a:latin typeface="思源黑体 CN Heavy" panose="020B0A00000000000000" pitchFamily="34" charset="-122"/>
                <a:ea typeface="思源黑体 CN Heavy" panose="020B0A00000000000000" pitchFamily="34" charset="-122"/>
              </a:rPr>
              <a:t>04 </a:t>
            </a:r>
            <a:r>
              <a:rPr lang="zh-CN" altLang="en-US" sz="2400" b="1" dirty="0">
                <a:solidFill>
                  <a:schemeClr val="bg1"/>
                </a:solidFill>
                <a:latin typeface="思源黑体 CN Heavy" panose="020B0A00000000000000" pitchFamily="34" charset="-122"/>
                <a:ea typeface="思源黑体 CN Heavy" panose="020B0A00000000000000" pitchFamily="34" charset="-122"/>
              </a:rPr>
              <a:t>代码复现</a:t>
            </a:r>
            <a:endParaRPr lang="zh-CN" altLang="en-US" sz="2400" b="1" dirty="0">
              <a:solidFill>
                <a:schemeClr val="bg1"/>
              </a:solidFill>
              <a:latin typeface="思源黑体 CN Heavy" panose="020B0A00000000000000" pitchFamily="34" charset="-122"/>
              <a:ea typeface="思源黑体 CN Heavy" panose="020B0A00000000000000" pitchFamily="34" charset="-122"/>
            </a:endParaRPr>
          </a:p>
        </p:txBody>
      </p:sp>
      <p:grpSp>
        <p:nvGrpSpPr>
          <p:cNvPr id="68" name="组合 67"/>
          <p:cNvGrpSpPr/>
          <p:nvPr/>
        </p:nvGrpSpPr>
        <p:grpSpPr>
          <a:xfrm>
            <a:off x="6164580" y="1497965"/>
            <a:ext cx="494030" cy="494030"/>
            <a:chOff x="8545" y="575"/>
            <a:chExt cx="778" cy="778"/>
          </a:xfrm>
          <a:solidFill>
            <a:schemeClr val="bg1"/>
          </a:solidFill>
        </p:grpSpPr>
        <p:sp>
          <p:nvSpPr>
            <p:cNvPr id="3" name="PA-椭圆 2"/>
            <p:cNvSpPr/>
            <p:nvPr>
              <p:custDataLst>
                <p:tags r:id="rId1"/>
              </p:custDataLst>
            </p:nvPr>
          </p:nvSpPr>
          <p:spPr>
            <a:xfrm flipV="1">
              <a:off x="8545" y="575"/>
              <a:ext cx="778" cy="7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C4FB"/>
                </a:solidFill>
              </a:endParaRPr>
            </a:p>
          </p:txBody>
        </p:sp>
        <p:sp>
          <p:nvSpPr>
            <p:cNvPr id="29" name="PA-Freeform: Shape 165"/>
            <p:cNvSpPr/>
            <p:nvPr>
              <p:custDataLst>
                <p:tags r:id="rId2"/>
              </p:custDataLst>
            </p:nvPr>
          </p:nvSpPr>
          <p:spPr>
            <a:xfrm>
              <a:off x="8658" y="742"/>
              <a:ext cx="553" cy="443"/>
            </a:xfrm>
            <a:custGeom>
              <a:avLst/>
              <a:gdLst>
                <a:gd name="connsiteX0" fmla="*/ 122653 w 351692"/>
                <a:gd name="connsiteY0" fmla="*/ 210576 h 281354"/>
                <a:gd name="connsiteX1" fmla="*/ 48797 w 351692"/>
                <a:gd name="connsiteY1" fmla="*/ 136720 h 281354"/>
                <a:gd name="connsiteX2" fmla="*/ 24179 w 351692"/>
                <a:gd name="connsiteY2" fmla="*/ 161339 h 281354"/>
                <a:gd name="connsiteX3" fmla="*/ 122653 w 351692"/>
                <a:gd name="connsiteY3" fmla="*/ 259813 h 281354"/>
                <a:gd name="connsiteX4" fmla="*/ 333668 w 351692"/>
                <a:gd name="connsiteY4" fmla="*/ 48797 h 281354"/>
                <a:gd name="connsiteX5" fmla="*/ 309050 w 351692"/>
                <a:gd name="connsiteY5" fmla="*/ 24179 h 281354"/>
                <a:gd name="connsiteX6" fmla="*/ 122653 w 351692"/>
                <a:gd name="connsiteY6" fmla="*/ 210576 h 28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692" h="281354">
                  <a:moveTo>
                    <a:pt x="122653" y="210576"/>
                  </a:moveTo>
                  <a:lnTo>
                    <a:pt x="48797" y="136720"/>
                  </a:lnTo>
                  <a:lnTo>
                    <a:pt x="24179" y="161339"/>
                  </a:lnTo>
                  <a:lnTo>
                    <a:pt x="122653" y="259813"/>
                  </a:lnTo>
                  <a:lnTo>
                    <a:pt x="333668" y="48797"/>
                  </a:lnTo>
                  <a:lnTo>
                    <a:pt x="309050" y="24179"/>
                  </a:lnTo>
                  <a:lnTo>
                    <a:pt x="122653" y="210576"/>
                  </a:lnTo>
                  <a:close/>
                </a:path>
              </a:pathLst>
            </a:custGeom>
            <a:solidFill>
              <a:schemeClr val="tx1"/>
            </a:solidFill>
            <a:ln w="17463" cap="flat">
              <a:noFill/>
              <a:prstDash val="solid"/>
              <a:miter/>
            </a:ln>
          </p:spPr>
          <p:txBody>
            <a:bodyPr rtlCol="0" anchor="ctr"/>
            <a:lstStyle/>
            <a:p>
              <a:endParaRPr lang="fr-FR">
                <a:solidFill>
                  <a:srgbClr val="A5C4FB"/>
                </a:solidFill>
              </a:endParaRPr>
            </a:p>
          </p:txBody>
        </p:sp>
      </p:grpSp>
      <p:grpSp>
        <p:nvGrpSpPr>
          <p:cNvPr id="37" name="组合 36"/>
          <p:cNvGrpSpPr/>
          <p:nvPr/>
        </p:nvGrpSpPr>
        <p:grpSpPr>
          <a:xfrm>
            <a:off x="5999339" y="5450600"/>
            <a:ext cx="494128" cy="494128"/>
            <a:chOff x="6447649" y="3892310"/>
            <a:chExt cx="494128" cy="494128"/>
          </a:xfrm>
          <a:solidFill>
            <a:schemeClr val="bg1"/>
          </a:solidFill>
        </p:grpSpPr>
        <p:sp>
          <p:nvSpPr>
            <p:cNvPr id="15" name="椭圆 14"/>
            <p:cNvSpPr/>
            <p:nvPr/>
          </p:nvSpPr>
          <p:spPr>
            <a:xfrm flipV="1">
              <a:off x="6447649" y="3892310"/>
              <a:ext cx="494128" cy="494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Shape 78"/>
            <p:cNvSpPr/>
            <p:nvPr/>
          </p:nvSpPr>
          <p:spPr>
            <a:xfrm>
              <a:off x="6471209" y="4019922"/>
              <a:ext cx="386862" cy="246185"/>
            </a:xfrm>
            <a:custGeom>
              <a:avLst/>
              <a:gdLst>
                <a:gd name="connsiteX0" fmla="*/ 270364 w 386861"/>
                <a:gd name="connsiteY0" fmla="*/ 24179 h 246184"/>
                <a:gd name="connsiteX1" fmla="*/ 310632 w 386861"/>
                <a:gd name="connsiteY1" fmla="*/ 64448 h 246184"/>
                <a:gd name="connsiteX2" fmla="*/ 224819 w 386861"/>
                <a:gd name="connsiteY2" fmla="*/ 150261 h 246184"/>
                <a:gd name="connsiteX3" fmla="*/ 154481 w 386861"/>
                <a:gd name="connsiteY3" fmla="*/ 79922 h 246184"/>
                <a:gd name="connsiteX4" fmla="*/ 24179 w 386861"/>
                <a:gd name="connsiteY4" fmla="*/ 210400 h 246184"/>
                <a:gd name="connsiteX5" fmla="*/ 48973 w 386861"/>
                <a:gd name="connsiteY5" fmla="*/ 235194 h 246184"/>
                <a:gd name="connsiteX6" fmla="*/ 154481 w 386861"/>
                <a:gd name="connsiteY6" fmla="*/ 129687 h 246184"/>
                <a:gd name="connsiteX7" fmla="*/ 224819 w 386861"/>
                <a:gd name="connsiteY7" fmla="*/ 200025 h 246184"/>
                <a:gd name="connsiteX8" fmla="*/ 335603 w 386861"/>
                <a:gd name="connsiteY8" fmla="*/ 89418 h 246184"/>
                <a:gd name="connsiteX9" fmla="*/ 375871 w 386861"/>
                <a:gd name="connsiteY9" fmla="*/ 129687 h 246184"/>
                <a:gd name="connsiteX10" fmla="*/ 375871 w 386861"/>
                <a:gd name="connsiteY10" fmla="*/ 24179 h 246184"/>
                <a:gd name="connsiteX11" fmla="*/ 270364 w 386861"/>
                <a:gd name="connsiteY11" fmla="*/ 24179 h 24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61" h="246184">
                  <a:moveTo>
                    <a:pt x="270364" y="24179"/>
                  </a:moveTo>
                  <a:lnTo>
                    <a:pt x="310632" y="64448"/>
                  </a:lnTo>
                  <a:lnTo>
                    <a:pt x="224819" y="150261"/>
                  </a:lnTo>
                  <a:lnTo>
                    <a:pt x="154481" y="79922"/>
                  </a:lnTo>
                  <a:lnTo>
                    <a:pt x="24179" y="210400"/>
                  </a:lnTo>
                  <a:lnTo>
                    <a:pt x="48973" y="235194"/>
                  </a:lnTo>
                  <a:lnTo>
                    <a:pt x="154481" y="129687"/>
                  </a:lnTo>
                  <a:lnTo>
                    <a:pt x="224819" y="200025"/>
                  </a:lnTo>
                  <a:lnTo>
                    <a:pt x="335603" y="89418"/>
                  </a:lnTo>
                  <a:lnTo>
                    <a:pt x="375871" y="129687"/>
                  </a:lnTo>
                  <a:lnTo>
                    <a:pt x="375871" y="24179"/>
                  </a:lnTo>
                  <a:lnTo>
                    <a:pt x="270364" y="24179"/>
                  </a:lnTo>
                  <a:close/>
                </a:path>
              </a:pathLst>
            </a:custGeom>
            <a:solidFill>
              <a:schemeClr val="tx1"/>
            </a:solidFill>
            <a:ln w="17463" cap="flat">
              <a:noFill/>
              <a:prstDash val="solid"/>
              <a:miter/>
            </a:ln>
          </p:spPr>
          <p:txBody>
            <a:bodyPr rtlCol="0" anchor="ctr"/>
            <a:lstStyle/>
            <a:p>
              <a:endParaRPr lang="en-US" altLang="fr-FR"/>
            </a:p>
          </p:txBody>
        </p:sp>
      </p:grpSp>
      <p:grpSp>
        <p:nvGrpSpPr>
          <p:cNvPr id="33" name="组合 32"/>
          <p:cNvGrpSpPr/>
          <p:nvPr/>
        </p:nvGrpSpPr>
        <p:grpSpPr>
          <a:xfrm>
            <a:off x="6495630" y="2481692"/>
            <a:ext cx="494128" cy="494128"/>
            <a:chOff x="6412445" y="2488042"/>
            <a:chExt cx="494128" cy="494128"/>
          </a:xfrm>
          <a:solidFill>
            <a:schemeClr val="bg1"/>
          </a:solidFill>
        </p:grpSpPr>
        <p:sp>
          <p:nvSpPr>
            <p:cNvPr id="39" name="椭圆 38"/>
            <p:cNvSpPr/>
            <p:nvPr/>
          </p:nvSpPr>
          <p:spPr>
            <a:xfrm flipV="1">
              <a:off x="6412445" y="2488042"/>
              <a:ext cx="494128" cy="494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Shape 21"/>
            <p:cNvSpPr/>
            <p:nvPr/>
          </p:nvSpPr>
          <p:spPr>
            <a:xfrm>
              <a:off x="6501150" y="2559430"/>
              <a:ext cx="316523" cy="316523"/>
            </a:xfrm>
            <a:custGeom>
              <a:avLst/>
              <a:gdLst>
                <a:gd name="connsiteX0" fmla="*/ 264033 w 316523"/>
                <a:gd name="connsiteY0" fmla="*/ 65503 h 316523"/>
                <a:gd name="connsiteX1" fmla="*/ 164680 w 316523"/>
                <a:gd name="connsiteY1" fmla="*/ 24179 h 316523"/>
                <a:gd name="connsiteX2" fmla="*/ 24179 w 316523"/>
                <a:gd name="connsiteY2" fmla="*/ 164856 h 316523"/>
                <a:gd name="connsiteX3" fmla="*/ 164680 w 316523"/>
                <a:gd name="connsiteY3" fmla="*/ 305533 h 316523"/>
                <a:gd name="connsiteX4" fmla="*/ 300609 w 316523"/>
                <a:gd name="connsiteY4" fmla="*/ 200025 h 316523"/>
                <a:gd name="connsiteX5" fmla="*/ 264033 w 316523"/>
                <a:gd name="connsiteY5" fmla="*/ 200025 h 316523"/>
                <a:gd name="connsiteX6" fmla="*/ 164680 w 316523"/>
                <a:gd name="connsiteY6" fmla="*/ 270364 h 316523"/>
                <a:gd name="connsiteX7" fmla="*/ 59172 w 316523"/>
                <a:gd name="connsiteY7" fmla="*/ 164856 h 316523"/>
                <a:gd name="connsiteX8" fmla="*/ 164680 w 316523"/>
                <a:gd name="connsiteY8" fmla="*/ 59348 h 316523"/>
                <a:gd name="connsiteX9" fmla="*/ 238887 w 316523"/>
                <a:gd name="connsiteY9" fmla="*/ 90649 h 316523"/>
                <a:gd name="connsiteX10" fmla="*/ 182265 w 316523"/>
                <a:gd name="connsiteY10" fmla="*/ 147271 h 316523"/>
                <a:gd name="connsiteX11" fmla="*/ 305357 w 316523"/>
                <a:gd name="connsiteY11" fmla="*/ 147271 h 316523"/>
                <a:gd name="connsiteX12" fmla="*/ 305357 w 316523"/>
                <a:gd name="connsiteY12" fmla="*/ 24179 h 316523"/>
                <a:gd name="connsiteX13" fmla="*/ 264033 w 316523"/>
                <a:gd name="connsiteY13" fmla="*/ 65503 h 31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523" h="316523">
                  <a:moveTo>
                    <a:pt x="264033" y="65503"/>
                  </a:moveTo>
                  <a:cubicBezTo>
                    <a:pt x="238535" y="40005"/>
                    <a:pt x="203542" y="24179"/>
                    <a:pt x="164680" y="24179"/>
                  </a:cubicBezTo>
                  <a:cubicBezTo>
                    <a:pt x="86956" y="24179"/>
                    <a:pt x="24179" y="87132"/>
                    <a:pt x="24179" y="164856"/>
                  </a:cubicBezTo>
                  <a:cubicBezTo>
                    <a:pt x="24179" y="242580"/>
                    <a:pt x="86956" y="305533"/>
                    <a:pt x="164680" y="305533"/>
                  </a:cubicBezTo>
                  <a:cubicBezTo>
                    <a:pt x="230271" y="305533"/>
                    <a:pt x="284959" y="260692"/>
                    <a:pt x="300609" y="200025"/>
                  </a:cubicBezTo>
                  <a:lnTo>
                    <a:pt x="264033" y="200025"/>
                  </a:lnTo>
                  <a:cubicBezTo>
                    <a:pt x="249614" y="240997"/>
                    <a:pt x="210576" y="270364"/>
                    <a:pt x="164680" y="270364"/>
                  </a:cubicBezTo>
                  <a:cubicBezTo>
                    <a:pt x="106475" y="270364"/>
                    <a:pt x="59172" y="223061"/>
                    <a:pt x="59172" y="164856"/>
                  </a:cubicBezTo>
                  <a:cubicBezTo>
                    <a:pt x="59172" y="106651"/>
                    <a:pt x="106475" y="59348"/>
                    <a:pt x="164680" y="59348"/>
                  </a:cubicBezTo>
                  <a:cubicBezTo>
                    <a:pt x="193870" y="59348"/>
                    <a:pt x="219896" y="71482"/>
                    <a:pt x="238887" y="90649"/>
                  </a:cubicBezTo>
                  <a:lnTo>
                    <a:pt x="182265" y="147271"/>
                  </a:lnTo>
                  <a:lnTo>
                    <a:pt x="305357" y="147271"/>
                  </a:lnTo>
                  <a:lnTo>
                    <a:pt x="305357" y="24179"/>
                  </a:lnTo>
                  <a:lnTo>
                    <a:pt x="264033" y="65503"/>
                  </a:lnTo>
                  <a:close/>
                </a:path>
              </a:pathLst>
            </a:custGeom>
            <a:solidFill>
              <a:schemeClr val="tx1"/>
            </a:solidFill>
            <a:ln w="17463" cap="flat">
              <a:noFill/>
              <a:prstDash val="solid"/>
              <a:miter/>
            </a:ln>
          </p:spPr>
          <p:txBody>
            <a:bodyPr rtlCol="0" anchor="ctr"/>
            <a:lstStyle/>
            <a:p>
              <a:endParaRPr lang="fr-FR"/>
            </a:p>
          </p:txBody>
        </p:sp>
      </p:grpSp>
      <p:sp>
        <p:nvSpPr>
          <p:cNvPr id="44" name="矩形 43"/>
          <p:cNvSpPr/>
          <p:nvPr/>
        </p:nvSpPr>
        <p:spPr>
          <a:xfrm>
            <a:off x="5839460" y="2480310"/>
            <a:ext cx="4804410" cy="460375"/>
          </a:xfrm>
          <a:prstGeom prst="rect">
            <a:avLst/>
          </a:prstGeom>
          <a:noFill/>
        </p:spPr>
        <p:txBody>
          <a:bodyPr wrap="square" rtlCol="0">
            <a:spAutoFit/>
          </a:bodyPr>
          <a:lstStyle/>
          <a:p>
            <a:pPr algn="ctr"/>
            <a:r>
              <a:rPr lang="en-US" altLang="zh-CN" sz="2400" b="1" dirty="0">
                <a:solidFill>
                  <a:schemeClr val="bg1"/>
                </a:solidFill>
                <a:latin typeface="思源黑体 CN Heavy" panose="020B0A00000000000000" pitchFamily="34" charset="-122"/>
                <a:ea typeface="思源黑体 CN Heavy" panose="020B0A00000000000000" pitchFamily="34" charset="-122"/>
              </a:rPr>
              <a:t>03 VRBO</a:t>
            </a:r>
            <a:r>
              <a:rPr lang="zh-CN" altLang="en-US" sz="2400" b="1" dirty="0">
                <a:solidFill>
                  <a:schemeClr val="bg1"/>
                </a:solidFill>
                <a:latin typeface="思源黑体 CN Heavy" panose="020B0A00000000000000" pitchFamily="34" charset="-122"/>
                <a:ea typeface="思源黑体 CN Heavy" panose="020B0A00000000000000" pitchFamily="34" charset="-122"/>
              </a:rPr>
              <a:t>算法</a:t>
            </a:r>
            <a:endParaRPr lang="zh-CN" altLang="en-US" sz="2400" b="1" dirty="0">
              <a:solidFill>
                <a:schemeClr val="bg1"/>
              </a:solidFill>
              <a:latin typeface="思源黑体 CN Heavy" panose="020B0A00000000000000" pitchFamily="34" charset="-122"/>
              <a:ea typeface="思源黑体 CN Heavy" panose="020B0A00000000000000" pitchFamily="34" charset="-122"/>
            </a:endParaRPr>
          </a:p>
        </p:txBody>
      </p:sp>
      <p:grpSp>
        <p:nvGrpSpPr>
          <p:cNvPr id="55" name="组合 54"/>
          <p:cNvGrpSpPr/>
          <p:nvPr/>
        </p:nvGrpSpPr>
        <p:grpSpPr>
          <a:xfrm>
            <a:off x="5687845" y="653457"/>
            <a:ext cx="494128" cy="494128"/>
            <a:chOff x="6033920" y="5296577"/>
            <a:chExt cx="494128" cy="494128"/>
          </a:xfrm>
          <a:solidFill>
            <a:schemeClr val="bg1"/>
          </a:solidFill>
        </p:grpSpPr>
        <p:sp>
          <p:nvSpPr>
            <p:cNvPr id="56" name="椭圆 55"/>
            <p:cNvSpPr/>
            <p:nvPr/>
          </p:nvSpPr>
          <p:spPr>
            <a:xfrm flipV="1">
              <a:off x="6033920" y="5296577"/>
              <a:ext cx="494128" cy="494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Shape 15"/>
            <p:cNvSpPr/>
            <p:nvPr/>
          </p:nvSpPr>
          <p:spPr>
            <a:xfrm>
              <a:off x="6084300" y="5367793"/>
              <a:ext cx="351693" cy="351693"/>
            </a:xfrm>
            <a:custGeom>
              <a:avLst/>
              <a:gdLst>
                <a:gd name="connsiteX0" fmla="*/ 243987 w 351692"/>
                <a:gd name="connsiteY0" fmla="*/ 217610 h 351692"/>
                <a:gd name="connsiteX1" fmla="*/ 230095 w 351692"/>
                <a:gd name="connsiteY1" fmla="*/ 217610 h 351692"/>
                <a:gd name="connsiteX2" fmla="*/ 225171 w 351692"/>
                <a:gd name="connsiteY2" fmla="*/ 212862 h 351692"/>
                <a:gd name="connsiteX3" fmla="*/ 252779 w 351692"/>
                <a:gd name="connsiteY3" fmla="*/ 138479 h 351692"/>
                <a:gd name="connsiteX4" fmla="*/ 138479 w 351692"/>
                <a:gd name="connsiteY4" fmla="*/ 24179 h 351692"/>
                <a:gd name="connsiteX5" fmla="*/ 24179 w 351692"/>
                <a:gd name="connsiteY5" fmla="*/ 138479 h 351692"/>
                <a:gd name="connsiteX6" fmla="*/ 138479 w 351692"/>
                <a:gd name="connsiteY6" fmla="*/ 252779 h 351692"/>
                <a:gd name="connsiteX7" fmla="*/ 212862 w 351692"/>
                <a:gd name="connsiteY7" fmla="*/ 225171 h 351692"/>
                <a:gd name="connsiteX8" fmla="*/ 217610 w 351692"/>
                <a:gd name="connsiteY8" fmla="*/ 230095 h 351692"/>
                <a:gd name="connsiteX9" fmla="*/ 217610 w 351692"/>
                <a:gd name="connsiteY9" fmla="*/ 243987 h 351692"/>
                <a:gd name="connsiteX10" fmla="*/ 305533 w 351692"/>
                <a:gd name="connsiteY10" fmla="*/ 331734 h 351692"/>
                <a:gd name="connsiteX11" fmla="*/ 331734 w 351692"/>
                <a:gd name="connsiteY11" fmla="*/ 305533 h 351692"/>
                <a:gd name="connsiteX12" fmla="*/ 243987 w 351692"/>
                <a:gd name="connsiteY12" fmla="*/ 217610 h 351692"/>
                <a:gd name="connsiteX13" fmla="*/ 138479 w 351692"/>
                <a:gd name="connsiteY13" fmla="*/ 217610 h 351692"/>
                <a:gd name="connsiteX14" fmla="*/ 59348 w 351692"/>
                <a:gd name="connsiteY14" fmla="*/ 138479 h 351692"/>
                <a:gd name="connsiteX15" fmla="*/ 138479 w 351692"/>
                <a:gd name="connsiteY15" fmla="*/ 59348 h 351692"/>
                <a:gd name="connsiteX16" fmla="*/ 217610 w 351692"/>
                <a:gd name="connsiteY16" fmla="*/ 138479 h 351692"/>
                <a:gd name="connsiteX17" fmla="*/ 138479 w 351692"/>
                <a:gd name="connsiteY17" fmla="*/ 217610 h 35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1692" h="351692">
                  <a:moveTo>
                    <a:pt x="243987" y="217610"/>
                  </a:moveTo>
                  <a:lnTo>
                    <a:pt x="230095" y="217610"/>
                  </a:lnTo>
                  <a:lnTo>
                    <a:pt x="225171" y="212862"/>
                  </a:lnTo>
                  <a:cubicBezTo>
                    <a:pt x="242404" y="192815"/>
                    <a:pt x="252779" y="166790"/>
                    <a:pt x="252779" y="138479"/>
                  </a:cubicBezTo>
                  <a:cubicBezTo>
                    <a:pt x="252779" y="75350"/>
                    <a:pt x="201608" y="24179"/>
                    <a:pt x="138479" y="24179"/>
                  </a:cubicBezTo>
                  <a:cubicBezTo>
                    <a:pt x="75350" y="24179"/>
                    <a:pt x="24179" y="75350"/>
                    <a:pt x="24179" y="138479"/>
                  </a:cubicBezTo>
                  <a:cubicBezTo>
                    <a:pt x="24179" y="201608"/>
                    <a:pt x="75350" y="252779"/>
                    <a:pt x="138479" y="252779"/>
                  </a:cubicBezTo>
                  <a:cubicBezTo>
                    <a:pt x="166790" y="252779"/>
                    <a:pt x="192815" y="242404"/>
                    <a:pt x="212862" y="225171"/>
                  </a:cubicBezTo>
                  <a:lnTo>
                    <a:pt x="217610" y="230095"/>
                  </a:lnTo>
                  <a:lnTo>
                    <a:pt x="217610" y="243987"/>
                  </a:lnTo>
                  <a:lnTo>
                    <a:pt x="305533" y="331734"/>
                  </a:lnTo>
                  <a:lnTo>
                    <a:pt x="331734" y="305533"/>
                  </a:lnTo>
                  <a:lnTo>
                    <a:pt x="243987" y="217610"/>
                  </a:lnTo>
                  <a:close/>
                  <a:moveTo>
                    <a:pt x="138479" y="217610"/>
                  </a:moveTo>
                  <a:cubicBezTo>
                    <a:pt x="94693" y="217610"/>
                    <a:pt x="59348" y="182265"/>
                    <a:pt x="59348" y="138479"/>
                  </a:cubicBezTo>
                  <a:cubicBezTo>
                    <a:pt x="59348" y="94693"/>
                    <a:pt x="94693" y="59348"/>
                    <a:pt x="138479" y="59348"/>
                  </a:cubicBezTo>
                  <a:cubicBezTo>
                    <a:pt x="182265" y="59348"/>
                    <a:pt x="217610" y="94693"/>
                    <a:pt x="217610" y="138479"/>
                  </a:cubicBezTo>
                  <a:cubicBezTo>
                    <a:pt x="217610" y="182265"/>
                    <a:pt x="182265" y="217610"/>
                    <a:pt x="138479" y="217610"/>
                  </a:cubicBezTo>
                  <a:close/>
                </a:path>
              </a:pathLst>
            </a:custGeom>
            <a:solidFill>
              <a:schemeClr val="tx1"/>
            </a:solidFill>
            <a:ln w="17463" cap="flat">
              <a:noFill/>
              <a:prstDash val="solid"/>
              <a:miter/>
            </a:ln>
          </p:spPr>
          <p:txBody>
            <a:bodyPr rtlCol="0" anchor="ctr"/>
            <a:lstStyle/>
            <a:p>
              <a:endParaRPr lang="fr-FR"/>
            </a:p>
          </p:txBody>
        </p:sp>
      </p:grpSp>
      <p:sp>
        <p:nvSpPr>
          <p:cNvPr id="58" name="矩形 57"/>
          <p:cNvSpPr/>
          <p:nvPr/>
        </p:nvSpPr>
        <p:spPr>
          <a:xfrm>
            <a:off x="6127115" y="4519295"/>
            <a:ext cx="3861435" cy="460375"/>
          </a:xfrm>
          <a:prstGeom prst="rect">
            <a:avLst/>
          </a:prstGeom>
          <a:noFill/>
        </p:spPr>
        <p:txBody>
          <a:bodyPr wrap="square" rtlCol="0">
            <a:spAutoFit/>
          </a:bodyPr>
          <a:lstStyle/>
          <a:p>
            <a:pPr algn="ctr"/>
            <a:r>
              <a:rPr lang="en-US" altLang="zh-CN" sz="2400" b="1" dirty="0">
                <a:solidFill>
                  <a:schemeClr val="bg1"/>
                </a:solidFill>
                <a:latin typeface="思源黑体 CN Heavy" panose="020B0A00000000000000" pitchFamily="34" charset="-122"/>
                <a:ea typeface="思源黑体 CN Heavy" panose="020B0A00000000000000" pitchFamily="34" charset="-122"/>
              </a:rPr>
              <a:t>05 </a:t>
            </a:r>
            <a:r>
              <a:rPr lang="zh-CN" altLang="en-US" sz="2400" b="1" dirty="0">
                <a:solidFill>
                  <a:schemeClr val="bg1"/>
                </a:solidFill>
                <a:latin typeface="思源黑体 CN Heavy" panose="020B0A00000000000000" pitchFamily="34" charset="-122"/>
                <a:ea typeface="思源黑体 CN Heavy" panose="020B0A00000000000000" pitchFamily="34" charset="-122"/>
              </a:rPr>
              <a:t>算法创新</a:t>
            </a:r>
            <a:endParaRPr lang="zh-CN" altLang="en-US" sz="2400" b="1" dirty="0">
              <a:solidFill>
                <a:schemeClr val="bg1"/>
              </a:solidFill>
              <a:latin typeface="思源黑体 CN Heavy" panose="020B0A00000000000000" pitchFamily="34" charset="-122"/>
              <a:ea typeface="思源黑体 CN Heavy" panose="020B0A00000000000000" pitchFamily="34" charset="-122"/>
            </a:endParaRPr>
          </a:p>
        </p:txBody>
      </p:sp>
      <p:grpSp>
        <p:nvGrpSpPr>
          <p:cNvPr id="105" name="组合 104"/>
          <p:cNvGrpSpPr/>
          <p:nvPr/>
        </p:nvGrpSpPr>
        <p:grpSpPr>
          <a:xfrm>
            <a:off x="635635" y="1785620"/>
            <a:ext cx="4069715" cy="4220210"/>
            <a:chOff x="10837" y="3265"/>
            <a:chExt cx="6409" cy="6646"/>
          </a:xfrm>
        </p:grpSpPr>
        <p:pic>
          <p:nvPicPr>
            <p:cNvPr id="91" name="图片 90"/>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837" y="5109"/>
              <a:ext cx="972" cy="2835"/>
            </a:xfrm>
            <a:prstGeom prst="rect">
              <a:avLst/>
            </a:prstGeom>
          </p:spPr>
        </p:pic>
        <p:pic>
          <p:nvPicPr>
            <p:cNvPr id="92" name="图片 91"/>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13085" y="4442"/>
              <a:ext cx="1832" cy="3854"/>
            </a:xfrm>
            <a:prstGeom prst="rect">
              <a:avLst/>
            </a:prstGeom>
          </p:spPr>
        </p:pic>
        <p:pic>
          <p:nvPicPr>
            <p:cNvPr id="93" name="图片 92"/>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flipH="1">
              <a:off x="11588" y="4273"/>
              <a:ext cx="1660" cy="2835"/>
            </a:xfrm>
            <a:prstGeom prst="rect">
              <a:avLst/>
            </a:prstGeom>
          </p:spPr>
        </p:pic>
        <p:pic>
          <p:nvPicPr>
            <p:cNvPr id="94" name="图片 93"/>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14053" y="3704"/>
              <a:ext cx="1497" cy="2557"/>
            </a:xfrm>
            <a:prstGeom prst="rect">
              <a:avLst/>
            </a:prstGeom>
          </p:spPr>
        </p:pic>
        <p:pic>
          <p:nvPicPr>
            <p:cNvPr id="95" name="图片 94"/>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15210" y="5756"/>
              <a:ext cx="742" cy="2162"/>
            </a:xfrm>
            <a:prstGeom prst="rect">
              <a:avLst/>
            </a:prstGeom>
          </p:spPr>
        </p:pic>
        <p:pic>
          <p:nvPicPr>
            <p:cNvPr id="96" name="图片 95"/>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4184" y="5888"/>
              <a:ext cx="1660" cy="2835"/>
            </a:xfrm>
            <a:prstGeom prst="rect">
              <a:avLst/>
            </a:prstGeom>
          </p:spPr>
        </p:pic>
        <p:pic>
          <p:nvPicPr>
            <p:cNvPr id="97" name="图片 96"/>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11944" y="6605"/>
              <a:ext cx="563" cy="738"/>
            </a:xfrm>
            <a:prstGeom prst="rect">
              <a:avLst/>
            </a:prstGeom>
          </p:spPr>
        </p:pic>
        <p:pic>
          <p:nvPicPr>
            <p:cNvPr id="98" name="图片 97"/>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12664" y="7369"/>
              <a:ext cx="1416" cy="1858"/>
            </a:xfrm>
            <a:prstGeom prst="rect">
              <a:avLst/>
            </a:prstGeom>
          </p:spPr>
        </p:pic>
        <p:pic>
          <p:nvPicPr>
            <p:cNvPr id="99" name="图片 98"/>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15566" y="3544"/>
              <a:ext cx="1680" cy="1680"/>
            </a:xfrm>
            <a:prstGeom prst="rect">
              <a:avLst/>
            </a:prstGeom>
          </p:spPr>
        </p:pic>
        <p:pic>
          <p:nvPicPr>
            <p:cNvPr id="100" name="图片 99"/>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a:off x="12418" y="3265"/>
              <a:ext cx="1079" cy="668"/>
            </a:xfrm>
            <a:prstGeom prst="rect">
              <a:avLst/>
            </a:prstGeom>
          </p:spPr>
        </p:pic>
        <p:pic>
          <p:nvPicPr>
            <p:cNvPr id="101" name="图片 100"/>
            <p:cNvPicPr>
              <a:picLocks noChangeAspect="1"/>
            </p:cNvPicPr>
            <p:nvPr/>
          </p:nvPicPr>
          <p:blipFill rotWithShape="1">
            <a:blip r:embed="rId12" cstate="print">
              <a:extLst>
                <a:ext uri="{28A0092B-C50C-407E-A947-70E740481C1C}">
                  <a14:useLocalDpi xmlns:a14="http://schemas.microsoft.com/office/drawing/2010/main" val="0"/>
                </a:ext>
              </a:extLst>
            </a:blip>
            <a:srcRect/>
            <a:stretch>
              <a:fillRect/>
            </a:stretch>
          </p:blipFill>
          <p:spPr>
            <a:xfrm>
              <a:off x="11495" y="7605"/>
              <a:ext cx="1533" cy="2306"/>
            </a:xfrm>
            <a:prstGeom prst="rect">
              <a:avLst/>
            </a:prstGeom>
          </p:spPr>
        </p:pic>
        <p:pic>
          <p:nvPicPr>
            <p:cNvPr id="102" name="图片 101"/>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14043" y="5166"/>
              <a:ext cx="283" cy="371"/>
            </a:xfrm>
            <a:prstGeom prst="rect">
              <a:avLst/>
            </a:prstGeom>
          </p:spPr>
        </p:pic>
        <p:pic>
          <p:nvPicPr>
            <p:cNvPr id="103" name="图片 102"/>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12863" y="6100"/>
              <a:ext cx="422" cy="553"/>
            </a:xfrm>
            <a:prstGeom prst="rect">
              <a:avLst/>
            </a:prstGeom>
          </p:spPr>
        </p:pic>
        <p:pic>
          <p:nvPicPr>
            <p:cNvPr id="104" name="图片 103"/>
            <p:cNvPicPr>
              <a:picLocks noChangeAspect="1"/>
            </p:cNvPicPr>
            <p:nvPr/>
          </p:nvPicPr>
          <p:blipFill rotWithShape="1">
            <a:blip r:embed="rId15" cstate="print">
              <a:extLst>
                <a:ext uri="{28A0092B-C50C-407E-A947-70E740481C1C}">
                  <a14:useLocalDpi xmlns:a14="http://schemas.microsoft.com/office/drawing/2010/main" val="0"/>
                </a:ext>
              </a:extLst>
            </a:blip>
            <a:srcRect/>
            <a:stretch>
              <a:fillRect/>
            </a:stretch>
          </p:blipFill>
          <p:spPr>
            <a:xfrm>
              <a:off x="12538" y="6468"/>
              <a:ext cx="814" cy="1105"/>
            </a:xfrm>
            <a:prstGeom prst="rect">
              <a:avLst/>
            </a:prstGeom>
          </p:spPr>
        </p:pic>
      </p:grpSp>
      <p:sp>
        <p:nvSpPr>
          <p:cNvPr id="106" name="文本框 105"/>
          <p:cNvSpPr txBox="1"/>
          <p:nvPr/>
        </p:nvSpPr>
        <p:spPr>
          <a:xfrm>
            <a:off x="744220" y="1212215"/>
            <a:ext cx="3002280" cy="521970"/>
          </a:xfrm>
          <a:prstGeom prst="rect">
            <a:avLst/>
          </a:prstGeom>
          <a:noFill/>
        </p:spPr>
        <p:txBody>
          <a:bodyPr wrap="square" rtlCol="0">
            <a:spAutoFit/>
          </a:bodyPr>
          <a:lstStyle/>
          <a:p>
            <a:pPr algn="dist"/>
            <a:r>
              <a:rPr lang="en-US" altLang="zh-CN" sz="2800" b="1" dirty="0">
                <a:solidFill>
                  <a:schemeClr val="bg1"/>
                </a:solidFill>
                <a:cs typeface="+mn-ea"/>
                <a:sym typeface="+mn-lt"/>
              </a:rPr>
              <a:t>CONTENTS</a:t>
            </a:r>
            <a:endParaRPr lang="en-US" altLang="zh-CN" sz="2800" b="1" dirty="0">
              <a:solidFill>
                <a:schemeClr val="bg1"/>
              </a:solidFill>
              <a:cs typeface="+mn-ea"/>
              <a:sym typeface="+mn-lt"/>
            </a:endParaRPr>
          </a:p>
        </p:txBody>
      </p:sp>
      <p:sp>
        <p:nvSpPr>
          <p:cNvPr id="4" name="矩形 3"/>
          <p:cNvSpPr/>
          <p:nvPr/>
        </p:nvSpPr>
        <p:spPr>
          <a:xfrm>
            <a:off x="5402580" y="5492750"/>
            <a:ext cx="3861435" cy="460375"/>
          </a:xfrm>
          <a:prstGeom prst="rect">
            <a:avLst/>
          </a:prstGeom>
          <a:noFill/>
        </p:spPr>
        <p:txBody>
          <a:bodyPr wrap="square" rtlCol="0">
            <a:spAutoFit/>
          </a:bodyPr>
          <a:lstStyle/>
          <a:p>
            <a:pPr algn="ctr"/>
            <a:r>
              <a:rPr lang="en-US" altLang="zh-CN" sz="2400" b="1" dirty="0">
                <a:solidFill>
                  <a:schemeClr val="bg1"/>
                </a:solidFill>
                <a:latin typeface="思源黑体 CN Heavy" panose="020B0A00000000000000" pitchFamily="34" charset="-122"/>
                <a:ea typeface="思源黑体 CN Heavy" panose="020B0A00000000000000" pitchFamily="34" charset="-122"/>
              </a:rPr>
              <a:t>06 </a:t>
            </a:r>
            <a:r>
              <a:rPr lang="zh-CN" altLang="en-US" sz="2400" b="1" dirty="0">
                <a:solidFill>
                  <a:schemeClr val="bg1"/>
                </a:solidFill>
                <a:latin typeface="思源黑体 CN Heavy" panose="020B0A00000000000000" pitchFamily="34" charset="-122"/>
                <a:ea typeface="思源黑体 CN Heavy" panose="020B0A00000000000000" pitchFamily="34" charset="-122"/>
              </a:rPr>
              <a:t>总结</a:t>
            </a:r>
            <a:endParaRPr lang="zh-CN" altLang="en-US" sz="2400" b="1" dirty="0">
              <a:solidFill>
                <a:schemeClr val="bg1"/>
              </a:solidFill>
              <a:latin typeface="思源黑体 CN Heavy" panose="020B0A00000000000000" pitchFamily="34" charset="-122"/>
              <a:ea typeface="思源黑体 CN Heavy" panose="020B0A00000000000000" pitchFamily="34" charset="-122"/>
            </a:endParaRPr>
          </a:p>
        </p:txBody>
      </p:sp>
      <p:grpSp>
        <p:nvGrpSpPr>
          <p:cNvPr id="5" name="组合 4"/>
          <p:cNvGrpSpPr/>
          <p:nvPr/>
        </p:nvGrpSpPr>
        <p:grpSpPr>
          <a:xfrm>
            <a:off x="6333349" y="4496830"/>
            <a:ext cx="494128" cy="494128"/>
            <a:chOff x="6447649" y="3892310"/>
            <a:chExt cx="494128" cy="494128"/>
          </a:xfrm>
          <a:solidFill>
            <a:schemeClr val="bg1"/>
          </a:solidFill>
        </p:grpSpPr>
        <p:sp>
          <p:nvSpPr>
            <p:cNvPr id="6" name="椭圆 5"/>
            <p:cNvSpPr/>
            <p:nvPr/>
          </p:nvSpPr>
          <p:spPr>
            <a:xfrm flipV="1">
              <a:off x="6447649" y="3892310"/>
              <a:ext cx="494128" cy="494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Shape 78"/>
            <p:cNvSpPr/>
            <p:nvPr/>
          </p:nvSpPr>
          <p:spPr>
            <a:xfrm>
              <a:off x="6471209" y="4019922"/>
              <a:ext cx="386862" cy="246185"/>
            </a:xfrm>
            <a:custGeom>
              <a:avLst/>
              <a:gdLst>
                <a:gd name="connsiteX0" fmla="*/ 270364 w 386861"/>
                <a:gd name="connsiteY0" fmla="*/ 24179 h 246184"/>
                <a:gd name="connsiteX1" fmla="*/ 310632 w 386861"/>
                <a:gd name="connsiteY1" fmla="*/ 64448 h 246184"/>
                <a:gd name="connsiteX2" fmla="*/ 224819 w 386861"/>
                <a:gd name="connsiteY2" fmla="*/ 150261 h 246184"/>
                <a:gd name="connsiteX3" fmla="*/ 154481 w 386861"/>
                <a:gd name="connsiteY3" fmla="*/ 79922 h 246184"/>
                <a:gd name="connsiteX4" fmla="*/ 24179 w 386861"/>
                <a:gd name="connsiteY4" fmla="*/ 210400 h 246184"/>
                <a:gd name="connsiteX5" fmla="*/ 48973 w 386861"/>
                <a:gd name="connsiteY5" fmla="*/ 235194 h 246184"/>
                <a:gd name="connsiteX6" fmla="*/ 154481 w 386861"/>
                <a:gd name="connsiteY6" fmla="*/ 129687 h 246184"/>
                <a:gd name="connsiteX7" fmla="*/ 224819 w 386861"/>
                <a:gd name="connsiteY7" fmla="*/ 200025 h 246184"/>
                <a:gd name="connsiteX8" fmla="*/ 335603 w 386861"/>
                <a:gd name="connsiteY8" fmla="*/ 89418 h 246184"/>
                <a:gd name="connsiteX9" fmla="*/ 375871 w 386861"/>
                <a:gd name="connsiteY9" fmla="*/ 129687 h 246184"/>
                <a:gd name="connsiteX10" fmla="*/ 375871 w 386861"/>
                <a:gd name="connsiteY10" fmla="*/ 24179 h 246184"/>
                <a:gd name="connsiteX11" fmla="*/ 270364 w 386861"/>
                <a:gd name="connsiteY11" fmla="*/ 24179 h 24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61" h="246184">
                  <a:moveTo>
                    <a:pt x="270364" y="24179"/>
                  </a:moveTo>
                  <a:lnTo>
                    <a:pt x="310632" y="64448"/>
                  </a:lnTo>
                  <a:lnTo>
                    <a:pt x="224819" y="150261"/>
                  </a:lnTo>
                  <a:lnTo>
                    <a:pt x="154481" y="79922"/>
                  </a:lnTo>
                  <a:lnTo>
                    <a:pt x="24179" y="210400"/>
                  </a:lnTo>
                  <a:lnTo>
                    <a:pt x="48973" y="235194"/>
                  </a:lnTo>
                  <a:lnTo>
                    <a:pt x="154481" y="129687"/>
                  </a:lnTo>
                  <a:lnTo>
                    <a:pt x="224819" y="200025"/>
                  </a:lnTo>
                  <a:lnTo>
                    <a:pt x="335603" y="89418"/>
                  </a:lnTo>
                  <a:lnTo>
                    <a:pt x="375871" y="129687"/>
                  </a:lnTo>
                  <a:lnTo>
                    <a:pt x="375871" y="24179"/>
                  </a:lnTo>
                  <a:lnTo>
                    <a:pt x="270364" y="24179"/>
                  </a:lnTo>
                  <a:close/>
                </a:path>
              </a:pathLst>
            </a:custGeom>
            <a:solidFill>
              <a:schemeClr val="tx1"/>
            </a:solidFill>
            <a:ln w="17463" cap="flat">
              <a:noFill/>
              <a:prstDash val="solid"/>
              <a:miter/>
            </a:ln>
          </p:spPr>
          <p:txBody>
            <a:bodyPr rtlCol="0" anchor="ctr"/>
            <a:lstStyle/>
            <a:p>
              <a:endParaRPr lang="en-US" altLang="fr-FR"/>
            </a:p>
          </p:txBody>
        </p:sp>
      </p:grpSp>
      <p:grpSp>
        <p:nvGrpSpPr>
          <p:cNvPr id="8" name="组合 7"/>
          <p:cNvGrpSpPr/>
          <p:nvPr/>
        </p:nvGrpSpPr>
        <p:grpSpPr>
          <a:xfrm>
            <a:off x="6498805" y="3500232"/>
            <a:ext cx="494128" cy="494128"/>
            <a:chOff x="6412445" y="2488042"/>
            <a:chExt cx="494128" cy="494128"/>
          </a:xfrm>
          <a:solidFill>
            <a:schemeClr val="bg1"/>
          </a:solidFill>
        </p:grpSpPr>
        <p:sp>
          <p:nvSpPr>
            <p:cNvPr id="9" name="椭圆 8"/>
            <p:cNvSpPr/>
            <p:nvPr/>
          </p:nvSpPr>
          <p:spPr>
            <a:xfrm flipV="1">
              <a:off x="6412445" y="2488042"/>
              <a:ext cx="494128" cy="494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21"/>
            <p:cNvSpPr/>
            <p:nvPr/>
          </p:nvSpPr>
          <p:spPr>
            <a:xfrm>
              <a:off x="6501150" y="2559430"/>
              <a:ext cx="316523" cy="316523"/>
            </a:xfrm>
            <a:custGeom>
              <a:avLst/>
              <a:gdLst>
                <a:gd name="connsiteX0" fmla="*/ 264033 w 316523"/>
                <a:gd name="connsiteY0" fmla="*/ 65503 h 316523"/>
                <a:gd name="connsiteX1" fmla="*/ 164680 w 316523"/>
                <a:gd name="connsiteY1" fmla="*/ 24179 h 316523"/>
                <a:gd name="connsiteX2" fmla="*/ 24179 w 316523"/>
                <a:gd name="connsiteY2" fmla="*/ 164856 h 316523"/>
                <a:gd name="connsiteX3" fmla="*/ 164680 w 316523"/>
                <a:gd name="connsiteY3" fmla="*/ 305533 h 316523"/>
                <a:gd name="connsiteX4" fmla="*/ 300609 w 316523"/>
                <a:gd name="connsiteY4" fmla="*/ 200025 h 316523"/>
                <a:gd name="connsiteX5" fmla="*/ 264033 w 316523"/>
                <a:gd name="connsiteY5" fmla="*/ 200025 h 316523"/>
                <a:gd name="connsiteX6" fmla="*/ 164680 w 316523"/>
                <a:gd name="connsiteY6" fmla="*/ 270364 h 316523"/>
                <a:gd name="connsiteX7" fmla="*/ 59172 w 316523"/>
                <a:gd name="connsiteY7" fmla="*/ 164856 h 316523"/>
                <a:gd name="connsiteX8" fmla="*/ 164680 w 316523"/>
                <a:gd name="connsiteY8" fmla="*/ 59348 h 316523"/>
                <a:gd name="connsiteX9" fmla="*/ 238887 w 316523"/>
                <a:gd name="connsiteY9" fmla="*/ 90649 h 316523"/>
                <a:gd name="connsiteX10" fmla="*/ 182265 w 316523"/>
                <a:gd name="connsiteY10" fmla="*/ 147271 h 316523"/>
                <a:gd name="connsiteX11" fmla="*/ 305357 w 316523"/>
                <a:gd name="connsiteY11" fmla="*/ 147271 h 316523"/>
                <a:gd name="connsiteX12" fmla="*/ 305357 w 316523"/>
                <a:gd name="connsiteY12" fmla="*/ 24179 h 316523"/>
                <a:gd name="connsiteX13" fmla="*/ 264033 w 316523"/>
                <a:gd name="connsiteY13" fmla="*/ 65503 h 31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6523" h="316523">
                  <a:moveTo>
                    <a:pt x="264033" y="65503"/>
                  </a:moveTo>
                  <a:cubicBezTo>
                    <a:pt x="238535" y="40005"/>
                    <a:pt x="203542" y="24179"/>
                    <a:pt x="164680" y="24179"/>
                  </a:cubicBezTo>
                  <a:cubicBezTo>
                    <a:pt x="86956" y="24179"/>
                    <a:pt x="24179" y="87132"/>
                    <a:pt x="24179" y="164856"/>
                  </a:cubicBezTo>
                  <a:cubicBezTo>
                    <a:pt x="24179" y="242580"/>
                    <a:pt x="86956" y="305533"/>
                    <a:pt x="164680" y="305533"/>
                  </a:cubicBezTo>
                  <a:cubicBezTo>
                    <a:pt x="230271" y="305533"/>
                    <a:pt x="284959" y="260692"/>
                    <a:pt x="300609" y="200025"/>
                  </a:cubicBezTo>
                  <a:lnTo>
                    <a:pt x="264033" y="200025"/>
                  </a:lnTo>
                  <a:cubicBezTo>
                    <a:pt x="249614" y="240997"/>
                    <a:pt x="210576" y="270364"/>
                    <a:pt x="164680" y="270364"/>
                  </a:cubicBezTo>
                  <a:cubicBezTo>
                    <a:pt x="106475" y="270364"/>
                    <a:pt x="59172" y="223061"/>
                    <a:pt x="59172" y="164856"/>
                  </a:cubicBezTo>
                  <a:cubicBezTo>
                    <a:pt x="59172" y="106651"/>
                    <a:pt x="106475" y="59348"/>
                    <a:pt x="164680" y="59348"/>
                  </a:cubicBezTo>
                  <a:cubicBezTo>
                    <a:pt x="193870" y="59348"/>
                    <a:pt x="219896" y="71482"/>
                    <a:pt x="238887" y="90649"/>
                  </a:cubicBezTo>
                  <a:lnTo>
                    <a:pt x="182265" y="147271"/>
                  </a:lnTo>
                  <a:lnTo>
                    <a:pt x="305357" y="147271"/>
                  </a:lnTo>
                  <a:lnTo>
                    <a:pt x="305357" y="24179"/>
                  </a:lnTo>
                  <a:lnTo>
                    <a:pt x="264033" y="65503"/>
                  </a:lnTo>
                  <a:close/>
                </a:path>
              </a:pathLst>
            </a:custGeom>
            <a:solidFill>
              <a:schemeClr val="tx1"/>
            </a:solidFill>
            <a:ln w="17463" cap="flat">
              <a:noFill/>
              <a:prstDash val="solid"/>
              <a:miter/>
            </a:ln>
          </p:spPr>
          <p:txBody>
            <a:bodyPr rtlCol="0" anchor="ctr"/>
            <a:lstStyle/>
            <a:p>
              <a:endParaRPr lang="fr-F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平行四边形 73"/>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64" name="Google Shape;368;p19"/>
          <p:cNvCxnSpPr/>
          <p:nvPr/>
        </p:nvCxnSpPr>
        <p:spPr>
          <a:xfrm flipH="1" flipV="1">
            <a:off x="4892040" y="3764280"/>
            <a:ext cx="1604010" cy="6985"/>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77" name="Google Shape;380;p19"/>
          <p:cNvCxnSpPr/>
          <p:nvPr/>
        </p:nvCxnSpPr>
        <p:spPr>
          <a:xfrm flipH="1">
            <a:off x="5560311" y="5301495"/>
            <a:ext cx="1706513"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p:cNvCxnSpPr/>
          <p:nvPr/>
        </p:nvCxnSpPr>
        <p:spPr>
          <a:xfrm flipH="1">
            <a:off x="5557165" y="2417013"/>
            <a:ext cx="3349005" cy="0"/>
          </a:xfrm>
          <a:prstGeom prst="straightConnector1">
            <a:avLst/>
          </a:prstGeom>
          <a:noFill/>
          <a:ln w="9525" cap="flat" cmpd="sng">
            <a:solidFill>
              <a:schemeClr val="bg1">
                <a:lumMod val="75000"/>
              </a:schemeClr>
            </a:solidFill>
            <a:prstDash val="dash"/>
            <a:round/>
            <a:headEnd type="none" w="med" len="med"/>
            <a:tailEnd type="oval" w="med" len="med"/>
          </a:ln>
        </p:spPr>
      </p:cxnSp>
      <p:grpSp>
        <p:nvGrpSpPr>
          <p:cNvPr id="10" name="组合 9"/>
          <p:cNvGrpSpPr/>
          <p:nvPr/>
        </p:nvGrpSpPr>
        <p:grpSpPr>
          <a:xfrm>
            <a:off x="6764129" y="2017855"/>
            <a:ext cx="3526554" cy="3473224"/>
            <a:chOff x="7392277" y="2017855"/>
            <a:chExt cx="3526554" cy="3473224"/>
          </a:xfrm>
        </p:grpSpPr>
        <p:sp>
          <p:nvSpPr>
            <p:cNvPr id="23" name="Google Shape;330;p19"/>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4" name="Google Shape;331;p19"/>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5" name="Google Shape;332;p19"/>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6" name="Google Shape;333;p19"/>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7" name="Google Shape;334;p19"/>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8" name="Google Shape;335;p19"/>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0" name="Google Shape;336;p19"/>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1" name="Google Shape;337;p19"/>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9" name="Google Shape;345;p19"/>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48" name="Google Shape;346;p19"/>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49" name="Google Shape;347;p19"/>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1" name="Google Shape;348;p19"/>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2" name="Google Shape;349;p19"/>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3" name="Google Shape;350;p19"/>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5" name="Google Shape;351;p19"/>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6" name="Google Shape;352;p19"/>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9" name="Google Shape;353;p19"/>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8" name="Google Shape;361;p19"/>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9" name="Google Shape;362;p19"/>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0" name="Google Shape;363;p19"/>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1" name="Google Shape;364;p19"/>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2" name="Google Shape;365;p19"/>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3" name="Google Shape;366;p19"/>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1" name="Google Shape;374;p19"/>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2" name="Google Shape;375;p19"/>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3" name="Google Shape;376;p19"/>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4" name="Google Shape;377;p19"/>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5" name="Google Shape;378;p19"/>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6" name="Google Shape;384;p19"/>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7" name="Google Shape;385;p19"/>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88" name="Google Shape;386;p19"/>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6" name="Google Shape;389;p19"/>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7" name="Google Shape;390;p19"/>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8" name="Google Shape;391;p19"/>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99" name="Google Shape;392;p19"/>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00" name="Google Shape;393;p19"/>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08" name="Google Shape;401;p19"/>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09" name="Google Shape;402;p19"/>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0" name="Google Shape;403;p19"/>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1" name="Google Shape;404;p19"/>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2" name="Google Shape;405;p19"/>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3" name="Google Shape;406;p19"/>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4" name="Google Shape;407;p19"/>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5" name="Google Shape;408;p19"/>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sp>
        <p:nvSpPr>
          <p:cNvPr id="117" name="文本框 116"/>
          <p:cNvSpPr txBox="1"/>
          <p:nvPr/>
        </p:nvSpPr>
        <p:spPr>
          <a:xfrm>
            <a:off x="1241765" y="2069617"/>
            <a:ext cx="4106785" cy="1373505"/>
          </a:xfrm>
          <a:prstGeom prst="rect">
            <a:avLst/>
          </a:prstGeom>
          <a:noFill/>
        </p:spPr>
        <p:txBody>
          <a:bodyPr wrap="square" rtlCol="0">
            <a:spAutoFit/>
          </a:bodyPr>
          <a:lstStyle/>
          <a:p>
            <a:pPr algn="just">
              <a:lnSpc>
                <a:spcPts val="2000"/>
              </a:lnSpc>
              <a:spcBef>
                <a:spcPts val="0"/>
              </a:spcBef>
              <a:spcAft>
                <a:spcPts val="0"/>
              </a:spcAft>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由于双层优化的嵌套结构，即使是基于梯度的方法，</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ts val="2000"/>
              </a:lnSpc>
              <a:spcBef>
                <a:spcPts val="0"/>
              </a:spcBef>
              <a:spcAft>
                <a:spcPts val="0"/>
              </a:spcAft>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Outer-loop 的梯度（即超梯度）也需要涉及内环函数的 Jacobian 和 Hessian 向量进行</a:t>
            </a:r>
            <a:r>
              <a:rPr lang="en-US" altLang="zh-CN" sz="12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一、二阶偏导</a:t>
            </a: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的计算。</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ts val="2000"/>
              </a:lnSpc>
              <a:spcBef>
                <a:spcPts val="0"/>
              </a:spcBef>
              <a:spcAft>
                <a:spcPts val="0"/>
              </a:spcAft>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实践中可能都是非常</a:t>
            </a: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耗费计算资源的，且扩展性差</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ts val="2000"/>
              </a:lnSpc>
              <a:spcBef>
                <a:spcPts val="0"/>
              </a:spcBef>
              <a:spcAft>
                <a:spcPts val="0"/>
              </a:spcAft>
            </a:pPr>
            <a:endParaRPr lang="zh-CN" altLang="en-US" sz="1100" dirty="0">
              <a:solidFill>
                <a:schemeClr val="tx1">
                  <a:lumMod val="75000"/>
                  <a:lumOff val="25000"/>
                </a:schemeClr>
              </a:solidFill>
              <a:cs typeface="+mn-ea"/>
              <a:sym typeface="+mn-lt"/>
            </a:endParaRPr>
          </a:p>
        </p:txBody>
      </p:sp>
      <p:sp>
        <p:nvSpPr>
          <p:cNvPr id="121" name="文本框 120"/>
          <p:cNvSpPr txBox="1"/>
          <p:nvPr/>
        </p:nvSpPr>
        <p:spPr>
          <a:xfrm>
            <a:off x="1081110" y="3676487"/>
            <a:ext cx="4106785" cy="603885"/>
          </a:xfrm>
          <a:prstGeom prst="rect">
            <a:avLst/>
          </a:prstGeom>
          <a:noFill/>
        </p:spPr>
        <p:txBody>
          <a:bodyPr wrap="square" rtlCol="0">
            <a:spAutoFit/>
          </a:bodyPr>
          <a:lstStyle/>
          <a:p>
            <a:pPr algn="just">
              <a:lnSpc>
                <a:spcPts val="2000"/>
              </a:lnSpc>
              <a:spcBef>
                <a:spcPts val="0"/>
              </a:spcBef>
              <a:spcAft>
                <a:spcPts val="0"/>
              </a:spcAft>
              <a:buNone/>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使用零阶或一阶方法来近似双层问题的全部超梯度</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ts val="2000"/>
              </a:lnSpc>
              <a:spcBef>
                <a:spcPts val="0"/>
              </a:spcBef>
              <a:spcAft>
                <a:spcPts val="0"/>
              </a:spcAft>
              <a:buNone/>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这种近似可能会导致方差的增大和训练结果的不稳定性</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122" name="文本框 121"/>
          <p:cNvSpPr txBox="1"/>
          <p:nvPr/>
        </p:nvSpPr>
        <p:spPr>
          <a:xfrm>
            <a:off x="1081405" y="3434080"/>
            <a:ext cx="3173730" cy="337185"/>
          </a:xfrm>
          <a:prstGeom prst="rect">
            <a:avLst/>
          </a:prstGeom>
          <a:noFill/>
        </p:spPr>
        <p:txBody>
          <a:bodyPr wrap="square" rtlCol="0">
            <a:spAutoFit/>
          </a:bodyPr>
          <a:lstStyle/>
          <a:p>
            <a:r>
              <a:rPr lang="en-US" altLang="zh-CN" sz="16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无 Hessian 的双层优化算法</a:t>
            </a:r>
            <a:endParaRPr lang="en-US" altLang="zh-CN" sz="16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123" name="文本框 122"/>
          <p:cNvSpPr txBox="1"/>
          <p:nvPr/>
        </p:nvSpPr>
        <p:spPr>
          <a:xfrm>
            <a:off x="1606550" y="5094605"/>
            <a:ext cx="4373880" cy="603885"/>
          </a:xfrm>
          <a:prstGeom prst="rect">
            <a:avLst/>
          </a:prstGeom>
          <a:noFill/>
        </p:spPr>
        <p:txBody>
          <a:bodyPr wrap="square" rtlCol="0">
            <a:spAutoFit/>
          </a:bodyPr>
          <a:lstStyle/>
          <a:p>
            <a:pPr algn="just">
              <a:lnSpc>
                <a:spcPts val="2000"/>
              </a:lnSpc>
              <a:spcBef>
                <a:spcPts val="0"/>
              </a:spcBef>
              <a:spcAft>
                <a:spcPts val="0"/>
              </a:spcAft>
              <a:buNone/>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采用类似零阶的处理，通过取两个优化路</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algn="just">
              <a:lnSpc>
                <a:spcPts val="2000"/>
              </a:lnSpc>
              <a:spcBef>
                <a:spcPts val="0"/>
              </a:spcBef>
              <a:spcAft>
                <a:spcPts val="0"/>
              </a:spcAft>
              <a:buNone/>
            </a:pPr>
            <a:r>
              <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径之间的差值来逼近响应 Jacobian 矩阵，以降低计算的复杂度。</a:t>
            </a:r>
            <a:endParaRPr lang="en-US" altLang="zh-CN" sz="11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124" name="文本框 123"/>
          <p:cNvSpPr txBox="1"/>
          <p:nvPr/>
        </p:nvSpPr>
        <p:spPr>
          <a:xfrm>
            <a:off x="1588770" y="4741545"/>
            <a:ext cx="2666365" cy="337185"/>
          </a:xfrm>
          <a:prstGeom prst="rect">
            <a:avLst/>
          </a:prstGeom>
          <a:noFill/>
        </p:spPr>
        <p:txBody>
          <a:bodyPr wrap="square" rtlCol="0">
            <a:spAutoFit/>
          </a:bodyPr>
          <a:lstStyle/>
          <a:p>
            <a:pPr algn="l"/>
            <a:r>
              <a:rPr lang="en-US" altLang="zh-CN" sz="16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新的无 Hessian 方法</a:t>
            </a:r>
            <a:endParaRPr lang="en-US" altLang="zh-CN" sz="16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cxnSp>
        <p:nvCxnSpPr>
          <p:cNvPr id="125" name="直接连接符 124"/>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4770" y="1680845"/>
            <a:ext cx="3173730" cy="337185"/>
          </a:xfrm>
          <a:prstGeom prst="rect">
            <a:avLst/>
          </a:prstGeom>
          <a:noFill/>
        </p:spPr>
        <p:txBody>
          <a:bodyPr wrap="square" rtlCol="0">
            <a:spAutoFit/>
          </a:bodyPr>
          <a:lstStyle/>
          <a:p>
            <a:r>
              <a:rPr lang="zh-CN" altLang="en-US" sz="16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原算法</a:t>
            </a:r>
            <a:endParaRPr lang="zh-CN" altLang="en-US" sz="16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18" name="矩形: 圆角 49"/>
          <p:cNvSpPr/>
          <p:nvPr/>
        </p:nvSpPr>
        <p:spPr>
          <a:xfrm>
            <a:off x="6118225" y="629983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4" name="组合 3"/>
          <p:cNvGrpSpPr/>
          <p:nvPr/>
        </p:nvGrpSpPr>
        <p:grpSpPr>
          <a:xfrm>
            <a:off x="442595" y="6298565"/>
            <a:ext cx="8110855" cy="307975"/>
            <a:chOff x="6031" y="499"/>
            <a:chExt cx="12773" cy="485"/>
          </a:xfrm>
        </p:grpSpPr>
        <p:sp>
          <p:nvSpPr>
            <p:cNvPr id="5" name="文本框 4"/>
            <p:cNvSpPr txBox="1"/>
            <p:nvPr/>
          </p:nvSpPr>
          <p:spPr>
            <a:xfrm>
              <a:off x="11086" y="499"/>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6" name="文本框 5"/>
            <p:cNvSpPr txBox="1"/>
            <p:nvPr/>
          </p:nvSpPr>
          <p:spPr>
            <a:xfrm>
              <a:off x="8388" y="501"/>
              <a:ext cx="1826" cy="483"/>
            </a:xfrm>
            <a:prstGeom prst="rect">
              <a:avLst/>
            </a:prstGeom>
            <a:noFill/>
          </p:spPr>
          <p:txBody>
            <a:bodyPr wrap="square" rtlCol="0">
              <a:spAutoFit/>
            </a:bodyPr>
            <a:p>
              <a:r>
                <a:rPr lang="en-US" altLang="zh-CN" sz="1400" spc="100" dirty="0">
                  <a:solidFill>
                    <a:schemeClr val="tx2">
                      <a:lumMod val="75000"/>
                    </a:schemeClr>
                  </a:solidFill>
                  <a:cs typeface="+mn-ea"/>
                  <a:sym typeface="+mn-lt"/>
                </a:rPr>
                <a:t>MRBO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1" name="文本框 10"/>
            <p:cNvSpPr txBox="1"/>
            <p:nvPr/>
          </p:nvSpPr>
          <p:spPr>
            <a:xfrm>
              <a:off x="13317" y="499"/>
              <a:ext cx="1488" cy="483"/>
            </a:xfrm>
            <a:prstGeom prst="rect">
              <a:avLst/>
            </a:prstGeom>
            <a:noFill/>
          </p:spPr>
          <p:txBody>
            <a:bodyPr wrap="square" rtlCol="0">
              <a:spAutoFit/>
            </a:bodyPr>
            <a:p>
              <a:r>
                <a:rPr lang="zh-CN" altLang="en-US" sz="1400" spc="100" dirty="0">
                  <a:solidFill>
                    <a:schemeClr val="tx2"/>
                  </a:solidFill>
                  <a:cs typeface="+mn-ea"/>
                  <a:sym typeface="+mn-lt"/>
                </a:rPr>
                <a:t>代码复现</a:t>
              </a:r>
              <a:endParaRPr lang="zh-CN" altLang="en-US" sz="1400" spc="100" dirty="0">
                <a:solidFill>
                  <a:schemeClr val="tx2"/>
                </a:solidFill>
                <a:cs typeface="+mn-ea"/>
                <a:sym typeface="+mn-lt"/>
              </a:endParaRPr>
            </a:p>
          </p:txBody>
        </p:sp>
        <p:sp>
          <p:nvSpPr>
            <p:cNvPr id="15" name="文本框 14"/>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16" name="文本框 15"/>
            <p:cNvSpPr txBox="1"/>
            <p:nvPr/>
          </p:nvSpPr>
          <p:spPr>
            <a:xfrm>
              <a:off x="17316" y="499"/>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项目总结</a:t>
              </a:r>
              <a:endParaRPr lang="zh-CN" altLang="en-US" sz="1400" spc="100" dirty="0">
                <a:solidFill>
                  <a:schemeClr val="tx2">
                    <a:lumMod val="75000"/>
                  </a:schemeClr>
                </a:solidFill>
                <a:cs typeface="+mn-ea"/>
                <a:sym typeface="+mn-lt"/>
              </a:endParaRPr>
            </a:p>
          </p:txBody>
        </p:sp>
        <p:sp>
          <p:nvSpPr>
            <p:cNvPr id="17" name="文本框 16"/>
            <p:cNvSpPr txBox="1"/>
            <p:nvPr/>
          </p:nvSpPr>
          <p:spPr>
            <a:xfrm>
              <a:off x="6031" y="501"/>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论文概述</a:t>
              </a:r>
              <a:endParaRPr lang="zh-CN" altLang="en-US" sz="1400" spc="100" dirty="0">
                <a:solidFill>
                  <a:schemeClr val="tx2">
                    <a:lumMod val="7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p:cNvSpPr/>
          <p:nvPr/>
        </p:nvSpPr>
        <p:spPr>
          <a:xfrm>
            <a:off x="-27940" y="0"/>
            <a:ext cx="6757035" cy="685800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p:cNvSpPr txBox="1"/>
          <p:nvPr/>
        </p:nvSpPr>
        <p:spPr>
          <a:xfrm>
            <a:off x="608965" y="2009775"/>
            <a:ext cx="6604000" cy="829945"/>
          </a:xfrm>
          <a:prstGeom prst="rect">
            <a:avLst/>
          </a:prstGeom>
          <a:noFill/>
        </p:spPr>
        <p:txBody>
          <a:bodyPr wrap="square" rtlCol="0">
            <a:spAutoFit/>
          </a:bodyPr>
          <a:lstStyle/>
          <a:p>
            <a:pPr indent="0" algn="just">
              <a:lnSpc>
                <a:spcPct val="100000"/>
              </a:lnSpc>
              <a:buFont typeface="Arial" panose="020B0604020202090204" pitchFamily="34" charset="0"/>
              <a:buNone/>
            </a:pPr>
            <a:r>
              <a:rPr sz="1600" dirty="0">
                <a:solidFill>
                  <a:schemeClr val="bg1"/>
                </a:solidFill>
                <a:latin typeface="等线" panose="02010600030101010101" charset="-122"/>
                <a:ea typeface="等线" panose="02010600030101010101" charset="-122"/>
                <a:cs typeface="等线" panose="02010600030101010101" charset="-122"/>
                <a:sym typeface="+mn-lt"/>
              </a:rPr>
              <a:t>使用仅基于函数的值来近似一般黑箱函数 h : Rn → R 的梯度</a:t>
            </a:r>
            <a:endParaRPr sz="1600" dirty="0">
              <a:solidFill>
                <a:schemeClr val="bg1"/>
              </a:solidFill>
              <a:latin typeface="等线" panose="02010600030101010101" charset="-122"/>
              <a:ea typeface="等线" panose="02010600030101010101" charset="-122"/>
              <a:cs typeface="等线" panose="02010600030101010101" charset="-122"/>
              <a:sym typeface="+mn-lt"/>
            </a:endParaRPr>
          </a:p>
          <a:p>
            <a:pPr indent="0" algn="just">
              <a:lnSpc>
                <a:spcPct val="100000"/>
              </a:lnSpc>
              <a:buFont typeface="Arial" panose="020B0604020202090204" pitchFamily="34" charset="0"/>
              <a:buNone/>
            </a:pPr>
            <a:r>
              <a:rPr lang="zh-CN" sz="1600" dirty="0">
                <a:solidFill>
                  <a:schemeClr val="bg1"/>
                </a:solidFill>
                <a:latin typeface="等线" panose="02010600030101010101" charset="-122"/>
                <a:ea typeface="等线" panose="02010600030101010101" charset="-122"/>
                <a:cs typeface="等线" panose="02010600030101010101" charset="-122"/>
                <a:sym typeface="+mn-lt"/>
              </a:rPr>
              <a:t>即一个高斯随机向量</a:t>
            </a:r>
            <a:endParaRPr lang="zh-CN" sz="1600" dirty="0">
              <a:solidFill>
                <a:schemeClr val="bg1"/>
              </a:solidFill>
              <a:latin typeface="等线" panose="02010600030101010101" charset="-122"/>
              <a:ea typeface="等线" panose="02010600030101010101" charset="-122"/>
              <a:cs typeface="等线" panose="02010600030101010101" charset="-122"/>
              <a:sym typeface="+mn-lt"/>
            </a:endParaRPr>
          </a:p>
          <a:p>
            <a:pPr indent="0" algn="just">
              <a:lnSpc>
                <a:spcPct val="100000"/>
              </a:lnSpc>
              <a:buFont typeface="Arial" panose="020B0604020202090204" pitchFamily="34" charset="0"/>
              <a:buNone/>
            </a:pPr>
            <a:endParaRPr sz="16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140" name="文本框 139"/>
          <p:cNvSpPr txBox="1"/>
          <p:nvPr/>
        </p:nvSpPr>
        <p:spPr>
          <a:xfrm>
            <a:off x="308610" y="1169035"/>
            <a:ext cx="6341110" cy="460375"/>
          </a:xfrm>
          <a:prstGeom prst="rect">
            <a:avLst/>
          </a:prstGeom>
          <a:noFill/>
        </p:spPr>
        <p:txBody>
          <a:bodyPr wrap="square" rtlCol="0">
            <a:spAutoFit/>
          </a:bodyPr>
          <a:lstStyle/>
          <a:p>
            <a:pPr algn="just"/>
            <a:r>
              <a:rPr lang="zh-CN" altLang="en-US" sz="2400" b="1" dirty="0">
                <a:solidFill>
                  <a:srgbClr val="304086"/>
                </a:solidFill>
                <a:latin typeface="黑体" panose="02010609060101010101" charset="-122"/>
                <a:ea typeface="黑体" panose="02010609060101010101" charset="-122"/>
                <a:cs typeface="黑体" panose="02010609060101010101" charset="-122"/>
                <a:sym typeface="+mn-lt"/>
              </a:rPr>
              <a:t>零阶近似</a:t>
            </a:r>
            <a:endParaRPr lang="zh-CN" altLang="en-US" sz="2400" b="1" dirty="0">
              <a:solidFill>
                <a:srgbClr val="304086"/>
              </a:solidFill>
              <a:latin typeface="黑体" panose="02010609060101010101" charset="-122"/>
              <a:ea typeface="黑体" panose="02010609060101010101" charset="-122"/>
              <a:cs typeface="黑体" panose="02010609060101010101" charset="-122"/>
              <a:sym typeface="+mn-lt"/>
            </a:endParaRPr>
          </a:p>
        </p:txBody>
      </p:sp>
      <p:cxnSp>
        <p:nvCxnSpPr>
          <p:cNvPr id="145" name="直接连接符 144"/>
          <p:cNvCxnSpPr/>
          <p:nvPr/>
        </p:nvCxnSpPr>
        <p:spPr>
          <a:xfrm flipV="1">
            <a:off x="7846695" y="448310"/>
            <a:ext cx="3750310" cy="13335"/>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7158990" y="2543810"/>
            <a:ext cx="4175760" cy="1202690"/>
          </a:xfrm>
          <a:prstGeom prst="rect">
            <a:avLst/>
          </a:prstGeom>
        </p:spPr>
      </p:pic>
      <p:sp>
        <p:nvSpPr>
          <p:cNvPr id="4" name="圆角矩形 10"/>
          <p:cNvSpPr/>
          <p:nvPr/>
        </p:nvSpPr>
        <p:spPr>
          <a:xfrm>
            <a:off x="392430" y="327660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dirty="0">
              <a:solidFill>
                <a:schemeClr val="tx1"/>
              </a:solidFill>
              <a:cs typeface="+mn-ea"/>
              <a:sym typeface="+mn-lt"/>
            </a:endParaRPr>
          </a:p>
        </p:txBody>
      </p:sp>
      <p:sp>
        <p:nvSpPr>
          <p:cNvPr id="5" name="文本框 4"/>
          <p:cNvSpPr txBox="1"/>
          <p:nvPr/>
        </p:nvSpPr>
        <p:spPr>
          <a:xfrm>
            <a:off x="308610" y="2816225"/>
            <a:ext cx="6341110" cy="460375"/>
          </a:xfrm>
          <a:prstGeom prst="rect">
            <a:avLst/>
          </a:prstGeom>
          <a:noFill/>
        </p:spPr>
        <p:txBody>
          <a:bodyPr wrap="square" rtlCol="0">
            <a:spAutoFit/>
          </a:bodyPr>
          <a:p>
            <a:pPr algn="just"/>
            <a:r>
              <a:rPr lang="zh-CN" altLang="en-US" sz="2400" b="1" dirty="0">
                <a:solidFill>
                  <a:srgbClr val="304086"/>
                </a:solidFill>
                <a:latin typeface="黑体" panose="02010609060101010101" charset="-122"/>
                <a:ea typeface="黑体" panose="02010609060101010101" charset="-122"/>
                <a:cs typeface="黑体" panose="02010609060101010101" charset="-122"/>
                <a:sym typeface="+mn-lt"/>
              </a:rPr>
              <a:t>尝试引入部分零阶的思路</a:t>
            </a:r>
            <a:endParaRPr lang="zh-CN" altLang="en-US" sz="2400" b="1" dirty="0">
              <a:solidFill>
                <a:srgbClr val="304086"/>
              </a:solidFill>
              <a:latin typeface="黑体" panose="02010609060101010101" charset="-122"/>
              <a:ea typeface="黑体" panose="02010609060101010101" charset="-122"/>
              <a:cs typeface="黑体" panose="02010609060101010101" charset="-122"/>
              <a:sym typeface="+mn-lt"/>
            </a:endParaRPr>
          </a:p>
        </p:txBody>
      </p:sp>
      <p:sp>
        <p:nvSpPr>
          <p:cNvPr id="6" name="文本框 5"/>
          <p:cNvSpPr txBox="1"/>
          <p:nvPr/>
        </p:nvSpPr>
        <p:spPr>
          <a:xfrm>
            <a:off x="660400" y="3627755"/>
            <a:ext cx="6748780" cy="2553335"/>
          </a:xfrm>
          <a:prstGeom prst="rect">
            <a:avLst/>
          </a:prstGeom>
          <a:noFill/>
        </p:spPr>
        <p:txBody>
          <a:bodyPr wrap="square" rtlCol="0" anchor="t">
            <a:spAutoFit/>
          </a:bodyPr>
          <a:p>
            <a:r>
              <a:rPr lang="zh-CN" altLang="en-US" sz="1600">
                <a:solidFill>
                  <a:schemeClr val="bg1"/>
                </a:solidFill>
                <a:latin typeface="等线" panose="02010600030101010101" charset="-122"/>
                <a:ea typeface="等线" panose="02010600030101010101" charset="-122"/>
                <a:cs typeface="等线" panose="02010600030101010101" charset="-122"/>
              </a:rPr>
              <a:t>基于 Jacobian 估计器设计一个二层优化器</a:t>
            </a:r>
            <a:endParaRPr lang="zh-CN" altLang="en-US" sz="1600">
              <a:solidFill>
                <a:schemeClr val="bg1"/>
              </a:solidFill>
              <a:latin typeface="等线" panose="02010600030101010101" charset="-122"/>
              <a:ea typeface="等线" panose="02010600030101010101" charset="-122"/>
              <a:cs typeface="等线" panose="02010600030101010101" charset="-122"/>
            </a:endParaRPr>
          </a:p>
          <a:p>
            <a:endParaRPr lang="zh-CN" altLang="en-US" sz="1600">
              <a:solidFill>
                <a:schemeClr val="bg1"/>
              </a:solidFill>
              <a:latin typeface="等线" panose="02010600030101010101" charset="-122"/>
              <a:ea typeface="等线" panose="02010600030101010101" charset="-122"/>
              <a:cs typeface="等线" panose="02010600030101010101" charset="-122"/>
            </a:endParaRPr>
          </a:p>
          <a:p>
            <a:r>
              <a:rPr lang="zh-CN" altLang="en-US" sz="1600">
                <a:solidFill>
                  <a:schemeClr val="bg1"/>
                </a:solidFill>
                <a:latin typeface="等线" panose="02010600030101010101" charset="-122"/>
                <a:ea typeface="等线" panose="02010600030101010101" charset="-122"/>
                <a:cs typeface="等线" panose="02010600030101010101" charset="-122"/>
              </a:rPr>
              <a:t>用零阶估计器来估计部分超梯度</a:t>
            </a:r>
            <a:endParaRPr lang="zh-CN" altLang="en-US" sz="1600">
              <a:solidFill>
                <a:schemeClr val="bg1"/>
              </a:solidFill>
              <a:latin typeface="等线" panose="02010600030101010101" charset="-122"/>
              <a:ea typeface="等线" panose="02010600030101010101" charset="-122"/>
              <a:cs typeface="等线" panose="02010600030101010101" charset="-122"/>
            </a:endParaRPr>
          </a:p>
          <a:p>
            <a:endParaRPr lang="zh-CN" altLang="en-US" sz="1600">
              <a:solidFill>
                <a:schemeClr val="bg1"/>
              </a:solidFill>
              <a:latin typeface="等线" panose="02010600030101010101" charset="-122"/>
              <a:ea typeface="等线" panose="02010600030101010101" charset="-122"/>
              <a:cs typeface="等线" panose="02010600030101010101" charset="-122"/>
            </a:endParaRPr>
          </a:p>
          <a:p>
            <a:r>
              <a:rPr lang="zh-CN" altLang="en-US" sz="1600">
                <a:solidFill>
                  <a:schemeClr val="bg1"/>
                </a:solidFill>
                <a:latin typeface="等线" panose="02010600030101010101" charset="-122"/>
                <a:ea typeface="等线" panose="02010600030101010101" charset="-122"/>
                <a:cs typeface="等线" panose="02010600030101010101" charset="-122"/>
              </a:rPr>
              <a:t>每次迭代，对若干个高斯向量进行采样 </a:t>
            </a:r>
            <a:endParaRPr lang="zh-CN" altLang="en-US" sz="1600">
              <a:solidFill>
                <a:schemeClr val="bg1"/>
              </a:solidFill>
              <a:latin typeface="等线" panose="02010600030101010101" charset="-122"/>
              <a:ea typeface="等线" panose="02010600030101010101" charset="-122"/>
              <a:cs typeface="等线" panose="02010600030101010101" charset="-122"/>
            </a:endParaRPr>
          </a:p>
          <a:p>
            <a:endParaRPr lang="zh-CN" altLang="en-US" sz="1600">
              <a:solidFill>
                <a:schemeClr val="bg1"/>
              </a:solidFill>
              <a:latin typeface="等线" panose="02010600030101010101" charset="-122"/>
              <a:ea typeface="等线" panose="02010600030101010101" charset="-122"/>
              <a:cs typeface="等线" panose="02010600030101010101" charset="-122"/>
            </a:endParaRPr>
          </a:p>
          <a:p>
            <a:r>
              <a:rPr lang="zh-CN" altLang="en-US" sz="1600">
                <a:solidFill>
                  <a:schemeClr val="bg1"/>
                </a:solidFill>
                <a:latin typeface="等线" panose="02010600030101010101" charset="-122"/>
                <a:ea typeface="等线" panose="02010600030101010101" charset="-122"/>
                <a:cs typeface="等线" panose="02010600030101010101" charset="-122"/>
              </a:rPr>
              <a:t>对于每个样本 ，通过一定步长的梯度下降来近似 y</a:t>
            </a:r>
            <a:endParaRPr lang="zh-CN" altLang="en-US" sz="1600">
              <a:solidFill>
                <a:schemeClr val="bg1"/>
              </a:solidFill>
              <a:latin typeface="等线" panose="02010600030101010101" charset="-122"/>
              <a:ea typeface="等线" panose="02010600030101010101" charset="-122"/>
              <a:cs typeface="等线" panose="02010600030101010101" charset="-122"/>
            </a:endParaRPr>
          </a:p>
          <a:p>
            <a:r>
              <a:rPr lang="zh-CN" altLang="en-US" sz="1600">
                <a:solidFill>
                  <a:schemeClr val="bg1"/>
                </a:solidFill>
                <a:latin typeface="等线" panose="02010600030101010101" charset="-122"/>
                <a:ea typeface="等线" panose="02010600030101010101" charset="-122"/>
                <a:cs typeface="等线" panose="02010600030101010101" charset="-122"/>
              </a:rPr>
              <a:t>计算 Jacobian 估计器</a:t>
            </a:r>
            <a:endParaRPr lang="zh-CN" altLang="en-US" sz="1600">
              <a:solidFill>
                <a:schemeClr val="bg1"/>
              </a:solidFill>
              <a:latin typeface="等线" panose="02010600030101010101" charset="-122"/>
              <a:ea typeface="等线" panose="02010600030101010101" charset="-122"/>
              <a:cs typeface="等线" panose="02010600030101010101" charset="-122"/>
            </a:endParaRPr>
          </a:p>
          <a:p>
            <a:endParaRPr lang="zh-CN" altLang="en-US" sz="1600">
              <a:solidFill>
                <a:schemeClr val="bg1"/>
              </a:solidFill>
              <a:latin typeface="等线" panose="02010600030101010101" charset="-122"/>
              <a:ea typeface="等线" panose="02010600030101010101" charset="-122"/>
              <a:cs typeface="等线" panose="02010600030101010101" charset="-122"/>
            </a:endParaRPr>
          </a:p>
          <a:p>
            <a:r>
              <a:rPr lang="zh-CN" altLang="en-US" sz="1600">
                <a:solidFill>
                  <a:schemeClr val="bg1"/>
                </a:solidFill>
                <a:latin typeface="等线" panose="02010600030101010101" charset="-122"/>
                <a:ea typeface="等线" panose="02010600030101010101" charset="-122"/>
                <a:cs typeface="等线" panose="02010600030101010101" charset="-122"/>
              </a:rPr>
              <a:t>用样本的平均值来构建梯度估计器，从而更新外部变量 x</a:t>
            </a:r>
            <a:endParaRPr lang="zh-CN" altLang="en-US" sz="1600">
              <a:solidFill>
                <a:schemeClr val="bg1"/>
              </a:solidFill>
              <a:latin typeface="等线" panose="02010600030101010101" charset="-122"/>
              <a:ea typeface="等线" panose="02010600030101010101" charset="-122"/>
              <a:cs typeface="等线" panose="02010600030101010101" charset="-122"/>
            </a:endParaRPr>
          </a:p>
        </p:txBody>
      </p:sp>
      <p:sp>
        <p:nvSpPr>
          <p:cNvPr id="18" name="矩形: 圆角 49"/>
          <p:cNvSpPr/>
          <p:nvPr/>
        </p:nvSpPr>
        <p:spPr>
          <a:xfrm>
            <a:off x="9502775" y="6336030"/>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2" name="组合 1"/>
          <p:cNvGrpSpPr/>
          <p:nvPr/>
        </p:nvGrpSpPr>
        <p:grpSpPr>
          <a:xfrm>
            <a:off x="7037070" y="6334760"/>
            <a:ext cx="4900930" cy="307975"/>
            <a:chOff x="11086" y="499"/>
            <a:chExt cx="7718" cy="485"/>
          </a:xfrm>
        </p:grpSpPr>
        <p:sp>
          <p:nvSpPr>
            <p:cNvPr id="7" name="文本框 6"/>
            <p:cNvSpPr txBox="1"/>
            <p:nvPr/>
          </p:nvSpPr>
          <p:spPr>
            <a:xfrm>
              <a:off x="11086" y="499"/>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1" name="文本框 10"/>
            <p:cNvSpPr txBox="1"/>
            <p:nvPr/>
          </p:nvSpPr>
          <p:spPr>
            <a:xfrm>
              <a:off x="13317" y="499"/>
              <a:ext cx="1488" cy="483"/>
            </a:xfrm>
            <a:prstGeom prst="rect">
              <a:avLst/>
            </a:prstGeom>
            <a:noFill/>
          </p:spPr>
          <p:txBody>
            <a:bodyPr wrap="square" rtlCol="0">
              <a:spAutoFit/>
            </a:bodyPr>
            <a:p>
              <a:r>
                <a:rPr lang="zh-CN" altLang="en-US" sz="1400" spc="100" dirty="0">
                  <a:solidFill>
                    <a:schemeClr val="tx2"/>
                  </a:solidFill>
                  <a:cs typeface="+mn-ea"/>
                  <a:sym typeface="+mn-lt"/>
                </a:rPr>
                <a:t>代码复现</a:t>
              </a:r>
              <a:endParaRPr lang="zh-CN" altLang="en-US" sz="1400" spc="100" dirty="0">
                <a:solidFill>
                  <a:schemeClr val="tx2"/>
                </a:solidFill>
                <a:cs typeface="+mn-ea"/>
                <a:sym typeface="+mn-lt"/>
              </a:endParaRPr>
            </a:p>
          </p:txBody>
        </p:sp>
        <p:sp>
          <p:nvSpPr>
            <p:cNvPr id="15" name="文本框 14"/>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16" name="文本框 15"/>
            <p:cNvSpPr txBox="1"/>
            <p:nvPr/>
          </p:nvSpPr>
          <p:spPr>
            <a:xfrm>
              <a:off x="17316" y="499"/>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项目总结</a:t>
              </a:r>
              <a:endParaRPr lang="zh-CN" altLang="en-US" sz="1400" spc="100" dirty="0">
                <a:solidFill>
                  <a:schemeClr val="tx2">
                    <a:lumMod val="7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p:cNvSpPr/>
          <p:nvPr/>
        </p:nvSpPr>
        <p:spPr>
          <a:xfrm>
            <a:off x="-28575" y="0"/>
            <a:ext cx="7066280" cy="685800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p:cNvSpPr txBox="1"/>
          <p:nvPr/>
        </p:nvSpPr>
        <p:spPr>
          <a:xfrm>
            <a:off x="391795" y="1980565"/>
            <a:ext cx="6257290" cy="1198880"/>
          </a:xfrm>
          <a:prstGeom prst="rect">
            <a:avLst/>
          </a:prstGeom>
          <a:noFill/>
        </p:spPr>
        <p:txBody>
          <a:bodyPr wrap="square" rtlCol="0">
            <a:spAutoFit/>
          </a:bodyPr>
          <a:lstStyle/>
          <a:p>
            <a:pPr indent="0" algn="just">
              <a:lnSpc>
                <a:spcPct val="100000"/>
              </a:lnSpc>
              <a:buFont typeface="Arial" panose="020B0604020202090204" pitchFamily="34" charset="0"/>
              <a:buNone/>
            </a:pPr>
            <a:r>
              <a:rPr lang="zh-CN" dirty="0">
                <a:solidFill>
                  <a:schemeClr val="bg1"/>
                </a:solidFill>
                <a:latin typeface="等线" panose="02010600030101010101" charset="-122"/>
                <a:ea typeface="等线" panose="02010600030101010101" charset="-122"/>
                <a:cs typeface="等线" panose="02010600030101010101" charset="-122"/>
                <a:sym typeface="+mn-lt"/>
              </a:rPr>
              <a:t>原文观点</a:t>
            </a:r>
            <a:r>
              <a:rPr lang="en-US" altLang="zh-CN" dirty="0">
                <a:solidFill>
                  <a:schemeClr val="bg1"/>
                </a:solidFill>
                <a:latin typeface="等线" panose="02010600030101010101" charset="-122"/>
                <a:ea typeface="等线" panose="02010600030101010101" charset="-122"/>
                <a:cs typeface="等线" panose="02010600030101010101" charset="-122"/>
                <a:sym typeface="+mn-lt"/>
              </a:rPr>
              <a:t>——</a:t>
            </a:r>
            <a:endParaRPr lang="en-US" altLang="zh-CN" dirty="0">
              <a:solidFill>
                <a:schemeClr val="bg1"/>
              </a:solidFill>
              <a:latin typeface="等线" panose="02010600030101010101" charset="-122"/>
              <a:ea typeface="等线" panose="02010600030101010101" charset="-122"/>
              <a:cs typeface="等线" panose="02010600030101010101" charset="-122"/>
              <a:sym typeface="+mn-lt"/>
            </a:endParaRPr>
          </a:p>
          <a:p>
            <a:pPr indent="0" algn="just">
              <a:lnSpc>
                <a:spcPct val="100000"/>
              </a:lnSpc>
              <a:buFont typeface="Arial" panose="020B0604020202090204" pitchFamily="34" charset="0"/>
              <a:buNone/>
            </a:pPr>
            <a:endParaRPr lang="zh-CN" dirty="0">
              <a:solidFill>
                <a:schemeClr val="bg1"/>
              </a:solidFill>
              <a:latin typeface="等线" panose="02010600030101010101" charset="-122"/>
              <a:ea typeface="等线" panose="02010600030101010101" charset="-122"/>
              <a:cs typeface="等线" panose="02010600030101010101" charset="-122"/>
              <a:sym typeface="+mn-lt"/>
            </a:endParaRPr>
          </a:p>
          <a:p>
            <a:pPr algn="just">
              <a:lnSpc>
                <a:spcPct val="100000"/>
              </a:lnSpc>
            </a:pPr>
            <a:r>
              <a:rPr lang="en-US" altLang="zh-CN" dirty="0">
                <a:solidFill>
                  <a:schemeClr val="bg1"/>
                </a:solidFill>
                <a:latin typeface="等线" panose="02010600030101010101" charset="-122"/>
                <a:ea typeface="等线" panose="02010600030101010101" charset="-122"/>
                <a:cs typeface="等线" panose="02010600030101010101" charset="-122"/>
                <a:sym typeface="+mn-lt"/>
              </a:rPr>
              <a:t>”随机双层优化器，在数据量很大或需要在运行时对大量新数据进行采样的场景中实现比确定性方法更好的效率</a:t>
            </a:r>
            <a:r>
              <a:rPr lang="zh-CN" altLang="en-US" dirty="0">
                <a:solidFill>
                  <a:schemeClr val="bg1"/>
                </a:solidFill>
                <a:latin typeface="等线" panose="02010600030101010101" charset="-122"/>
                <a:ea typeface="等线" panose="02010600030101010101" charset="-122"/>
                <a:cs typeface="等线" panose="02010600030101010101" charset="-122"/>
                <a:sym typeface="+mn-lt"/>
              </a:rPr>
              <a:t>。</a:t>
            </a:r>
            <a:r>
              <a:rPr lang="en-US" altLang="zh-CN" dirty="0">
                <a:solidFill>
                  <a:schemeClr val="bg1"/>
                </a:solidFill>
                <a:latin typeface="等线" panose="02010600030101010101" charset="-122"/>
                <a:ea typeface="等线" panose="02010600030101010101" charset="-122"/>
                <a:cs typeface="等线" panose="02010600030101010101" charset="-122"/>
                <a:sym typeface="+mn-lt"/>
              </a:rPr>
              <a:t>”</a:t>
            </a:r>
            <a:endParaRPr lang="en-US" altLang="zh-CN"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140" name="文本框 139"/>
          <p:cNvSpPr txBox="1"/>
          <p:nvPr/>
        </p:nvSpPr>
        <p:spPr>
          <a:xfrm>
            <a:off x="307975" y="1169035"/>
            <a:ext cx="6341110" cy="460375"/>
          </a:xfrm>
          <a:prstGeom prst="rect">
            <a:avLst/>
          </a:prstGeom>
          <a:noFill/>
        </p:spPr>
        <p:txBody>
          <a:bodyPr wrap="square" rtlCol="0">
            <a:spAutoFit/>
          </a:bodyPr>
          <a:lstStyle/>
          <a:p>
            <a:pPr algn="just"/>
            <a:r>
              <a:rPr lang="zh-CN" altLang="en-US" sz="2400" b="1" dirty="0">
                <a:solidFill>
                  <a:srgbClr val="304086"/>
                </a:solidFill>
                <a:latin typeface="黑体" panose="02010609060101010101" charset="-122"/>
                <a:ea typeface="黑体" panose="02010609060101010101" charset="-122"/>
                <a:cs typeface="黑体" panose="02010609060101010101" charset="-122"/>
                <a:sym typeface="+mn-lt"/>
              </a:rPr>
              <a:t>尝试引入随机性策略</a:t>
            </a:r>
            <a:endParaRPr lang="zh-CN" altLang="en-US" sz="2400" b="1" dirty="0">
              <a:solidFill>
                <a:srgbClr val="304086"/>
              </a:solidFill>
              <a:latin typeface="黑体" panose="02010609060101010101" charset="-122"/>
              <a:ea typeface="黑体" panose="02010609060101010101" charset="-122"/>
              <a:cs typeface="黑体" panose="02010609060101010101" charset="-122"/>
              <a:sym typeface="+mn-lt"/>
            </a:endParaRPr>
          </a:p>
        </p:txBody>
      </p:sp>
      <p:sp>
        <p:nvSpPr>
          <p:cNvPr id="3" name="文本框 2"/>
          <p:cNvSpPr txBox="1"/>
          <p:nvPr/>
        </p:nvSpPr>
        <p:spPr>
          <a:xfrm>
            <a:off x="201930" y="3378200"/>
            <a:ext cx="6743065" cy="337185"/>
          </a:xfrm>
          <a:prstGeom prst="rect">
            <a:avLst/>
          </a:prstGeom>
          <a:noFill/>
        </p:spPr>
        <p:txBody>
          <a:bodyPr wrap="none" rtlCol="0" anchor="t">
            <a:spAutoFit/>
          </a:bodyPr>
          <a:p>
            <a:r>
              <a:rPr lang="zh-CN" altLang="en-US" sz="1600">
                <a:solidFill>
                  <a:schemeClr val="bg1"/>
                </a:solidFill>
                <a:latin typeface="等线" panose="02010600030101010101" charset="-122"/>
                <a:ea typeface="等线" panose="02010600030101010101" charset="-122"/>
                <a:cs typeface="等线" panose="02010600030101010101" charset="-122"/>
                <a:sym typeface="+mn-ea"/>
              </a:rPr>
              <a:t>对于每个样本 ，通过一定步长的梯度下降来近似 y，计算 Jacobian 估计器</a:t>
            </a:r>
            <a:endParaRPr lang="zh-CN" altLang="en-US" sz="1600"/>
          </a:p>
        </p:txBody>
      </p:sp>
      <p:sp>
        <p:nvSpPr>
          <p:cNvPr id="4" name="下箭头 3"/>
          <p:cNvSpPr/>
          <p:nvPr/>
        </p:nvSpPr>
        <p:spPr>
          <a:xfrm>
            <a:off x="3450590" y="4053205"/>
            <a:ext cx="245745" cy="50355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303655" y="4666615"/>
            <a:ext cx="4701540" cy="583565"/>
          </a:xfrm>
          <a:prstGeom prst="rect">
            <a:avLst/>
          </a:prstGeom>
          <a:noFill/>
        </p:spPr>
        <p:txBody>
          <a:bodyPr wrap="square" rtlCol="0" anchor="t">
            <a:spAutoFit/>
          </a:bodyPr>
          <a:p>
            <a:pPr algn="ctr"/>
            <a:r>
              <a:rPr lang="en-US" altLang="zh-CN" sz="1600">
                <a:solidFill>
                  <a:schemeClr val="bg1"/>
                </a:solidFill>
                <a:latin typeface="等线" panose="02010600030101010101" charset="-122"/>
                <a:ea typeface="等线" panose="02010600030101010101" charset="-122"/>
                <a:cs typeface="等线" panose="02010600030101010101" charset="-122"/>
                <a:sym typeface="+mn-ea"/>
              </a:rPr>
              <a:t>    </a:t>
            </a:r>
            <a:r>
              <a:rPr lang="zh-CN" altLang="en-US" sz="1600">
                <a:solidFill>
                  <a:schemeClr val="bg1"/>
                </a:solidFill>
                <a:latin typeface="等线" panose="02010600030101010101" charset="-122"/>
                <a:ea typeface="等线" panose="02010600030101010101" charset="-122"/>
                <a:cs typeface="等线" panose="02010600030101010101" charset="-122"/>
                <a:sym typeface="+mn-ea"/>
              </a:rPr>
              <a:t>采用</a:t>
            </a:r>
            <a:r>
              <a:rPr lang="en-US" altLang="zh-CN" sz="1600">
                <a:solidFill>
                  <a:schemeClr val="bg1"/>
                </a:solidFill>
                <a:latin typeface="等线" panose="02010600030101010101" charset="-122"/>
                <a:ea typeface="等线" panose="02010600030101010101" charset="-122"/>
                <a:cs typeface="等线" panose="02010600030101010101" charset="-122"/>
                <a:sym typeface="+mn-ea"/>
              </a:rPr>
              <a:t>N</a:t>
            </a:r>
            <a:r>
              <a:rPr lang="zh-CN" altLang="en-US" sz="1600">
                <a:solidFill>
                  <a:schemeClr val="bg1"/>
                </a:solidFill>
                <a:latin typeface="等线" panose="02010600030101010101" charset="-122"/>
                <a:ea typeface="等线" panose="02010600030101010101" charset="-122"/>
                <a:cs typeface="等线" panose="02010600030101010101" charset="-122"/>
                <a:sym typeface="+mn-ea"/>
              </a:rPr>
              <a:t>次随机梯度下降</a:t>
            </a:r>
            <a:endParaRPr lang="zh-CN" altLang="en-US" sz="1600">
              <a:solidFill>
                <a:schemeClr val="bg1"/>
              </a:solidFill>
              <a:latin typeface="等线" panose="02010600030101010101" charset="-122"/>
              <a:ea typeface="等线" panose="02010600030101010101" charset="-122"/>
              <a:cs typeface="等线" panose="02010600030101010101" charset="-122"/>
              <a:sym typeface="+mn-ea"/>
            </a:endParaRPr>
          </a:p>
          <a:p>
            <a:pPr algn="ctr"/>
            <a:r>
              <a:rPr lang="zh-CN" altLang="en-US" sz="1600">
                <a:solidFill>
                  <a:schemeClr val="bg1"/>
                </a:solidFill>
                <a:latin typeface="等线" panose="02010600030101010101" charset="-122"/>
                <a:ea typeface="等线" panose="02010600030101010101" charset="-122"/>
                <a:cs typeface="等线" panose="02010600030101010101" charset="-122"/>
                <a:sym typeface="+mn-ea"/>
              </a:rPr>
              <a:t>（在构建</a:t>
            </a:r>
            <a:r>
              <a:rPr lang="en-US" altLang="zh-CN" sz="1600">
                <a:solidFill>
                  <a:schemeClr val="bg1"/>
                </a:solidFill>
                <a:latin typeface="等线" panose="02010600030101010101" charset="-122"/>
                <a:ea typeface="等线" panose="02010600030101010101" charset="-122"/>
                <a:cs typeface="等线" panose="02010600030101010101" charset="-122"/>
                <a:sym typeface="+mn-ea"/>
              </a:rPr>
              <a:t>minibatch</a:t>
            </a:r>
            <a:r>
              <a:rPr lang="zh-CN" altLang="en-US" sz="1600">
                <a:solidFill>
                  <a:schemeClr val="bg1"/>
                </a:solidFill>
                <a:latin typeface="等线" panose="02010600030101010101" charset="-122"/>
                <a:ea typeface="等线" panose="02010600030101010101" charset="-122"/>
                <a:cs typeface="等线" panose="02010600030101010101" charset="-122"/>
                <a:sym typeface="+mn-ea"/>
              </a:rPr>
              <a:t>中，遵循相同的批量采样路径）</a:t>
            </a:r>
            <a:endParaRPr lang="zh-CN" altLang="en-US" sz="1600">
              <a:solidFill>
                <a:schemeClr val="bg1"/>
              </a:solidFill>
              <a:latin typeface="等线" panose="02010600030101010101" charset="-122"/>
              <a:ea typeface="等线" panose="02010600030101010101" charset="-122"/>
              <a:cs typeface="等线" panose="02010600030101010101" charset="-122"/>
              <a:sym typeface="+mn-ea"/>
            </a:endParaRPr>
          </a:p>
        </p:txBody>
      </p:sp>
      <p:sp>
        <p:nvSpPr>
          <p:cNvPr id="6" name="下箭头 5"/>
          <p:cNvSpPr/>
          <p:nvPr/>
        </p:nvSpPr>
        <p:spPr>
          <a:xfrm>
            <a:off x="3450590" y="5250180"/>
            <a:ext cx="245745" cy="50355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414145" y="5883275"/>
            <a:ext cx="4530725" cy="337185"/>
          </a:xfrm>
          <a:prstGeom prst="rect">
            <a:avLst/>
          </a:prstGeom>
          <a:noFill/>
        </p:spPr>
        <p:txBody>
          <a:bodyPr wrap="none" rtlCol="0" anchor="t">
            <a:spAutoFit/>
          </a:bodyPr>
          <a:p>
            <a:pPr algn="l"/>
            <a:r>
              <a:rPr lang="zh-CN" altLang="en-US" sz="1600">
                <a:solidFill>
                  <a:schemeClr val="bg1"/>
                </a:solidFill>
                <a:latin typeface="等线" panose="02010600030101010101" charset="-122"/>
                <a:ea typeface="等线" panose="02010600030101010101" charset="-122"/>
                <a:cs typeface="等线" panose="02010600030101010101" charset="-122"/>
                <a:sym typeface="+mn-ea"/>
              </a:rPr>
              <a:t>在外层循环中，抽一个新的</a:t>
            </a:r>
            <a:r>
              <a:rPr lang="en-US" altLang="zh-CN" sz="1600">
                <a:solidFill>
                  <a:schemeClr val="bg1"/>
                </a:solidFill>
                <a:latin typeface="等线" panose="02010600030101010101" charset="-122"/>
                <a:ea typeface="等线" panose="02010600030101010101" charset="-122"/>
                <a:cs typeface="等线" panose="02010600030101010101" charset="-122"/>
                <a:sym typeface="+mn-ea"/>
              </a:rPr>
              <a:t>batch</a:t>
            </a:r>
            <a:r>
              <a:rPr lang="zh-CN" altLang="en-US" sz="1600">
                <a:solidFill>
                  <a:schemeClr val="bg1"/>
                </a:solidFill>
                <a:latin typeface="等线" panose="02010600030101010101" charset="-122"/>
                <a:ea typeface="等线" panose="02010600030101010101" charset="-122"/>
                <a:cs typeface="等线" panose="02010600030101010101" charset="-122"/>
                <a:sym typeface="+mn-ea"/>
              </a:rPr>
              <a:t>来评估随机梯度</a:t>
            </a:r>
            <a:endParaRPr lang="zh-CN" altLang="en-US" sz="1600">
              <a:solidFill>
                <a:schemeClr val="bg1"/>
              </a:solidFill>
              <a:latin typeface="等线" panose="02010600030101010101" charset="-122"/>
              <a:ea typeface="等线" panose="02010600030101010101" charset="-122"/>
              <a:cs typeface="等线" panose="02010600030101010101" charset="-122"/>
              <a:sym typeface="+mn-ea"/>
            </a:endParaRPr>
          </a:p>
        </p:txBody>
      </p:sp>
      <p:sp>
        <p:nvSpPr>
          <p:cNvPr id="9" name="矩形: 圆角 49"/>
          <p:cNvSpPr/>
          <p:nvPr/>
        </p:nvSpPr>
        <p:spPr>
          <a:xfrm>
            <a:off x="9502775" y="6336030"/>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10" name="组合 9"/>
          <p:cNvGrpSpPr/>
          <p:nvPr/>
        </p:nvGrpSpPr>
        <p:grpSpPr>
          <a:xfrm>
            <a:off x="7037070" y="6334760"/>
            <a:ext cx="4900930" cy="307975"/>
            <a:chOff x="11086" y="499"/>
            <a:chExt cx="7718" cy="485"/>
          </a:xfrm>
        </p:grpSpPr>
        <p:sp>
          <p:nvSpPr>
            <p:cNvPr id="12" name="文本框 11"/>
            <p:cNvSpPr txBox="1"/>
            <p:nvPr/>
          </p:nvSpPr>
          <p:spPr>
            <a:xfrm>
              <a:off x="11086" y="499"/>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3" name="文本框 12"/>
            <p:cNvSpPr txBox="1"/>
            <p:nvPr/>
          </p:nvSpPr>
          <p:spPr>
            <a:xfrm>
              <a:off x="13317" y="499"/>
              <a:ext cx="1488" cy="483"/>
            </a:xfrm>
            <a:prstGeom prst="rect">
              <a:avLst/>
            </a:prstGeom>
            <a:noFill/>
          </p:spPr>
          <p:txBody>
            <a:bodyPr wrap="square" rtlCol="0">
              <a:spAutoFit/>
            </a:bodyPr>
            <a:p>
              <a:r>
                <a:rPr lang="zh-CN" altLang="en-US" sz="1400" spc="100" dirty="0">
                  <a:solidFill>
                    <a:schemeClr val="tx2"/>
                  </a:solidFill>
                  <a:cs typeface="+mn-ea"/>
                  <a:sym typeface="+mn-lt"/>
                </a:rPr>
                <a:t>代码复现</a:t>
              </a:r>
              <a:endParaRPr lang="zh-CN" altLang="en-US" sz="1400" spc="100" dirty="0">
                <a:solidFill>
                  <a:schemeClr val="tx2"/>
                </a:solidFill>
                <a:cs typeface="+mn-ea"/>
                <a:sym typeface="+mn-lt"/>
              </a:endParaRPr>
            </a:p>
          </p:txBody>
        </p:sp>
        <p:sp>
          <p:nvSpPr>
            <p:cNvPr id="14" name="文本框 13"/>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17" name="文本框 16"/>
            <p:cNvSpPr txBox="1"/>
            <p:nvPr/>
          </p:nvSpPr>
          <p:spPr>
            <a:xfrm>
              <a:off x="17316" y="499"/>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项目总结</a:t>
              </a:r>
              <a:endParaRPr lang="zh-CN" altLang="en-US" sz="1400" spc="100" dirty="0">
                <a:solidFill>
                  <a:schemeClr val="tx2">
                    <a:lumMod val="75000"/>
                  </a:schemeClr>
                </a:solidFill>
                <a:cs typeface="+mn-ea"/>
                <a:sym typeface="+mn-lt"/>
              </a:endParaRPr>
            </a:p>
          </p:txBody>
        </p:sp>
      </p:grpSp>
      <p:pic>
        <p:nvPicPr>
          <p:cNvPr id="67" name="图片 66"/>
          <p:cNvPicPr>
            <a:picLocks noChangeAspect="1"/>
          </p:cNvPicPr>
          <p:nvPr/>
        </p:nvPicPr>
        <p:blipFill rotWithShape="1">
          <a:blip r:embed="rId1"/>
          <a:srcRect l="3230" t="16594" r="63135" b="76358"/>
          <a:stretch>
            <a:fillRect/>
          </a:stretch>
        </p:blipFill>
        <p:spPr>
          <a:xfrm>
            <a:off x="7302030" y="1629410"/>
            <a:ext cx="2404580" cy="230785"/>
          </a:xfrm>
          <a:prstGeom prst="rect">
            <a:avLst/>
          </a:prstGeom>
        </p:spPr>
      </p:pic>
      <p:pic>
        <p:nvPicPr>
          <p:cNvPr id="68" name="图片 67"/>
          <p:cNvPicPr>
            <a:picLocks noChangeAspect="1"/>
          </p:cNvPicPr>
          <p:nvPr/>
        </p:nvPicPr>
        <p:blipFill rotWithShape="1">
          <a:blip r:embed="rId1"/>
          <a:srcRect l="6757" t="28687" r="60708" b="64672"/>
          <a:stretch>
            <a:fillRect/>
          </a:stretch>
        </p:blipFill>
        <p:spPr>
          <a:xfrm>
            <a:off x="7341345" y="2263841"/>
            <a:ext cx="2325949" cy="217450"/>
          </a:xfrm>
          <a:prstGeom prst="rect">
            <a:avLst/>
          </a:prstGeom>
        </p:spPr>
      </p:pic>
      <p:pic>
        <p:nvPicPr>
          <p:cNvPr id="69" name="图片 68"/>
          <p:cNvPicPr>
            <a:picLocks noChangeAspect="1"/>
          </p:cNvPicPr>
          <p:nvPr/>
        </p:nvPicPr>
        <p:blipFill rotWithShape="1">
          <a:blip r:embed="rId1"/>
          <a:srcRect l="4016" t="45619" r="62349" b="47333"/>
          <a:stretch>
            <a:fillRect/>
          </a:stretch>
        </p:blipFill>
        <p:spPr>
          <a:xfrm>
            <a:off x="7262714" y="2884937"/>
            <a:ext cx="2404580" cy="230785"/>
          </a:xfrm>
          <a:prstGeom prst="rect">
            <a:avLst/>
          </a:prstGeom>
        </p:spPr>
      </p:pic>
      <p:pic>
        <p:nvPicPr>
          <p:cNvPr id="70" name="图片 69"/>
          <p:cNvPicPr>
            <a:picLocks noChangeAspect="1"/>
          </p:cNvPicPr>
          <p:nvPr/>
        </p:nvPicPr>
        <p:blipFill rotWithShape="1">
          <a:blip r:embed="rId1"/>
          <a:srcRect l="9347" t="58396" r="51689" b="34032"/>
          <a:stretch>
            <a:fillRect/>
          </a:stretch>
        </p:blipFill>
        <p:spPr>
          <a:xfrm>
            <a:off x="7302030" y="3304861"/>
            <a:ext cx="2785518" cy="247940"/>
          </a:xfrm>
          <a:prstGeom prst="rect">
            <a:avLst/>
          </a:prstGeom>
        </p:spPr>
      </p:pic>
      <p:pic>
        <p:nvPicPr>
          <p:cNvPr id="71" name="图片 70"/>
          <p:cNvPicPr>
            <a:picLocks noChangeAspect="1"/>
          </p:cNvPicPr>
          <p:nvPr/>
        </p:nvPicPr>
        <p:blipFill rotWithShape="1">
          <a:blip r:embed="rId1"/>
          <a:srcRect l="4573" t="80809" r="37518" b="5257"/>
          <a:stretch>
            <a:fillRect/>
          </a:stretch>
        </p:blipFill>
        <p:spPr>
          <a:xfrm>
            <a:off x="7301622" y="4051171"/>
            <a:ext cx="4139998" cy="4562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27940" y="0"/>
            <a:ext cx="6677660" cy="685800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666115" y="571500"/>
            <a:ext cx="3562350" cy="768350"/>
          </a:xfrm>
          <a:prstGeom prst="rect">
            <a:avLst/>
          </a:prstGeom>
          <a:noFill/>
        </p:spPr>
        <p:txBody>
          <a:bodyPr wrap="square" rtlCol="0">
            <a:spAutoFit/>
          </a:bodyPr>
          <a:lstStyle/>
          <a:p>
            <a:pPr algn="just">
              <a:buClrTx/>
              <a:buSzTx/>
              <a:buFontTx/>
            </a:pPr>
            <a:r>
              <a:rPr lang="zh-CN" altLang="en-US" sz="4400" b="1" dirty="0">
                <a:solidFill>
                  <a:schemeClr val="bg1"/>
                </a:solidFill>
                <a:cs typeface="+mn-ea"/>
                <a:sym typeface="+mn-lt"/>
              </a:rPr>
              <a:t>优化结果</a:t>
            </a:r>
            <a:endParaRPr lang="zh-CN" altLang="en-US" sz="4400" b="1" dirty="0">
              <a:solidFill>
                <a:schemeClr val="bg1"/>
              </a:solidFill>
              <a:cs typeface="+mn-ea"/>
              <a:sym typeface="+mn-lt"/>
            </a:endParaRPr>
          </a:p>
        </p:txBody>
      </p:sp>
      <p:pic>
        <p:nvPicPr>
          <p:cNvPr id="8" name="图片 7"/>
          <p:cNvPicPr>
            <a:picLocks noChangeAspect="1"/>
          </p:cNvPicPr>
          <p:nvPr/>
        </p:nvPicPr>
        <p:blipFill>
          <a:blip r:embed="rId1"/>
          <a:stretch>
            <a:fillRect/>
          </a:stretch>
        </p:blipFill>
        <p:spPr>
          <a:xfrm>
            <a:off x="6649720" y="1144588"/>
            <a:ext cx="5217160" cy="3912870"/>
          </a:xfrm>
          <a:prstGeom prst="rect">
            <a:avLst/>
          </a:prstGeom>
        </p:spPr>
      </p:pic>
      <p:sp>
        <p:nvSpPr>
          <p:cNvPr id="2" name="文本框 1"/>
          <p:cNvSpPr txBox="1"/>
          <p:nvPr/>
        </p:nvSpPr>
        <p:spPr>
          <a:xfrm>
            <a:off x="262890" y="1601470"/>
            <a:ext cx="6245860" cy="829945"/>
          </a:xfrm>
          <a:prstGeom prst="rect">
            <a:avLst/>
          </a:prstGeom>
          <a:noFill/>
        </p:spPr>
        <p:txBody>
          <a:bodyPr wrap="square" rtlCol="0" anchor="t">
            <a:spAutoFit/>
          </a:bodyPr>
          <a:p>
            <a:r>
              <a:rPr lang="zh-CN" altLang="en-US" sz="1600">
                <a:solidFill>
                  <a:schemeClr val="bg1"/>
                </a:solidFill>
                <a:latin typeface="等线" panose="02010600030101010101" charset="-122"/>
                <a:ea typeface="等线" panose="02010600030101010101" charset="-122"/>
                <a:cs typeface="等线" panose="02010600030101010101" charset="-122"/>
                <a:sym typeface="+mn-ea"/>
              </a:rPr>
              <a:t>为了验证上述优化想法的有效性，我们尝试用代码，在已实现的二层随机优化算法框架的基础上，初步实现了基于部分零阶的随机二层优化器，并将其中的零阶近似等策略应用于 MRBO 算法的优化。</a:t>
            </a:r>
            <a:endParaRPr lang="zh-CN" altLang="en-US" sz="1600">
              <a:solidFill>
                <a:schemeClr val="bg1"/>
              </a:solidFill>
              <a:latin typeface="等线" panose="02010600030101010101" charset="-122"/>
              <a:ea typeface="等线" panose="02010600030101010101" charset="-122"/>
              <a:cs typeface="等线" panose="02010600030101010101" charset="-122"/>
              <a:sym typeface="+mn-ea"/>
            </a:endParaRPr>
          </a:p>
        </p:txBody>
      </p:sp>
      <p:sp>
        <p:nvSpPr>
          <p:cNvPr id="3" name="文本框 2"/>
          <p:cNvSpPr txBox="1"/>
          <p:nvPr/>
        </p:nvSpPr>
        <p:spPr>
          <a:xfrm>
            <a:off x="666115" y="2857528"/>
            <a:ext cx="5360670" cy="860425"/>
          </a:xfrm>
          <a:prstGeom prst="rect">
            <a:avLst/>
          </a:prstGeom>
          <a:noFill/>
        </p:spPr>
        <p:txBody>
          <a:bodyPr wrap="square" rtlCol="0">
            <a:spAutoFit/>
          </a:bodyPr>
          <a:p>
            <a:pPr marL="285750" indent="-285750" algn="just">
              <a:lnSpc>
                <a:spcPts val="1500"/>
              </a:lnSpc>
              <a:buFont typeface="Wingdings" panose="05000000000000000000" charset="0"/>
              <a:buChar char="l"/>
            </a:pPr>
            <a:r>
              <a:rPr lang="zh-CN" altLang="en-US" sz="1600" dirty="0">
                <a:solidFill>
                  <a:schemeClr val="bg1"/>
                </a:solidFill>
                <a:latin typeface="等线" panose="02010600030101010101" charset="-122"/>
                <a:ea typeface="等线" panose="02010600030101010101" charset="-122"/>
                <a:cs typeface="等线" panose="02010600030101010101" charset="-122"/>
                <a:sym typeface="+mn-ea"/>
              </a:rPr>
              <a:t>基于 MNIST 数据集</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ea"/>
            </a:endParaRPr>
          </a:p>
          <a:p>
            <a:pPr marL="285750" indent="-285750" algn="just">
              <a:lnSpc>
                <a:spcPts val="1500"/>
              </a:lnSpc>
              <a:buFont typeface="Wingdings" panose="05000000000000000000" charset="0"/>
              <a:buChar char="l"/>
            </a:pPr>
            <a:endParaRPr lang="zh-CN" altLang="en-US" sz="1600" dirty="0">
              <a:solidFill>
                <a:schemeClr val="bg1"/>
              </a:solidFill>
              <a:latin typeface="等线" panose="02010600030101010101" charset="-122"/>
              <a:ea typeface="等线" panose="02010600030101010101" charset="-122"/>
              <a:cs typeface="等线" panose="02010600030101010101" charset="-122"/>
              <a:sym typeface="+mn-ea"/>
            </a:endParaRPr>
          </a:p>
          <a:p>
            <a:pPr marL="285750" indent="-285750" algn="just">
              <a:lnSpc>
                <a:spcPts val="1500"/>
              </a:lnSpc>
              <a:buFont typeface="Wingdings" panose="05000000000000000000" charset="0"/>
              <a:buChar char="l"/>
            </a:pPr>
            <a:r>
              <a:rPr lang="zh-CN" altLang="en-US" sz="1600" dirty="0">
                <a:solidFill>
                  <a:schemeClr val="bg1"/>
                </a:solidFill>
                <a:latin typeface="等线" panose="02010600030101010101" charset="-122"/>
                <a:ea typeface="等线" panose="02010600030101010101" charset="-122"/>
                <a:cs typeface="等线" panose="02010600030101010101" charset="-122"/>
                <a:sym typeface="+mn-ea"/>
              </a:rPr>
              <a:t>比较了我们改进的算法和</a:t>
            </a:r>
            <a:r>
              <a:rPr lang="en-US" altLang="zh-CN" sz="1600" dirty="0">
                <a:solidFill>
                  <a:schemeClr val="bg1"/>
                </a:solidFill>
                <a:latin typeface="等线" panose="02010600030101010101" charset="-122"/>
                <a:ea typeface="等线" panose="02010600030101010101" charset="-122"/>
                <a:cs typeface="等线" panose="02010600030101010101" charset="-122"/>
                <a:sym typeface="+mn-ea"/>
              </a:rPr>
              <a:t> </a:t>
            </a:r>
            <a:r>
              <a:rPr lang="zh-CN" altLang="en-US" sz="1600" dirty="0">
                <a:solidFill>
                  <a:schemeClr val="bg1"/>
                </a:solidFill>
                <a:latin typeface="等线" panose="02010600030101010101" charset="-122"/>
                <a:ea typeface="等线" panose="02010600030101010101" charset="-122"/>
                <a:cs typeface="等线" panose="02010600030101010101" charset="-122"/>
                <a:sym typeface="+mn-ea"/>
              </a:rPr>
              <a:t>5</a:t>
            </a:r>
            <a:r>
              <a:rPr lang="en-US" altLang="zh-CN" sz="1600" dirty="0">
                <a:solidFill>
                  <a:schemeClr val="bg1"/>
                </a:solidFill>
                <a:latin typeface="等线" panose="02010600030101010101" charset="-122"/>
                <a:ea typeface="等线" panose="02010600030101010101" charset="-122"/>
                <a:cs typeface="等线" panose="02010600030101010101" charset="-122"/>
                <a:sym typeface="+mn-ea"/>
              </a:rPr>
              <a:t> </a:t>
            </a:r>
            <a:r>
              <a:rPr lang="zh-CN" altLang="en-US" sz="1600" dirty="0">
                <a:solidFill>
                  <a:schemeClr val="bg1"/>
                </a:solidFill>
                <a:latin typeface="等线" panose="02010600030101010101" charset="-122"/>
                <a:ea typeface="等线" panose="02010600030101010101" charset="-122"/>
                <a:cs typeface="等线" panose="02010600030101010101" charset="-122"/>
                <a:sym typeface="+mn-ea"/>
              </a:rPr>
              <a:t>个已复现的随机二层优化器包括 stocBiO、MRBO 和 VRBO、MSTSA 和 BSA。</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11" name="文本框 10"/>
          <p:cNvSpPr txBox="1"/>
          <p:nvPr/>
        </p:nvSpPr>
        <p:spPr>
          <a:xfrm>
            <a:off x="262890" y="4144010"/>
            <a:ext cx="6096000" cy="1814830"/>
          </a:xfrm>
          <a:prstGeom prst="rect">
            <a:avLst/>
          </a:prstGeom>
          <a:noFill/>
        </p:spPr>
        <p:txBody>
          <a:bodyPr wrap="square" rtlCol="0" anchor="t">
            <a:spAutoFit/>
          </a:bodyPr>
          <a:p>
            <a:pPr algn="just" fontAlgn="auto">
              <a:lnSpc>
                <a:spcPct val="100000"/>
              </a:lnSpc>
            </a:pPr>
            <a:r>
              <a:rPr lang="zh-CN" altLang="en-US" sz="1600" dirty="0">
                <a:solidFill>
                  <a:schemeClr val="bg1"/>
                </a:solidFill>
                <a:latin typeface="等线" panose="02010600030101010101" charset="-122"/>
                <a:ea typeface="等线" panose="02010600030101010101" charset="-122"/>
                <a:cs typeface="等线" panose="02010600030101010101" charset="-122"/>
                <a:sym typeface="+mn-ea"/>
              </a:rPr>
              <a:t>训练过程中 loss 随时间变化如右图所示</a:t>
            </a:r>
            <a:endParaRPr lang="zh-CN" altLang="en-US" sz="1600" dirty="0">
              <a:solidFill>
                <a:schemeClr val="bg1"/>
              </a:solidFill>
              <a:latin typeface="等线" panose="02010600030101010101" charset="-122"/>
              <a:ea typeface="等线" panose="02010600030101010101" charset="-122"/>
              <a:cs typeface="等线" panose="02010600030101010101" charset="-122"/>
              <a:sym typeface="+mn-ea"/>
            </a:endParaRPr>
          </a:p>
          <a:p>
            <a:pPr algn="just" fontAlgn="auto">
              <a:lnSpc>
                <a:spcPct val="100000"/>
              </a:lnSpc>
            </a:pPr>
            <a:endParaRPr lang="zh-CN" altLang="en-US" sz="1600" dirty="0">
              <a:solidFill>
                <a:schemeClr val="bg1"/>
              </a:solidFill>
              <a:latin typeface="等线" panose="02010600030101010101" charset="-122"/>
              <a:ea typeface="等线" panose="02010600030101010101" charset="-122"/>
              <a:cs typeface="等线" panose="02010600030101010101" charset="-122"/>
              <a:sym typeface="+mn-ea"/>
            </a:endParaRPr>
          </a:p>
          <a:p>
            <a:pPr algn="just" fontAlgn="auto">
              <a:lnSpc>
                <a:spcPct val="100000"/>
              </a:lnSpc>
            </a:pPr>
            <a:r>
              <a:rPr lang="zh-CN" altLang="en-US" sz="1600" dirty="0">
                <a:solidFill>
                  <a:schemeClr val="bg1"/>
                </a:solidFill>
                <a:latin typeface="等线" panose="02010600030101010101" charset="-122"/>
                <a:ea typeface="等线" panose="02010600030101010101" charset="-122"/>
                <a:cs typeface="等线" panose="02010600030101010101" charset="-122"/>
                <a:sym typeface="+mn-ea"/>
              </a:rPr>
              <a:t>可以看出我们改进后的算法相比于原始 MRBO，能够以更快的速度收敛，在训练了 40 个 epoch 后，loss 值略低于 MRBO、VRBO 等算法且 loss 曲线在 40 个 epoch 时仍有一定的下降趋势这反映了训练后期部分零阶方法对于优化效率的提升。</a:t>
            </a:r>
            <a:endParaRPr lang="zh-CN" altLang="en-US" sz="1600">
              <a:latin typeface="等线" panose="02010600030101010101" charset="-122"/>
              <a:ea typeface="等线" panose="02010600030101010101" charset="-122"/>
              <a:cs typeface="等线" panose="02010600030101010101" charset="-122"/>
            </a:endParaRPr>
          </a:p>
          <a:p>
            <a:endParaRPr lang="zh-CN" altLang="en-US" sz="1600">
              <a:latin typeface="等线" panose="02010600030101010101" charset="-122"/>
              <a:ea typeface="等线" panose="02010600030101010101" charset="-122"/>
              <a:cs typeface="等线" panose="02010600030101010101" charset="-122"/>
            </a:endParaRPr>
          </a:p>
        </p:txBody>
      </p:sp>
      <p:sp>
        <p:nvSpPr>
          <p:cNvPr id="12" name="文本框 11"/>
          <p:cNvSpPr txBox="1"/>
          <p:nvPr/>
        </p:nvSpPr>
        <p:spPr>
          <a:xfrm>
            <a:off x="7776845" y="5057775"/>
            <a:ext cx="2962275" cy="368300"/>
          </a:xfrm>
          <a:prstGeom prst="rect">
            <a:avLst/>
          </a:prstGeom>
          <a:noFill/>
        </p:spPr>
        <p:txBody>
          <a:bodyPr wrap="none" rtlCol="0" anchor="t">
            <a:spAutoFit/>
          </a:bodyPr>
          <a:p>
            <a:r>
              <a:rPr lang="zh-CN" altLang="en-US" dirty="0">
                <a:solidFill>
                  <a:schemeClr val="tx1"/>
                </a:solidFill>
                <a:latin typeface="等线" panose="02010600030101010101" charset="-122"/>
                <a:ea typeface="等线" panose="02010600030101010101" charset="-122"/>
                <a:cs typeface="等线" panose="02010600030101010101" charset="-122"/>
                <a:sym typeface="+mn-ea"/>
              </a:rPr>
              <a:t>训练过程中 loss 随时间变化</a:t>
            </a:r>
            <a:endParaRPr lang="zh-CN" altLang="en-US" dirty="0">
              <a:solidFill>
                <a:schemeClr val="tx1"/>
              </a:solidFill>
              <a:latin typeface="等线" panose="02010600030101010101" charset="-122"/>
              <a:ea typeface="等线" panose="02010600030101010101" charset="-122"/>
              <a:cs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sp>
        <p:nvSpPr>
          <p:cNvPr id="4" name="矩形: 圆角 49"/>
          <p:cNvSpPr/>
          <p:nvPr/>
        </p:nvSpPr>
        <p:spPr>
          <a:xfrm>
            <a:off x="10767060" y="294640"/>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495176" y="3010975"/>
            <a:ext cx="1163627" cy="2447189"/>
          </a:xfrm>
          <a:prstGeom prst="rect">
            <a:avLst/>
          </a:prstGeom>
        </p:spPr>
      </p:pic>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1147467" y="4674933"/>
            <a:ext cx="1697518" cy="2898692"/>
          </a:xfrm>
          <a:prstGeom prst="rect">
            <a:avLst/>
          </a:prstGeom>
        </p:spPr>
      </p:pic>
      <p:pic>
        <p:nvPicPr>
          <p:cNvPr id="83" name="图片 8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3402846" y="3910631"/>
            <a:ext cx="1069701" cy="1826627"/>
          </a:xfrm>
          <a:prstGeom prst="rect">
            <a:avLst/>
          </a:prstGeom>
        </p:spPr>
      </p:pic>
      <p:pic>
        <p:nvPicPr>
          <p:cNvPr id="86" name="图片 85"/>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7958501" y="3912539"/>
            <a:ext cx="1069701" cy="1826627"/>
          </a:xfrm>
          <a:prstGeom prst="rect">
            <a:avLst/>
          </a:prstGeom>
        </p:spPr>
      </p:pic>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675600" y="4674933"/>
            <a:ext cx="1697518" cy="2898692"/>
          </a:xfrm>
          <a:prstGeom prst="rect">
            <a:avLst/>
          </a:prstGeom>
        </p:spPr>
      </p:pic>
      <p:sp>
        <p:nvSpPr>
          <p:cNvPr id="88" name="文本框 87"/>
          <p:cNvSpPr txBox="1"/>
          <p:nvPr/>
        </p:nvSpPr>
        <p:spPr>
          <a:xfrm>
            <a:off x="3527425" y="2495550"/>
            <a:ext cx="5266055" cy="706755"/>
          </a:xfrm>
          <a:prstGeom prst="rect">
            <a:avLst/>
          </a:prstGeom>
          <a:noFill/>
        </p:spPr>
        <p:txBody>
          <a:bodyPr wrap="square" rtlCol="0">
            <a:spAutoFit/>
          </a:bodyPr>
          <a:lstStyle/>
          <a:p>
            <a:pPr algn="dist"/>
            <a:r>
              <a:rPr lang="zh-CN" altLang="en-US" sz="4000" b="1" dirty="0">
                <a:solidFill>
                  <a:schemeClr val="bg1"/>
                </a:solidFill>
                <a:cs typeface="+mn-ea"/>
                <a:sym typeface="+mn-lt"/>
              </a:rPr>
              <a:t>项目总结</a:t>
            </a:r>
            <a:endParaRPr lang="zh-CN" altLang="en-US" sz="4000" b="1" dirty="0">
              <a:solidFill>
                <a:schemeClr val="bg1"/>
              </a:solidFill>
              <a:cs typeface="+mn-ea"/>
              <a:sym typeface="+mn-lt"/>
            </a:endParaRPr>
          </a:p>
        </p:txBody>
      </p:sp>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023443" y="3685549"/>
            <a:ext cx="1588557" cy="98339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524471" y="3777396"/>
            <a:ext cx="990769" cy="613332"/>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7158770" y="4985625"/>
            <a:ext cx="509182" cy="1484217"/>
          </a:xfrm>
          <a:prstGeom prst="rect">
            <a:avLst/>
          </a:prstGeom>
        </p:spPr>
      </p:pic>
      <p:pic>
        <p:nvPicPr>
          <p:cNvPr id="20" name="图片 19"/>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3895701" y="5458164"/>
            <a:ext cx="784295" cy="1028752"/>
          </a:xfrm>
          <a:prstGeom prst="rect">
            <a:avLst/>
          </a:prstGeom>
        </p:spPr>
      </p:pic>
      <p:pic>
        <p:nvPicPr>
          <p:cNvPr id="95" name="图片 94"/>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8260748" y="5458164"/>
            <a:ext cx="411027" cy="539140"/>
          </a:xfrm>
          <a:prstGeom prst="rect">
            <a:avLst/>
          </a:prstGeom>
        </p:spPr>
      </p:pic>
      <p:pic>
        <p:nvPicPr>
          <p:cNvPr id="96" name="图片 95"/>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6575423" y="5965693"/>
            <a:ext cx="509182" cy="667889"/>
          </a:xfrm>
          <a:prstGeom prst="rect">
            <a:avLst/>
          </a:prstGeom>
        </p:spPr>
      </p:pic>
      <p:pic>
        <p:nvPicPr>
          <p:cNvPr id="97" name="图片 96"/>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4705532" y="4594014"/>
            <a:ext cx="509182" cy="1484217"/>
          </a:xfrm>
          <a:prstGeom prst="rect">
            <a:avLst/>
          </a:prstGeom>
        </p:spPr>
      </p:pic>
      <p:pic>
        <p:nvPicPr>
          <p:cNvPr id="21" name="图片 20"/>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7608309" y="5621609"/>
            <a:ext cx="517023" cy="701862"/>
          </a:xfrm>
          <a:prstGeom prst="rect">
            <a:avLst/>
          </a:prstGeom>
        </p:spPr>
      </p:pic>
      <p:grpSp>
        <p:nvGrpSpPr>
          <p:cNvPr id="30" name="组合 29"/>
          <p:cNvGrpSpPr/>
          <p:nvPr/>
        </p:nvGrpSpPr>
        <p:grpSpPr>
          <a:xfrm>
            <a:off x="5056396" y="1480050"/>
            <a:ext cx="1740999" cy="1014730"/>
            <a:chOff x="5056396" y="1480050"/>
            <a:chExt cx="1740999" cy="1014730"/>
          </a:xfrm>
        </p:grpSpPr>
        <p:sp>
          <p:nvSpPr>
            <p:cNvPr id="87" name="文本框 86"/>
            <p:cNvSpPr txBox="1"/>
            <p:nvPr/>
          </p:nvSpPr>
          <p:spPr>
            <a:xfrm>
              <a:off x="5523993" y="1480050"/>
              <a:ext cx="1273402" cy="1014730"/>
            </a:xfrm>
            <a:prstGeom prst="rect">
              <a:avLst/>
            </a:prstGeom>
            <a:noFill/>
          </p:spPr>
          <p:txBody>
            <a:bodyPr wrap="square" rtlCol="0">
              <a:spAutoFit/>
            </a:bodyPr>
            <a:lstStyle/>
            <a:p>
              <a:pPr algn="dist"/>
              <a:r>
                <a:rPr lang="en-US" altLang="zh-CN" sz="6000" dirty="0">
                  <a:solidFill>
                    <a:srgbClr val="304086"/>
                  </a:solidFill>
                  <a:cs typeface="+mn-ea"/>
                  <a:sym typeface="+mn-lt"/>
                </a:rPr>
                <a:t>06</a:t>
              </a:r>
              <a:endParaRPr lang="zh-CN" altLang="en-US" sz="6000" dirty="0">
                <a:solidFill>
                  <a:srgbClr val="304086"/>
                </a:solidFill>
                <a:cs typeface="+mn-ea"/>
                <a:sym typeface="+mn-lt"/>
              </a:endParaRPr>
            </a:p>
          </p:txBody>
        </p:sp>
        <p:sp>
          <p:nvSpPr>
            <p:cNvPr id="110" name="任意多边形: 形状 109"/>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grpSp>
        <p:nvGrpSpPr>
          <p:cNvPr id="3" name="组合 2"/>
          <p:cNvGrpSpPr/>
          <p:nvPr/>
        </p:nvGrpSpPr>
        <p:grpSpPr>
          <a:xfrm>
            <a:off x="3786505" y="297180"/>
            <a:ext cx="8120380" cy="309245"/>
            <a:chOff x="6016" y="497"/>
            <a:chExt cx="12788" cy="487"/>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直角三角形 6"/>
          <p:cNvSpPr/>
          <p:nvPr/>
        </p:nvSpPr>
        <p:spPr>
          <a:xfrm flipH="1">
            <a:off x="0" y="0"/>
            <a:ext cx="12191992" cy="6847676"/>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6" name="Google Shape;126;p16"/>
          <p:cNvGrpSpPr/>
          <p:nvPr/>
        </p:nvGrpSpPr>
        <p:grpSpPr>
          <a:xfrm>
            <a:off x="3878941" y="2380416"/>
            <a:ext cx="4774931" cy="2890968"/>
            <a:chOff x="2560000" y="1874379"/>
            <a:chExt cx="4330823" cy="2622084"/>
          </a:xfrm>
        </p:grpSpPr>
        <p:sp>
          <p:nvSpPr>
            <p:cNvPr id="17" name="Google Shape;127;p16"/>
            <p:cNvSpPr/>
            <p:nvPr/>
          </p:nvSpPr>
          <p:spPr>
            <a:xfrm>
              <a:off x="5445574" y="2410922"/>
              <a:ext cx="212" cy="130074"/>
            </a:xfrm>
            <a:custGeom>
              <a:avLst/>
              <a:gdLst/>
              <a:ahLst/>
              <a:cxnLst/>
              <a:rect l="l" t="t" r="r" b="b"/>
              <a:pathLst>
                <a:path w="14" h="8573" extrusionOk="0">
                  <a:moveTo>
                    <a:pt x="13" y="1"/>
                  </a:moveTo>
                  <a:lnTo>
                    <a:pt x="0" y="8169"/>
                  </a:lnTo>
                  <a:lnTo>
                    <a:pt x="0" y="8573"/>
                  </a:lnTo>
                  <a:lnTo>
                    <a:pt x="13" y="404"/>
                  </a:lnTo>
                  <a:lnTo>
                    <a:pt x="13" y="1"/>
                  </a:lnTo>
                  <a:close/>
                </a:path>
              </a:pathLst>
            </a:custGeom>
            <a:solidFill>
              <a:srgbClr val="2F2247"/>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8" name="Google Shape;128;p16"/>
            <p:cNvSpPr/>
            <p:nvPr/>
          </p:nvSpPr>
          <p:spPr>
            <a:xfrm>
              <a:off x="5293232" y="2399854"/>
              <a:ext cx="1596633" cy="588541"/>
            </a:xfrm>
            <a:custGeom>
              <a:avLst/>
              <a:gdLst/>
              <a:ahLst/>
              <a:cxnLst/>
              <a:rect l="l" t="t" r="r" b="b"/>
              <a:pathLst>
                <a:path w="105232" h="38790" extrusionOk="0">
                  <a:moveTo>
                    <a:pt x="105232" y="144"/>
                  </a:moveTo>
                  <a:lnTo>
                    <a:pt x="105232" y="237"/>
                  </a:lnTo>
                  <a:lnTo>
                    <a:pt x="105232" y="237"/>
                  </a:lnTo>
                  <a:cubicBezTo>
                    <a:pt x="105232" y="206"/>
                    <a:pt x="105232" y="175"/>
                    <a:pt x="105232" y="144"/>
                  </a:cubicBezTo>
                  <a:close/>
                  <a:moveTo>
                    <a:pt x="27" y="1"/>
                  </a:moveTo>
                  <a:lnTo>
                    <a:pt x="14" y="8169"/>
                  </a:lnTo>
                  <a:cubicBezTo>
                    <a:pt x="1" y="11655"/>
                    <a:pt x="1015" y="15128"/>
                    <a:pt x="3044" y="18445"/>
                  </a:cubicBezTo>
                  <a:cubicBezTo>
                    <a:pt x="5594" y="22621"/>
                    <a:pt x="9769" y="26536"/>
                    <a:pt x="15532" y="29866"/>
                  </a:cubicBezTo>
                  <a:cubicBezTo>
                    <a:pt x="16156" y="30230"/>
                    <a:pt x="16793" y="30568"/>
                    <a:pt x="17431" y="30907"/>
                  </a:cubicBezTo>
                  <a:cubicBezTo>
                    <a:pt x="17652" y="31024"/>
                    <a:pt x="17873" y="31128"/>
                    <a:pt x="18081" y="31232"/>
                  </a:cubicBezTo>
                  <a:cubicBezTo>
                    <a:pt x="18523" y="31453"/>
                    <a:pt x="18953" y="31674"/>
                    <a:pt x="19395" y="31882"/>
                  </a:cubicBezTo>
                  <a:cubicBezTo>
                    <a:pt x="19655" y="32012"/>
                    <a:pt x="19928" y="32129"/>
                    <a:pt x="20201" y="32246"/>
                  </a:cubicBezTo>
                  <a:cubicBezTo>
                    <a:pt x="20605" y="32442"/>
                    <a:pt x="21008" y="32624"/>
                    <a:pt x="21424" y="32806"/>
                  </a:cubicBezTo>
                  <a:cubicBezTo>
                    <a:pt x="21710" y="32923"/>
                    <a:pt x="22009" y="33040"/>
                    <a:pt x="22296" y="33157"/>
                  </a:cubicBezTo>
                  <a:cubicBezTo>
                    <a:pt x="22595" y="33287"/>
                    <a:pt x="22881" y="33404"/>
                    <a:pt x="23167" y="33521"/>
                  </a:cubicBezTo>
                  <a:cubicBezTo>
                    <a:pt x="23245" y="33560"/>
                    <a:pt x="23336" y="33586"/>
                    <a:pt x="23427" y="33612"/>
                  </a:cubicBezTo>
                  <a:cubicBezTo>
                    <a:pt x="24325" y="33963"/>
                    <a:pt x="25248" y="34302"/>
                    <a:pt x="26185" y="34627"/>
                  </a:cubicBezTo>
                  <a:cubicBezTo>
                    <a:pt x="26354" y="34679"/>
                    <a:pt x="26497" y="34731"/>
                    <a:pt x="26653" y="34783"/>
                  </a:cubicBezTo>
                  <a:cubicBezTo>
                    <a:pt x="27460" y="35043"/>
                    <a:pt x="28279" y="35290"/>
                    <a:pt x="29099" y="35537"/>
                  </a:cubicBezTo>
                  <a:cubicBezTo>
                    <a:pt x="29242" y="35576"/>
                    <a:pt x="29372" y="35628"/>
                    <a:pt x="29515" y="35667"/>
                  </a:cubicBezTo>
                  <a:cubicBezTo>
                    <a:pt x="29658" y="35706"/>
                    <a:pt x="29840" y="35745"/>
                    <a:pt x="29996" y="35797"/>
                  </a:cubicBezTo>
                  <a:cubicBezTo>
                    <a:pt x="30529" y="35941"/>
                    <a:pt x="31063" y="36084"/>
                    <a:pt x="31609" y="36214"/>
                  </a:cubicBezTo>
                  <a:cubicBezTo>
                    <a:pt x="31934" y="36305"/>
                    <a:pt x="32259" y="36383"/>
                    <a:pt x="32572" y="36461"/>
                  </a:cubicBezTo>
                  <a:cubicBezTo>
                    <a:pt x="33183" y="36604"/>
                    <a:pt x="33781" y="36734"/>
                    <a:pt x="34393" y="36877"/>
                  </a:cubicBezTo>
                  <a:cubicBezTo>
                    <a:pt x="34614" y="36916"/>
                    <a:pt x="34822" y="36968"/>
                    <a:pt x="35030" y="37020"/>
                  </a:cubicBezTo>
                  <a:lnTo>
                    <a:pt x="35199" y="37046"/>
                  </a:lnTo>
                  <a:cubicBezTo>
                    <a:pt x="35745" y="37163"/>
                    <a:pt x="36292" y="37254"/>
                    <a:pt x="36851" y="37358"/>
                  </a:cubicBezTo>
                  <a:cubicBezTo>
                    <a:pt x="37137" y="37410"/>
                    <a:pt x="37423" y="37475"/>
                    <a:pt x="37710" y="37527"/>
                  </a:cubicBezTo>
                  <a:cubicBezTo>
                    <a:pt x="38464" y="37658"/>
                    <a:pt x="39218" y="37775"/>
                    <a:pt x="39986" y="37879"/>
                  </a:cubicBezTo>
                  <a:lnTo>
                    <a:pt x="40246" y="37918"/>
                  </a:lnTo>
                  <a:lnTo>
                    <a:pt x="40259" y="37918"/>
                  </a:lnTo>
                  <a:cubicBezTo>
                    <a:pt x="41092" y="38035"/>
                    <a:pt x="41924" y="38152"/>
                    <a:pt x="42770" y="38243"/>
                  </a:cubicBezTo>
                  <a:cubicBezTo>
                    <a:pt x="42991" y="38269"/>
                    <a:pt x="43225" y="38295"/>
                    <a:pt x="43446" y="38308"/>
                  </a:cubicBezTo>
                  <a:cubicBezTo>
                    <a:pt x="44070" y="38373"/>
                    <a:pt x="44682" y="38438"/>
                    <a:pt x="45293" y="38490"/>
                  </a:cubicBezTo>
                  <a:lnTo>
                    <a:pt x="45345" y="38490"/>
                  </a:lnTo>
                  <a:cubicBezTo>
                    <a:pt x="45644" y="38516"/>
                    <a:pt x="45956" y="38529"/>
                    <a:pt x="46256" y="38555"/>
                  </a:cubicBezTo>
                  <a:cubicBezTo>
                    <a:pt x="46789" y="38594"/>
                    <a:pt x="47309" y="38633"/>
                    <a:pt x="47829" y="38659"/>
                  </a:cubicBezTo>
                  <a:cubicBezTo>
                    <a:pt x="48181" y="38685"/>
                    <a:pt x="48545" y="38685"/>
                    <a:pt x="48896" y="38698"/>
                  </a:cubicBezTo>
                  <a:cubicBezTo>
                    <a:pt x="49377" y="38724"/>
                    <a:pt x="49885" y="38750"/>
                    <a:pt x="50379" y="38763"/>
                  </a:cubicBezTo>
                  <a:lnTo>
                    <a:pt x="50496" y="38763"/>
                  </a:lnTo>
                  <a:cubicBezTo>
                    <a:pt x="51250" y="38776"/>
                    <a:pt x="52018" y="38789"/>
                    <a:pt x="52785" y="38789"/>
                  </a:cubicBezTo>
                  <a:cubicBezTo>
                    <a:pt x="53735" y="38789"/>
                    <a:pt x="54697" y="38776"/>
                    <a:pt x="55647" y="38750"/>
                  </a:cubicBezTo>
                  <a:lnTo>
                    <a:pt x="55907" y="38750"/>
                  </a:lnTo>
                  <a:cubicBezTo>
                    <a:pt x="56141" y="38737"/>
                    <a:pt x="56388" y="38724"/>
                    <a:pt x="56623" y="38711"/>
                  </a:cubicBezTo>
                  <a:cubicBezTo>
                    <a:pt x="57208" y="38685"/>
                    <a:pt x="57793" y="38659"/>
                    <a:pt x="58379" y="38620"/>
                  </a:cubicBezTo>
                  <a:cubicBezTo>
                    <a:pt x="58730" y="38594"/>
                    <a:pt x="59094" y="38568"/>
                    <a:pt x="59445" y="38542"/>
                  </a:cubicBezTo>
                  <a:cubicBezTo>
                    <a:pt x="60005" y="38503"/>
                    <a:pt x="60564" y="38464"/>
                    <a:pt x="61123" y="38412"/>
                  </a:cubicBezTo>
                  <a:cubicBezTo>
                    <a:pt x="61318" y="38386"/>
                    <a:pt x="61513" y="38373"/>
                    <a:pt x="61709" y="38360"/>
                  </a:cubicBezTo>
                  <a:cubicBezTo>
                    <a:pt x="61852" y="38347"/>
                    <a:pt x="61995" y="38321"/>
                    <a:pt x="62138" y="38308"/>
                  </a:cubicBezTo>
                  <a:cubicBezTo>
                    <a:pt x="62996" y="38217"/>
                    <a:pt x="63868" y="38113"/>
                    <a:pt x="64739" y="37996"/>
                  </a:cubicBezTo>
                  <a:cubicBezTo>
                    <a:pt x="64882" y="37983"/>
                    <a:pt x="65038" y="37957"/>
                    <a:pt x="65182" y="37944"/>
                  </a:cubicBezTo>
                  <a:cubicBezTo>
                    <a:pt x="66183" y="37801"/>
                    <a:pt x="67172" y="37645"/>
                    <a:pt x="68160" y="37462"/>
                  </a:cubicBezTo>
                  <a:cubicBezTo>
                    <a:pt x="68251" y="37449"/>
                    <a:pt x="68342" y="37436"/>
                    <a:pt x="68433" y="37423"/>
                  </a:cubicBezTo>
                  <a:cubicBezTo>
                    <a:pt x="68707" y="37371"/>
                    <a:pt x="68980" y="37319"/>
                    <a:pt x="69253" y="37254"/>
                  </a:cubicBezTo>
                  <a:cubicBezTo>
                    <a:pt x="69682" y="37176"/>
                    <a:pt x="70124" y="37098"/>
                    <a:pt x="70554" y="37007"/>
                  </a:cubicBezTo>
                  <a:cubicBezTo>
                    <a:pt x="70944" y="36929"/>
                    <a:pt x="71321" y="36838"/>
                    <a:pt x="71698" y="36747"/>
                  </a:cubicBezTo>
                  <a:cubicBezTo>
                    <a:pt x="72128" y="36656"/>
                    <a:pt x="72557" y="36565"/>
                    <a:pt x="72973" y="36461"/>
                  </a:cubicBezTo>
                  <a:cubicBezTo>
                    <a:pt x="73363" y="36370"/>
                    <a:pt x="73727" y="36266"/>
                    <a:pt x="74105" y="36175"/>
                  </a:cubicBezTo>
                  <a:cubicBezTo>
                    <a:pt x="74534" y="36071"/>
                    <a:pt x="74950" y="35954"/>
                    <a:pt x="75366" y="35849"/>
                  </a:cubicBezTo>
                  <a:cubicBezTo>
                    <a:pt x="75744" y="35745"/>
                    <a:pt x="76108" y="35641"/>
                    <a:pt x="76472" y="35524"/>
                  </a:cubicBezTo>
                  <a:cubicBezTo>
                    <a:pt x="76888" y="35407"/>
                    <a:pt x="77305" y="35277"/>
                    <a:pt x="77708" y="35147"/>
                  </a:cubicBezTo>
                  <a:cubicBezTo>
                    <a:pt x="77877" y="35108"/>
                    <a:pt x="78020" y="35056"/>
                    <a:pt x="78176" y="35017"/>
                  </a:cubicBezTo>
                  <a:cubicBezTo>
                    <a:pt x="78332" y="34965"/>
                    <a:pt x="78462" y="34913"/>
                    <a:pt x="78618" y="34861"/>
                  </a:cubicBezTo>
                  <a:cubicBezTo>
                    <a:pt x="79373" y="34614"/>
                    <a:pt x="80114" y="34354"/>
                    <a:pt x="80843" y="34080"/>
                  </a:cubicBezTo>
                  <a:cubicBezTo>
                    <a:pt x="81051" y="34015"/>
                    <a:pt x="81246" y="33937"/>
                    <a:pt x="81454" y="33859"/>
                  </a:cubicBezTo>
                  <a:cubicBezTo>
                    <a:pt x="82352" y="33521"/>
                    <a:pt x="83236" y="33157"/>
                    <a:pt x="84108" y="32780"/>
                  </a:cubicBezTo>
                  <a:cubicBezTo>
                    <a:pt x="84316" y="32702"/>
                    <a:pt x="84511" y="32611"/>
                    <a:pt x="84706" y="32520"/>
                  </a:cubicBezTo>
                  <a:cubicBezTo>
                    <a:pt x="85408" y="32207"/>
                    <a:pt x="86085" y="31882"/>
                    <a:pt x="86761" y="31557"/>
                  </a:cubicBezTo>
                  <a:cubicBezTo>
                    <a:pt x="86995" y="31440"/>
                    <a:pt x="87229" y="31323"/>
                    <a:pt x="87463" y="31206"/>
                  </a:cubicBezTo>
                  <a:cubicBezTo>
                    <a:pt x="88309" y="30777"/>
                    <a:pt x="89128" y="30334"/>
                    <a:pt x="89922" y="29866"/>
                  </a:cubicBezTo>
                  <a:cubicBezTo>
                    <a:pt x="90169" y="29723"/>
                    <a:pt x="90403" y="29580"/>
                    <a:pt x="90650" y="29437"/>
                  </a:cubicBezTo>
                  <a:cubicBezTo>
                    <a:pt x="90832" y="29333"/>
                    <a:pt x="91015" y="29203"/>
                    <a:pt x="91197" y="29086"/>
                  </a:cubicBezTo>
                  <a:cubicBezTo>
                    <a:pt x="91522" y="28890"/>
                    <a:pt x="91834" y="28695"/>
                    <a:pt x="92133" y="28500"/>
                  </a:cubicBezTo>
                  <a:cubicBezTo>
                    <a:pt x="92432" y="28305"/>
                    <a:pt x="92706" y="28110"/>
                    <a:pt x="92992" y="27915"/>
                  </a:cubicBezTo>
                  <a:cubicBezTo>
                    <a:pt x="93265" y="27720"/>
                    <a:pt x="93577" y="27512"/>
                    <a:pt x="93863" y="27304"/>
                  </a:cubicBezTo>
                  <a:cubicBezTo>
                    <a:pt x="94149" y="27095"/>
                    <a:pt x="94397" y="26900"/>
                    <a:pt x="94657" y="26705"/>
                  </a:cubicBezTo>
                  <a:cubicBezTo>
                    <a:pt x="94917" y="26497"/>
                    <a:pt x="95203" y="26289"/>
                    <a:pt x="95476" y="26068"/>
                  </a:cubicBezTo>
                  <a:cubicBezTo>
                    <a:pt x="95736" y="25860"/>
                    <a:pt x="95970" y="25665"/>
                    <a:pt x="96205" y="25456"/>
                  </a:cubicBezTo>
                  <a:cubicBezTo>
                    <a:pt x="96452" y="25248"/>
                    <a:pt x="96712" y="25027"/>
                    <a:pt x="96959" y="24806"/>
                  </a:cubicBezTo>
                  <a:cubicBezTo>
                    <a:pt x="97050" y="24715"/>
                    <a:pt x="97167" y="24624"/>
                    <a:pt x="97258" y="24533"/>
                  </a:cubicBezTo>
                  <a:cubicBezTo>
                    <a:pt x="97362" y="24442"/>
                    <a:pt x="97440" y="24351"/>
                    <a:pt x="97531" y="24260"/>
                  </a:cubicBezTo>
                  <a:cubicBezTo>
                    <a:pt x="97935" y="23883"/>
                    <a:pt x="98325" y="23492"/>
                    <a:pt x="98702" y="23089"/>
                  </a:cubicBezTo>
                  <a:cubicBezTo>
                    <a:pt x="98845" y="22959"/>
                    <a:pt x="98975" y="22816"/>
                    <a:pt x="99105" y="22673"/>
                  </a:cubicBezTo>
                  <a:cubicBezTo>
                    <a:pt x="99600" y="22153"/>
                    <a:pt x="100055" y="21619"/>
                    <a:pt x="100471" y="21073"/>
                  </a:cubicBezTo>
                  <a:lnTo>
                    <a:pt x="100523" y="21021"/>
                  </a:lnTo>
                  <a:cubicBezTo>
                    <a:pt x="100614" y="20904"/>
                    <a:pt x="100692" y="20787"/>
                    <a:pt x="100783" y="20657"/>
                  </a:cubicBezTo>
                  <a:cubicBezTo>
                    <a:pt x="101043" y="20318"/>
                    <a:pt x="101304" y="19967"/>
                    <a:pt x="101551" y="19616"/>
                  </a:cubicBezTo>
                  <a:cubicBezTo>
                    <a:pt x="101668" y="19434"/>
                    <a:pt x="101785" y="19239"/>
                    <a:pt x="101902" y="19057"/>
                  </a:cubicBezTo>
                  <a:cubicBezTo>
                    <a:pt x="102110" y="18745"/>
                    <a:pt x="102305" y="18432"/>
                    <a:pt x="102487" y="18120"/>
                  </a:cubicBezTo>
                  <a:cubicBezTo>
                    <a:pt x="102526" y="18042"/>
                    <a:pt x="102578" y="17977"/>
                    <a:pt x="102617" y="17899"/>
                  </a:cubicBezTo>
                  <a:cubicBezTo>
                    <a:pt x="102708" y="17756"/>
                    <a:pt x="102760" y="17613"/>
                    <a:pt x="102838" y="17470"/>
                  </a:cubicBezTo>
                  <a:cubicBezTo>
                    <a:pt x="102981" y="17210"/>
                    <a:pt x="103125" y="16950"/>
                    <a:pt x="103242" y="16689"/>
                  </a:cubicBezTo>
                  <a:cubicBezTo>
                    <a:pt x="103359" y="16468"/>
                    <a:pt x="103450" y="16234"/>
                    <a:pt x="103554" y="16013"/>
                  </a:cubicBezTo>
                  <a:cubicBezTo>
                    <a:pt x="103671" y="15753"/>
                    <a:pt x="103788" y="15493"/>
                    <a:pt x="103879" y="15220"/>
                  </a:cubicBezTo>
                  <a:cubicBezTo>
                    <a:pt x="103918" y="15115"/>
                    <a:pt x="103970" y="15011"/>
                    <a:pt x="104009" y="14907"/>
                  </a:cubicBezTo>
                  <a:cubicBezTo>
                    <a:pt x="104061" y="14803"/>
                    <a:pt x="104100" y="14660"/>
                    <a:pt x="104139" y="14530"/>
                  </a:cubicBezTo>
                  <a:cubicBezTo>
                    <a:pt x="104230" y="14283"/>
                    <a:pt x="104308" y="14036"/>
                    <a:pt x="104386" y="13776"/>
                  </a:cubicBezTo>
                  <a:cubicBezTo>
                    <a:pt x="104464" y="13529"/>
                    <a:pt x="104529" y="13294"/>
                    <a:pt x="104594" y="13073"/>
                  </a:cubicBezTo>
                  <a:cubicBezTo>
                    <a:pt x="104659" y="12813"/>
                    <a:pt x="104725" y="12566"/>
                    <a:pt x="104777" y="12319"/>
                  </a:cubicBezTo>
                  <a:cubicBezTo>
                    <a:pt x="104803" y="12189"/>
                    <a:pt x="104842" y="12072"/>
                    <a:pt x="104868" y="11955"/>
                  </a:cubicBezTo>
                  <a:cubicBezTo>
                    <a:pt x="104881" y="11838"/>
                    <a:pt x="104894" y="11720"/>
                    <a:pt x="104920" y="11603"/>
                  </a:cubicBezTo>
                  <a:cubicBezTo>
                    <a:pt x="104959" y="11343"/>
                    <a:pt x="104998" y="11096"/>
                    <a:pt x="105037" y="10836"/>
                  </a:cubicBezTo>
                  <a:cubicBezTo>
                    <a:pt x="105076" y="10576"/>
                    <a:pt x="105102" y="10355"/>
                    <a:pt x="105128" y="10121"/>
                  </a:cubicBezTo>
                  <a:cubicBezTo>
                    <a:pt x="105141" y="9886"/>
                    <a:pt x="105167" y="9613"/>
                    <a:pt x="105180" y="9353"/>
                  </a:cubicBezTo>
                  <a:cubicBezTo>
                    <a:pt x="105180" y="9210"/>
                    <a:pt x="105206" y="9080"/>
                    <a:pt x="105206" y="8950"/>
                  </a:cubicBezTo>
                  <a:cubicBezTo>
                    <a:pt x="105219" y="8742"/>
                    <a:pt x="105219" y="8534"/>
                    <a:pt x="105206" y="8326"/>
                  </a:cubicBezTo>
                  <a:lnTo>
                    <a:pt x="105232" y="237"/>
                  </a:lnTo>
                  <a:lnTo>
                    <a:pt x="105232" y="237"/>
                  </a:lnTo>
                  <a:cubicBezTo>
                    <a:pt x="105229" y="557"/>
                    <a:pt x="105218" y="876"/>
                    <a:pt x="105206" y="1184"/>
                  </a:cubicBezTo>
                  <a:cubicBezTo>
                    <a:pt x="105193" y="1445"/>
                    <a:pt x="105167" y="1705"/>
                    <a:pt x="105141" y="1965"/>
                  </a:cubicBezTo>
                  <a:cubicBezTo>
                    <a:pt x="105115" y="2212"/>
                    <a:pt x="105089" y="2433"/>
                    <a:pt x="105063" y="2667"/>
                  </a:cubicBezTo>
                  <a:cubicBezTo>
                    <a:pt x="105037" y="2901"/>
                    <a:pt x="104985" y="3188"/>
                    <a:pt x="104946" y="3435"/>
                  </a:cubicBezTo>
                  <a:cubicBezTo>
                    <a:pt x="104894" y="3695"/>
                    <a:pt x="104855" y="3916"/>
                    <a:pt x="104803" y="4150"/>
                  </a:cubicBezTo>
                  <a:cubicBezTo>
                    <a:pt x="104751" y="4384"/>
                    <a:pt x="104685" y="4657"/>
                    <a:pt x="104607" y="4905"/>
                  </a:cubicBezTo>
                  <a:cubicBezTo>
                    <a:pt x="104542" y="5165"/>
                    <a:pt x="104477" y="5373"/>
                    <a:pt x="104412" y="5620"/>
                  </a:cubicBezTo>
                  <a:cubicBezTo>
                    <a:pt x="104334" y="5854"/>
                    <a:pt x="104243" y="6114"/>
                    <a:pt x="104165" y="6374"/>
                  </a:cubicBezTo>
                  <a:cubicBezTo>
                    <a:pt x="104074" y="6622"/>
                    <a:pt x="103996" y="6830"/>
                    <a:pt x="103905" y="7064"/>
                  </a:cubicBezTo>
                  <a:cubicBezTo>
                    <a:pt x="103801" y="7324"/>
                    <a:pt x="103684" y="7584"/>
                    <a:pt x="103580" y="7844"/>
                  </a:cubicBezTo>
                  <a:cubicBezTo>
                    <a:pt x="103476" y="8078"/>
                    <a:pt x="103372" y="8299"/>
                    <a:pt x="103268" y="8521"/>
                  </a:cubicBezTo>
                  <a:cubicBezTo>
                    <a:pt x="103138" y="8794"/>
                    <a:pt x="103008" y="9054"/>
                    <a:pt x="102864" y="9314"/>
                  </a:cubicBezTo>
                  <a:cubicBezTo>
                    <a:pt x="102747" y="9522"/>
                    <a:pt x="102630" y="9743"/>
                    <a:pt x="102500" y="9964"/>
                  </a:cubicBezTo>
                  <a:cubicBezTo>
                    <a:pt x="102331" y="10277"/>
                    <a:pt x="102123" y="10589"/>
                    <a:pt x="101928" y="10888"/>
                  </a:cubicBezTo>
                  <a:cubicBezTo>
                    <a:pt x="101811" y="11083"/>
                    <a:pt x="101694" y="11265"/>
                    <a:pt x="101564" y="11460"/>
                  </a:cubicBezTo>
                  <a:cubicBezTo>
                    <a:pt x="101330" y="11799"/>
                    <a:pt x="101082" y="12150"/>
                    <a:pt x="100809" y="12488"/>
                  </a:cubicBezTo>
                  <a:cubicBezTo>
                    <a:pt x="100705" y="12631"/>
                    <a:pt x="100601" y="12774"/>
                    <a:pt x="100497" y="12917"/>
                  </a:cubicBezTo>
                  <a:cubicBezTo>
                    <a:pt x="100068" y="13450"/>
                    <a:pt x="99613" y="13984"/>
                    <a:pt x="99131" y="14504"/>
                  </a:cubicBezTo>
                  <a:cubicBezTo>
                    <a:pt x="99001" y="14647"/>
                    <a:pt x="98858" y="14790"/>
                    <a:pt x="98728" y="14933"/>
                  </a:cubicBezTo>
                  <a:cubicBezTo>
                    <a:pt x="98351" y="15324"/>
                    <a:pt x="97961" y="15714"/>
                    <a:pt x="97557" y="16104"/>
                  </a:cubicBezTo>
                  <a:cubicBezTo>
                    <a:pt x="97362" y="16286"/>
                    <a:pt x="97167" y="16468"/>
                    <a:pt x="96972" y="16637"/>
                  </a:cubicBezTo>
                  <a:cubicBezTo>
                    <a:pt x="96738" y="16858"/>
                    <a:pt x="96491" y="17080"/>
                    <a:pt x="96231" y="17288"/>
                  </a:cubicBezTo>
                  <a:cubicBezTo>
                    <a:pt x="95983" y="17509"/>
                    <a:pt x="95749" y="17704"/>
                    <a:pt x="95489" y="17912"/>
                  </a:cubicBezTo>
                  <a:cubicBezTo>
                    <a:pt x="95242" y="18120"/>
                    <a:pt x="94956" y="18328"/>
                    <a:pt x="94683" y="18536"/>
                  </a:cubicBezTo>
                  <a:cubicBezTo>
                    <a:pt x="94397" y="18758"/>
                    <a:pt x="94149" y="18940"/>
                    <a:pt x="93876" y="19135"/>
                  </a:cubicBezTo>
                  <a:cubicBezTo>
                    <a:pt x="93616" y="19343"/>
                    <a:pt x="93304" y="19551"/>
                    <a:pt x="93018" y="19759"/>
                  </a:cubicBezTo>
                  <a:cubicBezTo>
                    <a:pt x="92719" y="19954"/>
                    <a:pt x="92445" y="20149"/>
                    <a:pt x="92159" y="20331"/>
                  </a:cubicBezTo>
                  <a:cubicBezTo>
                    <a:pt x="91860" y="20527"/>
                    <a:pt x="91535" y="20735"/>
                    <a:pt x="91223" y="20930"/>
                  </a:cubicBezTo>
                  <a:cubicBezTo>
                    <a:pt x="90806" y="21190"/>
                    <a:pt x="90390" y="21450"/>
                    <a:pt x="89948" y="21710"/>
                  </a:cubicBezTo>
                  <a:cubicBezTo>
                    <a:pt x="89154" y="22166"/>
                    <a:pt x="88322" y="22608"/>
                    <a:pt x="87489" y="23037"/>
                  </a:cubicBezTo>
                  <a:cubicBezTo>
                    <a:pt x="87255" y="23154"/>
                    <a:pt x="87021" y="23271"/>
                    <a:pt x="86787" y="23388"/>
                  </a:cubicBezTo>
                  <a:cubicBezTo>
                    <a:pt x="86111" y="23726"/>
                    <a:pt x="85421" y="24039"/>
                    <a:pt x="84732" y="24351"/>
                  </a:cubicBezTo>
                  <a:cubicBezTo>
                    <a:pt x="84537" y="24442"/>
                    <a:pt x="84342" y="24533"/>
                    <a:pt x="84134" y="24624"/>
                  </a:cubicBezTo>
                  <a:cubicBezTo>
                    <a:pt x="83262" y="25001"/>
                    <a:pt x="82378" y="25352"/>
                    <a:pt x="81480" y="25704"/>
                  </a:cubicBezTo>
                  <a:cubicBezTo>
                    <a:pt x="81272" y="25769"/>
                    <a:pt x="81077" y="25847"/>
                    <a:pt x="80869" y="25912"/>
                  </a:cubicBezTo>
                  <a:cubicBezTo>
                    <a:pt x="80140" y="26185"/>
                    <a:pt x="79386" y="26445"/>
                    <a:pt x="78644" y="26692"/>
                  </a:cubicBezTo>
                  <a:cubicBezTo>
                    <a:pt x="78332" y="26796"/>
                    <a:pt x="78033" y="26887"/>
                    <a:pt x="77734" y="26991"/>
                  </a:cubicBezTo>
                  <a:cubicBezTo>
                    <a:pt x="77331" y="27108"/>
                    <a:pt x="76914" y="27238"/>
                    <a:pt x="76498" y="27356"/>
                  </a:cubicBezTo>
                  <a:cubicBezTo>
                    <a:pt x="76134" y="27460"/>
                    <a:pt x="75757" y="27577"/>
                    <a:pt x="75392" y="27681"/>
                  </a:cubicBezTo>
                  <a:cubicBezTo>
                    <a:pt x="74976" y="27798"/>
                    <a:pt x="74547" y="27902"/>
                    <a:pt x="74131" y="28006"/>
                  </a:cubicBezTo>
                  <a:cubicBezTo>
                    <a:pt x="73754" y="28097"/>
                    <a:pt x="73376" y="28201"/>
                    <a:pt x="72999" y="28292"/>
                  </a:cubicBezTo>
                  <a:cubicBezTo>
                    <a:pt x="72583" y="28396"/>
                    <a:pt x="72141" y="28487"/>
                    <a:pt x="71711" y="28591"/>
                  </a:cubicBezTo>
                  <a:cubicBezTo>
                    <a:pt x="71334" y="28669"/>
                    <a:pt x="70957" y="28747"/>
                    <a:pt x="70580" y="28838"/>
                  </a:cubicBezTo>
                  <a:cubicBezTo>
                    <a:pt x="70150" y="28929"/>
                    <a:pt x="69708" y="29008"/>
                    <a:pt x="69279" y="29099"/>
                  </a:cubicBezTo>
                  <a:cubicBezTo>
                    <a:pt x="68915" y="29164"/>
                    <a:pt x="68550" y="29229"/>
                    <a:pt x="68186" y="29294"/>
                  </a:cubicBezTo>
                  <a:cubicBezTo>
                    <a:pt x="67198" y="29476"/>
                    <a:pt x="66209" y="29632"/>
                    <a:pt x="65208" y="29775"/>
                  </a:cubicBezTo>
                  <a:cubicBezTo>
                    <a:pt x="65051" y="29788"/>
                    <a:pt x="64908" y="29814"/>
                    <a:pt x="64752" y="29827"/>
                  </a:cubicBezTo>
                  <a:cubicBezTo>
                    <a:pt x="63894" y="29944"/>
                    <a:pt x="63022" y="30048"/>
                    <a:pt x="62151" y="30139"/>
                  </a:cubicBezTo>
                  <a:cubicBezTo>
                    <a:pt x="61826" y="30178"/>
                    <a:pt x="61487" y="30204"/>
                    <a:pt x="61149" y="30243"/>
                  </a:cubicBezTo>
                  <a:cubicBezTo>
                    <a:pt x="60590" y="30295"/>
                    <a:pt x="60031" y="30334"/>
                    <a:pt x="59471" y="30373"/>
                  </a:cubicBezTo>
                  <a:cubicBezTo>
                    <a:pt x="59120" y="30399"/>
                    <a:pt x="58756" y="30425"/>
                    <a:pt x="58405" y="30451"/>
                  </a:cubicBezTo>
                  <a:cubicBezTo>
                    <a:pt x="57819" y="30490"/>
                    <a:pt x="57234" y="30516"/>
                    <a:pt x="56649" y="30542"/>
                  </a:cubicBezTo>
                  <a:cubicBezTo>
                    <a:pt x="56323" y="30555"/>
                    <a:pt x="55998" y="30568"/>
                    <a:pt x="55673" y="30581"/>
                  </a:cubicBezTo>
                  <a:cubicBezTo>
                    <a:pt x="54723" y="30607"/>
                    <a:pt x="53774" y="30633"/>
                    <a:pt x="52811" y="30633"/>
                  </a:cubicBezTo>
                  <a:cubicBezTo>
                    <a:pt x="52018" y="30633"/>
                    <a:pt x="51211" y="30620"/>
                    <a:pt x="50405" y="30594"/>
                  </a:cubicBezTo>
                  <a:cubicBezTo>
                    <a:pt x="49924" y="30581"/>
                    <a:pt x="49429" y="30555"/>
                    <a:pt x="48961" y="30542"/>
                  </a:cubicBezTo>
                  <a:cubicBezTo>
                    <a:pt x="48597" y="30529"/>
                    <a:pt x="48233" y="30516"/>
                    <a:pt x="47868" y="30490"/>
                  </a:cubicBezTo>
                  <a:cubicBezTo>
                    <a:pt x="47348" y="30464"/>
                    <a:pt x="46828" y="30425"/>
                    <a:pt x="46308" y="30386"/>
                  </a:cubicBezTo>
                  <a:cubicBezTo>
                    <a:pt x="45982" y="30360"/>
                    <a:pt x="45657" y="30347"/>
                    <a:pt x="45332" y="30321"/>
                  </a:cubicBezTo>
                  <a:cubicBezTo>
                    <a:pt x="44708" y="30269"/>
                    <a:pt x="44096" y="30204"/>
                    <a:pt x="43485" y="30139"/>
                  </a:cubicBezTo>
                  <a:cubicBezTo>
                    <a:pt x="43251" y="30113"/>
                    <a:pt x="43030" y="30100"/>
                    <a:pt x="42796" y="30074"/>
                  </a:cubicBezTo>
                  <a:cubicBezTo>
                    <a:pt x="41950" y="29983"/>
                    <a:pt x="41118" y="29866"/>
                    <a:pt x="40285" y="29749"/>
                  </a:cubicBezTo>
                  <a:lnTo>
                    <a:pt x="40012" y="29710"/>
                  </a:lnTo>
                  <a:cubicBezTo>
                    <a:pt x="39244" y="29593"/>
                    <a:pt x="38490" y="29476"/>
                    <a:pt x="37749" y="29346"/>
                  </a:cubicBezTo>
                  <a:cubicBezTo>
                    <a:pt x="37449" y="29294"/>
                    <a:pt x="37163" y="29242"/>
                    <a:pt x="36877" y="29190"/>
                  </a:cubicBezTo>
                  <a:cubicBezTo>
                    <a:pt x="36331" y="29086"/>
                    <a:pt x="35784" y="28982"/>
                    <a:pt x="35238" y="28877"/>
                  </a:cubicBezTo>
                  <a:cubicBezTo>
                    <a:pt x="34965" y="28812"/>
                    <a:pt x="34705" y="28760"/>
                    <a:pt x="34432" y="28695"/>
                  </a:cubicBezTo>
                  <a:cubicBezTo>
                    <a:pt x="33820" y="28565"/>
                    <a:pt x="33209" y="28435"/>
                    <a:pt x="32611" y="28292"/>
                  </a:cubicBezTo>
                  <a:cubicBezTo>
                    <a:pt x="32285" y="28214"/>
                    <a:pt x="31973" y="28123"/>
                    <a:pt x="31648" y="28045"/>
                  </a:cubicBezTo>
                  <a:cubicBezTo>
                    <a:pt x="31102" y="27902"/>
                    <a:pt x="30568" y="27759"/>
                    <a:pt x="30022" y="27616"/>
                  </a:cubicBezTo>
                  <a:cubicBezTo>
                    <a:pt x="29723" y="27538"/>
                    <a:pt x="29424" y="27460"/>
                    <a:pt x="29125" y="27356"/>
                  </a:cubicBezTo>
                  <a:cubicBezTo>
                    <a:pt x="28305" y="27121"/>
                    <a:pt x="27486" y="26874"/>
                    <a:pt x="26679" y="26601"/>
                  </a:cubicBezTo>
                  <a:cubicBezTo>
                    <a:pt x="26523" y="26549"/>
                    <a:pt x="26367" y="26497"/>
                    <a:pt x="26211" y="26445"/>
                  </a:cubicBezTo>
                  <a:cubicBezTo>
                    <a:pt x="25274" y="26133"/>
                    <a:pt x="24351" y="25795"/>
                    <a:pt x="23453" y="25443"/>
                  </a:cubicBezTo>
                  <a:cubicBezTo>
                    <a:pt x="23076" y="25287"/>
                    <a:pt x="22699" y="25144"/>
                    <a:pt x="22335" y="24988"/>
                  </a:cubicBezTo>
                  <a:cubicBezTo>
                    <a:pt x="22035" y="24871"/>
                    <a:pt x="21736" y="24754"/>
                    <a:pt x="21450" y="24624"/>
                  </a:cubicBezTo>
                  <a:cubicBezTo>
                    <a:pt x="21034" y="24455"/>
                    <a:pt x="20644" y="24260"/>
                    <a:pt x="20227" y="24078"/>
                  </a:cubicBezTo>
                  <a:cubicBezTo>
                    <a:pt x="19967" y="23961"/>
                    <a:pt x="19694" y="23844"/>
                    <a:pt x="19421" y="23713"/>
                  </a:cubicBezTo>
                  <a:cubicBezTo>
                    <a:pt x="18979" y="23505"/>
                    <a:pt x="18536" y="23284"/>
                    <a:pt x="18107" y="23063"/>
                  </a:cubicBezTo>
                  <a:cubicBezTo>
                    <a:pt x="17886" y="22946"/>
                    <a:pt x="17665" y="22842"/>
                    <a:pt x="17457" y="22738"/>
                  </a:cubicBezTo>
                  <a:cubicBezTo>
                    <a:pt x="16806" y="22400"/>
                    <a:pt x="16182" y="22048"/>
                    <a:pt x="15558" y="21697"/>
                  </a:cubicBezTo>
                  <a:cubicBezTo>
                    <a:pt x="9795" y="18367"/>
                    <a:pt x="5620" y="14452"/>
                    <a:pt x="3070" y="10277"/>
                  </a:cubicBezTo>
                  <a:cubicBezTo>
                    <a:pt x="1848" y="8313"/>
                    <a:pt x="963" y="6166"/>
                    <a:pt x="456" y="3903"/>
                  </a:cubicBezTo>
                  <a:cubicBezTo>
                    <a:pt x="170" y="2628"/>
                    <a:pt x="27" y="1314"/>
                    <a:pt x="27" y="1"/>
                  </a:cubicBezTo>
                  <a:close/>
                </a:path>
              </a:pathLst>
            </a:custGeom>
            <a:solidFill>
              <a:srgbClr val="99999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9" name="Google Shape;129;p16"/>
            <p:cNvSpPr/>
            <p:nvPr/>
          </p:nvSpPr>
          <p:spPr>
            <a:xfrm>
              <a:off x="2710719" y="2684822"/>
              <a:ext cx="1297200" cy="500313"/>
            </a:xfrm>
            <a:custGeom>
              <a:avLst/>
              <a:gdLst/>
              <a:ahLst/>
              <a:cxnLst/>
              <a:rect l="l" t="t" r="r" b="b"/>
              <a:pathLst>
                <a:path w="85188" h="32975" extrusionOk="0">
                  <a:moveTo>
                    <a:pt x="1" y="32778"/>
                  </a:moveTo>
                  <a:cubicBezTo>
                    <a:pt x="1" y="32787"/>
                    <a:pt x="1" y="32796"/>
                    <a:pt x="1" y="32805"/>
                  </a:cubicBezTo>
                  <a:lnTo>
                    <a:pt x="1" y="32778"/>
                  </a:lnTo>
                  <a:close/>
                  <a:moveTo>
                    <a:pt x="42444" y="0"/>
                  </a:moveTo>
                  <a:cubicBezTo>
                    <a:pt x="41677" y="0"/>
                    <a:pt x="40910" y="13"/>
                    <a:pt x="40142" y="39"/>
                  </a:cubicBezTo>
                  <a:lnTo>
                    <a:pt x="39934" y="39"/>
                  </a:lnTo>
                  <a:cubicBezTo>
                    <a:pt x="39752" y="39"/>
                    <a:pt x="39557" y="52"/>
                    <a:pt x="39362" y="65"/>
                  </a:cubicBezTo>
                  <a:cubicBezTo>
                    <a:pt x="38867" y="78"/>
                    <a:pt x="38399" y="104"/>
                    <a:pt x="37918" y="130"/>
                  </a:cubicBezTo>
                  <a:cubicBezTo>
                    <a:pt x="37632" y="156"/>
                    <a:pt x="37346" y="169"/>
                    <a:pt x="37059" y="195"/>
                  </a:cubicBezTo>
                  <a:cubicBezTo>
                    <a:pt x="36591" y="221"/>
                    <a:pt x="36136" y="260"/>
                    <a:pt x="35681" y="312"/>
                  </a:cubicBezTo>
                  <a:cubicBezTo>
                    <a:pt x="35524" y="325"/>
                    <a:pt x="35355" y="338"/>
                    <a:pt x="35199" y="351"/>
                  </a:cubicBezTo>
                  <a:cubicBezTo>
                    <a:pt x="35095" y="364"/>
                    <a:pt x="34978" y="377"/>
                    <a:pt x="34874" y="390"/>
                  </a:cubicBezTo>
                  <a:cubicBezTo>
                    <a:pt x="34159" y="456"/>
                    <a:pt x="33456" y="547"/>
                    <a:pt x="32741" y="638"/>
                  </a:cubicBezTo>
                  <a:lnTo>
                    <a:pt x="32403" y="677"/>
                  </a:lnTo>
                  <a:cubicBezTo>
                    <a:pt x="31596" y="794"/>
                    <a:pt x="30790" y="924"/>
                    <a:pt x="29996" y="1067"/>
                  </a:cubicBezTo>
                  <a:lnTo>
                    <a:pt x="29762" y="1106"/>
                  </a:lnTo>
                  <a:cubicBezTo>
                    <a:pt x="29554" y="1145"/>
                    <a:pt x="29333" y="1184"/>
                    <a:pt x="29112" y="1236"/>
                  </a:cubicBezTo>
                  <a:cubicBezTo>
                    <a:pt x="28761" y="1301"/>
                    <a:pt x="28409" y="1366"/>
                    <a:pt x="28058" y="1444"/>
                  </a:cubicBezTo>
                  <a:cubicBezTo>
                    <a:pt x="27746" y="1496"/>
                    <a:pt x="27447" y="1574"/>
                    <a:pt x="27135" y="1639"/>
                  </a:cubicBezTo>
                  <a:cubicBezTo>
                    <a:pt x="26796" y="1717"/>
                    <a:pt x="26445" y="1808"/>
                    <a:pt x="26094" y="1873"/>
                  </a:cubicBezTo>
                  <a:cubicBezTo>
                    <a:pt x="25795" y="1951"/>
                    <a:pt x="25496" y="2029"/>
                    <a:pt x="25196" y="2107"/>
                  </a:cubicBezTo>
                  <a:cubicBezTo>
                    <a:pt x="24845" y="2199"/>
                    <a:pt x="24507" y="2290"/>
                    <a:pt x="24169" y="2381"/>
                  </a:cubicBezTo>
                  <a:cubicBezTo>
                    <a:pt x="23870" y="2459"/>
                    <a:pt x="23571" y="2537"/>
                    <a:pt x="23271" y="2641"/>
                  </a:cubicBezTo>
                  <a:cubicBezTo>
                    <a:pt x="22946" y="2732"/>
                    <a:pt x="22608" y="2836"/>
                    <a:pt x="22283" y="2940"/>
                  </a:cubicBezTo>
                  <a:cubicBezTo>
                    <a:pt x="22153" y="2979"/>
                    <a:pt x="22023" y="3005"/>
                    <a:pt x="21906" y="3044"/>
                  </a:cubicBezTo>
                  <a:cubicBezTo>
                    <a:pt x="21775" y="3096"/>
                    <a:pt x="21671" y="3135"/>
                    <a:pt x="21541" y="3174"/>
                  </a:cubicBezTo>
                  <a:cubicBezTo>
                    <a:pt x="20930" y="3369"/>
                    <a:pt x="20332" y="3577"/>
                    <a:pt x="19733" y="3798"/>
                  </a:cubicBezTo>
                  <a:cubicBezTo>
                    <a:pt x="19577" y="3864"/>
                    <a:pt x="19408" y="3916"/>
                    <a:pt x="19252" y="3981"/>
                  </a:cubicBezTo>
                  <a:cubicBezTo>
                    <a:pt x="18524" y="4241"/>
                    <a:pt x="17795" y="4527"/>
                    <a:pt x="17093" y="4839"/>
                  </a:cubicBezTo>
                  <a:cubicBezTo>
                    <a:pt x="16937" y="4917"/>
                    <a:pt x="16768" y="4982"/>
                    <a:pt x="16611" y="5060"/>
                  </a:cubicBezTo>
                  <a:cubicBezTo>
                    <a:pt x="16039" y="5307"/>
                    <a:pt x="15493" y="5567"/>
                    <a:pt x="14947" y="5841"/>
                  </a:cubicBezTo>
                  <a:cubicBezTo>
                    <a:pt x="14764" y="5932"/>
                    <a:pt x="14569" y="6023"/>
                    <a:pt x="14374" y="6127"/>
                  </a:cubicBezTo>
                  <a:cubicBezTo>
                    <a:pt x="13698" y="6465"/>
                    <a:pt x="13034" y="6829"/>
                    <a:pt x="12384" y="7206"/>
                  </a:cubicBezTo>
                  <a:cubicBezTo>
                    <a:pt x="12189" y="7311"/>
                    <a:pt x="11981" y="7428"/>
                    <a:pt x="11799" y="7545"/>
                  </a:cubicBezTo>
                  <a:cubicBezTo>
                    <a:pt x="11630" y="7636"/>
                    <a:pt x="11500" y="7740"/>
                    <a:pt x="11343" y="7831"/>
                  </a:cubicBezTo>
                  <a:cubicBezTo>
                    <a:pt x="11096" y="8000"/>
                    <a:pt x="10836" y="8156"/>
                    <a:pt x="10589" y="8325"/>
                  </a:cubicBezTo>
                  <a:cubicBezTo>
                    <a:pt x="10342" y="8481"/>
                    <a:pt x="10121" y="8637"/>
                    <a:pt x="9900" y="8793"/>
                  </a:cubicBezTo>
                  <a:cubicBezTo>
                    <a:pt x="9665" y="8949"/>
                    <a:pt x="9418" y="9119"/>
                    <a:pt x="9197" y="9275"/>
                  </a:cubicBezTo>
                  <a:cubicBezTo>
                    <a:pt x="8963" y="9444"/>
                    <a:pt x="8755" y="9600"/>
                    <a:pt x="8547" y="9769"/>
                  </a:cubicBezTo>
                  <a:cubicBezTo>
                    <a:pt x="8326" y="9925"/>
                    <a:pt x="8105" y="10107"/>
                    <a:pt x="7896" y="10276"/>
                  </a:cubicBezTo>
                  <a:cubicBezTo>
                    <a:pt x="7688" y="10445"/>
                    <a:pt x="7493" y="10601"/>
                    <a:pt x="7298" y="10784"/>
                  </a:cubicBezTo>
                  <a:cubicBezTo>
                    <a:pt x="7103" y="10953"/>
                    <a:pt x="6895" y="11122"/>
                    <a:pt x="6700" y="11304"/>
                  </a:cubicBezTo>
                  <a:cubicBezTo>
                    <a:pt x="6609" y="11382"/>
                    <a:pt x="6518" y="11447"/>
                    <a:pt x="6440" y="11525"/>
                  </a:cubicBezTo>
                  <a:cubicBezTo>
                    <a:pt x="6362" y="11603"/>
                    <a:pt x="6296" y="11668"/>
                    <a:pt x="6231" y="11746"/>
                  </a:cubicBezTo>
                  <a:cubicBezTo>
                    <a:pt x="5906" y="12058"/>
                    <a:pt x="5581" y="12370"/>
                    <a:pt x="5282" y="12683"/>
                  </a:cubicBezTo>
                  <a:cubicBezTo>
                    <a:pt x="5165" y="12800"/>
                    <a:pt x="5061" y="12917"/>
                    <a:pt x="4957" y="13034"/>
                  </a:cubicBezTo>
                  <a:cubicBezTo>
                    <a:pt x="4566" y="13450"/>
                    <a:pt x="4189" y="13879"/>
                    <a:pt x="3851" y="14322"/>
                  </a:cubicBezTo>
                  <a:lnTo>
                    <a:pt x="3812" y="14361"/>
                  </a:lnTo>
                  <a:cubicBezTo>
                    <a:pt x="3747" y="14452"/>
                    <a:pt x="3682" y="14556"/>
                    <a:pt x="3604" y="14647"/>
                  </a:cubicBezTo>
                  <a:cubicBezTo>
                    <a:pt x="3396" y="14933"/>
                    <a:pt x="3175" y="15206"/>
                    <a:pt x="2980" y="15492"/>
                  </a:cubicBezTo>
                  <a:cubicBezTo>
                    <a:pt x="2889" y="15648"/>
                    <a:pt x="2784" y="15804"/>
                    <a:pt x="2693" y="15948"/>
                  </a:cubicBezTo>
                  <a:cubicBezTo>
                    <a:pt x="2537" y="16195"/>
                    <a:pt x="2368" y="16455"/>
                    <a:pt x="2225" y="16702"/>
                  </a:cubicBezTo>
                  <a:cubicBezTo>
                    <a:pt x="2199" y="16767"/>
                    <a:pt x="2147" y="16819"/>
                    <a:pt x="2121" y="16884"/>
                  </a:cubicBezTo>
                  <a:cubicBezTo>
                    <a:pt x="2056" y="17001"/>
                    <a:pt x="2004" y="17118"/>
                    <a:pt x="1939" y="17222"/>
                  </a:cubicBezTo>
                  <a:cubicBezTo>
                    <a:pt x="1822" y="17443"/>
                    <a:pt x="1718" y="17652"/>
                    <a:pt x="1614" y="17860"/>
                  </a:cubicBezTo>
                  <a:cubicBezTo>
                    <a:pt x="1523" y="18042"/>
                    <a:pt x="1458" y="18224"/>
                    <a:pt x="1367" y="18406"/>
                  </a:cubicBezTo>
                  <a:cubicBezTo>
                    <a:pt x="1276" y="18627"/>
                    <a:pt x="1185" y="18835"/>
                    <a:pt x="1093" y="19056"/>
                  </a:cubicBezTo>
                  <a:cubicBezTo>
                    <a:pt x="1067" y="19134"/>
                    <a:pt x="1015" y="19212"/>
                    <a:pt x="989" y="19303"/>
                  </a:cubicBezTo>
                  <a:cubicBezTo>
                    <a:pt x="963" y="19395"/>
                    <a:pt x="924" y="19512"/>
                    <a:pt x="885" y="19616"/>
                  </a:cubicBezTo>
                  <a:cubicBezTo>
                    <a:pt x="820" y="19811"/>
                    <a:pt x="742" y="20019"/>
                    <a:pt x="677" y="20227"/>
                  </a:cubicBezTo>
                  <a:cubicBezTo>
                    <a:pt x="625" y="20409"/>
                    <a:pt x="573" y="20604"/>
                    <a:pt x="521" y="20786"/>
                  </a:cubicBezTo>
                  <a:cubicBezTo>
                    <a:pt x="469" y="20981"/>
                    <a:pt x="417" y="21203"/>
                    <a:pt x="365" y="21411"/>
                  </a:cubicBezTo>
                  <a:cubicBezTo>
                    <a:pt x="352" y="21515"/>
                    <a:pt x="313" y="21606"/>
                    <a:pt x="300" y="21697"/>
                  </a:cubicBezTo>
                  <a:cubicBezTo>
                    <a:pt x="274" y="21801"/>
                    <a:pt x="274" y="21892"/>
                    <a:pt x="248" y="21983"/>
                  </a:cubicBezTo>
                  <a:cubicBezTo>
                    <a:pt x="209" y="22191"/>
                    <a:pt x="183" y="22399"/>
                    <a:pt x="157" y="22620"/>
                  </a:cubicBezTo>
                  <a:cubicBezTo>
                    <a:pt x="118" y="22829"/>
                    <a:pt x="105" y="22998"/>
                    <a:pt x="92" y="23180"/>
                  </a:cubicBezTo>
                  <a:cubicBezTo>
                    <a:pt x="66" y="23375"/>
                    <a:pt x="53" y="23609"/>
                    <a:pt x="40" y="23817"/>
                  </a:cubicBezTo>
                  <a:cubicBezTo>
                    <a:pt x="40" y="23934"/>
                    <a:pt x="27" y="24038"/>
                    <a:pt x="14" y="24142"/>
                  </a:cubicBezTo>
                  <a:lnTo>
                    <a:pt x="14" y="24637"/>
                  </a:lnTo>
                  <a:lnTo>
                    <a:pt x="1" y="32778"/>
                  </a:lnTo>
                  <a:lnTo>
                    <a:pt x="1" y="32778"/>
                  </a:lnTo>
                  <a:cubicBezTo>
                    <a:pt x="2" y="32514"/>
                    <a:pt x="14" y="32250"/>
                    <a:pt x="27" y="31986"/>
                  </a:cubicBezTo>
                  <a:cubicBezTo>
                    <a:pt x="40" y="31765"/>
                    <a:pt x="53" y="31557"/>
                    <a:pt x="66" y="31348"/>
                  </a:cubicBezTo>
                  <a:cubicBezTo>
                    <a:pt x="92" y="31140"/>
                    <a:pt x="118" y="30971"/>
                    <a:pt x="131" y="30776"/>
                  </a:cubicBezTo>
                  <a:cubicBezTo>
                    <a:pt x="157" y="30581"/>
                    <a:pt x="196" y="30347"/>
                    <a:pt x="235" y="30139"/>
                  </a:cubicBezTo>
                  <a:cubicBezTo>
                    <a:pt x="274" y="29931"/>
                    <a:pt x="313" y="29762"/>
                    <a:pt x="352" y="29566"/>
                  </a:cubicBezTo>
                  <a:cubicBezTo>
                    <a:pt x="391" y="29384"/>
                    <a:pt x="443" y="29163"/>
                    <a:pt x="508" y="28955"/>
                  </a:cubicBezTo>
                  <a:cubicBezTo>
                    <a:pt x="560" y="28747"/>
                    <a:pt x="599" y="28578"/>
                    <a:pt x="664" y="28383"/>
                  </a:cubicBezTo>
                  <a:cubicBezTo>
                    <a:pt x="729" y="28188"/>
                    <a:pt x="794" y="27980"/>
                    <a:pt x="872" y="27771"/>
                  </a:cubicBezTo>
                  <a:cubicBezTo>
                    <a:pt x="937" y="27563"/>
                    <a:pt x="1002" y="27394"/>
                    <a:pt x="1080" y="27212"/>
                  </a:cubicBezTo>
                  <a:cubicBezTo>
                    <a:pt x="1159" y="26991"/>
                    <a:pt x="1250" y="26783"/>
                    <a:pt x="1341" y="26575"/>
                  </a:cubicBezTo>
                  <a:cubicBezTo>
                    <a:pt x="1432" y="26393"/>
                    <a:pt x="1510" y="26210"/>
                    <a:pt x="1601" y="26028"/>
                  </a:cubicBezTo>
                  <a:cubicBezTo>
                    <a:pt x="1705" y="25807"/>
                    <a:pt x="1809" y="25599"/>
                    <a:pt x="1926" y="25391"/>
                  </a:cubicBezTo>
                  <a:cubicBezTo>
                    <a:pt x="2017" y="25209"/>
                    <a:pt x="2108" y="25040"/>
                    <a:pt x="2212" y="24858"/>
                  </a:cubicBezTo>
                  <a:cubicBezTo>
                    <a:pt x="2355" y="24611"/>
                    <a:pt x="2511" y="24363"/>
                    <a:pt x="2680" y="24103"/>
                  </a:cubicBezTo>
                  <a:cubicBezTo>
                    <a:pt x="2771" y="23960"/>
                    <a:pt x="2862" y="23804"/>
                    <a:pt x="2967" y="23661"/>
                  </a:cubicBezTo>
                  <a:cubicBezTo>
                    <a:pt x="3162" y="23375"/>
                    <a:pt x="3370" y="23089"/>
                    <a:pt x="3591" y="22816"/>
                  </a:cubicBezTo>
                  <a:cubicBezTo>
                    <a:pt x="3669" y="22698"/>
                    <a:pt x="3747" y="22581"/>
                    <a:pt x="3838" y="22477"/>
                  </a:cubicBezTo>
                  <a:cubicBezTo>
                    <a:pt x="4176" y="22048"/>
                    <a:pt x="4553" y="21606"/>
                    <a:pt x="4944" y="21190"/>
                  </a:cubicBezTo>
                  <a:cubicBezTo>
                    <a:pt x="5048" y="21072"/>
                    <a:pt x="5152" y="20955"/>
                    <a:pt x="5269" y="20851"/>
                  </a:cubicBezTo>
                  <a:cubicBezTo>
                    <a:pt x="5568" y="20526"/>
                    <a:pt x="5880" y="20214"/>
                    <a:pt x="6205" y="19902"/>
                  </a:cubicBezTo>
                  <a:cubicBezTo>
                    <a:pt x="6375" y="19759"/>
                    <a:pt x="6518" y="19603"/>
                    <a:pt x="6674" y="19460"/>
                  </a:cubicBezTo>
                  <a:cubicBezTo>
                    <a:pt x="6869" y="19290"/>
                    <a:pt x="7077" y="19108"/>
                    <a:pt x="7272" y="18939"/>
                  </a:cubicBezTo>
                  <a:cubicBezTo>
                    <a:pt x="7480" y="18770"/>
                    <a:pt x="7675" y="18601"/>
                    <a:pt x="7883" y="18432"/>
                  </a:cubicBezTo>
                  <a:cubicBezTo>
                    <a:pt x="8079" y="18276"/>
                    <a:pt x="8313" y="18094"/>
                    <a:pt x="8534" y="17925"/>
                  </a:cubicBezTo>
                  <a:cubicBezTo>
                    <a:pt x="8755" y="17756"/>
                    <a:pt x="8950" y="17599"/>
                    <a:pt x="9184" y="17443"/>
                  </a:cubicBezTo>
                  <a:cubicBezTo>
                    <a:pt x="9405" y="17274"/>
                    <a:pt x="9639" y="17118"/>
                    <a:pt x="9874" y="16949"/>
                  </a:cubicBezTo>
                  <a:cubicBezTo>
                    <a:pt x="10121" y="16793"/>
                    <a:pt x="10342" y="16637"/>
                    <a:pt x="10576" y="16481"/>
                  </a:cubicBezTo>
                  <a:cubicBezTo>
                    <a:pt x="10810" y="16325"/>
                    <a:pt x="11070" y="16156"/>
                    <a:pt x="11330" y="16000"/>
                  </a:cubicBezTo>
                  <a:cubicBezTo>
                    <a:pt x="11669" y="15778"/>
                    <a:pt x="12007" y="15570"/>
                    <a:pt x="12358" y="15362"/>
                  </a:cubicBezTo>
                  <a:cubicBezTo>
                    <a:pt x="13008" y="14985"/>
                    <a:pt x="13685" y="14634"/>
                    <a:pt x="14361" y="14283"/>
                  </a:cubicBezTo>
                  <a:cubicBezTo>
                    <a:pt x="14543" y="14192"/>
                    <a:pt x="14738" y="14087"/>
                    <a:pt x="14934" y="13996"/>
                  </a:cubicBezTo>
                  <a:cubicBezTo>
                    <a:pt x="15480" y="13723"/>
                    <a:pt x="16026" y="13463"/>
                    <a:pt x="16585" y="13216"/>
                  </a:cubicBezTo>
                  <a:cubicBezTo>
                    <a:pt x="16755" y="13151"/>
                    <a:pt x="16911" y="13073"/>
                    <a:pt x="17080" y="12995"/>
                  </a:cubicBezTo>
                  <a:cubicBezTo>
                    <a:pt x="17782" y="12696"/>
                    <a:pt x="18498" y="12396"/>
                    <a:pt x="19226" y="12123"/>
                  </a:cubicBezTo>
                  <a:cubicBezTo>
                    <a:pt x="19395" y="12071"/>
                    <a:pt x="19551" y="12006"/>
                    <a:pt x="19720" y="11954"/>
                  </a:cubicBezTo>
                  <a:cubicBezTo>
                    <a:pt x="20319" y="11733"/>
                    <a:pt x="20917" y="11525"/>
                    <a:pt x="21528" y="11317"/>
                  </a:cubicBezTo>
                  <a:cubicBezTo>
                    <a:pt x="21775" y="11239"/>
                    <a:pt x="22023" y="11161"/>
                    <a:pt x="22257" y="11083"/>
                  </a:cubicBezTo>
                  <a:cubicBezTo>
                    <a:pt x="22582" y="10979"/>
                    <a:pt x="22920" y="10875"/>
                    <a:pt x="23258" y="10784"/>
                  </a:cubicBezTo>
                  <a:cubicBezTo>
                    <a:pt x="23558" y="10692"/>
                    <a:pt x="23857" y="10614"/>
                    <a:pt x="24156" y="10523"/>
                  </a:cubicBezTo>
                  <a:cubicBezTo>
                    <a:pt x="24494" y="10432"/>
                    <a:pt x="24832" y="10341"/>
                    <a:pt x="25170" y="10250"/>
                  </a:cubicBezTo>
                  <a:cubicBezTo>
                    <a:pt x="25470" y="10172"/>
                    <a:pt x="25782" y="10094"/>
                    <a:pt x="26081" y="10029"/>
                  </a:cubicBezTo>
                  <a:cubicBezTo>
                    <a:pt x="26419" y="9938"/>
                    <a:pt x="26770" y="9860"/>
                    <a:pt x="27122" y="9782"/>
                  </a:cubicBezTo>
                  <a:cubicBezTo>
                    <a:pt x="27421" y="9717"/>
                    <a:pt x="27733" y="9652"/>
                    <a:pt x="28045" y="9587"/>
                  </a:cubicBezTo>
                  <a:cubicBezTo>
                    <a:pt x="28396" y="9509"/>
                    <a:pt x="28748" y="9444"/>
                    <a:pt x="29099" y="9379"/>
                  </a:cubicBezTo>
                  <a:cubicBezTo>
                    <a:pt x="29398" y="9327"/>
                    <a:pt x="29684" y="9262"/>
                    <a:pt x="29983" y="9210"/>
                  </a:cubicBezTo>
                  <a:cubicBezTo>
                    <a:pt x="30777" y="9080"/>
                    <a:pt x="31583" y="8949"/>
                    <a:pt x="32390" y="8832"/>
                  </a:cubicBezTo>
                  <a:lnTo>
                    <a:pt x="32728" y="8793"/>
                  </a:lnTo>
                  <a:cubicBezTo>
                    <a:pt x="33443" y="8689"/>
                    <a:pt x="34146" y="8611"/>
                    <a:pt x="34861" y="8533"/>
                  </a:cubicBezTo>
                  <a:cubicBezTo>
                    <a:pt x="35134" y="8507"/>
                    <a:pt x="35407" y="8481"/>
                    <a:pt x="35681" y="8455"/>
                  </a:cubicBezTo>
                  <a:cubicBezTo>
                    <a:pt x="36136" y="8416"/>
                    <a:pt x="36591" y="8377"/>
                    <a:pt x="37046" y="8338"/>
                  </a:cubicBezTo>
                  <a:cubicBezTo>
                    <a:pt x="37333" y="8325"/>
                    <a:pt x="37632" y="8299"/>
                    <a:pt x="37918" y="8286"/>
                  </a:cubicBezTo>
                  <a:cubicBezTo>
                    <a:pt x="38399" y="8247"/>
                    <a:pt x="38880" y="8234"/>
                    <a:pt x="39362" y="8208"/>
                  </a:cubicBezTo>
                  <a:cubicBezTo>
                    <a:pt x="39622" y="8195"/>
                    <a:pt x="39882" y="8182"/>
                    <a:pt x="40142" y="8182"/>
                  </a:cubicBezTo>
                  <a:cubicBezTo>
                    <a:pt x="40910" y="8156"/>
                    <a:pt x="41677" y="8143"/>
                    <a:pt x="42444" y="8143"/>
                  </a:cubicBezTo>
                  <a:cubicBezTo>
                    <a:pt x="43095" y="8143"/>
                    <a:pt x="43745" y="8143"/>
                    <a:pt x="44396" y="8169"/>
                  </a:cubicBezTo>
                  <a:cubicBezTo>
                    <a:pt x="44812" y="8182"/>
                    <a:pt x="45228" y="8195"/>
                    <a:pt x="45644" y="8221"/>
                  </a:cubicBezTo>
                  <a:cubicBezTo>
                    <a:pt x="45918" y="8221"/>
                    <a:pt x="46191" y="8234"/>
                    <a:pt x="46464" y="8247"/>
                  </a:cubicBezTo>
                  <a:cubicBezTo>
                    <a:pt x="46919" y="8273"/>
                    <a:pt x="47374" y="8312"/>
                    <a:pt x="47817" y="8338"/>
                  </a:cubicBezTo>
                  <a:cubicBezTo>
                    <a:pt x="48064" y="8364"/>
                    <a:pt x="48298" y="8377"/>
                    <a:pt x="48532" y="8390"/>
                  </a:cubicBezTo>
                  <a:cubicBezTo>
                    <a:pt x="49091" y="8442"/>
                    <a:pt x="49664" y="8494"/>
                    <a:pt x="50223" y="8559"/>
                  </a:cubicBezTo>
                  <a:cubicBezTo>
                    <a:pt x="50340" y="8572"/>
                    <a:pt x="50457" y="8572"/>
                    <a:pt x="50587" y="8585"/>
                  </a:cubicBezTo>
                  <a:cubicBezTo>
                    <a:pt x="51264" y="8663"/>
                    <a:pt x="51940" y="8754"/>
                    <a:pt x="52616" y="8845"/>
                  </a:cubicBezTo>
                  <a:cubicBezTo>
                    <a:pt x="52746" y="8871"/>
                    <a:pt x="52877" y="8884"/>
                    <a:pt x="53020" y="8910"/>
                  </a:cubicBezTo>
                  <a:cubicBezTo>
                    <a:pt x="53566" y="8988"/>
                    <a:pt x="54112" y="9067"/>
                    <a:pt x="54659" y="9171"/>
                  </a:cubicBezTo>
                  <a:cubicBezTo>
                    <a:pt x="54906" y="9210"/>
                    <a:pt x="55153" y="9262"/>
                    <a:pt x="55400" y="9301"/>
                  </a:cubicBezTo>
                  <a:cubicBezTo>
                    <a:pt x="55829" y="9379"/>
                    <a:pt x="56259" y="9470"/>
                    <a:pt x="56688" y="9548"/>
                  </a:cubicBezTo>
                  <a:cubicBezTo>
                    <a:pt x="56909" y="9600"/>
                    <a:pt x="57143" y="9652"/>
                    <a:pt x="57364" y="9691"/>
                  </a:cubicBezTo>
                  <a:cubicBezTo>
                    <a:pt x="57845" y="9795"/>
                    <a:pt x="58327" y="9912"/>
                    <a:pt x="58808" y="10016"/>
                  </a:cubicBezTo>
                  <a:cubicBezTo>
                    <a:pt x="59068" y="10081"/>
                    <a:pt x="59328" y="10159"/>
                    <a:pt x="59588" y="10224"/>
                  </a:cubicBezTo>
                  <a:cubicBezTo>
                    <a:pt x="60031" y="10328"/>
                    <a:pt x="60460" y="10445"/>
                    <a:pt x="60889" y="10562"/>
                  </a:cubicBezTo>
                  <a:cubicBezTo>
                    <a:pt x="61136" y="10627"/>
                    <a:pt x="61383" y="10705"/>
                    <a:pt x="61618" y="10771"/>
                  </a:cubicBezTo>
                  <a:cubicBezTo>
                    <a:pt x="62281" y="10966"/>
                    <a:pt x="62931" y="11161"/>
                    <a:pt x="63569" y="11382"/>
                  </a:cubicBezTo>
                  <a:cubicBezTo>
                    <a:pt x="63699" y="11421"/>
                    <a:pt x="63842" y="11460"/>
                    <a:pt x="63972" y="11512"/>
                  </a:cubicBezTo>
                  <a:cubicBezTo>
                    <a:pt x="64726" y="11759"/>
                    <a:pt x="65481" y="12032"/>
                    <a:pt x="66209" y="12318"/>
                  </a:cubicBezTo>
                  <a:cubicBezTo>
                    <a:pt x="66352" y="12370"/>
                    <a:pt x="66495" y="12435"/>
                    <a:pt x="66652" y="12501"/>
                  </a:cubicBezTo>
                  <a:cubicBezTo>
                    <a:pt x="67627" y="12891"/>
                    <a:pt x="68577" y="13294"/>
                    <a:pt x="69513" y="13736"/>
                  </a:cubicBezTo>
                  <a:cubicBezTo>
                    <a:pt x="69591" y="13788"/>
                    <a:pt x="69669" y="13827"/>
                    <a:pt x="69760" y="13866"/>
                  </a:cubicBezTo>
                  <a:cubicBezTo>
                    <a:pt x="70736" y="14335"/>
                    <a:pt x="71685" y="14829"/>
                    <a:pt x="72609" y="15362"/>
                  </a:cubicBezTo>
                  <a:cubicBezTo>
                    <a:pt x="77357" y="18107"/>
                    <a:pt x="80739" y="21307"/>
                    <a:pt x="82807" y="24741"/>
                  </a:cubicBezTo>
                  <a:cubicBezTo>
                    <a:pt x="84381" y="27355"/>
                    <a:pt x="85161" y="30113"/>
                    <a:pt x="85161" y="32974"/>
                  </a:cubicBezTo>
                  <a:lnTo>
                    <a:pt x="85187" y="24806"/>
                  </a:lnTo>
                  <a:cubicBezTo>
                    <a:pt x="85174" y="21944"/>
                    <a:pt x="84381" y="19199"/>
                    <a:pt x="82807" y="16585"/>
                  </a:cubicBezTo>
                  <a:cubicBezTo>
                    <a:pt x="80752" y="13164"/>
                    <a:pt x="77357" y="9938"/>
                    <a:pt x="72609" y="7206"/>
                  </a:cubicBezTo>
                  <a:cubicBezTo>
                    <a:pt x="71698" y="6673"/>
                    <a:pt x="70736" y="6179"/>
                    <a:pt x="69773" y="5711"/>
                  </a:cubicBezTo>
                  <a:cubicBezTo>
                    <a:pt x="69682" y="5672"/>
                    <a:pt x="69604" y="5620"/>
                    <a:pt x="69513" y="5580"/>
                  </a:cubicBezTo>
                  <a:cubicBezTo>
                    <a:pt x="68590" y="5138"/>
                    <a:pt x="67627" y="4735"/>
                    <a:pt x="66652" y="4345"/>
                  </a:cubicBezTo>
                  <a:cubicBezTo>
                    <a:pt x="66574" y="4306"/>
                    <a:pt x="66482" y="4267"/>
                    <a:pt x="66404" y="4228"/>
                  </a:cubicBezTo>
                  <a:cubicBezTo>
                    <a:pt x="66326" y="4202"/>
                    <a:pt x="66274" y="4189"/>
                    <a:pt x="66209" y="4163"/>
                  </a:cubicBezTo>
                  <a:cubicBezTo>
                    <a:pt x="65481" y="3877"/>
                    <a:pt x="64726" y="3603"/>
                    <a:pt x="63972" y="3343"/>
                  </a:cubicBezTo>
                  <a:cubicBezTo>
                    <a:pt x="63842" y="3304"/>
                    <a:pt x="63712" y="3265"/>
                    <a:pt x="63582" y="3213"/>
                  </a:cubicBezTo>
                  <a:cubicBezTo>
                    <a:pt x="62931" y="3005"/>
                    <a:pt x="62281" y="2797"/>
                    <a:pt x="61631" y="2615"/>
                  </a:cubicBezTo>
                  <a:cubicBezTo>
                    <a:pt x="61514" y="2576"/>
                    <a:pt x="61397" y="2537"/>
                    <a:pt x="61279" y="2511"/>
                  </a:cubicBezTo>
                  <a:cubicBezTo>
                    <a:pt x="61175" y="2472"/>
                    <a:pt x="61019" y="2446"/>
                    <a:pt x="60902" y="2407"/>
                  </a:cubicBezTo>
                  <a:cubicBezTo>
                    <a:pt x="60473" y="2290"/>
                    <a:pt x="60031" y="2173"/>
                    <a:pt x="59601" y="2055"/>
                  </a:cubicBezTo>
                  <a:cubicBezTo>
                    <a:pt x="59328" y="1990"/>
                    <a:pt x="59068" y="1925"/>
                    <a:pt x="58808" y="1860"/>
                  </a:cubicBezTo>
                  <a:cubicBezTo>
                    <a:pt x="58327" y="1743"/>
                    <a:pt x="57845" y="1639"/>
                    <a:pt x="57364" y="1535"/>
                  </a:cubicBezTo>
                  <a:cubicBezTo>
                    <a:pt x="57182" y="1496"/>
                    <a:pt x="57013" y="1457"/>
                    <a:pt x="56831" y="1418"/>
                  </a:cubicBezTo>
                  <a:lnTo>
                    <a:pt x="56701" y="1392"/>
                  </a:lnTo>
                  <a:cubicBezTo>
                    <a:pt x="56272" y="1301"/>
                    <a:pt x="55842" y="1236"/>
                    <a:pt x="55400" y="1145"/>
                  </a:cubicBezTo>
                  <a:cubicBezTo>
                    <a:pt x="55166" y="1106"/>
                    <a:pt x="54919" y="1054"/>
                    <a:pt x="54672" y="1015"/>
                  </a:cubicBezTo>
                  <a:cubicBezTo>
                    <a:pt x="54125" y="924"/>
                    <a:pt x="53566" y="833"/>
                    <a:pt x="53020" y="755"/>
                  </a:cubicBezTo>
                  <a:cubicBezTo>
                    <a:pt x="52890" y="729"/>
                    <a:pt x="52772" y="716"/>
                    <a:pt x="52642" y="690"/>
                  </a:cubicBezTo>
                  <a:lnTo>
                    <a:pt x="52616" y="690"/>
                  </a:lnTo>
                  <a:cubicBezTo>
                    <a:pt x="51953" y="599"/>
                    <a:pt x="51264" y="508"/>
                    <a:pt x="50587" y="430"/>
                  </a:cubicBezTo>
                  <a:cubicBezTo>
                    <a:pt x="50470" y="416"/>
                    <a:pt x="50353" y="416"/>
                    <a:pt x="50236" y="403"/>
                  </a:cubicBezTo>
                  <a:cubicBezTo>
                    <a:pt x="49677" y="338"/>
                    <a:pt x="49104" y="286"/>
                    <a:pt x="48532" y="234"/>
                  </a:cubicBezTo>
                  <a:lnTo>
                    <a:pt x="48506" y="234"/>
                  </a:lnTo>
                  <a:cubicBezTo>
                    <a:pt x="48285" y="221"/>
                    <a:pt x="48077" y="208"/>
                    <a:pt x="47856" y="195"/>
                  </a:cubicBezTo>
                  <a:cubicBezTo>
                    <a:pt x="47400" y="156"/>
                    <a:pt x="46932" y="130"/>
                    <a:pt x="46477" y="104"/>
                  </a:cubicBezTo>
                  <a:cubicBezTo>
                    <a:pt x="46191" y="91"/>
                    <a:pt x="45918" y="78"/>
                    <a:pt x="45644" y="65"/>
                  </a:cubicBezTo>
                  <a:cubicBezTo>
                    <a:pt x="45228" y="52"/>
                    <a:pt x="44812" y="26"/>
                    <a:pt x="44396" y="13"/>
                  </a:cubicBezTo>
                  <a:lnTo>
                    <a:pt x="44305" y="13"/>
                  </a:lnTo>
                  <a:cubicBezTo>
                    <a:pt x="43693" y="0"/>
                    <a:pt x="43069" y="0"/>
                    <a:pt x="42444" y="0"/>
                  </a:cubicBezTo>
                  <a:close/>
                </a:path>
              </a:pathLst>
            </a:custGeom>
            <a:solidFill>
              <a:srgbClr val="D9D9D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0" name="Google Shape;130;p16"/>
            <p:cNvSpPr/>
            <p:nvPr/>
          </p:nvSpPr>
          <p:spPr>
            <a:xfrm>
              <a:off x="4156616" y="3091507"/>
              <a:ext cx="410" cy="131257"/>
            </a:xfrm>
            <a:custGeom>
              <a:avLst/>
              <a:gdLst/>
              <a:ahLst/>
              <a:cxnLst/>
              <a:rect l="l" t="t" r="r" b="b"/>
              <a:pathLst>
                <a:path w="27" h="8651" extrusionOk="0">
                  <a:moveTo>
                    <a:pt x="26" y="1"/>
                  </a:moveTo>
                  <a:lnTo>
                    <a:pt x="0" y="8182"/>
                  </a:lnTo>
                  <a:lnTo>
                    <a:pt x="0" y="8651"/>
                  </a:lnTo>
                  <a:lnTo>
                    <a:pt x="26" y="469"/>
                  </a:lnTo>
                  <a:lnTo>
                    <a:pt x="26" y="1"/>
                  </a:lnTo>
                  <a:close/>
                </a:path>
              </a:pathLst>
            </a:custGeom>
            <a:solidFill>
              <a:srgbClr val="2F2247"/>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 name="Google Shape;131;p16"/>
            <p:cNvSpPr/>
            <p:nvPr/>
          </p:nvSpPr>
          <p:spPr>
            <a:xfrm>
              <a:off x="4150487" y="3163536"/>
              <a:ext cx="410" cy="130074"/>
            </a:xfrm>
            <a:custGeom>
              <a:avLst/>
              <a:gdLst/>
              <a:ahLst/>
              <a:cxnLst/>
              <a:rect l="l" t="t" r="r" b="b"/>
              <a:pathLst>
                <a:path w="27" h="8573" extrusionOk="0">
                  <a:moveTo>
                    <a:pt x="27" y="0"/>
                  </a:moveTo>
                  <a:lnTo>
                    <a:pt x="1" y="8169"/>
                  </a:lnTo>
                  <a:lnTo>
                    <a:pt x="1" y="8572"/>
                  </a:lnTo>
                  <a:lnTo>
                    <a:pt x="27" y="404"/>
                  </a:lnTo>
                  <a:lnTo>
                    <a:pt x="27" y="0"/>
                  </a:lnTo>
                  <a:close/>
                </a:path>
              </a:pathLst>
            </a:custGeom>
            <a:solidFill>
              <a:srgbClr val="2F2247"/>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2" name="Google Shape;132;p16"/>
            <p:cNvSpPr/>
            <p:nvPr/>
          </p:nvSpPr>
          <p:spPr>
            <a:xfrm>
              <a:off x="3997963" y="3162352"/>
              <a:ext cx="1596936" cy="588526"/>
            </a:xfrm>
            <a:custGeom>
              <a:avLst/>
              <a:gdLst/>
              <a:ahLst/>
              <a:cxnLst/>
              <a:rect l="l" t="t" r="r" b="b"/>
              <a:pathLst>
                <a:path w="105252" h="38789" extrusionOk="0">
                  <a:moveTo>
                    <a:pt x="39" y="0"/>
                  </a:moveTo>
                  <a:cubicBezTo>
                    <a:pt x="39" y="7"/>
                    <a:pt x="39" y="13"/>
                    <a:pt x="39" y="20"/>
                  </a:cubicBezTo>
                  <a:lnTo>
                    <a:pt x="39" y="20"/>
                  </a:lnTo>
                  <a:lnTo>
                    <a:pt x="39" y="0"/>
                  </a:lnTo>
                  <a:close/>
                  <a:moveTo>
                    <a:pt x="105231" y="143"/>
                  </a:moveTo>
                  <a:lnTo>
                    <a:pt x="105229" y="925"/>
                  </a:lnTo>
                  <a:lnTo>
                    <a:pt x="105229" y="925"/>
                  </a:lnTo>
                  <a:cubicBezTo>
                    <a:pt x="105241" y="660"/>
                    <a:pt x="105251" y="402"/>
                    <a:pt x="105231" y="143"/>
                  </a:cubicBezTo>
                  <a:close/>
                  <a:moveTo>
                    <a:pt x="39" y="20"/>
                  </a:moveTo>
                  <a:lnTo>
                    <a:pt x="13" y="8169"/>
                  </a:lnTo>
                  <a:cubicBezTo>
                    <a:pt x="0" y="11642"/>
                    <a:pt x="1015" y="15115"/>
                    <a:pt x="3044" y="18445"/>
                  </a:cubicBezTo>
                  <a:cubicBezTo>
                    <a:pt x="5593" y="22607"/>
                    <a:pt x="9782" y="26536"/>
                    <a:pt x="15544" y="29853"/>
                  </a:cubicBezTo>
                  <a:cubicBezTo>
                    <a:pt x="16168" y="30217"/>
                    <a:pt x="16793" y="30568"/>
                    <a:pt x="17443" y="30906"/>
                  </a:cubicBezTo>
                  <a:cubicBezTo>
                    <a:pt x="17651" y="31010"/>
                    <a:pt x="17872" y="31114"/>
                    <a:pt x="18081" y="31231"/>
                  </a:cubicBezTo>
                  <a:cubicBezTo>
                    <a:pt x="18523" y="31453"/>
                    <a:pt x="18965" y="31674"/>
                    <a:pt x="19407" y="31882"/>
                  </a:cubicBezTo>
                  <a:cubicBezTo>
                    <a:pt x="19667" y="31999"/>
                    <a:pt x="19941" y="32116"/>
                    <a:pt x="20214" y="32246"/>
                  </a:cubicBezTo>
                  <a:cubicBezTo>
                    <a:pt x="20617" y="32428"/>
                    <a:pt x="21020" y="32610"/>
                    <a:pt x="21437" y="32792"/>
                  </a:cubicBezTo>
                  <a:cubicBezTo>
                    <a:pt x="21723" y="32909"/>
                    <a:pt x="22022" y="33039"/>
                    <a:pt x="22308" y="33157"/>
                  </a:cubicBezTo>
                  <a:cubicBezTo>
                    <a:pt x="22607" y="33274"/>
                    <a:pt x="22880" y="33391"/>
                    <a:pt x="23180" y="33508"/>
                  </a:cubicBezTo>
                  <a:cubicBezTo>
                    <a:pt x="23258" y="33547"/>
                    <a:pt x="23336" y="33573"/>
                    <a:pt x="23427" y="33599"/>
                  </a:cubicBezTo>
                  <a:cubicBezTo>
                    <a:pt x="24337" y="33963"/>
                    <a:pt x="25261" y="34288"/>
                    <a:pt x="26197" y="34613"/>
                  </a:cubicBezTo>
                  <a:cubicBezTo>
                    <a:pt x="26353" y="34665"/>
                    <a:pt x="26522" y="34717"/>
                    <a:pt x="26666" y="34770"/>
                  </a:cubicBezTo>
                  <a:cubicBezTo>
                    <a:pt x="27472" y="35030"/>
                    <a:pt x="28291" y="35290"/>
                    <a:pt x="29111" y="35524"/>
                  </a:cubicBezTo>
                  <a:cubicBezTo>
                    <a:pt x="29254" y="35563"/>
                    <a:pt x="29384" y="35615"/>
                    <a:pt x="29527" y="35654"/>
                  </a:cubicBezTo>
                  <a:cubicBezTo>
                    <a:pt x="29670" y="35693"/>
                    <a:pt x="29852" y="35732"/>
                    <a:pt x="30021" y="35784"/>
                  </a:cubicBezTo>
                  <a:cubicBezTo>
                    <a:pt x="30555" y="35927"/>
                    <a:pt x="31088" y="36070"/>
                    <a:pt x="31634" y="36213"/>
                  </a:cubicBezTo>
                  <a:cubicBezTo>
                    <a:pt x="31960" y="36291"/>
                    <a:pt x="32272" y="36369"/>
                    <a:pt x="32597" y="36447"/>
                  </a:cubicBezTo>
                  <a:cubicBezTo>
                    <a:pt x="33208" y="36591"/>
                    <a:pt x="33807" y="36734"/>
                    <a:pt x="34418" y="36864"/>
                  </a:cubicBezTo>
                  <a:cubicBezTo>
                    <a:pt x="34639" y="36903"/>
                    <a:pt x="34847" y="36968"/>
                    <a:pt x="35055" y="37007"/>
                  </a:cubicBezTo>
                  <a:lnTo>
                    <a:pt x="35225" y="37033"/>
                  </a:lnTo>
                  <a:cubicBezTo>
                    <a:pt x="35771" y="37150"/>
                    <a:pt x="36317" y="37254"/>
                    <a:pt x="36863" y="37345"/>
                  </a:cubicBezTo>
                  <a:cubicBezTo>
                    <a:pt x="37163" y="37397"/>
                    <a:pt x="37449" y="37462"/>
                    <a:pt x="37735" y="37514"/>
                  </a:cubicBezTo>
                  <a:cubicBezTo>
                    <a:pt x="38476" y="37644"/>
                    <a:pt x="39244" y="37761"/>
                    <a:pt x="39998" y="37865"/>
                  </a:cubicBezTo>
                  <a:lnTo>
                    <a:pt x="40258" y="37917"/>
                  </a:lnTo>
                  <a:cubicBezTo>
                    <a:pt x="41091" y="38034"/>
                    <a:pt x="41936" y="38138"/>
                    <a:pt x="42769" y="38243"/>
                  </a:cubicBezTo>
                  <a:cubicBezTo>
                    <a:pt x="43029" y="38269"/>
                    <a:pt x="43276" y="38282"/>
                    <a:pt x="43536" y="38308"/>
                  </a:cubicBezTo>
                  <a:cubicBezTo>
                    <a:pt x="44122" y="38373"/>
                    <a:pt x="44707" y="38438"/>
                    <a:pt x="45305" y="38490"/>
                  </a:cubicBezTo>
                  <a:lnTo>
                    <a:pt x="45357" y="38490"/>
                  </a:lnTo>
                  <a:cubicBezTo>
                    <a:pt x="45683" y="38516"/>
                    <a:pt x="45995" y="38529"/>
                    <a:pt x="46307" y="38555"/>
                  </a:cubicBezTo>
                  <a:cubicBezTo>
                    <a:pt x="46814" y="38581"/>
                    <a:pt x="47335" y="38620"/>
                    <a:pt x="47842" y="38659"/>
                  </a:cubicBezTo>
                  <a:cubicBezTo>
                    <a:pt x="48206" y="38672"/>
                    <a:pt x="48570" y="38685"/>
                    <a:pt x="48934" y="38698"/>
                  </a:cubicBezTo>
                  <a:cubicBezTo>
                    <a:pt x="49416" y="38724"/>
                    <a:pt x="49910" y="38737"/>
                    <a:pt x="50391" y="38750"/>
                  </a:cubicBezTo>
                  <a:lnTo>
                    <a:pt x="50508" y="38750"/>
                  </a:lnTo>
                  <a:cubicBezTo>
                    <a:pt x="51263" y="38776"/>
                    <a:pt x="52030" y="38789"/>
                    <a:pt x="52798" y="38789"/>
                  </a:cubicBezTo>
                  <a:cubicBezTo>
                    <a:pt x="53747" y="38789"/>
                    <a:pt x="54697" y="38763"/>
                    <a:pt x="55659" y="38737"/>
                  </a:cubicBezTo>
                  <a:lnTo>
                    <a:pt x="55920" y="38737"/>
                  </a:lnTo>
                  <a:cubicBezTo>
                    <a:pt x="56154" y="38724"/>
                    <a:pt x="56401" y="38711"/>
                    <a:pt x="56635" y="38698"/>
                  </a:cubicBezTo>
                  <a:cubicBezTo>
                    <a:pt x="57220" y="38672"/>
                    <a:pt x="57806" y="38646"/>
                    <a:pt x="58391" y="38607"/>
                  </a:cubicBezTo>
                  <a:cubicBezTo>
                    <a:pt x="58742" y="38594"/>
                    <a:pt x="59106" y="38568"/>
                    <a:pt x="59458" y="38542"/>
                  </a:cubicBezTo>
                  <a:cubicBezTo>
                    <a:pt x="60017" y="38490"/>
                    <a:pt x="60576" y="38451"/>
                    <a:pt x="61136" y="38399"/>
                  </a:cubicBezTo>
                  <a:cubicBezTo>
                    <a:pt x="61331" y="38373"/>
                    <a:pt x="61526" y="38373"/>
                    <a:pt x="61721" y="38347"/>
                  </a:cubicBezTo>
                  <a:cubicBezTo>
                    <a:pt x="61864" y="38334"/>
                    <a:pt x="61994" y="38308"/>
                    <a:pt x="62137" y="38295"/>
                  </a:cubicBezTo>
                  <a:cubicBezTo>
                    <a:pt x="63009" y="38203"/>
                    <a:pt x="63880" y="38099"/>
                    <a:pt x="64752" y="37982"/>
                  </a:cubicBezTo>
                  <a:cubicBezTo>
                    <a:pt x="64895" y="37969"/>
                    <a:pt x="65038" y="37956"/>
                    <a:pt x="65194" y="37930"/>
                  </a:cubicBezTo>
                  <a:cubicBezTo>
                    <a:pt x="66183" y="37787"/>
                    <a:pt x="67184" y="37631"/>
                    <a:pt x="68173" y="37462"/>
                  </a:cubicBezTo>
                  <a:cubicBezTo>
                    <a:pt x="68264" y="37436"/>
                    <a:pt x="68355" y="37436"/>
                    <a:pt x="68446" y="37410"/>
                  </a:cubicBezTo>
                  <a:cubicBezTo>
                    <a:pt x="68719" y="37371"/>
                    <a:pt x="68992" y="37306"/>
                    <a:pt x="69252" y="37254"/>
                  </a:cubicBezTo>
                  <a:cubicBezTo>
                    <a:pt x="69695" y="37163"/>
                    <a:pt x="70137" y="37085"/>
                    <a:pt x="70553" y="36994"/>
                  </a:cubicBezTo>
                  <a:cubicBezTo>
                    <a:pt x="70943" y="36916"/>
                    <a:pt x="71320" y="36838"/>
                    <a:pt x="71698" y="36747"/>
                  </a:cubicBezTo>
                  <a:cubicBezTo>
                    <a:pt x="72127" y="36643"/>
                    <a:pt x="72556" y="36552"/>
                    <a:pt x="72985" y="36447"/>
                  </a:cubicBezTo>
                  <a:cubicBezTo>
                    <a:pt x="73363" y="36356"/>
                    <a:pt x="73740" y="36265"/>
                    <a:pt x="74104" y="36161"/>
                  </a:cubicBezTo>
                  <a:cubicBezTo>
                    <a:pt x="74533" y="36057"/>
                    <a:pt x="74950" y="35940"/>
                    <a:pt x="75366" y="35836"/>
                  </a:cubicBezTo>
                  <a:cubicBezTo>
                    <a:pt x="75743" y="35732"/>
                    <a:pt x="76107" y="35628"/>
                    <a:pt x="76484" y="35511"/>
                  </a:cubicBezTo>
                  <a:cubicBezTo>
                    <a:pt x="76888" y="35394"/>
                    <a:pt x="77304" y="35264"/>
                    <a:pt x="77707" y="35147"/>
                  </a:cubicBezTo>
                  <a:cubicBezTo>
                    <a:pt x="77876" y="35095"/>
                    <a:pt x="78019" y="35056"/>
                    <a:pt x="78175" y="35004"/>
                  </a:cubicBezTo>
                  <a:cubicBezTo>
                    <a:pt x="78332" y="34952"/>
                    <a:pt x="78462" y="34900"/>
                    <a:pt x="78618" y="34848"/>
                  </a:cubicBezTo>
                  <a:cubicBezTo>
                    <a:pt x="79372" y="34600"/>
                    <a:pt x="80114" y="34340"/>
                    <a:pt x="80855" y="34067"/>
                  </a:cubicBezTo>
                  <a:cubicBezTo>
                    <a:pt x="81050" y="34002"/>
                    <a:pt x="81258" y="33924"/>
                    <a:pt x="81453" y="33859"/>
                  </a:cubicBezTo>
                  <a:cubicBezTo>
                    <a:pt x="82351" y="33508"/>
                    <a:pt x="83248" y="33157"/>
                    <a:pt x="84120" y="32779"/>
                  </a:cubicBezTo>
                  <a:cubicBezTo>
                    <a:pt x="84315" y="32688"/>
                    <a:pt x="84510" y="32597"/>
                    <a:pt x="84718" y="32506"/>
                  </a:cubicBezTo>
                  <a:cubicBezTo>
                    <a:pt x="85408" y="32194"/>
                    <a:pt x="86084" y="31882"/>
                    <a:pt x="86760" y="31544"/>
                  </a:cubicBezTo>
                  <a:cubicBezTo>
                    <a:pt x="86995" y="31427"/>
                    <a:pt x="87229" y="31309"/>
                    <a:pt x="87463" y="31192"/>
                  </a:cubicBezTo>
                  <a:cubicBezTo>
                    <a:pt x="88308" y="30763"/>
                    <a:pt x="89128" y="30321"/>
                    <a:pt x="89921" y="29866"/>
                  </a:cubicBezTo>
                  <a:cubicBezTo>
                    <a:pt x="90168" y="29723"/>
                    <a:pt x="90416" y="29579"/>
                    <a:pt x="90650" y="29436"/>
                  </a:cubicBezTo>
                  <a:cubicBezTo>
                    <a:pt x="90845" y="29319"/>
                    <a:pt x="91014" y="29202"/>
                    <a:pt x="91196" y="29085"/>
                  </a:cubicBezTo>
                  <a:cubicBezTo>
                    <a:pt x="91521" y="28890"/>
                    <a:pt x="91833" y="28695"/>
                    <a:pt x="92133" y="28487"/>
                  </a:cubicBezTo>
                  <a:cubicBezTo>
                    <a:pt x="92445" y="28292"/>
                    <a:pt x="92705" y="28110"/>
                    <a:pt x="92991" y="27915"/>
                  </a:cubicBezTo>
                  <a:cubicBezTo>
                    <a:pt x="93277" y="27719"/>
                    <a:pt x="93576" y="27498"/>
                    <a:pt x="93863" y="27290"/>
                  </a:cubicBezTo>
                  <a:cubicBezTo>
                    <a:pt x="94149" y="27095"/>
                    <a:pt x="94396" y="26900"/>
                    <a:pt x="94656" y="26692"/>
                  </a:cubicBezTo>
                  <a:cubicBezTo>
                    <a:pt x="94916" y="26497"/>
                    <a:pt x="95202" y="26276"/>
                    <a:pt x="95476" y="26067"/>
                  </a:cubicBezTo>
                  <a:cubicBezTo>
                    <a:pt x="95736" y="25846"/>
                    <a:pt x="95970" y="25651"/>
                    <a:pt x="96204" y="25443"/>
                  </a:cubicBezTo>
                  <a:cubicBezTo>
                    <a:pt x="96451" y="25235"/>
                    <a:pt x="96711" y="25014"/>
                    <a:pt x="96945" y="24793"/>
                  </a:cubicBezTo>
                  <a:cubicBezTo>
                    <a:pt x="97049" y="24702"/>
                    <a:pt x="97167" y="24611"/>
                    <a:pt x="97258" y="24520"/>
                  </a:cubicBezTo>
                  <a:cubicBezTo>
                    <a:pt x="97362" y="24428"/>
                    <a:pt x="97440" y="24337"/>
                    <a:pt x="97531" y="24259"/>
                  </a:cubicBezTo>
                  <a:cubicBezTo>
                    <a:pt x="97934" y="23869"/>
                    <a:pt x="98337" y="23479"/>
                    <a:pt x="98701" y="23089"/>
                  </a:cubicBezTo>
                  <a:cubicBezTo>
                    <a:pt x="98844" y="22946"/>
                    <a:pt x="98975" y="22803"/>
                    <a:pt x="99105" y="22659"/>
                  </a:cubicBezTo>
                  <a:cubicBezTo>
                    <a:pt x="99599" y="22139"/>
                    <a:pt x="100054" y="21606"/>
                    <a:pt x="100470" y="21073"/>
                  </a:cubicBezTo>
                  <a:lnTo>
                    <a:pt x="100522" y="21021"/>
                  </a:lnTo>
                  <a:cubicBezTo>
                    <a:pt x="100614" y="20890"/>
                    <a:pt x="100692" y="20773"/>
                    <a:pt x="100783" y="20643"/>
                  </a:cubicBezTo>
                  <a:cubicBezTo>
                    <a:pt x="101056" y="20305"/>
                    <a:pt x="101303" y="19954"/>
                    <a:pt x="101550" y="19603"/>
                  </a:cubicBezTo>
                  <a:cubicBezTo>
                    <a:pt x="101667" y="19421"/>
                    <a:pt x="101784" y="19238"/>
                    <a:pt x="101914" y="19043"/>
                  </a:cubicBezTo>
                  <a:cubicBezTo>
                    <a:pt x="102109" y="18731"/>
                    <a:pt x="102304" y="18432"/>
                    <a:pt x="102487" y="18120"/>
                  </a:cubicBezTo>
                  <a:cubicBezTo>
                    <a:pt x="102526" y="18042"/>
                    <a:pt x="102578" y="17964"/>
                    <a:pt x="102630" y="17886"/>
                  </a:cubicBezTo>
                  <a:cubicBezTo>
                    <a:pt x="102708" y="17743"/>
                    <a:pt x="102773" y="17600"/>
                    <a:pt x="102838" y="17469"/>
                  </a:cubicBezTo>
                  <a:cubicBezTo>
                    <a:pt x="102981" y="17209"/>
                    <a:pt x="103124" y="16949"/>
                    <a:pt x="103241" y="16676"/>
                  </a:cubicBezTo>
                  <a:cubicBezTo>
                    <a:pt x="103358" y="16455"/>
                    <a:pt x="103462" y="16234"/>
                    <a:pt x="103553" y="16013"/>
                  </a:cubicBezTo>
                  <a:cubicBezTo>
                    <a:pt x="103670" y="15739"/>
                    <a:pt x="103787" y="15479"/>
                    <a:pt x="103878" y="15219"/>
                  </a:cubicBezTo>
                  <a:cubicBezTo>
                    <a:pt x="103930" y="15115"/>
                    <a:pt x="103969" y="15011"/>
                    <a:pt x="104021" y="14907"/>
                  </a:cubicBezTo>
                  <a:cubicBezTo>
                    <a:pt x="104061" y="14790"/>
                    <a:pt x="104100" y="14647"/>
                    <a:pt x="104139" y="14530"/>
                  </a:cubicBezTo>
                  <a:cubicBezTo>
                    <a:pt x="104230" y="14270"/>
                    <a:pt x="104308" y="14022"/>
                    <a:pt x="104386" y="13775"/>
                  </a:cubicBezTo>
                  <a:cubicBezTo>
                    <a:pt x="104464" y="13515"/>
                    <a:pt x="104529" y="13281"/>
                    <a:pt x="104594" y="13060"/>
                  </a:cubicBezTo>
                  <a:cubicBezTo>
                    <a:pt x="104659" y="12813"/>
                    <a:pt x="104724" y="12553"/>
                    <a:pt x="104776" y="12305"/>
                  </a:cubicBezTo>
                  <a:cubicBezTo>
                    <a:pt x="104802" y="12188"/>
                    <a:pt x="104841" y="12071"/>
                    <a:pt x="104867" y="11941"/>
                  </a:cubicBezTo>
                  <a:cubicBezTo>
                    <a:pt x="104893" y="11824"/>
                    <a:pt x="104893" y="11720"/>
                    <a:pt x="104919" y="11603"/>
                  </a:cubicBezTo>
                  <a:cubicBezTo>
                    <a:pt x="104971" y="11343"/>
                    <a:pt x="105010" y="11083"/>
                    <a:pt x="105036" y="10823"/>
                  </a:cubicBezTo>
                  <a:cubicBezTo>
                    <a:pt x="105075" y="10588"/>
                    <a:pt x="105101" y="10354"/>
                    <a:pt x="105127" y="10120"/>
                  </a:cubicBezTo>
                  <a:cubicBezTo>
                    <a:pt x="105153" y="9886"/>
                    <a:pt x="105166" y="9600"/>
                    <a:pt x="105179" y="9340"/>
                  </a:cubicBezTo>
                  <a:cubicBezTo>
                    <a:pt x="105179" y="9210"/>
                    <a:pt x="105205" y="9080"/>
                    <a:pt x="105205" y="8936"/>
                  </a:cubicBezTo>
                  <a:cubicBezTo>
                    <a:pt x="105218" y="8728"/>
                    <a:pt x="105218" y="8520"/>
                    <a:pt x="105205" y="8312"/>
                  </a:cubicBezTo>
                  <a:lnTo>
                    <a:pt x="105229" y="925"/>
                  </a:lnTo>
                  <a:lnTo>
                    <a:pt x="105229" y="925"/>
                  </a:lnTo>
                  <a:cubicBezTo>
                    <a:pt x="105225" y="1006"/>
                    <a:pt x="105221" y="1088"/>
                    <a:pt x="105218" y="1171"/>
                  </a:cubicBezTo>
                  <a:cubicBezTo>
                    <a:pt x="105205" y="1431"/>
                    <a:pt x="105192" y="1691"/>
                    <a:pt x="105166" y="1951"/>
                  </a:cubicBezTo>
                  <a:cubicBezTo>
                    <a:pt x="105140" y="2199"/>
                    <a:pt x="105114" y="2420"/>
                    <a:pt x="105075" y="2654"/>
                  </a:cubicBezTo>
                  <a:cubicBezTo>
                    <a:pt x="105049" y="2888"/>
                    <a:pt x="105010" y="3161"/>
                    <a:pt x="104958" y="3421"/>
                  </a:cubicBezTo>
                  <a:cubicBezTo>
                    <a:pt x="104906" y="3681"/>
                    <a:pt x="104867" y="3903"/>
                    <a:pt x="104815" y="4137"/>
                  </a:cubicBezTo>
                  <a:cubicBezTo>
                    <a:pt x="104763" y="4371"/>
                    <a:pt x="104698" y="4644"/>
                    <a:pt x="104633" y="4891"/>
                  </a:cubicBezTo>
                  <a:cubicBezTo>
                    <a:pt x="104555" y="5138"/>
                    <a:pt x="104503" y="5359"/>
                    <a:pt x="104425" y="5594"/>
                  </a:cubicBezTo>
                  <a:cubicBezTo>
                    <a:pt x="104360" y="5828"/>
                    <a:pt x="104269" y="6101"/>
                    <a:pt x="104178" y="6348"/>
                  </a:cubicBezTo>
                  <a:cubicBezTo>
                    <a:pt x="104100" y="6595"/>
                    <a:pt x="104021" y="6816"/>
                    <a:pt x="103917" y="7037"/>
                  </a:cubicBezTo>
                  <a:cubicBezTo>
                    <a:pt x="103813" y="7311"/>
                    <a:pt x="103709" y="7571"/>
                    <a:pt x="103592" y="7831"/>
                  </a:cubicBezTo>
                  <a:cubicBezTo>
                    <a:pt x="103501" y="8065"/>
                    <a:pt x="103397" y="8286"/>
                    <a:pt x="103280" y="8507"/>
                  </a:cubicBezTo>
                  <a:cubicBezTo>
                    <a:pt x="103163" y="8767"/>
                    <a:pt x="103020" y="9028"/>
                    <a:pt x="102877" y="9288"/>
                  </a:cubicBezTo>
                  <a:cubicBezTo>
                    <a:pt x="102760" y="9509"/>
                    <a:pt x="102643" y="9730"/>
                    <a:pt x="102526" y="9938"/>
                  </a:cubicBezTo>
                  <a:cubicBezTo>
                    <a:pt x="102344" y="10250"/>
                    <a:pt x="102148" y="10562"/>
                    <a:pt x="101953" y="10875"/>
                  </a:cubicBezTo>
                  <a:cubicBezTo>
                    <a:pt x="101823" y="11057"/>
                    <a:pt x="101706" y="11252"/>
                    <a:pt x="101589" y="11434"/>
                  </a:cubicBezTo>
                  <a:cubicBezTo>
                    <a:pt x="101342" y="11785"/>
                    <a:pt x="101095" y="12136"/>
                    <a:pt x="100822" y="12475"/>
                  </a:cubicBezTo>
                  <a:cubicBezTo>
                    <a:pt x="100718" y="12618"/>
                    <a:pt x="100627" y="12761"/>
                    <a:pt x="100509" y="12904"/>
                  </a:cubicBezTo>
                  <a:cubicBezTo>
                    <a:pt x="100093" y="13437"/>
                    <a:pt x="99625" y="13970"/>
                    <a:pt x="99144" y="14491"/>
                  </a:cubicBezTo>
                  <a:cubicBezTo>
                    <a:pt x="99014" y="14634"/>
                    <a:pt x="98884" y="14777"/>
                    <a:pt x="98740" y="14920"/>
                  </a:cubicBezTo>
                  <a:cubicBezTo>
                    <a:pt x="98376" y="15310"/>
                    <a:pt x="97986" y="15700"/>
                    <a:pt x="97570" y="16091"/>
                  </a:cubicBezTo>
                  <a:cubicBezTo>
                    <a:pt x="97388" y="16260"/>
                    <a:pt x="97193" y="16442"/>
                    <a:pt x="96997" y="16624"/>
                  </a:cubicBezTo>
                  <a:cubicBezTo>
                    <a:pt x="96750" y="16845"/>
                    <a:pt x="96503" y="17053"/>
                    <a:pt x="96243" y="17274"/>
                  </a:cubicBezTo>
                  <a:cubicBezTo>
                    <a:pt x="95983" y="17482"/>
                    <a:pt x="95762" y="17691"/>
                    <a:pt x="95515" y="17886"/>
                  </a:cubicBezTo>
                  <a:cubicBezTo>
                    <a:pt x="95267" y="18094"/>
                    <a:pt x="94981" y="18315"/>
                    <a:pt x="94695" y="18523"/>
                  </a:cubicBezTo>
                  <a:cubicBezTo>
                    <a:pt x="94422" y="18731"/>
                    <a:pt x="94175" y="18926"/>
                    <a:pt x="93902" y="19121"/>
                  </a:cubicBezTo>
                  <a:cubicBezTo>
                    <a:pt x="93628" y="19317"/>
                    <a:pt x="93329" y="19525"/>
                    <a:pt x="93030" y="19733"/>
                  </a:cubicBezTo>
                  <a:cubicBezTo>
                    <a:pt x="92744" y="19941"/>
                    <a:pt x="92471" y="20123"/>
                    <a:pt x="92172" y="20318"/>
                  </a:cubicBezTo>
                  <a:cubicBezTo>
                    <a:pt x="91885" y="20500"/>
                    <a:pt x="91560" y="20708"/>
                    <a:pt x="91248" y="20903"/>
                  </a:cubicBezTo>
                  <a:cubicBezTo>
                    <a:pt x="90819" y="21164"/>
                    <a:pt x="90403" y="21424"/>
                    <a:pt x="89960" y="21684"/>
                  </a:cubicBezTo>
                  <a:cubicBezTo>
                    <a:pt x="89167" y="22152"/>
                    <a:pt x="88334" y="22581"/>
                    <a:pt x="87515" y="23011"/>
                  </a:cubicBezTo>
                  <a:cubicBezTo>
                    <a:pt x="87281" y="23141"/>
                    <a:pt x="87034" y="23258"/>
                    <a:pt x="86799" y="23375"/>
                  </a:cubicBezTo>
                  <a:cubicBezTo>
                    <a:pt x="86123" y="23700"/>
                    <a:pt x="85447" y="24025"/>
                    <a:pt x="84757" y="24324"/>
                  </a:cubicBezTo>
                  <a:cubicBezTo>
                    <a:pt x="84549" y="24415"/>
                    <a:pt x="84354" y="24507"/>
                    <a:pt x="84159" y="24598"/>
                  </a:cubicBezTo>
                  <a:cubicBezTo>
                    <a:pt x="83287" y="24975"/>
                    <a:pt x="82390" y="25339"/>
                    <a:pt x="81492" y="25677"/>
                  </a:cubicBezTo>
                  <a:cubicBezTo>
                    <a:pt x="81297" y="25755"/>
                    <a:pt x="81089" y="25820"/>
                    <a:pt x="80894" y="25898"/>
                  </a:cubicBezTo>
                  <a:cubicBezTo>
                    <a:pt x="80153" y="26172"/>
                    <a:pt x="79411" y="26432"/>
                    <a:pt x="78657" y="26679"/>
                  </a:cubicBezTo>
                  <a:cubicBezTo>
                    <a:pt x="78358" y="26770"/>
                    <a:pt x="78058" y="26874"/>
                    <a:pt x="77746" y="26965"/>
                  </a:cubicBezTo>
                  <a:cubicBezTo>
                    <a:pt x="77343" y="27095"/>
                    <a:pt x="76940" y="27212"/>
                    <a:pt x="76524" y="27342"/>
                  </a:cubicBezTo>
                  <a:cubicBezTo>
                    <a:pt x="76146" y="27446"/>
                    <a:pt x="75782" y="27550"/>
                    <a:pt x="75405" y="27667"/>
                  </a:cubicBezTo>
                  <a:cubicBezTo>
                    <a:pt x="74989" y="27784"/>
                    <a:pt x="74572" y="27889"/>
                    <a:pt x="74143" y="27993"/>
                  </a:cubicBezTo>
                  <a:cubicBezTo>
                    <a:pt x="73779" y="28097"/>
                    <a:pt x="73402" y="28188"/>
                    <a:pt x="73024" y="28279"/>
                  </a:cubicBezTo>
                  <a:cubicBezTo>
                    <a:pt x="72595" y="28383"/>
                    <a:pt x="72166" y="28474"/>
                    <a:pt x="71737" y="28578"/>
                  </a:cubicBezTo>
                  <a:cubicBezTo>
                    <a:pt x="71360" y="28656"/>
                    <a:pt x="70969" y="28747"/>
                    <a:pt x="70592" y="28825"/>
                  </a:cubicBezTo>
                  <a:cubicBezTo>
                    <a:pt x="70163" y="28916"/>
                    <a:pt x="69734" y="28994"/>
                    <a:pt x="69291" y="29085"/>
                  </a:cubicBezTo>
                  <a:cubicBezTo>
                    <a:pt x="68927" y="29150"/>
                    <a:pt x="68576" y="29228"/>
                    <a:pt x="68199" y="29293"/>
                  </a:cubicBezTo>
                  <a:cubicBezTo>
                    <a:pt x="67223" y="29462"/>
                    <a:pt x="66222" y="29619"/>
                    <a:pt x="65220" y="29762"/>
                  </a:cubicBezTo>
                  <a:cubicBezTo>
                    <a:pt x="65077" y="29788"/>
                    <a:pt x="64921" y="29801"/>
                    <a:pt x="64778" y="29814"/>
                  </a:cubicBezTo>
                  <a:cubicBezTo>
                    <a:pt x="63906" y="29931"/>
                    <a:pt x="63048" y="30035"/>
                    <a:pt x="62176" y="30126"/>
                  </a:cubicBezTo>
                  <a:cubicBezTo>
                    <a:pt x="61838" y="30165"/>
                    <a:pt x="61500" y="30204"/>
                    <a:pt x="61175" y="30230"/>
                  </a:cubicBezTo>
                  <a:cubicBezTo>
                    <a:pt x="60615" y="30282"/>
                    <a:pt x="60056" y="30321"/>
                    <a:pt x="59497" y="30373"/>
                  </a:cubicBezTo>
                  <a:cubicBezTo>
                    <a:pt x="59132" y="30399"/>
                    <a:pt x="58781" y="30425"/>
                    <a:pt x="58417" y="30438"/>
                  </a:cubicBezTo>
                  <a:cubicBezTo>
                    <a:pt x="57832" y="30477"/>
                    <a:pt x="57259" y="30503"/>
                    <a:pt x="56674" y="30529"/>
                  </a:cubicBezTo>
                  <a:cubicBezTo>
                    <a:pt x="56349" y="30542"/>
                    <a:pt x="56024" y="30555"/>
                    <a:pt x="55685" y="30568"/>
                  </a:cubicBezTo>
                  <a:cubicBezTo>
                    <a:pt x="54736" y="30594"/>
                    <a:pt x="53786" y="30620"/>
                    <a:pt x="52837" y="30620"/>
                  </a:cubicBezTo>
                  <a:cubicBezTo>
                    <a:pt x="52030" y="30620"/>
                    <a:pt x="51224" y="30607"/>
                    <a:pt x="50430" y="30581"/>
                  </a:cubicBezTo>
                  <a:cubicBezTo>
                    <a:pt x="49936" y="30568"/>
                    <a:pt x="49442" y="30555"/>
                    <a:pt x="48934" y="30529"/>
                  </a:cubicBezTo>
                  <a:cubicBezTo>
                    <a:pt x="48583" y="30516"/>
                    <a:pt x="48232" y="30503"/>
                    <a:pt x="47881" y="30490"/>
                  </a:cubicBezTo>
                  <a:cubicBezTo>
                    <a:pt x="47361" y="30451"/>
                    <a:pt x="46840" y="30412"/>
                    <a:pt x="46333" y="30373"/>
                  </a:cubicBezTo>
                  <a:cubicBezTo>
                    <a:pt x="46008" y="30360"/>
                    <a:pt x="45670" y="30334"/>
                    <a:pt x="45331" y="30308"/>
                  </a:cubicBezTo>
                  <a:cubicBezTo>
                    <a:pt x="44746" y="30256"/>
                    <a:pt x="44148" y="30204"/>
                    <a:pt x="43562" y="30139"/>
                  </a:cubicBezTo>
                  <a:cubicBezTo>
                    <a:pt x="43315" y="30113"/>
                    <a:pt x="43055" y="30087"/>
                    <a:pt x="42808" y="30061"/>
                  </a:cubicBezTo>
                  <a:cubicBezTo>
                    <a:pt x="41962" y="29970"/>
                    <a:pt x="41130" y="29866"/>
                    <a:pt x="40297" y="29736"/>
                  </a:cubicBezTo>
                  <a:lnTo>
                    <a:pt x="40024" y="29697"/>
                  </a:lnTo>
                  <a:cubicBezTo>
                    <a:pt x="39270" y="29579"/>
                    <a:pt x="38515" y="29462"/>
                    <a:pt x="37748" y="29332"/>
                  </a:cubicBezTo>
                  <a:cubicBezTo>
                    <a:pt x="37462" y="29293"/>
                    <a:pt x="37176" y="29228"/>
                    <a:pt x="36889" y="29176"/>
                  </a:cubicBezTo>
                  <a:cubicBezTo>
                    <a:pt x="36343" y="29072"/>
                    <a:pt x="35784" y="28968"/>
                    <a:pt x="35238" y="28864"/>
                  </a:cubicBezTo>
                  <a:cubicBezTo>
                    <a:pt x="34977" y="28812"/>
                    <a:pt x="34704" y="28747"/>
                    <a:pt x="34431" y="28682"/>
                  </a:cubicBezTo>
                  <a:cubicBezTo>
                    <a:pt x="33833" y="28552"/>
                    <a:pt x="33221" y="28422"/>
                    <a:pt x="32623" y="28279"/>
                  </a:cubicBezTo>
                  <a:cubicBezTo>
                    <a:pt x="32298" y="28201"/>
                    <a:pt x="31973" y="28110"/>
                    <a:pt x="31647" y="28032"/>
                  </a:cubicBezTo>
                  <a:cubicBezTo>
                    <a:pt x="31101" y="27902"/>
                    <a:pt x="30568" y="27758"/>
                    <a:pt x="30035" y="27602"/>
                  </a:cubicBezTo>
                  <a:cubicBezTo>
                    <a:pt x="29735" y="27524"/>
                    <a:pt x="29436" y="27446"/>
                    <a:pt x="29124" y="27342"/>
                  </a:cubicBezTo>
                  <a:cubicBezTo>
                    <a:pt x="28304" y="27108"/>
                    <a:pt x="27498" y="26861"/>
                    <a:pt x="26692" y="26588"/>
                  </a:cubicBezTo>
                  <a:cubicBezTo>
                    <a:pt x="26522" y="26536"/>
                    <a:pt x="26366" y="26497"/>
                    <a:pt x="26210" y="26445"/>
                  </a:cubicBezTo>
                  <a:cubicBezTo>
                    <a:pt x="25274" y="26119"/>
                    <a:pt x="24350" y="25781"/>
                    <a:pt x="23453" y="25430"/>
                  </a:cubicBezTo>
                  <a:cubicBezTo>
                    <a:pt x="23075" y="25287"/>
                    <a:pt x="22698" y="25131"/>
                    <a:pt x="22321" y="24975"/>
                  </a:cubicBezTo>
                  <a:cubicBezTo>
                    <a:pt x="22035" y="24858"/>
                    <a:pt x="21736" y="24741"/>
                    <a:pt x="21450" y="24624"/>
                  </a:cubicBezTo>
                  <a:cubicBezTo>
                    <a:pt x="21033" y="24442"/>
                    <a:pt x="20630" y="24259"/>
                    <a:pt x="20227" y="24064"/>
                  </a:cubicBezTo>
                  <a:cubicBezTo>
                    <a:pt x="19954" y="23947"/>
                    <a:pt x="19680" y="23830"/>
                    <a:pt x="19420" y="23700"/>
                  </a:cubicBezTo>
                  <a:cubicBezTo>
                    <a:pt x="18978" y="23492"/>
                    <a:pt x="18536" y="23271"/>
                    <a:pt x="18094" y="23050"/>
                  </a:cubicBezTo>
                  <a:cubicBezTo>
                    <a:pt x="17885" y="22946"/>
                    <a:pt x="17664" y="22842"/>
                    <a:pt x="17456" y="22725"/>
                  </a:cubicBezTo>
                  <a:cubicBezTo>
                    <a:pt x="16819" y="22386"/>
                    <a:pt x="16181" y="22048"/>
                    <a:pt x="15557" y="21684"/>
                  </a:cubicBezTo>
                  <a:cubicBezTo>
                    <a:pt x="9808" y="18367"/>
                    <a:pt x="5632" y="14439"/>
                    <a:pt x="3070" y="10276"/>
                  </a:cubicBezTo>
                  <a:cubicBezTo>
                    <a:pt x="1045" y="6953"/>
                    <a:pt x="30" y="3486"/>
                    <a:pt x="39" y="20"/>
                  </a:cubicBezTo>
                  <a:close/>
                </a:path>
              </a:pathLst>
            </a:custGeom>
            <a:solidFill>
              <a:srgbClr val="99999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nvGrpSpPr>
            <p:cNvPr id="23" name="Google Shape;133;p16"/>
            <p:cNvGrpSpPr/>
            <p:nvPr/>
          </p:nvGrpSpPr>
          <p:grpSpPr>
            <a:xfrm>
              <a:off x="2560000" y="1874379"/>
              <a:ext cx="4330823" cy="2622084"/>
              <a:chOff x="2560000" y="1874379"/>
              <a:chExt cx="4330823" cy="2622084"/>
            </a:xfrm>
          </p:grpSpPr>
          <p:sp>
            <p:nvSpPr>
              <p:cNvPr id="68" name="Google Shape;134;p16"/>
              <p:cNvSpPr/>
              <p:nvPr/>
            </p:nvSpPr>
            <p:spPr>
              <a:xfrm>
                <a:off x="3997963" y="1951945"/>
                <a:ext cx="1316991" cy="500708"/>
              </a:xfrm>
              <a:custGeom>
                <a:avLst/>
                <a:gdLst/>
                <a:ahLst/>
                <a:cxnLst/>
                <a:rect l="l" t="t" r="r" b="b"/>
                <a:pathLst>
                  <a:path w="85187" h="33001" extrusionOk="0">
                    <a:moveTo>
                      <a:pt x="0" y="32791"/>
                    </a:moveTo>
                    <a:cubicBezTo>
                      <a:pt x="0" y="32800"/>
                      <a:pt x="0" y="32809"/>
                      <a:pt x="0" y="32818"/>
                    </a:cubicBezTo>
                    <a:lnTo>
                      <a:pt x="0" y="32791"/>
                    </a:lnTo>
                    <a:close/>
                    <a:moveTo>
                      <a:pt x="42457" y="0"/>
                    </a:moveTo>
                    <a:cubicBezTo>
                      <a:pt x="41690" y="0"/>
                      <a:pt x="40922" y="13"/>
                      <a:pt x="40155" y="39"/>
                    </a:cubicBezTo>
                    <a:lnTo>
                      <a:pt x="39947" y="39"/>
                    </a:lnTo>
                    <a:cubicBezTo>
                      <a:pt x="39752" y="39"/>
                      <a:pt x="39569" y="65"/>
                      <a:pt x="39374" y="65"/>
                    </a:cubicBezTo>
                    <a:cubicBezTo>
                      <a:pt x="38880" y="91"/>
                      <a:pt x="38412" y="104"/>
                      <a:pt x="37930" y="143"/>
                    </a:cubicBezTo>
                    <a:cubicBezTo>
                      <a:pt x="37644" y="156"/>
                      <a:pt x="37358" y="182"/>
                      <a:pt x="37059" y="195"/>
                    </a:cubicBezTo>
                    <a:cubicBezTo>
                      <a:pt x="36604" y="234"/>
                      <a:pt x="36148" y="273"/>
                      <a:pt x="35693" y="312"/>
                    </a:cubicBezTo>
                    <a:cubicBezTo>
                      <a:pt x="35524" y="325"/>
                      <a:pt x="35368" y="338"/>
                      <a:pt x="35212" y="351"/>
                    </a:cubicBezTo>
                    <a:cubicBezTo>
                      <a:pt x="35108" y="364"/>
                      <a:pt x="34991" y="377"/>
                      <a:pt x="34874" y="390"/>
                    </a:cubicBezTo>
                    <a:cubicBezTo>
                      <a:pt x="34171" y="468"/>
                      <a:pt x="33469" y="547"/>
                      <a:pt x="32766" y="651"/>
                    </a:cubicBezTo>
                    <a:lnTo>
                      <a:pt x="32415" y="690"/>
                    </a:lnTo>
                    <a:cubicBezTo>
                      <a:pt x="31596" y="807"/>
                      <a:pt x="30802" y="937"/>
                      <a:pt x="29996" y="1080"/>
                    </a:cubicBezTo>
                    <a:lnTo>
                      <a:pt x="29775" y="1106"/>
                    </a:lnTo>
                    <a:cubicBezTo>
                      <a:pt x="29554" y="1145"/>
                      <a:pt x="29332" y="1197"/>
                      <a:pt x="29124" y="1236"/>
                    </a:cubicBezTo>
                    <a:cubicBezTo>
                      <a:pt x="28773" y="1314"/>
                      <a:pt x="28409" y="1379"/>
                      <a:pt x="28058" y="1444"/>
                    </a:cubicBezTo>
                    <a:cubicBezTo>
                      <a:pt x="27759" y="1509"/>
                      <a:pt x="27446" y="1587"/>
                      <a:pt x="27147" y="1652"/>
                    </a:cubicBezTo>
                    <a:cubicBezTo>
                      <a:pt x="26796" y="1730"/>
                      <a:pt x="26445" y="1808"/>
                      <a:pt x="26107" y="1886"/>
                    </a:cubicBezTo>
                    <a:cubicBezTo>
                      <a:pt x="25794" y="1964"/>
                      <a:pt x="25495" y="2042"/>
                      <a:pt x="25183" y="2120"/>
                    </a:cubicBezTo>
                    <a:cubicBezTo>
                      <a:pt x="24845" y="2211"/>
                      <a:pt x="24507" y="2290"/>
                      <a:pt x="24181" y="2394"/>
                    </a:cubicBezTo>
                    <a:cubicBezTo>
                      <a:pt x="23869" y="2472"/>
                      <a:pt x="23570" y="2550"/>
                      <a:pt x="23271" y="2641"/>
                    </a:cubicBezTo>
                    <a:cubicBezTo>
                      <a:pt x="22946" y="2745"/>
                      <a:pt x="22608" y="2849"/>
                      <a:pt x="22282" y="2940"/>
                    </a:cubicBezTo>
                    <a:cubicBezTo>
                      <a:pt x="22152" y="2979"/>
                      <a:pt x="22022" y="3018"/>
                      <a:pt x="21905" y="3057"/>
                    </a:cubicBezTo>
                    <a:cubicBezTo>
                      <a:pt x="21775" y="3096"/>
                      <a:pt x="21671" y="3148"/>
                      <a:pt x="21554" y="3187"/>
                    </a:cubicBezTo>
                    <a:cubicBezTo>
                      <a:pt x="20943" y="3382"/>
                      <a:pt x="20331" y="3590"/>
                      <a:pt x="19733" y="3811"/>
                    </a:cubicBezTo>
                    <a:cubicBezTo>
                      <a:pt x="19577" y="3863"/>
                      <a:pt x="19408" y="3928"/>
                      <a:pt x="19252" y="3981"/>
                    </a:cubicBezTo>
                    <a:cubicBezTo>
                      <a:pt x="18523" y="4267"/>
                      <a:pt x="17795" y="4553"/>
                      <a:pt x="17092" y="4865"/>
                    </a:cubicBezTo>
                    <a:cubicBezTo>
                      <a:pt x="16936" y="4930"/>
                      <a:pt x="16767" y="5008"/>
                      <a:pt x="16611" y="5073"/>
                    </a:cubicBezTo>
                    <a:cubicBezTo>
                      <a:pt x="16039" y="5333"/>
                      <a:pt x="15492" y="5580"/>
                      <a:pt x="14946" y="5854"/>
                    </a:cubicBezTo>
                    <a:cubicBezTo>
                      <a:pt x="14764" y="5945"/>
                      <a:pt x="14569" y="6049"/>
                      <a:pt x="14374" y="6140"/>
                    </a:cubicBezTo>
                    <a:cubicBezTo>
                      <a:pt x="13697" y="6491"/>
                      <a:pt x="13034" y="6842"/>
                      <a:pt x="12384" y="7219"/>
                    </a:cubicBezTo>
                    <a:cubicBezTo>
                      <a:pt x="12189" y="7336"/>
                      <a:pt x="11993" y="7454"/>
                      <a:pt x="11798" y="7571"/>
                    </a:cubicBezTo>
                    <a:cubicBezTo>
                      <a:pt x="11629" y="7662"/>
                      <a:pt x="11499" y="7753"/>
                      <a:pt x="11343" y="7857"/>
                    </a:cubicBezTo>
                    <a:cubicBezTo>
                      <a:pt x="11096" y="8013"/>
                      <a:pt x="10836" y="8182"/>
                      <a:pt x="10589" y="8338"/>
                    </a:cubicBezTo>
                    <a:cubicBezTo>
                      <a:pt x="10341" y="8507"/>
                      <a:pt x="10120" y="8650"/>
                      <a:pt x="9899" y="8806"/>
                    </a:cubicBezTo>
                    <a:cubicBezTo>
                      <a:pt x="9665" y="8962"/>
                      <a:pt x="9431" y="9132"/>
                      <a:pt x="9197" y="9301"/>
                    </a:cubicBezTo>
                    <a:cubicBezTo>
                      <a:pt x="8963" y="9457"/>
                      <a:pt x="8768" y="9626"/>
                      <a:pt x="8546" y="9782"/>
                    </a:cubicBezTo>
                    <a:cubicBezTo>
                      <a:pt x="8325" y="9951"/>
                      <a:pt x="8104" y="10120"/>
                      <a:pt x="7896" y="10302"/>
                    </a:cubicBezTo>
                    <a:cubicBezTo>
                      <a:pt x="7688" y="10471"/>
                      <a:pt x="7493" y="10627"/>
                      <a:pt x="7298" y="10796"/>
                    </a:cubicBezTo>
                    <a:cubicBezTo>
                      <a:pt x="7103" y="10966"/>
                      <a:pt x="6894" y="11148"/>
                      <a:pt x="6699" y="11317"/>
                    </a:cubicBezTo>
                    <a:cubicBezTo>
                      <a:pt x="6621" y="11395"/>
                      <a:pt x="6530" y="11460"/>
                      <a:pt x="6452" y="11538"/>
                    </a:cubicBezTo>
                    <a:cubicBezTo>
                      <a:pt x="6361" y="11616"/>
                      <a:pt x="6309" y="11681"/>
                      <a:pt x="6231" y="11759"/>
                    </a:cubicBezTo>
                    <a:cubicBezTo>
                      <a:pt x="5906" y="12071"/>
                      <a:pt x="5594" y="12383"/>
                      <a:pt x="5281" y="12709"/>
                    </a:cubicBezTo>
                    <a:cubicBezTo>
                      <a:pt x="5177" y="12813"/>
                      <a:pt x="5060" y="12930"/>
                      <a:pt x="4956" y="13047"/>
                    </a:cubicBezTo>
                    <a:cubicBezTo>
                      <a:pt x="4566" y="13476"/>
                      <a:pt x="4202" y="13892"/>
                      <a:pt x="3851" y="14335"/>
                    </a:cubicBezTo>
                    <a:lnTo>
                      <a:pt x="3825" y="14374"/>
                    </a:lnTo>
                    <a:cubicBezTo>
                      <a:pt x="3747" y="14478"/>
                      <a:pt x="3682" y="14569"/>
                      <a:pt x="3604" y="14673"/>
                    </a:cubicBezTo>
                    <a:cubicBezTo>
                      <a:pt x="3395" y="14946"/>
                      <a:pt x="3187" y="15232"/>
                      <a:pt x="2992" y="15518"/>
                    </a:cubicBezTo>
                    <a:cubicBezTo>
                      <a:pt x="2888" y="15661"/>
                      <a:pt x="2797" y="15817"/>
                      <a:pt x="2693" y="15973"/>
                    </a:cubicBezTo>
                    <a:cubicBezTo>
                      <a:pt x="2537" y="16221"/>
                      <a:pt x="2368" y="16468"/>
                      <a:pt x="2225" y="16728"/>
                    </a:cubicBezTo>
                    <a:cubicBezTo>
                      <a:pt x="2199" y="16780"/>
                      <a:pt x="2147" y="16845"/>
                      <a:pt x="2121" y="16897"/>
                    </a:cubicBezTo>
                    <a:cubicBezTo>
                      <a:pt x="2056" y="17014"/>
                      <a:pt x="2004" y="17131"/>
                      <a:pt x="1939" y="17248"/>
                    </a:cubicBezTo>
                    <a:cubicBezTo>
                      <a:pt x="1821" y="17456"/>
                      <a:pt x="1717" y="17664"/>
                      <a:pt x="1613" y="17886"/>
                    </a:cubicBezTo>
                    <a:cubicBezTo>
                      <a:pt x="1522" y="18068"/>
                      <a:pt x="1457" y="18250"/>
                      <a:pt x="1366" y="18432"/>
                    </a:cubicBezTo>
                    <a:cubicBezTo>
                      <a:pt x="1275" y="18640"/>
                      <a:pt x="1184" y="18848"/>
                      <a:pt x="1093" y="19069"/>
                    </a:cubicBezTo>
                    <a:cubicBezTo>
                      <a:pt x="1067" y="19147"/>
                      <a:pt x="1015" y="19225"/>
                      <a:pt x="989" y="19316"/>
                    </a:cubicBezTo>
                    <a:cubicBezTo>
                      <a:pt x="963" y="19407"/>
                      <a:pt x="924" y="19525"/>
                      <a:pt x="885" y="19629"/>
                    </a:cubicBezTo>
                    <a:cubicBezTo>
                      <a:pt x="820" y="19837"/>
                      <a:pt x="742" y="20032"/>
                      <a:pt x="690" y="20240"/>
                    </a:cubicBezTo>
                    <a:cubicBezTo>
                      <a:pt x="625" y="20448"/>
                      <a:pt x="573" y="20617"/>
                      <a:pt x="521" y="20812"/>
                    </a:cubicBezTo>
                    <a:cubicBezTo>
                      <a:pt x="469" y="21007"/>
                      <a:pt x="417" y="21216"/>
                      <a:pt x="378" y="21424"/>
                    </a:cubicBezTo>
                    <a:cubicBezTo>
                      <a:pt x="352" y="21528"/>
                      <a:pt x="326" y="21619"/>
                      <a:pt x="300" y="21723"/>
                    </a:cubicBezTo>
                    <a:cubicBezTo>
                      <a:pt x="287" y="21814"/>
                      <a:pt x="274" y="21905"/>
                      <a:pt x="261" y="21996"/>
                    </a:cubicBezTo>
                    <a:cubicBezTo>
                      <a:pt x="222" y="22204"/>
                      <a:pt x="183" y="22425"/>
                      <a:pt x="157" y="22633"/>
                    </a:cubicBezTo>
                    <a:cubicBezTo>
                      <a:pt x="130" y="22841"/>
                      <a:pt x="104" y="23011"/>
                      <a:pt x="91" y="23206"/>
                    </a:cubicBezTo>
                    <a:cubicBezTo>
                      <a:pt x="65" y="23388"/>
                      <a:pt x="52" y="23622"/>
                      <a:pt x="39" y="23843"/>
                    </a:cubicBezTo>
                    <a:cubicBezTo>
                      <a:pt x="39" y="23947"/>
                      <a:pt x="26" y="24064"/>
                      <a:pt x="13" y="24168"/>
                    </a:cubicBezTo>
                    <a:lnTo>
                      <a:pt x="13" y="24650"/>
                    </a:lnTo>
                    <a:lnTo>
                      <a:pt x="0" y="32791"/>
                    </a:lnTo>
                    <a:lnTo>
                      <a:pt x="0" y="32791"/>
                    </a:lnTo>
                    <a:cubicBezTo>
                      <a:pt x="1" y="32527"/>
                      <a:pt x="14" y="32263"/>
                      <a:pt x="26" y="32012"/>
                    </a:cubicBezTo>
                    <a:cubicBezTo>
                      <a:pt x="39" y="31804"/>
                      <a:pt x="52" y="31583"/>
                      <a:pt x="65" y="31374"/>
                    </a:cubicBezTo>
                    <a:cubicBezTo>
                      <a:pt x="91" y="31153"/>
                      <a:pt x="117" y="30997"/>
                      <a:pt x="144" y="30802"/>
                    </a:cubicBezTo>
                    <a:cubicBezTo>
                      <a:pt x="157" y="30620"/>
                      <a:pt x="196" y="30386"/>
                      <a:pt x="235" y="30165"/>
                    </a:cubicBezTo>
                    <a:cubicBezTo>
                      <a:pt x="274" y="29957"/>
                      <a:pt x="313" y="29787"/>
                      <a:pt x="352" y="29592"/>
                    </a:cubicBezTo>
                    <a:cubicBezTo>
                      <a:pt x="391" y="29410"/>
                      <a:pt x="456" y="29189"/>
                      <a:pt x="508" y="28981"/>
                    </a:cubicBezTo>
                    <a:cubicBezTo>
                      <a:pt x="560" y="28773"/>
                      <a:pt x="612" y="28604"/>
                      <a:pt x="664" y="28409"/>
                    </a:cubicBezTo>
                    <a:cubicBezTo>
                      <a:pt x="729" y="28214"/>
                      <a:pt x="794" y="27992"/>
                      <a:pt x="872" y="27797"/>
                    </a:cubicBezTo>
                    <a:cubicBezTo>
                      <a:pt x="937" y="27589"/>
                      <a:pt x="1002" y="27420"/>
                      <a:pt x="1080" y="27238"/>
                    </a:cubicBezTo>
                    <a:cubicBezTo>
                      <a:pt x="1158" y="27017"/>
                      <a:pt x="1249" y="26809"/>
                      <a:pt x="1353" y="26601"/>
                    </a:cubicBezTo>
                    <a:cubicBezTo>
                      <a:pt x="1431" y="26419"/>
                      <a:pt x="1509" y="26236"/>
                      <a:pt x="1600" y="26054"/>
                    </a:cubicBezTo>
                    <a:cubicBezTo>
                      <a:pt x="1704" y="25833"/>
                      <a:pt x="1808" y="25625"/>
                      <a:pt x="1926" y="25417"/>
                    </a:cubicBezTo>
                    <a:cubicBezTo>
                      <a:pt x="2017" y="25235"/>
                      <a:pt x="2108" y="25066"/>
                      <a:pt x="2212" y="24884"/>
                    </a:cubicBezTo>
                    <a:cubicBezTo>
                      <a:pt x="2355" y="24637"/>
                      <a:pt x="2524" y="24389"/>
                      <a:pt x="2680" y="24129"/>
                    </a:cubicBezTo>
                    <a:cubicBezTo>
                      <a:pt x="2771" y="23986"/>
                      <a:pt x="2875" y="23830"/>
                      <a:pt x="2966" y="23687"/>
                    </a:cubicBezTo>
                    <a:cubicBezTo>
                      <a:pt x="3161" y="23401"/>
                      <a:pt x="3382" y="23115"/>
                      <a:pt x="3591" y="22828"/>
                    </a:cubicBezTo>
                    <a:cubicBezTo>
                      <a:pt x="3669" y="22724"/>
                      <a:pt x="3747" y="22607"/>
                      <a:pt x="3838" y="22503"/>
                    </a:cubicBezTo>
                    <a:cubicBezTo>
                      <a:pt x="4176" y="22074"/>
                      <a:pt x="4553" y="21645"/>
                      <a:pt x="4943" y="21216"/>
                    </a:cubicBezTo>
                    <a:cubicBezTo>
                      <a:pt x="5047" y="21098"/>
                      <a:pt x="5151" y="20994"/>
                      <a:pt x="5268" y="20877"/>
                    </a:cubicBezTo>
                    <a:cubicBezTo>
                      <a:pt x="5568" y="20565"/>
                      <a:pt x="5880" y="20240"/>
                      <a:pt x="6218" y="19928"/>
                    </a:cubicBezTo>
                    <a:cubicBezTo>
                      <a:pt x="6361" y="19785"/>
                      <a:pt x="6517" y="19642"/>
                      <a:pt x="6673" y="19499"/>
                    </a:cubicBezTo>
                    <a:cubicBezTo>
                      <a:pt x="6881" y="19316"/>
                      <a:pt x="7077" y="19147"/>
                      <a:pt x="7285" y="18965"/>
                    </a:cubicBezTo>
                    <a:cubicBezTo>
                      <a:pt x="7493" y="18796"/>
                      <a:pt x="7675" y="18640"/>
                      <a:pt x="7883" y="18471"/>
                    </a:cubicBezTo>
                    <a:cubicBezTo>
                      <a:pt x="8078" y="18302"/>
                      <a:pt x="8312" y="18133"/>
                      <a:pt x="8533" y="17964"/>
                    </a:cubicBezTo>
                    <a:cubicBezTo>
                      <a:pt x="8755" y="17795"/>
                      <a:pt x="8950" y="17638"/>
                      <a:pt x="9184" y="17469"/>
                    </a:cubicBezTo>
                    <a:cubicBezTo>
                      <a:pt x="9405" y="17313"/>
                      <a:pt x="9652" y="17144"/>
                      <a:pt x="9886" y="16975"/>
                    </a:cubicBezTo>
                    <a:cubicBezTo>
                      <a:pt x="10120" y="16806"/>
                      <a:pt x="10341" y="16663"/>
                      <a:pt x="10576" y="16507"/>
                    </a:cubicBezTo>
                    <a:cubicBezTo>
                      <a:pt x="10810" y="16351"/>
                      <a:pt x="11083" y="16182"/>
                      <a:pt x="11330" y="16026"/>
                    </a:cubicBezTo>
                    <a:cubicBezTo>
                      <a:pt x="11668" y="15804"/>
                      <a:pt x="12006" y="15596"/>
                      <a:pt x="12371" y="15388"/>
                    </a:cubicBezTo>
                    <a:cubicBezTo>
                      <a:pt x="13021" y="15011"/>
                      <a:pt x="13684" y="14660"/>
                      <a:pt x="14361" y="14309"/>
                    </a:cubicBezTo>
                    <a:cubicBezTo>
                      <a:pt x="14556" y="14217"/>
                      <a:pt x="14738" y="14113"/>
                      <a:pt x="14933" y="14022"/>
                    </a:cubicBezTo>
                    <a:cubicBezTo>
                      <a:pt x="15479" y="13749"/>
                      <a:pt x="16026" y="13502"/>
                      <a:pt x="16598" y="13242"/>
                    </a:cubicBezTo>
                    <a:cubicBezTo>
                      <a:pt x="16754" y="13177"/>
                      <a:pt x="16923" y="13099"/>
                      <a:pt x="17079" y="13034"/>
                    </a:cubicBezTo>
                    <a:cubicBezTo>
                      <a:pt x="17782" y="12722"/>
                      <a:pt x="18510" y="12435"/>
                      <a:pt x="19239" y="12149"/>
                    </a:cubicBezTo>
                    <a:cubicBezTo>
                      <a:pt x="19395" y="12097"/>
                      <a:pt x="19564" y="12032"/>
                      <a:pt x="19720" y="11980"/>
                    </a:cubicBezTo>
                    <a:cubicBezTo>
                      <a:pt x="20318" y="11759"/>
                      <a:pt x="20917" y="11551"/>
                      <a:pt x="21528" y="11356"/>
                    </a:cubicBezTo>
                    <a:cubicBezTo>
                      <a:pt x="21775" y="11278"/>
                      <a:pt x="22022" y="11187"/>
                      <a:pt x="22269" y="11109"/>
                    </a:cubicBezTo>
                    <a:cubicBezTo>
                      <a:pt x="22595" y="11005"/>
                      <a:pt x="22933" y="10914"/>
                      <a:pt x="23258" y="10809"/>
                    </a:cubicBezTo>
                    <a:cubicBezTo>
                      <a:pt x="23557" y="10731"/>
                      <a:pt x="23856" y="10640"/>
                      <a:pt x="24155" y="10562"/>
                    </a:cubicBezTo>
                    <a:cubicBezTo>
                      <a:pt x="24494" y="10458"/>
                      <a:pt x="24832" y="10380"/>
                      <a:pt x="25170" y="10289"/>
                    </a:cubicBezTo>
                    <a:cubicBezTo>
                      <a:pt x="25482" y="10211"/>
                      <a:pt x="25781" y="10120"/>
                      <a:pt x="26081" y="10055"/>
                    </a:cubicBezTo>
                    <a:cubicBezTo>
                      <a:pt x="26432" y="9977"/>
                      <a:pt x="26783" y="9899"/>
                      <a:pt x="27121" y="9821"/>
                    </a:cubicBezTo>
                    <a:cubicBezTo>
                      <a:pt x="27433" y="9756"/>
                      <a:pt x="27746" y="9678"/>
                      <a:pt x="28045" y="9613"/>
                    </a:cubicBezTo>
                    <a:cubicBezTo>
                      <a:pt x="28396" y="9548"/>
                      <a:pt x="28747" y="9483"/>
                      <a:pt x="29098" y="9405"/>
                    </a:cubicBezTo>
                    <a:cubicBezTo>
                      <a:pt x="29398" y="9353"/>
                      <a:pt x="29697" y="9301"/>
                      <a:pt x="29983" y="9249"/>
                    </a:cubicBezTo>
                    <a:cubicBezTo>
                      <a:pt x="30789" y="9105"/>
                      <a:pt x="31596" y="8975"/>
                      <a:pt x="32402" y="8858"/>
                    </a:cubicBezTo>
                    <a:lnTo>
                      <a:pt x="32753" y="8819"/>
                    </a:lnTo>
                    <a:cubicBezTo>
                      <a:pt x="33456" y="8728"/>
                      <a:pt x="34158" y="8637"/>
                      <a:pt x="34874" y="8572"/>
                    </a:cubicBezTo>
                    <a:cubicBezTo>
                      <a:pt x="35147" y="8533"/>
                      <a:pt x="35407" y="8507"/>
                      <a:pt x="35680" y="8481"/>
                    </a:cubicBezTo>
                    <a:cubicBezTo>
                      <a:pt x="36135" y="8442"/>
                      <a:pt x="36604" y="8403"/>
                      <a:pt x="37059" y="8377"/>
                    </a:cubicBezTo>
                    <a:cubicBezTo>
                      <a:pt x="37345" y="8351"/>
                      <a:pt x="37631" y="8325"/>
                      <a:pt x="37917" y="8312"/>
                    </a:cubicBezTo>
                    <a:cubicBezTo>
                      <a:pt x="38399" y="8286"/>
                      <a:pt x="38880" y="8260"/>
                      <a:pt x="39361" y="8247"/>
                    </a:cubicBezTo>
                    <a:cubicBezTo>
                      <a:pt x="39621" y="8234"/>
                      <a:pt x="39882" y="8221"/>
                      <a:pt x="40142" y="8208"/>
                    </a:cubicBezTo>
                    <a:cubicBezTo>
                      <a:pt x="40909" y="8182"/>
                      <a:pt x="41677" y="8169"/>
                      <a:pt x="42444" y="8169"/>
                    </a:cubicBezTo>
                    <a:cubicBezTo>
                      <a:pt x="43094" y="8169"/>
                      <a:pt x="43745" y="8182"/>
                      <a:pt x="44382" y="8195"/>
                    </a:cubicBezTo>
                    <a:cubicBezTo>
                      <a:pt x="44798" y="8208"/>
                      <a:pt x="45215" y="8234"/>
                      <a:pt x="45631" y="8247"/>
                    </a:cubicBezTo>
                    <a:cubicBezTo>
                      <a:pt x="45904" y="8260"/>
                      <a:pt x="46177" y="8260"/>
                      <a:pt x="46463" y="8286"/>
                    </a:cubicBezTo>
                    <a:cubicBezTo>
                      <a:pt x="46919" y="8299"/>
                      <a:pt x="47374" y="8338"/>
                      <a:pt x="47816" y="8377"/>
                    </a:cubicBezTo>
                    <a:cubicBezTo>
                      <a:pt x="48050" y="8390"/>
                      <a:pt x="48297" y="8403"/>
                      <a:pt x="48532" y="8416"/>
                    </a:cubicBezTo>
                    <a:cubicBezTo>
                      <a:pt x="49078" y="8468"/>
                      <a:pt x="49637" y="8520"/>
                      <a:pt x="50197" y="8585"/>
                    </a:cubicBezTo>
                    <a:cubicBezTo>
                      <a:pt x="50327" y="8598"/>
                      <a:pt x="50457" y="8611"/>
                      <a:pt x="50574" y="8624"/>
                    </a:cubicBezTo>
                    <a:cubicBezTo>
                      <a:pt x="51263" y="8702"/>
                      <a:pt x="51940" y="8780"/>
                      <a:pt x="52616" y="8884"/>
                    </a:cubicBezTo>
                    <a:cubicBezTo>
                      <a:pt x="52746" y="8897"/>
                      <a:pt x="52876" y="8923"/>
                      <a:pt x="53006" y="8936"/>
                    </a:cubicBezTo>
                    <a:cubicBezTo>
                      <a:pt x="53566" y="9027"/>
                      <a:pt x="54112" y="9105"/>
                      <a:pt x="54671" y="9197"/>
                    </a:cubicBezTo>
                    <a:cubicBezTo>
                      <a:pt x="54905" y="9249"/>
                      <a:pt x="55152" y="9288"/>
                      <a:pt x="55400" y="9340"/>
                    </a:cubicBezTo>
                    <a:cubicBezTo>
                      <a:pt x="55829" y="9418"/>
                      <a:pt x="56258" y="9496"/>
                      <a:pt x="56700" y="9587"/>
                    </a:cubicBezTo>
                    <a:cubicBezTo>
                      <a:pt x="56921" y="9626"/>
                      <a:pt x="57143" y="9678"/>
                      <a:pt x="57364" y="9730"/>
                    </a:cubicBezTo>
                    <a:cubicBezTo>
                      <a:pt x="57845" y="9834"/>
                      <a:pt x="58339" y="9938"/>
                      <a:pt x="58821" y="10055"/>
                    </a:cubicBezTo>
                    <a:cubicBezTo>
                      <a:pt x="59081" y="10120"/>
                      <a:pt x="59341" y="10185"/>
                      <a:pt x="59601" y="10250"/>
                    </a:cubicBezTo>
                    <a:cubicBezTo>
                      <a:pt x="60030" y="10367"/>
                      <a:pt x="60460" y="10471"/>
                      <a:pt x="60902" y="10601"/>
                    </a:cubicBezTo>
                    <a:cubicBezTo>
                      <a:pt x="61136" y="10666"/>
                      <a:pt x="61383" y="10731"/>
                      <a:pt x="61630" y="10809"/>
                    </a:cubicBezTo>
                    <a:cubicBezTo>
                      <a:pt x="62294" y="10992"/>
                      <a:pt x="62944" y="11200"/>
                      <a:pt x="63594" y="11408"/>
                    </a:cubicBezTo>
                    <a:cubicBezTo>
                      <a:pt x="63711" y="11460"/>
                      <a:pt x="63855" y="11499"/>
                      <a:pt x="63972" y="11538"/>
                    </a:cubicBezTo>
                    <a:cubicBezTo>
                      <a:pt x="64739" y="11798"/>
                      <a:pt x="65480" y="12058"/>
                      <a:pt x="66209" y="12344"/>
                    </a:cubicBezTo>
                    <a:cubicBezTo>
                      <a:pt x="66365" y="12409"/>
                      <a:pt x="66508" y="12474"/>
                      <a:pt x="66651" y="12526"/>
                    </a:cubicBezTo>
                    <a:cubicBezTo>
                      <a:pt x="67627" y="12917"/>
                      <a:pt x="68589" y="13333"/>
                      <a:pt x="69513" y="13775"/>
                    </a:cubicBezTo>
                    <a:cubicBezTo>
                      <a:pt x="69604" y="13814"/>
                      <a:pt x="69682" y="13853"/>
                      <a:pt x="69773" y="13905"/>
                    </a:cubicBezTo>
                    <a:cubicBezTo>
                      <a:pt x="70749" y="14374"/>
                      <a:pt x="71685" y="14868"/>
                      <a:pt x="72609" y="15388"/>
                    </a:cubicBezTo>
                    <a:cubicBezTo>
                      <a:pt x="77356" y="18133"/>
                      <a:pt x="80738" y="21346"/>
                      <a:pt x="82807" y="24767"/>
                    </a:cubicBezTo>
                    <a:cubicBezTo>
                      <a:pt x="84380" y="27394"/>
                      <a:pt x="85161" y="30139"/>
                      <a:pt x="85161" y="33000"/>
                    </a:cubicBezTo>
                    <a:lnTo>
                      <a:pt x="85187" y="24832"/>
                    </a:lnTo>
                    <a:cubicBezTo>
                      <a:pt x="85174" y="21957"/>
                      <a:pt x="84393" y="19199"/>
                      <a:pt x="82820" y="16598"/>
                    </a:cubicBezTo>
                    <a:cubicBezTo>
                      <a:pt x="80751" y="13164"/>
                      <a:pt x="77369" y="9951"/>
                      <a:pt x="72622" y="7206"/>
                    </a:cubicBezTo>
                    <a:cubicBezTo>
                      <a:pt x="71698" y="6686"/>
                      <a:pt x="70749" y="6192"/>
                      <a:pt x="69786" y="5724"/>
                    </a:cubicBezTo>
                    <a:cubicBezTo>
                      <a:pt x="69695" y="5684"/>
                      <a:pt x="69617" y="5632"/>
                      <a:pt x="69526" y="5593"/>
                    </a:cubicBezTo>
                    <a:cubicBezTo>
                      <a:pt x="68602" y="5151"/>
                      <a:pt x="67640" y="4748"/>
                      <a:pt x="66664" y="4358"/>
                    </a:cubicBezTo>
                    <a:cubicBezTo>
                      <a:pt x="66586" y="4319"/>
                      <a:pt x="66508" y="4280"/>
                      <a:pt x="66430" y="4254"/>
                    </a:cubicBezTo>
                    <a:cubicBezTo>
                      <a:pt x="66339" y="4215"/>
                      <a:pt x="66287" y="4202"/>
                      <a:pt x="66222" y="4176"/>
                    </a:cubicBezTo>
                    <a:cubicBezTo>
                      <a:pt x="65480" y="3889"/>
                      <a:pt x="64739" y="3616"/>
                      <a:pt x="63985" y="3356"/>
                    </a:cubicBezTo>
                    <a:cubicBezTo>
                      <a:pt x="63855" y="3317"/>
                      <a:pt x="63724" y="3278"/>
                      <a:pt x="63607" y="3239"/>
                    </a:cubicBezTo>
                    <a:cubicBezTo>
                      <a:pt x="62957" y="3018"/>
                      <a:pt x="62294" y="2810"/>
                      <a:pt x="61643" y="2628"/>
                    </a:cubicBezTo>
                    <a:cubicBezTo>
                      <a:pt x="61526" y="2589"/>
                      <a:pt x="61409" y="2550"/>
                      <a:pt x="61305" y="2524"/>
                    </a:cubicBezTo>
                    <a:cubicBezTo>
                      <a:pt x="61188" y="2485"/>
                      <a:pt x="61045" y="2459"/>
                      <a:pt x="60915" y="2420"/>
                    </a:cubicBezTo>
                    <a:cubicBezTo>
                      <a:pt x="60473" y="2303"/>
                      <a:pt x="60043" y="2185"/>
                      <a:pt x="59614" y="2068"/>
                    </a:cubicBezTo>
                    <a:cubicBezTo>
                      <a:pt x="59341" y="2003"/>
                      <a:pt x="59081" y="1938"/>
                      <a:pt x="58821" y="1873"/>
                    </a:cubicBezTo>
                    <a:cubicBezTo>
                      <a:pt x="58339" y="1756"/>
                      <a:pt x="57858" y="1652"/>
                      <a:pt x="57377" y="1548"/>
                    </a:cubicBezTo>
                    <a:cubicBezTo>
                      <a:pt x="57195" y="1509"/>
                      <a:pt x="57026" y="1470"/>
                      <a:pt x="56843" y="1431"/>
                    </a:cubicBezTo>
                    <a:lnTo>
                      <a:pt x="56700" y="1405"/>
                    </a:lnTo>
                    <a:cubicBezTo>
                      <a:pt x="56271" y="1314"/>
                      <a:pt x="55842" y="1236"/>
                      <a:pt x="55413" y="1158"/>
                    </a:cubicBezTo>
                    <a:cubicBezTo>
                      <a:pt x="55165" y="1106"/>
                      <a:pt x="54918" y="1067"/>
                      <a:pt x="54671" y="1015"/>
                    </a:cubicBezTo>
                    <a:cubicBezTo>
                      <a:pt x="54125" y="924"/>
                      <a:pt x="53566" y="846"/>
                      <a:pt x="53019" y="755"/>
                    </a:cubicBezTo>
                    <a:cubicBezTo>
                      <a:pt x="52889" y="742"/>
                      <a:pt x="52772" y="716"/>
                      <a:pt x="52642" y="703"/>
                    </a:cubicBezTo>
                    <a:lnTo>
                      <a:pt x="52629" y="703"/>
                    </a:lnTo>
                    <a:cubicBezTo>
                      <a:pt x="51953" y="599"/>
                      <a:pt x="51263" y="520"/>
                      <a:pt x="50587" y="442"/>
                    </a:cubicBezTo>
                    <a:cubicBezTo>
                      <a:pt x="50457" y="429"/>
                      <a:pt x="50327" y="416"/>
                      <a:pt x="50210" y="403"/>
                    </a:cubicBezTo>
                    <a:cubicBezTo>
                      <a:pt x="49650" y="351"/>
                      <a:pt x="49091" y="286"/>
                      <a:pt x="48532" y="247"/>
                    </a:cubicBezTo>
                    <a:lnTo>
                      <a:pt x="48506" y="247"/>
                    </a:lnTo>
                    <a:cubicBezTo>
                      <a:pt x="48271" y="221"/>
                      <a:pt x="48050" y="208"/>
                      <a:pt x="47829" y="195"/>
                    </a:cubicBezTo>
                    <a:cubicBezTo>
                      <a:pt x="47374" y="169"/>
                      <a:pt x="46919" y="130"/>
                      <a:pt x="46463" y="104"/>
                    </a:cubicBezTo>
                    <a:cubicBezTo>
                      <a:pt x="46190" y="91"/>
                      <a:pt x="45917" y="78"/>
                      <a:pt x="45631" y="65"/>
                    </a:cubicBezTo>
                    <a:cubicBezTo>
                      <a:pt x="45215" y="52"/>
                      <a:pt x="44811" y="39"/>
                      <a:pt x="44395" y="26"/>
                    </a:cubicBezTo>
                    <a:lnTo>
                      <a:pt x="44291" y="26"/>
                    </a:lnTo>
                    <a:cubicBezTo>
                      <a:pt x="43680" y="0"/>
                      <a:pt x="43068" y="0"/>
                      <a:pt x="42457" y="0"/>
                    </a:cubicBezTo>
                    <a:close/>
                  </a:path>
                </a:pathLst>
              </a:custGeom>
              <a:solidFill>
                <a:srgbClr val="D9D9D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9" name="Google Shape;135;p16"/>
              <p:cNvSpPr/>
              <p:nvPr/>
            </p:nvSpPr>
            <p:spPr>
              <a:xfrm>
                <a:off x="6524774" y="2121629"/>
                <a:ext cx="213553" cy="419990"/>
              </a:xfrm>
              <a:custGeom>
                <a:avLst/>
                <a:gdLst/>
                <a:ahLst/>
                <a:cxnLst/>
                <a:rect l="l" t="t" r="r" b="b"/>
                <a:pathLst>
                  <a:path w="14075" h="27681" extrusionOk="0">
                    <a:moveTo>
                      <a:pt x="27" y="1"/>
                    </a:moveTo>
                    <a:lnTo>
                      <a:pt x="1" y="8169"/>
                    </a:lnTo>
                    <a:cubicBezTo>
                      <a:pt x="1" y="8911"/>
                      <a:pt x="482" y="9665"/>
                      <a:pt x="1471" y="10237"/>
                    </a:cubicBezTo>
                    <a:cubicBezTo>
                      <a:pt x="9835" y="15050"/>
                      <a:pt x="14010" y="21346"/>
                      <a:pt x="14049" y="27681"/>
                    </a:cubicBezTo>
                    <a:lnTo>
                      <a:pt x="14075" y="19512"/>
                    </a:lnTo>
                    <a:cubicBezTo>
                      <a:pt x="14036" y="13177"/>
                      <a:pt x="9861" y="6882"/>
                      <a:pt x="1497" y="2056"/>
                    </a:cubicBezTo>
                    <a:cubicBezTo>
                      <a:pt x="508" y="1496"/>
                      <a:pt x="27" y="742"/>
                      <a:pt x="27" y="1"/>
                    </a:cubicBezTo>
                    <a:close/>
                  </a:path>
                </a:pathLst>
              </a:custGeom>
              <a:solidFill>
                <a:srgbClr val="D9D9D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0" name="Google Shape;136;p16"/>
              <p:cNvSpPr/>
              <p:nvPr/>
            </p:nvSpPr>
            <p:spPr>
              <a:xfrm>
                <a:off x="3858343" y="2328241"/>
                <a:ext cx="1587559" cy="958978"/>
              </a:xfrm>
              <a:custGeom>
                <a:avLst/>
                <a:gdLst/>
                <a:ahLst/>
                <a:cxnLst/>
                <a:rect l="l" t="t" r="r" b="b"/>
                <a:pathLst>
                  <a:path w="104634" h="63205" extrusionOk="0">
                    <a:moveTo>
                      <a:pt x="27" y="1"/>
                    </a:moveTo>
                    <a:lnTo>
                      <a:pt x="1" y="8169"/>
                    </a:lnTo>
                    <a:cubicBezTo>
                      <a:pt x="40" y="15961"/>
                      <a:pt x="5243" y="23778"/>
                      <a:pt x="15532" y="29723"/>
                    </a:cubicBezTo>
                    <a:cubicBezTo>
                      <a:pt x="16195" y="30113"/>
                      <a:pt x="16884" y="30477"/>
                      <a:pt x="17574" y="30842"/>
                    </a:cubicBezTo>
                    <a:cubicBezTo>
                      <a:pt x="17795" y="30946"/>
                      <a:pt x="18029" y="31063"/>
                      <a:pt x="18250" y="31167"/>
                    </a:cubicBezTo>
                    <a:cubicBezTo>
                      <a:pt x="18731" y="31414"/>
                      <a:pt x="19226" y="31661"/>
                      <a:pt x="19707" y="31882"/>
                    </a:cubicBezTo>
                    <a:cubicBezTo>
                      <a:pt x="19980" y="32012"/>
                      <a:pt x="20240" y="32129"/>
                      <a:pt x="20514" y="32246"/>
                    </a:cubicBezTo>
                    <a:cubicBezTo>
                      <a:pt x="20982" y="32467"/>
                      <a:pt x="21463" y="32676"/>
                      <a:pt x="21944" y="32871"/>
                    </a:cubicBezTo>
                    <a:cubicBezTo>
                      <a:pt x="22217" y="32988"/>
                      <a:pt x="22491" y="33105"/>
                      <a:pt x="22764" y="33209"/>
                    </a:cubicBezTo>
                    <a:cubicBezTo>
                      <a:pt x="22907" y="33261"/>
                      <a:pt x="23050" y="33326"/>
                      <a:pt x="23193" y="33378"/>
                    </a:cubicBezTo>
                    <a:cubicBezTo>
                      <a:pt x="23388" y="33469"/>
                      <a:pt x="23596" y="33534"/>
                      <a:pt x="23804" y="33612"/>
                    </a:cubicBezTo>
                    <a:cubicBezTo>
                      <a:pt x="24455" y="33859"/>
                      <a:pt x="25105" y="34093"/>
                      <a:pt x="25769" y="34328"/>
                    </a:cubicBezTo>
                    <a:cubicBezTo>
                      <a:pt x="26094" y="34445"/>
                      <a:pt x="26432" y="34549"/>
                      <a:pt x="26770" y="34666"/>
                    </a:cubicBezTo>
                    <a:cubicBezTo>
                      <a:pt x="27473" y="34900"/>
                      <a:pt x="28201" y="35121"/>
                      <a:pt x="28929" y="35329"/>
                    </a:cubicBezTo>
                    <a:cubicBezTo>
                      <a:pt x="29125" y="35394"/>
                      <a:pt x="29333" y="35459"/>
                      <a:pt x="29528" y="35524"/>
                    </a:cubicBezTo>
                    <a:lnTo>
                      <a:pt x="29762" y="35576"/>
                    </a:lnTo>
                    <a:cubicBezTo>
                      <a:pt x="30256" y="35719"/>
                      <a:pt x="30750" y="35849"/>
                      <a:pt x="31245" y="35980"/>
                    </a:cubicBezTo>
                    <a:cubicBezTo>
                      <a:pt x="31648" y="36084"/>
                      <a:pt x="32051" y="36188"/>
                      <a:pt x="32454" y="36279"/>
                    </a:cubicBezTo>
                    <a:cubicBezTo>
                      <a:pt x="32962" y="36409"/>
                      <a:pt x="33469" y="36513"/>
                      <a:pt x="33989" y="36630"/>
                    </a:cubicBezTo>
                    <a:cubicBezTo>
                      <a:pt x="34341" y="36708"/>
                      <a:pt x="34679" y="36799"/>
                      <a:pt x="35030" y="36864"/>
                    </a:cubicBezTo>
                    <a:lnTo>
                      <a:pt x="35329" y="36929"/>
                    </a:lnTo>
                    <a:cubicBezTo>
                      <a:pt x="36175" y="37098"/>
                      <a:pt x="37033" y="37254"/>
                      <a:pt x="37892" y="37410"/>
                    </a:cubicBezTo>
                    <a:cubicBezTo>
                      <a:pt x="38178" y="37449"/>
                      <a:pt x="38477" y="37488"/>
                      <a:pt x="38763" y="37540"/>
                    </a:cubicBezTo>
                    <a:cubicBezTo>
                      <a:pt x="39231" y="37618"/>
                      <a:pt x="39713" y="37697"/>
                      <a:pt x="40181" y="37762"/>
                    </a:cubicBezTo>
                    <a:lnTo>
                      <a:pt x="40493" y="37801"/>
                    </a:lnTo>
                    <a:cubicBezTo>
                      <a:pt x="40857" y="37853"/>
                      <a:pt x="41222" y="37892"/>
                      <a:pt x="41573" y="37944"/>
                    </a:cubicBezTo>
                    <a:cubicBezTo>
                      <a:pt x="42106" y="38009"/>
                      <a:pt x="42626" y="38074"/>
                      <a:pt x="43160" y="38126"/>
                    </a:cubicBezTo>
                    <a:cubicBezTo>
                      <a:pt x="43537" y="38165"/>
                      <a:pt x="43914" y="38204"/>
                      <a:pt x="44291" y="38243"/>
                    </a:cubicBezTo>
                    <a:cubicBezTo>
                      <a:pt x="44617" y="38269"/>
                      <a:pt x="44929" y="38308"/>
                      <a:pt x="45254" y="38334"/>
                    </a:cubicBezTo>
                    <a:cubicBezTo>
                      <a:pt x="45449" y="38347"/>
                      <a:pt x="45644" y="38360"/>
                      <a:pt x="45839" y="38373"/>
                    </a:cubicBezTo>
                    <a:cubicBezTo>
                      <a:pt x="46242" y="38399"/>
                      <a:pt x="46633" y="38425"/>
                      <a:pt x="47036" y="38451"/>
                    </a:cubicBezTo>
                    <a:cubicBezTo>
                      <a:pt x="47543" y="38490"/>
                      <a:pt x="48064" y="38516"/>
                      <a:pt x="48571" y="38529"/>
                    </a:cubicBezTo>
                    <a:cubicBezTo>
                      <a:pt x="48974" y="38555"/>
                      <a:pt x="49390" y="38568"/>
                      <a:pt x="49794" y="38581"/>
                    </a:cubicBezTo>
                    <a:cubicBezTo>
                      <a:pt x="50028" y="38581"/>
                      <a:pt x="50249" y="38607"/>
                      <a:pt x="50483" y="38607"/>
                    </a:cubicBezTo>
                    <a:lnTo>
                      <a:pt x="51289" y="38607"/>
                    </a:lnTo>
                    <a:cubicBezTo>
                      <a:pt x="51745" y="38607"/>
                      <a:pt x="52200" y="38620"/>
                      <a:pt x="52668" y="38620"/>
                    </a:cubicBezTo>
                    <a:lnTo>
                      <a:pt x="54138" y="38620"/>
                    </a:lnTo>
                    <a:cubicBezTo>
                      <a:pt x="54606" y="38620"/>
                      <a:pt x="55062" y="38594"/>
                      <a:pt x="55530" y="38581"/>
                    </a:cubicBezTo>
                    <a:lnTo>
                      <a:pt x="56141" y="38581"/>
                    </a:lnTo>
                    <a:cubicBezTo>
                      <a:pt x="56714" y="38555"/>
                      <a:pt x="57286" y="38529"/>
                      <a:pt x="57845" y="38503"/>
                    </a:cubicBezTo>
                    <a:cubicBezTo>
                      <a:pt x="58470" y="38464"/>
                      <a:pt x="59094" y="38451"/>
                      <a:pt x="59731" y="38425"/>
                    </a:cubicBezTo>
                    <a:cubicBezTo>
                      <a:pt x="60069" y="38425"/>
                      <a:pt x="60408" y="38412"/>
                      <a:pt x="60746" y="38412"/>
                    </a:cubicBezTo>
                    <a:cubicBezTo>
                      <a:pt x="61149" y="38412"/>
                      <a:pt x="61552" y="38399"/>
                      <a:pt x="61956" y="38399"/>
                    </a:cubicBezTo>
                    <a:cubicBezTo>
                      <a:pt x="62307" y="38399"/>
                      <a:pt x="62645" y="38412"/>
                      <a:pt x="62996" y="38412"/>
                    </a:cubicBezTo>
                    <a:cubicBezTo>
                      <a:pt x="63399" y="38425"/>
                      <a:pt x="63803" y="38425"/>
                      <a:pt x="64219" y="38438"/>
                    </a:cubicBezTo>
                    <a:cubicBezTo>
                      <a:pt x="64531" y="38451"/>
                      <a:pt x="64856" y="38464"/>
                      <a:pt x="65168" y="38477"/>
                    </a:cubicBezTo>
                    <a:cubicBezTo>
                      <a:pt x="65585" y="38503"/>
                      <a:pt x="66001" y="38529"/>
                      <a:pt x="66417" y="38555"/>
                    </a:cubicBezTo>
                    <a:cubicBezTo>
                      <a:pt x="66729" y="38568"/>
                      <a:pt x="67042" y="38594"/>
                      <a:pt x="67354" y="38620"/>
                    </a:cubicBezTo>
                    <a:cubicBezTo>
                      <a:pt x="67783" y="38646"/>
                      <a:pt x="68199" y="38685"/>
                      <a:pt x="68615" y="38724"/>
                    </a:cubicBezTo>
                    <a:cubicBezTo>
                      <a:pt x="68928" y="38750"/>
                      <a:pt x="69227" y="38776"/>
                      <a:pt x="69539" y="38815"/>
                    </a:cubicBezTo>
                    <a:cubicBezTo>
                      <a:pt x="69968" y="38854"/>
                      <a:pt x="70397" y="38906"/>
                      <a:pt x="70840" y="38971"/>
                    </a:cubicBezTo>
                    <a:cubicBezTo>
                      <a:pt x="71126" y="38997"/>
                      <a:pt x="71412" y="39036"/>
                      <a:pt x="71698" y="39075"/>
                    </a:cubicBezTo>
                    <a:cubicBezTo>
                      <a:pt x="72180" y="39140"/>
                      <a:pt x="72648" y="39218"/>
                      <a:pt x="73129" y="39296"/>
                    </a:cubicBezTo>
                    <a:cubicBezTo>
                      <a:pt x="73363" y="39335"/>
                      <a:pt x="73597" y="39361"/>
                      <a:pt x="73831" y="39400"/>
                    </a:cubicBezTo>
                    <a:cubicBezTo>
                      <a:pt x="74534" y="39518"/>
                      <a:pt x="75236" y="39661"/>
                      <a:pt x="75926" y="39791"/>
                    </a:cubicBezTo>
                    <a:cubicBezTo>
                      <a:pt x="76251" y="39856"/>
                      <a:pt x="76576" y="39934"/>
                      <a:pt x="76901" y="40012"/>
                    </a:cubicBezTo>
                    <a:cubicBezTo>
                      <a:pt x="77318" y="40103"/>
                      <a:pt x="77747" y="40194"/>
                      <a:pt x="78150" y="40298"/>
                    </a:cubicBezTo>
                    <a:cubicBezTo>
                      <a:pt x="78462" y="40363"/>
                      <a:pt x="78761" y="40454"/>
                      <a:pt x="79074" y="40532"/>
                    </a:cubicBezTo>
                    <a:cubicBezTo>
                      <a:pt x="79464" y="40636"/>
                      <a:pt x="79867" y="40740"/>
                      <a:pt x="80257" y="40844"/>
                    </a:cubicBezTo>
                    <a:cubicBezTo>
                      <a:pt x="80465" y="40909"/>
                      <a:pt x="80673" y="40974"/>
                      <a:pt x="80882" y="41026"/>
                    </a:cubicBezTo>
                    <a:cubicBezTo>
                      <a:pt x="81454" y="41196"/>
                      <a:pt x="82026" y="41378"/>
                      <a:pt x="82599" y="41560"/>
                    </a:cubicBezTo>
                    <a:cubicBezTo>
                      <a:pt x="82859" y="41651"/>
                      <a:pt x="83132" y="41742"/>
                      <a:pt x="83392" y="41833"/>
                    </a:cubicBezTo>
                    <a:cubicBezTo>
                      <a:pt x="83912" y="42015"/>
                      <a:pt x="84407" y="42197"/>
                      <a:pt x="84914" y="42392"/>
                    </a:cubicBezTo>
                    <a:cubicBezTo>
                      <a:pt x="85226" y="42509"/>
                      <a:pt x="85538" y="42626"/>
                      <a:pt x="85850" y="42756"/>
                    </a:cubicBezTo>
                    <a:cubicBezTo>
                      <a:pt x="86085" y="42847"/>
                      <a:pt x="86319" y="42952"/>
                      <a:pt x="86566" y="43056"/>
                    </a:cubicBezTo>
                    <a:cubicBezTo>
                      <a:pt x="86956" y="43212"/>
                      <a:pt x="87333" y="43381"/>
                      <a:pt x="87724" y="43563"/>
                    </a:cubicBezTo>
                    <a:cubicBezTo>
                      <a:pt x="87958" y="43667"/>
                      <a:pt x="88192" y="43771"/>
                      <a:pt x="88413" y="43875"/>
                    </a:cubicBezTo>
                    <a:cubicBezTo>
                      <a:pt x="88829" y="44070"/>
                      <a:pt x="89245" y="44278"/>
                      <a:pt x="89649" y="44486"/>
                    </a:cubicBezTo>
                    <a:cubicBezTo>
                      <a:pt x="89844" y="44577"/>
                      <a:pt x="90052" y="44682"/>
                      <a:pt x="90247" y="44773"/>
                    </a:cubicBezTo>
                    <a:cubicBezTo>
                      <a:pt x="90845" y="45098"/>
                      <a:pt x="91444" y="45423"/>
                      <a:pt x="92042" y="45748"/>
                    </a:cubicBezTo>
                    <a:cubicBezTo>
                      <a:pt x="98312" y="49377"/>
                      <a:pt x="102227" y="53813"/>
                      <a:pt x="103801" y="58483"/>
                    </a:cubicBezTo>
                    <a:cubicBezTo>
                      <a:pt x="104334" y="60004"/>
                      <a:pt x="104607" y="61591"/>
                      <a:pt x="104620" y="63204"/>
                    </a:cubicBezTo>
                    <a:lnTo>
                      <a:pt x="104633" y="55049"/>
                    </a:lnTo>
                    <a:cubicBezTo>
                      <a:pt x="104594" y="48714"/>
                      <a:pt x="100419" y="42418"/>
                      <a:pt x="92068" y="37605"/>
                    </a:cubicBezTo>
                    <a:cubicBezTo>
                      <a:pt x="91470" y="37254"/>
                      <a:pt x="90871" y="36929"/>
                      <a:pt x="90273" y="36630"/>
                    </a:cubicBezTo>
                    <a:cubicBezTo>
                      <a:pt x="90078" y="36526"/>
                      <a:pt x="89883" y="36422"/>
                      <a:pt x="89688" y="36331"/>
                    </a:cubicBezTo>
                    <a:cubicBezTo>
                      <a:pt x="89271" y="36123"/>
                      <a:pt x="88868" y="35914"/>
                      <a:pt x="88452" y="35719"/>
                    </a:cubicBezTo>
                    <a:cubicBezTo>
                      <a:pt x="88218" y="35615"/>
                      <a:pt x="87997" y="35511"/>
                      <a:pt x="87763" y="35407"/>
                    </a:cubicBezTo>
                    <a:cubicBezTo>
                      <a:pt x="87372" y="35238"/>
                      <a:pt x="86982" y="35056"/>
                      <a:pt x="86592" y="34900"/>
                    </a:cubicBezTo>
                    <a:cubicBezTo>
                      <a:pt x="86358" y="34796"/>
                      <a:pt x="86124" y="34692"/>
                      <a:pt x="85876" y="34601"/>
                    </a:cubicBezTo>
                    <a:cubicBezTo>
                      <a:pt x="85733" y="34536"/>
                      <a:pt x="85577" y="34471"/>
                      <a:pt x="85421" y="34406"/>
                    </a:cubicBezTo>
                    <a:cubicBezTo>
                      <a:pt x="85278" y="34354"/>
                      <a:pt x="85109" y="34302"/>
                      <a:pt x="84953" y="34236"/>
                    </a:cubicBezTo>
                    <a:cubicBezTo>
                      <a:pt x="84446" y="34041"/>
                      <a:pt x="83938" y="33859"/>
                      <a:pt x="83431" y="33690"/>
                    </a:cubicBezTo>
                    <a:cubicBezTo>
                      <a:pt x="83171" y="33586"/>
                      <a:pt x="82898" y="33495"/>
                      <a:pt x="82638" y="33404"/>
                    </a:cubicBezTo>
                    <a:cubicBezTo>
                      <a:pt x="82065" y="33222"/>
                      <a:pt x="81493" y="33040"/>
                      <a:pt x="80921" y="32871"/>
                    </a:cubicBezTo>
                    <a:cubicBezTo>
                      <a:pt x="80752" y="32832"/>
                      <a:pt x="80608" y="32780"/>
                      <a:pt x="80439" y="32728"/>
                    </a:cubicBezTo>
                    <a:lnTo>
                      <a:pt x="80296" y="32689"/>
                    </a:lnTo>
                    <a:cubicBezTo>
                      <a:pt x="79906" y="32585"/>
                      <a:pt x="79516" y="32480"/>
                      <a:pt x="79113" y="32376"/>
                    </a:cubicBezTo>
                    <a:cubicBezTo>
                      <a:pt x="78800" y="32298"/>
                      <a:pt x="78501" y="32220"/>
                      <a:pt x="78189" y="32142"/>
                    </a:cubicBezTo>
                    <a:cubicBezTo>
                      <a:pt x="77773" y="32038"/>
                      <a:pt x="77357" y="31947"/>
                      <a:pt x="76953" y="31856"/>
                    </a:cubicBezTo>
                    <a:cubicBezTo>
                      <a:pt x="76680" y="31804"/>
                      <a:pt x="76407" y="31726"/>
                      <a:pt x="76134" y="31674"/>
                    </a:cubicBezTo>
                    <a:lnTo>
                      <a:pt x="75978" y="31635"/>
                    </a:lnTo>
                    <a:cubicBezTo>
                      <a:pt x="75275" y="31492"/>
                      <a:pt x="74573" y="31362"/>
                      <a:pt x="73871" y="31245"/>
                    </a:cubicBezTo>
                    <a:cubicBezTo>
                      <a:pt x="73636" y="31206"/>
                      <a:pt x="73402" y="31180"/>
                      <a:pt x="73168" y="31141"/>
                    </a:cubicBezTo>
                    <a:cubicBezTo>
                      <a:pt x="72765" y="31076"/>
                      <a:pt x="72362" y="31011"/>
                      <a:pt x="71958" y="30946"/>
                    </a:cubicBezTo>
                    <a:lnTo>
                      <a:pt x="71750" y="30920"/>
                    </a:lnTo>
                    <a:cubicBezTo>
                      <a:pt x="71464" y="30881"/>
                      <a:pt x="71165" y="30842"/>
                      <a:pt x="70879" y="30816"/>
                    </a:cubicBezTo>
                    <a:cubicBezTo>
                      <a:pt x="70450" y="30750"/>
                      <a:pt x="70020" y="30698"/>
                      <a:pt x="69591" y="30659"/>
                    </a:cubicBezTo>
                    <a:cubicBezTo>
                      <a:pt x="69279" y="30620"/>
                      <a:pt x="68980" y="30594"/>
                      <a:pt x="68667" y="30568"/>
                    </a:cubicBezTo>
                    <a:cubicBezTo>
                      <a:pt x="68394" y="30542"/>
                      <a:pt x="68121" y="30516"/>
                      <a:pt x="67848" y="30490"/>
                    </a:cubicBezTo>
                    <a:cubicBezTo>
                      <a:pt x="67692" y="30477"/>
                      <a:pt x="67549" y="30464"/>
                      <a:pt x="67406" y="30464"/>
                    </a:cubicBezTo>
                    <a:cubicBezTo>
                      <a:pt x="67094" y="30438"/>
                      <a:pt x="66781" y="30412"/>
                      <a:pt x="66469" y="30399"/>
                    </a:cubicBezTo>
                    <a:cubicBezTo>
                      <a:pt x="66053" y="30373"/>
                      <a:pt x="65637" y="30347"/>
                      <a:pt x="65220" y="30321"/>
                    </a:cubicBezTo>
                    <a:cubicBezTo>
                      <a:pt x="64895" y="30308"/>
                      <a:pt x="64583" y="30295"/>
                      <a:pt x="64258" y="30282"/>
                    </a:cubicBezTo>
                    <a:cubicBezTo>
                      <a:pt x="64063" y="30282"/>
                      <a:pt x="63868" y="30269"/>
                      <a:pt x="63673" y="30269"/>
                    </a:cubicBezTo>
                    <a:cubicBezTo>
                      <a:pt x="63608" y="30265"/>
                      <a:pt x="63538" y="30263"/>
                      <a:pt x="63467" y="30263"/>
                    </a:cubicBezTo>
                    <a:cubicBezTo>
                      <a:pt x="63324" y="30263"/>
                      <a:pt x="63174" y="30269"/>
                      <a:pt x="63035" y="30269"/>
                    </a:cubicBezTo>
                    <a:cubicBezTo>
                      <a:pt x="62697" y="30269"/>
                      <a:pt x="62346" y="30256"/>
                      <a:pt x="62008" y="30256"/>
                    </a:cubicBezTo>
                    <a:lnTo>
                      <a:pt x="60798" y="30256"/>
                    </a:lnTo>
                    <a:cubicBezTo>
                      <a:pt x="60460" y="30256"/>
                      <a:pt x="60122" y="30269"/>
                      <a:pt x="59770" y="30282"/>
                    </a:cubicBezTo>
                    <a:cubicBezTo>
                      <a:pt x="59627" y="30282"/>
                      <a:pt x="59471" y="30282"/>
                      <a:pt x="59328" y="30295"/>
                    </a:cubicBezTo>
                    <a:cubicBezTo>
                      <a:pt x="58847" y="30308"/>
                      <a:pt x="58379" y="30321"/>
                      <a:pt x="57897" y="30347"/>
                    </a:cubicBezTo>
                    <a:cubicBezTo>
                      <a:pt x="57130" y="30386"/>
                      <a:pt x="56349" y="30412"/>
                      <a:pt x="55582" y="30438"/>
                    </a:cubicBezTo>
                    <a:cubicBezTo>
                      <a:pt x="55114" y="30451"/>
                      <a:pt x="54658" y="30451"/>
                      <a:pt x="54190" y="30464"/>
                    </a:cubicBezTo>
                    <a:cubicBezTo>
                      <a:pt x="53709" y="30464"/>
                      <a:pt x="53201" y="30477"/>
                      <a:pt x="52720" y="30477"/>
                    </a:cubicBezTo>
                    <a:cubicBezTo>
                      <a:pt x="52252" y="30477"/>
                      <a:pt x="51797" y="30464"/>
                      <a:pt x="51328" y="30464"/>
                    </a:cubicBezTo>
                    <a:cubicBezTo>
                      <a:pt x="50834" y="30451"/>
                      <a:pt x="50327" y="30438"/>
                      <a:pt x="49833" y="30425"/>
                    </a:cubicBezTo>
                    <a:cubicBezTo>
                      <a:pt x="49429" y="30412"/>
                      <a:pt x="49026" y="30399"/>
                      <a:pt x="48623" y="30373"/>
                    </a:cubicBezTo>
                    <a:cubicBezTo>
                      <a:pt x="48103" y="30347"/>
                      <a:pt x="47595" y="30321"/>
                      <a:pt x="47088" y="30295"/>
                    </a:cubicBezTo>
                    <a:cubicBezTo>
                      <a:pt x="46685" y="30269"/>
                      <a:pt x="46281" y="30243"/>
                      <a:pt x="45891" y="30204"/>
                    </a:cubicBezTo>
                    <a:cubicBezTo>
                      <a:pt x="45371" y="30165"/>
                      <a:pt x="44851" y="30126"/>
                      <a:pt x="44330" y="30074"/>
                    </a:cubicBezTo>
                    <a:cubicBezTo>
                      <a:pt x="43953" y="30035"/>
                      <a:pt x="43576" y="30009"/>
                      <a:pt x="43199" y="29970"/>
                    </a:cubicBezTo>
                    <a:cubicBezTo>
                      <a:pt x="42665" y="29905"/>
                      <a:pt x="42145" y="29840"/>
                      <a:pt x="41625" y="29775"/>
                    </a:cubicBezTo>
                    <a:cubicBezTo>
                      <a:pt x="41261" y="29736"/>
                      <a:pt x="40896" y="29697"/>
                      <a:pt x="40532" y="29645"/>
                    </a:cubicBezTo>
                    <a:cubicBezTo>
                      <a:pt x="39947" y="29567"/>
                      <a:pt x="39374" y="29476"/>
                      <a:pt x="38789" y="29372"/>
                    </a:cubicBezTo>
                    <a:cubicBezTo>
                      <a:pt x="38503" y="29333"/>
                      <a:pt x="38217" y="29294"/>
                      <a:pt x="37944" y="29242"/>
                    </a:cubicBezTo>
                    <a:cubicBezTo>
                      <a:pt x="37072" y="29099"/>
                      <a:pt x="36214" y="28929"/>
                      <a:pt x="35355" y="28760"/>
                    </a:cubicBezTo>
                    <a:cubicBezTo>
                      <a:pt x="34913" y="28669"/>
                      <a:pt x="34471" y="28565"/>
                      <a:pt x="34015" y="28461"/>
                    </a:cubicBezTo>
                    <a:cubicBezTo>
                      <a:pt x="33508" y="28357"/>
                      <a:pt x="32988" y="28240"/>
                      <a:pt x="32480" y="28123"/>
                    </a:cubicBezTo>
                    <a:cubicBezTo>
                      <a:pt x="32077" y="28019"/>
                      <a:pt x="31674" y="27915"/>
                      <a:pt x="31271" y="27811"/>
                    </a:cubicBezTo>
                    <a:cubicBezTo>
                      <a:pt x="30776" y="27681"/>
                      <a:pt x="30282" y="27551"/>
                      <a:pt x="29801" y="27421"/>
                    </a:cubicBezTo>
                    <a:cubicBezTo>
                      <a:pt x="29515" y="27342"/>
                      <a:pt x="29229" y="27251"/>
                      <a:pt x="28942" y="27160"/>
                    </a:cubicBezTo>
                    <a:cubicBezTo>
                      <a:pt x="28227" y="26952"/>
                      <a:pt x="27512" y="26718"/>
                      <a:pt x="26796" y="26497"/>
                    </a:cubicBezTo>
                    <a:cubicBezTo>
                      <a:pt x="26458" y="26380"/>
                      <a:pt x="26133" y="26276"/>
                      <a:pt x="25795" y="26159"/>
                    </a:cubicBezTo>
                    <a:cubicBezTo>
                      <a:pt x="25131" y="25925"/>
                      <a:pt x="24468" y="25691"/>
                      <a:pt x="23817" y="25443"/>
                    </a:cubicBezTo>
                    <a:cubicBezTo>
                      <a:pt x="23479" y="25313"/>
                      <a:pt x="23128" y="25170"/>
                      <a:pt x="22790" y="25040"/>
                    </a:cubicBezTo>
                    <a:cubicBezTo>
                      <a:pt x="22517" y="24936"/>
                      <a:pt x="22244" y="24819"/>
                      <a:pt x="21970" y="24702"/>
                    </a:cubicBezTo>
                    <a:cubicBezTo>
                      <a:pt x="21489" y="24507"/>
                      <a:pt x="21008" y="24299"/>
                      <a:pt x="20540" y="24078"/>
                    </a:cubicBezTo>
                    <a:cubicBezTo>
                      <a:pt x="20266" y="23961"/>
                      <a:pt x="19993" y="23843"/>
                      <a:pt x="19733" y="23713"/>
                    </a:cubicBezTo>
                    <a:cubicBezTo>
                      <a:pt x="19252" y="23492"/>
                      <a:pt x="18757" y="23245"/>
                      <a:pt x="18276" y="23011"/>
                    </a:cubicBezTo>
                    <a:cubicBezTo>
                      <a:pt x="18042" y="22894"/>
                      <a:pt x="17821" y="22790"/>
                      <a:pt x="17600" y="22673"/>
                    </a:cubicBezTo>
                    <a:cubicBezTo>
                      <a:pt x="16910" y="22309"/>
                      <a:pt x="16221" y="21944"/>
                      <a:pt x="15558" y="21554"/>
                    </a:cubicBezTo>
                    <a:cubicBezTo>
                      <a:pt x="5256" y="15610"/>
                      <a:pt x="66" y="7792"/>
                      <a:pt x="27" y="1"/>
                    </a:cubicBezTo>
                    <a:close/>
                  </a:path>
                </a:pathLst>
              </a:custGeom>
              <a:solidFill>
                <a:srgbClr val="D9D9D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1" name="Google Shape;137;p16"/>
              <p:cNvSpPr/>
              <p:nvPr/>
            </p:nvSpPr>
            <p:spPr>
              <a:xfrm>
                <a:off x="2564339" y="3072377"/>
                <a:ext cx="1587464" cy="956990"/>
              </a:xfrm>
              <a:custGeom>
                <a:avLst/>
                <a:gdLst/>
                <a:ahLst/>
                <a:cxnLst/>
                <a:rect l="l" t="t" r="r" b="b"/>
                <a:pathLst>
                  <a:path w="104490" h="63074" extrusionOk="0">
                    <a:moveTo>
                      <a:pt x="26" y="0"/>
                    </a:moveTo>
                    <a:lnTo>
                      <a:pt x="0" y="8169"/>
                    </a:lnTo>
                    <a:cubicBezTo>
                      <a:pt x="39" y="15948"/>
                      <a:pt x="5242" y="23778"/>
                      <a:pt x="15531" y="29710"/>
                    </a:cubicBezTo>
                    <a:cubicBezTo>
                      <a:pt x="16194" y="30100"/>
                      <a:pt x="16884" y="30464"/>
                      <a:pt x="17573" y="30828"/>
                    </a:cubicBezTo>
                    <a:cubicBezTo>
                      <a:pt x="17794" y="30945"/>
                      <a:pt x="18028" y="31049"/>
                      <a:pt x="18250" y="31166"/>
                    </a:cubicBezTo>
                    <a:cubicBezTo>
                      <a:pt x="18744" y="31414"/>
                      <a:pt x="19225" y="31661"/>
                      <a:pt x="19719" y="31882"/>
                    </a:cubicBezTo>
                    <a:cubicBezTo>
                      <a:pt x="19980" y="31999"/>
                      <a:pt x="20240" y="32129"/>
                      <a:pt x="20513" y="32246"/>
                    </a:cubicBezTo>
                    <a:cubicBezTo>
                      <a:pt x="20981" y="32454"/>
                      <a:pt x="21462" y="32662"/>
                      <a:pt x="21944" y="32870"/>
                    </a:cubicBezTo>
                    <a:cubicBezTo>
                      <a:pt x="22217" y="32974"/>
                      <a:pt x="22490" y="33092"/>
                      <a:pt x="22763" y="33196"/>
                    </a:cubicBezTo>
                    <a:cubicBezTo>
                      <a:pt x="22906" y="33261"/>
                      <a:pt x="23049" y="33326"/>
                      <a:pt x="23192" y="33378"/>
                    </a:cubicBezTo>
                    <a:cubicBezTo>
                      <a:pt x="23388" y="33456"/>
                      <a:pt x="23596" y="33521"/>
                      <a:pt x="23804" y="33599"/>
                    </a:cubicBezTo>
                    <a:cubicBezTo>
                      <a:pt x="24454" y="33846"/>
                      <a:pt x="25105" y="34093"/>
                      <a:pt x="25768" y="34314"/>
                    </a:cubicBezTo>
                    <a:cubicBezTo>
                      <a:pt x="26093" y="34431"/>
                      <a:pt x="26431" y="34548"/>
                      <a:pt x="26770" y="34652"/>
                    </a:cubicBezTo>
                    <a:cubicBezTo>
                      <a:pt x="27485" y="34887"/>
                      <a:pt x="28200" y="35121"/>
                      <a:pt x="28916" y="35329"/>
                    </a:cubicBezTo>
                    <a:cubicBezTo>
                      <a:pt x="29124" y="35381"/>
                      <a:pt x="29332" y="35459"/>
                      <a:pt x="29527" y="35511"/>
                    </a:cubicBezTo>
                    <a:lnTo>
                      <a:pt x="29761" y="35576"/>
                    </a:lnTo>
                    <a:cubicBezTo>
                      <a:pt x="30269" y="35719"/>
                      <a:pt x="30763" y="35849"/>
                      <a:pt x="31270" y="35979"/>
                    </a:cubicBezTo>
                    <a:cubicBezTo>
                      <a:pt x="31660" y="36083"/>
                      <a:pt x="32051" y="36187"/>
                      <a:pt x="32454" y="36278"/>
                    </a:cubicBezTo>
                    <a:cubicBezTo>
                      <a:pt x="32974" y="36408"/>
                      <a:pt x="33507" y="36526"/>
                      <a:pt x="34028" y="36643"/>
                    </a:cubicBezTo>
                    <a:cubicBezTo>
                      <a:pt x="34366" y="36708"/>
                      <a:pt x="34704" y="36799"/>
                      <a:pt x="35042" y="36864"/>
                    </a:cubicBezTo>
                    <a:lnTo>
                      <a:pt x="35329" y="36929"/>
                    </a:lnTo>
                    <a:cubicBezTo>
                      <a:pt x="36187" y="37098"/>
                      <a:pt x="37046" y="37254"/>
                      <a:pt x="37917" y="37410"/>
                    </a:cubicBezTo>
                    <a:cubicBezTo>
                      <a:pt x="38203" y="37449"/>
                      <a:pt x="38489" y="37488"/>
                      <a:pt x="38776" y="37540"/>
                    </a:cubicBezTo>
                    <a:cubicBezTo>
                      <a:pt x="39257" y="37618"/>
                      <a:pt x="39725" y="37696"/>
                      <a:pt x="40206" y="37761"/>
                    </a:cubicBezTo>
                    <a:lnTo>
                      <a:pt x="40532" y="37800"/>
                    </a:lnTo>
                    <a:cubicBezTo>
                      <a:pt x="40896" y="37852"/>
                      <a:pt x="41260" y="37891"/>
                      <a:pt x="41624" y="37943"/>
                    </a:cubicBezTo>
                    <a:cubicBezTo>
                      <a:pt x="42144" y="38008"/>
                      <a:pt x="42678" y="38073"/>
                      <a:pt x="43198" y="38125"/>
                    </a:cubicBezTo>
                    <a:cubicBezTo>
                      <a:pt x="43588" y="38164"/>
                      <a:pt x="43966" y="38204"/>
                      <a:pt x="44356" y="38243"/>
                    </a:cubicBezTo>
                    <a:cubicBezTo>
                      <a:pt x="44681" y="38269"/>
                      <a:pt x="44980" y="38308"/>
                      <a:pt x="45305" y="38334"/>
                    </a:cubicBezTo>
                    <a:cubicBezTo>
                      <a:pt x="45500" y="38347"/>
                      <a:pt x="45709" y="38360"/>
                      <a:pt x="45904" y="38373"/>
                    </a:cubicBezTo>
                    <a:cubicBezTo>
                      <a:pt x="46294" y="38399"/>
                      <a:pt x="46697" y="38425"/>
                      <a:pt x="47087" y="38451"/>
                    </a:cubicBezTo>
                    <a:cubicBezTo>
                      <a:pt x="47608" y="38490"/>
                      <a:pt x="48115" y="38516"/>
                      <a:pt x="48635" y="38542"/>
                    </a:cubicBezTo>
                    <a:cubicBezTo>
                      <a:pt x="49038" y="38555"/>
                      <a:pt x="49429" y="38581"/>
                      <a:pt x="49832" y="38594"/>
                    </a:cubicBezTo>
                    <a:cubicBezTo>
                      <a:pt x="50066" y="38594"/>
                      <a:pt x="50287" y="38607"/>
                      <a:pt x="50521" y="38620"/>
                    </a:cubicBezTo>
                    <a:lnTo>
                      <a:pt x="51354" y="38620"/>
                    </a:lnTo>
                    <a:cubicBezTo>
                      <a:pt x="51796" y="38620"/>
                      <a:pt x="52238" y="38633"/>
                      <a:pt x="52681" y="38633"/>
                    </a:cubicBezTo>
                    <a:cubicBezTo>
                      <a:pt x="53175" y="38633"/>
                      <a:pt x="53669" y="38633"/>
                      <a:pt x="54176" y="38620"/>
                    </a:cubicBezTo>
                    <a:cubicBezTo>
                      <a:pt x="54619" y="38620"/>
                      <a:pt x="55061" y="38607"/>
                      <a:pt x="55503" y="38594"/>
                    </a:cubicBezTo>
                    <a:lnTo>
                      <a:pt x="56063" y="38594"/>
                    </a:lnTo>
                    <a:cubicBezTo>
                      <a:pt x="56661" y="38568"/>
                      <a:pt x="57259" y="38542"/>
                      <a:pt x="57858" y="38516"/>
                    </a:cubicBezTo>
                    <a:cubicBezTo>
                      <a:pt x="58482" y="38477"/>
                      <a:pt x="59106" y="38451"/>
                      <a:pt x="59731" y="38438"/>
                    </a:cubicBezTo>
                    <a:cubicBezTo>
                      <a:pt x="60082" y="38425"/>
                      <a:pt x="60420" y="38425"/>
                      <a:pt x="60758" y="38425"/>
                    </a:cubicBezTo>
                    <a:cubicBezTo>
                      <a:pt x="61162" y="38425"/>
                      <a:pt x="61565" y="38412"/>
                      <a:pt x="61968" y="38412"/>
                    </a:cubicBezTo>
                    <a:cubicBezTo>
                      <a:pt x="62306" y="38412"/>
                      <a:pt x="62657" y="38412"/>
                      <a:pt x="62996" y="38425"/>
                    </a:cubicBezTo>
                    <a:cubicBezTo>
                      <a:pt x="63412" y="38425"/>
                      <a:pt x="63815" y="38438"/>
                      <a:pt x="64218" y="38451"/>
                    </a:cubicBezTo>
                    <a:cubicBezTo>
                      <a:pt x="64543" y="38464"/>
                      <a:pt x="64856" y="38477"/>
                      <a:pt x="65181" y="38490"/>
                    </a:cubicBezTo>
                    <a:cubicBezTo>
                      <a:pt x="65597" y="38503"/>
                      <a:pt x="66013" y="38529"/>
                      <a:pt x="66430" y="38555"/>
                    </a:cubicBezTo>
                    <a:cubicBezTo>
                      <a:pt x="66742" y="38581"/>
                      <a:pt x="67054" y="38594"/>
                      <a:pt x="67366" y="38620"/>
                    </a:cubicBezTo>
                    <a:cubicBezTo>
                      <a:pt x="67795" y="38659"/>
                      <a:pt x="68212" y="38698"/>
                      <a:pt x="68628" y="38737"/>
                    </a:cubicBezTo>
                    <a:cubicBezTo>
                      <a:pt x="68940" y="38763"/>
                      <a:pt x="69239" y="38789"/>
                      <a:pt x="69551" y="38815"/>
                    </a:cubicBezTo>
                    <a:cubicBezTo>
                      <a:pt x="69981" y="38867"/>
                      <a:pt x="70410" y="38919"/>
                      <a:pt x="70839" y="38971"/>
                    </a:cubicBezTo>
                    <a:cubicBezTo>
                      <a:pt x="71125" y="39010"/>
                      <a:pt x="71411" y="39049"/>
                      <a:pt x="71698" y="39088"/>
                    </a:cubicBezTo>
                    <a:cubicBezTo>
                      <a:pt x="72179" y="39153"/>
                      <a:pt x="72647" y="39231"/>
                      <a:pt x="73128" y="39296"/>
                    </a:cubicBezTo>
                    <a:cubicBezTo>
                      <a:pt x="73363" y="39335"/>
                      <a:pt x="73597" y="39374"/>
                      <a:pt x="73831" y="39413"/>
                    </a:cubicBezTo>
                    <a:cubicBezTo>
                      <a:pt x="74533" y="39530"/>
                      <a:pt x="75236" y="39660"/>
                      <a:pt x="75938" y="39803"/>
                    </a:cubicBezTo>
                    <a:cubicBezTo>
                      <a:pt x="76263" y="39868"/>
                      <a:pt x="76588" y="39947"/>
                      <a:pt x="76914" y="40025"/>
                    </a:cubicBezTo>
                    <a:cubicBezTo>
                      <a:pt x="77343" y="40116"/>
                      <a:pt x="77785" y="40207"/>
                      <a:pt x="78214" y="40311"/>
                    </a:cubicBezTo>
                    <a:cubicBezTo>
                      <a:pt x="78527" y="40389"/>
                      <a:pt x="78839" y="40480"/>
                      <a:pt x="79138" y="40558"/>
                    </a:cubicBezTo>
                    <a:cubicBezTo>
                      <a:pt x="79554" y="40662"/>
                      <a:pt x="79970" y="40766"/>
                      <a:pt x="80374" y="40883"/>
                    </a:cubicBezTo>
                    <a:cubicBezTo>
                      <a:pt x="80582" y="40935"/>
                      <a:pt x="80790" y="41000"/>
                      <a:pt x="80998" y="41065"/>
                    </a:cubicBezTo>
                    <a:cubicBezTo>
                      <a:pt x="81596" y="41247"/>
                      <a:pt x="82195" y="41429"/>
                      <a:pt x="82793" y="41625"/>
                    </a:cubicBezTo>
                    <a:cubicBezTo>
                      <a:pt x="83053" y="41703"/>
                      <a:pt x="83313" y="41794"/>
                      <a:pt x="83587" y="41898"/>
                    </a:cubicBezTo>
                    <a:cubicBezTo>
                      <a:pt x="84120" y="42080"/>
                      <a:pt x="84653" y="42275"/>
                      <a:pt x="85173" y="42470"/>
                    </a:cubicBezTo>
                    <a:cubicBezTo>
                      <a:pt x="85408" y="42561"/>
                      <a:pt x="85642" y="42652"/>
                      <a:pt x="85876" y="42743"/>
                    </a:cubicBezTo>
                    <a:cubicBezTo>
                      <a:pt x="86812" y="43120"/>
                      <a:pt x="87749" y="43524"/>
                      <a:pt x="88647" y="43953"/>
                    </a:cubicBezTo>
                    <a:cubicBezTo>
                      <a:pt x="88829" y="44031"/>
                      <a:pt x="88998" y="44109"/>
                      <a:pt x="89167" y="44200"/>
                    </a:cubicBezTo>
                    <a:cubicBezTo>
                      <a:pt x="90103" y="44655"/>
                      <a:pt x="91014" y="45124"/>
                      <a:pt x="91898" y="45631"/>
                    </a:cubicBezTo>
                    <a:cubicBezTo>
                      <a:pt x="100249" y="50457"/>
                      <a:pt x="104412" y="56752"/>
                      <a:pt x="104464" y="63074"/>
                    </a:cubicBezTo>
                    <a:lnTo>
                      <a:pt x="104490" y="54905"/>
                    </a:lnTo>
                    <a:cubicBezTo>
                      <a:pt x="104438" y="48584"/>
                      <a:pt x="100262" y="42288"/>
                      <a:pt x="91911" y="37462"/>
                    </a:cubicBezTo>
                    <a:cubicBezTo>
                      <a:pt x="91027" y="36955"/>
                      <a:pt x="90116" y="36487"/>
                      <a:pt x="89180" y="36018"/>
                    </a:cubicBezTo>
                    <a:cubicBezTo>
                      <a:pt x="89011" y="35940"/>
                      <a:pt x="88842" y="35862"/>
                      <a:pt x="88660" y="35771"/>
                    </a:cubicBezTo>
                    <a:cubicBezTo>
                      <a:pt x="87762" y="35342"/>
                      <a:pt x="86838" y="34939"/>
                      <a:pt x="85889" y="34574"/>
                    </a:cubicBezTo>
                    <a:cubicBezTo>
                      <a:pt x="85811" y="34535"/>
                      <a:pt x="85746" y="34509"/>
                      <a:pt x="85668" y="34470"/>
                    </a:cubicBezTo>
                    <a:cubicBezTo>
                      <a:pt x="85512" y="34418"/>
                      <a:pt x="85343" y="34353"/>
                      <a:pt x="85186" y="34301"/>
                    </a:cubicBezTo>
                    <a:cubicBezTo>
                      <a:pt x="84666" y="34093"/>
                      <a:pt x="84133" y="33911"/>
                      <a:pt x="83600" y="33716"/>
                    </a:cubicBezTo>
                    <a:cubicBezTo>
                      <a:pt x="83326" y="33625"/>
                      <a:pt x="83066" y="33534"/>
                      <a:pt x="82793" y="33443"/>
                    </a:cubicBezTo>
                    <a:cubicBezTo>
                      <a:pt x="82208" y="33248"/>
                      <a:pt x="81609" y="33066"/>
                      <a:pt x="81011" y="32896"/>
                    </a:cubicBezTo>
                    <a:cubicBezTo>
                      <a:pt x="80842" y="32844"/>
                      <a:pt x="80699" y="32792"/>
                      <a:pt x="80543" y="32753"/>
                    </a:cubicBezTo>
                    <a:lnTo>
                      <a:pt x="80374" y="32714"/>
                    </a:lnTo>
                    <a:cubicBezTo>
                      <a:pt x="79970" y="32597"/>
                      <a:pt x="79554" y="32493"/>
                      <a:pt x="79138" y="32389"/>
                    </a:cubicBezTo>
                    <a:cubicBezTo>
                      <a:pt x="78839" y="32298"/>
                      <a:pt x="78527" y="32220"/>
                      <a:pt x="78227" y="32142"/>
                    </a:cubicBezTo>
                    <a:cubicBezTo>
                      <a:pt x="77785" y="32038"/>
                      <a:pt x="77343" y="31947"/>
                      <a:pt x="76914" y="31843"/>
                    </a:cubicBezTo>
                    <a:cubicBezTo>
                      <a:pt x="76641" y="31791"/>
                      <a:pt x="76380" y="31726"/>
                      <a:pt x="76107" y="31661"/>
                    </a:cubicBezTo>
                    <a:lnTo>
                      <a:pt x="75938" y="31635"/>
                    </a:lnTo>
                    <a:cubicBezTo>
                      <a:pt x="75236" y="31492"/>
                      <a:pt x="74533" y="31362"/>
                      <a:pt x="73831" y="31244"/>
                    </a:cubicBezTo>
                    <a:cubicBezTo>
                      <a:pt x="73597" y="31205"/>
                      <a:pt x="73363" y="31166"/>
                      <a:pt x="73128" y="31127"/>
                    </a:cubicBezTo>
                    <a:cubicBezTo>
                      <a:pt x="72725" y="31062"/>
                      <a:pt x="72335" y="30997"/>
                      <a:pt x="71919" y="30945"/>
                    </a:cubicBezTo>
                    <a:lnTo>
                      <a:pt x="71711" y="30906"/>
                    </a:lnTo>
                    <a:cubicBezTo>
                      <a:pt x="71424" y="30867"/>
                      <a:pt x="71125" y="30841"/>
                      <a:pt x="70839" y="30802"/>
                    </a:cubicBezTo>
                    <a:cubicBezTo>
                      <a:pt x="70410" y="30750"/>
                      <a:pt x="69981" y="30698"/>
                      <a:pt x="69538" y="30646"/>
                    </a:cubicBezTo>
                    <a:cubicBezTo>
                      <a:pt x="69239" y="30620"/>
                      <a:pt x="68927" y="30594"/>
                      <a:pt x="68628" y="30555"/>
                    </a:cubicBezTo>
                    <a:cubicBezTo>
                      <a:pt x="68355" y="30529"/>
                      <a:pt x="68082" y="30503"/>
                      <a:pt x="67795" y="30477"/>
                    </a:cubicBezTo>
                    <a:cubicBezTo>
                      <a:pt x="67652" y="30464"/>
                      <a:pt x="67509" y="30464"/>
                      <a:pt x="67366" y="30451"/>
                    </a:cubicBezTo>
                    <a:cubicBezTo>
                      <a:pt x="67054" y="30425"/>
                      <a:pt x="66742" y="30412"/>
                      <a:pt x="66430" y="30386"/>
                    </a:cubicBezTo>
                    <a:cubicBezTo>
                      <a:pt x="66013" y="30360"/>
                      <a:pt x="65597" y="30334"/>
                      <a:pt x="65168" y="30321"/>
                    </a:cubicBezTo>
                    <a:cubicBezTo>
                      <a:pt x="64856" y="30308"/>
                      <a:pt x="64543" y="30295"/>
                      <a:pt x="64218" y="30282"/>
                    </a:cubicBezTo>
                    <a:cubicBezTo>
                      <a:pt x="64023" y="30282"/>
                      <a:pt x="63828" y="30269"/>
                      <a:pt x="63633" y="30256"/>
                    </a:cubicBezTo>
                    <a:lnTo>
                      <a:pt x="62996" y="30256"/>
                    </a:lnTo>
                    <a:cubicBezTo>
                      <a:pt x="62657" y="30256"/>
                      <a:pt x="62306" y="30243"/>
                      <a:pt x="61968" y="30243"/>
                    </a:cubicBezTo>
                    <a:cubicBezTo>
                      <a:pt x="61565" y="30243"/>
                      <a:pt x="61162" y="30243"/>
                      <a:pt x="60758" y="30256"/>
                    </a:cubicBezTo>
                    <a:cubicBezTo>
                      <a:pt x="60420" y="30256"/>
                      <a:pt x="60069" y="30269"/>
                      <a:pt x="59731" y="30269"/>
                    </a:cubicBezTo>
                    <a:cubicBezTo>
                      <a:pt x="59575" y="30269"/>
                      <a:pt x="59432" y="30269"/>
                      <a:pt x="59275" y="30282"/>
                    </a:cubicBezTo>
                    <a:cubicBezTo>
                      <a:pt x="58807" y="30295"/>
                      <a:pt x="58326" y="30321"/>
                      <a:pt x="57858" y="30347"/>
                    </a:cubicBezTo>
                    <a:cubicBezTo>
                      <a:pt x="57064" y="30386"/>
                      <a:pt x="56284" y="30412"/>
                      <a:pt x="55503" y="30438"/>
                    </a:cubicBezTo>
                    <a:cubicBezTo>
                      <a:pt x="55048" y="30451"/>
                      <a:pt x="54606" y="30451"/>
                      <a:pt x="54163" y="30464"/>
                    </a:cubicBezTo>
                    <a:cubicBezTo>
                      <a:pt x="53669" y="30464"/>
                      <a:pt x="53175" y="30477"/>
                      <a:pt x="52681" y="30477"/>
                    </a:cubicBezTo>
                    <a:cubicBezTo>
                      <a:pt x="52225" y="30477"/>
                      <a:pt x="51783" y="30477"/>
                      <a:pt x="51341" y="30464"/>
                    </a:cubicBezTo>
                    <a:cubicBezTo>
                      <a:pt x="50834" y="30464"/>
                      <a:pt x="50339" y="30438"/>
                      <a:pt x="49832" y="30425"/>
                    </a:cubicBezTo>
                    <a:cubicBezTo>
                      <a:pt x="49429" y="30412"/>
                      <a:pt x="49025" y="30399"/>
                      <a:pt x="48635" y="30373"/>
                    </a:cubicBezTo>
                    <a:cubicBezTo>
                      <a:pt x="48115" y="30347"/>
                      <a:pt x="47595" y="30321"/>
                      <a:pt x="47087" y="30295"/>
                    </a:cubicBezTo>
                    <a:cubicBezTo>
                      <a:pt x="46684" y="30269"/>
                      <a:pt x="46294" y="30243"/>
                      <a:pt x="45904" y="30217"/>
                    </a:cubicBezTo>
                    <a:cubicBezTo>
                      <a:pt x="45383" y="30178"/>
                      <a:pt x="44863" y="30126"/>
                      <a:pt x="44343" y="30074"/>
                    </a:cubicBezTo>
                    <a:cubicBezTo>
                      <a:pt x="43966" y="30048"/>
                      <a:pt x="43575" y="30009"/>
                      <a:pt x="43198" y="29970"/>
                    </a:cubicBezTo>
                    <a:cubicBezTo>
                      <a:pt x="42678" y="29905"/>
                      <a:pt x="42144" y="29840"/>
                      <a:pt x="41611" y="29775"/>
                    </a:cubicBezTo>
                    <a:cubicBezTo>
                      <a:pt x="41260" y="29736"/>
                      <a:pt x="40896" y="29697"/>
                      <a:pt x="40532" y="29645"/>
                    </a:cubicBezTo>
                    <a:cubicBezTo>
                      <a:pt x="39946" y="29567"/>
                      <a:pt x="39361" y="29475"/>
                      <a:pt x="38776" y="29371"/>
                    </a:cubicBezTo>
                    <a:cubicBezTo>
                      <a:pt x="38489" y="29332"/>
                      <a:pt x="38203" y="29293"/>
                      <a:pt x="37917" y="29241"/>
                    </a:cubicBezTo>
                    <a:cubicBezTo>
                      <a:pt x="37046" y="29098"/>
                      <a:pt x="36187" y="28942"/>
                      <a:pt x="35342" y="28760"/>
                    </a:cubicBezTo>
                    <a:cubicBezTo>
                      <a:pt x="34899" y="28682"/>
                      <a:pt x="34457" y="28565"/>
                      <a:pt x="34028" y="28474"/>
                    </a:cubicBezTo>
                    <a:cubicBezTo>
                      <a:pt x="33507" y="28357"/>
                      <a:pt x="32974" y="28253"/>
                      <a:pt x="32467" y="28123"/>
                    </a:cubicBezTo>
                    <a:cubicBezTo>
                      <a:pt x="32064" y="28032"/>
                      <a:pt x="31673" y="27915"/>
                      <a:pt x="31270" y="27810"/>
                    </a:cubicBezTo>
                    <a:cubicBezTo>
                      <a:pt x="30776" y="27680"/>
                      <a:pt x="30269" y="27563"/>
                      <a:pt x="29774" y="27420"/>
                    </a:cubicBezTo>
                    <a:cubicBezTo>
                      <a:pt x="29488" y="27342"/>
                      <a:pt x="29215" y="27251"/>
                      <a:pt x="28929" y="27173"/>
                    </a:cubicBezTo>
                    <a:cubicBezTo>
                      <a:pt x="28200" y="26952"/>
                      <a:pt x="27485" y="26731"/>
                      <a:pt x="26770" y="26497"/>
                    </a:cubicBezTo>
                    <a:cubicBezTo>
                      <a:pt x="26444" y="26393"/>
                      <a:pt x="26106" y="26276"/>
                      <a:pt x="25781" y="26159"/>
                    </a:cubicBezTo>
                    <a:cubicBezTo>
                      <a:pt x="25118" y="25924"/>
                      <a:pt x="24454" y="25690"/>
                      <a:pt x="23804" y="25443"/>
                    </a:cubicBezTo>
                    <a:cubicBezTo>
                      <a:pt x="23466" y="25313"/>
                      <a:pt x="23114" y="25183"/>
                      <a:pt x="22763" y="25040"/>
                    </a:cubicBezTo>
                    <a:cubicBezTo>
                      <a:pt x="22490" y="24936"/>
                      <a:pt x="22230" y="24819"/>
                      <a:pt x="21957" y="24715"/>
                    </a:cubicBezTo>
                    <a:cubicBezTo>
                      <a:pt x="21462" y="24507"/>
                      <a:pt x="20981" y="24298"/>
                      <a:pt x="20513" y="24077"/>
                    </a:cubicBezTo>
                    <a:cubicBezTo>
                      <a:pt x="20240" y="23960"/>
                      <a:pt x="19980" y="23843"/>
                      <a:pt x="19706" y="23726"/>
                    </a:cubicBezTo>
                    <a:cubicBezTo>
                      <a:pt x="19225" y="23492"/>
                      <a:pt x="18731" y="23258"/>
                      <a:pt x="18250" y="23011"/>
                    </a:cubicBezTo>
                    <a:cubicBezTo>
                      <a:pt x="18028" y="22894"/>
                      <a:pt x="17794" y="22790"/>
                      <a:pt x="17573" y="22672"/>
                    </a:cubicBezTo>
                    <a:cubicBezTo>
                      <a:pt x="16884" y="22308"/>
                      <a:pt x="16194" y="21944"/>
                      <a:pt x="15531" y="21554"/>
                    </a:cubicBezTo>
                    <a:cubicBezTo>
                      <a:pt x="5255" y="15596"/>
                      <a:pt x="65" y="7779"/>
                      <a:pt x="26" y="0"/>
                    </a:cubicBezTo>
                    <a:close/>
                  </a:path>
                </a:pathLst>
              </a:custGeom>
              <a:solidFill>
                <a:srgbClr val="D9D9D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2" name="Google Shape;138;p16"/>
              <p:cNvSpPr/>
              <p:nvPr/>
            </p:nvSpPr>
            <p:spPr>
              <a:xfrm>
                <a:off x="2913821" y="3909833"/>
                <a:ext cx="1383884" cy="586630"/>
              </a:xfrm>
              <a:custGeom>
                <a:avLst/>
                <a:gdLst/>
                <a:ahLst/>
                <a:cxnLst/>
                <a:rect l="l" t="t" r="r" b="b"/>
                <a:pathLst>
                  <a:path w="91210" h="38664" extrusionOk="0">
                    <a:moveTo>
                      <a:pt x="91210" y="0"/>
                    </a:moveTo>
                    <a:lnTo>
                      <a:pt x="91209" y="97"/>
                    </a:lnTo>
                    <a:lnTo>
                      <a:pt x="91209" y="97"/>
                    </a:lnTo>
                    <a:cubicBezTo>
                      <a:pt x="91209" y="65"/>
                      <a:pt x="91210" y="33"/>
                      <a:pt x="91210" y="0"/>
                    </a:cubicBezTo>
                    <a:close/>
                    <a:moveTo>
                      <a:pt x="91209" y="97"/>
                    </a:moveTo>
                    <a:lnTo>
                      <a:pt x="91209" y="97"/>
                    </a:lnTo>
                    <a:cubicBezTo>
                      <a:pt x="91207" y="425"/>
                      <a:pt x="91194" y="733"/>
                      <a:pt x="91171" y="1041"/>
                    </a:cubicBezTo>
                    <a:cubicBezTo>
                      <a:pt x="91157" y="1301"/>
                      <a:pt x="91144" y="1561"/>
                      <a:pt x="91118" y="1821"/>
                    </a:cubicBezTo>
                    <a:cubicBezTo>
                      <a:pt x="91092" y="2082"/>
                      <a:pt x="91066" y="2290"/>
                      <a:pt x="91040" y="2524"/>
                    </a:cubicBezTo>
                    <a:cubicBezTo>
                      <a:pt x="91001" y="2758"/>
                      <a:pt x="90962" y="3044"/>
                      <a:pt x="90910" y="3304"/>
                    </a:cubicBezTo>
                    <a:cubicBezTo>
                      <a:pt x="90871" y="3564"/>
                      <a:pt x="90819" y="3773"/>
                      <a:pt x="90767" y="4007"/>
                    </a:cubicBezTo>
                    <a:cubicBezTo>
                      <a:pt x="90715" y="4241"/>
                      <a:pt x="90650" y="4514"/>
                      <a:pt x="90585" y="4774"/>
                    </a:cubicBezTo>
                    <a:cubicBezTo>
                      <a:pt x="90520" y="5021"/>
                      <a:pt x="90455" y="5242"/>
                      <a:pt x="90377" y="5477"/>
                    </a:cubicBezTo>
                    <a:cubicBezTo>
                      <a:pt x="90312" y="5711"/>
                      <a:pt x="90221" y="5984"/>
                      <a:pt x="90130" y="6231"/>
                    </a:cubicBezTo>
                    <a:cubicBezTo>
                      <a:pt x="90052" y="6478"/>
                      <a:pt x="89974" y="6686"/>
                      <a:pt x="89883" y="6920"/>
                    </a:cubicBezTo>
                    <a:cubicBezTo>
                      <a:pt x="89779" y="7194"/>
                      <a:pt x="89662" y="7454"/>
                      <a:pt x="89545" y="7714"/>
                    </a:cubicBezTo>
                    <a:cubicBezTo>
                      <a:pt x="89440" y="7935"/>
                      <a:pt x="89336" y="8169"/>
                      <a:pt x="89232" y="8390"/>
                    </a:cubicBezTo>
                    <a:cubicBezTo>
                      <a:pt x="89102" y="8650"/>
                      <a:pt x="88972" y="8911"/>
                      <a:pt x="88829" y="9171"/>
                    </a:cubicBezTo>
                    <a:cubicBezTo>
                      <a:pt x="88712" y="9392"/>
                      <a:pt x="88595" y="9613"/>
                      <a:pt x="88465" y="9821"/>
                    </a:cubicBezTo>
                    <a:cubicBezTo>
                      <a:pt x="88283" y="10146"/>
                      <a:pt x="88088" y="10458"/>
                      <a:pt x="87893" y="10758"/>
                    </a:cubicBezTo>
                    <a:cubicBezTo>
                      <a:pt x="87776" y="10953"/>
                      <a:pt x="87658" y="11135"/>
                      <a:pt x="87528" y="11317"/>
                    </a:cubicBezTo>
                    <a:cubicBezTo>
                      <a:pt x="87294" y="11681"/>
                      <a:pt x="87034" y="12019"/>
                      <a:pt x="86761" y="12371"/>
                    </a:cubicBezTo>
                    <a:cubicBezTo>
                      <a:pt x="86657" y="12514"/>
                      <a:pt x="86566" y="12644"/>
                      <a:pt x="86462" y="12787"/>
                    </a:cubicBezTo>
                    <a:cubicBezTo>
                      <a:pt x="86033" y="13320"/>
                      <a:pt x="85577" y="13853"/>
                      <a:pt x="85096" y="14387"/>
                    </a:cubicBezTo>
                    <a:cubicBezTo>
                      <a:pt x="84966" y="14517"/>
                      <a:pt x="84823" y="14660"/>
                      <a:pt x="84693" y="14803"/>
                    </a:cubicBezTo>
                    <a:cubicBezTo>
                      <a:pt x="84316" y="15193"/>
                      <a:pt x="83912" y="15583"/>
                      <a:pt x="83509" y="15974"/>
                    </a:cubicBezTo>
                    <a:cubicBezTo>
                      <a:pt x="83327" y="16156"/>
                      <a:pt x="83132" y="16338"/>
                      <a:pt x="82937" y="16507"/>
                    </a:cubicBezTo>
                    <a:cubicBezTo>
                      <a:pt x="82690" y="16728"/>
                      <a:pt x="82442" y="16949"/>
                      <a:pt x="82195" y="17157"/>
                    </a:cubicBezTo>
                    <a:cubicBezTo>
                      <a:pt x="81935" y="17378"/>
                      <a:pt x="81701" y="17574"/>
                      <a:pt x="81454" y="17782"/>
                    </a:cubicBezTo>
                    <a:cubicBezTo>
                      <a:pt x="81207" y="17977"/>
                      <a:pt x="80921" y="18198"/>
                      <a:pt x="80647" y="18406"/>
                    </a:cubicBezTo>
                    <a:cubicBezTo>
                      <a:pt x="80361" y="18627"/>
                      <a:pt x="80114" y="18809"/>
                      <a:pt x="79841" y="19017"/>
                    </a:cubicBezTo>
                    <a:cubicBezTo>
                      <a:pt x="79568" y="19213"/>
                      <a:pt x="79269" y="19421"/>
                      <a:pt x="78969" y="19629"/>
                    </a:cubicBezTo>
                    <a:cubicBezTo>
                      <a:pt x="78683" y="19824"/>
                      <a:pt x="78410" y="20019"/>
                      <a:pt x="78124" y="20201"/>
                    </a:cubicBezTo>
                    <a:cubicBezTo>
                      <a:pt x="77825" y="20396"/>
                      <a:pt x="77500" y="20604"/>
                      <a:pt x="77187" y="20799"/>
                    </a:cubicBezTo>
                    <a:cubicBezTo>
                      <a:pt x="76771" y="21060"/>
                      <a:pt x="76355" y="21320"/>
                      <a:pt x="75913" y="21580"/>
                    </a:cubicBezTo>
                    <a:cubicBezTo>
                      <a:pt x="75119" y="22035"/>
                      <a:pt x="74287" y="22477"/>
                      <a:pt x="73454" y="22907"/>
                    </a:cubicBezTo>
                    <a:cubicBezTo>
                      <a:pt x="73220" y="23024"/>
                      <a:pt x="72986" y="23141"/>
                      <a:pt x="72739" y="23258"/>
                    </a:cubicBezTo>
                    <a:cubicBezTo>
                      <a:pt x="72075" y="23596"/>
                      <a:pt x="71399" y="23908"/>
                      <a:pt x="70710" y="24220"/>
                    </a:cubicBezTo>
                    <a:cubicBezTo>
                      <a:pt x="70501" y="24312"/>
                      <a:pt x="70306" y="24403"/>
                      <a:pt x="70098" y="24494"/>
                    </a:cubicBezTo>
                    <a:cubicBezTo>
                      <a:pt x="69240" y="24871"/>
                      <a:pt x="68355" y="25222"/>
                      <a:pt x="67445" y="25573"/>
                    </a:cubicBezTo>
                    <a:cubicBezTo>
                      <a:pt x="67237" y="25638"/>
                      <a:pt x="67041" y="25716"/>
                      <a:pt x="66833" y="25781"/>
                    </a:cubicBezTo>
                    <a:cubicBezTo>
                      <a:pt x="66105" y="26055"/>
                      <a:pt x="65364" y="26315"/>
                      <a:pt x="64609" y="26562"/>
                    </a:cubicBezTo>
                    <a:cubicBezTo>
                      <a:pt x="64310" y="26666"/>
                      <a:pt x="63998" y="26757"/>
                      <a:pt x="63699" y="26861"/>
                    </a:cubicBezTo>
                    <a:cubicBezTo>
                      <a:pt x="63295" y="26978"/>
                      <a:pt x="62879" y="27108"/>
                      <a:pt x="62463" y="27225"/>
                    </a:cubicBezTo>
                    <a:cubicBezTo>
                      <a:pt x="62099" y="27329"/>
                      <a:pt x="61721" y="27446"/>
                      <a:pt x="61357" y="27550"/>
                    </a:cubicBezTo>
                    <a:cubicBezTo>
                      <a:pt x="60941" y="27667"/>
                      <a:pt x="60512" y="27772"/>
                      <a:pt x="60095" y="27889"/>
                    </a:cubicBezTo>
                    <a:cubicBezTo>
                      <a:pt x="59718" y="27980"/>
                      <a:pt x="59341" y="28084"/>
                      <a:pt x="58951" y="28175"/>
                    </a:cubicBezTo>
                    <a:cubicBezTo>
                      <a:pt x="58535" y="28279"/>
                      <a:pt x="58092" y="28370"/>
                      <a:pt x="57663" y="28461"/>
                    </a:cubicBezTo>
                    <a:cubicBezTo>
                      <a:pt x="57286" y="28552"/>
                      <a:pt x="56909" y="28630"/>
                      <a:pt x="56531" y="28721"/>
                    </a:cubicBezTo>
                    <a:cubicBezTo>
                      <a:pt x="56089" y="28812"/>
                      <a:pt x="55660" y="28890"/>
                      <a:pt x="55218" y="28968"/>
                    </a:cubicBezTo>
                    <a:cubicBezTo>
                      <a:pt x="54853" y="29046"/>
                      <a:pt x="54489" y="29111"/>
                      <a:pt x="54125" y="29176"/>
                    </a:cubicBezTo>
                    <a:cubicBezTo>
                      <a:pt x="53136" y="29345"/>
                      <a:pt x="52148" y="29515"/>
                      <a:pt x="51146" y="29658"/>
                    </a:cubicBezTo>
                    <a:cubicBezTo>
                      <a:pt x="50990" y="29671"/>
                      <a:pt x="50834" y="29697"/>
                      <a:pt x="50678" y="29710"/>
                    </a:cubicBezTo>
                    <a:cubicBezTo>
                      <a:pt x="49819" y="29827"/>
                      <a:pt x="48961" y="29931"/>
                      <a:pt x="48089" y="30022"/>
                    </a:cubicBezTo>
                    <a:cubicBezTo>
                      <a:pt x="47751" y="30061"/>
                      <a:pt x="47413" y="30087"/>
                      <a:pt x="47088" y="30113"/>
                    </a:cubicBezTo>
                    <a:cubicBezTo>
                      <a:pt x="46529" y="30165"/>
                      <a:pt x="45969" y="30217"/>
                      <a:pt x="45397" y="30256"/>
                    </a:cubicBezTo>
                    <a:cubicBezTo>
                      <a:pt x="45046" y="30282"/>
                      <a:pt x="44695" y="30308"/>
                      <a:pt x="44343" y="30334"/>
                    </a:cubicBezTo>
                    <a:cubicBezTo>
                      <a:pt x="43745" y="30373"/>
                      <a:pt x="43160" y="30399"/>
                      <a:pt x="42574" y="30425"/>
                    </a:cubicBezTo>
                    <a:cubicBezTo>
                      <a:pt x="42249" y="30438"/>
                      <a:pt x="41924" y="30451"/>
                      <a:pt x="41599" y="30464"/>
                    </a:cubicBezTo>
                    <a:cubicBezTo>
                      <a:pt x="40649" y="30490"/>
                      <a:pt x="39713" y="30516"/>
                      <a:pt x="38763" y="30516"/>
                    </a:cubicBezTo>
                    <a:cubicBezTo>
                      <a:pt x="37957" y="30516"/>
                      <a:pt x="37150" y="30503"/>
                      <a:pt x="36344" y="30477"/>
                    </a:cubicBezTo>
                    <a:cubicBezTo>
                      <a:pt x="35862" y="30464"/>
                      <a:pt x="35368" y="30438"/>
                      <a:pt x="34887" y="30425"/>
                    </a:cubicBezTo>
                    <a:cubicBezTo>
                      <a:pt x="34523" y="30412"/>
                      <a:pt x="34158" y="30399"/>
                      <a:pt x="33807" y="30373"/>
                    </a:cubicBezTo>
                    <a:cubicBezTo>
                      <a:pt x="33287" y="30347"/>
                      <a:pt x="32767" y="30308"/>
                      <a:pt x="32246" y="30269"/>
                    </a:cubicBezTo>
                    <a:cubicBezTo>
                      <a:pt x="31921" y="30243"/>
                      <a:pt x="31596" y="30230"/>
                      <a:pt x="31258" y="30204"/>
                    </a:cubicBezTo>
                    <a:cubicBezTo>
                      <a:pt x="30646" y="30152"/>
                      <a:pt x="30022" y="30087"/>
                      <a:pt x="29411" y="30022"/>
                    </a:cubicBezTo>
                    <a:cubicBezTo>
                      <a:pt x="29189" y="29996"/>
                      <a:pt x="28955" y="29983"/>
                      <a:pt x="28734" y="29957"/>
                    </a:cubicBezTo>
                    <a:cubicBezTo>
                      <a:pt x="27902" y="29866"/>
                      <a:pt x="27056" y="29749"/>
                      <a:pt x="26224" y="29632"/>
                    </a:cubicBezTo>
                    <a:lnTo>
                      <a:pt x="25925" y="29580"/>
                    </a:lnTo>
                    <a:cubicBezTo>
                      <a:pt x="25183" y="29476"/>
                      <a:pt x="24429" y="29358"/>
                      <a:pt x="23687" y="29228"/>
                    </a:cubicBezTo>
                    <a:cubicBezTo>
                      <a:pt x="23388" y="29176"/>
                      <a:pt x="23102" y="29124"/>
                      <a:pt x="22816" y="29072"/>
                    </a:cubicBezTo>
                    <a:cubicBezTo>
                      <a:pt x="22269" y="28968"/>
                      <a:pt x="21723" y="28864"/>
                      <a:pt x="21177" y="28760"/>
                    </a:cubicBezTo>
                    <a:cubicBezTo>
                      <a:pt x="20904" y="28708"/>
                      <a:pt x="20644" y="28643"/>
                      <a:pt x="20370" y="28578"/>
                    </a:cubicBezTo>
                    <a:cubicBezTo>
                      <a:pt x="19772" y="28448"/>
                      <a:pt x="19161" y="28318"/>
                      <a:pt x="18562" y="28175"/>
                    </a:cubicBezTo>
                    <a:cubicBezTo>
                      <a:pt x="18237" y="28097"/>
                      <a:pt x="17912" y="28006"/>
                      <a:pt x="17600" y="27928"/>
                    </a:cubicBezTo>
                    <a:cubicBezTo>
                      <a:pt x="17053" y="27798"/>
                      <a:pt x="16507" y="27654"/>
                      <a:pt x="15974" y="27498"/>
                    </a:cubicBezTo>
                    <a:cubicBezTo>
                      <a:pt x="15675" y="27420"/>
                      <a:pt x="15375" y="27342"/>
                      <a:pt x="15076" y="27251"/>
                    </a:cubicBezTo>
                    <a:cubicBezTo>
                      <a:pt x="14257" y="27004"/>
                      <a:pt x="13450" y="26757"/>
                      <a:pt x="12657" y="26497"/>
                    </a:cubicBezTo>
                    <a:cubicBezTo>
                      <a:pt x="12488" y="26445"/>
                      <a:pt x="12332" y="26393"/>
                      <a:pt x="12163" y="26328"/>
                    </a:cubicBezTo>
                    <a:cubicBezTo>
                      <a:pt x="11226" y="26016"/>
                      <a:pt x="10303" y="25677"/>
                      <a:pt x="9405" y="25326"/>
                    </a:cubicBezTo>
                    <a:cubicBezTo>
                      <a:pt x="9028" y="25183"/>
                      <a:pt x="8651" y="25027"/>
                      <a:pt x="8273" y="24871"/>
                    </a:cubicBezTo>
                    <a:cubicBezTo>
                      <a:pt x="7987" y="24754"/>
                      <a:pt x="7688" y="24637"/>
                      <a:pt x="7402" y="24507"/>
                    </a:cubicBezTo>
                    <a:cubicBezTo>
                      <a:pt x="6986" y="24338"/>
                      <a:pt x="6582" y="24142"/>
                      <a:pt x="6179" y="23960"/>
                    </a:cubicBezTo>
                    <a:cubicBezTo>
                      <a:pt x="5906" y="23843"/>
                      <a:pt x="5633" y="23713"/>
                      <a:pt x="5373" y="23596"/>
                    </a:cubicBezTo>
                    <a:cubicBezTo>
                      <a:pt x="4930" y="23388"/>
                      <a:pt x="4488" y="23167"/>
                      <a:pt x="4059" y="22946"/>
                    </a:cubicBezTo>
                    <a:cubicBezTo>
                      <a:pt x="3838" y="22829"/>
                      <a:pt x="3617" y="22725"/>
                      <a:pt x="3409" y="22621"/>
                    </a:cubicBezTo>
                    <a:cubicBezTo>
                      <a:pt x="2758" y="22282"/>
                      <a:pt x="2134" y="21931"/>
                      <a:pt x="1509" y="21580"/>
                    </a:cubicBezTo>
                    <a:cubicBezTo>
                      <a:pt x="508" y="21008"/>
                      <a:pt x="27" y="20253"/>
                      <a:pt x="27" y="19499"/>
                    </a:cubicBezTo>
                    <a:lnTo>
                      <a:pt x="1" y="27680"/>
                    </a:lnTo>
                    <a:cubicBezTo>
                      <a:pt x="1" y="28422"/>
                      <a:pt x="482" y="29176"/>
                      <a:pt x="1483" y="29749"/>
                    </a:cubicBezTo>
                    <a:cubicBezTo>
                      <a:pt x="2108" y="30100"/>
                      <a:pt x="2732" y="30451"/>
                      <a:pt x="3383" y="30789"/>
                    </a:cubicBezTo>
                    <a:cubicBezTo>
                      <a:pt x="3591" y="30893"/>
                      <a:pt x="3812" y="31010"/>
                      <a:pt x="4033" y="31114"/>
                    </a:cubicBezTo>
                    <a:cubicBezTo>
                      <a:pt x="4462" y="31336"/>
                      <a:pt x="4904" y="31557"/>
                      <a:pt x="5347" y="31765"/>
                    </a:cubicBezTo>
                    <a:cubicBezTo>
                      <a:pt x="5620" y="31895"/>
                      <a:pt x="5880" y="32012"/>
                      <a:pt x="6153" y="32129"/>
                    </a:cubicBezTo>
                    <a:cubicBezTo>
                      <a:pt x="6556" y="32311"/>
                      <a:pt x="6960" y="32506"/>
                      <a:pt x="7376" y="32675"/>
                    </a:cubicBezTo>
                    <a:cubicBezTo>
                      <a:pt x="7662" y="32805"/>
                      <a:pt x="7961" y="32923"/>
                      <a:pt x="8247" y="33040"/>
                    </a:cubicBezTo>
                    <a:cubicBezTo>
                      <a:pt x="8547" y="33157"/>
                      <a:pt x="8833" y="33287"/>
                      <a:pt x="9132" y="33404"/>
                    </a:cubicBezTo>
                    <a:cubicBezTo>
                      <a:pt x="9210" y="33430"/>
                      <a:pt x="9288" y="33456"/>
                      <a:pt x="9379" y="33495"/>
                    </a:cubicBezTo>
                    <a:cubicBezTo>
                      <a:pt x="10290" y="33846"/>
                      <a:pt x="11213" y="34184"/>
                      <a:pt x="12137" y="34496"/>
                    </a:cubicBezTo>
                    <a:cubicBezTo>
                      <a:pt x="12306" y="34548"/>
                      <a:pt x="12462" y="34600"/>
                      <a:pt x="12631" y="34666"/>
                    </a:cubicBezTo>
                    <a:cubicBezTo>
                      <a:pt x="13424" y="34926"/>
                      <a:pt x="14244" y="35173"/>
                      <a:pt x="15050" y="35420"/>
                    </a:cubicBezTo>
                    <a:cubicBezTo>
                      <a:pt x="15193" y="35459"/>
                      <a:pt x="15336" y="35498"/>
                      <a:pt x="15480" y="35550"/>
                    </a:cubicBezTo>
                    <a:cubicBezTo>
                      <a:pt x="15623" y="35589"/>
                      <a:pt x="15805" y="35628"/>
                      <a:pt x="15961" y="35667"/>
                    </a:cubicBezTo>
                    <a:cubicBezTo>
                      <a:pt x="16494" y="35823"/>
                      <a:pt x="17027" y="35966"/>
                      <a:pt x="17574" y="36096"/>
                    </a:cubicBezTo>
                    <a:lnTo>
                      <a:pt x="18549" y="36344"/>
                    </a:lnTo>
                    <a:cubicBezTo>
                      <a:pt x="19148" y="36487"/>
                      <a:pt x="19746" y="36617"/>
                      <a:pt x="20357" y="36747"/>
                    </a:cubicBezTo>
                    <a:cubicBezTo>
                      <a:pt x="20565" y="36799"/>
                      <a:pt x="20787" y="36851"/>
                      <a:pt x="21008" y="36890"/>
                    </a:cubicBezTo>
                    <a:lnTo>
                      <a:pt x="21164" y="36929"/>
                    </a:lnTo>
                    <a:cubicBezTo>
                      <a:pt x="21697" y="37033"/>
                      <a:pt x="22243" y="37137"/>
                      <a:pt x="22790" y="37241"/>
                    </a:cubicBezTo>
                    <a:cubicBezTo>
                      <a:pt x="23089" y="37293"/>
                      <a:pt x="23375" y="37345"/>
                      <a:pt x="23674" y="37397"/>
                    </a:cubicBezTo>
                    <a:cubicBezTo>
                      <a:pt x="24403" y="37527"/>
                      <a:pt x="25131" y="37631"/>
                      <a:pt x="25873" y="37748"/>
                    </a:cubicBezTo>
                    <a:cubicBezTo>
                      <a:pt x="25977" y="37761"/>
                      <a:pt x="26094" y="37774"/>
                      <a:pt x="26198" y="37800"/>
                    </a:cubicBezTo>
                    <a:lnTo>
                      <a:pt x="26211" y="37800"/>
                    </a:lnTo>
                    <a:cubicBezTo>
                      <a:pt x="27043" y="37917"/>
                      <a:pt x="27876" y="38021"/>
                      <a:pt x="28721" y="38126"/>
                    </a:cubicBezTo>
                    <a:cubicBezTo>
                      <a:pt x="28942" y="38139"/>
                      <a:pt x="29163" y="38165"/>
                      <a:pt x="29398" y="38191"/>
                    </a:cubicBezTo>
                    <a:cubicBezTo>
                      <a:pt x="30009" y="38256"/>
                      <a:pt x="30633" y="38308"/>
                      <a:pt x="31245" y="38360"/>
                    </a:cubicBezTo>
                    <a:lnTo>
                      <a:pt x="31297" y="38360"/>
                    </a:lnTo>
                    <a:cubicBezTo>
                      <a:pt x="31609" y="38386"/>
                      <a:pt x="31921" y="38412"/>
                      <a:pt x="32233" y="38425"/>
                    </a:cubicBezTo>
                    <a:cubicBezTo>
                      <a:pt x="32754" y="38464"/>
                      <a:pt x="33274" y="38503"/>
                      <a:pt x="33794" y="38542"/>
                    </a:cubicBezTo>
                    <a:cubicBezTo>
                      <a:pt x="34145" y="38555"/>
                      <a:pt x="34510" y="38568"/>
                      <a:pt x="34874" y="38581"/>
                    </a:cubicBezTo>
                    <a:cubicBezTo>
                      <a:pt x="35368" y="38607"/>
                      <a:pt x="35849" y="38620"/>
                      <a:pt x="36344" y="38633"/>
                    </a:cubicBezTo>
                    <a:lnTo>
                      <a:pt x="36448" y="38633"/>
                    </a:lnTo>
                    <a:cubicBezTo>
                      <a:pt x="37010" y="38652"/>
                      <a:pt x="37571" y="38664"/>
                      <a:pt x="38133" y="38664"/>
                    </a:cubicBezTo>
                    <a:cubicBezTo>
                      <a:pt x="38339" y="38664"/>
                      <a:pt x="38544" y="38662"/>
                      <a:pt x="38750" y="38659"/>
                    </a:cubicBezTo>
                    <a:cubicBezTo>
                      <a:pt x="39700" y="38659"/>
                      <a:pt x="40649" y="38646"/>
                      <a:pt x="41586" y="38620"/>
                    </a:cubicBezTo>
                    <a:lnTo>
                      <a:pt x="41846" y="38620"/>
                    </a:lnTo>
                    <a:cubicBezTo>
                      <a:pt x="42080" y="38607"/>
                      <a:pt x="42314" y="38594"/>
                      <a:pt x="42561" y="38581"/>
                    </a:cubicBezTo>
                    <a:cubicBezTo>
                      <a:pt x="43147" y="38555"/>
                      <a:pt x="43732" y="38529"/>
                      <a:pt x="44317" y="38490"/>
                    </a:cubicBezTo>
                    <a:cubicBezTo>
                      <a:pt x="44681" y="38464"/>
                      <a:pt x="45033" y="38451"/>
                      <a:pt x="45397" y="38412"/>
                    </a:cubicBezTo>
                    <a:cubicBezTo>
                      <a:pt x="45956" y="38373"/>
                      <a:pt x="46516" y="38334"/>
                      <a:pt x="47075" y="38282"/>
                    </a:cubicBezTo>
                    <a:cubicBezTo>
                      <a:pt x="47270" y="38269"/>
                      <a:pt x="47465" y="38256"/>
                      <a:pt x="47660" y="38230"/>
                    </a:cubicBezTo>
                    <a:cubicBezTo>
                      <a:pt x="47790" y="38217"/>
                      <a:pt x="47933" y="38191"/>
                      <a:pt x="48076" y="38178"/>
                    </a:cubicBezTo>
                    <a:cubicBezTo>
                      <a:pt x="48948" y="38087"/>
                      <a:pt x="49806" y="37982"/>
                      <a:pt x="50665" y="37878"/>
                    </a:cubicBezTo>
                    <a:cubicBezTo>
                      <a:pt x="50821" y="37852"/>
                      <a:pt x="50977" y="37839"/>
                      <a:pt x="51133" y="37813"/>
                    </a:cubicBezTo>
                    <a:cubicBezTo>
                      <a:pt x="52135" y="37670"/>
                      <a:pt x="53123" y="37514"/>
                      <a:pt x="54112" y="37345"/>
                    </a:cubicBezTo>
                    <a:cubicBezTo>
                      <a:pt x="54203" y="37319"/>
                      <a:pt x="54294" y="37306"/>
                      <a:pt x="54385" y="37293"/>
                    </a:cubicBezTo>
                    <a:cubicBezTo>
                      <a:pt x="54658" y="37241"/>
                      <a:pt x="54931" y="37189"/>
                      <a:pt x="55205" y="37137"/>
                    </a:cubicBezTo>
                    <a:cubicBezTo>
                      <a:pt x="55634" y="37046"/>
                      <a:pt x="56076" y="36968"/>
                      <a:pt x="56518" y="36877"/>
                    </a:cubicBezTo>
                    <a:cubicBezTo>
                      <a:pt x="56896" y="36799"/>
                      <a:pt x="57273" y="36708"/>
                      <a:pt x="57650" y="36630"/>
                    </a:cubicBezTo>
                    <a:cubicBezTo>
                      <a:pt x="58079" y="36526"/>
                      <a:pt x="58509" y="36435"/>
                      <a:pt x="58938" y="36330"/>
                    </a:cubicBezTo>
                    <a:cubicBezTo>
                      <a:pt x="59315" y="36239"/>
                      <a:pt x="59692" y="36135"/>
                      <a:pt x="60082" y="36044"/>
                    </a:cubicBezTo>
                    <a:cubicBezTo>
                      <a:pt x="60499" y="35940"/>
                      <a:pt x="60915" y="35823"/>
                      <a:pt x="61344" y="35706"/>
                    </a:cubicBezTo>
                    <a:cubicBezTo>
                      <a:pt x="61708" y="35602"/>
                      <a:pt x="62086" y="35498"/>
                      <a:pt x="62450" y="35381"/>
                    </a:cubicBezTo>
                    <a:cubicBezTo>
                      <a:pt x="62866" y="35264"/>
                      <a:pt x="63282" y="35147"/>
                      <a:pt x="63686" y="35017"/>
                    </a:cubicBezTo>
                    <a:cubicBezTo>
                      <a:pt x="63842" y="34965"/>
                      <a:pt x="63998" y="34926"/>
                      <a:pt x="64154" y="34874"/>
                    </a:cubicBezTo>
                    <a:cubicBezTo>
                      <a:pt x="64310" y="34822"/>
                      <a:pt x="64440" y="34770"/>
                      <a:pt x="64596" y="34718"/>
                    </a:cubicBezTo>
                    <a:cubicBezTo>
                      <a:pt x="65351" y="34470"/>
                      <a:pt x="66092" y="34210"/>
                      <a:pt x="66820" y="33937"/>
                    </a:cubicBezTo>
                    <a:cubicBezTo>
                      <a:pt x="67028" y="33872"/>
                      <a:pt x="67224" y="33794"/>
                      <a:pt x="67432" y="33729"/>
                    </a:cubicBezTo>
                    <a:cubicBezTo>
                      <a:pt x="68329" y="33378"/>
                      <a:pt x="69214" y="33027"/>
                      <a:pt x="70085" y="32649"/>
                    </a:cubicBezTo>
                    <a:cubicBezTo>
                      <a:pt x="70293" y="32558"/>
                      <a:pt x="70488" y="32467"/>
                      <a:pt x="70684" y="32376"/>
                    </a:cubicBezTo>
                    <a:cubicBezTo>
                      <a:pt x="71373" y="32064"/>
                      <a:pt x="72062" y="31752"/>
                      <a:pt x="72726" y="31414"/>
                    </a:cubicBezTo>
                    <a:cubicBezTo>
                      <a:pt x="72973" y="31297"/>
                      <a:pt x="73207" y="31180"/>
                      <a:pt x="73441" y="31062"/>
                    </a:cubicBezTo>
                    <a:cubicBezTo>
                      <a:pt x="74274" y="30633"/>
                      <a:pt x="75106" y="30191"/>
                      <a:pt x="75900" y="29736"/>
                    </a:cubicBezTo>
                    <a:cubicBezTo>
                      <a:pt x="76147" y="29593"/>
                      <a:pt x="76381" y="29450"/>
                      <a:pt x="76615" y="29306"/>
                    </a:cubicBezTo>
                    <a:cubicBezTo>
                      <a:pt x="76810" y="29189"/>
                      <a:pt x="76992" y="29072"/>
                      <a:pt x="77174" y="28955"/>
                    </a:cubicBezTo>
                    <a:cubicBezTo>
                      <a:pt x="77487" y="28760"/>
                      <a:pt x="77799" y="28565"/>
                      <a:pt x="78111" y="28357"/>
                    </a:cubicBezTo>
                    <a:cubicBezTo>
                      <a:pt x="78410" y="28162"/>
                      <a:pt x="78683" y="27980"/>
                      <a:pt x="78956" y="27785"/>
                    </a:cubicBezTo>
                    <a:cubicBezTo>
                      <a:pt x="79243" y="27589"/>
                      <a:pt x="79542" y="27368"/>
                      <a:pt x="79828" y="27160"/>
                    </a:cubicBezTo>
                    <a:cubicBezTo>
                      <a:pt x="80114" y="26965"/>
                      <a:pt x="80361" y="26770"/>
                      <a:pt x="80621" y="26562"/>
                    </a:cubicBezTo>
                    <a:cubicBezTo>
                      <a:pt x="80882" y="26367"/>
                      <a:pt x="81168" y="26146"/>
                      <a:pt x="81441" y="25937"/>
                    </a:cubicBezTo>
                    <a:cubicBezTo>
                      <a:pt x="81701" y="25716"/>
                      <a:pt x="81922" y="25521"/>
                      <a:pt x="82169" y="25313"/>
                    </a:cubicBezTo>
                    <a:cubicBezTo>
                      <a:pt x="82429" y="25118"/>
                      <a:pt x="82677" y="24884"/>
                      <a:pt x="82924" y="24663"/>
                    </a:cubicBezTo>
                    <a:cubicBezTo>
                      <a:pt x="83015" y="24585"/>
                      <a:pt x="83132" y="24494"/>
                      <a:pt x="83223" y="24403"/>
                    </a:cubicBezTo>
                    <a:cubicBezTo>
                      <a:pt x="83327" y="24312"/>
                      <a:pt x="83405" y="24220"/>
                      <a:pt x="83496" y="24129"/>
                    </a:cubicBezTo>
                    <a:cubicBezTo>
                      <a:pt x="83899" y="23739"/>
                      <a:pt x="84290" y="23349"/>
                      <a:pt x="84667" y="22959"/>
                    </a:cubicBezTo>
                    <a:cubicBezTo>
                      <a:pt x="84810" y="22816"/>
                      <a:pt x="84940" y="22673"/>
                      <a:pt x="85070" y="22529"/>
                    </a:cubicBezTo>
                    <a:cubicBezTo>
                      <a:pt x="85564" y="22009"/>
                      <a:pt x="86020" y="21476"/>
                      <a:pt x="86449" y="20943"/>
                    </a:cubicBezTo>
                    <a:lnTo>
                      <a:pt x="86488" y="20891"/>
                    </a:lnTo>
                    <a:cubicBezTo>
                      <a:pt x="86579" y="20760"/>
                      <a:pt x="86657" y="20643"/>
                      <a:pt x="86748" y="20526"/>
                    </a:cubicBezTo>
                    <a:cubicBezTo>
                      <a:pt x="87008" y="20175"/>
                      <a:pt x="87268" y="19824"/>
                      <a:pt x="87515" y="19473"/>
                    </a:cubicBezTo>
                    <a:cubicBezTo>
                      <a:pt x="87645" y="19291"/>
                      <a:pt x="87750" y="19095"/>
                      <a:pt x="87880" y="18913"/>
                    </a:cubicBezTo>
                    <a:cubicBezTo>
                      <a:pt x="88075" y="18601"/>
                      <a:pt x="88270" y="18289"/>
                      <a:pt x="88452" y="17977"/>
                    </a:cubicBezTo>
                    <a:cubicBezTo>
                      <a:pt x="88504" y="17899"/>
                      <a:pt x="88556" y="17834"/>
                      <a:pt x="88595" y="17756"/>
                    </a:cubicBezTo>
                    <a:cubicBezTo>
                      <a:pt x="88673" y="17613"/>
                      <a:pt x="88738" y="17470"/>
                      <a:pt x="88816" y="17326"/>
                    </a:cubicBezTo>
                    <a:cubicBezTo>
                      <a:pt x="88946" y="17066"/>
                      <a:pt x="89089" y="16806"/>
                      <a:pt x="89219" y="16546"/>
                    </a:cubicBezTo>
                    <a:cubicBezTo>
                      <a:pt x="89323" y="16325"/>
                      <a:pt x="89427" y="16091"/>
                      <a:pt x="89532" y="15870"/>
                    </a:cubicBezTo>
                    <a:cubicBezTo>
                      <a:pt x="89649" y="15609"/>
                      <a:pt x="89753" y="15349"/>
                      <a:pt x="89857" y="15076"/>
                    </a:cubicBezTo>
                    <a:cubicBezTo>
                      <a:pt x="89909" y="14972"/>
                      <a:pt x="89961" y="14868"/>
                      <a:pt x="90000" y="14751"/>
                    </a:cubicBezTo>
                    <a:cubicBezTo>
                      <a:pt x="90039" y="14634"/>
                      <a:pt x="90078" y="14504"/>
                      <a:pt x="90117" y="14374"/>
                    </a:cubicBezTo>
                    <a:cubicBezTo>
                      <a:pt x="90208" y="14127"/>
                      <a:pt x="90286" y="13879"/>
                      <a:pt x="90364" y="13632"/>
                    </a:cubicBezTo>
                    <a:cubicBezTo>
                      <a:pt x="90442" y="13372"/>
                      <a:pt x="90507" y="13138"/>
                      <a:pt x="90572" y="12917"/>
                    </a:cubicBezTo>
                    <a:cubicBezTo>
                      <a:pt x="90637" y="12670"/>
                      <a:pt x="90702" y="12410"/>
                      <a:pt x="90754" y="12162"/>
                    </a:cubicBezTo>
                    <a:cubicBezTo>
                      <a:pt x="90780" y="12032"/>
                      <a:pt x="90819" y="11915"/>
                      <a:pt x="90845" y="11798"/>
                    </a:cubicBezTo>
                    <a:cubicBezTo>
                      <a:pt x="90871" y="11668"/>
                      <a:pt x="90871" y="11564"/>
                      <a:pt x="90897" y="11447"/>
                    </a:cubicBezTo>
                    <a:cubicBezTo>
                      <a:pt x="90949" y="11200"/>
                      <a:pt x="90988" y="10940"/>
                      <a:pt x="91014" y="10680"/>
                    </a:cubicBezTo>
                    <a:cubicBezTo>
                      <a:pt x="91053" y="10419"/>
                      <a:pt x="91079" y="10211"/>
                      <a:pt x="91105" y="9977"/>
                    </a:cubicBezTo>
                    <a:cubicBezTo>
                      <a:pt x="91118" y="9730"/>
                      <a:pt x="91144" y="9457"/>
                      <a:pt x="91157" y="9197"/>
                    </a:cubicBezTo>
                    <a:cubicBezTo>
                      <a:pt x="91157" y="9054"/>
                      <a:pt x="91184" y="8924"/>
                      <a:pt x="91184" y="8794"/>
                    </a:cubicBezTo>
                    <a:cubicBezTo>
                      <a:pt x="91197" y="8585"/>
                      <a:pt x="91197" y="8377"/>
                      <a:pt x="91184" y="8169"/>
                    </a:cubicBezTo>
                    <a:lnTo>
                      <a:pt x="91209" y="97"/>
                    </a:lnTo>
                    <a:close/>
                  </a:path>
                </a:pathLst>
              </a:custGeom>
              <a:solidFill>
                <a:srgbClr val="999999"/>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3" name="Google Shape;139;p16"/>
              <p:cNvSpPr/>
              <p:nvPr/>
            </p:nvSpPr>
            <p:spPr>
              <a:xfrm>
                <a:off x="2560000" y="1874379"/>
                <a:ext cx="4330823" cy="2510806"/>
              </a:xfrm>
              <a:custGeom>
                <a:avLst/>
                <a:gdLst/>
                <a:ahLst/>
                <a:cxnLst/>
                <a:rect l="l" t="t" r="r" b="b"/>
                <a:pathLst>
                  <a:path w="285439" h="165484" extrusionOk="0">
                    <a:moveTo>
                      <a:pt x="137855" y="1"/>
                    </a:moveTo>
                    <a:cubicBezTo>
                      <a:pt x="124405" y="1"/>
                      <a:pt x="110929" y="2993"/>
                      <a:pt x="100705" y="8937"/>
                    </a:cubicBezTo>
                    <a:cubicBezTo>
                      <a:pt x="90482" y="14869"/>
                      <a:pt x="85370" y="22686"/>
                      <a:pt x="85422" y="30478"/>
                    </a:cubicBezTo>
                    <a:cubicBezTo>
                      <a:pt x="85461" y="38269"/>
                      <a:pt x="90651" y="46087"/>
                      <a:pt x="100953" y="52031"/>
                    </a:cubicBezTo>
                    <a:cubicBezTo>
                      <a:pt x="106715" y="55361"/>
                      <a:pt x="113518" y="57781"/>
                      <a:pt x="120750" y="59237"/>
                    </a:cubicBezTo>
                    <a:cubicBezTo>
                      <a:pt x="126366" y="60383"/>
                      <a:pt x="132247" y="60949"/>
                      <a:pt x="138298" y="60949"/>
                    </a:cubicBezTo>
                    <a:cubicBezTo>
                      <a:pt x="139942" y="60949"/>
                      <a:pt x="141599" y="60908"/>
                      <a:pt x="143266" y="60824"/>
                    </a:cubicBezTo>
                    <a:cubicBezTo>
                      <a:pt x="144584" y="60751"/>
                      <a:pt x="145903" y="60714"/>
                      <a:pt x="147221" y="60714"/>
                    </a:cubicBezTo>
                    <a:cubicBezTo>
                      <a:pt x="151963" y="60714"/>
                      <a:pt x="156695" y="61189"/>
                      <a:pt x="161347" y="62125"/>
                    </a:cubicBezTo>
                    <a:cubicBezTo>
                      <a:pt x="167018" y="63283"/>
                      <a:pt x="172351" y="65156"/>
                      <a:pt x="177450" y="68083"/>
                    </a:cubicBezTo>
                    <a:cubicBezTo>
                      <a:pt x="185814" y="72908"/>
                      <a:pt x="190002" y="79204"/>
                      <a:pt x="190028" y="85526"/>
                    </a:cubicBezTo>
                    <a:cubicBezTo>
                      <a:pt x="190054" y="91847"/>
                      <a:pt x="185944" y="98143"/>
                      <a:pt x="177645" y="102969"/>
                    </a:cubicBezTo>
                    <a:cubicBezTo>
                      <a:pt x="169346" y="107795"/>
                      <a:pt x="158485" y="110201"/>
                      <a:pt x="147572" y="110201"/>
                    </a:cubicBezTo>
                    <a:cubicBezTo>
                      <a:pt x="136658" y="110188"/>
                      <a:pt x="125784" y="107795"/>
                      <a:pt x="117407" y="102969"/>
                    </a:cubicBezTo>
                    <a:cubicBezTo>
                      <a:pt x="112724" y="100263"/>
                      <a:pt x="109369" y="97102"/>
                      <a:pt x="107300" y="93733"/>
                    </a:cubicBezTo>
                    <a:cubicBezTo>
                      <a:pt x="105232" y="90351"/>
                      <a:pt x="104465" y="86774"/>
                      <a:pt x="105050" y="83015"/>
                    </a:cubicBezTo>
                    <a:cubicBezTo>
                      <a:pt x="105739" y="78697"/>
                      <a:pt x="104842" y="74300"/>
                      <a:pt x="102344" y="70138"/>
                    </a:cubicBezTo>
                    <a:cubicBezTo>
                      <a:pt x="99795" y="65910"/>
                      <a:pt x="95581" y="61917"/>
                      <a:pt x="89740" y="58548"/>
                    </a:cubicBezTo>
                    <a:cubicBezTo>
                      <a:pt x="79438" y="52604"/>
                      <a:pt x="65936" y="49625"/>
                      <a:pt x="52486" y="49625"/>
                    </a:cubicBezTo>
                    <a:cubicBezTo>
                      <a:pt x="39037" y="49625"/>
                      <a:pt x="25561" y="52604"/>
                      <a:pt x="15337" y="58548"/>
                    </a:cubicBezTo>
                    <a:cubicBezTo>
                      <a:pt x="5113" y="64492"/>
                      <a:pt x="1" y="72310"/>
                      <a:pt x="53" y="80102"/>
                    </a:cubicBezTo>
                    <a:cubicBezTo>
                      <a:pt x="92" y="87880"/>
                      <a:pt x="5282" y="95698"/>
                      <a:pt x="15584" y="101629"/>
                    </a:cubicBezTo>
                    <a:cubicBezTo>
                      <a:pt x="21359" y="104959"/>
                      <a:pt x="28188" y="107378"/>
                      <a:pt x="35382" y="108835"/>
                    </a:cubicBezTo>
                    <a:cubicBezTo>
                      <a:pt x="41034" y="109978"/>
                      <a:pt x="46943" y="110552"/>
                      <a:pt x="52944" y="110552"/>
                    </a:cubicBezTo>
                    <a:cubicBezTo>
                      <a:pt x="54594" y="110552"/>
                      <a:pt x="56250" y="110509"/>
                      <a:pt x="57911" y="110422"/>
                    </a:cubicBezTo>
                    <a:cubicBezTo>
                      <a:pt x="59226" y="110349"/>
                      <a:pt x="60542" y="110312"/>
                      <a:pt x="61859" y="110312"/>
                    </a:cubicBezTo>
                    <a:cubicBezTo>
                      <a:pt x="66595" y="110312"/>
                      <a:pt x="71326" y="110786"/>
                      <a:pt x="75978" y="111723"/>
                    </a:cubicBezTo>
                    <a:cubicBezTo>
                      <a:pt x="81793" y="112907"/>
                      <a:pt x="87256" y="114845"/>
                      <a:pt x="91938" y="117550"/>
                    </a:cubicBezTo>
                    <a:cubicBezTo>
                      <a:pt x="100289" y="122376"/>
                      <a:pt x="104478" y="128672"/>
                      <a:pt x="104517" y="134993"/>
                    </a:cubicBezTo>
                    <a:cubicBezTo>
                      <a:pt x="104543" y="141315"/>
                      <a:pt x="100445" y="147611"/>
                      <a:pt x="92134" y="152437"/>
                    </a:cubicBezTo>
                    <a:cubicBezTo>
                      <a:pt x="83835" y="157262"/>
                      <a:pt x="72973" y="159669"/>
                      <a:pt x="62060" y="159669"/>
                    </a:cubicBezTo>
                    <a:cubicBezTo>
                      <a:pt x="51134" y="159669"/>
                      <a:pt x="40259" y="157275"/>
                      <a:pt x="31909" y="152450"/>
                    </a:cubicBezTo>
                    <a:cubicBezTo>
                      <a:pt x="30926" y="151884"/>
                      <a:pt x="29642" y="151601"/>
                      <a:pt x="28359" y="151601"/>
                    </a:cubicBezTo>
                    <a:cubicBezTo>
                      <a:pt x="27076" y="151601"/>
                      <a:pt x="25795" y="151884"/>
                      <a:pt x="24819" y="152450"/>
                    </a:cubicBezTo>
                    <a:cubicBezTo>
                      <a:pt x="22868" y="153581"/>
                      <a:pt x="22881" y="155415"/>
                      <a:pt x="24845" y="156560"/>
                    </a:cubicBezTo>
                    <a:cubicBezTo>
                      <a:pt x="35147" y="162504"/>
                      <a:pt x="48649" y="165483"/>
                      <a:pt x="62099" y="165483"/>
                    </a:cubicBezTo>
                    <a:cubicBezTo>
                      <a:pt x="75549" y="165483"/>
                      <a:pt x="89025" y="162491"/>
                      <a:pt x="99249" y="156560"/>
                    </a:cubicBezTo>
                    <a:cubicBezTo>
                      <a:pt x="109473" y="150615"/>
                      <a:pt x="114572" y="142798"/>
                      <a:pt x="114533" y="135006"/>
                    </a:cubicBezTo>
                    <a:cubicBezTo>
                      <a:pt x="114494" y="127215"/>
                      <a:pt x="109303" y="119410"/>
                      <a:pt x="99002" y="113466"/>
                    </a:cubicBezTo>
                    <a:cubicBezTo>
                      <a:pt x="93239" y="110136"/>
                      <a:pt x="86475" y="107717"/>
                      <a:pt x="79282" y="106260"/>
                    </a:cubicBezTo>
                    <a:cubicBezTo>
                      <a:pt x="73650" y="105111"/>
                      <a:pt x="67774" y="104536"/>
                      <a:pt x="61714" y="104536"/>
                    </a:cubicBezTo>
                    <a:cubicBezTo>
                      <a:pt x="60090" y="104536"/>
                      <a:pt x="58454" y="104577"/>
                      <a:pt x="56805" y="104660"/>
                    </a:cubicBezTo>
                    <a:cubicBezTo>
                      <a:pt x="55464" y="104734"/>
                      <a:pt x="54122" y="104772"/>
                      <a:pt x="52782" y="104772"/>
                    </a:cubicBezTo>
                    <a:cubicBezTo>
                      <a:pt x="48040" y="104772"/>
                      <a:pt x="43314" y="104305"/>
                      <a:pt x="38659" y="103372"/>
                    </a:cubicBezTo>
                    <a:cubicBezTo>
                      <a:pt x="32819" y="102188"/>
                      <a:pt x="27330" y="100250"/>
                      <a:pt x="22647" y="97545"/>
                    </a:cubicBezTo>
                    <a:cubicBezTo>
                      <a:pt x="14296" y="92719"/>
                      <a:pt x="10108" y="86423"/>
                      <a:pt x="10082" y="80102"/>
                    </a:cubicBezTo>
                    <a:cubicBezTo>
                      <a:pt x="10043" y="73780"/>
                      <a:pt x="14140" y="67484"/>
                      <a:pt x="22452" y="62658"/>
                    </a:cubicBezTo>
                    <a:cubicBezTo>
                      <a:pt x="30764" y="57833"/>
                      <a:pt x="41612" y="55439"/>
                      <a:pt x="52525" y="55426"/>
                    </a:cubicBezTo>
                    <a:cubicBezTo>
                      <a:pt x="63452" y="55426"/>
                      <a:pt x="74326" y="57833"/>
                      <a:pt x="82677" y="62658"/>
                    </a:cubicBezTo>
                    <a:cubicBezTo>
                      <a:pt x="87425" y="65403"/>
                      <a:pt x="90833" y="68616"/>
                      <a:pt x="92888" y="72037"/>
                    </a:cubicBezTo>
                    <a:cubicBezTo>
                      <a:pt x="94930" y="75458"/>
                      <a:pt x="95646" y="79100"/>
                      <a:pt x="94995" y="82950"/>
                    </a:cubicBezTo>
                    <a:cubicBezTo>
                      <a:pt x="94397" y="87230"/>
                      <a:pt x="95346" y="91561"/>
                      <a:pt x="97857" y="95659"/>
                    </a:cubicBezTo>
                    <a:cubicBezTo>
                      <a:pt x="100419" y="99834"/>
                      <a:pt x="104595" y="103749"/>
                      <a:pt x="110357" y="107079"/>
                    </a:cubicBezTo>
                    <a:cubicBezTo>
                      <a:pt x="120659" y="113024"/>
                      <a:pt x="134161" y="116002"/>
                      <a:pt x="147611" y="116002"/>
                    </a:cubicBezTo>
                    <a:cubicBezTo>
                      <a:pt x="161061" y="116002"/>
                      <a:pt x="174536" y="113011"/>
                      <a:pt x="184760" y="107079"/>
                    </a:cubicBezTo>
                    <a:cubicBezTo>
                      <a:pt x="194997" y="101135"/>
                      <a:pt x="200096" y="93317"/>
                      <a:pt x="200044" y="85526"/>
                    </a:cubicBezTo>
                    <a:cubicBezTo>
                      <a:pt x="200018" y="77838"/>
                      <a:pt x="194932" y="70112"/>
                      <a:pt x="184370" y="63855"/>
                    </a:cubicBezTo>
                    <a:cubicBezTo>
                      <a:pt x="178608" y="60525"/>
                      <a:pt x="171844" y="58119"/>
                      <a:pt x="164651" y="56649"/>
                    </a:cubicBezTo>
                    <a:cubicBezTo>
                      <a:pt x="159018" y="55500"/>
                      <a:pt x="153143" y="54925"/>
                      <a:pt x="147082" y="54925"/>
                    </a:cubicBezTo>
                    <a:cubicBezTo>
                      <a:pt x="145459" y="54925"/>
                      <a:pt x="143822" y="54967"/>
                      <a:pt x="142174" y="55049"/>
                    </a:cubicBezTo>
                    <a:cubicBezTo>
                      <a:pt x="140830" y="55124"/>
                      <a:pt x="139486" y="55161"/>
                      <a:pt x="138143" y="55161"/>
                    </a:cubicBezTo>
                    <a:cubicBezTo>
                      <a:pt x="133404" y="55161"/>
                      <a:pt x="128681" y="54697"/>
                      <a:pt x="124028" y="53774"/>
                    </a:cubicBezTo>
                    <a:cubicBezTo>
                      <a:pt x="118188" y="52591"/>
                      <a:pt x="112698" y="50639"/>
                      <a:pt x="108016" y="47934"/>
                    </a:cubicBezTo>
                    <a:cubicBezTo>
                      <a:pt x="99665" y="43121"/>
                      <a:pt x="95476" y="36812"/>
                      <a:pt x="95450" y="30491"/>
                    </a:cubicBezTo>
                    <a:cubicBezTo>
                      <a:pt x="95411" y="24169"/>
                      <a:pt x="99509" y="17873"/>
                      <a:pt x="107821" y="13048"/>
                    </a:cubicBezTo>
                    <a:cubicBezTo>
                      <a:pt x="116119" y="8222"/>
                      <a:pt x="126981" y="5828"/>
                      <a:pt x="137894" y="5828"/>
                    </a:cubicBezTo>
                    <a:cubicBezTo>
                      <a:pt x="148807" y="5828"/>
                      <a:pt x="159695" y="8222"/>
                      <a:pt x="168046" y="13048"/>
                    </a:cubicBezTo>
                    <a:cubicBezTo>
                      <a:pt x="172793" y="15792"/>
                      <a:pt x="176201" y="19005"/>
                      <a:pt x="178257" y="22426"/>
                    </a:cubicBezTo>
                    <a:cubicBezTo>
                      <a:pt x="180299" y="25860"/>
                      <a:pt x="181014" y="29502"/>
                      <a:pt x="180364" y="33339"/>
                    </a:cubicBezTo>
                    <a:cubicBezTo>
                      <a:pt x="179765" y="37619"/>
                      <a:pt x="180715" y="41950"/>
                      <a:pt x="183225" y="46048"/>
                    </a:cubicBezTo>
                    <a:cubicBezTo>
                      <a:pt x="185775" y="50223"/>
                      <a:pt x="189963" y="54151"/>
                      <a:pt x="195713" y="57468"/>
                    </a:cubicBezTo>
                    <a:cubicBezTo>
                      <a:pt x="206015" y="63413"/>
                      <a:pt x="219517" y="66392"/>
                      <a:pt x="232966" y="66392"/>
                    </a:cubicBezTo>
                    <a:cubicBezTo>
                      <a:pt x="232995" y="66392"/>
                      <a:pt x="233025" y="66392"/>
                      <a:pt x="233054" y="66392"/>
                    </a:cubicBezTo>
                    <a:cubicBezTo>
                      <a:pt x="246474" y="66392"/>
                      <a:pt x="259914" y="63400"/>
                      <a:pt x="270116" y="57468"/>
                    </a:cubicBezTo>
                    <a:cubicBezTo>
                      <a:pt x="280353" y="51524"/>
                      <a:pt x="285439" y="43706"/>
                      <a:pt x="285400" y="35915"/>
                    </a:cubicBezTo>
                    <a:cubicBezTo>
                      <a:pt x="285374" y="28136"/>
                      <a:pt x="280171" y="20319"/>
                      <a:pt x="269869" y="14374"/>
                    </a:cubicBezTo>
                    <a:cubicBezTo>
                      <a:pt x="268884" y="13807"/>
                      <a:pt x="267598" y="13521"/>
                      <a:pt x="266315" y="13521"/>
                    </a:cubicBezTo>
                    <a:cubicBezTo>
                      <a:pt x="265039" y="13521"/>
                      <a:pt x="263765" y="13804"/>
                      <a:pt x="262793" y="14374"/>
                    </a:cubicBezTo>
                    <a:cubicBezTo>
                      <a:pt x="260842" y="15506"/>
                      <a:pt x="260842" y="17340"/>
                      <a:pt x="262806" y="18472"/>
                    </a:cubicBezTo>
                    <a:cubicBezTo>
                      <a:pt x="271170" y="23298"/>
                      <a:pt x="275358" y="29593"/>
                      <a:pt x="275384" y="35915"/>
                    </a:cubicBezTo>
                    <a:cubicBezTo>
                      <a:pt x="275410" y="42237"/>
                      <a:pt x="271300" y="48545"/>
                      <a:pt x="263001" y="53358"/>
                    </a:cubicBezTo>
                    <a:cubicBezTo>
                      <a:pt x="254724" y="58171"/>
                      <a:pt x="243912" y="60590"/>
                      <a:pt x="233028" y="60590"/>
                    </a:cubicBezTo>
                    <a:cubicBezTo>
                      <a:pt x="232999" y="60590"/>
                      <a:pt x="232969" y="60590"/>
                      <a:pt x="232940" y="60590"/>
                    </a:cubicBezTo>
                    <a:cubicBezTo>
                      <a:pt x="222014" y="60577"/>
                      <a:pt x="211127" y="58184"/>
                      <a:pt x="202776" y="53358"/>
                    </a:cubicBezTo>
                    <a:cubicBezTo>
                      <a:pt x="198093" y="50652"/>
                      <a:pt x="194724" y="47492"/>
                      <a:pt x="192669" y="44123"/>
                    </a:cubicBezTo>
                    <a:cubicBezTo>
                      <a:pt x="190601" y="40754"/>
                      <a:pt x="189833" y="37164"/>
                      <a:pt x="190406" y="33404"/>
                    </a:cubicBezTo>
                    <a:cubicBezTo>
                      <a:pt x="191095" y="29086"/>
                      <a:pt x="190197" y="24689"/>
                      <a:pt x="187713" y="20540"/>
                    </a:cubicBezTo>
                    <a:cubicBezTo>
                      <a:pt x="185164" y="16299"/>
                      <a:pt x="180949" y="12319"/>
                      <a:pt x="175109" y="8937"/>
                    </a:cubicBezTo>
                    <a:cubicBezTo>
                      <a:pt x="164807" y="2993"/>
                      <a:pt x="151292" y="1"/>
                      <a:pt x="137855" y="1"/>
                    </a:cubicBezTo>
                    <a:close/>
                  </a:path>
                </a:pathLst>
              </a:custGeom>
              <a:gradFill>
                <a:gsLst>
                  <a:gs pos="0">
                    <a:srgbClr val="CCCCCC"/>
                  </a:gs>
                  <a:gs pos="100000">
                    <a:srgbClr val="B7B7B7"/>
                  </a:gs>
                </a:gsLst>
                <a:lin ang="5400700" scaled="0"/>
              </a:gra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24" name="Google Shape;140;p16"/>
            <p:cNvGrpSpPr/>
            <p:nvPr/>
          </p:nvGrpSpPr>
          <p:grpSpPr>
            <a:xfrm>
              <a:off x="2916582" y="2753483"/>
              <a:ext cx="883586" cy="577736"/>
              <a:chOff x="2916582" y="2753483"/>
              <a:chExt cx="883586" cy="577736"/>
            </a:xfrm>
          </p:grpSpPr>
          <p:sp>
            <p:nvSpPr>
              <p:cNvPr id="64" name="Google Shape;141;p16"/>
              <p:cNvSpPr/>
              <p:nvPr/>
            </p:nvSpPr>
            <p:spPr>
              <a:xfrm>
                <a:off x="2955661" y="2973588"/>
                <a:ext cx="805023" cy="357631"/>
              </a:xfrm>
              <a:custGeom>
                <a:avLst/>
                <a:gdLst/>
                <a:ahLst/>
                <a:cxnLst/>
                <a:rect l="l" t="t" r="r" b="b"/>
                <a:pathLst>
                  <a:path w="53058" h="23571" extrusionOk="0">
                    <a:moveTo>
                      <a:pt x="39" y="1"/>
                    </a:moveTo>
                    <a:lnTo>
                      <a:pt x="39" y="1"/>
                    </a:lnTo>
                    <a:cubicBezTo>
                      <a:pt x="39" y="1"/>
                      <a:pt x="39" y="2"/>
                      <a:pt x="39" y="2"/>
                    </a:cubicBezTo>
                    <a:lnTo>
                      <a:pt x="39" y="2"/>
                    </a:lnTo>
                    <a:lnTo>
                      <a:pt x="39" y="1"/>
                    </a:lnTo>
                    <a:close/>
                    <a:moveTo>
                      <a:pt x="39" y="2"/>
                    </a:moveTo>
                    <a:lnTo>
                      <a:pt x="13" y="8169"/>
                    </a:lnTo>
                    <a:cubicBezTo>
                      <a:pt x="0" y="12124"/>
                      <a:pt x="2615" y="16091"/>
                      <a:pt x="7844" y="19109"/>
                    </a:cubicBezTo>
                    <a:cubicBezTo>
                      <a:pt x="8468" y="19460"/>
                      <a:pt x="9118" y="19798"/>
                      <a:pt x="9795" y="20123"/>
                    </a:cubicBezTo>
                    <a:cubicBezTo>
                      <a:pt x="10016" y="20227"/>
                      <a:pt x="10237" y="20318"/>
                      <a:pt x="10471" y="20409"/>
                    </a:cubicBezTo>
                    <a:cubicBezTo>
                      <a:pt x="10861" y="20591"/>
                      <a:pt x="11252" y="20774"/>
                      <a:pt x="11668" y="20943"/>
                    </a:cubicBezTo>
                    <a:cubicBezTo>
                      <a:pt x="11733" y="20969"/>
                      <a:pt x="11811" y="20982"/>
                      <a:pt x="11876" y="21021"/>
                    </a:cubicBezTo>
                    <a:cubicBezTo>
                      <a:pt x="12032" y="21073"/>
                      <a:pt x="12188" y="21125"/>
                      <a:pt x="12344" y="21177"/>
                    </a:cubicBezTo>
                    <a:cubicBezTo>
                      <a:pt x="12865" y="21372"/>
                      <a:pt x="13411" y="21554"/>
                      <a:pt x="13957" y="21723"/>
                    </a:cubicBezTo>
                    <a:cubicBezTo>
                      <a:pt x="14139" y="21788"/>
                      <a:pt x="14321" y="21840"/>
                      <a:pt x="14517" y="21905"/>
                    </a:cubicBezTo>
                    <a:cubicBezTo>
                      <a:pt x="14634" y="21944"/>
                      <a:pt x="14764" y="21983"/>
                      <a:pt x="14881" y="22022"/>
                    </a:cubicBezTo>
                    <a:cubicBezTo>
                      <a:pt x="15102" y="22087"/>
                      <a:pt x="15336" y="22126"/>
                      <a:pt x="15570" y="22178"/>
                    </a:cubicBezTo>
                    <a:cubicBezTo>
                      <a:pt x="16103" y="22321"/>
                      <a:pt x="16650" y="22465"/>
                      <a:pt x="17209" y="22582"/>
                    </a:cubicBezTo>
                    <a:cubicBezTo>
                      <a:pt x="17352" y="22621"/>
                      <a:pt x="17495" y="22660"/>
                      <a:pt x="17651" y="22686"/>
                    </a:cubicBezTo>
                    <a:cubicBezTo>
                      <a:pt x="17873" y="22738"/>
                      <a:pt x="18094" y="22764"/>
                      <a:pt x="18315" y="22803"/>
                    </a:cubicBezTo>
                    <a:cubicBezTo>
                      <a:pt x="18783" y="22894"/>
                      <a:pt x="19238" y="22972"/>
                      <a:pt x="19720" y="23050"/>
                    </a:cubicBezTo>
                    <a:cubicBezTo>
                      <a:pt x="19902" y="23076"/>
                      <a:pt x="20084" y="23128"/>
                      <a:pt x="20279" y="23154"/>
                    </a:cubicBezTo>
                    <a:cubicBezTo>
                      <a:pt x="20461" y="23180"/>
                      <a:pt x="20695" y="23193"/>
                      <a:pt x="20903" y="23219"/>
                    </a:cubicBezTo>
                    <a:cubicBezTo>
                      <a:pt x="21346" y="23271"/>
                      <a:pt x="21788" y="23323"/>
                      <a:pt x="22230" y="23362"/>
                    </a:cubicBezTo>
                    <a:cubicBezTo>
                      <a:pt x="22438" y="23388"/>
                      <a:pt x="22646" y="23414"/>
                      <a:pt x="22854" y="23440"/>
                    </a:cubicBezTo>
                    <a:cubicBezTo>
                      <a:pt x="23063" y="23453"/>
                      <a:pt x="23245" y="23453"/>
                      <a:pt x="23453" y="23466"/>
                    </a:cubicBezTo>
                    <a:cubicBezTo>
                      <a:pt x="23895" y="23505"/>
                      <a:pt x="24337" y="23518"/>
                      <a:pt x="24793" y="23544"/>
                    </a:cubicBezTo>
                    <a:cubicBezTo>
                      <a:pt x="25014" y="23544"/>
                      <a:pt x="25235" y="23570"/>
                      <a:pt x="25469" y="23570"/>
                    </a:cubicBezTo>
                    <a:lnTo>
                      <a:pt x="28175" y="23570"/>
                    </a:lnTo>
                    <a:cubicBezTo>
                      <a:pt x="28318" y="23570"/>
                      <a:pt x="28461" y="23557"/>
                      <a:pt x="28604" y="23544"/>
                    </a:cubicBezTo>
                    <a:cubicBezTo>
                      <a:pt x="29202" y="23518"/>
                      <a:pt x="29800" y="23479"/>
                      <a:pt x="30399" y="23427"/>
                    </a:cubicBezTo>
                    <a:cubicBezTo>
                      <a:pt x="30633" y="23414"/>
                      <a:pt x="30880" y="23401"/>
                      <a:pt x="31114" y="23375"/>
                    </a:cubicBezTo>
                    <a:cubicBezTo>
                      <a:pt x="31231" y="23362"/>
                      <a:pt x="31348" y="23349"/>
                      <a:pt x="31465" y="23336"/>
                    </a:cubicBezTo>
                    <a:cubicBezTo>
                      <a:pt x="31648" y="23323"/>
                      <a:pt x="31817" y="23297"/>
                      <a:pt x="31999" y="23271"/>
                    </a:cubicBezTo>
                    <a:cubicBezTo>
                      <a:pt x="32610" y="23206"/>
                      <a:pt x="33221" y="23115"/>
                      <a:pt x="33833" y="23011"/>
                    </a:cubicBezTo>
                    <a:cubicBezTo>
                      <a:pt x="33989" y="22998"/>
                      <a:pt x="34132" y="22972"/>
                      <a:pt x="34288" y="22946"/>
                    </a:cubicBezTo>
                    <a:lnTo>
                      <a:pt x="34496" y="22907"/>
                    </a:lnTo>
                    <a:cubicBezTo>
                      <a:pt x="34782" y="22855"/>
                      <a:pt x="35056" y="22790"/>
                      <a:pt x="35342" y="22725"/>
                    </a:cubicBezTo>
                    <a:cubicBezTo>
                      <a:pt x="35823" y="22634"/>
                      <a:pt x="36330" y="22530"/>
                      <a:pt x="36812" y="22413"/>
                    </a:cubicBezTo>
                    <a:cubicBezTo>
                      <a:pt x="37163" y="22334"/>
                      <a:pt x="37501" y="22230"/>
                      <a:pt x="37852" y="22139"/>
                    </a:cubicBezTo>
                    <a:cubicBezTo>
                      <a:pt x="38307" y="22009"/>
                      <a:pt x="38776" y="21892"/>
                      <a:pt x="39218" y="21749"/>
                    </a:cubicBezTo>
                    <a:cubicBezTo>
                      <a:pt x="39322" y="21710"/>
                      <a:pt x="39426" y="21697"/>
                      <a:pt x="39517" y="21658"/>
                    </a:cubicBezTo>
                    <a:cubicBezTo>
                      <a:pt x="40063" y="21489"/>
                      <a:pt x="40597" y="21294"/>
                      <a:pt x="41130" y="21099"/>
                    </a:cubicBezTo>
                    <a:cubicBezTo>
                      <a:pt x="41208" y="21060"/>
                      <a:pt x="41273" y="21034"/>
                      <a:pt x="41351" y="20995"/>
                    </a:cubicBezTo>
                    <a:cubicBezTo>
                      <a:pt x="41937" y="20774"/>
                      <a:pt x="42496" y="20526"/>
                      <a:pt x="43042" y="20279"/>
                    </a:cubicBezTo>
                    <a:cubicBezTo>
                      <a:pt x="43211" y="20201"/>
                      <a:pt x="43367" y="20123"/>
                      <a:pt x="43536" y="20045"/>
                    </a:cubicBezTo>
                    <a:cubicBezTo>
                      <a:pt x="44148" y="19746"/>
                      <a:pt x="44746" y="19447"/>
                      <a:pt x="45318" y="19109"/>
                    </a:cubicBezTo>
                    <a:lnTo>
                      <a:pt x="45644" y="18914"/>
                    </a:lnTo>
                    <a:cubicBezTo>
                      <a:pt x="45748" y="18861"/>
                      <a:pt x="45839" y="18796"/>
                      <a:pt x="45943" y="18731"/>
                    </a:cubicBezTo>
                    <a:cubicBezTo>
                      <a:pt x="46099" y="18627"/>
                      <a:pt x="46268" y="18536"/>
                      <a:pt x="46424" y="18432"/>
                    </a:cubicBezTo>
                    <a:cubicBezTo>
                      <a:pt x="46567" y="18328"/>
                      <a:pt x="46710" y="18237"/>
                      <a:pt x="46840" y="18146"/>
                    </a:cubicBezTo>
                    <a:cubicBezTo>
                      <a:pt x="46983" y="18042"/>
                      <a:pt x="47153" y="17938"/>
                      <a:pt x="47296" y="17821"/>
                    </a:cubicBezTo>
                    <a:cubicBezTo>
                      <a:pt x="47439" y="17717"/>
                      <a:pt x="47556" y="17626"/>
                      <a:pt x="47686" y="17535"/>
                    </a:cubicBezTo>
                    <a:cubicBezTo>
                      <a:pt x="47816" y="17431"/>
                      <a:pt x="47972" y="17314"/>
                      <a:pt x="48102" y="17210"/>
                    </a:cubicBezTo>
                    <a:cubicBezTo>
                      <a:pt x="48245" y="17092"/>
                      <a:pt x="48349" y="17001"/>
                      <a:pt x="48466" y="16897"/>
                    </a:cubicBezTo>
                    <a:cubicBezTo>
                      <a:pt x="48583" y="16793"/>
                      <a:pt x="48726" y="16676"/>
                      <a:pt x="48844" y="16572"/>
                    </a:cubicBezTo>
                    <a:cubicBezTo>
                      <a:pt x="48896" y="16533"/>
                      <a:pt x="48961" y="16481"/>
                      <a:pt x="49013" y="16442"/>
                    </a:cubicBezTo>
                    <a:cubicBezTo>
                      <a:pt x="49065" y="16390"/>
                      <a:pt x="49104" y="16351"/>
                      <a:pt x="49143" y="16312"/>
                    </a:cubicBezTo>
                    <a:cubicBezTo>
                      <a:pt x="49351" y="16104"/>
                      <a:pt x="49559" y="15909"/>
                      <a:pt x="49741" y="15714"/>
                    </a:cubicBezTo>
                    <a:cubicBezTo>
                      <a:pt x="49806" y="15636"/>
                      <a:pt x="49871" y="15571"/>
                      <a:pt x="49936" y="15506"/>
                    </a:cubicBezTo>
                    <a:cubicBezTo>
                      <a:pt x="50183" y="15245"/>
                      <a:pt x="50404" y="14972"/>
                      <a:pt x="50626" y="14712"/>
                    </a:cubicBezTo>
                    <a:lnTo>
                      <a:pt x="50652" y="14673"/>
                    </a:lnTo>
                    <a:cubicBezTo>
                      <a:pt x="50704" y="14608"/>
                      <a:pt x="50743" y="14543"/>
                      <a:pt x="50795" y="14478"/>
                    </a:cubicBezTo>
                    <a:cubicBezTo>
                      <a:pt x="50925" y="14322"/>
                      <a:pt x="51055" y="14140"/>
                      <a:pt x="51172" y="13971"/>
                    </a:cubicBezTo>
                    <a:cubicBezTo>
                      <a:pt x="51237" y="13880"/>
                      <a:pt x="51289" y="13776"/>
                      <a:pt x="51354" y="13684"/>
                    </a:cubicBezTo>
                    <a:cubicBezTo>
                      <a:pt x="51458" y="13528"/>
                      <a:pt x="51549" y="13372"/>
                      <a:pt x="51640" y="13216"/>
                    </a:cubicBezTo>
                    <a:cubicBezTo>
                      <a:pt x="51666" y="13177"/>
                      <a:pt x="51692" y="13125"/>
                      <a:pt x="51718" y="13086"/>
                    </a:cubicBezTo>
                    <a:cubicBezTo>
                      <a:pt x="51744" y="13047"/>
                      <a:pt x="51783" y="12956"/>
                      <a:pt x="51822" y="12891"/>
                    </a:cubicBezTo>
                    <a:cubicBezTo>
                      <a:pt x="51887" y="12761"/>
                      <a:pt x="51965" y="12631"/>
                      <a:pt x="52030" y="12501"/>
                    </a:cubicBezTo>
                    <a:cubicBezTo>
                      <a:pt x="52095" y="12358"/>
                      <a:pt x="52134" y="12280"/>
                      <a:pt x="52186" y="12163"/>
                    </a:cubicBezTo>
                    <a:cubicBezTo>
                      <a:pt x="52251" y="12046"/>
                      <a:pt x="52304" y="11889"/>
                      <a:pt x="52356" y="11759"/>
                    </a:cubicBezTo>
                    <a:cubicBezTo>
                      <a:pt x="52382" y="11707"/>
                      <a:pt x="52408" y="11642"/>
                      <a:pt x="52434" y="11577"/>
                    </a:cubicBezTo>
                    <a:cubicBezTo>
                      <a:pt x="52447" y="11525"/>
                      <a:pt x="52460" y="11473"/>
                      <a:pt x="52486" y="11421"/>
                    </a:cubicBezTo>
                    <a:cubicBezTo>
                      <a:pt x="52525" y="11291"/>
                      <a:pt x="52564" y="11161"/>
                      <a:pt x="52616" y="11031"/>
                    </a:cubicBezTo>
                    <a:cubicBezTo>
                      <a:pt x="52655" y="10901"/>
                      <a:pt x="52681" y="10797"/>
                      <a:pt x="52707" y="10680"/>
                    </a:cubicBezTo>
                    <a:cubicBezTo>
                      <a:pt x="52746" y="10563"/>
                      <a:pt x="52772" y="10433"/>
                      <a:pt x="52811" y="10303"/>
                    </a:cubicBezTo>
                    <a:cubicBezTo>
                      <a:pt x="52824" y="10224"/>
                      <a:pt x="52850" y="10159"/>
                      <a:pt x="52863" y="10094"/>
                    </a:cubicBezTo>
                    <a:cubicBezTo>
                      <a:pt x="52876" y="10016"/>
                      <a:pt x="52876" y="9990"/>
                      <a:pt x="52876" y="9951"/>
                    </a:cubicBezTo>
                    <a:cubicBezTo>
                      <a:pt x="52902" y="9821"/>
                      <a:pt x="52928" y="9691"/>
                      <a:pt x="52941" y="9548"/>
                    </a:cubicBezTo>
                    <a:cubicBezTo>
                      <a:pt x="52954" y="9418"/>
                      <a:pt x="52980" y="9314"/>
                      <a:pt x="52980" y="9197"/>
                    </a:cubicBezTo>
                    <a:cubicBezTo>
                      <a:pt x="52993" y="9080"/>
                      <a:pt x="53006" y="8937"/>
                      <a:pt x="53019" y="8807"/>
                    </a:cubicBezTo>
                    <a:cubicBezTo>
                      <a:pt x="53019" y="8729"/>
                      <a:pt x="53032" y="8638"/>
                      <a:pt x="53032" y="8573"/>
                    </a:cubicBezTo>
                    <a:cubicBezTo>
                      <a:pt x="53032" y="8494"/>
                      <a:pt x="53032" y="8403"/>
                      <a:pt x="53032" y="8338"/>
                    </a:cubicBezTo>
                    <a:lnTo>
                      <a:pt x="53058" y="170"/>
                    </a:lnTo>
                    <a:lnTo>
                      <a:pt x="53058" y="170"/>
                    </a:lnTo>
                    <a:cubicBezTo>
                      <a:pt x="53045" y="313"/>
                      <a:pt x="53032" y="469"/>
                      <a:pt x="53032" y="625"/>
                    </a:cubicBezTo>
                    <a:cubicBezTo>
                      <a:pt x="53032" y="755"/>
                      <a:pt x="53006" y="885"/>
                      <a:pt x="52993" y="1015"/>
                    </a:cubicBezTo>
                    <a:cubicBezTo>
                      <a:pt x="52980" y="1158"/>
                      <a:pt x="52967" y="1249"/>
                      <a:pt x="52954" y="1366"/>
                    </a:cubicBezTo>
                    <a:cubicBezTo>
                      <a:pt x="52941" y="1483"/>
                      <a:pt x="52915" y="1639"/>
                      <a:pt x="52889" y="1770"/>
                    </a:cubicBezTo>
                    <a:cubicBezTo>
                      <a:pt x="52863" y="1900"/>
                      <a:pt x="52850" y="2004"/>
                      <a:pt x="52824" y="2121"/>
                    </a:cubicBezTo>
                    <a:cubicBezTo>
                      <a:pt x="52785" y="2238"/>
                      <a:pt x="52759" y="2368"/>
                      <a:pt x="52720" y="2498"/>
                    </a:cubicBezTo>
                    <a:cubicBezTo>
                      <a:pt x="52694" y="2628"/>
                      <a:pt x="52655" y="2732"/>
                      <a:pt x="52629" y="2849"/>
                    </a:cubicBezTo>
                    <a:cubicBezTo>
                      <a:pt x="52590" y="2966"/>
                      <a:pt x="52538" y="3109"/>
                      <a:pt x="52499" y="3239"/>
                    </a:cubicBezTo>
                    <a:cubicBezTo>
                      <a:pt x="52447" y="3369"/>
                      <a:pt x="52408" y="3461"/>
                      <a:pt x="52369" y="3578"/>
                    </a:cubicBezTo>
                    <a:cubicBezTo>
                      <a:pt x="52317" y="3695"/>
                      <a:pt x="52251" y="3838"/>
                      <a:pt x="52199" y="3981"/>
                    </a:cubicBezTo>
                    <a:cubicBezTo>
                      <a:pt x="52147" y="4111"/>
                      <a:pt x="52095" y="4202"/>
                      <a:pt x="52043" y="4319"/>
                    </a:cubicBezTo>
                    <a:cubicBezTo>
                      <a:pt x="51978" y="4423"/>
                      <a:pt x="51913" y="4579"/>
                      <a:pt x="51835" y="4709"/>
                    </a:cubicBezTo>
                    <a:cubicBezTo>
                      <a:pt x="51783" y="4826"/>
                      <a:pt x="51718" y="4930"/>
                      <a:pt x="51653" y="5034"/>
                    </a:cubicBezTo>
                    <a:cubicBezTo>
                      <a:pt x="51562" y="5204"/>
                      <a:pt x="51471" y="5347"/>
                      <a:pt x="51367" y="5503"/>
                    </a:cubicBezTo>
                    <a:cubicBezTo>
                      <a:pt x="51302" y="5607"/>
                      <a:pt x="51250" y="5698"/>
                      <a:pt x="51185" y="5789"/>
                    </a:cubicBezTo>
                    <a:cubicBezTo>
                      <a:pt x="51068" y="5958"/>
                      <a:pt x="50938" y="6127"/>
                      <a:pt x="50808" y="6296"/>
                    </a:cubicBezTo>
                    <a:cubicBezTo>
                      <a:pt x="50756" y="6374"/>
                      <a:pt x="50704" y="6452"/>
                      <a:pt x="50652" y="6530"/>
                    </a:cubicBezTo>
                    <a:cubicBezTo>
                      <a:pt x="50430" y="6803"/>
                      <a:pt x="50196" y="7064"/>
                      <a:pt x="49962" y="7324"/>
                    </a:cubicBezTo>
                    <a:cubicBezTo>
                      <a:pt x="49897" y="7402"/>
                      <a:pt x="49832" y="7467"/>
                      <a:pt x="49767" y="7532"/>
                    </a:cubicBezTo>
                    <a:cubicBezTo>
                      <a:pt x="49572" y="7727"/>
                      <a:pt x="49377" y="7935"/>
                      <a:pt x="49169" y="8130"/>
                    </a:cubicBezTo>
                    <a:cubicBezTo>
                      <a:pt x="49065" y="8221"/>
                      <a:pt x="48974" y="8312"/>
                      <a:pt x="48870" y="8403"/>
                    </a:cubicBezTo>
                    <a:cubicBezTo>
                      <a:pt x="48752" y="8507"/>
                      <a:pt x="48622" y="8625"/>
                      <a:pt x="48492" y="8729"/>
                    </a:cubicBezTo>
                    <a:cubicBezTo>
                      <a:pt x="48362" y="8820"/>
                      <a:pt x="48258" y="8924"/>
                      <a:pt x="48128" y="9028"/>
                    </a:cubicBezTo>
                    <a:cubicBezTo>
                      <a:pt x="47998" y="9132"/>
                      <a:pt x="47855" y="9249"/>
                      <a:pt x="47712" y="9353"/>
                    </a:cubicBezTo>
                    <a:cubicBezTo>
                      <a:pt x="47569" y="9457"/>
                      <a:pt x="47452" y="9548"/>
                      <a:pt x="47322" y="9652"/>
                    </a:cubicBezTo>
                    <a:cubicBezTo>
                      <a:pt x="47179" y="9743"/>
                      <a:pt x="47022" y="9860"/>
                      <a:pt x="46853" y="9964"/>
                    </a:cubicBezTo>
                    <a:cubicBezTo>
                      <a:pt x="46697" y="10068"/>
                      <a:pt x="46580" y="10159"/>
                      <a:pt x="46424" y="10250"/>
                    </a:cubicBezTo>
                    <a:cubicBezTo>
                      <a:pt x="46281" y="10355"/>
                      <a:pt x="46112" y="10459"/>
                      <a:pt x="45956" y="10563"/>
                    </a:cubicBezTo>
                    <a:cubicBezTo>
                      <a:pt x="45748" y="10680"/>
                      <a:pt x="45553" y="10810"/>
                      <a:pt x="45331" y="10940"/>
                    </a:cubicBezTo>
                    <a:cubicBezTo>
                      <a:pt x="44759" y="11265"/>
                      <a:pt x="44161" y="11577"/>
                      <a:pt x="43549" y="11876"/>
                    </a:cubicBezTo>
                    <a:cubicBezTo>
                      <a:pt x="43380" y="11954"/>
                      <a:pt x="43224" y="12033"/>
                      <a:pt x="43055" y="12098"/>
                    </a:cubicBezTo>
                    <a:cubicBezTo>
                      <a:pt x="42509" y="12358"/>
                      <a:pt x="41937" y="12592"/>
                      <a:pt x="41364" y="12826"/>
                    </a:cubicBezTo>
                    <a:cubicBezTo>
                      <a:pt x="41286" y="12852"/>
                      <a:pt x="41208" y="12891"/>
                      <a:pt x="41143" y="12917"/>
                    </a:cubicBezTo>
                    <a:cubicBezTo>
                      <a:pt x="40519" y="13151"/>
                      <a:pt x="39881" y="13372"/>
                      <a:pt x="39231" y="13567"/>
                    </a:cubicBezTo>
                    <a:cubicBezTo>
                      <a:pt x="38789" y="13710"/>
                      <a:pt x="38333" y="13828"/>
                      <a:pt x="37865" y="13958"/>
                    </a:cubicBezTo>
                    <a:cubicBezTo>
                      <a:pt x="37527" y="14049"/>
                      <a:pt x="37176" y="14153"/>
                      <a:pt x="36825" y="14244"/>
                    </a:cubicBezTo>
                    <a:cubicBezTo>
                      <a:pt x="36343" y="14361"/>
                      <a:pt x="35849" y="14452"/>
                      <a:pt x="35368" y="14556"/>
                    </a:cubicBezTo>
                    <a:cubicBezTo>
                      <a:pt x="35016" y="14621"/>
                      <a:pt x="34652" y="14712"/>
                      <a:pt x="34301" y="14764"/>
                    </a:cubicBezTo>
                    <a:cubicBezTo>
                      <a:pt x="34145" y="14790"/>
                      <a:pt x="34002" y="14816"/>
                      <a:pt x="33859" y="14842"/>
                    </a:cubicBezTo>
                    <a:cubicBezTo>
                      <a:pt x="33247" y="14933"/>
                      <a:pt x="32636" y="15024"/>
                      <a:pt x="32012" y="15102"/>
                    </a:cubicBezTo>
                    <a:cubicBezTo>
                      <a:pt x="31843" y="15115"/>
                      <a:pt x="31661" y="15141"/>
                      <a:pt x="31478" y="15167"/>
                    </a:cubicBezTo>
                    <a:cubicBezTo>
                      <a:pt x="31127" y="15206"/>
                      <a:pt x="30763" y="15219"/>
                      <a:pt x="30412" y="15258"/>
                    </a:cubicBezTo>
                    <a:cubicBezTo>
                      <a:pt x="29813" y="15297"/>
                      <a:pt x="29215" y="15349"/>
                      <a:pt x="28617" y="15375"/>
                    </a:cubicBezTo>
                    <a:cubicBezTo>
                      <a:pt x="28240" y="15388"/>
                      <a:pt x="27862" y="15401"/>
                      <a:pt x="27472" y="15401"/>
                    </a:cubicBezTo>
                    <a:cubicBezTo>
                      <a:pt x="27231" y="15408"/>
                      <a:pt x="26988" y="15411"/>
                      <a:pt x="26744" y="15411"/>
                    </a:cubicBezTo>
                    <a:cubicBezTo>
                      <a:pt x="26500" y="15411"/>
                      <a:pt x="26256" y="15408"/>
                      <a:pt x="26015" y="15401"/>
                    </a:cubicBezTo>
                    <a:cubicBezTo>
                      <a:pt x="25612" y="15401"/>
                      <a:pt x="25209" y="15388"/>
                      <a:pt x="24806" y="15375"/>
                    </a:cubicBezTo>
                    <a:cubicBezTo>
                      <a:pt x="24363" y="15349"/>
                      <a:pt x="23908" y="15323"/>
                      <a:pt x="23466" y="15297"/>
                    </a:cubicBezTo>
                    <a:cubicBezTo>
                      <a:pt x="23050" y="15271"/>
                      <a:pt x="22646" y="15232"/>
                      <a:pt x="22243" y="15193"/>
                    </a:cubicBezTo>
                    <a:cubicBezTo>
                      <a:pt x="21801" y="15154"/>
                      <a:pt x="21359" y="15102"/>
                      <a:pt x="20916" y="15050"/>
                    </a:cubicBezTo>
                    <a:cubicBezTo>
                      <a:pt x="20526" y="14998"/>
                      <a:pt x="20123" y="14946"/>
                      <a:pt x="19733" y="14881"/>
                    </a:cubicBezTo>
                    <a:cubicBezTo>
                      <a:pt x="19264" y="14816"/>
                      <a:pt x="18796" y="14725"/>
                      <a:pt x="18328" y="14647"/>
                    </a:cubicBezTo>
                    <a:cubicBezTo>
                      <a:pt x="17964" y="14569"/>
                      <a:pt x="17586" y="14504"/>
                      <a:pt x="17222" y="14413"/>
                    </a:cubicBezTo>
                    <a:cubicBezTo>
                      <a:pt x="16676" y="14296"/>
                      <a:pt x="16130" y="14166"/>
                      <a:pt x="15583" y="14010"/>
                    </a:cubicBezTo>
                    <a:cubicBezTo>
                      <a:pt x="15232" y="13919"/>
                      <a:pt x="14868" y="13841"/>
                      <a:pt x="14530" y="13737"/>
                    </a:cubicBezTo>
                    <a:cubicBezTo>
                      <a:pt x="14334" y="13671"/>
                      <a:pt x="14152" y="13619"/>
                      <a:pt x="13970" y="13554"/>
                    </a:cubicBezTo>
                    <a:cubicBezTo>
                      <a:pt x="13424" y="13385"/>
                      <a:pt x="12891" y="13203"/>
                      <a:pt x="12357" y="13008"/>
                    </a:cubicBezTo>
                    <a:cubicBezTo>
                      <a:pt x="12201" y="12956"/>
                      <a:pt x="12045" y="12904"/>
                      <a:pt x="11889" y="12852"/>
                    </a:cubicBezTo>
                    <a:cubicBezTo>
                      <a:pt x="11408" y="12657"/>
                      <a:pt x="10953" y="12449"/>
                      <a:pt x="10484" y="12254"/>
                    </a:cubicBezTo>
                    <a:cubicBezTo>
                      <a:pt x="10263" y="12150"/>
                      <a:pt x="10029" y="12059"/>
                      <a:pt x="9808" y="11954"/>
                    </a:cubicBezTo>
                    <a:cubicBezTo>
                      <a:pt x="9131" y="11629"/>
                      <a:pt x="8481" y="11304"/>
                      <a:pt x="7857" y="10940"/>
                    </a:cubicBezTo>
                    <a:cubicBezTo>
                      <a:pt x="2642" y="7910"/>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5" name="Google Shape;142;p16"/>
              <p:cNvSpPr/>
              <p:nvPr/>
            </p:nvSpPr>
            <p:spPr>
              <a:xfrm>
                <a:off x="2916582" y="2753483"/>
                <a:ext cx="883586" cy="465932"/>
              </a:xfrm>
              <a:custGeom>
                <a:avLst/>
                <a:gdLst/>
                <a:ahLst/>
                <a:cxnLst/>
                <a:rect l="l" t="t" r="r" b="b"/>
                <a:pathLst>
                  <a:path w="58236" h="30709" extrusionOk="0">
                    <a:moveTo>
                      <a:pt x="29035" y="1"/>
                    </a:moveTo>
                    <a:cubicBezTo>
                      <a:pt x="22250" y="1"/>
                      <a:pt x="15473" y="1497"/>
                      <a:pt x="10316" y="4488"/>
                    </a:cubicBezTo>
                    <a:cubicBezTo>
                      <a:pt x="1" y="10485"/>
                      <a:pt x="53" y="20214"/>
                      <a:pt x="10433" y="26211"/>
                    </a:cubicBezTo>
                    <a:cubicBezTo>
                      <a:pt x="15629" y="29209"/>
                      <a:pt x="22422" y="30708"/>
                      <a:pt x="29206" y="30708"/>
                    </a:cubicBezTo>
                    <a:cubicBezTo>
                      <a:pt x="35989" y="30708"/>
                      <a:pt x="42763" y="29209"/>
                      <a:pt x="47920" y="26211"/>
                    </a:cubicBezTo>
                    <a:cubicBezTo>
                      <a:pt x="58235" y="20214"/>
                      <a:pt x="58183" y="10485"/>
                      <a:pt x="47803" y="4488"/>
                    </a:cubicBezTo>
                    <a:cubicBezTo>
                      <a:pt x="42613" y="1497"/>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6" name="Google Shape;143;p16"/>
              <p:cNvSpPr/>
              <p:nvPr/>
            </p:nvSpPr>
            <p:spPr>
              <a:xfrm>
                <a:off x="3330781" y="2912164"/>
                <a:ext cx="119028" cy="62844"/>
              </a:xfrm>
              <a:custGeom>
                <a:avLst/>
                <a:gdLst/>
                <a:ahLst/>
                <a:cxnLst/>
                <a:rect l="l" t="t" r="r" b="b"/>
                <a:pathLst>
                  <a:path w="7845" h="4142" extrusionOk="0">
                    <a:moveTo>
                      <a:pt x="3922" y="978"/>
                    </a:moveTo>
                    <a:cubicBezTo>
                      <a:pt x="4410" y="978"/>
                      <a:pt x="4898" y="1085"/>
                      <a:pt x="5269" y="1299"/>
                    </a:cubicBezTo>
                    <a:cubicBezTo>
                      <a:pt x="5997" y="1729"/>
                      <a:pt x="5997" y="2418"/>
                      <a:pt x="5269" y="2847"/>
                    </a:cubicBezTo>
                    <a:cubicBezTo>
                      <a:pt x="4898" y="3062"/>
                      <a:pt x="4413" y="3169"/>
                      <a:pt x="3929" y="3169"/>
                    </a:cubicBezTo>
                    <a:cubicBezTo>
                      <a:pt x="3444" y="3169"/>
                      <a:pt x="2960" y="3062"/>
                      <a:pt x="2589" y="2847"/>
                    </a:cubicBezTo>
                    <a:cubicBezTo>
                      <a:pt x="1848" y="2418"/>
                      <a:pt x="1848" y="1716"/>
                      <a:pt x="2576" y="1299"/>
                    </a:cubicBezTo>
                    <a:cubicBezTo>
                      <a:pt x="2947" y="1085"/>
                      <a:pt x="3434" y="978"/>
                      <a:pt x="3922" y="978"/>
                    </a:cubicBezTo>
                    <a:close/>
                    <a:moveTo>
                      <a:pt x="3895" y="0"/>
                    </a:moveTo>
                    <a:cubicBezTo>
                      <a:pt x="2985" y="0"/>
                      <a:pt x="2079" y="202"/>
                      <a:pt x="1392" y="610"/>
                    </a:cubicBezTo>
                    <a:cubicBezTo>
                      <a:pt x="1" y="1417"/>
                      <a:pt x="1" y="2717"/>
                      <a:pt x="1392" y="3537"/>
                    </a:cubicBezTo>
                    <a:cubicBezTo>
                      <a:pt x="2095" y="3940"/>
                      <a:pt x="3012" y="4142"/>
                      <a:pt x="3927" y="4142"/>
                    </a:cubicBezTo>
                    <a:cubicBezTo>
                      <a:pt x="4843" y="4142"/>
                      <a:pt x="5756" y="3940"/>
                      <a:pt x="6452" y="3537"/>
                    </a:cubicBezTo>
                    <a:cubicBezTo>
                      <a:pt x="7844" y="2717"/>
                      <a:pt x="7831" y="1417"/>
                      <a:pt x="6439" y="610"/>
                    </a:cubicBezTo>
                    <a:cubicBezTo>
                      <a:pt x="5734" y="205"/>
                      <a:pt x="4812" y="0"/>
                      <a:pt x="3895"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7" name="Google Shape;144;p16"/>
              <p:cNvSpPr/>
              <p:nvPr/>
            </p:nvSpPr>
            <p:spPr>
              <a:xfrm>
                <a:off x="3211389" y="2877257"/>
                <a:ext cx="305529" cy="170008"/>
              </a:xfrm>
              <a:custGeom>
                <a:avLst/>
                <a:gdLst/>
                <a:ahLst/>
                <a:cxnLst/>
                <a:rect l="l" t="t" r="r" b="b"/>
                <a:pathLst>
                  <a:path w="20137" h="11205" extrusionOk="0">
                    <a:moveTo>
                      <a:pt x="11173" y="968"/>
                    </a:moveTo>
                    <a:cubicBezTo>
                      <a:pt x="12832" y="968"/>
                      <a:pt x="14495" y="1336"/>
                      <a:pt x="15766" y="2066"/>
                    </a:cubicBezTo>
                    <a:cubicBezTo>
                      <a:pt x="18290" y="3522"/>
                      <a:pt x="18303" y="5890"/>
                      <a:pt x="15792" y="7360"/>
                    </a:cubicBezTo>
                    <a:cubicBezTo>
                      <a:pt x="13711" y="8569"/>
                      <a:pt x="5932" y="9662"/>
                      <a:pt x="1913" y="10117"/>
                    </a:cubicBezTo>
                    <a:cubicBezTo>
                      <a:pt x="2654" y="7789"/>
                      <a:pt x="4489" y="3301"/>
                      <a:pt x="6622" y="2066"/>
                    </a:cubicBezTo>
                    <a:cubicBezTo>
                      <a:pt x="7874" y="1332"/>
                      <a:pt x="9522" y="968"/>
                      <a:pt x="11173" y="968"/>
                    </a:cubicBezTo>
                    <a:close/>
                    <a:moveTo>
                      <a:pt x="11183" y="1"/>
                    </a:moveTo>
                    <a:cubicBezTo>
                      <a:pt x="9100" y="1"/>
                      <a:pt x="7019" y="459"/>
                      <a:pt x="5438" y="1376"/>
                    </a:cubicBezTo>
                    <a:cubicBezTo>
                      <a:pt x="2199" y="3262"/>
                      <a:pt x="131" y="10338"/>
                      <a:pt x="40" y="10638"/>
                    </a:cubicBezTo>
                    <a:cubicBezTo>
                      <a:pt x="1" y="10794"/>
                      <a:pt x="79" y="10963"/>
                      <a:pt x="287" y="11067"/>
                    </a:cubicBezTo>
                    <a:cubicBezTo>
                      <a:pt x="465" y="11161"/>
                      <a:pt x="668" y="11205"/>
                      <a:pt x="869" y="11205"/>
                    </a:cubicBezTo>
                    <a:cubicBezTo>
                      <a:pt x="918" y="11205"/>
                      <a:pt x="967" y="11202"/>
                      <a:pt x="1016" y="11197"/>
                    </a:cubicBezTo>
                    <a:cubicBezTo>
                      <a:pt x="1536" y="11145"/>
                      <a:pt x="13815" y="9883"/>
                      <a:pt x="16976" y="8049"/>
                    </a:cubicBezTo>
                    <a:cubicBezTo>
                      <a:pt x="20137" y="6202"/>
                      <a:pt x="20124" y="3210"/>
                      <a:pt x="16937" y="1376"/>
                    </a:cubicBezTo>
                    <a:cubicBezTo>
                      <a:pt x="15350" y="459"/>
                      <a:pt x="13265" y="1"/>
                      <a:pt x="11183"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25" name="Google Shape;145;p16"/>
            <p:cNvGrpSpPr/>
            <p:nvPr/>
          </p:nvGrpSpPr>
          <p:grpSpPr>
            <a:xfrm>
              <a:off x="5605805" y="2094728"/>
              <a:ext cx="883586" cy="583010"/>
              <a:chOff x="5605805" y="2094728"/>
              <a:chExt cx="883586" cy="583010"/>
            </a:xfrm>
          </p:grpSpPr>
          <p:sp>
            <p:nvSpPr>
              <p:cNvPr id="53" name="Google Shape;146;p16"/>
              <p:cNvSpPr/>
              <p:nvPr/>
            </p:nvSpPr>
            <p:spPr>
              <a:xfrm>
                <a:off x="5644884" y="2320122"/>
                <a:ext cx="805023" cy="357616"/>
              </a:xfrm>
              <a:custGeom>
                <a:avLst/>
                <a:gdLst/>
                <a:ahLst/>
                <a:cxnLst/>
                <a:rect l="l" t="t" r="r" b="b"/>
                <a:pathLst>
                  <a:path w="53058" h="23570" extrusionOk="0">
                    <a:moveTo>
                      <a:pt x="39" y="1"/>
                    </a:moveTo>
                    <a:lnTo>
                      <a:pt x="39" y="1"/>
                    </a:lnTo>
                    <a:cubicBezTo>
                      <a:pt x="39" y="1"/>
                      <a:pt x="39" y="1"/>
                      <a:pt x="39" y="2"/>
                    </a:cubicBezTo>
                    <a:lnTo>
                      <a:pt x="39" y="2"/>
                    </a:lnTo>
                    <a:lnTo>
                      <a:pt x="39" y="1"/>
                    </a:lnTo>
                    <a:close/>
                    <a:moveTo>
                      <a:pt x="39" y="2"/>
                    </a:moveTo>
                    <a:lnTo>
                      <a:pt x="13" y="8169"/>
                    </a:lnTo>
                    <a:cubicBezTo>
                      <a:pt x="0" y="12123"/>
                      <a:pt x="2615" y="16078"/>
                      <a:pt x="7831" y="19095"/>
                    </a:cubicBezTo>
                    <a:cubicBezTo>
                      <a:pt x="8455" y="19460"/>
                      <a:pt x="9105" y="19798"/>
                      <a:pt x="9782" y="20110"/>
                    </a:cubicBezTo>
                    <a:cubicBezTo>
                      <a:pt x="10003" y="20214"/>
                      <a:pt x="10237" y="20305"/>
                      <a:pt x="10471" y="20409"/>
                    </a:cubicBezTo>
                    <a:cubicBezTo>
                      <a:pt x="10861" y="20591"/>
                      <a:pt x="11252" y="20773"/>
                      <a:pt x="11668" y="20929"/>
                    </a:cubicBezTo>
                    <a:cubicBezTo>
                      <a:pt x="11733" y="20955"/>
                      <a:pt x="11811" y="20981"/>
                      <a:pt x="11876" y="21008"/>
                    </a:cubicBezTo>
                    <a:cubicBezTo>
                      <a:pt x="12032" y="21073"/>
                      <a:pt x="12188" y="21125"/>
                      <a:pt x="12344" y="21177"/>
                    </a:cubicBezTo>
                    <a:cubicBezTo>
                      <a:pt x="12865" y="21372"/>
                      <a:pt x="13398" y="21554"/>
                      <a:pt x="13944" y="21723"/>
                    </a:cubicBezTo>
                    <a:cubicBezTo>
                      <a:pt x="14139" y="21775"/>
                      <a:pt x="14321" y="21840"/>
                      <a:pt x="14504" y="21892"/>
                    </a:cubicBezTo>
                    <a:cubicBezTo>
                      <a:pt x="14634" y="21931"/>
                      <a:pt x="14751" y="21970"/>
                      <a:pt x="14881" y="22009"/>
                    </a:cubicBezTo>
                    <a:cubicBezTo>
                      <a:pt x="15102" y="22074"/>
                      <a:pt x="15336" y="22113"/>
                      <a:pt x="15557" y="22178"/>
                    </a:cubicBezTo>
                    <a:cubicBezTo>
                      <a:pt x="16103" y="22321"/>
                      <a:pt x="16650" y="22451"/>
                      <a:pt x="17209" y="22581"/>
                    </a:cubicBezTo>
                    <a:cubicBezTo>
                      <a:pt x="17352" y="22607"/>
                      <a:pt x="17495" y="22659"/>
                      <a:pt x="17651" y="22685"/>
                    </a:cubicBezTo>
                    <a:cubicBezTo>
                      <a:pt x="17859" y="22725"/>
                      <a:pt x="18094" y="22764"/>
                      <a:pt x="18302" y="22803"/>
                    </a:cubicBezTo>
                    <a:cubicBezTo>
                      <a:pt x="18770" y="22894"/>
                      <a:pt x="19238" y="22972"/>
                      <a:pt x="19707" y="23050"/>
                    </a:cubicBezTo>
                    <a:cubicBezTo>
                      <a:pt x="19902" y="23076"/>
                      <a:pt x="20084" y="23115"/>
                      <a:pt x="20279" y="23141"/>
                    </a:cubicBezTo>
                    <a:cubicBezTo>
                      <a:pt x="20461" y="23167"/>
                      <a:pt x="20695" y="23180"/>
                      <a:pt x="20890" y="23206"/>
                    </a:cubicBezTo>
                    <a:cubicBezTo>
                      <a:pt x="21333" y="23271"/>
                      <a:pt x="21775" y="23323"/>
                      <a:pt x="22217" y="23362"/>
                    </a:cubicBezTo>
                    <a:cubicBezTo>
                      <a:pt x="22438" y="23375"/>
                      <a:pt x="22633" y="23414"/>
                      <a:pt x="22854" y="23427"/>
                    </a:cubicBezTo>
                    <a:cubicBezTo>
                      <a:pt x="23063" y="23440"/>
                      <a:pt x="23245" y="23453"/>
                      <a:pt x="23440" y="23466"/>
                    </a:cubicBezTo>
                    <a:cubicBezTo>
                      <a:pt x="23895" y="23492"/>
                      <a:pt x="24337" y="23518"/>
                      <a:pt x="24793" y="23531"/>
                    </a:cubicBezTo>
                    <a:cubicBezTo>
                      <a:pt x="25014" y="23544"/>
                      <a:pt x="25235" y="23570"/>
                      <a:pt x="25469" y="23570"/>
                    </a:cubicBezTo>
                    <a:lnTo>
                      <a:pt x="28174" y="23570"/>
                    </a:lnTo>
                    <a:cubicBezTo>
                      <a:pt x="28318" y="23570"/>
                      <a:pt x="28461" y="23544"/>
                      <a:pt x="28604" y="23544"/>
                    </a:cubicBezTo>
                    <a:cubicBezTo>
                      <a:pt x="29202" y="23518"/>
                      <a:pt x="29800" y="23466"/>
                      <a:pt x="30399" y="23427"/>
                    </a:cubicBezTo>
                    <a:cubicBezTo>
                      <a:pt x="30633" y="23401"/>
                      <a:pt x="30880" y="23401"/>
                      <a:pt x="31114" y="23375"/>
                    </a:cubicBezTo>
                    <a:cubicBezTo>
                      <a:pt x="31231" y="23362"/>
                      <a:pt x="31348" y="23349"/>
                      <a:pt x="31465" y="23336"/>
                    </a:cubicBezTo>
                    <a:cubicBezTo>
                      <a:pt x="31634" y="23310"/>
                      <a:pt x="31817" y="23284"/>
                      <a:pt x="31999" y="23271"/>
                    </a:cubicBezTo>
                    <a:cubicBezTo>
                      <a:pt x="32610" y="23193"/>
                      <a:pt x="33221" y="23115"/>
                      <a:pt x="33833" y="23011"/>
                    </a:cubicBezTo>
                    <a:cubicBezTo>
                      <a:pt x="33989" y="22985"/>
                      <a:pt x="34132" y="22959"/>
                      <a:pt x="34275" y="22933"/>
                    </a:cubicBezTo>
                    <a:lnTo>
                      <a:pt x="34496" y="22907"/>
                    </a:lnTo>
                    <a:cubicBezTo>
                      <a:pt x="34782" y="22855"/>
                      <a:pt x="35068" y="22777"/>
                      <a:pt x="35355" y="22725"/>
                    </a:cubicBezTo>
                    <a:cubicBezTo>
                      <a:pt x="35836" y="22620"/>
                      <a:pt x="36330" y="22516"/>
                      <a:pt x="36812" y="22412"/>
                    </a:cubicBezTo>
                    <a:cubicBezTo>
                      <a:pt x="37163" y="22321"/>
                      <a:pt x="37514" y="22217"/>
                      <a:pt x="37852" y="22126"/>
                    </a:cubicBezTo>
                    <a:cubicBezTo>
                      <a:pt x="38320" y="21996"/>
                      <a:pt x="38776" y="21879"/>
                      <a:pt x="39218" y="21736"/>
                    </a:cubicBezTo>
                    <a:cubicBezTo>
                      <a:pt x="39322" y="21710"/>
                      <a:pt x="39413" y="21684"/>
                      <a:pt x="39517" y="21658"/>
                    </a:cubicBezTo>
                    <a:cubicBezTo>
                      <a:pt x="40050" y="21476"/>
                      <a:pt x="40597" y="21294"/>
                      <a:pt x="41130" y="21086"/>
                    </a:cubicBezTo>
                    <a:cubicBezTo>
                      <a:pt x="41195" y="21060"/>
                      <a:pt x="41273" y="21021"/>
                      <a:pt x="41351" y="20995"/>
                    </a:cubicBezTo>
                    <a:cubicBezTo>
                      <a:pt x="41923" y="20773"/>
                      <a:pt x="42483" y="20526"/>
                      <a:pt x="43042" y="20266"/>
                    </a:cubicBezTo>
                    <a:cubicBezTo>
                      <a:pt x="43211" y="20188"/>
                      <a:pt x="43367" y="20123"/>
                      <a:pt x="43536" y="20045"/>
                    </a:cubicBezTo>
                    <a:cubicBezTo>
                      <a:pt x="44148" y="19746"/>
                      <a:pt x="44746" y="19434"/>
                      <a:pt x="45318" y="19108"/>
                    </a:cubicBezTo>
                    <a:lnTo>
                      <a:pt x="45644" y="18913"/>
                    </a:lnTo>
                    <a:cubicBezTo>
                      <a:pt x="45748" y="18848"/>
                      <a:pt x="45839" y="18783"/>
                      <a:pt x="45943" y="18731"/>
                    </a:cubicBezTo>
                    <a:cubicBezTo>
                      <a:pt x="46099" y="18627"/>
                      <a:pt x="46268" y="18523"/>
                      <a:pt x="46424" y="18419"/>
                    </a:cubicBezTo>
                    <a:cubicBezTo>
                      <a:pt x="46593" y="18315"/>
                      <a:pt x="46710" y="18237"/>
                      <a:pt x="46853" y="18133"/>
                    </a:cubicBezTo>
                    <a:cubicBezTo>
                      <a:pt x="46983" y="18042"/>
                      <a:pt x="47153" y="17925"/>
                      <a:pt x="47296" y="17821"/>
                    </a:cubicBezTo>
                    <a:cubicBezTo>
                      <a:pt x="47439" y="17717"/>
                      <a:pt x="47569" y="17626"/>
                      <a:pt x="47699" y="17521"/>
                    </a:cubicBezTo>
                    <a:cubicBezTo>
                      <a:pt x="47829" y="17430"/>
                      <a:pt x="47972" y="17313"/>
                      <a:pt x="48102" y="17196"/>
                    </a:cubicBezTo>
                    <a:cubicBezTo>
                      <a:pt x="48245" y="17092"/>
                      <a:pt x="48349" y="17001"/>
                      <a:pt x="48479" y="16897"/>
                    </a:cubicBezTo>
                    <a:cubicBezTo>
                      <a:pt x="48596" y="16793"/>
                      <a:pt x="48726" y="16676"/>
                      <a:pt x="48857" y="16559"/>
                    </a:cubicBezTo>
                    <a:cubicBezTo>
                      <a:pt x="48909" y="16520"/>
                      <a:pt x="48961" y="16468"/>
                      <a:pt x="49026" y="16429"/>
                    </a:cubicBezTo>
                    <a:cubicBezTo>
                      <a:pt x="49078" y="16377"/>
                      <a:pt x="49104" y="16338"/>
                      <a:pt x="49156" y="16286"/>
                    </a:cubicBezTo>
                    <a:cubicBezTo>
                      <a:pt x="49364" y="16091"/>
                      <a:pt x="49559" y="15896"/>
                      <a:pt x="49754" y="15700"/>
                    </a:cubicBezTo>
                    <a:cubicBezTo>
                      <a:pt x="49819" y="15622"/>
                      <a:pt x="49884" y="15557"/>
                      <a:pt x="49949" y="15492"/>
                    </a:cubicBezTo>
                    <a:cubicBezTo>
                      <a:pt x="50183" y="15232"/>
                      <a:pt x="50417" y="14959"/>
                      <a:pt x="50639" y="14686"/>
                    </a:cubicBezTo>
                    <a:lnTo>
                      <a:pt x="50665" y="14660"/>
                    </a:lnTo>
                    <a:cubicBezTo>
                      <a:pt x="50717" y="14595"/>
                      <a:pt x="50756" y="14530"/>
                      <a:pt x="50808" y="14465"/>
                    </a:cubicBezTo>
                    <a:cubicBezTo>
                      <a:pt x="50938" y="14296"/>
                      <a:pt x="51055" y="14127"/>
                      <a:pt x="51172" y="13957"/>
                    </a:cubicBezTo>
                    <a:cubicBezTo>
                      <a:pt x="51237" y="13853"/>
                      <a:pt x="51302" y="13762"/>
                      <a:pt x="51367" y="13671"/>
                    </a:cubicBezTo>
                    <a:cubicBezTo>
                      <a:pt x="51458" y="13502"/>
                      <a:pt x="51562" y="13359"/>
                      <a:pt x="51653" y="13203"/>
                    </a:cubicBezTo>
                    <a:cubicBezTo>
                      <a:pt x="51679" y="13151"/>
                      <a:pt x="51705" y="13112"/>
                      <a:pt x="51731" y="13073"/>
                    </a:cubicBezTo>
                    <a:cubicBezTo>
                      <a:pt x="51757" y="13021"/>
                      <a:pt x="51796" y="12943"/>
                      <a:pt x="51835" y="12878"/>
                    </a:cubicBezTo>
                    <a:cubicBezTo>
                      <a:pt x="51900" y="12748"/>
                      <a:pt x="51965" y="12618"/>
                      <a:pt x="52030" y="12488"/>
                    </a:cubicBezTo>
                    <a:cubicBezTo>
                      <a:pt x="52095" y="12344"/>
                      <a:pt x="52147" y="12253"/>
                      <a:pt x="52199" y="12149"/>
                    </a:cubicBezTo>
                    <a:cubicBezTo>
                      <a:pt x="52251" y="12032"/>
                      <a:pt x="52317" y="11876"/>
                      <a:pt x="52356" y="11746"/>
                    </a:cubicBezTo>
                    <a:cubicBezTo>
                      <a:pt x="52382" y="11681"/>
                      <a:pt x="52408" y="11629"/>
                      <a:pt x="52434" y="11564"/>
                    </a:cubicBezTo>
                    <a:cubicBezTo>
                      <a:pt x="52460" y="11499"/>
                      <a:pt x="52473" y="11460"/>
                      <a:pt x="52486" y="11408"/>
                    </a:cubicBezTo>
                    <a:cubicBezTo>
                      <a:pt x="52538" y="11278"/>
                      <a:pt x="52577" y="11148"/>
                      <a:pt x="52616" y="11018"/>
                    </a:cubicBezTo>
                    <a:cubicBezTo>
                      <a:pt x="52655" y="10888"/>
                      <a:pt x="52694" y="10784"/>
                      <a:pt x="52720" y="10667"/>
                    </a:cubicBezTo>
                    <a:cubicBezTo>
                      <a:pt x="52746" y="10549"/>
                      <a:pt x="52785" y="10406"/>
                      <a:pt x="52811" y="10276"/>
                    </a:cubicBezTo>
                    <a:cubicBezTo>
                      <a:pt x="52824" y="10211"/>
                      <a:pt x="52850" y="10146"/>
                      <a:pt x="52863" y="10068"/>
                    </a:cubicBezTo>
                    <a:cubicBezTo>
                      <a:pt x="52876" y="10003"/>
                      <a:pt x="52876" y="9977"/>
                      <a:pt x="52889" y="9925"/>
                    </a:cubicBezTo>
                    <a:cubicBezTo>
                      <a:pt x="52915" y="9795"/>
                      <a:pt x="52928" y="9665"/>
                      <a:pt x="52954" y="9535"/>
                    </a:cubicBezTo>
                    <a:cubicBezTo>
                      <a:pt x="52967" y="9405"/>
                      <a:pt x="52980" y="9301"/>
                      <a:pt x="52993" y="9184"/>
                    </a:cubicBezTo>
                    <a:cubicBezTo>
                      <a:pt x="53006" y="9067"/>
                      <a:pt x="53019" y="8923"/>
                      <a:pt x="53019" y="8780"/>
                    </a:cubicBezTo>
                    <a:cubicBezTo>
                      <a:pt x="53019" y="8702"/>
                      <a:pt x="53032" y="8624"/>
                      <a:pt x="53032" y="8546"/>
                    </a:cubicBezTo>
                    <a:cubicBezTo>
                      <a:pt x="53045" y="8481"/>
                      <a:pt x="53032" y="8390"/>
                      <a:pt x="53032" y="8325"/>
                    </a:cubicBezTo>
                    <a:lnTo>
                      <a:pt x="53058" y="143"/>
                    </a:lnTo>
                    <a:lnTo>
                      <a:pt x="53058" y="143"/>
                    </a:lnTo>
                    <a:cubicBezTo>
                      <a:pt x="53032" y="299"/>
                      <a:pt x="53032" y="443"/>
                      <a:pt x="53019" y="612"/>
                    </a:cubicBezTo>
                    <a:cubicBezTo>
                      <a:pt x="53019" y="742"/>
                      <a:pt x="53006" y="872"/>
                      <a:pt x="52993" y="1002"/>
                    </a:cubicBezTo>
                    <a:cubicBezTo>
                      <a:pt x="52980" y="1132"/>
                      <a:pt x="52967" y="1236"/>
                      <a:pt x="52941" y="1353"/>
                    </a:cubicBezTo>
                    <a:cubicBezTo>
                      <a:pt x="52928" y="1470"/>
                      <a:pt x="52915" y="1613"/>
                      <a:pt x="52889" y="1743"/>
                    </a:cubicBezTo>
                    <a:cubicBezTo>
                      <a:pt x="52863" y="1886"/>
                      <a:pt x="52837" y="1977"/>
                      <a:pt x="52811" y="2095"/>
                    </a:cubicBezTo>
                    <a:cubicBezTo>
                      <a:pt x="52785" y="2212"/>
                      <a:pt x="52746" y="2355"/>
                      <a:pt x="52720" y="2485"/>
                    </a:cubicBezTo>
                    <a:cubicBezTo>
                      <a:pt x="52681" y="2615"/>
                      <a:pt x="52655" y="2719"/>
                      <a:pt x="52616" y="2836"/>
                    </a:cubicBezTo>
                    <a:cubicBezTo>
                      <a:pt x="52577" y="2953"/>
                      <a:pt x="52538" y="3096"/>
                      <a:pt x="52486" y="3226"/>
                    </a:cubicBezTo>
                    <a:cubicBezTo>
                      <a:pt x="52447" y="3343"/>
                      <a:pt x="52408" y="3447"/>
                      <a:pt x="52356" y="3564"/>
                    </a:cubicBezTo>
                    <a:cubicBezTo>
                      <a:pt x="52317" y="3681"/>
                      <a:pt x="52251" y="3825"/>
                      <a:pt x="52199" y="3968"/>
                    </a:cubicBezTo>
                    <a:cubicBezTo>
                      <a:pt x="52147" y="4098"/>
                      <a:pt x="52095" y="4189"/>
                      <a:pt x="52030" y="4306"/>
                    </a:cubicBezTo>
                    <a:cubicBezTo>
                      <a:pt x="51978" y="4410"/>
                      <a:pt x="51900" y="4566"/>
                      <a:pt x="51835" y="4696"/>
                    </a:cubicBezTo>
                    <a:cubicBezTo>
                      <a:pt x="51770" y="4800"/>
                      <a:pt x="51718" y="4917"/>
                      <a:pt x="51653" y="5021"/>
                    </a:cubicBezTo>
                    <a:cubicBezTo>
                      <a:pt x="51562" y="5190"/>
                      <a:pt x="51458" y="5333"/>
                      <a:pt x="51354" y="5489"/>
                    </a:cubicBezTo>
                    <a:cubicBezTo>
                      <a:pt x="51302" y="5581"/>
                      <a:pt x="51237" y="5685"/>
                      <a:pt x="51172" y="5776"/>
                    </a:cubicBezTo>
                    <a:cubicBezTo>
                      <a:pt x="51055" y="5945"/>
                      <a:pt x="50925" y="6114"/>
                      <a:pt x="50808" y="6283"/>
                    </a:cubicBezTo>
                    <a:cubicBezTo>
                      <a:pt x="50743" y="6361"/>
                      <a:pt x="50691" y="6439"/>
                      <a:pt x="50639" y="6517"/>
                    </a:cubicBezTo>
                    <a:cubicBezTo>
                      <a:pt x="50417" y="6777"/>
                      <a:pt x="50196" y="7050"/>
                      <a:pt x="49949" y="7311"/>
                    </a:cubicBezTo>
                    <a:cubicBezTo>
                      <a:pt x="49884" y="7376"/>
                      <a:pt x="49819" y="7454"/>
                      <a:pt x="49754" y="7519"/>
                    </a:cubicBezTo>
                    <a:cubicBezTo>
                      <a:pt x="49572" y="7714"/>
                      <a:pt x="49364" y="7922"/>
                      <a:pt x="49156" y="8117"/>
                    </a:cubicBezTo>
                    <a:cubicBezTo>
                      <a:pt x="49065" y="8208"/>
                      <a:pt x="48974" y="8299"/>
                      <a:pt x="48870" y="8377"/>
                    </a:cubicBezTo>
                    <a:cubicBezTo>
                      <a:pt x="48739" y="8494"/>
                      <a:pt x="48622" y="8611"/>
                      <a:pt x="48492" y="8715"/>
                    </a:cubicBezTo>
                    <a:cubicBezTo>
                      <a:pt x="48362" y="8832"/>
                      <a:pt x="48245" y="8923"/>
                      <a:pt x="48128" y="9028"/>
                    </a:cubicBezTo>
                    <a:cubicBezTo>
                      <a:pt x="47998" y="9119"/>
                      <a:pt x="47842" y="9236"/>
                      <a:pt x="47712" y="9353"/>
                    </a:cubicBezTo>
                    <a:cubicBezTo>
                      <a:pt x="47569" y="9457"/>
                      <a:pt x="47452" y="9548"/>
                      <a:pt x="47309" y="9639"/>
                    </a:cubicBezTo>
                    <a:cubicBezTo>
                      <a:pt x="47179" y="9743"/>
                      <a:pt x="47022" y="9860"/>
                      <a:pt x="46866" y="9964"/>
                    </a:cubicBezTo>
                    <a:cubicBezTo>
                      <a:pt x="46710" y="10068"/>
                      <a:pt x="46580" y="10146"/>
                      <a:pt x="46437" y="10250"/>
                    </a:cubicBezTo>
                    <a:cubicBezTo>
                      <a:pt x="46294" y="10341"/>
                      <a:pt x="46112" y="10445"/>
                      <a:pt x="45956" y="10549"/>
                    </a:cubicBezTo>
                    <a:cubicBezTo>
                      <a:pt x="45748" y="10680"/>
                      <a:pt x="45553" y="10797"/>
                      <a:pt x="45344" y="10927"/>
                    </a:cubicBezTo>
                    <a:cubicBezTo>
                      <a:pt x="44772" y="11265"/>
                      <a:pt x="44161" y="11564"/>
                      <a:pt x="43549" y="11863"/>
                    </a:cubicBezTo>
                    <a:cubicBezTo>
                      <a:pt x="43393" y="11941"/>
                      <a:pt x="43224" y="12019"/>
                      <a:pt x="43068" y="12097"/>
                    </a:cubicBezTo>
                    <a:cubicBezTo>
                      <a:pt x="42509" y="12344"/>
                      <a:pt x="41949" y="12592"/>
                      <a:pt x="41364" y="12813"/>
                    </a:cubicBezTo>
                    <a:cubicBezTo>
                      <a:pt x="41286" y="12852"/>
                      <a:pt x="41221" y="12878"/>
                      <a:pt x="41143" y="12904"/>
                    </a:cubicBezTo>
                    <a:cubicBezTo>
                      <a:pt x="40519" y="13151"/>
                      <a:pt x="39881" y="13359"/>
                      <a:pt x="39244" y="13554"/>
                    </a:cubicBezTo>
                    <a:cubicBezTo>
                      <a:pt x="38789" y="13697"/>
                      <a:pt x="38333" y="13827"/>
                      <a:pt x="37878" y="13944"/>
                    </a:cubicBezTo>
                    <a:cubicBezTo>
                      <a:pt x="37527" y="14048"/>
                      <a:pt x="37189" y="14140"/>
                      <a:pt x="36838" y="14231"/>
                    </a:cubicBezTo>
                    <a:cubicBezTo>
                      <a:pt x="36343" y="14348"/>
                      <a:pt x="35862" y="14439"/>
                      <a:pt x="35368" y="14543"/>
                    </a:cubicBezTo>
                    <a:cubicBezTo>
                      <a:pt x="35016" y="14621"/>
                      <a:pt x="34665" y="14699"/>
                      <a:pt x="34301" y="14764"/>
                    </a:cubicBezTo>
                    <a:cubicBezTo>
                      <a:pt x="34158" y="14790"/>
                      <a:pt x="34002" y="14803"/>
                      <a:pt x="33846" y="14829"/>
                    </a:cubicBezTo>
                    <a:cubicBezTo>
                      <a:pt x="33247" y="14933"/>
                      <a:pt x="32636" y="15024"/>
                      <a:pt x="32025" y="15089"/>
                    </a:cubicBezTo>
                    <a:cubicBezTo>
                      <a:pt x="31843" y="15115"/>
                      <a:pt x="31661" y="15141"/>
                      <a:pt x="31478" y="15154"/>
                    </a:cubicBezTo>
                    <a:cubicBezTo>
                      <a:pt x="31127" y="15193"/>
                      <a:pt x="30776" y="15219"/>
                      <a:pt x="30412" y="15245"/>
                    </a:cubicBezTo>
                    <a:cubicBezTo>
                      <a:pt x="29826" y="15297"/>
                      <a:pt x="29228" y="15336"/>
                      <a:pt x="28630" y="15362"/>
                    </a:cubicBezTo>
                    <a:cubicBezTo>
                      <a:pt x="28240" y="15375"/>
                      <a:pt x="27862" y="15388"/>
                      <a:pt x="27485" y="15401"/>
                    </a:cubicBezTo>
                    <a:cubicBezTo>
                      <a:pt x="27156" y="15401"/>
                      <a:pt x="26832" y="15407"/>
                      <a:pt x="26510" y="15407"/>
                    </a:cubicBezTo>
                    <a:cubicBezTo>
                      <a:pt x="26349" y="15407"/>
                      <a:pt x="26189" y="15406"/>
                      <a:pt x="26028" y="15401"/>
                    </a:cubicBezTo>
                    <a:cubicBezTo>
                      <a:pt x="25625" y="15401"/>
                      <a:pt x="25209" y="15375"/>
                      <a:pt x="24819" y="15362"/>
                    </a:cubicBezTo>
                    <a:cubicBezTo>
                      <a:pt x="24363" y="15349"/>
                      <a:pt x="23921" y="15323"/>
                      <a:pt x="23466" y="15297"/>
                    </a:cubicBezTo>
                    <a:cubicBezTo>
                      <a:pt x="23063" y="15258"/>
                      <a:pt x="22646" y="15232"/>
                      <a:pt x="22243" y="15193"/>
                    </a:cubicBezTo>
                    <a:cubicBezTo>
                      <a:pt x="21801" y="15154"/>
                      <a:pt x="21359" y="15102"/>
                      <a:pt x="20916" y="15037"/>
                    </a:cubicBezTo>
                    <a:cubicBezTo>
                      <a:pt x="20526" y="14985"/>
                      <a:pt x="20123" y="14933"/>
                      <a:pt x="19733" y="14881"/>
                    </a:cubicBezTo>
                    <a:cubicBezTo>
                      <a:pt x="19264" y="14803"/>
                      <a:pt x="18796" y="14712"/>
                      <a:pt x="18328" y="14634"/>
                    </a:cubicBezTo>
                    <a:cubicBezTo>
                      <a:pt x="17964" y="14569"/>
                      <a:pt x="17599" y="14491"/>
                      <a:pt x="17235" y="14413"/>
                    </a:cubicBezTo>
                    <a:cubicBezTo>
                      <a:pt x="16676" y="14296"/>
                      <a:pt x="16129" y="14153"/>
                      <a:pt x="15583" y="14009"/>
                    </a:cubicBezTo>
                    <a:cubicBezTo>
                      <a:pt x="15232" y="13918"/>
                      <a:pt x="14881" y="13827"/>
                      <a:pt x="14530" y="13723"/>
                    </a:cubicBezTo>
                    <a:cubicBezTo>
                      <a:pt x="14347" y="13671"/>
                      <a:pt x="14152" y="13606"/>
                      <a:pt x="13970" y="13554"/>
                    </a:cubicBezTo>
                    <a:cubicBezTo>
                      <a:pt x="13424" y="13385"/>
                      <a:pt x="12891" y="13203"/>
                      <a:pt x="12357" y="13008"/>
                    </a:cubicBezTo>
                    <a:cubicBezTo>
                      <a:pt x="12201" y="12943"/>
                      <a:pt x="12045" y="12891"/>
                      <a:pt x="11902" y="12839"/>
                    </a:cubicBezTo>
                    <a:cubicBezTo>
                      <a:pt x="11408" y="12657"/>
                      <a:pt x="10952" y="12449"/>
                      <a:pt x="10497" y="12240"/>
                    </a:cubicBezTo>
                    <a:cubicBezTo>
                      <a:pt x="10263" y="12136"/>
                      <a:pt x="10029" y="12045"/>
                      <a:pt x="9808" y="11941"/>
                    </a:cubicBezTo>
                    <a:cubicBezTo>
                      <a:pt x="9144" y="11616"/>
                      <a:pt x="8494" y="11291"/>
                      <a:pt x="7857" y="10927"/>
                    </a:cubicBezTo>
                    <a:cubicBezTo>
                      <a:pt x="2629" y="7909"/>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5" name="Google Shape;147;p16"/>
              <p:cNvSpPr/>
              <p:nvPr/>
            </p:nvSpPr>
            <p:spPr>
              <a:xfrm>
                <a:off x="5605805" y="2094728"/>
                <a:ext cx="883586" cy="465811"/>
              </a:xfrm>
              <a:custGeom>
                <a:avLst/>
                <a:gdLst/>
                <a:ahLst/>
                <a:cxnLst/>
                <a:rect l="l" t="t" r="r" b="b"/>
                <a:pathLst>
                  <a:path w="58236" h="30701" extrusionOk="0">
                    <a:moveTo>
                      <a:pt x="29011" y="1"/>
                    </a:moveTo>
                    <a:cubicBezTo>
                      <a:pt x="22230" y="1"/>
                      <a:pt x="15457" y="1496"/>
                      <a:pt x="10303" y="4493"/>
                    </a:cubicBezTo>
                    <a:cubicBezTo>
                      <a:pt x="1" y="10490"/>
                      <a:pt x="40" y="20206"/>
                      <a:pt x="10433" y="26203"/>
                    </a:cubicBezTo>
                    <a:cubicBezTo>
                      <a:pt x="15623" y="29201"/>
                      <a:pt x="22413" y="30700"/>
                      <a:pt x="29194" y="30700"/>
                    </a:cubicBezTo>
                    <a:cubicBezTo>
                      <a:pt x="35976" y="30700"/>
                      <a:pt x="42750" y="29201"/>
                      <a:pt x="47907" y="26203"/>
                    </a:cubicBezTo>
                    <a:cubicBezTo>
                      <a:pt x="58235" y="20206"/>
                      <a:pt x="58170" y="10490"/>
                      <a:pt x="47790" y="4493"/>
                    </a:cubicBezTo>
                    <a:cubicBezTo>
                      <a:pt x="42598" y="1500"/>
                      <a:pt x="35800" y="1"/>
                      <a:pt x="29011"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6" name="Google Shape;148;p16"/>
              <p:cNvSpPr/>
              <p:nvPr/>
            </p:nvSpPr>
            <p:spPr>
              <a:xfrm>
                <a:off x="5794449" y="2181274"/>
                <a:ext cx="502695" cy="265003"/>
              </a:xfrm>
              <a:custGeom>
                <a:avLst/>
                <a:gdLst/>
                <a:ahLst/>
                <a:cxnLst/>
                <a:rect l="l" t="t" r="r" b="b"/>
                <a:pathLst>
                  <a:path w="33132" h="17466" extrusionOk="0">
                    <a:moveTo>
                      <a:pt x="16512" y="977"/>
                    </a:moveTo>
                    <a:cubicBezTo>
                      <a:pt x="19948" y="977"/>
                      <a:pt x="23388" y="1734"/>
                      <a:pt x="26016" y="3250"/>
                    </a:cubicBezTo>
                    <a:cubicBezTo>
                      <a:pt x="31258" y="6267"/>
                      <a:pt x="31284" y="11210"/>
                      <a:pt x="26068" y="14241"/>
                    </a:cubicBezTo>
                    <a:cubicBezTo>
                      <a:pt x="23466" y="15756"/>
                      <a:pt x="20039" y="16514"/>
                      <a:pt x="16605" y="16514"/>
                    </a:cubicBezTo>
                    <a:cubicBezTo>
                      <a:pt x="13171" y="16514"/>
                      <a:pt x="9731" y="15756"/>
                      <a:pt x="7103" y="14241"/>
                    </a:cubicBezTo>
                    <a:cubicBezTo>
                      <a:pt x="1861" y="11210"/>
                      <a:pt x="1822" y="6280"/>
                      <a:pt x="7038" y="3250"/>
                    </a:cubicBezTo>
                    <a:cubicBezTo>
                      <a:pt x="9646" y="1734"/>
                      <a:pt x="13077" y="977"/>
                      <a:pt x="16512" y="977"/>
                    </a:cubicBezTo>
                    <a:close/>
                    <a:moveTo>
                      <a:pt x="16512" y="1"/>
                    </a:moveTo>
                    <a:cubicBezTo>
                      <a:pt x="12647" y="1"/>
                      <a:pt x="8787" y="850"/>
                      <a:pt x="5854" y="2547"/>
                    </a:cubicBezTo>
                    <a:cubicBezTo>
                      <a:pt x="1" y="5955"/>
                      <a:pt x="27" y="11496"/>
                      <a:pt x="5932" y="14904"/>
                    </a:cubicBezTo>
                    <a:cubicBezTo>
                      <a:pt x="8882" y="16613"/>
                      <a:pt x="12747" y="17465"/>
                      <a:pt x="16609" y="17465"/>
                    </a:cubicBezTo>
                    <a:cubicBezTo>
                      <a:pt x="20477" y="17465"/>
                      <a:pt x="24342" y="16610"/>
                      <a:pt x="27278" y="14904"/>
                    </a:cubicBezTo>
                    <a:cubicBezTo>
                      <a:pt x="33131" y="11509"/>
                      <a:pt x="33105" y="5968"/>
                      <a:pt x="27200" y="2547"/>
                    </a:cubicBezTo>
                    <a:cubicBezTo>
                      <a:pt x="24247" y="850"/>
                      <a:pt x="20377" y="1"/>
                      <a:pt x="16512"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9" name="Google Shape;149;p16"/>
              <p:cNvSpPr/>
              <p:nvPr/>
            </p:nvSpPr>
            <p:spPr>
              <a:xfrm>
                <a:off x="6027893" y="2324300"/>
                <a:ext cx="55076" cy="28979"/>
              </a:xfrm>
              <a:custGeom>
                <a:avLst/>
                <a:gdLst/>
                <a:ahLst/>
                <a:cxnLst/>
                <a:rect l="l" t="t" r="r" b="b"/>
                <a:pathLst>
                  <a:path w="3630" h="1910" extrusionOk="0">
                    <a:moveTo>
                      <a:pt x="1815" y="534"/>
                    </a:moveTo>
                    <a:cubicBezTo>
                      <a:pt x="1991" y="534"/>
                      <a:pt x="2167" y="573"/>
                      <a:pt x="2329" y="651"/>
                    </a:cubicBezTo>
                    <a:cubicBezTo>
                      <a:pt x="2615" y="820"/>
                      <a:pt x="2615" y="1093"/>
                      <a:pt x="2329" y="1249"/>
                    </a:cubicBezTo>
                    <a:cubicBezTo>
                      <a:pt x="2167" y="1333"/>
                      <a:pt x="1988" y="1376"/>
                      <a:pt x="1809" y="1376"/>
                    </a:cubicBezTo>
                    <a:cubicBezTo>
                      <a:pt x="1630" y="1376"/>
                      <a:pt x="1451" y="1333"/>
                      <a:pt x="1289" y="1249"/>
                    </a:cubicBezTo>
                    <a:lnTo>
                      <a:pt x="1302" y="1249"/>
                    </a:lnTo>
                    <a:cubicBezTo>
                      <a:pt x="1015" y="1093"/>
                      <a:pt x="1015" y="820"/>
                      <a:pt x="1302" y="651"/>
                    </a:cubicBezTo>
                    <a:cubicBezTo>
                      <a:pt x="1464" y="573"/>
                      <a:pt x="1640" y="534"/>
                      <a:pt x="1815" y="534"/>
                    </a:cubicBezTo>
                    <a:close/>
                    <a:moveTo>
                      <a:pt x="1810" y="0"/>
                    </a:moveTo>
                    <a:cubicBezTo>
                      <a:pt x="1412" y="0"/>
                      <a:pt x="1015" y="91"/>
                      <a:pt x="651" y="273"/>
                    </a:cubicBezTo>
                    <a:cubicBezTo>
                      <a:pt x="1" y="651"/>
                      <a:pt x="1" y="1262"/>
                      <a:pt x="651" y="1626"/>
                    </a:cubicBezTo>
                    <a:cubicBezTo>
                      <a:pt x="1015" y="1815"/>
                      <a:pt x="1415" y="1909"/>
                      <a:pt x="1817" y="1909"/>
                    </a:cubicBezTo>
                    <a:cubicBezTo>
                      <a:pt x="2219" y="1909"/>
                      <a:pt x="2622" y="1815"/>
                      <a:pt x="2993" y="1626"/>
                    </a:cubicBezTo>
                    <a:cubicBezTo>
                      <a:pt x="3630" y="1262"/>
                      <a:pt x="3630" y="651"/>
                      <a:pt x="2980" y="273"/>
                    </a:cubicBezTo>
                    <a:cubicBezTo>
                      <a:pt x="2609" y="91"/>
                      <a:pt x="2209" y="0"/>
                      <a:pt x="1810"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0" name="Google Shape;150;p16"/>
              <p:cNvSpPr/>
              <p:nvPr/>
            </p:nvSpPr>
            <p:spPr>
              <a:xfrm>
                <a:off x="5998689" y="2302242"/>
                <a:ext cx="102642" cy="26339"/>
              </a:xfrm>
              <a:custGeom>
                <a:avLst/>
                <a:gdLst/>
                <a:ahLst/>
                <a:cxnLst/>
                <a:rect l="l" t="t" r="r" b="b"/>
                <a:pathLst>
                  <a:path w="6765" h="1736" extrusionOk="0">
                    <a:moveTo>
                      <a:pt x="6211" y="0"/>
                    </a:moveTo>
                    <a:cubicBezTo>
                      <a:pt x="6170" y="0"/>
                      <a:pt x="6129" y="4"/>
                      <a:pt x="6088" y="10"/>
                    </a:cubicBezTo>
                    <a:lnTo>
                      <a:pt x="313" y="1233"/>
                    </a:lnTo>
                    <a:cubicBezTo>
                      <a:pt x="261" y="1246"/>
                      <a:pt x="209" y="1259"/>
                      <a:pt x="157" y="1298"/>
                    </a:cubicBezTo>
                    <a:cubicBezTo>
                      <a:pt x="53" y="1337"/>
                      <a:pt x="1" y="1467"/>
                      <a:pt x="53" y="1571"/>
                    </a:cubicBezTo>
                    <a:cubicBezTo>
                      <a:pt x="92" y="1610"/>
                      <a:pt x="118" y="1636"/>
                      <a:pt x="170" y="1662"/>
                    </a:cubicBezTo>
                    <a:cubicBezTo>
                      <a:pt x="262" y="1712"/>
                      <a:pt x="364" y="1736"/>
                      <a:pt x="467" y="1736"/>
                    </a:cubicBezTo>
                    <a:cubicBezTo>
                      <a:pt x="524" y="1736"/>
                      <a:pt x="582" y="1728"/>
                      <a:pt x="638" y="1714"/>
                    </a:cubicBezTo>
                    <a:lnTo>
                      <a:pt x="6361" y="531"/>
                    </a:lnTo>
                    <a:cubicBezTo>
                      <a:pt x="6413" y="518"/>
                      <a:pt x="6478" y="492"/>
                      <a:pt x="6543" y="453"/>
                    </a:cubicBezTo>
                    <a:cubicBezTo>
                      <a:pt x="6726" y="349"/>
                      <a:pt x="6765" y="192"/>
                      <a:pt x="6569" y="75"/>
                    </a:cubicBezTo>
                    <a:cubicBezTo>
                      <a:pt x="6454" y="27"/>
                      <a:pt x="6331" y="0"/>
                      <a:pt x="6211"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2" name="Google Shape;151;p16"/>
              <p:cNvSpPr/>
              <p:nvPr/>
            </p:nvSpPr>
            <p:spPr>
              <a:xfrm>
                <a:off x="5857407" y="2214588"/>
                <a:ext cx="376566" cy="198426"/>
              </a:xfrm>
              <a:custGeom>
                <a:avLst/>
                <a:gdLst/>
                <a:ahLst/>
                <a:cxnLst/>
                <a:rect l="l" t="t" r="r" b="b"/>
                <a:pathLst>
                  <a:path w="24819" h="13078" extrusionOk="0">
                    <a:moveTo>
                      <a:pt x="12379" y="959"/>
                    </a:moveTo>
                    <a:cubicBezTo>
                      <a:pt x="14842" y="959"/>
                      <a:pt x="17307" y="1502"/>
                      <a:pt x="19186" y="2589"/>
                    </a:cubicBezTo>
                    <a:cubicBezTo>
                      <a:pt x="22959" y="4761"/>
                      <a:pt x="22972" y="8299"/>
                      <a:pt x="19238" y="10471"/>
                    </a:cubicBezTo>
                    <a:cubicBezTo>
                      <a:pt x="17372" y="11564"/>
                      <a:pt x="14910" y="12110"/>
                      <a:pt x="12445" y="12110"/>
                    </a:cubicBezTo>
                    <a:cubicBezTo>
                      <a:pt x="9980" y="12110"/>
                      <a:pt x="7512" y="11564"/>
                      <a:pt x="5633" y="10471"/>
                    </a:cubicBezTo>
                    <a:cubicBezTo>
                      <a:pt x="1860" y="8299"/>
                      <a:pt x="1847" y="4774"/>
                      <a:pt x="5581" y="2589"/>
                    </a:cubicBezTo>
                    <a:cubicBezTo>
                      <a:pt x="7454" y="1502"/>
                      <a:pt x="9915" y="959"/>
                      <a:pt x="12379" y="959"/>
                    </a:cubicBezTo>
                    <a:close/>
                    <a:moveTo>
                      <a:pt x="12369" y="0"/>
                    </a:moveTo>
                    <a:cubicBezTo>
                      <a:pt x="9476" y="0"/>
                      <a:pt x="6589" y="637"/>
                      <a:pt x="4397" y="1912"/>
                    </a:cubicBezTo>
                    <a:cubicBezTo>
                      <a:pt x="0" y="4462"/>
                      <a:pt x="26" y="8611"/>
                      <a:pt x="4449" y="11161"/>
                    </a:cubicBezTo>
                    <a:cubicBezTo>
                      <a:pt x="6656" y="12437"/>
                      <a:pt x="9555" y="13077"/>
                      <a:pt x="12451" y="13077"/>
                    </a:cubicBezTo>
                    <a:cubicBezTo>
                      <a:pt x="15340" y="13077"/>
                      <a:pt x="18227" y="12440"/>
                      <a:pt x="20422" y="11161"/>
                    </a:cubicBezTo>
                    <a:cubicBezTo>
                      <a:pt x="24819" y="8611"/>
                      <a:pt x="24793" y="4462"/>
                      <a:pt x="20370" y="1912"/>
                    </a:cubicBezTo>
                    <a:cubicBezTo>
                      <a:pt x="18159" y="637"/>
                      <a:pt x="15261" y="0"/>
                      <a:pt x="12369"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3" name="Google Shape;152;p16"/>
              <p:cNvSpPr/>
              <p:nvPr/>
            </p:nvSpPr>
            <p:spPr>
              <a:xfrm>
                <a:off x="6017243" y="2277970"/>
                <a:ext cx="55273" cy="29131"/>
              </a:xfrm>
              <a:custGeom>
                <a:avLst/>
                <a:gdLst/>
                <a:ahLst/>
                <a:cxnLst/>
                <a:rect l="l" t="t" r="r" b="b"/>
                <a:pathLst>
                  <a:path w="3643" h="1920" extrusionOk="0">
                    <a:moveTo>
                      <a:pt x="1815" y="534"/>
                    </a:moveTo>
                    <a:cubicBezTo>
                      <a:pt x="1991" y="534"/>
                      <a:pt x="2166" y="576"/>
                      <a:pt x="2329" y="661"/>
                    </a:cubicBezTo>
                    <a:cubicBezTo>
                      <a:pt x="2615" y="830"/>
                      <a:pt x="2628" y="1090"/>
                      <a:pt x="2342" y="1259"/>
                    </a:cubicBezTo>
                    <a:cubicBezTo>
                      <a:pt x="2179" y="1344"/>
                      <a:pt x="2004" y="1386"/>
                      <a:pt x="1828" y="1386"/>
                    </a:cubicBezTo>
                    <a:cubicBezTo>
                      <a:pt x="1652" y="1386"/>
                      <a:pt x="1477" y="1344"/>
                      <a:pt x="1314" y="1259"/>
                    </a:cubicBezTo>
                    <a:lnTo>
                      <a:pt x="1301" y="1259"/>
                    </a:lnTo>
                    <a:cubicBezTo>
                      <a:pt x="1015" y="1090"/>
                      <a:pt x="1028" y="830"/>
                      <a:pt x="1301" y="661"/>
                    </a:cubicBezTo>
                    <a:cubicBezTo>
                      <a:pt x="1464" y="576"/>
                      <a:pt x="1639" y="534"/>
                      <a:pt x="1815" y="534"/>
                    </a:cubicBezTo>
                    <a:close/>
                    <a:moveTo>
                      <a:pt x="1826" y="1"/>
                    </a:moveTo>
                    <a:cubicBezTo>
                      <a:pt x="1425" y="1"/>
                      <a:pt x="1021" y="95"/>
                      <a:pt x="651" y="284"/>
                    </a:cubicBezTo>
                    <a:cubicBezTo>
                      <a:pt x="0" y="661"/>
                      <a:pt x="0" y="1259"/>
                      <a:pt x="651" y="1636"/>
                    </a:cubicBezTo>
                    <a:cubicBezTo>
                      <a:pt x="1021" y="1825"/>
                      <a:pt x="1421" y="1919"/>
                      <a:pt x="1821" y="1919"/>
                    </a:cubicBezTo>
                    <a:cubicBezTo>
                      <a:pt x="2221" y="1919"/>
                      <a:pt x="2621" y="1825"/>
                      <a:pt x="2992" y="1636"/>
                    </a:cubicBezTo>
                    <a:cubicBezTo>
                      <a:pt x="3629" y="1272"/>
                      <a:pt x="3642" y="661"/>
                      <a:pt x="2992" y="284"/>
                    </a:cubicBezTo>
                    <a:cubicBezTo>
                      <a:pt x="2628" y="95"/>
                      <a:pt x="2228" y="1"/>
                      <a:pt x="1826"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26" name="Google Shape;153;p16"/>
            <p:cNvGrpSpPr/>
            <p:nvPr/>
          </p:nvGrpSpPr>
          <p:grpSpPr>
            <a:xfrm>
              <a:off x="3063204" y="3615656"/>
              <a:ext cx="883586" cy="577889"/>
              <a:chOff x="3063204" y="3615656"/>
              <a:chExt cx="883586" cy="577889"/>
            </a:xfrm>
          </p:grpSpPr>
          <p:sp>
            <p:nvSpPr>
              <p:cNvPr id="49" name="Google Shape;154;p16"/>
              <p:cNvSpPr/>
              <p:nvPr/>
            </p:nvSpPr>
            <p:spPr>
              <a:xfrm>
                <a:off x="3102268" y="3835914"/>
                <a:ext cx="804840" cy="357631"/>
              </a:xfrm>
              <a:custGeom>
                <a:avLst/>
                <a:gdLst/>
                <a:ahLst/>
                <a:cxnLst/>
                <a:rect l="l" t="t" r="r" b="b"/>
                <a:pathLst>
                  <a:path w="53046" h="23571" extrusionOk="0">
                    <a:moveTo>
                      <a:pt x="40" y="1"/>
                    </a:moveTo>
                    <a:cubicBezTo>
                      <a:pt x="40" y="1"/>
                      <a:pt x="40" y="2"/>
                      <a:pt x="40" y="2"/>
                    </a:cubicBezTo>
                    <a:lnTo>
                      <a:pt x="40" y="2"/>
                    </a:lnTo>
                    <a:lnTo>
                      <a:pt x="40" y="1"/>
                    </a:lnTo>
                    <a:close/>
                    <a:moveTo>
                      <a:pt x="53046" y="157"/>
                    </a:moveTo>
                    <a:lnTo>
                      <a:pt x="53046" y="175"/>
                    </a:lnTo>
                    <a:lnTo>
                      <a:pt x="53046" y="175"/>
                    </a:lnTo>
                    <a:cubicBezTo>
                      <a:pt x="53046" y="169"/>
                      <a:pt x="53046" y="163"/>
                      <a:pt x="53046" y="157"/>
                    </a:cubicBezTo>
                    <a:close/>
                    <a:moveTo>
                      <a:pt x="40" y="2"/>
                    </a:moveTo>
                    <a:lnTo>
                      <a:pt x="14" y="8169"/>
                    </a:lnTo>
                    <a:cubicBezTo>
                      <a:pt x="1" y="12124"/>
                      <a:pt x="2615" y="16078"/>
                      <a:pt x="7831" y="19096"/>
                    </a:cubicBezTo>
                    <a:cubicBezTo>
                      <a:pt x="8456" y="19460"/>
                      <a:pt x="9106" y="19798"/>
                      <a:pt x="9782" y="20110"/>
                    </a:cubicBezTo>
                    <a:cubicBezTo>
                      <a:pt x="10004" y="20214"/>
                      <a:pt x="10238" y="20305"/>
                      <a:pt x="10459" y="20409"/>
                    </a:cubicBezTo>
                    <a:cubicBezTo>
                      <a:pt x="10862" y="20591"/>
                      <a:pt x="11252" y="20774"/>
                      <a:pt x="11669" y="20930"/>
                    </a:cubicBezTo>
                    <a:cubicBezTo>
                      <a:pt x="11734" y="20956"/>
                      <a:pt x="11812" y="20982"/>
                      <a:pt x="11877" y="21008"/>
                    </a:cubicBezTo>
                    <a:cubicBezTo>
                      <a:pt x="12033" y="21073"/>
                      <a:pt x="12189" y="21125"/>
                      <a:pt x="12332" y="21177"/>
                    </a:cubicBezTo>
                    <a:cubicBezTo>
                      <a:pt x="12865" y="21372"/>
                      <a:pt x="13399" y="21554"/>
                      <a:pt x="13945" y="21723"/>
                    </a:cubicBezTo>
                    <a:cubicBezTo>
                      <a:pt x="14140" y="21775"/>
                      <a:pt x="14322" y="21840"/>
                      <a:pt x="14504" y="21892"/>
                    </a:cubicBezTo>
                    <a:cubicBezTo>
                      <a:pt x="14634" y="21931"/>
                      <a:pt x="14751" y="21970"/>
                      <a:pt x="14881" y="22009"/>
                    </a:cubicBezTo>
                    <a:cubicBezTo>
                      <a:pt x="15103" y="22074"/>
                      <a:pt x="15337" y="22126"/>
                      <a:pt x="15558" y="22178"/>
                    </a:cubicBezTo>
                    <a:cubicBezTo>
                      <a:pt x="16104" y="22322"/>
                      <a:pt x="16650" y="22452"/>
                      <a:pt x="17210" y="22582"/>
                    </a:cubicBezTo>
                    <a:cubicBezTo>
                      <a:pt x="17353" y="22608"/>
                      <a:pt x="17496" y="22660"/>
                      <a:pt x="17639" y="22686"/>
                    </a:cubicBezTo>
                    <a:cubicBezTo>
                      <a:pt x="17860" y="22738"/>
                      <a:pt x="18094" y="22764"/>
                      <a:pt x="18302" y="22803"/>
                    </a:cubicBezTo>
                    <a:cubicBezTo>
                      <a:pt x="18771" y="22894"/>
                      <a:pt x="19239" y="22972"/>
                      <a:pt x="19707" y="23050"/>
                    </a:cubicBezTo>
                    <a:cubicBezTo>
                      <a:pt x="19902" y="23076"/>
                      <a:pt x="20084" y="23115"/>
                      <a:pt x="20280" y="23141"/>
                    </a:cubicBezTo>
                    <a:cubicBezTo>
                      <a:pt x="20462" y="23167"/>
                      <a:pt x="20696" y="23193"/>
                      <a:pt x="20891" y="23219"/>
                    </a:cubicBezTo>
                    <a:cubicBezTo>
                      <a:pt x="21333" y="23271"/>
                      <a:pt x="21775" y="23323"/>
                      <a:pt x="22218" y="23362"/>
                    </a:cubicBezTo>
                    <a:cubicBezTo>
                      <a:pt x="22439" y="23388"/>
                      <a:pt x="22647" y="23414"/>
                      <a:pt x="22855" y="23427"/>
                    </a:cubicBezTo>
                    <a:cubicBezTo>
                      <a:pt x="23063" y="23453"/>
                      <a:pt x="23245" y="23453"/>
                      <a:pt x="23440" y="23466"/>
                    </a:cubicBezTo>
                    <a:cubicBezTo>
                      <a:pt x="23896" y="23492"/>
                      <a:pt x="24338" y="23518"/>
                      <a:pt x="24793" y="23531"/>
                    </a:cubicBezTo>
                    <a:cubicBezTo>
                      <a:pt x="25014" y="23544"/>
                      <a:pt x="25235" y="23570"/>
                      <a:pt x="25470" y="23570"/>
                    </a:cubicBezTo>
                    <a:lnTo>
                      <a:pt x="28175" y="23570"/>
                    </a:lnTo>
                    <a:cubicBezTo>
                      <a:pt x="28318" y="23570"/>
                      <a:pt x="28461" y="23544"/>
                      <a:pt x="28604" y="23544"/>
                    </a:cubicBezTo>
                    <a:cubicBezTo>
                      <a:pt x="29203" y="23518"/>
                      <a:pt x="29801" y="23466"/>
                      <a:pt x="30399" y="23427"/>
                    </a:cubicBezTo>
                    <a:cubicBezTo>
                      <a:pt x="30634" y="23401"/>
                      <a:pt x="30881" y="23401"/>
                      <a:pt x="31115" y="23375"/>
                    </a:cubicBezTo>
                    <a:cubicBezTo>
                      <a:pt x="31232" y="23362"/>
                      <a:pt x="31349" y="23349"/>
                      <a:pt x="31453" y="23336"/>
                    </a:cubicBezTo>
                    <a:cubicBezTo>
                      <a:pt x="31635" y="23310"/>
                      <a:pt x="31817" y="23297"/>
                      <a:pt x="31999" y="23271"/>
                    </a:cubicBezTo>
                    <a:cubicBezTo>
                      <a:pt x="32611" y="23193"/>
                      <a:pt x="33222" y="23102"/>
                      <a:pt x="33833" y="23011"/>
                    </a:cubicBezTo>
                    <a:cubicBezTo>
                      <a:pt x="33976" y="22985"/>
                      <a:pt x="34133" y="22959"/>
                      <a:pt x="34276" y="22933"/>
                    </a:cubicBezTo>
                    <a:lnTo>
                      <a:pt x="34497" y="22907"/>
                    </a:lnTo>
                    <a:cubicBezTo>
                      <a:pt x="34783" y="22855"/>
                      <a:pt x="35069" y="22777"/>
                      <a:pt x="35342" y="22725"/>
                    </a:cubicBezTo>
                    <a:cubicBezTo>
                      <a:pt x="35837" y="22621"/>
                      <a:pt x="36331" y="22530"/>
                      <a:pt x="36812" y="22413"/>
                    </a:cubicBezTo>
                    <a:cubicBezTo>
                      <a:pt x="37163" y="22322"/>
                      <a:pt x="37502" y="22217"/>
                      <a:pt x="37853" y="22126"/>
                    </a:cubicBezTo>
                    <a:cubicBezTo>
                      <a:pt x="38308" y="21996"/>
                      <a:pt x="38763" y="21879"/>
                      <a:pt x="39219" y="21736"/>
                    </a:cubicBezTo>
                    <a:cubicBezTo>
                      <a:pt x="39310" y="21710"/>
                      <a:pt x="39414" y="21684"/>
                      <a:pt x="39505" y="21658"/>
                    </a:cubicBezTo>
                    <a:cubicBezTo>
                      <a:pt x="40051" y="21476"/>
                      <a:pt x="40584" y="21281"/>
                      <a:pt x="41118" y="21086"/>
                    </a:cubicBezTo>
                    <a:cubicBezTo>
                      <a:pt x="41196" y="21060"/>
                      <a:pt x="41274" y="21021"/>
                      <a:pt x="41352" y="20995"/>
                    </a:cubicBezTo>
                    <a:cubicBezTo>
                      <a:pt x="41924" y="20761"/>
                      <a:pt x="42483" y="20526"/>
                      <a:pt x="43043" y="20266"/>
                    </a:cubicBezTo>
                    <a:cubicBezTo>
                      <a:pt x="43199" y="20188"/>
                      <a:pt x="43368" y="20123"/>
                      <a:pt x="43524" y="20045"/>
                    </a:cubicBezTo>
                    <a:cubicBezTo>
                      <a:pt x="44148" y="19746"/>
                      <a:pt x="44747" y="19434"/>
                      <a:pt x="45319" y="19096"/>
                    </a:cubicBezTo>
                    <a:lnTo>
                      <a:pt x="45644" y="18914"/>
                    </a:lnTo>
                    <a:cubicBezTo>
                      <a:pt x="45748" y="18848"/>
                      <a:pt x="45839" y="18783"/>
                      <a:pt x="45930" y="18718"/>
                    </a:cubicBezTo>
                    <a:cubicBezTo>
                      <a:pt x="46100" y="18627"/>
                      <a:pt x="46256" y="18523"/>
                      <a:pt x="46412" y="18419"/>
                    </a:cubicBezTo>
                    <a:cubicBezTo>
                      <a:pt x="46568" y="18315"/>
                      <a:pt x="46698" y="18224"/>
                      <a:pt x="46841" y="18133"/>
                    </a:cubicBezTo>
                    <a:cubicBezTo>
                      <a:pt x="46984" y="18042"/>
                      <a:pt x="47140" y="17925"/>
                      <a:pt x="47283" y="17821"/>
                    </a:cubicBezTo>
                    <a:cubicBezTo>
                      <a:pt x="47439" y="17717"/>
                      <a:pt x="47556" y="17626"/>
                      <a:pt x="47686" y="17522"/>
                    </a:cubicBezTo>
                    <a:cubicBezTo>
                      <a:pt x="47817" y="17431"/>
                      <a:pt x="47960" y="17314"/>
                      <a:pt x="48090" y="17197"/>
                    </a:cubicBezTo>
                    <a:cubicBezTo>
                      <a:pt x="48233" y="17092"/>
                      <a:pt x="48337" y="17001"/>
                      <a:pt x="48467" y="16897"/>
                    </a:cubicBezTo>
                    <a:cubicBezTo>
                      <a:pt x="48584" y="16793"/>
                      <a:pt x="48714" y="16676"/>
                      <a:pt x="48844" y="16572"/>
                    </a:cubicBezTo>
                    <a:cubicBezTo>
                      <a:pt x="48896" y="16520"/>
                      <a:pt x="48948" y="16468"/>
                      <a:pt x="49000" y="16429"/>
                    </a:cubicBezTo>
                    <a:cubicBezTo>
                      <a:pt x="49065" y="16377"/>
                      <a:pt x="49091" y="16338"/>
                      <a:pt x="49143" y="16299"/>
                    </a:cubicBezTo>
                    <a:cubicBezTo>
                      <a:pt x="49351" y="16091"/>
                      <a:pt x="49547" y="15896"/>
                      <a:pt x="49742" y="15701"/>
                    </a:cubicBezTo>
                    <a:cubicBezTo>
                      <a:pt x="49807" y="15636"/>
                      <a:pt x="49872" y="15558"/>
                      <a:pt x="49937" y="15493"/>
                    </a:cubicBezTo>
                    <a:cubicBezTo>
                      <a:pt x="50171" y="15232"/>
                      <a:pt x="50405" y="14959"/>
                      <a:pt x="50626" y="14699"/>
                    </a:cubicBezTo>
                    <a:lnTo>
                      <a:pt x="50652" y="14660"/>
                    </a:lnTo>
                    <a:cubicBezTo>
                      <a:pt x="50691" y="14595"/>
                      <a:pt x="50743" y="14530"/>
                      <a:pt x="50782" y="14465"/>
                    </a:cubicBezTo>
                    <a:cubicBezTo>
                      <a:pt x="50912" y="14309"/>
                      <a:pt x="51042" y="14127"/>
                      <a:pt x="51159" y="13958"/>
                    </a:cubicBezTo>
                    <a:cubicBezTo>
                      <a:pt x="51225" y="13867"/>
                      <a:pt x="51277" y="13763"/>
                      <a:pt x="51342" y="13671"/>
                    </a:cubicBezTo>
                    <a:cubicBezTo>
                      <a:pt x="51446" y="13515"/>
                      <a:pt x="51537" y="13359"/>
                      <a:pt x="51641" y="13203"/>
                    </a:cubicBezTo>
                    <a:cubicBezTo>
                      <a:pt x="51667" y="13164"/>
                      <a:pt x="51693" y="13112"/>
                      <a:pt x="51719" y="13073"/>
                    </a:cubicBezTo>
                    <a:cubicBezTo>
                      <a:pt x="51745" y="13034"/>
                      <a:pt x="51784" y="12943"/>
                      <a:pt x="51810" y="12878"/>
                    </a:cubicBezTo>
                    <a:cubicBezTo>
                      <a:pt x="51888" y="12748"/>
                      <a:pt x="51953" y="12618"/>
                      <a:pt x="52018" y="12488"/>
                    </a:cubicBezTo>
                    <a:cubicBezTo>
                      <a:pt x="52083" y="12345"/>
                      <a:pt x="52122" y="12267"/>
                      <a:pt x="52187" y="12150"/>
                    </a:cubicBezTo>
                    <a:cubicBezTo>
                      <a:pt x="52239" y="12033"/>
                      <a:pt x="52291" y="11876"/>
                      <a:pt x="52343" y="11746"/>
                    </a:cubicBezTo>
                    <a:cubicBezTo>
                      <a:pt x="52369" y="11681"/>
                      <a:pt x="52395" y="11629"/>
                      <a:pt x="52421" y="11564"/>
                    </a:cubicBezTo>
                    <a:cubicBezTo>
                      <a:pt x="52447" y="11512"/>
                      <a:pt x="52460" y="11460"/>
                      <a:pt x="52473" y="11408"/>
                    </a:cubicBezTo>
                    <a:cubicBezTo>
                      <a:pt x="52525" y="11278"/>
                      <a:pt x="52564" y="11148"/>
                      <a:pt x="52603" y="11018"/>
                    </a:cubicBezTo>
                    <a:cubicBezTo>
                      <a:pt x="52642" y="10888"/>
                      <a:pt x="52668" y="10784"/>
                      <a:pt x="52707" y="10667"/>
                    </a:cubicBezTo>
                    <a:cubicBezTo>
                      <a:pt x="52733" y="10550"/>
                      <a:pt x="52772" y="10407"/>
                      <a:pt x="52798" y="10277"/>
                    </a:cubicBezTo>
                    <a:cubicBezTo>
                      <a:pt x="52811" y="10211"/>
                      <a:pt x="52837" y="10146"/>
                      <a:pt x="52850" y="10068"/>
                    </a:cubicBezTo>
                    <a:cubicBezTo>
                      <a:pt x="52863" y="10003"/>
                      <a:pt x="52863" y="9977"/>
                      <a:pt x="52876" y="9938"/>
                    </a:cubicBezTo>
                    <a:cubicBezTo>
                      <a:pt x="52889" y="9808"/>
                      <a:pt x="52915" y="9665"/>
                      <a:pt x="52929" y="9535"/>
                    </a:cubicBezTo>
                    <a:cubicBezTo>
                      <a:pt x="52955" y="9405"/>
                      <a:pt x="52968" y="9301"/>
                      <a:pt x="52981" y="9184"/>
                    </a:cubicBezTo>
                    <a:cubicBezTo>
                      <a:pt x="52994" y="9067"/>
                      <a:pt x="52994" y="8924"/>
                      <a:pt x="53007" y="8794"/>
                    </a:cubicBezTo>
                    <a:cubicBezTo>
                      <a:pt x="53007" y="8716"/>
                      <a:pt x="53020" y="8625"/>
                      <a:pt x="53020" y="8560"/>
                    </a:cubicBezTo>
                    <a:cubicBezTo>
                      <a:pt x="53020" y="8481"/>
                      <a:pt x="53020" y="8390"/>
                      <a:pt x="53020" y="8325"/>
                    </a:cubicBezTo>
                    <a:lnTo>
                      <a:pt x="53046" y="175"/>
                    </a:lnTo>
                    <a:lnTo>
                      <a:pt x="53046" y="175"/>
                    </a:lnTo>
                    <a:cubicBezTo>
                      <a:pt x="53045" y="325"/>
                      <a:pt x="53032" y="475"/>
                      <a:pt x="53020" y="625"/>
                    </a:cubicBezTo>
                    <a:cubicBezTo>
                      <a:pt x="53020" y="755"/>
                      <a:pt x="53007" y="885"/>
                      <a:pt x="52994" y="1015"/>
                    </a:cubicBezTo>
                    <a:cubicBezTo>
                      <a:pt x="52981" y="1145"/>
                      <a:pt x="52968" y="1249"/>
                      <a:pt x="52955" y="1366"/>
                    </a:cubicBezTo>
                    <a:cubicBezTo>
                      <a:pt x="52942" y="1483"/>
                      <a:pt x="52915" y="1626"/>
                      <a:pt x="52889" y="1757"/>
                    </a:cubicBezTo>
                    <a:cubicBezTo>
                      <a:pt x="52863" y="1900"/>
                      <a:pt x="52850" y="1991"/>
                      <a:pt x="52824" y="2108"/>
                    </a:cubicBezTo>
                    <a:cubicBezTo>
                      <a:pt x="52798" y="2225"/>
                      <a:pt x="52759" y="2368"/>
                      <a:pt x="52720" y="2498"/>
                    </a:cubicBezTo>
                    <a:cubicBezTo>
                      <a:pt x="52694" y="2628"/>
                      <a:pt x="52655" y="2732"/>
                      <a:pt x="52616" y="2849"/>
                    </a:cubicBezTo>
                    <a:cubicBezTo>
                      <a:pt x="52590" y="2966"/>
                      <a:pt x="52538" y="3109"/>
                      <a:pt x="52499" y="3226"/>
                    </a:cubicBezTo>
                    <a:cubicBezTo>
                      <a:pt x="52447" y="3356"/>
                      <a:pt x="52408" y="3461"/>
                      <a:pt x="52369" y="3578"/>
                    </a:cubicBezTo>
                    <a:cubicBezTo>
                      <a:pt x="52317" y="3695"/>
                      <a:pt x="52252" y="3838"/>
                      <a:pt x="52200" y="3981"/>
                    </a:cubicBezTo>
                    <a:cubicBezTo>
                      <a:pt x="52148" y="4111"/>
                      <a:pt x="52096" y="4202"/>
                      <a:pt x="52044" y="4306"/>
                    </a:cubicBezTo>
                    <a:cubicBezTo>
                      <a:pt x="51979" y="4423"/>
                      <a:pt x="51901" y="4579"/>
                      <a:pt x="51836" y="4709"/>
                    </a:cubicBezTo>
                    <a:cubicBezTo>
                      <a:pt x="51771" y="4839"/>
                      <a:pt x="51719" y="4917"/>
                      <a:pt x="51654" y="5034"/>
                    </a:cubicBezTo>
                    <a:cubicBezTo>
                      <a:pt x="51563" y="5191"/>
                      <a:pt x="51472" y="5347"/>
                      <a:pt x="51368" y="5503"/>
                    </a:cubicBezTo>
                    <a:cubicBezTo>
                      <a:pt x="51303" y="5594"/>
                      <a:pt x="51251" y="5698"/>
                      <a:pt x="51185" y="5789"/>
                    </a:cubicBezTo>
                    <a:cubicBezTo>
                      <a:pt x="51068" y="5958"/>
                      <a:pt x="50938" y="6127"/>
                      <a:pt x="50808" y="6296"/>
                    </a:cubicBezTo>
                    <a:cubicBezTo>
                      <a:pt x="50756" y="6374"/>
                      <a:pt x="50704" y="6452"/>
                      <a:pt x="50652" y="6517"/>
                    </a:cubicBezTo>
                    <a:cubicBezTo>
                      <a:pt x="50431" y="6790"/>
                      <a:pt x="50197" y="7064"/>
                      <a:pt x="49963" y="7324"/>
                    </a:cubicBezTo>
                    <a:cubicBezTo>
                      <a:pt x="49898" y="7389"/>
                      <a:pt x="49833" y="7454"/>
                      <a:pt x="49768" y="7532"/>
                    </a:cubicBezTo>
                    <a:cubicBezTo>
                      <a:pt x="49573" y="7727"/>
                      <a:pt x="49377" y="7922"/>
                      <a:pt x="49169" y="8117"/>
                    </a:cubicBezTo>
                    <a:cubicBezTo>
                      <a:pt x="49065" y="8208"/>
                      <a:pt x="48974" y="8299"/>
                      <a:pt x="48870" y="8390"/>
                    </a:cubicBezTo>
                    <a:cubicBezTo>
                      <a:pt x="48753" y="8507"/>
                      <a:pt x="48623" y="8612"/>
                      <a:pt x="48493" y="8716"/>
                    </a:cubicBezTo>
                    <a:cubicBezTo>
                      <a:pt x="48363" y="8820"/>
                      <a:pt x="48246" y="8924"/>
                      <a:pt x="48129" y="9028"/>
                    </a:cubicBezTo>
                    <a:cubicBezTo>
                      <a:pt x="47999" y="9119"/>
                      <a:pt x="47856" y="9236"/>
                      <a:pt x="47712" y="9353"/>
                    </a:cubicBezTo>
                    <a:cubicBezTo>
                      <a:pt x="47569" y="9457"/>
                      <a:pt x="47452" y="9548"/>
                      <a:pt x="47309" y="9652"/>
                    </a:cubicBezTo>
                    <a:cubicBezTo>
                      <a:pt x="47179" y="9743"/>
                      <a:pt x="47023" y="9860"/>
                      <a:pt x="46867" y="9964"/>
                    </a:cubicBezTo>
                    <a:cubicBezTo>
                      <a:pt x="46711" y="10068"/>
                      <a:pt x="46581" y="10146"/>
                      <a:pt x="46438" y="10250"/>
                    </a:cubicBezTo>
                    <a:cubicBezTo>
                      <a:pt x="46295" y="10342"/>
                      <a:pt x="46113" y="10446"/>
                      <a:pt x="45956" y="10550"/>
                    </a:cubicBezTo>
                    <a:cubicBezTo>
                      <a:pt x="45748" y="10680"/>
                      <a:pt x="45553" y="10810"/>
                      <a:pt x="45345" y="10927"/>
                    </a:cubicBezTo>
                    <a:cubicBezTo>
                      <a:pt x="44773" y="11265"/>
                      <a:pt x="44161" y="11564"/>
                      <a:pt x="43550" y="11863"/>
                    </a:cubicBezTo>
                    <a:cubicBezTo>
                      <a:pt x="43394" y="11941"/>
                      <a:pt x="43225" y="12020"/>
                      <a:pt x="43069" y="12098"/>
                    </a:cubicBezTo>
                    <a:cubicBezTo>
                      <a:pt x="42509" y="12345"/>
                      <a:pt x="41950" y="12592"/>
                      <a:pt x="41365" y="12813"/>
                    </a:cubicBezTo>
                    <a:cubicBezTo>
                      <a:pt x="41287" y="12852"/>
                      <a:pt x="41222" y="12878"/>
                      <a:pt x="41144" y="12904"/>
                    </a:cubicBezTo>
                    <a:cubicBezTo>
                      <a:pt x="40519" y="13151"/>
                      <a:pt x="39882" y="13359"/>
                      <a:pt x="39245" y="13554"/>
                    </a:cubicBezTo>
                    <a:cubicBezTo>
                      <a:pt x="38789" y="13697"/>
                      <a:pt x="38334" y="13828"/>
                      <a:pt x="37879" y="13945"/>
                    </a:cubicBezTo>
                    <a:cubicBezTo>
                      <a:pt x="37528" y="14049"/>
                      <a:pt x="37189" y="14140"/>
                      <a:pt x="36838" y="14231"/>
                    </a:cubicBezTo>
                    <a:cubicBezTo>
                      <a:pt x="36344" y="14348"/>
                      <a:pt x="35863" y="14452"/>
                      <a:pt x="35368" y="14543"/>
                    </a:cubicBezTo>
                    <a:cubicBezTo>
                      <a:pt x="35017" y="14621"/>
                      <a:pt x="34666" y="14699"/>
                      <a:pt x="34302" y="14764"/>
                    </a:cubicBezTo>
                    <a:cubicBezTo>
                      <a:pt x="34159" y="14790"/>
                      <a:pt x="34003" y="14803"/>
                      <a:pt x="33859" y="14829"/>
                    </a:cubicBezTo>
                    <a:cubicBezTo>
                      <a:pt x="33248" y="14933"/>
                      <a:pt x="32637" y="15024"/>
                      <a:pt x="32025" y="15089"/>
                    </a:cubicBezTo>
                    <a:cubicBezTo>
                      <a:pt x="31843" y="15115"/>
                      <a:pt x="31661" y="15141"/>
                      <a:pt x="31479" y="15154"/>
                    </a:cubicBezTo>
                    <a:cubicBezTo>
                      <a:pt x="31128" y="15193"/>
                      <a:pt x="30777" y="15219"/>
                      <a:pt x="30412" y="15245"/>
                    </a:cubicBezTo>
                    <a:cubicBezTo>
                      <a:pt x="29814" y="15297"/>
                      <a:pt x="29229" y="15336"/>
                      <a:pt x="28630" y="15362"/>
                    </a:cubicBezTo>
                    <a:cubicBezTo>
                      <a:pt x="28240" y="15375"/>
                      <a:pt x="27863" y="15388"/>
                      <a:pt x="27473" y="15401"/>
                    </a:cubicBezTo>
                    <a:cubicBezTo>
                      <a:pt x="27152" y="15401"/>
                      <a:pt x="26825" y="15407"/>
                      <a:pt x="26504" y="15407"/>
                    </a:cubicBezTo>
                    <a:cubicBezTo>
                      <a:pt x="26344" y="15407"/>
                      <a:pt x="26185" y="15406"/>
                      <a:pt x="26029" y="15401"/>
                    </a:cubicBezTo>
                    <a:cubicBezTo>
                      <a:pt x="25626" y="15401"/>
                      <a:pt x="25209" y="15375"/>
                      <a:pt x="24819" y="15362"/>
                    </a:cubicBezTo>
                    <a:cubicBezTo>
                      <a:pt x="24364" y="15349"/>
                      <a:pt x="23909" y="15323"/>
                      <a:pt x="23466" y="15284"/>
                    </a:cubicBezTo>
                    <a:cubicBezTo>
                      <a:pt x="23063" y="15258"/>
                      <a:pt x="22647" y="15232"/>
                      <a:pt x="22244" y="15193"/>
                    </a:cubicBezTo>
                    <a:cubicBezTo>
                      <a:pt x="21801" y="15141"/>
                      <a:pt x="21359" y="15102"/>
                      <a:pt x="20917" y="15037"/>
                    </a:cubicBezTo>
                    <a:cubicBezTo>
                      <a:pt x="20527" y="14985"/>
                      <a:pt x="20123" y="14933"/>
                      <a:pt x="19733" y="14881"/>
                    </a:cubicBezTo>
                    <a:cubicBezTo>
                      <a:pt x="19265" y="14803"/>
                      <a:pt x="18797" y="14712"/>
                      <a:pt x="18328" y="14634"/>
                    </a:cubicBezTo>
                    <a:cubicBezTo>
                      <a:pt x="17964" y="14569"/>
                      <a:pt x="17600" y="14491"/>
                      <a:pt x="17236" y="14413"/>
                    </a:cubicBezTo>
                    <a:cubicBezTo>
                      <a:pt x="16676" y="14283"/>
                      <a:pt x="16130" y="14153"/>
                      <a:pt x="15584" y="14010"/>
                    </a:cubicBezTo>
                    <a:cubicBezTo>
                      <a:pt x="15233" y="13919"/>
                      <a:pt x="14881" y="13828"/>
                      <a:pt x="14530" y="13724"/>
                    </a:cubicBezTo>
                    <a:cubicBezTo>
                      <a:pt x="14348" y="13671"/>
                      <a:pt x="14166" y="13606"/>
                      <a:pt x="13971" y="13554"/>
                    </a:cubicBezTo>
                    <a:cubicBezTo>
                      <a:pt x="13438" y="13385"/>
                      <a:pt x="12891" y="13203"/>
                      <a:pt x="12371" y="12995"/>
                    </a:cubicBezTo>
                    <a:cubicBezTo>
                      <a:pt x="12215" y="12943"/>
                      <a:pt x="12059" y="12891"/>
                      <a:pt x="11903" y="12839"/>
                    </a:cubicBezTo>
                    <a:cubicBezTo>
                      <a:pt x="11421" y="12657"/>
                      <a:pt x="10953" y="12449"/>
                      <a:pt x="10498" y="12241"/>
                    </a:cubicBezTo>
                    <a:cubicBezTo>
                      <a:pt x="10264" y="12137"/>
                      <a:pt x="10030" y="12046"/>
                      <a:pt x="9808" y="11941"/>
                    </a:cubicBezTo>
                    <a:cubicBezTo>
                      <a:pt x="9145" y="11616"/>
                      <a:pt x="8495" y="11291"/>
                      <a:pt x="7857" y="10927"/>
                    </a:cubicBezTo>
                    <a:cubicBezTo>
                      <a:pt x="2642" y="7910"/>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1" name="Google Shape;155;p16"/>
              <p:cNvSpPr/>
              <p:nvPr/>
            </p:nvSpPr>
            <p:spPr>
              <a:xfrm>
                <a:off x="3063204" y="3615656"/>
                <a:ext cx="883586" cy="465887"/>
              </a:xfrm>
              <a:custGeom>
                <a:avLst/>
                <a:gdLst/>
                <a:ahLst/>
                <a:cxnLst/>
                <a:rect l="l" t="t" r="r" b="b"/>
                <a:pathLst>
                  <a:path w="58236" h="30706" extrusionOk="0">
                    <a:moveTo>
                      <a:pt x="29028" y="1"/>
                    </a:moveTo>
                    <a:cubicBezTo>
                      <a:pt x="22246" y="1"/>
                      <a:pt x="15473" y="1500"/>
                      <a:pt x="10315" y="4498"/>
                    </a:cubicBezTo>
                    <a:cubicBezTo>
                      <a:pt x="0" y="10495"/>
                      <a:pt x="52" y="20211"/>
                      <a:pt x="10432" y="26208"/>
                    </a:cubicBezTo>
                    <a:cubicBezTo>
                      <a:pt x="15629" y="29206"/>
                      <a:pt x="22419" y="30705"/>
                      <a:pt x="29201" y="30705"/>
                    </a:cubicBezTo>
                    <a:cubicBezTo>
                      <a:pt x="35982" y="30705"/>
                      <a:pt x="42756" y="29206"/>
                      <a:pt x="47920" y="26208"/>
                    </a:cubicBezTo>
                    <a:cubicBezTo>
                      <a:pt x="58235" y="20211"/>
                      <a:pt x="58183" y="10495"/>
                      <a:pt x="47790" y="4498"/>
                    </a:cubicBezTo>
                    <a:cubicBezTo>
                      <a:pt x="42600" y="1500"/>
                      <a:pt x="35810" y="1"/>
                      <a:pt x="29028"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2" name="Google Shape;156;p16"/>
              <p:cNvSpPr/>
              <p:nvPr/>
            </p:nvSpPr>
            <p:spPr>
              <a:xfrm>
                <a:off x="3315976" y="3726854"/>
                <a:ext cx="472699" cy="211929"/>
              </a:xfrm>
              <a:custGeom>
                <a:avLst/>
                <a:gdLst/>
                <a:ahLst/>
                <a:cxnLst/>
                <a:rect l="l" t="t" r="r" b="b"/>
                <a:pathLst>
                  <a:path w="31155" h="13968" extrusionOk="0">
                    <a:moveTo>
                      <a:pt x="11239" y="927"/>
                    </a:moveTo>
                    <a:lnTo>
                      <a:pt x="21750" y="6989"/>
                    </a:lnTo>
                    <a:lnTo>
                      <a:pt x="20566" y="7418"/>
                    </a:lnTo>
                    <a:lnTo>
                      <a:pt x="13451" y="3308"/>
                    </a:lnTo>
                    <a:cubicBezTo>
                      <a:pt x="13314" y="3236"/>
                      <a:pt x="13168" y="3201"/>
                      <a:pt x="13022" y="3201"/>
                    </a:cubicBezTo>
                    <a:cubicBezTo>
                      <a:pt x="12875" y="3201"/>
                      <a:pt x="12729" y="3236"/>
                      <a:pt x="12592" y="3308"/>
                    </a:cubicBezTo>
                    <a:cubicBezTo>
                      <a:pt x="12345" y="3451"/>
                      <a:pt x="12345" y="3672"/>
                      <a:pt x="12592" y="3815"/>
                    </a:cubicBezTo>
                    <a:lnTo>
                      <a:pt x="19486" y="7795"/>
                    </a:lnTo>
                    <a:lnTo>
                      <a:pt x="18212" y="8251"/>
                    </a:lnTo>
                    <a:lnTo>
                      <a:pt x="13633" y="5610"/>
                    </a:lnTo>
                    <a:cubicBezTo>
                      <a:pt x="13496" y="5545"/>
                      <a:pt x="13347" y="5513"/>
                      <a:pt x="13197" y="5513"/>
                    </a:cubicBezTo>
                    <a:cubicBezTo>
                      <a:pt x="13048" y="5513"/>
                      <a:pt x="12898" y="5545"/>
                      <a:pt x="12761" y="5610"/>
                    </a:cubicBezTo>
                    <a:cubicBezTo>
                      <a:pt x="12527" y="5753"/>
                      <a:pt x="12527" y="5974"/>
                      <a:pt x="12761" y="6117"/>
                    </a:cubicBezTo>
                    <a:lnTo>
                      <a:pt x="17132" y="8641"/>
                    </a:lnTo>
                    <a:lnTo>
                      <a:pt x="15779" y="9122"/>
                    </a:lnTo>
                    <a:lnTo>
                      <a:pt x="7610" y="4413"/>
                    </a:lnTo>
                    <a:lnTo>
                      <a:pt x="11239" y="927"/>
                    </a:lnTo>
                    <a:close/>
                    <a:moveTo>
                      <a:pt x="11130" y="1"/>
                    </a:moveTo>
                    <a:cubicBezTo>
                      <a:pt x="11102" y="1"/>
                      <a:pt x="11073" y="2"/>
                      <a:pt x="11044" y="4"/>
                    </a:cubicBezTo>
                    <a:cubicBezTo>
                      <a:pt x="10888" y="4"/>
                      <a:pt x="10719" y="69"/>
                      <a:pt x="10602" y="173"/>
                    </a:cubicBezTo>
                    <a:lnTo>
                      <a:pt x="6310" y="4270"/>
                    </a:lnTo>
                    <a:cubicBezTo>
                      <a:pt x="6167" y="4413"/>
                      <a:pt x="6206" y="4596"/>
                      <a:pt x="6401" y="4713"/>
                    </a:cubicBezTo>
                    <a:lnTo>
                      <a:pt x="14725" y="9512"/>
                    </a:lnTo>
                    <a:lnTo>
                      <a:pt x="12735" y="10228"/>
                    </a:lnTo>
                    <a:lnTo>
                      <a:pt x="4567" y="5506"/>
                    </a:lnTo>
                    <a:cubicBezTo>
                      <a:pt x="4131" y="5252"/>
                      <a:pt x="3559" y="5126"/>
                      <a:pt x="2988" y="5126"/>
                    </a:cubicBezTo>
                    <a:cubicBezTo>
                      <a:pt x="2417" y="5126"/>
                      <a:pt x="1848" y="5252"/>
                      <a:pt x="1419" y="5506"/>
                    </a:cubicBezTo>
                    <a:cubicBezTo>
                      <a:pt x="638" y="5961"/>
                      <a:pt x="560" y="6664"/>
                      <a:pt x="1198" y="7171"/>
                    </a:cubicBezTo>
                    <a:cubicBezTo>
                      <a:pt x="950" y="7197"/>
                      <a:pt x="729" y="7262"/>
                      <a:pt x="521" y="7379"/>
                    </a:cubicBezTo>
                    <a:cubicBezTo>
                      <a:pt x="1" y="7678"/>
                      <a:pt x="1" y="8160"/>
                      <a:pt x="521" y="8459"/>
                    </a:cubicBezTo>
                    <a:cubicBezTo>
                      <a:pt x="814" y="8608"/>
                      <a:pt x="1133" y="8683"/>
                      <a:pt x="1451" y="8683"/>
                    </a:cubicBezTo>
                    <a:cubicBezTo>
                      <a:pt x="1770" y="8683"/>
                      <a:pt x="2089" y="8608"/>
                      <a:pt x="2381" y="8459"/>
                    </a:cubicBezTo>
                    <a:cubicBezTo>
                      <a:pt x="2537" y="8381"/>
                      <a:pt x="2654" y="8251"/>
                      <a:pt x="2720" y="8082"/>
                    </a:cubicBezTo>
                    <a:lnTo>
                      <a:pt x="8677" y="11529"/>
                    </a:lnTo>
                    <a:lnTo>
                      <a:pt x="8677" y="12244"/>
                    </a:lnTo>
                    <a:cubicBezTo>
                      <a:pt x="8495" y="12283"/>
                      <a:pt x="8326" y="12348"/>
                      <a:pt x="8157" y="12439"/>
                    </a:cubicBezTo>
                    <a:cubicBezTo>
                      <a:pt x="7545" y="12790"/>
                      <a:pt x="7558" y="13363"/>
                      <a:pt x="8157" y="13714"/>
                    </a:cubicBezTo>
                    <a:cubicBezTo>
                      <a:pt x="8501" y="13883"/>
                      <a:pt x="8875" y="13968"/>
                      <a:pt x="9249" y="13968"/>
                    </a:cubicBezTo>
                    <a:cubicBezTo>
                      <a:pt x="9623" y="13968"/>
                      <a:pt x="9997" y="13883"/>
                      <a:pt x="10342" y="13714"/>
                    </a:cubicBezTo>
                    <a:cubicBezTo>
                      <a:pt x="10940" y="13363"/>
                      <a:pt x="10927" y="12790"/>
                      <a:pt x="10329" y="12439"/>
                    </a:cubicBezTo>
                    <a:cubicBezTo>
                      <a:pt x="10199" y="12374"/>
                      <a:pt x="10056" y="12309"/>
                      <a:pt x="9900" y="12270"/>
                    </a:cubicBezTo>
                    <a:lnTo>
                      <a:pt x="9900" y="11373"/>
                    </a:lnTo>
                    <a:cubicBezTo>
                      <a:pt x="9887" y="11255"/>
                      <a:pt x="9822" y="11164"/>
                      <a:pt x="9718" y="11125"/>
                    </a:cubicBezTo>
                    <a:lnTo>
                      <a:pt x="2277" y="6820"/>
                    </a:lnTo>
                    <a:cubicBezTo>
                      <a:pt x="1887" y="6599"/>
                      <a:pt x="1887" y="6235"/>
                      <a:pt x="2277" y="6013"/>
                    </a:cubicBezTo>
                    <a:cubicBezTo>
                      <a:pt x="2498" y="5896"/>
                      <a:pt x="2739" y="5838"/>
                      <a:pt x="2981" y="5838"/>
                    </a:cubicBezTo>
                    <a:cubicBezTo>
                      <a:pt x="3224" y="5838"/>
                      <a:pt x="3467" y="5896"/>
                      <a:pt x="3695" y="6013"/>
                    </a:cubicBezTo>
                    <a:lnTo>
                      <a:pt x="12202" y="10930"/>
                    </a:lnTo>
                    <a:cubicBezTo>
                      <a:pt x="12341" y="10996"/>
                      <a:pt x="12488" y="11029"/>
                      <a:pt x="12635" y="11029"/>
                    </a:cubicBezTo>
                    <a:cubicBezTo>
                      <a:pt x="12748" y="11029"/>
                      <a:pt x="12861" y="11009"/>
                      <a:pt x="12969" y="10969"/>
                    </a:cubicBezTo>
                    <a:lnTo>
                      <a:pt x="22595" y="7522"/>
                    </a:lnTo>
                    <a:lnTo>
                      <a:pt x="23050" y="7366"/>
                    </a:lnTo>
                    <a:lnTo>
                      <a:pt x="27577" y="5740"/>
                    </a:lnTo>
                    <a:lnTo>
                      <a:pt x="30048" y="7158"/>
                    </a:lnTo>
                    <a:cubicBezTo>
                      <a:pt x="30185" y="7230"/>
                      <a:pt x="30331" y="7265"/>
                      <a:pt x="30478" y="7265"/>
                    </a:cubicBezTo>
                    <a:cubicBezTo>
                      <a:pt x="30624" y="7265"/>
                      <a:pt x="30770" y="7230"/>
                      <a:pt x="30907" y="7158"/>
                    </a:cubicBezTo>
                    <a:cubicBezTo>
                      <a:pt x="31154" y="7028"/>
                      <a:pt x="31154" y="6794"/>
                      <a:pt x="30907" y="6664"/>
                    </a:cubicBezTo>
                    <a:lnTo>
                      <a:pt x="28097" y="5038"/>
                    </a:lnTo>
                    <a:cubicBezTo>
                      <a:pt x="27958" y="4968"/>
                      <a:pt x="27806" y="4931"/>
                      <a:pt x="27653" y="4931"/>
                    </a:cubicBezTo>
                    <a:cubicBezTo>
                      <a:pt x="27548" y="4931"/>
                      <a:pt x="27443" y="4949"/>
                      <a:pt x="27343" y="4986"/>
                    </a:cubicBezTo>
                    <a:lnTo>
                      <a:pt x="22816" y="6612"/>
                    </a:lnTo>
                    <a:lnTo>
                      <a:pt x="11552" y="108"/>
                    </a:lnTo>
                    <a:cubicBezTo>
                      <a:pt x="11420" y="31"/>
                      <a:pt x="11280" y="1"/>
                      <a:pt x="11130"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27" name="Google Shape;157;p16"/>
            <p:cNvGrpSpPr/>
            <p:nvPr/>
          </p:nvGrpSpPr>
          <p:grpSpPr>
            <a:xfrm>
              <a:off x="4182861" y="1991645"/>
              <a:ext cx="883768" cy="577889"/>
              <a:chOff x="4182861" y="1991645"/>
              <a:chExt cx="883768" cy="577889"/>
            </a:xfrm>
          </p:grpSpPr>
          <p:sp>
            <p:nvSpPr>
              <p:cNvPr id="37" name="Google Shape;158;p16"/>
              <p:cNvSpPr/>
              <p:nvPr/>
            </p:nvSpPr>
            <p:spPr>
              <a:xfrm>
                <a:off x="4221924" y="2211903"/>
                <a:ext cx="805038" cy="357631"/>
              </a:xfrm>
              <a:custGeom>
                <a:avLst/>
                <a:gdLst/>
                <a:ahLst/>
                <a:cxnLst/>
                <a:rect l="l" t="t" r="r" b="b"/>
                <a:pathLst>
                  <a:path w="53059" h="23571" extrusionOk="0">
                    <a:moveTo>
                      <a:pt x="40" y="0"/>
                    </a:moveTo>
                    <a:lnTo>
                      <a:pt x="40" y="0"/>
                    </a:lnTo>
                    <a:cubicBezTo>
                      <a:pt x="40" y="1"/>
                      <a:pt x="40" y="2"/>
                      <a:pt x="40" y="2"/>
                    </a:cubicBezTo>
                    <a:lnTo>
                      <a:pt x="40" y="2"/>
                    </a:lnTo>
                    <a:lnTo>
                      <a:pt x="40" y="0"/>
                    </a:lnTo>
                    <a:close/>
                    <a:moveTo>
                      <a:pt x="53058" y="156"/>
                    </a:moveTo>
                    <a:lnTo>
                      <a:pt x="53058" y="172"/>
                    </a:lnTo>
                    <a:lnTo>
                      <a:pt x="53058" y="172"/>
                    </a:lnTo>
                    <a:cubicBezTo>
                      <a:pt x="53058" y="167"/>
                      <a:pt x="53058" y="162"/>
                      <a:pt x="53058" y="156"/>
                    </a:cubicBezTo>
                    <a:close/>
                    <a:moveTo>
                      <a:pt x="40" y="2"/>
                    </a:moveTo>
                    <a:lnTo>
                      <a:pt x="14" y="8169"/>
                    </a:lnTo>
                    <a:cubicBezTo>
                      <a:pt x="1" y="12123"/>
                      <a:pt x="2615" y="16091"/>
                      <a:pt x="7831" y="19108"/>
                    </a:cubicBezTo>
                    <a:cubicBezTo>
                      <a:pt x="8456" y="19473"/>
                      <a:pt x="9106" y="19798"/>
                      <a:pt x="9782" y="20123"/>
                    </a:cubicBezTo>
                    <a:cubicBezTo>
                      <a:pt x="10003" y="20227"/>
                      <a:pt x="10251" y="20318"/>
                      <a:pt x="10472" y="20422"/>
                    </a:cubicBezTo>
                    <a:cubicBezTo>
                      <a:pt x="10875" y="20591"/>
                      <a:pt x="11252" y="20773"/>
                      <a:pt x="11668" y="20943"/>
                    </a:cubicBezTo>
                    <a:cubicBezTo>
                      <a:pt x="11733" y="20969"/>
                      <a:pt x="11811" y="20995"/>
                      <a:pt x="11877" y="21021"/>
                    </a:cubicBezTo>
                    <a:cubicBezTo>
                      <a:pt x="12033" y="21073"/>
                      <a:pt x="12189" y="21125"/>
                      <a:pt x="12345" y="21177"/>
                    </a:cubicBezTo>
                    <a:cubicBezTo>
                      <a:pt x="12865" y="21372"/>
                      <a:pt x="13398" y="21554"/>
                      <a:pt x="13945" y="21723"/>
                    </a:cubicBezTo>
                    <a:cubicBezTo>
                      <a:pt x="14140" y="21788"/>
                      <a:pt x="14322" y="21853"/>
                      <a:pt x="14504" y="21905"/>
                    </a:cubicBezTo>
                    <a:cubicBezTo>
                      <a:pt x="14634" y="21944"/>
                      <a:pt x="14751" y="21983"/>
                      <a:pt x="14881" y="22022"/>
                    </a:cubicBezTo>
                    <a:cubicBezTo>
                      <a:pt x="15102" y="22087"/>
                      <a:pt x="15337" y="22126"/>
                      <a:pt x="15558" y="22178"/>
                    </a:cubicBezTo>
                    <a:cubicBezTo>
                      <a:pt x="16104" y="22321"/>
                      <a:pt x="16650" y="22464"/>
                      <a:pt x="17210" y="22581"/>
                    </a:cubicBezTo>
                    <a:cubicBezTo>
                      <a:pt x="17353" y="22620"/>
                      <a:pt x="17496" y="22660"/>
                      <a:pt x="17652" y="22686"/>
                    </a:cubicBezTo>
                    <a:cubicBezTo>
                      <a:pt x="17860" y="22738"/>
                      <a:pt x="18094" y="22764"/>
                      <a:pt x="18302" y="22803"/>
                    </a:cubicBezTo>
                    <a:cubicBezTo>
                      <a:pt x="18771" y="22894"/>
                      <a:pt x="19239" y="22972"/>
                      <a:pt x="19707" y="23050"/>
                    </a:cubicBezTo>
                    <a:cubicBezTo>
                      <a:pt x="19902" y="23076"/>
                      <a:pt x="20084" y="23128"/>
                      <a:pt x="20279" y="23154"/>
                    </a:cubicBezTo>
                    <a:cubicBezTo>
                      <a:pt x="20462" y="23180"/>
                      <a:pt x="20696" y="23193"/>
                      <a:pt x="20891" y="23219"/>
                    </a:cubicBezTo>
                    <a:cubicBezTo>
                      <a:pt x="21333" y="23271"/>
                      <a:pt x="21775" y="23323"/>
                      <a:pt x="22218" y="23362"/>
                    </a:cubicBezTo>
                    <a:cubicBezTo>
                      <a:pt x="22439" y="23388"/>
                      <a:pt x="22634" y="23414"/>
                      <a:pt x="22855" y="23440"/>
                    </a:cubicBezTo>
                    <a:cubicBezTo>
                      <a:pt x="23063" y="23453"/>
                      <a:pt x="23245" y="23453"/>
                      <a:pt x="23440" y="23466"/>
                    </a:cubicBezTo>
                    <a:cubicBezTo>
                      <a:pt x="23896" y="23505"/>
                      <a:pt x="24338" y="23518"/>
                      <a:pt x="24793" y="23544"/>
                    </a:cubicBezTo>
                    <a:cubicBezTo>
                      <a:pt x="25014" y="23544"/>
                      <a:pt x="25235" y="23570"/>
                      <a:pt x="25456" y="23570"/>
                    </a:cubicBezTo>
                    <a:lnTo>
                      <a:pt x="28175" y="23570"/>
                    </a:lnTo>
                    <a:cubicBezTo>
                      <a:pt x="28318" y="23570"/>
                      <a:pt x="28461" y="23557"/>
                      <a:pt x="28604" y="23544"/>
                    </a:cubicBezTo>
                    <a:cubicBezTo>
                      <a:pt x="29203" y="23518"/>
                      <a:pt x="29801" y="23479"/>
                      <a:pt x="30386" y="23427"/>
                    </a:cubicBezTo>
                    <a:cubicBezTo>
                      <a:pt x="30633" y="23414"/>
                      <a:pt x="30881" y="23401"/>
                      <a:pt x="31115" y="23375"/>
                    </a:cubicBezTo>
                    <a:cubicBezTo>
                      <a:pt x="31232" y="23362"/>
                      <a:pt x="31336" y="23349"/>
                      <a:pt x="31453" y="23336"/>
                    </a:cubicBezTo>
                    <a:cubicBezTo>
                      <a:pt x="31635" y="23323"/>
                      <a:pt x="31817" y="23297"/>
                      <a:pt x="31999" y="23271"/>
                    </a:cubicBezTo>
                    <a:cubicBezTo>
                      <a:pt x="32611" y="23206"/>
                      <a:pt x="33222" y="23115"/>
                      <a:pt x="33833" y="23011"/>
                    </a:cubicBezTo>
                    <a:cubicBezTo>
                      <a:pt x="33976" y="22985"/>
                      <a:pt x="34132" y="22972"/>
                      <a:pt x="34276" y="22946"/>
                    </a:cubicBezTo>
                    <a:cubicBezTo>
                      <a:pt x="34354" y="22933"/>
                      <a:pt x="34419" y="22920"/>
                      <a:pt x="34497" y="22907"/>
                    </a:cubicBezTo>
                    <a:cubicBezTo>
                      <a:pt x="34783" y="22855"/>
                      <a:pt x="35069" y="22790"/>
                      <a:pt x="35355" y="22725"/>
                    </a:cubicBezTo>
                    <a:cubicBezTo>
                      <a:pt x="35836" y="22634"/>
                      <a:pt x="36331" y="22529"/>
                      <a:pt x="36812" y="22412"/>
                    </a:cubicBezTo>
                    <a:cubicBezTo>
                      <a:pt x="37163" y="22334"/>
                      <a:pt x="37514" y="22230"/>
                      <a:pt x="37853" y="22139"/>
                    </a:cubicBezTo>
                    <a:cubicBezTo>
                      <a:pt x="38321" y="22009"/>
                      <a:pt x="38776" y="21879"/>
                      <a:pt x="39218" y="21749"/>
                    </a:cubicBezTo>
                    <a:cubicBezTo>
                      <a:pt x="39322" y="21710"/>
                      <a:pt x="39414" y="21697"/>
                      <a:pt x="39518" y="21658"/>
                    </a:cubicBezTo>
                    <a:cubicBezTo>
                      <a:pt x="40051" y="21489"/>
                      <a:pt x="40597" y="21294"/>
                      <a:pt x="41118" y="21099"/>
                    </a:cubicBezTo>
                    <a:cubicBezTo>
                      <a:pt x="41196" y="21060"/>
                      <a:pt x="41274" y="21034"/>
                      <a:pt x="41352" y="20995"/>
                    </a:cubicBezTo>
                    <a:cubicBezTo>
                      <a:pt x="41924" y="20773"/>
                      <a:pt x="42483" y="20526"/>
                      <a:pt x="43043" y="20279"/>
                    </a:cubicBezTo>
                    <a:cubicBezTo>
                      <a:pt x="43212" y="20201"/>
                      <a:pt x="43368" y="20123"/>
                      <a:pt x="43537" y="20045"/>
                    </a:cubicBezTo>
                    <a:cubicBezTo>
                      <a:pt x="44148" y="19746"/>
                      <a:pt x="44747" y="19447"/>
                      <a:pt x="45319" y="19108"/>
                    </a:cubicBezTo>
                    <a:lnTo>
                      <a:pt x="45644" y="18913"/>
                    </a:lnTo>
                    <a:cubicBezTo>
                      <a:pt x="45748" y="18861"/>
                      <a:pt x="45839" y="18796"/>
                      <a:pt x="45930" y="18731"/>
                    </a:cubicBezTo>
                    <a:cubicBezTo>
                      <a:pt x="46099" y="18627"/>
                      <a:pt x="46256" y="18536"/>
                      <a:pt x="46425" y="18432"/>
                    </a:cubicBezTo>
                    <a:cubicBezTo>
                      <a:pt x="46581" y="18328"/>
                      <a:pt x="46711" y="18237"/>
                      <a:pt x="46841" y="18146"/>
                    </a:cubicBezTo>
                    <a:cubicBezTo>
                      <a:pt x="46984" y="18042"/>
                      <a:pt x="47140" y="17938"/>
                      <a:pt x="47296" y="17821"/>
                    </a:cubicBezTo>
                    <a:cubicBezTo>
                      <a:pt x="47439" y="17717"/>
                      <a:pt x="47556" y="17626"/>
                      <a:pt x="47686" y="17535"/>
                    </a:cubicBezTo>
                    <a:cubicBezTo>
                      <a:pt x="47816" y="17430"/>
                      <a:pt x="47973" y="17313"/>
                      <a:pt x="48103" y="17209"/>
                    </a:cubicBezTo>
                    <a:cubicBezTo>
                      <a:pt x="48233" y="17092"/>
                      <a:pt x="48350" y="17001"/>
                      <a:pt x="48467" y="16897"/>
                    </a:cubicBezTo>
                    <a:cubicBezTo>
                      <a:pt x="48584" y="16806"/>
                      <a:pt x="48727" y="16676"/>
                      <a:pt x="48844" y="16572"/>
                    </a:cubicBezTo>
                    <a:cubicBezTo>
                      <a:pt x="48896" y="16520"/>
                      <a:pt x="48961" y="16481"/>
                      <a:pt x="49013" y="16429"/>
                    </a:cubicBezTo>
                    <a:cubicBezTo>
                      <a:pt x="49065" y="16377"/>
                      <a:pt x="49104" y="16338"/>
                      <a:pt x="49143" y="16299"/>
                    </a:cubicBezTo>
                    <a:cubicBezTo>
                      <a:pt x="49351" y="16104"/>
                      <a:pt x="49559" y="15896"/>
                      <a:pt x="49742" y="15700"/>
                    </a:cubicBezTo>
                    <a:cubicBezTo>
                      <a:pt x="49807" y="15635"/>
                      <a:pt x="49872" y="15570"/>
                      <a:pt x="49937" y="15492"/>
                    </a:cubicBezTo>
                    <a:cubicBezTo>
                      <a:pt x="50184" y="15232"/>
                      <a:pt x="50418" y="14972"/>
                      <a:pt x="50626" y="14699"/>
                    </a:cubicBezTo>
                    <a:lnTo>
                      <a:pt x="50652" y="14660"/>
                    </a:lnTo>
                    <a:cubicBezTo>
                      <a:pt x="50704" y="14595"/>
                      <a:pt x="50743" y="14530"/>
                      <a:pt x="50795" y="14465"/>
                    </a:cubicBezTo>
                    <a:cubicBezTo>
                      <a:pt x="50925" y="14309"/>
                      <a:pt x="51055" y="14127"/>
                      <a:pt x="51172" y="13957"/>
                    </a:cubicBezTo>
                    <a:cubicBezTo>
                      <a:pt x="51237" y="13866"/>
                      <a:pt x="51289" y="13775"/>
                      <a:pt x="51354" y="13671"/>
                    </a:cubicBezTo>
                    <a:cubicBezTo>
                      <a:pt x="51459" y="13515"/>
                      <a:pt x="51550" y="13359"/>
                      <a:pt x="51641" y="13203"/>
                    </a:cubicBezTo>
                    <a:cubicBezTo>
                      <a:pt x="51667" y="13164"/>
                      <a:pt x="51693" y="13125"/>
                      <a:pt x="51719" y="13073"/>
                    </a:cubicBezTo>
                    <a:cubicBezTo>
                      <a:pt x="51745" y="13034"/>
                      <a:pt x="51784" y="12943"/>
                      <a:pt x="51823" y="12878"/>
                    </a:cubicBezTo>
                    <a:cubicBezTo>
                      <a:pt x="51888" y="12748"/>
                      <a:pt x="51966" y="12618"/>
                      <a:pt x="52031" y="12488"/>
                    </a:cubicBezTo>
                    <a:cubicBezTo>
                      <a:pt x="52096" y="12358"/>
                      <a:pt x="52135" y="12266"/>
                      <a:pt x="52187" y="12149"/>
                    </a:cubicBezTo>
                    <a:cubicBezTo>
                      <a:pt x="52239" y="12045"/>
                      <a:pt x="52304" y="11889"/>
                      <a:pt x="52356" y="11746"/>
                    </a:cubicBezTo>
                    <a:cubicBezTo>
                      <a:pt x="52382" y="11694"/>
                      <a:pt x="52408" y="11629"/>
                      <a:pt x="52434" y="11577"/>
                    </a:cubicBezTo>
                    <a:cubicBezTo>
                      <a:pt x="52447" y="11512"/>
                      <a:pt x="52460" y="11460"/>
                      <a:pt x="52486" y="11408"/>
                    </a:cubicBezTo>
                    <a:cubicBezTo>
                      <a:pt x="52525" y="11278"/>
                      <a:pt x="52564" y="11148"/>
                      <a:pt x="52603" y="11031"/>
                    </a:cubicBezTo>
                    <a:cubicBezTo>
                      <a:pt x="52642" y="10901"/>
                      <a:pt x="52681" y="10797"/>
                      <a:pt x="52707" y="10680"/>
                    </a:cubicBezTo>
                    <a:cubicBezTo>
                      <a:pt x="52746" y="10562"/>
                      <a:pt x="52772" y="10419"/>
                      <a:pt x="52811" y="10289"/>
                    </a:cubicBezTo>
                    <a:cubicBezTo>
                      <a:pt x="52824" y="10224"/>
                      <a:pt x="52837" y="10146"/>
                      <a:pt x="52850" y="10081"/>
                    </a:cubicBezTo>
                    <a:cubicBezTo>
                      <a:pt x="52863" y="10003"/>
                      <a:pt x="52863" y="9990"/>
                      <a:pt x="52876" y="9938"/>
                    </a:cubicBezTo>
                    <a:cubicBezTo>
                      <a:pt x="52902" y="9808"/>
                      <a:pt x="52928" y="9678"/>
                      <a:pt x="52941" y="9535"/>
                    </a:cubicBezTo>
                    <a:cubicBezTo>
                      <a:pt x="52954" y="9405"/>
                      <a:pt x="52980" y="9314"/>
                      <a:pt x="52980" y="9197"/>
                    </a:cubicBezTo>
                    <a:cubicBezTo>
                      <a:pt x="52993" y="9080"/>
                      <a:pt x="53006" y="8924"/>
                      <a:pt x="53019" y="8793"/>
                    </a:cubicBezTo>
                    <a:cubicBezTo>
                      <a:pt x="53019" y="8715"/>
                      <a:pt x="53032" y="8624"/>
                      <a:pt x="53032" y="8559"/>
                    </a:cubicBezTo>
                    <a:cubicBezTo>
                      <a:pt x="53032" y="8481"/>
                      <a:pt x="53032" y="8390"/>
                      <a:pt x="53032" y="8325"/>
                    </a:cubicBezTo>
                    <a:lnTo>
                      <a:pt x="53058" y="172"/>
                    </a:lnTo>
                    <a:lnTo>
                      <a:pt x="53058" y="172"/>
                    </a:lnTo>
                    <a:cubicBezTo>
                      <a:pt x="53058" y="311"/>
                      <a:pt x="53045" y="461"/>
                      <a:pt x="53032" y="612"/>
                    </a:cubicBezTo>
                    <a:cubicBezTo>
                      <a:pt x="53032" y="742"/>
                      <a:pt x="53019" y="885"/>
                      <a:pt x="53006" y="1015"/>
                    </a:cubicBezTo>
                    <a:cubicBezTo>
                      <a:pt x="52993" y="1145"/>
                      <a:pt x="52980" y="1249"/>
                      <a:pt x="52954" y="1366"/>
                    </a:cubicBezTo>
                    <a:cubicBezTo>
                      <a:pt x="52941" y="1483"/>
                      <a:pt x="52915" y="1626"/>
                      <a:pt x="52902" y="1756"/>
                    </a:cubicBezTo>
                    <a:cubicBezTo>
                      <a:pt x="52876" y="1886"/>
                      <a:pt x="52850" y="1991"/>
                      <a:pt x="52824" y="2108"/>
                    </a:cubicBezTo>
                    <a:cubicBezTo>
                      <a:pt x="52798" y="2225"/>
                      <a:pt x="52759" y="2368"/>
                      <a:pt x="52733" y="2498"/>
                    </a:cubicBezTo>
                    <a:cubicBezTo>
                      <a:pt x="52694" y="2628"/>
                      <a:pt x="52668" y="2732"/>
                      <a:pt x="52629" y="2849"/>
                    </a:cubicBezTo>
                    <a:cubicBezTo>
                      <a:pt x="52590" y="2966"/>
                      <a:pt x="52551" y="3109"/>
                      <a:pt x="52499" y="3226"/>
                    </a:cubicBezTo>
                    <a:cubicBezTo>
                      <a:pt x="52460" y="3356"/>
                      <a:pt x="52421" y="3460"/>
                      <a:pt x="52369" y="3577"/>
                    </a:cubicBezTo>
                    <a:cubicBezTo>
                      <a:pt x="52330" y="3681"/>
                      <a:pt x="52265" y="3838"/>
                      <a:pt x="52213" y="3981"/>
                    </a:cubicBezTo>
                    <a:cubicBezTo>
                      <a:pt x="52161" y="4111"/>
                      <a:pt x="52109" y="4202"/>
                      <a:pt x="52044" y="4306"/>
                    </a:cubicBezTo>
                    <a:cubicBezTo>
                      <a:pt x="51992" y="4423"/>
                      <a:pt x="51914" y="4579"/>
                      <a:pt x="51836" y="4709"/>
                    </a:cubicBezTo>
                    <a:cubicBezTo>
                      <a:pt x="51784" y="4813"/>
                      <a:pt x="51719" y="4917"/>
                      <a:pt x="51667" y="5034"/>
                    </a:cubicBezTo>
                    <a:cubicBezTo>
                      <a:pt x="51576" y="5190"/>
                      <a:pt x="51472" y="5346"/>
                      <a:pt x="51367" y="5503"/>
                    </a:cubicBezTo>
                    <a:cubicBezTo>
                      <a:pt x="51315" y="5594"/>
                      <a:pt x="51250" y="5698"/>
                      <a:pt x="51185" y="5789"/>
                    </a:cubicBezTo>
                    <a:cubicBezTo>
                      <a:pt x="51068" y="5958"/>
                      <a:pt x="50938" y="6127"/>
                      <a:pt x="50821" y="6296"/>
                    </a:cubicBezTo>
                    <a:cubicBezTo>
                      <a:pt x="50756" y="6374"/>
                      <a:pt x="50704" y="6452"/>
                      <a:pt x="50652" y="6517"/>
                    </a:cubicBezTo>
                    <a:cubicBezTo>
                      <a:pt x="50444" y="6790"/>
                      <a:pt x="50210" y="7063"/>
                      <a:pt x="49963" y="7324"/>
                    </a:cubicBezTo>
                    <a:cubicBezTo>
                      <a:pt x="49898" y="7389"/>
                      <a:pt x="49833" y="7454"/>
                      <a:pt x="49768" y="7519"/>
                    </a:cubicBezTo>
                    <a:cubicBezTo>
                      <a:pt x="49585" y="7727"/>
                      <a:pt x="49377" y="7922"/>
                      <a:pt x="49169" y="8117"/>
                    </a:cubicBezTo>
                    <a:cubicBezTo>
                      <a:pt x="49078" y="8208"/>
                      <a:pt x="48974" y="8299"/>
                      <a:pt x="48883" y="8390"/>
                    </a:cubicBezTo>
                    <a:cubicBezTo>
                      <a:pt x="48753" y="8507"/>
                      <a:pt x="48623" y="8611"/>
                      <a:pt x="48493" y="8728"/>
                    </a:cubicBezTo>
                    <a:cubicBezTo>
                      <a:pt x="48363" y="8832"/>
                      <a:pt x="48259" y="8937"/>
                      <a:pt x="48129" y="9028"/>
                    </a:cubicBezTo>
                    <a:cubicBezTo>
                      <a:pt x="48012" y="9132"/>
                      <a:pt x="47855" y="9249"/>
                      <a:pt x="47712" y="9353"/>
                    </a:cubicBezTo>
                    <a:cubicBezTo>
                      <a:pt x="47582" y="9470"/>
                      <a:pt x="47452" y="9561"/>
                      <a:pt x="47322" y="9652"/>
                    </a:cubicBezTo>
                    <a:cubicBezTo>
                      <a:pt x="47192" y="9756"/>
                      <a:pt x="47023" y="9860"/>
                      <a:pt x="46867" y="9964"/>
                    </a:cubicBezTo>
                    <a:cubicBezTo>
                      <a:pt x="46724" y="10068"/>
                      <a:pt x="46594" y="10159"/>
                      <a:pt x="46451" y="10250"/>
                    </a:cubicBezTo>
                    <a:cubicBezTo>
                      <a:pt x="46308" y="10354"/>
                      <a:pt x="46125" y="10458"/>
                      <a:pt x="45956" y="10562"/>
                    </a:cubicBezTo>
                    <a:cubicBezTo>
                      <a:pt x="45761" y="10680"/>
                      <a:pt x="45553" y="10810"/>
                      <a:pt x="45345" y="10940"/>
                    </a:cubicBezTo>
                    <a:cubicBezTo>
                      <a:pt x="44773" y="11265"/>
                      <a:pt x="44174" y="11577"/>
                      <a:pt x="43563" y="11876"/>
                    </a:cubicBezTo>
                    <a:cubicBezTo>
                      <a:pt x="43394" y="11954"/>
                      <a:pt x="43238" y="12032"/>
                      <a:pt x="43069" y="12097"/>
                    </a:cubicBezTo>
                    <a:cubicBezTo>
                      <a:pt x="42522" y="12358"/>
                      <a:pt x="41950" y="12605"/>
                      <a:pt x="41378" y="12826"/>
                    </a:cubicBezTo>
                    <a:cubicBezTo>
                      <a:pt x="41300" y="12852"/>
                      <a:pt x="41222" y="12891"/>
                      <a:pt x="41144" y="12917"/>
                    </a:cubicBezTo>
                    <a:cubicBezTo>
                      <a:pt x="40532" y="13151"/>
                      <a:pt x="39895" y="13372"/>
                      <a:pt x="39244" y="13567"/>
                    </a:cubicBezTo>
                    <a:cubicBezTo>
                      <a:pt x="38802" y="13710"/>
                      <a:pt x="38334" y="13827"/>
                      <a:pt x="37879" y="13957"/>
                    </a:cubicBezTo>
                    <a:cubicBezTo>
                      <a:pt x="37540" y="14049"/>
                      <a:pt x="37189" y="14153"/>
                      <a:pt x="36838" y="14244"/>
                    </a:cubicBezTo>
                    <a:cubicBezTo>
                      <a:pt x="36357" y="14361"/>
                      <a:pt x="35862" y="14452"/>
                      <a:pt x="35381" y="14556"/>
                    </a:cubicBezTo>
                    <a:cubicBezTo>
                      <a:pt x="35017" y="14621"/>
                      <a:pt x="34666" y="14699"/>
                      <a:pt x="34315" y="14764"/>
                    </a:cubicBezTo>
                    <a:cubicBezTo>
                      <a:pt x="34158" y="14790"/>
                      <a:pt x="34015" y="14816"/>
                      <a:pt x="33859" y="14842"/>
                    </a:cubicBezTo>
                    <a:cubicBezTo>
                      <a:pt x="33248" y="14933"/>
                      <a:pt x="32637" y="15024"/>
                      <a:pt x="32025" y="15102"/>
                    </a:cubicBezTo>
                    <a:cubicBezTo>
                      <a:pt x="31843" y="15115"/>
                      <a:pt x="31674" y="15141"/>
                      <a:pt x="31492" y="15167"/>
                    </a:cubicBezTo>
                    <a:cubicBezTo>
                      <a:pt x="31141" y="15206"/>
                      <a:pt x="30777" y="15219"/>
                      <a:pt x="30412" y="15258"/>
                    </a:cubicBezTo>
                    <a:cubicBezTo>
                      <a:pt x="29827" y="15297"/>
                      <a:pt x="29229" y="15349"/>
                      <a:pt x="28630" y="15375"/>
                    </a:cubicBezTo>
                    <a:cubicBezTo>
                      <a:pt x="28240" y="15388"/>
                      <a:pt x="27863" y="15401"/>
                      <a:pt x="27473" y="15401"/>
                    </a:cubicBezTo>
                    <a:cubicBezTo>
                      <a:pt x="27232" y="15408"/>
                      <a:pt x="26991" y="15411"/>
                      <a:pt x="26751" y="15411"/>
                    </a:cubicBezTo>
                    <a:cubicBezTo>
                      <a:pt x="26510" y="15411"/>
                      <a:pt x="26269" y="15408"/>
                      <a:pt x="26029" y="15401"/>
                    </a:cubicBezTo>
                    <a:cubicBezTo>
                      <a:pt x="25626" y="15401"/>
                      <a:pt x="25209" y="15388"/>
                      <a:pt x="24806" y="15375"/>
                    </a:cubicBezTo>
                    <a:cubicBezTo>
                      <a:pt x="24364" y="15349"/>
                      <a:pt x="23909" y="15323"/>
                      <a:pt x="23466" y="15297"/>
                    </a:cubicBezTo>
                    <a:cubicBezTo>
                      <a:pt x="23063" y="15271"/>
                      <a:pt x="22647" y="15232"/>
                      <a:pt x="22244" y="15193"/>
                    </a:cubicBezTo>
                    <a:cubicBezTo>
                      <a:pt x="21801" y="15154"/>
                      <a:pt x="21359" y="15102"/>
                      <a:pt x="20917" y="15050"/>
                    </a:cubicBezTo>
                    <a:cubicBezTo>
                      <a:pt x="20527" y="14998"/>
                      <a:pt x="20123" y="14946"/>
                      <a:pt x="19733" y="14881"/>
                    </a:cubicBezTo>
                    <a:cubicBezTo>
                      <a:pt x="19265" y="14816"/>
                      <a:pt x="18797" y="14725"/>
                      <a:pt x="18328" y="14647"/>
                    </a:cubicBezTo>
                    <a:cubicBezTo>
                      <a:pt x="17964" y="14569"/>
                      <a:pt x="17600" y="14504"/>
                      <a:pt x="17236" y="14413"/>
                    </a:cubicBezTo>
                    <a:cubicBezTo>
                      <a:pt x="16676" y="14296"/>
                      <a:pt x="16130" y="14166"/>
                      <a:pt x="15584" y="14009"/>
                    </a:cubicBezTo>
                    <a:cubicBezTo>
                      <a:pt x="15232" y="13918"/>
                      <a:pt x="14881" y="13840"/>
                      <a:pt x="14530" y="13736"/>
                    </a:cubicBezTo>
                    <a:cubicBezTo>
                      <a:pt x="14348" y="13671"/>
                      <a:pt x="14166" y="13619"/>
                      <a:pt x="13971" y="13554"/>
                    </a:cubicBezTo>
                    <a:cubicBezTo>
                      <a:pt x="13437" y="13385"/>
                      <a:pt x="12891" y="13203"/>
                      <a:pt x="12358" y="13008"/>
                    </a:cubicBezTo>
                    <a:cubicBezTo>
                      <a:pt x="12215" y="12956"/>
                      <a:pt x="12059" y="12904"/>
                      <a:pt x="11903" y="12852"/>
                    </a:cubicBezTo>
                    <a:cubicBezTo>
                      <a:pt x="11408" y="12657"/>
                      <a:pt x="10953" y="12449"/>
                      <a:pt x="10498" y="12253"/>
                    </a:cubicBezTo>
                    <a:cubicBezTo>
                      <a:pt x="10264" y="12149"/>
                      <a:pt x="10029" y="12058"/>
                      <a:pt x="9808" y="11954"/>
                    </a:cubicBezTo>
                    <a:cubicBezTo>
                      <a:pt x="9145" y="11629"/>
                      <a:pt x="8495" y="11304"/>
                      <a:pt x="7857" y="10940"/>
                    </a:cubicBezTo>
                    <a:cubicBezTo>
                      <a:pt x="2642"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8" name="Google Shape;159;p16"/>
              <p:cNvSpPr/>
              <p:nvPr/>
            </p:nvSpPr>
            <p:spPr>
              <a:xfrm>
                <a:off x="4182861" y="1991645"/>
                <a:ext cx="883768" cy="465887"/>
              </a:xfrm>
              <a:custGeom>
                <a:avLst/>
                <a:gdLst/>
                <a:ahLst/>
                <a:cxnLst/>
                <a:rect l="l" t="t" r="r" b="b"/>
                <a:pathLst>
                  <a:path w="58248" h="30706" extrusionOk="0">
                    <a:moveTo>
                      <a:pt x="29035" y="1"/>
                    </a:moveTo>
                    <a:cubicBezTo>
                      <a:pt x="22250" y="1"/>
                      <a:pt x="15473" y="1500"/>
                      <a:pt x="10315" y="4498"/>
                    </a:cubicBezTo>
                    <a:cubicBezTo>
                      <a:pt x="0" y="10495"/>
                      <a:pt x="52" y="20211"/>
                      <a:pt x="10445" y="26208"/>
                    </a:cubicBezTo>
                    <a:cubicBezTo>
                      <a:pt x="15635" y="29206"/>
                      <a:pt x="22425" y="30705"/>
                      <a:pt x="29207" y="30705"/>
                    </a:cubicBezTo>
                    <a:cubicBezTo>
                      <a:pt x="35989" y="30705"/>
                      <a:pt x="42762" y="29206"/>
                      <a:pt x="47920" y="26208"/>
                    </a:cubicBezTo>
                    <a:cubicBezTo>
                      <a:pt x="58248" y="20211"/>
                      <a:pt x="58183" y="10495"/>
                      <a:pt x="47803" y="4498"/>
                    </a:cubicBezTo>
                    <a:cubicBezTo>
                      <a:pt x="42613" y="1500"/>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9" name="Google Shape;160;p16"/>
              <p:cNvSpPr/>
              <p:nvPr/>
            </p:nvSpPr>
            <p:spPr>
              <a:xfrm>
                <a:off x="4509830" y="2152617"/>
                <a:ext cx="229348" cy="121001"/>
              </a:xfrm>
              <a:custGeom>
                <a:avLst/>
                <a:gdLst/>
                <a:ahLst/>
                <a:cxnLst/>
                <a:rect l="l" t="t" r="r" b="b"/>
                <a:pathLst>
                  <a:path w="15116" h="7975" extrusionOk="0">
                    <a:moveTo>
                      <a:pt x="7547" y="973"/>
                    </a:moveTo>
                    <a:cubicBezTo>
                      <a:pt x="8882" y="973"/>
                      <a:pt x="10218" y="1269"/>
                      <a:pt x="11239" y="1861"/>
                    </a:cubicBezTo>
                    <a:cubicBezTo>
                      <a:pt x="13268" y="3031"/>
                      <a:pt x="13281" y="4944"/>
                      <a:pt x="11252" y="6127"/>
                    </a:cubicBezTo>
                    <a:cubicBezTo>
                      <a:pt x="10244" y="6713"/>
                      <a:pt x="8914" y="7005"/>
                      <a:pt x="7581" y="7005"/>
                    </a:cubicBezTo>
                    <a:cubicBezTo>
                      <a:pt x="6248" y="7005"/>
                      <a:pt x="4911" y="6713"/>
                      <a:pt x="3890" y="6127"/>
                    </a:cubicBezTo>
                    <a:cubicBezTo>
                      <a:pt x="1848" y="4944"/>
                      <a:pt x="1835" y="3031"/>
                      <a:pt x="3864" y="1861"/>
                    </a:cubicBezTo>
                    <a:cubicBezTo>
                      <a:pt x="4878" y="1269"/>
                      <a:pt x="6212" y="973"/>
                      <a:pt x="7547" y="973"/>
                    </a:cubicBezTo>
                    <a:close/>
                    <a:moveTo>
                      <a:pt x="7535" y="0"/>
                    </a:moveTo>
                    <a:cubicBezTo>
                      <a:pt x="5773" y="0"/>
                      <a:pt x="4015" y="390"/>
                      <a:pt x="2680" y="1171"/>
                    </a:cubicBezTo>
                    <a:cubicBezTo>
                      <a:pt x="1" y="2719"/>
                      <a:pt x="27" y="5256"/>
                      <a:pt x="2719" y="6804"/>
                    </a:cubicBezTo>
                    <a:cubicBezTo>
                      <a:pt x="4066" y="7584"/>
                      <a:pt x="5828" y="7974"/>
                      <a:pt x="7589" y="7974"/>
                    </a:cubicBezTo>
                    <a:cubicBezTo>
                      <a:pt x="9350" y="7974"/>
                      <a:pt x="11109" y="7584"/>
                      <a:pt x="12449" y="6804"/>
                    </a:cubicBezTo>
                    <a:cubicBezTo>
                      <a:pt x="15037" y="5308"/>
                      <a:pt x="15115" y="2875"/>
                      <a:pt x="12657" y="1314"/>
                    </a:cubicBezTo>
                    <a:cubicBezTo>
                      <a:pt x="12579" y="1262"/>
                      <a:pt x="12501" y="1210"/>
                      <a:pt x="12423" y="1171"/>
                    </a:cubicBezTo>
                    <a:lnTo>
                      <a:pt x="12280" y="1093"/>
                    </a:lnTo>
                    <a:cubicBezTo>
                      <a:pt x="12098" y="989"/>
                      <a:pt x="11903" y="898"/>
                      <a:pt x="11694" y="807"/>
                    </a:cubicBezTo>
                    <a:cubicBezTo>
                      <a:pt x="10466" y="270"/>
                      <a:pt x="8999" y="0"/>
                      <a:pt x="7535"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48" name="Google Shape;161;p16"/>
              <p:cNvSpPr/>
              <p:nvPr/>
            </p:nvSpPr>
            <p:spPr>
              <a:xfrm>
                <a:off x="4384916" y="2075249"/>
                <a:ext cx="479800" cy="275775"/>
              </a:xfrm>
              <a:custGeom>
                <a:avLst/>
                <a:gdLst/>
                <a:ahLst/>
                <a:cxnLst/>
                <a:rect l="l" t="t" r="r" b="b"/>
                <a:pathLst>
                  <a:path w="31623" h="18176" extrusionOk="0">
                    <a:moveTo>
                      <a:pt x="13841" y="1055"/>
                    </a:moveTo>
                    <a:lnTo>
                      <a:pt x="14491" y="2629"/>
                    </a:lnTo>
                    <a:cubicBezTo>
                      <a:pt x="14543" y="2733"/>
                      <a:pt x="14621" y="2811"/>
                      <a:pt x="14712" y="2863"/>
                    </a:cubicBezTo>
                    <a:cubicBezTo>
                      <a:pt x="14888" y="2957"/>
                      <a:pt x="15074" y="3008"/>
                      <a:pt x="15261" y="3008"/>
                    </a:cubicBezTo>
                    <a:cubicBezTo>
                      <a:pt x="15282" y="3008"/>
                      <a:pt x="15303" y="3008"/>
                      <a:pt x="15324" y="3006"/>
                    </a:cubicBezTo>
                    <a:cubicBezTo>
                      <a:pt x="15506" y="3000"/>
                      <a:pt x="15688" y="2997"/>
                      <a:pt x="15870" y="2997"/>
                    </a:cubicBezTo>
                    <a:cubicBezTo>
                      <a:pt x="16052" y="2997"/>
                      <a:pt x="16234" y="3000"/>
                      <a:pt x="16416" y="3006"/>
                    </a:cubicBezTo>
                    <a:cubicBezTo>
                      <a:pt x="16432" y="3007"/>
                      <a:pt x="16447" y="3007"/>
                      <a:pt x="16462" y="3007"/>
                    </a:cubicBezTo>
                    <a:cubicBezTo>
                      <a:pt x="16834" y="3007"/>
                      <a:pt x="17162" y="2855"/>
                      <a:pt x="17262" y="2642"/>
                    </a:cubicBezTo>
                    <a:lnTo>
                      <a:pt x="17951" y="1068"/>
                    </a:lnTo>
                    <a:lnTo>
                      <a:pt x="20449" y="1446"/>
                    </a:lnTo>
                    <a:lnTo>
                      <a:pt x="19772" y="3019"/>
                    </a:lnTo>
                    <a:cubicBezTo>
                      <a:pt x="19694" y="3189"/>
                      <a:pt x="19785" y="3358"/>
                      <a:pt x="19993" y="3475"/>
                    </a:cubicBezTo>
                    <a:cubicBezTo>
                      <a:pt x="20072" y="3514"/>
                      <a:pt x="20150" y="3553"/>
                      <a:pt x="20228" y="3579"/>
                    </a:cubicBezTo>
                    <a:cubicBezTo>
                      <a:pt x="20579" y="3670"/>
                      <a:pt x="20917" y="3787"/>
                      <a:pt x="21255" y="3904"/>
                    </a:cubicBezTo>
                    <a:cubicBezTo>
                      <a:pt x="21394" y="3952"/>
                      <a:pt x="21536" y="3976"/>
                      <a:pt x="21679" y="3976"/>
                    </a:cubicBezTo>
                    <a:cubicBezTo>
                      <a:pt x="21885" y="3976"/>
                      <a:pt x="22091" y="3926"/>
                      <a:pt x="22283" y="3826"/>
                    </a:cubicBezTo>
                    <a:lnTo>
                      <a:pt x="24585" y="2486"/>
                    </a:lnTo>
                    <a:lnTo>
                      <a:pt x="26432" y="3540"/>
                    </a:lnTo>
                    <a:lnTo>
                      <a:pt x="24260" y="4801"/>
                    </a:lnTo>
                    <a:cubicBezTo>
                      <a:pt x="23974" y="4971"/>
                      <a:pt x="23935" y="5244"/>
                      <a:pt x="24182" y="5439"/>
                    </a:cubicBezTo>
                    <a:cubicBezTo>
                      <a:pt x="24481" y="5660"/>
                      <a:pt x="24767" y="5920"/>
                      <a:pt x="25027" y="6193"/>
                    </a:cubicBezTo>
                    <a:cubicBezTo>
                      <a:pt x="25066" y="6232"/>
                      <a:pt x="25118" y="6271"/>
                      <a:pt x="25170" y="6297"/>
                    </a:cubicBezTo>
                    <a:cubicBezTo>
                      <a:pt x="25358" y="6400"/>
                      <a:pt x="25565" y="6449"/>
                      <a:pt x="25774" y="6449"/>
                    </a:cubicBezTo>
                    <a:cubicBezTo>
                      <a:pt x="25855" y="6449"/>
                      <a:pt x="25936" y="6442"/>
                      <a:pt x="26016" y="6427"/>
                    </a:cubicBezTo>
                    <a:lnTo>
                      <a:pt x="28683" y="5933"/>
                    </a:lnTo>
                    <a:lnTo>
                      <a:pt x="29476" y="7364"/>
                    </a:lnTo>
                    <a:lnTo>
                      <a:pt x="26809" y="7858"/>
                    </a:lnTo>
                    <a:cubicBezTo>
                      <a:pt x="26432" y="7923"/>
                      <a:pt x="26185" y="8131"/>
                      <a:pt x="26224" y="8366"/>
                    </a:cubicBezTo>
                    <a:cubicBezTo>
                      <a:pt x="26276" y="8574"/>
                      <a:pt x="26289" y="8782"/>
                      <a:pt x="26302" y="8990"/>
                    </a:cubicBezTo>
                    <a:cubicBezTo>
                      <a:pt x="26328" y="9133"/>
                      <a:pt x="26419" y="9263"/>
                      <a:pt x="26549" y="9328"/>
                    </a:cubicBezTo>
                    <a:cubicBezTo>
                      <a:pt x="26692" y="9406"/>
                      <a:pt x="26848" y="9445"/>
                      <a:pt x="27005" y="9458"/>
                    </a:cubicBezTo>
                    <a:lnTo>
                      <a:pt x="29762" y="9731"/>
                    </a:lnTo>
                    <a:lnTo>
                      <a:pt x="29333" y="11214"/>
                    </a:lnTo>
                    <a:lnTo>
                      <a:pt x="26562" y="10941"/>
                    </a:lnTo>
                    <a:cubicBezTo>
                      <a:pt x="26512" y="10936"/>
                      <a:pt x="26463" y="10934"/>
                      <a:pt x="26413" y="10934"/>
                    </a:cubicBezTo>
                    <a:cubicBezTo>
                      <a:pt x="26077" y="10934"/>
                      <a:pt x="25765" y="11047"/>
                      <a:pt x="25652" y="11240"/>
                    </a:cubicBezTo>
                    <a:cubicBezTo>
                      <a:pt x="25509" y="11435"/>
                      <a:pt x="25366" y="11617"/>
                      <a:pt x="25223" y="11800"/>
                    </a:cubicBezTo>
                    <a:cubicBezTo>
                      <a:pt x="25053" y="11995"/>
                      <a:pt x="25131" y="12216"/>
                      <a:pt x="25379" y="12359"/>
                    </a:cubicBezTo>
                    <a:cubicBezTo>
                      <a:pt x="25405" y="12385"/>
                      <a:pt x="25431" y="12398"/>
                      <a:pt x="25470" y="12411"/>
                    </a:cubicBezTo>
                    <a:lnTo>
                      <a:pt x="27694" y="13386"/>
                    </a:lnTo>
                    <a:lnTo>
                      <a:pt x="26133" y="14583"/>
                    </a:lnTo>
                    <a:lnTo>
                      <a:pt x="23896" y="13595"/>
                    </a:lnTo>
                    <a:lnTo>
                      <a:pt x="23883" y="13608"/>
                    </a:lnTo>
                    <a:cubicBezTo>
                      <a:pt x="23724" y="13534"/>
                      <a:pt x="23550" y="13498"/>
                      <a:pt x="23376" y="13498"/>
                    </a:cubicBezTo>
                    <a:cubicBezTo>
                      <a:pt x="23180" y="13498"/>
                      <a:pt x="22982" y="13544"/>
                      <a:pt x="22803" y="13634"/>
                    </a:cubicBezTo>
                    <a:cubicBezTo>
                      <a:pt x="22569" y="13764"/>
                      <a:pt x="22309" y="13881"/>
                      <a:pt x="21997" y="14024"/>
                    </a:cubicBezTo>
                    <a:cubicBezTo>
                      <a:pt x="21684" y="14154"/>
                      <a:pt x="21580" y="14401"/>
                      <a:pt x="21750" y="14609"/>
                    </a:cubicBezTo>
                    <a:lnTo>
                      <a:pt x="22946" y="16079"/>
                    </a:lnTo>
                    <a:lnTo>
                      <a:pt x="20618" y="16716"/>
                    </a:lnTo>
                    <a:lnTo>
                      <a:pt x="19408" y="15247"/>
                    </a:lnTo>
                    <a:cubicBezTo>
                      <a:pt x="19356" y="15195"/>
                      <a:pt x="19304" y="15142"/>
                      <a:pt x="19239" y="15103"/>
                    </a:cubicBezTo>
                    <a:cubicBezTo>
                      <a:pt x="19057" y="15017"/>
                      <a:pt x="18861" y="14966"/>
                      <a:pt x="18661" y="14966"/>
                    </a:cubicBezTo>
                    <a:cubicBezTo>
                      <a:pt x="18589" y="14966"/>
                      <a:pt x="18517" y="14973"/>
                      <a:pt x="18446" y="14986"/>
                    </a:cubicBezTo>
                    <a:cubicBezTo>
                      <a:pt x="18094" y="15025"/>
                      <a:pt x="17743" y="15077"/>
                      <a:pt x="17418" y="15103"/>
                    </a:cubicBezTo>
                    <a:cubicBezTo>
                      <a:pt x="17002" y="15129"/>
                      <a:pt x="16703" y="15325"/>
                      <a:pt x="16690" y="15559"/>
                    </a:cubicBezTo>
                    <a:lnTo>
                      <a:pt x="16599" y="17185"/>
                    </a:lnTo>
                    <a:lnTo>
                      <a:pt x="14010" y="17133"/>
                    </a:lnTo>
                    <a:lnTo>
                      <a:pt x="14114" y="15507"/>
                    </a:lnTo>
                    <a:cubicBezTo>
                      <a:pt x="14101" y="15351"/>
                      <a:pt x="14010" y="15208"/>
                      <a:pt x="13867" y="15142"/>
                    </a:cubicBezTo>
                    <a:cubicBezTo>
                      <a:pt x="13737" y="15077"/>
                      <a:pt x="13594" y="15025"/>
                      <a:pt x="13451" y="15012"/>
                    </a:cubicBezTo>
                    <a:cubicBezTo>
                      <a:pt x="13112" y="14973"/>
                      <a:pt x="12761" y="14908"/>
                      <a:pt x="12436" y="14856"/>
                    </a:cubicBezTo>
                    <a:cubicBezTo>
                      <a:pt x="12345" y="14837"/>
                      <a:pt x="12251" y="14828"/>
                      <a:pt x="12159" y="14828"/>
                    </a:cubicBezTo>
                    <a:cubicBezTo>
                      <a:pt x="11870" y="14828"/>
                      <a:pt x="11595" y="14917"/>
                      <a:pt x="11448" y="15064"/>
                    </a:cubicBezTo>
                    <a:lnTo>
                      <a:pt x="10056" y="16482"/>
                    </a:lnTo>
                    <a:lnTo>
                      <a:pt x="7805" y="15741"/>
                    </a:lnTo>
                    <a:lnTo>
                      <a:pt x="9184" y="14323"/>
                    </a:lnTo>
                    <a:cubicBezTo>
                      <a:pt x="9379" y="14141"/>
                      <a:pt x="9327" y="13894"/>
                      <a:pt x="9054" y="13751"/>
                    </a:cubicBezTo>
                    <a:lnTo>
                      <a:pt x="8989" y="13712"/>
                    </a:lnTo>
                    <a:cubicBezTo>
                      <a:pt x="8781" y="13608"/>
                      <a:pt x="8573" y="13504"/>
                      <a:pt x="8391" y="13399"/>
                    </a:cubicBezTo>
                    <a:cubicBezTo>
                      <a:pt x="8365" y="13373"/>
                      <a:pt x="8313" y="13334"/>
                      <a:pt x="8222" y="13282"/>
                    </a:cubicBezTo>
                    <a:cubicBezTo>
                      <a:pt x="8024" y="13191"/>
                      <a:pt x="7814" y="13145"/>
                      <a:pt x="7606" y="13145"/>
                    </a:cubicBezTo>
                    <a:cubicBezTo>
                      <a:pt x="7457" y="13145"/>
                      <a:pt x="7309" y="13169"/>
                      <a:pt x="7168" y="13217"/>
                    </a:cubicBezTo>
                    <a:lnTo>
                      <a:pt x="4814" y="14102"/>
                    </a:lnTo>
                    <a:lnTo>
                      <a:pt x="3409" y="12853"/>
                    </a:lnTo>
                    <a:lnTo>
                      <a:pt x="5750" y="11969"/>
                    </a:lnTo>
                    <a:cubicBezTo>
                      <a:pt x="6088" y="11839"/>
                      <a:pt x="6218" y="11591"/>
                      <a:pt x="6075" y="11383"/>
                    </a:cubicBezTo>
                    <a:cubicBezTo>
                      <a:pt x="5945" y="11201"/>
                      <a:pt x="5828" y="11006"/>
                      <a:pt x="5724" y="10798"/>
                    </a:cubicBezTo>
                    <a:cubicBezTo>
                      <a:pt x="5672" y="10707"/>
                      <a:pt x="5594" y="10629"/>
                      <a:pt x="5503" y="10590"/>
                    </a:cubicBezTo>
                    <a:cubicBezTo>
                      <a:pt x="5320" y="10487"/>
                      <a:pt x="5117" y="10444"/>
                      <a:pt x="4921" y="10444"/>
                    </a:cubicBezTo>
                    <a:cubicBezTo>
                      <a:pt x="4894" y="10444"/>
                      <a:pt x="4867" y="10445"/>
                      <a:pt x="4840" y="10447"/>
                    </a:cubicBezTo>
                    <a:lnTo>
                      <a:pt x="2056" y="10590"/>
                    </a:lnTo>
                    <a:lnTo>
                      <a:pt x="1796" y="9107"/>
                    </a:lnTo>
                    <a:lnTo>
                      <a:pt x="4580" y="8951"/>
                    </a:lnTo>
                    <a:cubicBezTo>
                      <a:pt x="4983" y="8925"/>
                      <a:pt x="5295" y="8743"/>
                      <a:pt x="5334" y="8522"/>
                    </a:cubicBezTo>
                    <a:cubicBezTo>
                      <a:pt x="5360" y="8314"/>
                      <a:pt x="5412" y="8105"/>
                      <a:pt x="5477" y="7897"/>
                    </a:cubicBezTo>
                    <a:cubicBezTo>
                      <a:pt x="5529" y="7741"/>
                      <a:pt x="5438" y="7572"/>
                      <a:pt x="5243" y="7468"/>
                    </a:cubicBezTo>
                    <a:cubicBezTo>
                      <a:pt x="5152" y="7416"/>
                      <a:pt x="5061" y="7377"/>
                      <a:pt x="4970" y="7364"/>
                    </a:cubicBezTo>
                    <a:lnTo>
                      <a:pt x="2381" y="6753"/>
                    </a:lnTo>
                    <a:lnTo>
                      <a:pt x="3331" y="5361"/>
                    </a:lnTo>
                    <a:lnTo>
                      <a:pt x="5932" y="5972"/>
                    </a:lnTo>
                    <a:cubicBezTo>
                      <a:pt x="6026" y="5992"/>
                      <a:pt x="6126" y="6002"/>
                      <a:pt x="6225" y="6002"/>
                    </a:cubicBezTo>
                    <a:cubicBezTo>
                      <a:pt x="6509" y="6002"/>
                      <a:pt x="6793" y="5922"/>
                      <a:pt x="6947" y="5777"/>
                    </a:cubicBezTo>
                    <a:cubicBezTo>
                      <a:pt x="7155" y="5595"/>
                      <a:pt x="7363" y="5439"/>
                      <a:pt x="7584" y="5283"/>
                    </a:cubicBezTo>
                    <a:cubicBezTo>
                      <a:pt x="7831" y="5101"/>
                      <a:pt x="7818" y="4840"/>
                      <a:pt x="7558" y="4671"/>
                    </a:cubicBezTo>
                    <a:lnTo>
                      <a:pt x="5724" y="3436"/>
                    </a:lnTo>
                    <a:lnTo>
                      <a:pt x="7688" y="2460"/>
                    </a:lnTo>
                    <a:lnTo>
                      <a:pt x="9561" y="3722"/>
                    </a:lnTo>
                    <a:cubicBezTo>
                      <a:pt x="9757" y="3816"/>
                      <a:pt x="9966" y="3862"/>
                      <a:pt x="10172" y="3862"/>
                    </a:cubicBezTo>
                    <a:cubicBezTo>
                      <a:pt x="10310" y="3862"/>
                      <a:pt x="10446" y="3842"/>
                      <a:pt x="10576" y="3800"/>
                    </a:cubicBezTo>
                    <a:cubicBezTo>
                      <a:pt x="10875" y="3696"/>
                      <a:pt x="11200" y="3605"/>
                      <a:pt x="11526" y="3527"/>
                    </a:cubicBezTo>
                    <a:cubicBezTo>
                      <a:pt x="11890" y="3423"/>
                      <a:pt x="12085" y="3189"/>
                      <a:pt x="11994" y="2967"/>
                    </a:cubicBezTo>
                    <a:lnTo>
                      <a:pt x="11343" y="1393"/>
                    </a:lnTo>
                    <a:lnTo>
                      <a:pt x="13841" y="1055"/>
                    </a:lnTo>
                    <a:close/>
                    <a:moveTo>
                      <a:pt x="14476" y="0"/>
                    </a:moveTo>
                    <a:cubicBezTo>
                      <a:pt x="14411" y="0"/>
                      <a:pt x="14347" y="5"/>
                      <a:pt x="14283" y="15"/>
                    </a:cubicBezTo>
                    <a:lnTo>
                      <a:pt x="10134" y="574"/>
                    </a:lnTo>
                    <a:cubicBezTo>
                      <a:pt x="9939" y="587"/>
                      <a:pt x="9757" y="665"/>
                      <a:pt x="9613" y="782"/>
                    </a:cubicBezTo>
                    <a:cubicBezTo>
                      <a:pt x="9496" y="873"/>
                      <a:pt x="9457" y="1016"/>
                      <a:pt x="9509" y="1146"/>
                    </a:cubicBezTo>
                    <a:lnTo>
                      <a:pt x="10108" y="2629"/>
                    </a:lnTo>
                    <a:lnTo>
                      <a:pt x="8352" y="1446"/>
                    </a:lnTo>
                    <a:cubicBezTo>
                      <a:pt x="8183" y="1354"/>
                      <a:pt x="8014" y="1315"/>
                      <a:pt x="7831" y="1302"/>
                    </a:cubicBezTo>
                    <a:cubicBezTo>
                      <a:pt x="7610" y="1302"/>
                      <a:pt x="7402" y="1341"/>
                      <a:pt x="7220" y="1420"/>
                    </a:cubicBezTo>
                    <a:lnTo>
                      <a:pt x="3981" y="3032"/>
                    </a:lnTo>
                    <a:cubicBezTo>
                      <a:pt x="3643" y="3202"/>
                      <a:pt x="3604" y="3514"/>
                      <a:pt x="3903" y="3709"/>
                    </a:cubicBezTo>
                    <a:lnTo>
                      <a:pt x="5620" y="4867"/>
                    </a:lnTo>
                    <a:lnTo>
                      <a:pt x="3175" y="4294"/>
                    </a:lnTo>
                    <a:cubicBezTo>
                      <a:pt x="3071" y="4268"/>
                      <a:pt x="2963" y="4255"/>
                      <a:pt x="2854" y="4255"/>
                    </a:cubicBezTo>
                    <a:cubicBezTo>
                      <a:pt x="2745" y="4255"/>
                      <a:pt x="2635" y="4268"/>
                      <a:pt x="2524" y="4294"/>
                    </a:cubicBezTo>
                    <a:cubicBezTo>
                      <a:pt x="2355" y="4333"/>
                      <a:pt x="2199" y="4424"/>
                      <a:pt x="2082" y="4554"/>
                    </a:cubicBezTo>
                    <a:lnTo>
                      <a:pt x="508" y="6844"/>
                    </a:lnTo>
                    <a:cubicBezTo>
                      <a:pt x="365" y="7039"/>
                      <a:pt x="456" y="7247"/>
                      <a:pt x="690" y="7377"/>
                    </a:cubicBezTo>
                    <a:cubicBezTo>
                      <a:pt x="781" y="7429"/>
                      <a:pt x="872" y="7455"/>
                      <a:pt x="976" y="7481"/>
                    </a:cubicBezTo>
                    <a:lnTo>
                      <a:pt x="3409" y="8053"/>
                    </a:lnTo>
                    <a:lnTo>
                      <a:pt x="794" y="8196"/>
                    </a:lnTo>
                    <a:cubicBezTo>
                      <a:pt x="339" y="8222"/>
                      <a:pt x="1" y="8457"/>
                      <a:pt x="53" y="8730"/>
                    </a:cubicBezTo>
                    <a:lnTo>
                      <a:pt x="469" y="11175"/>
                    </a:lnTo>
                    <a:cubicBezTo>
                      <a:pt x="482" y="11292"/>
                      <a:pt x="573" y="11396"/>
                      <a:pt x="768" y="11500"/>
                    </a:cubicBezTo>
                    <a:cubicBezTo>
                      <a:pt x="939" y="11580"/>
                      <a:pt x="1120" y="11620"/>
                      <a:pt x="1302" y="11620"/>
                    </a:cubicBezTo>
                    <a:cubicBezTo>
                      <a:pt x="1328" y="11620"/>
                      <a:pt x="1354" y="11619"/>
                      <a:pt x="1380" y="11617"/>
                    </a:cubicBezTo>
                    <a:lnTo>
                      <a:pt x="3994" y="11474"/>
                    </a:lnTo>
                    <a:lnTo>
                      <a:pt x="3994" y="11474"/>
                    </a:lnTo>
                    <a:lnTo>
                      <a:pt x="1809" y="12294"/>
                    </a:lnTo>
                    <a:cubicBezTo>
                      <a:pt x="1432" y="12437"/>
                      <a:pt x="1315" y="12736"/>
                      <a:pt x="1575" y="12970"/>
                    </a:cubicBezTo>
                    <a:lnTo>
                      <a:pt x="3890" y="15038"/>
                    </a:lnTo>
                    <a:cubicBezTo>
                      <a:pt x="3929" y="15064"/>
                      <a:pt x="3968" y="15090"/>
                      <a:pt x="4007" y="15116"/>
                    </a:cubicBezTo>
                    <a:cubicBezTo>
                      <a:pt x="4197" y="15207"/>
                      <a:pt x="4404" y="15254"/>
                      <a:pt x="4611" y="15254"/>
                    </a:cubicBezTo>
                    <a:cubicBezTo>
                      <a:pt x="4759" y="15254"/>
                      <a:pt x="4907" y="15230"/>
                      <a:pt x="5048" y="15182"/>
                    </a:cubicBezTo>
                    <a:lnTo>
                      <a:pt x="7259" y="14349"/>
                    </a:lnTo>
                    <a:lnTo>
                      <a:pt x="5958" y="15676"/>
                    </a:lnTo>
                    <a:cubicBezTo>
                      <a:pt x="5854" y="15767"/>
                      <a:pt x="5815" y="15910"/>
                      <a:pt x="5880" y="16040"/>
                    </a:cubicBezTo>
                    <a:cubicBezTo>
                      <a:pt x="5932" y="16131"/>
                      <a:pt x="6010" y="16209"/>
                      <a:pt x="6101" y="16261"/>
                    </a:cubicBezTo>
                    <a:cubicBezTo>
                      <a:pt x="6153" y="16287"/>
                      <a:pt x="6218" y="16313"/>
                      <a:pt x="6271" y="16339"/>
                    </a:cubicBezTo>
                    <a:lnTo>
                      <a:pt x="9978" y="17562"/>
                    </a:lnTo>
                    <a:cubicBezTo>
                      <a:pt x="10109" y="17604"/>
                      <a:pt x="10251" y="17625"/>
                      <a:pt x="10392" y="17625"/>
                    </a:cubicBezTo>
                    <a:cubicBezTo>
                      <a:pt x="10682" y="17625"/>
                      <a:pt x="10964" y="17538"/>
                      <a:pt x="11122" y="17380"/>
                    </a:cubicBezTo>
                    <a:lnTo>
                      <a:pt x="12410" y="16066"/>
                    </a:lnTo>
                    <a:lnTo>
                      <a:pt x="12319" y="17575"/>
                    </a:lnTo>
                    <a:cubicBezTo>
                      <a:pt x="12332" y="17731"/>
                      <a:pt x="12423" y="17874"/>
                      <a:pt x="12566" y="17939"/>
                    </a:cubicBezTo>
                    <a:cubicBezTo>
                      <a:pt x="12735" y="18030"/>
                      <a:pt x="12930" y="18082"/>
                      <a:pt x="13125" y="18082"/>
                    </a:cubicBezTo>
                    <a:lnTo>
                      <a:pt x="17366" y="18173"/>
                    </a:lnTo>
                    <a:cubicBezTo>
                      <a:pt x="17387" y="18175"/>
                      <a:pt x="17408" y="18175"/>
                      <a:pt x="17430" y="18175"/>
                    </a:cubicBezTo>
                    <a:cubicBezTo>
                      <a:pt x="17616" y="18175"/>
                      <a:pt x="17802" y="18125"/>
                      <a:pt x="17977" y="18043"/>
                    </a:cubicBezTo>
                    <a:cubicBezTo>
                      <a:pt x="18107" y="17978"/>
                      <a:pt x="18211" y="17848"/>
                      <a:pt x="18237" y="17705"/>
                    </a:cubicBezTo>
                    <a:lnTo>
                      <a:pt x="18329" y="16183"/>
                    </a:lnTo>
                    <a:lnTo>
                      <a:pt x="19460" y="17562"/>
                    </a:lnTo>
                    <a:cubicBezTo>
                      <a:pt x="19512" y="17614"/>
                      <a:pt x="19564" y="17666"/>
                      <a:pt x="19629" y="17705"/>
                    </a:cubicBezTo>
                    <a:cubicBezTo>
                      <a:pt x="19812" y="17796"/>
                      <a:pt x="20015" y="17845"/>
                      <a:pt x="20222" y="17845"/>
                    </a:cubicBezTo>
                    <a:cubicBezTo>
                      <a:pt x="20341" y="17845"/>
                      <a:pt x="20461" y="17829"/>
                      <a:pt x="20579" y="17796"/>
                    </a:cubicBezTo>
                    <a:lnTo>
                      <a:pt x="24429" y="16742"/>
                    </a:lnTo>
                    <a:cubicBezTo>
                      <a:pt x="24598" y="16703"/>
                      <a:pt x="24754" y="16612"/>
                      <a:pt x="24858" y="16469"/>
                    </a:cubicBezTo>
                    <a:cubicBezTo>
                      <a:pt x="24936" y="16352"/>
                      <a:pt x="24923" y="16196"/>
                      <a:pt x="24819" y="16105"/>
                    </a:cubicBezTo>
                    <a:lnTo>
                      <a:pt x="23701" y="14726"/>
                    </a:lnTo>
                    <a:lnTo>
                      <a:pt x="25795" y="15650"/>
                    </a:lnTo>
                    <a:cubicBezTo>
                      <a:pt x="25949" y="15712"/>
                      <a:pt x="26112" y="15749"/>
                      <a:pt x="26276" y="15749"/>
                    </a:cubicBezTo>
                    <a:cubicBezTo>
                      <a:pt x="26319" y="15749"/>
                      <a:pt x="26363" y="15746"/>
                      <a:pt x="26406" y="15741"/>
                    </a:cubicBezTo>
                    <a:cubicBezTo>
                      <a:pt x="26614" y="15728"/>
                      <a:pt x="26809" y="15663"/>
                      <a:pt x="26966" y="15559"/>
                    </a:cubicBezTo>
                    <a:lnTo>
                      <a:pt x="29554" y="13595"/>
                    </a:lnTo>
                    <a:cubicBezTo>
                      <a:pt x="29801" y="13399"/>
                      <a:pt x="29762" y="13113"/>
                      <a:pt x="29476" y="12957"/>
                    </a:cubicBezTo>
                    <a:cubicBezTo>
                      <a:pt x="29437" y="12944"/>
                      <a:pt x="29411" y="12918"/>
                      <a:pt x="29385" y="12905"/>
                    </a:cubicBezTo>
                    <a:lnTo>
                      <a:pt x="27304" y="11995"/>
                    </a:lnTo>
                    <a:lnTo>
                      <a:pt x="27304" y="11995"/>
                    </a:lnTo>
                    <a:lnTo>
                      <a:pt x="29879" y="12255"/>
                    </a:lnTo>
                    <a:cubicBezTo>
                      <a:pt x="29925" y="12260"/>
                      <a:pt x="29971" y="12263"/>
                      <a:pt x="30016" y="12263"/>
                    </a:cubicBezTo>
                    <a:cubicBezTo>
                      <a:pt x="30187" y="12263"/>
                      <a:pt x="30349" y="12226"/>
                      <a:pt x="30504" y="12164"/>
                    </a:cubicBezTo>
                    <a:cubicBezTo>
                      <a:pt x="30660" y="12125"/>
                      <a:pt x="30790" y="12008"/>
                      <a:pt x="30842" y="11852"/>
                    </a:cubicBezTo>
                    <a:lnTo>
                      <a:pt x="31570" y="9419"/>
                    </a:lnTo>
                    <a:cubicBezTo>
                      <a:pt x="31622" y="9263"/>
                      <a:pt x="31518" y="9094"/>
                      <a:pt x="31336" y="8990"/>
                    </a:cubicBezTo>
                    <a:cubicBezTo>
                      <a:pt x="31193" y="8912"/>
                      <a:pt x="31037" y="8873"/>
                      <a:pt x="30881" y="8860"/>
                    </a:cubicBezTo>
                    <a:lnTo>
                      <a:pt x="28305" y="8600"/>
                    </a:lnTo>
                    <a:lnTo>
                      <a:pt x="30803" y="8144"/>
                    </a:lnTo>
                    <a:cubicBezTo>
                      <a:pt x="30985" y="8105"/>
                      <a:pt x="31154" y="8027"/>
                      <a:pt x="31284" y="7897"/>
                    </a:cubicBezTo>
                    <a:cubicBezTo>
                      <a:pt x="31388" y="7806"/>
                      <a:pt x="31401" y="7650"/>
                      <a:pt x="31336" y="7533"/>
                    </a:cubicBezTo>
                    <a:lnTo>
                      <a:pt x="30035" y="5179"/>
                    </a:lnTo>
                    <a:cubicBezTo>
                      <a:pt x="29983" y="5088"/>
                      <a:pt x="29918" y="5023"/>
                      <a:pt x="29827" y="4984"/>
                    </a:cubicBezTo>
                    <a:cubicBezTo>
                      <a:pt x="29640" y="4881"/>
                      <a:pt x="29432" y="4831"/>
                      <a:pt x="29224" y="4831"/>
                    </a:cubicBezTo>
                    <a:cubicBezTo>
                      <a:pt x="29143" y="4831"/>
                      <a:pt x="29062" y="4839"/>
                      <a:pt x="28982" y="4854"/>
                    </a:cubicBezTo>
                    <a:lnTo>
                      <a:pt x="26159" y="5374"/>
                    </a:lnTo>
                    <a:cubicBezTo>
                      <a:pt x="26094" y="5309"/>
                      <a:pt x="26029" y="5257"/>
                      <a:pt x="25951" y="5192"/>
                    </a:cubicBezTo>
                    <a:lnTo>
                      <a:pt x="28214" y="3878"/>
                    </a:lnTo>
                    <a:cubicBezTo>
                      <a:pt x="28357" y="3813"/>
                      <a:pt x="28448" y="3683"/>
                      <a:pt x="28461" y="3540"/>
                    </a:cubicBezTo>
                    <a:cubicBezTo>
                      <a:pt x="28448" y="3384"/>
                      <a:pt x="28344" y="3254"/>
                      <a:pt x="28214" y="3202"/>
                    </a:cubicBezTo>
                    <a:lnTo>
                      <a:pt x="25184" y="1446"/>
                    </a:lnTo>
                    <a:cubicBezTo>
                      <a:pt x="24995" y="1354"/>
                      <a:pt x="24793" y="1309"/>
                      <a:pt x="24592" y="1309"/>
                    </a:cubicBezTo>
                    <a:cubicBezTo>
                      <a:pt x="24390" y="1309"/>
                      <a:pt x="24188" y="1354"/>
                      <a:pt x="24000" y="1446"/>
                    </a:cubicBezTo>
                    <a:lnTo>
                      <a:pt x="21580" y="2850"/>
                    </a:lnTo>
                    <a:lnTo>
                      <a:pt x="22296" y="1224"/>
                    </a:lnTo>
                    <a:cubicBezTo>
                      <a:pt x="22374" y="1055"/>
                      <a:pt x="22270" y="886"/>
                      <a:pt x="22075" y="769"/>
                    </a:cubicBezTo>
                    <a:cubicBezTo>
                      <a:pt x="21958" y="704"/>
                      <a:pt x="21828" y="652"/>
                      <a:pt x="21684" y="639"/>
                    </a:cubicBezTo>
                    <a:lnTo>
                      <a:pt x="17561" y="28"/>
                    </a:lnTo>
                    <a:cubicBezTo>
                      <a:pt x="17490" y="15"/>
                      <a:pt x="17421" y="9"/>
                      <a:pt x="17352" y="9"/>
                    </a:cubicBezTo>
                    <a:cubicBezTo>
                      <a:pt x="17207" y="9"/>
                      <a:pt x="17065" y="36"/>
                      <a:pt x="16924" y="80"/>
                    </a:cubicBezTo>
                    <a:cubicBezTo>
                      <a:pt x="16755" y="119"/>
                      <a:pt x="16625" y="223"/>
                      <a:pt x="16546" y="379"/>
                    </a:cubicBezTo>
                    <a:lnTo>
                      <a:pt x="15896" y="1849"/>
                    </a:lnTo>
                    <a:lnTo>
                      <a:pt x="15285" y="379"/>
                    </a:lnTo>
                    <a:cubicBezTo>
                      <a:pt x="15246" y="275"/>
                      <a:pt x="15155" y="197"/>
                      <a:pt x="15064" y="145"/>
                    </a:cubicBezTo>
                    <a:cubicBezTo>
                      <a:pt x="14877" y="47"/>
                      <a:pt x="14676" y="0"/>
                      <a:pt x="14476"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28" name="Google Shape;162;p16"/>
            <p:cNvGrpSpPr/>
            <p:nvPr/>
          </p:nvGrpSpPr>
          <p:grpSpPr>
            <a:xfrm>
              <a:off x="4341908" y="2870749"/>
              <a:ext cx="883586" cy="578450"/>
              <a:chOff x="4341908" y="2870749"/>
              <a:chExt cx="883586" cy="578450"/>
            </a:xfrm>
          </p:grpSpPr>
          <p:sp>
            <p:nvSpPr>
              <p:cNvPr id="30" name="Google Shape;163;p16"/>
              <p:cNvSpPr/>
              <p:nvPr/>
            </p:nvSpPr>
            <p:spPr>
              <a:xfrm>
                <a:off x="4381563" y="3090612"/>
                <a:ext cx="805432" cy="358587"/>
              </a:xfrm>
              <a:custGeom>
                <a:avLst/>
                <a:gdLst/>
                <a:ahLst/>
                <a:cxnLst/>
                <a:rect l="l" t="t" r="r" b="b"/>
                <a:pathLst>
                  <a:path w="53085" h="23634" extrusionOk="0">
                    <a:moveTo>
                      <a:pt x="40" y="0"/>
                    </a:moveTo>
                    <a:lnTo>
                      <a:pt x="40" y="0"/>
                    </a:lnTo>
                    <a:cubicBezTo>
                      <a:pt x="40" y="1"/>
                      <a:pt x="40" y="1"/>
                      <a:pt x="40" y="2"/>
                    </a:cubicBezTo>
                    <a:lnTo>
                      <a:pt x="40" y="2"/>
                    </a:lnTo>
                    <a:lnTo>
                      <a:pt x="40" y="0"/>
                    </a:lnTo>
                    <a:close/>
                    <a:moveTo>
                      <a:pt x="40" y="2"/>
                    </a:moveTo>
                    <a:lnTo>
                      <a:pt x="14" y="8182"/>
                    </a:lnTo>
                    <a:cubicBezTo>
                      <a:pt x="1" y="12136"/>
                      <a:pt x="2615" y="16103"/>
                      <a:pt x="7844" y="19121"/>
                    </a:cubicBezTo>
                    <a:cubicBezTo>
                      <a:pt x="8469" y="19485"/>
                      <a:pt x="9119" y="19824"/>
                      <a:pt x="9795" y="20136"/>
                    </a:cubicBezTo>
                    <a:cubicBezTo>
                      <a:pt x="10017" y="20240"/>
                      <a:pt x="10251" y="20331"/>
                      <a:pt x="10485" y="20435"/>
                    </a:cubicBezTo>
                    <a:cubicBezTo>
                      <a:pt x="10875" y="20617"/>
                      <a:pt x="11265" y="20799"/>
                      <a:pt x="11669" y="20955"/>
                    </a:cubicBezTo>
                    <a:cubicBezTo>
                      <a:pt x="11747" y="20981"/>
                      <a:pt x="11812" y="21007"/>
                      <a:pt x="11890" y="21033"/>
                    </a:cubicBezTo>
                    <a:cubicBezTo>
                      <a:pt x="12033" y="21085"/>
                      <a:pt x="12189" y="21150"/>
                      <a:pt x="12345" y="21189"/>
                    </a:cubicBezTo>
                    <a:cubicBezTo>
                      <a:pt x="12878" y="21384"/>
                      <a:pt x="13412" y="21567"/>
                      <a:pt x="13958" y="21749"/>
                    </a:cubicBezTo>
                    <a:cubicBezTo>
                      <a:pt x="14140" y="21801"/>
                      <a:pt x="14322" y="21866"/>
                      <a:pt x="14517" y="21918"/>
                    </a:cubicBezTo>
                    <a:cubicBezTo>
                      <a:pt x="14634" y="21957"/>
                      <a:pt x="14764" y="21996"/>
                      <a:pt x="14881" y="22035"/>
                    </a:cubicBezTo>
                    <a:cubicBezTo>
                      <a:pt x="15116" y="22100"/>
                      <a:pt x="15337" y="22139"/>
                      <a:pt x="15571" y="22204"/>
                    </a:cubicBezTo>
                    <a:cubicBezTo>
                      <a:pt x="16117" y="22347"/>
                      <a:pt x="16663" y="22477"/>
                      <a:pt x="17210" y="22607"/>
                    </a:cubicBezTo>
                    <a:cubicBezTo>
                      <a:pt x="17366" y="22633"/>
                      <a:pt x="17509" y="22672"/>
                      <a:pt x="17652" y="22711"/>
                    </a:cubicBezTo>
                    <a:cubicBezTo>
                      <a:pt x="17873" y="22750"/>
                      <a:pt x="18094" y="22776"/>
                      <a:pt x="18315" y="22828"/>
                    </a:cubicBezTo>
                    <a:cubicBezTo>
                      <a:pt x="18784" y="22906"/>
                      <a:pt x="19252" y="22997"/>
                      <a:pt x="19720" y="23062"/>
                    </a:cubicBezTo>
                    <a:cubicBezTo>
                      <a:pt x="19915" y="23101"/>
                      <a:pt x="20097" y="23140"/>
                      <a:pt x="20280" y="23166"/>
                    </a:cubicBezTo>
                    <a:cubicBezTo>
                      <a:pt x="20475" y="23192"/>
                      <a:pt x="20696" y="23205"/>
                      <a:pt x="20904" y="23231"/>
                    </a:cubicBezTo>
                    <a:cubicBezTo>
                      <a:pt x="21346" y="23297"/>
                      <a:pt x="21788" y="23336"/>
                      <a:pt x="22231" y="23388"/>
                    </a:cubicBezTo>
                    <a:cubicBezTo>
                      <a:pt x="22439" y="23401"/>
                      <a:pt x="22647" y="23440"/>
                      <a:pt x="22855" y="23453"/>
                    </a:cubicBezTo>
                    <a:cubicBezTo>
                      <a:pt x="23115" y="23479"/>
                      <a:pt x="23388" y="23466"/>
                      <a:pt x="23635" y="23505"/>
                    </a:cubicBezTo>
                    <a:cubicBezTo>
                      <a:pt x="23974" y="23531"/>
                      <a:pt x="24312" y="23557"/>
                      <a:pt x="24650" y="23557"/>
                    </a:cubicBezTo>
                    <a:cubicBezTo>
                      <a:pt x="24923" y="23557"/>
                      <a:pt x="25196" y="23583"/>
                      <a:pt x="25470" y="23596"/>
                    </a:cubicBezTo>
                    <a:cubicBezTo>
                      <a:pt x="25626" y="23596"/>
                      <a:pt x="25786" y="23587"/>
                      <a:pt x="25946" y="23587"/>
                    </a:cubicBezTo>
                    <a:cubicBezTo>
                      <a:pt x="26066" y="23587"/>
                      <a:pt x="26185" y="23592"/>
                      <a:pt x="26302" y="23609"/>
                    </a:cubicBezTo>
                    <a:cubicBezTo>
                      <a:pt x="26430" y="23623"/>
                      <a:pt x="26559" y="23633"/>
                      <a:pt x="26687" y="23633"/>
                    </a:cubicBezTo>
                    <a:cubicBezTo>
                      <a:pt x="26793" y="23633"/>
                      <a:pt x="26899" y="23626"/>
                      <a:pt x="27004" y="23609"/>
                    </a:cubicBezTo>
                    <a:cubicBezTo>
                      <a:pt x="27290" y="23590"/>
                      <a:pt x="27583" y="23578"/>
                      <a:pt x="27872" y="23578"/>
                    </a:cubicBezTo>
                    <a:cubicBezTo>
                      <a:pt x="27978" y="23578"/>
                      <a:pt x="28084" y="23579"/>
                      <a:pt x="28188" y="23583"/>
                    </a:cubicBezTo>
                    <a:cubicBezTo>
                      <a:pt x="28331" y="23583"/>
                      <a:pt x="28474" y="23557"/>
                      <a:pt x="28617" y="23544"/>
                    </a:cubicBezTo>
                    <a:cubicBezTo>
                      <a:pt x="29216" y="23518"/>
                      <a:pt x="29814" y="23479"/>
                      <a:pt x="30399" y="23427"/>
                    </a:cubicBezTo>
                    <a:cubicBezTo>
                      <a:pt x="30647" y="23414"/>
                      <a:pt x="30894" y="23401"/>
                      <a:pt x="31128" y="23388"/>
                    </a:cubicBezTo>
                    <a:cubicBezTo>
                      <a:pt x="31245" y="23375"/>
                      <a:pt x="31362" y="23349"/>
                      <a:pt x="31479" y="23336"/>
                    </a:cubicBezTo>
                    <a:cubicBezTo>
                      <a:pt x="31661" y="23323"/>
                      <a:pt x="31830" y="23297"/>
                      <a:pt x="32012" y="23284"/>
                    </a:cubicBezTo>
                    <a:cubicBezTo>
                      <a:pt x="32637" y="23205"/>
                      <a:pt x="33248" y="23114"/>
                      <a:pt x="33859" y="23010"/>
                    </a:cubicBezTo>
                    <a:cubicBezTo>
                      <a:pt x="34002" y="22997"/>
                      <a:pt x="34146" y="22971"/>
                      <a:pt x="34302" y="22945"/>
                    </a:cubicBezTo>
                    <a:lnTo>
                      <a:pt x="34510" y="22906"/>
                    </a:lnTo>
                    <a:cubicBezTo>
                      <a:pt x="34809" y="22854"/>
                      <a:pt x="35082" y="22789"/>
                      <a:pt x="35381" y="22724"/>
                    </a:cubicBezTo>
                    <a:cubicBezTo>
                      <a:pt x="35863" y="22633"/>
                      <a:pt x="36357" y="22529"/>
                      <a:pt x="36838" y="22412"/>
                    </a:cubicBezTo>
                    <a:cubicBezTo>
                      <a:pt x="37189" y="22334"/>
                      <a:pt x="37541" y="22230"/>
                      <a:pt x="37892" y="22139"/>
                    </a:cubicBezTo>
                    <a:cubicBezTo>
                      <a:pt x="38347" y="22009"/>
                      <a:pt x="38802" y="21892"/>
                      <a:pt x="39245" y="21749"/>
                    </a:cubicBezTo>
                    <a:cubicBezTo>
                      <a:pt x="39336" y="21710"/>
                      <a:pt x="39440" y="21697"/>
                      <a:pt x="39544" y="21658"/>
                    </a:cubicBezTo>
                    <a:cubicBezTo>
                      <a:pt x="40077" y="21488"/>
                      <a:pt x="40623" y="21293"/>
                      <a:pt x="41157" y="21098"/>
                    </a:cubicBezTo>
                    <a:cubicBezTo>
                      <a:pt x="41222" y="21059"/>
                      <a:pt x="41300" y="21033"/>
                      <a:pt x="41378" y="21007"/>
                    </a:cubicBezTo>
                    <a:cubicBezTo>
                      <a:pt x="41950" y="20773"/>
                      <a:pt x="42522" y="20539"/>
                      <a:pt x="43069" y="20279"/>
                    </a:cubicBezTo>
                    <a:cubicBezTo>
                      <a:pt x="43238" y="20201"/>
                      <a:pt x="43394" y="20123"/>
                      <a:pt x="43563" y="20045"/>
                    </a:cubicBezTo>
                    <a:cubicBezTo>
                      <a:pt x="44174" y="19745"/>
                      <a:pt x="44773" y="19446"/>
                      <a:pt x="45345" y="19108"/>
                    </a:cubicBezTo>
                    <a:lnTo>
                      <a:pt x="45670" y="18913"/>
                    </a:lnTo>
                    <a:cubicBezTo>
                      <a:pt x="45774" y="18861"/>
                      <a:pt x="45865" y="18796"/>
                      <a:pt x="45969" y="18731"/>
                    </a:cubicBezTo>
                    <a:cubicBezTo>
                      <a:pt x="46126" y="18627"/>
                      <a:pt x="46295" y="18536"/>
                      <a:pt x="46451" y="18432"/>
                    </a:cubicBezTo>
                    <a:cubicBezTo>
                      <a:pt x="46620" y="18328"/>
                      <a:pt x="46737" y="18237"/>
                      <a:pt x="46880" y="18146"/>
                    </a:cubicBezTo>
                    <a:cubicBezTo>
                      <a:pt x="47023" y="18041"/>
                      <a:pt x="47179" y="17937"/>
                      <a:pt x="47322" y="17833"/>
                    </a:cubicBezTo>
                    <a:cubicBezTo>
                      <a:pt x="47465" y="17716"/>
                      <a:pt x="47595" y="17625"/>
                      <a:pt x="47725" y="17534"/>
                    </a:cubicBezTo>
                    <a:cubicBezTo>
                      <a:pt x="47856" y="17430"/>
                      <a:pt x="47999" y="17313"/>
                      <a:pt x="48129" y="17209"/>
                    </a:cubicBezTo>
                    <a:cubicBezTo>
                      <a:pt x="48272" y="17092"/>
                      <a:pt x="48376" y="17001"/>
                      <a:pt x="48506" y="16897"/>
                    </a:cubicBezTo>
                    <a:cubicBezTo>
                      <a:pt x="48623" y="16793"/>
                      <a:pt x="48766" y="16676"/>
                      <a:pt x="48883" y="16572"/>
                    </a:cubicBezTo>
                    <a:cubicBezTo>
                      <a:pt x="48935" y="16520"/>
                      <a:pt x="48987" y="16481"/>
                      <a:pt x="49052" y="16429"/>
                    </a:cubicBezTo>
                    <a:cubicBezTo>
                      <a:pt x="49104" y="16377"/>
                      <a:pt x="49130" y="16337"/>
                      <a:pt x="49182" y="16298"/>
                    </a:cubicBezTo>
                    <a:cubicBezTo>
                      <a:pt x="49390" y="16103"/>
                      <a:pt x="49586" y="15895"/>
                      <a:pt x="49781" y="15700"/>
                    </a:cubicBezTo>
                    <a:cubicBezTo>
                      <a:pt x="49846" y="15635"/>
                      <a:pt x="49911" y="15557"/>
                      <a:pt x="49976" y="15492"/>
                    </a:cubicBezTo>
                    <a:cubicBezTo>
                      <a:pt x="50210" y="15232"/>
                      <a:pt x="50444" y="14959"/>
                      <a:pt x="50665" y="14699"/>
                    </a:cubicBezTo>
                    <a:lnTo>
                      <a:pt x="50691" y="14660"/>
                    </a:lnTo>
                    <a:cubicBezTo>
                      <a:pt x="50743" y="14594"/>
                      <a:pt x="50782" y="14529"/>
                      <a:pt x="50821" y="14477"/>
                    </a:cubicBezTo>
                    <a:cubicBezTo>
                      <a:pt x="50951" y="14308"/>
                      <a:pt x="51081" y="14126"/>
                      <a:pt x="51198" y="13957"/>
                    </a:cubicBezTo>
                    <a:cubicBezTo>
                      <a:pt x="51264" y="13866"/>
                      <a:pt x="51329" y="13775"/>
                      <a:pt x="51381" y="13671"/>
                    </a:cubicBezTo>
                    <a:cubicBezTo>
                      <a:pt x="51485" y="13515"/>
                      <a:pt x="51589" y="13359"/>
                      <a:pt x="51680" y="13203"/>
                    </a:cubicBezTo>
                    <a:cubicBezTo>
                      <a:pt x="51706" y="13164"/>
                      <a:pt x="51732" y="13125"/>
                      <a:pt x="51758" y="13073"/>
                    </a:cubicBezTo>
                    <a:cubicBezTo>
                      <a:pt x="51784" y="13034"/>
                      <a:pt x="51823" y="12943"/>
                      <a:pt x="51862" y="12877"/>
                    </a:cubicBezTo>
                    <a:cubicBezTo>
                      <a:pt x="51927" y="12747"/>
                      <a:pt x="51992" y="12617"/>
                      <a:pt x="52057" y="12487"/>
                    </a:cubicBezTo>
                    <a:cubicBezTo>
                      <a:pt x="52122" y="12357"/>
                      <a:pt x="52161" y="12266"/>
                      <a:pt x="52226" y="12149"/>
                    </a:cubicBezTo>
                    <a:cubicBezTo>
                      <a:pt x="52278" y="12045"/>
                      <a:pt x="52343" y="11889"/>
                      <a:pt x="52382" y="11746"/>
                    </a:cubicBezTo>
                    <a:cubicBezTo>
                      <a:pt x="52408" y="11694"/>
                      <a:pt x="52434" y="11629"/>
                      <a:pt x="52460" y="11564"/>
                    </a:cubicBezTo>
                    <a:cubicBezTo>
                      <a:pt x="52486" y="11512"/>
                      <a:pt x="52499" y="11460"/>
                      <a:pt x="52512" y="11408"/>
                    </a:cubicBezTo>
                    <a:cubicBezTo>
                      <a:pt x="52564" y="11278"/>
                      <a:pt x="52603" y="11147"/>
                      <a:pt x="52642" y="11017"/>
                    </a:cubicBezTo>
                    <a:cubicBezTo>
                      <a:pt x="52681" y="10887"/>
                      <a:pt x="52707" y="10783"/>
                      <a:pt x="52746" y="10666"/>
                    </a:cubicBezTo>
                    <a:cubicBezTo>
                      <a:pt x="52772" y="10549"/>
                      <a:pt x="52811" y="10419"/>
                      <a:pt x="52837" y="10289"/>
                    </a:cubicBezTo>
                    <a:cubicBezTo>
                      <a:pt x="52850" y="10211"/>
                      <a:pt x="52876" y="10146"/>
                      <a:pt x="52889" y="10081"/>
                    </a:cubicBezTo>
                    <a:cubicBezTo>
                      <a:pt x="52902" y="10003"/>
                      <a:pt x="52902" y="9977"/>
                      <a:pt x="52915" y="9938"/>
                    </a:cubicBezTo>
                    <a:cubicBezTo>
                      <a:pt x="52942" y="9808"/>
                      <a:pt x="52955" y="9665"/>
                      <a:pt x="52968" y="9535"/>
                    </a:cubicBezTo>
                    <a:cubicBezTo>
                      <a:pt x="52994" y="9404"/>
                      <a:pt x="53007" y="9300"/>
                      <a:pt x="53020" y="9183"/>
                    </a:cubicBezTo>
                    <a:cubicBezTo>
                      <a:pt x="53033" y="9066"/>
                      <a:pt x="53033" y="8923"/>
                      <a:pt x="53046" y="8793"/>
                    </a:cubicBezTo>
                    <a:cubicBezTo>
                      <a:pt x="53046" y="8715"/>
                      <a:pt x="53059" y="8624"/>
                      <a:pt x="53059" y="8559"/>
                    </a:cubicBezTo>
                    <a:cubicBezTo>
                      <a:pt x="53059" y="8481"/>
                      <a:pt x="53059" y="8390"/>
                      <a:pt x="53059" y="8325"/>
                    </a:cubicBezTo>
                    <a:lnTo>
                      <a:pt x="53085" y="143"/>
                    </a:lnTo>
                    <a:lnTo>
                      <a:pt x="53085" y="143"/>
                    </a:lnTo>
                    <a:cubicBezTo>
                      <a:pt x="53059" y="325"/>
                      <a:pt x="53046" y="481"/>
                      <a:pt x="53046" y="624"/>
                    </a:cubicBezTo>
                    <a:cubicBezTo>
                      <a:pt x="53046" y="767"/>
                      <a:pt x="53033" y="898"/>
                      <a:pt x="53020" y="1028"/>
                    </a:cubicBezTo>
                    <a:cubicBezTo>
                      <a:pt x="53007" y="1158"/>
                      <a:pt x="52994" y="1262"/>
                      <a:pt x="52968" y="1379"/>
                    </a:cubicBezTo>
                    <a:cubicBezTo>
                      <a:pt x="52955" y="1496"/>
                      <a:pt x="52928" y="1639"/>
                      <a:pt x="52915" y="1769"/>
                    </a:cubicBezTo>
                    <a:cubicBezTo>
                      <a:pt x="52889" y="1899"/>
                      <a:pt x="52863" y="2003"/>
                      <a:pt x="52837" y="2120"/>
                    </a:cubicBezTo>
                    <a:cubicBezTo>
                      <a:pt x="52811" y="2237"/>
                      <a:pt x="52772" y="2380"/>
                      <a:pt x="52746" y="2510"/>
                    </a:cubicBezTo>
                    <a:cubicBezTo>
                      <a:pt x="52707" y="2641"/>
                      <a:pt x="52681" y="2745"/>
                      <a:pt x="52642" y="2862"/>
                    </a:cubicBezTo>
                    <a:cubicBezTo>
                      <a:pt x="52603" y="2979"/>
                      <a:pt x="52564" y="3122"/>
                      <a:pt x="52512" y="3239"/>
                    </a:cubicBezTo>
                    <a:cubicBezTo>
                      <a:pt x="52473" y="3369"/>
                      <a:pt x="52434" y="3473"/>
                      <a:pt x="52382" y="3590"/>
                    </a:cubicBezTo>
                    <a:cubicBezTo>
                      <a:pt x="52330" y="3707"/>
                      <a:pt x="52278" y="3850"/>
                      <a:pt x="52213" y="3993"/>
                    </a:cubicBezTo>
                    <a:cubicBezTo>
                      <a:pt x="52161" y="4123"/>
                      <a:pt x="52109" y="4214"/>
                      <a:pt x="52057" y="4332"/>
                    </a:cubicBezTo>
                    <a:cubicBezTo>
                      <a:pt x="51992" y="4436"/>
                      <a:pt x="51927" y="4592"/>
                      <a:pt x="51849" y="4722"/>
                    </a:cubicBezTo>
                    <a:cubicBezTo>
                      <a:pt x="51784" y="4852"/>
                      <a:pt x="51732" y="4943"/>
                      <a:pt x="51667" y="5047"/>
                    </a:cubicBezTo>
                    <a:cubicBezTo>
                      <a:pt x="51576" y="5203"/>
                      <a:pt x="51485" y="5359"/>
                      <a:pt x="51381" y="5515"/>
                    </a:cubicBezTo>
                    <a:cubicBezTo>
                      <a:pt x="51316" y="5606"/>
                      <a:pt x="51264" y="5697"/>
                      <a:pt x="51198" y="5801"/>
                    </a:cubicBezTo>
                    <a:cubicBezTo>
                      <a:pt x="51081" y="5970"/>
                      <a:pt x="50951" y="6140"/>
                      <a:pt x="50821" y="6309"/>
                    </a:cubicBezTo>
                    <a:cubicBezTo>
                      <a:pt x="50769" y="6387"/>
                      <a:pt x="50717" y="6452"/>
                      <a:pt x="50665" y="6530"/>
                    </a:cubicBezTo>
                    <a:cubicBezTo>
                      <a:pt x="50444" y="6803"/>
                      <a:pt x="50210" y="7076"/>
                      <a:pt x="49976" y="7336"/>
                    </a:cubicBezTo>
                    <a:cubicBezTo>
                      <a:pt x="49911" y="7401"/>
                      <a:pt x="49846" y="7466"/>
                      <a:pt x="49781" y="7544"/>
                    </a:cubicBezTo>
                    <a:cubicBezTo>
                      <a:pt x="49586" y="7739"/>
                      <a:pt x="49390" y="7935"/>
                      <a:pt x="49182" y="8130"/>
                    </a:cubicBezTo>
                    <a:cubicBezTo>
                      <a:pt x="49078" y="8221"/>
                      <a:pt x="48987" y="8312"/>
                      <a:pt x="48883" y="8403"/>
                    </a:cubicBezTo>
                    <a:cubicBezTo>
                      <a:pt x="48779" y="8494"/>
                      <a:pt x="48636" y="8624"/>
                      <a:pt x="48506" y="8728"/>
                    </a:cubicBezTo>
                    <a:cubicBezTo>
                      <a:pt x="48376" y="8832"/>
                      <a:pt x="48259" y="8936"/>
                      <a:pt x="48142" y="9040"/>
                    </a:cubicBezTo>
                    <a:cubicBezTo>
                      <a:pt x="48012" y="9144"/>
                      <a:pt x="47869" y="9248"/>
                      <a:pt x="47725" y="9365"/>
                    </a:cubicBezTo>
                    <a:cubicBezTo>
                      <a:pt x="47582" y="9470"/>
                      <a:pt x="47465" y="9561"/>
                      <a:pt x="47335" y="9665"/>
                    </a:cubicBezTo>
                    <a:cubicBezTo>
                      <a:pt x="47192" y="9756"/>
                      <a:pt x="47036" y="9873"/>
                      <a:pt x="46880" y="9977"/>
                    </a:cubicBezTo>
                    <a:cubicBezTo>
                      <a:pt x="46737" y="10081"/>
                      <a:pt x="46607" y="10172"/>
                      <a:pt x="46451" y="10263"/>
                    </a:cubicBezTo>
                    <a:cubicBezTo>
                      <a:pt x="46308" y="10354"/>
                      <a:pt x="46139" y="10458"/>
                      <a:pt x="45982" y="10562"/>
                    </a:cubicBezTo>
                    <a:cubicBezTo>
                      <a:pt x="45774" y="10692"/>
                      <a:pt x="45579" y="10822"/>
                      <a:pt x="45358" y="10939"/>
                    </a:cubicBezTo>
                    <a:cubicBezTo>
                      <a:pt x="44786" y="11278"/>
                      <a:pt x="44187" y="11577"/>
                      <a:pt x="43576" y="11876"/>
                    </a:cubicBezTo>
                    <a:cubicBezTo>
                      <a:pt x="43407" y="11954"/>
                      <a:pt x="43251" y="12032"/>
                      <a:pt x="43082" y="12110"/>
                    </a:cubicBezTo>
                    <a:cubicBezTo>
                      <a:pt x="42535" y="12370"/>
                      <a:pt x="41963" y="12604"/>
                      <a:pt x="41391" y="12838"/>
                    </a:cubicBezTo>
                    <a:cubicBezTo>
                      <a:pt x="41313" y="12864"/>
                      <a:pt x="41235" y="12890"/>
                      <a:pt x="41157" y="12930"/>
                    </a:cubicBezTo>
                    <a:cubicBezTo>
                      <a:pt x="40545" y="13164"/>
                      <a:pt x="39908" y="13372"/>
                      <a:pt x="39258" y="13580"/>
                    </a:cubicBezTo>
                    <a:cubicBezTo>
                      <a:pt x="38815" y="13723"/>
                      <a:pt x="38347" y="13840"/>
                      <a:pt x="37892" y="13970"/>
                    </a:cubicBezTo>
                    <a:cubicBezTo>
                      <a:pt x="37541" y="14061"/>
                      <a:pt x="37202" y="14165"/>
                      <a:pt x="36851" y="14243"/>
                    </a:cubicBezTo>
                    <a:cubicBezTo>
                      <a:pt x="36357" y="14360"/>
                      <a:pt x="35876" y="14464"/>
                      <a:pt x="35381" y="14555"/>
                    </a:cubicBezTo>
                    <a:cubicBezTo>
                      <a:pt x="35030" y="14634"/>
                      <a:pt x="34679" y="14712"/>
                      <a:pt x="34315" y="14777"/>
                    </a:cubicBezTo>
                    <a:cubicBezTo>
                      <a:pt x="34172" y="14803"/>
                      <a:pt x="34016" y="14829"/>
                      <a:pt x="33872" y="14842"/>
                    </a:cubicBezTo>
                    <a:cubicBezTo>
                      <a:pt x="33261" y="14946"/>
                      <a:pt x="32650" y="15037"/>
                      <a:pt x="32038" y="15102"/>
                    </a:cubicBezTo>
                    <a:cubicBezTo>
                      <a:pt x="31856" y="15128"/>
                      <a:pt x="31674" y="15154"/>
                      <a:pt x="31492" y="15167"/>
                    </a:cubicBezTo>
                    <a:cubicBezTo>
                      <a:pt x="31141" y="15206"/>
                      <a:pt x="30790" y="15232"/>
                      <a:pt x="30425" y="15258"/>
                    </a:cubicBezTo>
                    <a:cubicBezTo>
                      <a:pt x="29827" y="15310"/>
                      <a:pt x="29242" y="15349"/>
                      <a:pt x="28643" y="15375"/>
                    </a:cubicBezTo>
                    <a:cubicBezTo>
                      <a:pt x="28253" y="15401"/>
                      <a:pt x="27876" y="15401"/>
                      <a:pt x="27486" y="15414"/>
                    </a:cubicBezTo>
                    <a:cubicBezTo>
                      <a:pt x="27165" y="15414"/>
                      <a:pt x="26838" y="15420"/>
                      <a:pt x="26517" y="15420"/>
                    </a:cubicBezTo>
                    <a:cubicBezTo>
                      <a:pt x="26357" y="15420"/>
                      <a:pt x="26198" y="15418"/>
                      <a:pt x="26042" y="15414"/>
                    </a:cubicBezTo>
                    <a:cubicBezTo>
                      <a:pt x="25639" y="15414"/>
                      <a:pt x="25222" y="15388"/>
                      <a:pt x="24819" y="15375"/>
                    </a:cubicBezTo>
                    <a:cubicBezTo>
                      <a:pt x="24377" y="15362"/>
                      <a:pt x="23922" y="15336"/>
                      <a:pt x="23479" y="15310"/>
                    </a:cubicBezTo>
                    <a:cubicBezTo>
                      <a:pt x="23076" y="15284"/>
                      <a:pt x="22660" y="15245"/>
                      <a:pt x="22257" y="15206"/>
                    </a:cubicBezTo>
                    <a:cubicBezTo>
                      <a:pt x="21814" y="15167"/>
                      <a:pt x="21372" y="15115"/>
                      <a:pt x="20930" y="15050"/>
                    </a:cubicBezTo>
                    <a:cubicBezTo>
                      <a:pt x="20540" y="15011"/>
                      <a:pt x="20136" y="14946"/>
                      <a:pt x="19746" y="14894"/>
                    </a:cubicBezTo>
                    <a:cubicBezTo>
                      <a:pt x="19278" y="14816"/>
                      <a:pt x="18810" y="14725"/>
                      <a:pt x="18341" y="14647"/>
                    </a:cubicBezTo>
                    <a:cubicBezTo>
                      <a:pt x="17977" y="14581"/>
                      <a:pt x="17600" y="14503"/>
                      <a:pt x="17236" y="14425"/>
                    </a:cubicBezTo>
                    <a:cubicBezTo>
                      <a:pt x="16689" y="14308"/>
                      <a:pt x="16143" y="14165"/>
                      <a:pt x="15597" y="14022"/>
                    </a:cubicBezTo>
                    <a:cubicBezTo>
                      <a:pt x="15246" y="13931"/>
                      <a:pt x="14881" y="13840"/>
                      <a:pt x="14543" y="13736"/>
                    </a:cubicBezTo>
                    <a:cubicBezTo>
                      <a:pt x="14348" y="13684"/>
                      <a:pt x="14166" y="13619"/>
                      <a:pt x="13984" y="13567"/>
                    </a:cubicBezTo>
                    <a:cubicBezTo>
                      <a:pt x="13438" y="13398"/>
                      <a:pt x="12904" y="13216"/>
                      <a:pt x="12371" y="13021"/>
                    </a:cubicBezTo>
                    <a:cubicBezTo>
                      <a:pt x="12215" y="12956"/>
                      <a:pt x="12059" y="12903"/>
                      <a:pt x="11903" y="12851"/>
                    </a:cubicBezTo>
                    <a:cubicBezTo>
                      <a:pt x="11421" y="12669"/>
                      <a:pt x="10953" y="12461"/>
                      <a:pt x="10498" y="12253"/>
                    </a:cubicBezTo>
                    <a:cubicBezTo>
                      <a:pt x="10264" y="12149"/>
                      <a:pt x="10030" y="12058"/>
                      <a:pt x="9808" y="11954"/>
                    </a:cubicBezTo>
                    <a:cubicBezTo>
                      <a:pt x="9145" y="11629"/>
                      <a:pt x="8495" y="11304"/>
                      <a:pt x="7857" y="10939"/>
                    </a:cubicBezTo>
                    <a:cubicBezTo>
                      <a:pt x="2629"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1" name="Google Shape;164;p16"/>
              <p:cNvSpPr/>
              <p:nvPr/>
            </p:nvSpPr>
            <p:spPr>
              <a:xfrm>
                <a:off x="4341908" y="2870749"/>
                <a:ext cx="883586" cy="465872"/>
              </a:xfrm>
              <a:custGeom>
                <a:avLst/>
                <a:gdLst/>
                <a:ahLst/>
                <a:cxnLst/>
                <a:rect l="l" t="t" r="r" b="b"/>
                <a:pathLst>
                  <a:path w="58236" h="30705" extrusionOk="0">
                    <a:moveTo>
                      <a:pt x="29028" y="0"/>
                    </a:moveTo>
                    <a:cubicBezTo>
                      <a:pt x="22246" y="0"/>
                      <a:pt x="15473" y="1500"/>
                      <a:pt x="10315" y="4498"/>
                    </a:cubicBezTo>
                    <a:cubicBezTo>
                      <a:pt x="0" y="10481"/>
                      <a:pt x="52" y="20211"/>
                      <a:pt x="10432" y="26207"/>
                    </a:cubicBezTo>
                    <a:cubicBezTo>
                      <a:pt x="15629" y="29206"/>
                      <a:pt x="22419" y="30705"/>
                      <a:pt x="29201" y="30705"/>
                    </a:cubicBezTo>
                    <a:cubicBezTo>
                      <a:pt x="35982" y="30705"/>
                      <a:pt x="42756" y="29206"/>
                      <a:pt x="47920" y="26207"/>
                    </a:cubicBezTo>
                    <a:cubicBezTo>
                      <a:pt x="58235" y="20211"/>
                      <a:pt x="58183" y="10494"/>
                      <a:pt x="47790" y="4498"/>
                    </a:cubicBezTo>
                    <a:cubicBezTo>
                      <a:pt x="42600" y="1500"/>
                      <a:pt x="35810" y="0"/>
                      <a:pt x="29028" y="0"/>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2" name="Google Shape;165;p16"/>
              <p:cNvSpPr/>
              <p:nvPr/>
            </p:nvSpPr>
            <p:spPr>
              <a:xfrm>
                <a:off x="4531736" y="3024712"/>
                <a:ext cx="144488" cy="82857"/>
              </a:xfrm>
              <a:custGeom>
                <a:avLst/>
                <a:gdLst/>
                <a:ahLst/>
                <a:cxnLst/>
                <a:rect l="l" t="t" r="r" b="b"/>
                <a:pathLst>
                  <a:path w="9523" h="5461" extrusionOk="0">
                    <a:moveTo>
                      <a:pt x="6738" y="827"/>
                    </a:moveTo>
                    <a:lnTo>
                      <a:pt x="8052" y="1581"/>
                    </a:lnTo>
                    <a:lnTo>
                      <a:pt x="2771" y="4651"/>
                    </a:lnTo>
                    <a:lnTo>
                      <a:pt x="1457" y="3883"/>
                    </a:lnTo>
                    <a:lnTo>
                      <a:pt x="6738" y="827"/>
                    </a:lnTo>
                    <a:close/>
                    <a:moveTo>
                      <a:pt x="6738" y="1"/>
                    </a:moveTo>
                    <a:cubicBezTo>
                      <a:pt x="6595" y="1"/>
                      <a:pt x="6452" y="33"/>
                      <a:pt x="6322" y="98"/>
                    </a:cubicBezTo>
                    <a:lnTo>
                      <a:pt x="222" y="3649"/>
                    </a:lnTo>
                    <a:cubicBezTo>
                      <a:pt x="0" y="3779"/>
                      <a:pt x="0" y="3987"/>
                      <a:pt x="222" y="4117"/>
                    </a:cubicBezTo>
                    <a:lnTo>
                      <a:pt x="2355" y="5353"/>
                    </a:lnTo>
                    <a:cubicBezTo>
                      <a:pt x="2485" y="5425"/>
                      <a:pt x="2628" y="5460"/>
                      <a:pt x="2771" y="5460"/>
                    </a:cubicBezTo>
                    <a:cubicBezTo>
                      <a:pt x="2914" y="5460"/>
                      <a:pt x="3057" y="5425"/>
                      <a:pt x="3187" y="5353"/>
                    </a:cubicBezTo>
                    <a:lnTo>
                      <a:pt x="9288" y="1815"/>
                    </a:lnTo>
                    <a:cubicBezTo>
                      <a:pt x="9522" y="1685"/>
                      <a:pt x="9522" y="1464"/>
                      <a:pt x="9288" y="1334"/>
                    </a:cubicBezTo>
                    <a:lnTo>
                      <a:pt x="7155" y="98"/>
                    </a:lnTo>
                    <a:cubicBezTo>
                      <a:pt x="7025" y="33"/>
                      <a:pt x="6881" y="1"/>
                      <a:pt x="6738"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3" name="Google Shape;166;p16"/>
              <p:cNvSpPr/>
              <p:nvPr/>
            </p:nvSpPr>
            <p:spPr>
              <a:xfrm>
                <a:off x="4594875" y="3046618"/>
                <a:ext cx="169750" cy="97514"/>
              </a:xfrm>
              <a:custGeom>
                <a:avLst/>
                <a:gdLst/>
                <a:ahLst/>
                <a:cxnLst/>
                <a:rect l="l" t="t" r="r" b="b"/>
                <a:pathLst>
                  <a:path w="11188" h="6427" extrusionOk="0">
                    <a:moveTo>
                      <a:pt x="8404" y="826"/>
                    </a:moveTo>
                    <a:lnTo>
                      <a:pt x="9718" y="1581"/>
                    </a:lnTo>
                    <a:lnTo>
                      <a:pt x="2785" y="5613"/>
                    </a:lnTo>
                    <a:lnTo>
                      <a:pt x="1471" y="4846"/>
                    </a:lnTo>
                    <a:lnTo>
                      <a:pt x="8404" y="826"/>
                    </a:lnTo>
                    <a:close/>
                    <a:moveTo>
                      <a:pt x="8397" y="0"/>
                    </a:moveTo>
                    <a:cubicBezTo>
                      <a:pt x="8257" y="0"/>
                      <a:pt x="8118" y="33"/>
                      <a:pt x="7988" y="98"/>
                    </a:cubicBezTo>
                    <a:lnTo>
                      <a:pt x="235" y="4612"/>
                    </a:lnTo>
                    <a:cubicBezTo>
                      <a:pt x="1" y="4742"/>
                      <a:pt x="1" y="4963"/>
                      <a:pt x="235" y="5093"/>
                    </a:cubicBezTo>
                    <a:lnTo>
                      <a:pt x="2368" y="6329"/>
                    </a:lnTo>
                    <a:cubicBezTo>
                      <a:pt x="2498" y="6394"/>
                      <a:pt x="2641" y="6426"/>
                      <a:pt x="2785" y="6426"/>
                    </a:cubicBezTo>
                    <a:cubicBezTo>
                      <a:pt x="2928" y="6426"/>
                      <a:pt x="3071" y="6394"/>
                      <a:pt x="3201" y="6329"/>
                    </a:cubicBezTo>
                    <a:lnTo>
                      <a:pt x="10953" y="1815"/>
                    </a:lnTo>
                    <a:cubicBezTo>
                      <a:pt x="11187" y="1685"/>
                      <a:pt x="11174" y="1477"/>
                      <a:pt x="10953" y="1347"/>
                    </a:cubicBezTo>
                    <a:lnTo>
                      <a:pt x="8807" y="98"/>
                    </a:lnTo>
                    <a:cubicBezTo>
                      <a:pt x="8677" y="33"/>
                      <a:pt x="8537" y="0"/>
                      <a:pt x="8397"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4" name="Google Shape;167;p16"/>
              <p:cNvSpPr/>
              <p:nvPr/>
            </p:nvSpPr>
            <p:spPr>
              <a:xfrm>
                <a:off x="4721367" y="3080554"/>
                <a:ext cx="237040" cy="136583"/>
              </a:xfrm>
              <a:custGeom>
                <a:avLst/>
                <a:gdLst/>
                <a:ahLst/>
                <a:cxnLst/>
                <a:rect l="l" t="t" r="r" b="b"/>
                <a:pathLst>
                  <a:path w="15623" h="9002" extrusionOk="0">
                    <a:moveTo>
                      <a:pt x="12852" y="814"/>
                    </a:moveTo>
                    <a:lnTo>
                      <a:pt x="14166" y="1568"/>
                    </a:lnTo>
                    <a:lnTo>
                      <a:pt x="2784" y="8176"/>
                    </a:lnTo>
                    <a:lnTo>
                      <a:pt x="1471" y="7421"/>
                    </a:lnTo>
                    <a:lnTo>
                      <a:pt x="12852" y="814"/>
                    </a:lnTo>
                    <a:close/>
                    <a:moveTo>
                      <a:pt x="12839" y="1"/>
                    </a:moveTo>
                    <a:cubicBezTo>
                      <a:pt x="12696" y="1"/>
                      <a:pt x="12553" y="33"/>
                      <a:pt x="12423" y="98"/>
                    </a:cubicBezTo>
                    <a:lnTo>
                      <a:pt x="235" y="7187"/>
                    </a:lnTo>
                    <a:cubicBezTo>
                      <a:pt x="1" y="7317"/>
                      <a:pt x="14" y="7539"/>
                      <a:pt x="235" y="7669"/>
                    </a:cubicBezTo>
                    <a:lnTo>
                      <a:pt x="2368" y="8904"/>
                    </a:lnTo>
                    <a:cubicBezTo>
                      <a:pt x="2498" y="8969"/>
                      <a:pt x="2641" y="9002"/>
                      <a:pt x="2784" y="9002"/>
                    </a:cubicBezTo>
                    <a:cubicBezTo>
                      <a:pt x="2927" y="9002"/>
                      <a:pt x="3071" y="8969"/>
                      <a:pt x="3201" y="8904"/>
                    </a:cubicBezTo>
                    <a:lnTo>
                      <a:pt x="15389" y="1815"/>
                    </a:lnTo>
                    <a:cubicBezTo>
                      <a:pt x="15623" y="1685"/>
                      <a:pt x="15623" y="1464"/>
                      <a:pt x="15389" y="1334"/>
                    </a:cubicBezTo>
                    <a:lnTo>
                      <a:pt x="13255" y="98"/>
                    </a:lnTo>
                    <a:cubicBezTo>
                      <a:pt x="13125" y="33"/>
                      <a:pt x="12982" y="1"/>
                      <a:pt x="12839" y="1"/>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5" name="Google Shape;168;p16"/>
              <p:cNvSpPr/>
              <p:nvPr/>
            </p:nvSpPr>
            <p:spPr>
              <a:xfrm>
                <a:off x="4658227" y="3067584"/>
                <a:ext cx="196180" cy="113005"/>
              </a:xfrm>
              <a:custGeom>
                <a:avLst/>
                <a:gdLst/>
                <a:ahLst/>
                <a:cxnLst/>
                <a:rect l="l" t="t" r="r" b="b"/>
                <a:pathLst>
                  <a:path w="12930" h="7448" extrusionOk="0">
                    <a:moveTo>
                      <a:pt x="10159" y="823"/>
                    </a:moveTo>
                    <a:lnTo>
                      <a:pt x="11473" y="1578"/>
                    </a:lnTo>
                    <a:lnTo>
                      <a:pt x="2784" y="6625"/>
                    </a:lnTo>
                    <a:lnTo>
                      <a:pt x="1470" y="5870"/>
                    </a:lnTo>
                    <a:lnTo>
                      <a:pt x="10159" y="823"/>
                    </a:lnTo>
                    <a:close/>
                    <a:moveTo>
                      <a:pt x="10146" y="0"/>
                    </a:moveTo>
                    <a:cubicBezTo>
                      <a:pt x="10003" y="0"/>
                      <a:pt x="9860" y="36"/>
                      <a:pt x="9730" y="108"/>
                    </a:cubicBezTo>
                    <a:lnTo>
                      <a:pt x="221" y="5636"/>
                    </a:lnTo>
                    <a:cubicBezTo>
                      <a:pt x="0" y="5766"/>
                      <a:pt x="0" y="5974"/>
                      <a:pt x="221" y="6104"/>
                    </a:cubicBezTo>
                    <a:lnTo>
                      <a:pt x="2368" y="7340"/>
                    </a:lnTo>
                    <a:cubicBezTo>
                      <a:pt x="2491" y="7411"/>
                      <a:pt x="2631" y="7447"/>
                      <a:pt x="2773" y="7447"/>
                    </a:cubicBezTo>
                    <a:cubicBezTo>
                      <a:pt x="2914" y="7447"/>
                      <a:pt x="3057" y="7411"/>
                      <a:pt x="3187" y="7340"/>
                    </a:cubicBezTo>
                    <a:lnTo>
                      <a:pt x="12696" y="1812"/>
                    </a:lnTo>
                    <a:cubicBezTo>
                      <a:pt x="12930" y="1695"/>
                      <a:pt x="12930" y="1474"/>
                      <a:pt x="12709" y="1343"/>
                    </a:cubicBezTo>
                    <a:lnTo>
                      <a:pt x="10562" y="108"/>
                    </a:lnTo>
                    <a:cubicBezTo>
                      <a:pt x="10432" y="36"/>
                      <a:pt x="10289" y="0"/>
                      <a:pt x="10146"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6" name="Google Shape;169;p16"/>
              <p:cNvSpPr/>
              <p:nvPr/>
            </p:nvSpPr>
            <p:spPr>
              <a:xfrm>
                <a:off x="4690586" y="2986240"/>
                <a:ext cx="356250" cy="91536"/>
              </a:xfrm>
              <a:custGeom>
                <a:avLst/>
                <a:gdLst/>
                <a:ahLst/>
                <a:cxnLst/>
                <a:rect l="l" t="t" r="r" b="b"/>
                <a:pathLst>
                  <a:path w="23480" h="6033" extrusionOk="0">
                    <a:moveTo>
                      <a:pt x="651" y="0"/>
                    </a:moveTo>
                    <a:cubicBezTo>
                      <a:pt x="508" y="0"/>
                      <a:pt x="365" y="33"/>
                      <a:pt x="235" y="98"/>
                    </a:cubicBezTo>
                    <a:cubicBezTo>
                      <a:pt x="1" y="228"/>
                      <a:pt x="14" y="449"/>
                      <a:pt x="235" y="579"/>
                    </a:cubicBezTo>
                    <a:cubicBezTo>
                      <a:pt x="6258" y="4054"/>
                      <a:pt x="11823" y="4774"/>
                      <a:pt x="17189" y="4774"/>
                    </a:cubicBezTo>
                    <a:cubicBezTo>
                      <a:pt x="18591" y="4774"/>
                      <a:pt x="19980" y="4725"/>
                      <a:pt x="21359" y="4663"/>
                    </a:cubicBezTo>
                    <a:lnTo>
                      <a:pt x="21359" y="4663"/>
                    </a:lnTo>
                    <a:lnTo>
                      <a:pt x="20006" y="5457"/>
                    </a:lnTo>
                    <a:cubicBezTo>
                      <a:pt x="19772" y="5587"/>
                      <a:pt x="19785" y="5795"/>
                      <a:pt x="20006" y="5925"/>
                    </a:cubicBezTo>
                    <a:cubicBezTo>
                      <a:pt x="20136" y="5997"/>
                      <a:pt x="20276" y="6032"/>
                      <a:pt x="20416" y="6032"/>
                    </a:cubicBezTo>
                    <a:cubicBezTo>
                      <a:pt x="20556" y="6032"/>
                      <a:pt x="20696" y="5997"/>
                      <a:pt x="20826" y="5925"/>
                    </a:cubicBezTo>
                    <a:lnTo>
                      <a:pt x="23297" y="4494"/>
                    </a:lnTo>
                    <a:cubicBezTo>
                      <a:pt x="23414" y="4442"/>
                      <a:pt x="23479" y="4325"/>
                      <a:pt x="23466" y="4208"/>
                    </a:cubicBezTo>
                    <a:lnTo>
                      <a:pt x="23466" y="4182"/>
                    </a:lnTo>
                    <a:lnTo>
                      <a:pt x="23466" y="4169"/>
                    </a:lnTo>
                    <a:lnTo>
                      <a:pt x="23466" y="4156"/>
                    </a:lnTo>
                    <a:lnTo>
                      <a:pt x="23453" y="4143"/>
                    </a:lnTo>
                    <a:lnTo>
                      <a:pt x="23453" y="4130"/>
                    </a:lnTo>
                    <a:cubicBezTo>
                      <a:pt x="23440" y="4117"/>
                      <a:pt x="23427" y="4091"/>
                      <a:pt x="23414" y="4078"/>
                    </a:cubicBezTo>
                    <a:lnTo>
                      <a:pt x="23388" y="4065"/>
                    </a:lnTo>
                    <a:lnTo>
                      <a:pt x="23375" y="4052"/>
                    </a:lnTo>
                    <a:lnTo>
                      <a:pt x="23349" y="4039"/>
                    </a:lnTo>
                    <a:lnTo>
                      <a:pt x="23336" y="4026"/>
                    </a:lnTo>
                    <a:lnTo>
                      <a:pt x="23323" y="4013"/>
                    </a:lnTo>
                    <a:lnTo>
                      <a:pt x="20813" y="2569"/>
                    </a:lnTo>
                    <a:cubicBezTo>
                      <a:pt x="20683" y="2504"/>
                      <a:pt x="20540" y="2471"/>
                      <a:pt x="20396" y="2471"/>
                    </a:cubicBezTo>
                    <a:cubicBezTo>
                      <a:pt x="20253" y="2471"/>
                      <a:pt x="20110" y="2504"/>
                      <a:pt x="19980" y="2569"/>
                    </a:cubicBezTo>
                    <a:cubicBezTo>
                      <a:pt x="19759" y="2699"/>
                      <a:pt x="19759" y="2907"/>
                      <a:pt x="19980" y="3050"/>
                    </a:cubicBezTo>
                    <a:lnTo>
                      <a:pt x="21593" y="3974"/>
                    </a:lnTo>
                    <a:cubicBezTo>
                      <a:pt x="20085" y="4047"/>
                      <a:pt x="18592" y="4106"/>
                      <a:pt x="17099" y="4106"/>
                    </a:cubicBezTo>
                    <a:cubicBezTo>
                      <a:pt x="11935" y="4106"/>
                      <a:pt x="6779" y="3397"/>
                      <a:pt x="1067" y="98"/>
                    </a:cubicBezTo>
                    <a:cubicBezTo>
                      <a:pt x="937" y="33"/>
                      <a:pt x="794" y="0"/>
                      <a:pt x="651" y="0"/>
                    </a:cubicBezTo>
                    <a:close/>
                  </a:path>
                </a:pathLst>
              </a:custGeom>
              <a:solidFill>
                <a:srgbClr val="FFFFFF"/>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cxnSp>
        <p:nvCxnSpPr>
          <p:cNvPr id="79" name="直接连接符 78"/>
          <p:cNvCxnSpPr/>
          <p:nvPr/>
        </p:nvCxnSpPr>
        <p:spPr>
          <a:xfrm flipH="1">
            <a:off x="3369558" y="4577146"/>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588583" y="4598283"/>
            <a:ext cx="2415485" cy="283210"/>
          </a:xfrm>
          <a:prstGeom prst="rect">
            <a:avLst/>
          </a:prstGeom>
          <a:noFill/>
        </p:spPr>
        <p:txBody>
          <a:bodyPr wrap="square" rtlCol="0">
            <a:spAutoFit/>
          </a:bodyPr>
          <a:lstStyle/>
          <a:p>
            <a:pPr algn="just">
              <a:lnSpc>
                <a:spcPts val="1500"/>
              </a:lnSpc>
            </a:pPr>
            <a:r>
              <a:rPr lang="zh-CN" altLang="en-US" b="1" dirty="0">
                <a:solidFill>
                  <a:schemeClr val="tx1">
                    <a:lumMod val="75000"/>
                    <a:lumOff val="25000"/>
                  </a:schemeClr>
                </a:solidFill>
                <a:cs typeface="+mn-ea"/>
                <a:sym typeface="+mn-lt"/>
              </a:rPr>
              <a:t>论文研读</a:t>
            </a:r>
            <a:endParaRPr lang="zh-CN" altLang="en-US" b="1" dirty="0">
              <a:solidFill>
                <a:schemeClr val="tx1">
                  <a:lumMod val="75000"/>
                  <a:lumOff val="25000"/>
                </a:schemeClr>
              </a:solidFill>
              <a:cs typeface="+mn-ea"/>
              <a:sym typeface="+mn-lt"/>
            </a:endParaRPr>
          </a:p>
        </p:txBody>
      </p:sp>
      <p:sp>
        <p:nvSpPr>
          <p:cNvPr id="81" name="文本框 80"/>
          <p:cNvSpPr txBox="1"/>
          <p:nvPr/>
        </p:nvSpPr>
        <p:spPr>
          <a:xfrm>
            <a:off x="395119" y="4178323"/>
            <a:ext cx="2018155" cy="39878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01</a:t>
            </a:r>
            <a:endParaRPr lang="en-US" altLang="zh-CN" sz="2000" dirty="0">
              <a:solidFill>
                <a:schemeClr val="tx1">
                  <a:lumMod val="75000"/>
                  <a:lumOff val="25000"/>
                </a:schemeClr>
              </a:solidFill>
              <a:cs typeface="+mn-ea"/>
              <a:sym typeface="+mn-lt"/>
            </a:endParaRPr>
          </a:p>
        </p:txBody>
      </p:sp>
      <p:cxnSp>
        <p:nvCxnSpPr>
          <p:cNvPr id="82" name="直接连接符 81"/>
          <p:cNvCxnSpPr/>
          <p:nvPr/>
        </p:nvCxnSpPr>
        <p:spPr>
          <a:xfrm flipH="1">
            <a:off x="4144414" y="2711720"/>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23647" y="2539888"/>
            <a:ext cx="2415485" cy="283210"/>
          </a:xfrm>
          <a:prstGeom prst="rect">
            <a:avLst/>
          </a:prstGeom>
          <a:noFill/>
        </p:spPr>
        <p:txBody>
          <a:bodyPr wrap="square" rtlCol="0">
            <a:spAutoFit/>
          </a:bodyPr>
          <a:lstStyle/>
          <a:p>
            <a:pPr algn="ctr">
              <a:lnSpc>
                <a:spcPts val="1500"/>
              </a:lnSpc>
            </a:pPr>
            <a:r>
              <a:rPr lang="zh-CN" altLang="en-US" b="1" dirty="0">
                <a:solidFill>
                  <a:schemeClr val="tx1">
                    <a:lumMod val="75000"/>
                    <a:lumOff val="25000"/>
                  </a:schemeClr>
                </a:solidFill>
                <a:cs typeface="+mn-ea"/>
                <a:sym typeface="+mn-lt"/>
              </a:rPr>
              <a:t>代码复现</a:t>
            </a:r>
            <a:endParaRPr lang="zh-CN" altLang="en-US" b="1" dirty="0">
              <a:solidFill>
                <a:schemeClr val="tx1">
                  <a:lumMod val="75000"/>
                  <a:lumOff val="25000"/>
                </a:schemeClr>
              </a:solidFill>
              <a:cs typeface="+mn-ea"/>
              <a:sym typeface="+mn-lt"/>
            </a:endParaRPr>
          </a:p>
        </p:txBody>
      </p:sp>
      <p:sp>
        <p:nvSpPr>
          <p:cNvPr id="84" name="文本框 83"/>
          <p:cNvSpPr txBox="1"/>
          <p:nvPr/>
        </p:nvSpPr>
        <p:spPr>
          <a:xfrm>
            <a:off x="1899268" y="2158028"/>
            <a:ext cx="2018155" cy="39878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03   </a:t>
            </a:r>
            <a:endParaRPr lang="en-US" altLang="zh-CN" sz="2000" dirty="0">
              <a:solidFill>
                <a:schemeClr val="tx1">
                  <a:lumMod val="75000"/>
                  <a:lumOff val="25000"/>
                </a:schemeClr>
              </a:solidFill>
              <a:cs typeface="+mn-ea"/>
              <a:sym typeface="+mn-lt"/>
            </a:endParaRPr>
          </a:p>
        </p:txBody>
      </p:sp>
      <p:sp>
        <p:nvSpPr>
          <p:cNvPr id="85" name="文本框 84"/>
          <p:cNvSpPr txBox="1"/>
          <p:nvPr/>
        </p:nvSpPr>
        <p:spPr>
          <a:xfrm>
            <a:off x="8654097" y="3776733"/>
            <a:ext cx="2415485" cy="283210"/>
          </a:xfrm>
          <a:prstGeom prst="rect">
            <a:avLst/>
          </a:prstGeom>
          <a:noFill/>
        </p:spPr>
        <p:txBody>
          <a:bodyPr wrap="square" rtlCol="0">
            <a:spAutoFit/>
          </a:bodyPr>
          <a:lstStyle/>
          <a:p>
            <a:pPr>
              <a:lnSpc>
                <a:spcPts val="1500"/>
              </a:lnSpc>
            </a:pPr>
            <a:r>
              <a:rPr lang="zh-CN" altLang="en-US" sz="2000" b="1" dirty="0">
                <a:solidFill>
                  <a:schemeClr val="bg1"/>
                </a:solidFill>
                <a:cs typeface="+mn-ea"/>
                <a:sym typeface="+mn-lt"/>
              </a:rPr>
              <a:t>代码改进</a:t>
            </a:r>
            <a:endParaRPr lang="zh-CN" altLang="en-US" sz="1100" b="1" dirty="0">
              <a:solidFill>
                <a:schemeClr val="bg1"/>
              </a:solidFill>
              <a:cs typeface="+mn-ea"/>
              <a:sym typeface="+mn-lt"/>
            </a:endParaRPr>
          </a:p>
        </p:txBody>
      </p:sp>
      <p:sp>
        <p:nvSpPr>
          <p:cNvPr id="86" name="文本框 85"/>
          <p:cNvSpPr txBox="1"/>
          <p:nvPr/>
        </p:nvSpPr>
        <p:spPr>
          <a:xfrm>
            <a:off x="8896246" y="3380268"/>
            <a:ext cx="2018155" cy="398780"/>
          </a:xfrm>
          <a:prstGeom prst="rect">
            <a:avLst/>
          </a:prstGeom>
          <a:noFill/>
        </p:spPr>
        <p:txBody>
          <a:bodyPr wrap="square" rtlCol="0">
            <a:spAutoFit/>
          </a:bodyPr>
          <a:lstStyle/>
          <a:p>
            <a:r>
              <a:rPr lang="en-US" altLang="zh-CN" sz="2000" dirty="0">
                <a:solidFill>
                  <a:schemeClr val="bg1"/>
                </a:solidFill>
                <a:cs typeface="+mn-ea"/>
                <a:sym typeface="+mn-lt"/>
              </a:rPr>
              <a:t>04</a:t>
            </a:r>
            <a:endParaRPr lang="en-US" altLang="zh-CN" sz="2000" dirty="0">
              <a:solidFill>
                <a:schemeClr val="bg1"/>
              </a:solidFill>
              <a:cs typeface="+mn-ea"/>
              <a:sym typeface="+mn-lt"/>
            </a:endParaRPr>
          </a:p>
        </p:txBody>
      </p:sp>
      <p:cxnSp>
        <p:nvCxnSpPr>
          <p:cNvPr id="87" name="直接连接符 86"/>
          <p:cNvCxnSpPr/>
          <p:nvPr/>
        </p:nvCxnSpPr>
        <p:spPr>
          <a:xfrm flipH="1">
            <a:off x="7769331" y="3886089"/>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328085" y="4932468"/>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6480769" y="5044982"/>
            <a:ext cx="2415485" cy="283210"/>
          </a:xfrm>
          <a:prstGeom prst="rect">
            <a:avLst/>
          </a:prstGeom>
          <a:noFill/>
        </p:spPr>
        <p:txBody>
          <a:bodyPr wrap="square" rtlCol="0">
            <a:spAutoFit/>
          </a:bodyPr>
          <a:lstStyle/>
          <a:p>
            <a:pPr algn="ctr">
              <a:lnSpc>
                <a:spcPts val="1500"/>
              </a:lnSpc>
            </a:pPr>
            <a:r>
              <a:rPr lang="zh-CN" altLang="en-US" sz="2000" b="1" dirty="0">
                <a:solidFill>
                  <a:schemeClr val="bg1"/>
                </a:solidFill>
                <a:cs typeface="+mn-ea"/>
                <a:sym typeface="+mn-lt"/>
              </a:rPr>
              <a:t>模块设计</a:t>
            </a:r>
            <a:endParaRPr lang="zh-CN" altLang="en-US" sz="2000" b="1" dirty="0">
              <a:solidFill>
                <a:schemeClr val="bg1"/>
              </a:solidFill>
              <a:cs typeface="+mn-ea"/>
              <a:sym typeface="+mn-lt"/>
            </a:endParaRPr>
          </a:p>
        </p:txBody>
      </p:sp>
      <p:sp>
        <p:nvSpPr>
          <p:cNvPr id="90" name="文本框 89"/>
          <p:cNvSpPr txBox="1"/>
          <p:nvPr/>
        </p:nvSpPr>
        <p:spPr>
          <a:xfrm>
            <a:off x="7514763" y="4646612"/>
            <a:ext cx="2018155" cy="398780"/>
          </a:xfrm>
          <a:prstGeom prst="rect">
            <a:avLst/>
          </a:prstGeom>
          <a:noFill/>
        </p:spPr>
        <p:txBody>
          <a:bodyPr wrap="square" rtlCol="0">
            <a:spAutoFit/>
          </a:bodyPr>
          <a:lstStyle/>
          <a:p>
            <a:r>
              <a:rPr lang="en-US" altLang="zh-CN" sz="2000" dirty="0">
                <a:solidFill>
                  <a:schemeClr val="bg1"/>
                </a:solidFill>
                <a:cs typeface="+mn-ea"/>
                <a:sym typeface="+mn-lt"/>
              </a:rPr>
              <a:t>02</a:t>
            </a:r>
            <a:endParaRPr lang="en-US" altLang="zh-CN" sz="2000" dirty="0">
              <a:solidFill>
                <a:schemeClr val="bg1"/>
              </a:solidFill>
              <a:cs typeface="+mn-ea"/>
              <a:sym typeface="+mn-lt"/>
            </a:endParaRPr>
          </a:p>
        </p:txBody>
      </p:sp>
      <p:sp>
        <p:nvSpPr>
          <p:cNvPr id="92" name="文本框 91"/>
          <p:cNvSpPr txBox="1"/>
          <p:nvPr/>
        </p:nvSpPr>
        <p:spPr>
          <a:xfrm>
            <a:off x="5514295" y="1865089"/>
            <a:ext cx="2415485" cy="283210"/>
          </a:xfrm>
          <a:prstGeom prst="rect">
            <a:avLst/>
          </a:prstGeom>
          <a:noFill/>
        </p:spPr>
        <p:txBody>
          <a:bodyPr wrap="square" rtlCol="0">
            <a:spAutoFit/>
          </a:bodyPr>
          <a:lstStyle/>
          <a:p>
            <a:pPr algn="ctr">
              <a:lnSpc>
                <a:spcPts val="1500"/>
              </a:lnSpc>
            </a:pPr>
            <a:r>
              <a:rPr lang="zh-CN" altLang="en-US" sz="1800" b="1" dirty="0">
                <a:solidFill>
                  <a:schemeClr val="tx1">
                    <a:lumMod val="75000"/>
                    <a:lumOff val="25000"/>
                  </a:schemeClr>
                </a:solidFill>
                <a:cs typeface="+mn-ea"/>
                <a:sym typeface="+mn-lt"/>
              </a:rPr>
              <a:t>学习领悟</a:t>
            </a:r>
            <a:endParaRPr lang="zh-CN" altLang="en-US" sz="1800" b="1" dirty="0">
              <a:solidFill>
                <a:schemeClr val="tx1">
                  <a:lumMod val="75000"/>
                  <a:lumOff val="25000"/>
                </a:schemeClr>
              </a:solidFill>
              <a:cs typeface="+mn-ea"/>
              <a:sym typeface="+mn-lt"/>
            </a:endParaRPr>
          </a:p>
        </p:txBody>
      </p:sp>
      <p:sp>
        <p:nvSpPr>
          <p:cNvPr id="93" name="文本框 92"/>
          <p:cNvSpPr txBox="1"/>
          <p:nvPr/>
        </p:nvSpPr>
        <p:spPr>
          <a:xfrm>
            <a:off x="6467121" y="1466084"/>
            <a:ext cx="2018155" cy="39878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05</a:t>
            </a:r>
            <a:endParaRPr lang="en-US" altLang="zh-CN" sz="2000" dirty="0">
              <a:solidFill>
                <a:schemeClr val="tx1">
                  <a:lumMod val="75000"/>
                  <a:lumOff val="25000"/>
                </a:schemeClr>
              </a:solidFill>
              <a:cs typeface="+mn-ea"/>
              <a:sym typeface="+mn-lt"/>
            </a:endParaRPr>
          </a:p>
        </p:txBody>
      </p:sp>
      <p:sp>
        <p:nvSpPr>
          <p:cNvPr id="76" name="矩形: 圆角 49"/>
          <p:cNvSpPr/>
          <p:nvPr/>
        </p:nvSpPr>
        <p:spPr>
          <a:xfrm>
            <a:off x="10608945" y="626300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77" name="组合 76"/>
          <p:cNvGrpSpPr/>
          <p:nvPr/>
        </p:nvGrpSpPr>
        <p:grpSpPr>
          <a:xfrm>
            <a:off x="3628390" y="6265545"/>
            <a:ext cx="8120380" cy="309245"/>
            <a:chOff x="6016" y="497"/>
            <a:chExt cx="12788" cy="487"/>
          </a:xfrm>
        </p:grpSpPr>
        <p:sp>
          <p:nvSpPr>
            <p:cNvPr id="78" name="文本框 77"/>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91" name="文本框 90"/>
            <p:cNvSpPr txBox="1"/>
            <p:nvPr/>
          </p:nvSpPr>
          <p:spPr>
            <a:xfrm>
              <a:off x="8350" y="501"/>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94" name="文本框 93"/>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95" name="文本框 94"/>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96" name="文本框 95"/>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97" name="文本框 96"/>
            <p:cNvSpPr txBox="1"/>
            <p:nvPr/>
          </p:nvSpPr>
          <p:spPr>
            <a:xfrm>
              <a:off x="6016" y="497"/>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1737995" y="3275965"/>
            <a:ext cx="2597150" cy="3361055"/>
          </a:xfrm>
          <a:prstGeom prst="rect">
            <a:avLst/>
          </a:prstGeom>
          <a:noFill/>
        </p:spPr>
        <p:txBody>
          <a:bodyPr wrap="square" rtlCol="0">
            <a:spAutoFit/>
          </a:bodyPr>
          <a:lstStyle/>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主要负责本次作业代码复现工作，包括模块设计、五种优化算法的实现与调试、模型训练、结果分析与可视化等。在此基础上，相应地完成了报告中第 5、6 部分的撰写。在本次随机过程课程大作业中，我以课程的理论知识为基础，尝试阅读顶会论文，通过搜集文献资料等方法开拓了自己的知识面，对科研工作、科研领域等有了初步了解。将抽象的算法描述复现为代码，需要我们对论文内容的深刻理解，更需要我们细致耐心、积极探索、勇于尝试。通过本次实验，我与队友分工协作，加深了对双层优化算法、基于动量或方差减少策略算法、随机化方法、单环设计与双环设计等概念的理解，提高了文献阅读能力、编程实践能力与自主探究能力。</a:t>
            </a:r>
            <a:endParaRPr sz="11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grpSp>
        <p:nvGrpSpPr>
          <p:cNvPr id="6" name="组合 5"/>
          <p:cNvGrpSpPr/>
          <p:nvPr/>
        </p:nvGrpSpPr>
        <p:grpSpPr>
          <a:xfrm>
            <a:off x="1588665" y="2658264"/>
            <a:ext cx="8404860" cy="514350"/>
            <a:chOff x="1588665" y="3649499"/>
            <a:chExt cx="8404860" cy="514350"/>
          </a:xfrm>
        </p:grpSpPr>
        <p:sp>
          <p:nvSpPr>
            <p:cNvPr id="4" name="矩形 3"/>
            <p:cNvSpPr/>
            <p:nvPr/>
          </p:nvSpPr>
          <p:spPr>
            <a:xfrm>
              <a:off x="1588665" y="3649499"/>
              <a:ext cx="2897251" cy="514299"/>
            </a:xfrm>
            <a:prstGeom prst="rect">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矩形 83"/>
            <p:cNvSpPr/>
            <p:nvPr/>
          </p:nvSpPr>
          <p:spPr>
            <a:xfrm>
              <a:off x="4440267" y="3649499"/>
              <a:ext cx="2897251" cy="514299"/>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矩形 84"/>
            <p:cNvSpPr/>
            <p:nvPr/>
          </p:nvSpPr>
          <p:spPr>
            <a:xfrm>
              <a:off x="7321445" y="3649499"/>
              <a:ext cx="2672080" cy="514350"/>
            </a:xfrm>
            <a:prstGeom prst="rect">
              <a:avLst/>
            </a:prstGeom>
            <a:solidFill>
              <a:srgbClr val="AAC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文本框 87"/>
            <p:cNvSpPr txBox="1"/>
            <p:nvPr/>
          </p:nvSpPr>
          <p:spPr>
            <a:xfrm>
              <a:off x="1640100" y="3668549"/>
              <a:ext cx="1311275" cy="398780"/>
            </a:xfrm>
            <a:prstGeom prst="rect">
              <a:avLst/>
            </a:prstGeom>
            <a:noFill/>
          </p:spPr>
          <p:txBody>
            <a:bodyPr wrap="square" rtlCol="0">
              <a:spAutoFit/>
            </a:bodyPr>
            <a:lstStyle/>
            <a:p>
              <a:r>
                <a:rPr lang="zh-CN" altLang="en-US" sz="2000" dirty="0">
                  <a:solidFill>
                    <a:schemeClr val="bg1"/>
                  </a:solidFill>
                  <a:cs typeface="+mn-ea"/>
                  <a:sym typeface="+mn-lt"/>
                </a:rPr>
                <a:t>胡孝博</a:t>
              </a:r>
              <a:endParaRPr lang="zh-CN" altLang="en-US" sz="2000" dirty="0">
                <a:solidFill>
                  <a:schemeClr val="bg1"/>
                </a:solidFill>
                <a:cs typeface="+mn-ea"/>
                <a:sym typeface="+mn-lt"/>
              </a:endParaRPr>
            </a:p>
          </p:txBody>
        </p:sp>
        <p:sp>
          <p:nvSpPr>
            <p:cNvPr id="89" name="文本框 88"/>
            <p:cNvSpPr txBox="1"/>
            <p:nvPr/>
          </p:nvSpPr>
          <p:spPr>
            <a:xfrm>
              <a:off x="4440690" y="3668389"/>
              <a:ext cx="831820" cy="398780"/>
            </a:xfrm>
            <a:prstGeom prst="rect">
              <a:avLst/>
            </a:prstGeom>
            <a:noFill/>
          </p:spPr>
          <p:txBody>
            <a:bodyPr wrap="square" rtlCol="0">
              <a:spAutoFit/>
            </a:bodyPr>
            <a:lstStyle/>
            <a:p>
              <a:r>
                <a:rPr lang="zh-CN" altLang="en-US" sz="2000" dirty="0">
                  <a:solidFill>
                    <a:schemeClr val="bg1"/>
                  </a:solidFill>
                  <a:cs typeface="+mn-ea"/>
                  <a:sym typeface="+mn-lt"/>
                </a:rPr>
                <a:t>徐奕</a:t>
              </a:r>
              <a:endParaRPr lang="zh-CN" altLang="en-US" sz="2000" dirty="0">
                <a:solidFill>
                  <a:schemeClr val="bg1"/>
                </a:solidFill>
                <a:cs typeface="+mn-ea"/>
                <a:sym typeface="+mn-lt"/>
              </a:endParaRPr>
            </a:p>
          </p:txBody>
        </p:sp>
        <p:sp>
          <p:nvSpPr>
            <p:cNvPr id="90" name="文本框 89"/>
            <p:cNvSpPr txBox="1"/>
            <p:nvPr/>
          </p:nvSpPr>
          <p:spPr>
            <a:xfrm>
              <a:off x="7299220" y="3668549"/>
              <a:ext cx="1465580" cy="398780"/>
            </a:xfrm>
            <a:prstGeom prst="rect">
              <a:avLst/>
            </a:prstGeom>
            <a:noFill/>
          </p:spPr>
          <p:txBody>
            <a:bodyPr wrap="square" rtlCol="0">
              <a:spAutoFit/>
            </a:bodyPr>
            <a:lstStyle/>
            <a:p>
              <a:r>
                <a:rPr lang="zh-CN" altLang="en-US" sz="2000" dirty="0">
                  <a:solidFill>
                    <a:schemeClr val="bg1"/>
                  </a:solidFill>
                  <a:cs typeface="+mn-ea"/>
                  <a:sym typeface="+mn-lt"/>
                </a:rPr>
                <a:t>张家瑞</a:t>
              </a:r>
              <a:endParaRPr lang="zh-CN" altLang="en-US" sz="2000" dirty="0">
                <a:solidFill>
                  <a:schemeClr val="bg1"/>
                </a:solidFill>
                <a:cs typeface="+mn-ea"/>
                <a:sym typeface="+mn-lt"/>
              </a:endParaRPr>
            </a:p>
          </p:txBody>
        </p:sp>
      </p:grpSp>
      <p:sp>
        <p:nvSpPr>
          <p:cNvPr id="91" name="文本框 90"/>
          <p:cNvSpPr txBox="1"/>
          <p:nvPr/>
        </p:nvSpPr>
        <p:spPr>
          <a:xfrm>
            <a:off x="4605020" y="3275965"/>
            <a:ext cx="2564130" cy="3169285"/>
          </a:xfrm>
          <a:prstGeom prst="rect">
            <a:avLst/>
          </a:prstGeom>
          <a:noFill/>
        </p:spPr>
        <p:txBody>
          <a:bodyPr wrap="square" rtlCol="0">
            <a:spAutoFit/>
          </a:bodyPr>
          <a:lstStyle/>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mn-ea"/>
                <a:sym typeface="+mn-lt"/>
              </a:rPr>
              <a:t>本次实验我主要负责对项目各部分进行整合、调试，对部分算法进行优化并撰写报告。在项目的整体整合和调试过程中，提高了我的动手实践的能力，也让我更加深刻的了解在算法背后</a:t>
            </a:r>
            <a:endParaRPr sz="1100" dirty="0">
              <a:solidFill>
                <a:schemeClr val="tx1">
                  <a:lumMod val="75000"/>
                  <a:lumOff val="25000"/>
                </a:schemeClr>
              </a:solidFill>
              <a:latin typeface="等线" panose="02010600030101010101" charset="-122"/>
              <a:ea typeface="等线" panose="02010600030101010101" charset="-122"/>
              <a:cs typeface="+mn-ea"/>
              <a:sym typeface="+mn-lt"/>
            </a:endParaRPr>
          </a:p>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mn-ea"/>
                <a:sym typeface="+mn-lt"/>
              </a:rPr>
              <a:t>的数理知识，在论文的复现过程中关注到了许多在实现过程中的细节，；在优化部分算法的过程中加深了对双层优化以及零阶近似等方面的认识了解。在整个实验进程中，能认真设计了自己负责的部分，同时也对实验的各个模块进行了合理的整合，调试过程中也始终保持耐心，关注每一个细节，根据运行情况对各个部分进行适应性的调整，并及时给其他两位组员反馈，共同修</a:t>
            </a:r>
            <a:r>
              <a:rPr lang="zh-CN" sz="1100" dirty="0">
                <a:solidFill>
                  <a:schemeClr val="tx1">
                    <a:lumMod val="75000"/>
                    <a:lumOff val="25000"/>
                  </a:schemeClr>
                </a:solidFill>
                <a:latin typeface="等线" panose="02010600030101010101" charset="-122"/>
                <a:ea typeface="等线" panose="02010600030101010101" charset="-122"/>
                <a:cs typeface="+mn-ea"/>
                <a:sym typeface="+mn-lt"/>
              </a:rPr>
              <a:t>改，解决问题。</a:t>
            </a:r>
            <a:endParaRPr lang="zh-CN" sz="1100" dirty="0">
              <a:solidFill>
                <a:schemeClr val="tx1">
                  <a:lumMod val="75000"/>
                  <a:lumOff val="25000"/>
                </a:schemeClr>
              </a:solidFill>
              <a:latin typeface="等线" panose="02010600030101010101" charset="-122"/>
              <a:ea typeface="等线" panose="02010600030101010101" charset="-122"/>
              <a:cs typeface="+mn-ea"/>
              <a:sym typeface="+mn-lt"/>
            </a:endParaRPr>
          </a:p>
        </p:txBody>
      </p:sp>
      <p:sp>
        <p:nvSpPr>
          <p:cNvPr id="93" name="文本框 92"/>
          <p:cNvSpPr txBox="1"/>
          <p:nvPr/>
        </p:nvSpPr>
        <p:spPr>
          <a:xfrm>
            <a:off x="7439025" y="3275965"/>
            <a:ext cx="2048510" cy="2784475"/>
          </a:xfrm>
          <a:prstGeom prst="rect">
            <a:avLst/>
          </a:prstGeom>
          <a:noFill/>
        </p:spPr>
        <p:txBody>
          <a:bodyPr wrap="square" rtlCol="0">
            <a:spAutoFit/>
          </a:bodyPr>
          <a:lstStyle/>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mn-ea"/>
                <a:sym typeface="+mn-lt"/>
              </a:rPr>
              <a:t>本次实验我在对项目逻辑进行梳理，在此过程中了解到更多基于现有科学成果进行科研的方法，提高了科研能力。对背景知识进行补充的过程中，了解到一些随机过程及机器学习相关问题定义和解决方法，丰富了知识储备。在实验总结过程中，了解论文行文逻辑和具体成果，加深了对论文研究成果的理解。在整个复现过程中，和队友积极沟通，对项目的团队设计有了更好的认识，共同完成了此次论文</a:t>
            </a:r>
            <a:endParaRPr sz="1100" dirty="0">
              <a:solidFill>
                <a:schemeClr val="tx1">
                  <a:lumMod val="75000"/>
                  <a:lumOff val="25000"/>
                </a:schemeClr>
              </a:solidFill>
              <a:latin typeface="等线" panose="02010600030101010101" charset="-122"/>
              <a:ea typeface="等线" panose="02010600030101010101" charset="-122"/>
              <a:cs typeface="+mn-ea"/>
              <a:sym typeface="+mn-lt"/>
            </a:endParaRPr>
          </a:p>
        </p:txBody>
      </p:sp>
      <p:sp>
        <p:nvSpPr>
          <p:cNvPr id="104" name="文本框 103"/>
          <p:cNvSpPr txBox="1"/>
          <p:nvPr/>
        </p:nvSpPr>
        <p:spPr>
          <a:xfrm>
            <a:off x="1565275" y="1827530"/>
            <a:ext cx="8428355" cy="668020"/>
          </a:xfrm>
          <a:prstGeom prst="rect">
            <a:avLst/>
          </a:prstGeom>
          <a:noFill/>
        </p:spPr>
        <p:txBody>
          <a:bodyPr wrap="square" rtlCol="0">
            <a:spAutoFit/>
          </a:bodyPr>
          <a:lstStyle/>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mn-ea"/>
                <a:sym typeface="+mn-lt"/>
              </a:rPr>
              <a:t>胡孝博：主要负责代码复现工作，完成了报告中代码复现与算法综合比较部分。</a:t>
            </a:r>
            <a:endParaRPr sz="1100" dirty="0">
              <a:solidFill>
                <a:schemeClr val="tx1">
                  <a:lumMod val="75000"/>
                  <a:lumOff val="25000"/>
                </a:schemeClr>
              </a:solidFill>
              <a:latin typeface="等线" panose="02010600030101010101" charset="-122"/>
              <a:ea typeface="等线" panose="02010600030101010101" charset="-122"/>
              <a:cs typeface="+mn-ea"/>
              <a:sym typeface="+mn-lt"/>
            </a:endParaRPr>
          </a:p>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mn-ea"/>
                <a:sym typeface="+mn-lt"/>
              </a:rPr>
              <a:t>徐奕：</a:t>
            </a:r>
            <a:r>
              <a:rPr lang="en-US" sz="1100" dirty="0">
                <a:solidFill>
                  <a:schemeClr val="tx1">
                    <a:lumMod val="75000"/>
                    <a:lumOff val="25000"/>
                  </a:schemeClr>
                </a:solidFill>
                <a:latin typeface="等线" panose="02010600030101010101" charset="-122"/>
                <a:ea typeface="等线" panose="02010600030101010101" charset="-122"/>
                <a:cs typeface="+mn-ea"/>
                <a:sym typeface="+mn-lt"/>
              </a:rPr>
              <a:t>  </a:t>
            </a:r>
            <a:r>
              <a:rPr sz="1100" dirty="0">
                <a:solidFill>
                  <a:schemeClr val="tx1">
                    <a:lumMod val="75000"/>
                    <a:lumOff val="25000"/>
                  </a:schemeClr>
                </a:solidFill>
                <a:latin typeface="等线" panose="02010600030101010101" charset="-122"/>
                <a:ea typeface="等线" panose="02010600030101010101" charset="-122"/>
                <a:cs typeface="+mn-ea"/>
                <a:sym typeface="+mn-lt"/>
              </a:rPr>
              <a:t>主要对项目各部分进行整合、调试，对部分算法进行优化并撰写报告。</a:t>
            </a:r>
            <a:endParaRPr sz="1100" dirty="0">
              <a:solidFill>
                <a:schemeClr val="tx1">
                  <a:lumMod val="75000"/>
                  <a:lumOff val="25000"/>
                </a:schemeClr>
              </a:solidFill>
              <a:latin typeface="等线" panose="02010600030101010101" charset="-122"/>
              <a:ea typeface="等线" panose="02010600030101010101" charset="-122"/>
              <a:cs typeface="+mn-ea"/>
              <a:sym typeface="+mn-lt"/>
            </a:endParaRPr>
          </a:p>
          <a:p>
            <a:pPr algn="just">
              <a:lnSpc>
                <a:spcPts val="1500"/>
              </a:lnSpc>
            </a:pPr>
            <a:r>
              <a:rPr sz="1100" dirty="0">
                <a:solidFill>
                  <a:schemeClr val="tx1">
                    <a:lumMod val="75000"/>
                    <a:lumOff val="25000"/>
                  </a:schemeClr>
                </a:solidFill>
                <a:latin typeface="等线" panose="02010600030101010101" charset="-122"/>
                <a:ea typeface="等线" panose="02010600030101010101" charset="-122"/>
                <a:cs typeface="+mn-ea"/>
                <a:sym typeface="+mn-lt"/>
              </a:rPr>
              <a:t>张家瑞：主要负责对论文的行文逻辑梳理，对背景知识补充，对复现结果进行总结，撰写此部分报告。</a:t>
            </a:r>
            <a:endParaRPr sz="1100" dirty="0">
              <a:solidFill>
                <a:schemeClr val="tx1">
                  <a:lumMod val="75000"/>
                  <a:lumOff val="25000"/>
                </a:schemeClr>
              </a:solidFill>
              <a:latin typeface="等线" panose="02010600030101010101" charset="-122"/>
              <a:ea typeface="等线" panose="02010600030101010101" charset="-122"/>
              <a:cs typeface="+mn-ea"/>
              <a:sym typeface="+mn-lt"/>
            </a:endParaRPr>
          </a:p>
        </p:txBody>
      </p:sp>
      <p:sp>
        <p:nvSpPr>
          <p:cNvPr id="105" name="文本框 104"/>
          <p:cNvSpPr txBox="1"/>
          <p:nvPr/>
        </p:nvSpPr>
        <p:spPr>
          <a:xfrm>
            <a:off x="1484249" y="1185359"/>
            <a:ext cx="2897251" cy="46037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分工自评</a:t>
            </a:r>
            <a:endParaRPr lang="zh-CN" altLang="en-US" sz="2400" dirty="0">
              <a:solidFill>
                <a:schemeClr val="tx1">
                  <a:lumMod val="75000"/>
                  <a:lumOff val="25000"/>
                </a:schemeClr>
              </a:solidFill>
              <a:cs typeface="+mn-ea"/>
              <a:sym typeface="+mn-lt"/>
            </a:endParaRPr>
          </a:p>
        </p:txBody>
      </p:sp>
      <p:cxnSp>
        <p:nvCxnSpPr>
          <p:cNvPr id="106" name="直接连接符 105"/>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375145" y="3187147"/>
            <a:ext cx="812802" cy="1066143"/>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606435" y="2284691"/>
            <a:ext cx="944032" cy="584400"/>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662287" y="2189541"/>
            <a:ext cx="1244600" cy="7747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6339913" y="2494719"/>
            <a:ext cx="1066800" cy="1066800"/>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813244" y="4837492"/>
            <a:ext cx="685800" cy="615950"/>
          </a:xfrm>
          <a:prstGeom prst="rect">
            <a:avLst/>
          </a:prstGeom>
        </p:spPr>
      </p:pic>
      <p:pic>
        <p:nvPicPr>
          <p:cNvPr id="25" name="图片 24"/>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68732" y="2224922"/>
            <a:ext cx="1588557" cy="983391"/>
          </a:xfrm>
          <a:prstGeom prst="rect">
            <a:avLst/>
          </a:prstGeom>
        </p:spPr>
      </p:pic>
      <p:sp>
        <p:nvSpPr>
          <p:cNvPr id="36" name="文本框 35"/>
          <p:cNvSpPr txBox="1"/>
          <p:nvPr/>
        </p:nvSpPr>
        <p:spPr>
          <a:xfrm>
            <a:off x="7833995" y="2921635"/>
            <a:ext cx="4595495" cy="1014730"/>
          </a:xfrm>
          <a:prstGeom prst="rect">
            <a:avLst/>
          </a:prstGeom>
          <a:noFill/>
        </p:spPr>
        <p:txBody>
          <a:bodyPr wrap="square" rtlCol="0">
            <a:spAutoFit/>
          </a:bodyPr>
          <a:lstStyle/>
          <a:p>
            <a:r>
              <a:rPr lang="en-US" altLang="zh-CN" sz="6000" b="1" spc="100" dirty="0">
                <a:solidFill>
                  <a:srgbClr val="304086"/>
                </a:solidFill>
                <a:cs typeface="+mn-ea"/>
                <a:sym typeface="+mn-lt"/>
              </a:rPr>
              <a:t>THANKS</a:t>
            </a:r>
            <a:endParaRPr lang="en-US" altLang="zh-CN" sz="6000" b="1" spc="100" dirty="0">
              <a:solidFill>
                <a:srgbClr val="304086"/>
              </a:solidFill>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6232588" y="3873708"/>
            <a:ext cx="1281451" cy="2694982"/>
          </a:xfrm>
          <a:prstGeom prst="rect">
            <a:avLst/>
          </a:prstGeom>
        </p:spPr>
      </p:pic>
      <p:pic>
        <p:nvPicPr>
          <p:cNvPr id="49" name="图片 48"/>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1588665" y="4427361"/>
            <a:ext cx="271774" cy="356483"/>
          </a:xfrm>
          <a:prstGeom prst="rect">
            <a:avLst/>
          </a:prstGeom>
        </p:spPr>
      </p:pic>
      <p:pic>
        <p:nvPicPr>
          <p:cNvPr id="6" name="图片 5"/>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942464" y="3325522"/>
            <a:ext cx="1054139" cy="1800055"/>
          </a:xfrm>
          <a:prstGeom prst="rect">
            <a:avLst/>
          </a:prstGeom>
        </p:spPr>
      </p:pic>
      <p:pic>
        <p:nvPicPr>
          <p:cNvPr id="48" name="图片 47"/>
          <p:cNvPicPr>
            <a:picLocks noChangeAspect="1"/>
          </p:cNvPicPr>
          <p:nvPr/>
        </p:nvPicPr>
        <p:blipFill rotWithShape="1">
          <a:blip r:embed="rId10" cstate="print">
            <a:extLst>
              <a:ext uri="{28A0092B-C50C-407E-A947-70E740481C1C}">
                <a14:useLocalDpi xmlns:a14="http://schemas.microsoft.com/office/drawing/2010/main" val="0"/>
              </a:ext>
            </a:extLst>
          </a:blip>
          <a:srcRect l="-991"/>
          <a:stretch>
            <a:fillRect/>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a:off x="3053053" y="4783844"/>
            <a:ext cx="822557" cy="1116626"/>
          </a:xfrm>
          <a:prstGeom prst="rect">
            <a:avLst/>
          </a:prstGeom>
        </p:spPr>
      </p:pic>
      <p:pic>
        <p:nvPicPr>
          <p:cNvPr id="27" name="图片 26"/>
          <p:cNvPicPr>
            <a:picLocks noChangeAspect="1"/>
          </p:cNvPicPr>
          <p:nvPr/>
        </p:nvPicPr>
        <p:blipFill rotWithShape="1">
          <a:blip r:embed="rId12" cstate="print">
            <a:extLst>
              <a:ext uri="{28A0092B-C50C-407E-A947-70E740481C1C}">
                <a14:useLocalDpi xmlns:a14="http://schemas.microsoft.com/office/drawing/2010/main" val="0"/>
              </a:ext>
            </a:extLst>
          </a:blip>
          <a:srcRect/>
          <a:stretch>
            <a:fillRect/>
          </a:stretch>
        </p:blipFill>
        <p:spPr>
          <a:xfrm>
            <a:off x="4932061" y="4172472"/>
            <a:ext cx="1196891" cy="1800054"/>
          </a:xfrm>
          <a:prstGeom prst="rect">
            <a:avLst/>
          </a:prstGeom>
        </p:spPr>
      </p:pic>
      <p:pic>
        <p:nvPicPr>
          <p:cNvPr id="50" name="图片 49"/>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1051152" y="4837491"/>
            <a:ext cx="209983" cy="275432"/>
          </a:xfrm>
          <a:prstGeom prst="rect">
            <a:avLst/>
          </a:prstGeom>
        </p:spPr>
      </p:pic>
      <p:pic>
        <p:nvPicPr>
          <p:cNvPr id="12" name="图片 11"/>
          <p:cNvPicPr>
            <a:picLocks noChangeAspect="1"/>
          </p:cNvPicPr>
          <p:nvPr/>
        </p:nvPicPr>
        <p:blipFill rotWithShape="1">
          <a:blip r:embed="rId14" cstate="print">
            <a:extLst>
              <a:ext uri="{28A0092B-C50C-407E-A947-70E740481C1C}">
                <a14:useLocalDpi xmlns:a14="http://schemas.microsoft.com/office/drawing/2010/main" val="0"/>
              </a:ext>
            </a:extLst>
          </a:blip>
          <a:srcRect/>
          <a:stretch>
            <a:fillRect/>
          </a:stretch>
        </p:blipFill>
        <p:spPr>
          <a:xfrm>
            <a:off x="488136" y="5084473"/>
            <a:ext cx="509182" cy="14842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495176" y="3010975"/>
            <a:ext cx="1163627" cy="2447189"/>
          </a:xfrm>
          <a:prstGeom prst="rect">
            <a:avLst/>
          </a:prstGeom>
        </p:spPr>
      </p:pic>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1147467" y="4674933"/>
            <a:ext cx="1697518" cy="2898692"/>
          </a:xfrm>
          <a:prstGeom prst="rect">
            <a:avLst/>
          </a:prstGeom>
        </p:spPr>
      </p:pic>
      <p:pic>
        <p:nvPicPr>
          <p:cNvPr id="83" name="图片 8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3402846" y="3910631"/>
            <a:ext cx="1069701" cy="1826627"/>
          </a:xfrm>
          <a:prstGeom prst="rect">
            <a:avLst/>
          </a:prstGeom>
        </p:spPr>
      </p:pic>
      <p:pic>
        <p:nvPicPr>
          <p:cNvPr id="86" name="图片 85"/>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7958501" y="3912539"/>
            <a:ext cx="1069701" cy="1826627"/>
          </a:xfrm>
          <a:prstGeom prst="rect">
            <a:avLst/>
          </a:prstGeom>
        </p:spPr>
      </p:pic>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675600" y="4674933"/>
            <a:ext cx="1697518" cy="2898692"/>
          </a:xfrm>
          <a:prstGeom prst="rect">
            <a:avLst/>
          </a:prstGeom>
        </p:spPr>
      </p:pic>
      <p:sp>
        <p:nvSpPr>
          <p:cNvPr id="88" name="文本框 87"/>
          <p:cNvSpPr txBox="1"/>
          <p:nvPr/>
        </p:nvSpPr>
        <p:spPr>
          <a:xfrm>
            <a:off x="3507740" y="2552700"/>
            <a:ext cx="5266055" cy="706755"/>
          </a:xfrm>
          <a:prstGeom prst="rect">
            <a:avLst/>
          </a:prstGeom>
          <a:noFill/>
        </p:spPr>
        <p:txBody>
          <a:bodyPr wrap="square" rtlCol="0">
            <a:spAutoFit/>
          </a:bodyPr>
          <a:lstStyle/>
          <a:p>
            <a:pPr algn="dist"/>
            <a:r>
              <a:rPr lang="en-US" altLang="zh-CN" sz="4000" b="1" dirty="0">
                <a:solidFill>
                  <a:schemeClr val="bg1"/>
                </a:solidFill>
                <a:cs typeface="+mn-ea"/>
                <a:sym typeface="+mn-lt"/>
              </a:rPr>
              <a:t>论文概述</a:t>
            </a:r>
            <a:endParaRPr lang="zh-CN" altLang="en-US" sz="4000" b="1" dirty="0">
              <a:solidFill>
                <a:schemeClr val="bg1"/>
              </a:solidFill>
              <a:cs typeface="+mn-ea"/>
              <a:sym typeface="+mn-lt"/>
            </a:endParaRPr>
          </a:p>
        </p:txBody>
      </p:sp>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023443" y="3685549"/>
            <a:ext cx="1588557" cy="98339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524471" y="3777396"/>
            <a:ext cx="990769" cy="613332"/>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7158770" y="4985625"/>
            <a:ext cx="509182" cy="1484217"/>
          </a:xfrm>
          <a:prstGeom prst="rect">
            <a:avLst/>
          </a:prstGeom>
        </p:spPr>
      </p:pic>
      <p:pic>
        <p:nvPicPr>
          <p:cNvPr id="20" name="图片 19"/>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3895701" y="5458164"/>
            <a:ext cx="784295" cy="1028752"/>
          </a:xfrm>
          <a:prstGeom prst="rect">
            <a:avLst/>
          </a:prstGeom>
        </p:spPr>
      </p:pic>
      <p:pic>
        <p:nvPicPr>
          <p:cNvPr id="95" name="图片 94"/>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8260748" y="5458164"/>
            <a:ext cx="411027" cy="539140"/>
          </a:xfrm>
          <a:prstGeom prst="rect">
            <a:avLst/>
          </a:prstGeom>
        </p:spPr>
      </p:pic>
      <p:pic>
        <p:nvPicPr>
          <p:cNvPr id="96" name="图片 95"/>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6575423" y="5965693"/>
            <a:ext cx="509182" cy="667889"/>
          </a:xfrm>
          <a:prstGeom prst="rect">
            <a:avLst/>
          </a:prstGeom>
        </p:spPr>
      </p:pic>
      <p:pic>
        <p:nvPicPr>
          <p:cNvPr id="97" name="图片 96"/>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4705532" y="4594014"/>
            <a:ext cx="509182" cy="1484217"/>
          </a:xfrm>
          <a:prstGeom prst="rect">
            <a:avLst/>
          </a:prstGeom>
        </p:spPr>
      </p:pic>
      <p:pic>
        <p:nvPicPr>
          <p:cNvPr id="21" name="图片 20"/>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7608309" y="5621609"/>
            <a:ext cx="517023" cy="701862"/>
          </a:xfrm>
          <a:prstGeom prst="rect">
            <a:avLst/>
          </a:prstGeom>
        </p:spPr>
      </p:pic>
      <p:grpSp>
        <p:nvGrpSpPr>
          <p:cNvPr id="30" name="组合 29"/>
          <p:cNvGrpSpPr/>
          <p:nvPr/>
        </p:nvGrpSpPr>
        <p:grpSpPr>
          <a:xfrm>
            <a:off x="5056396" y="1480050"/>
            <a:ext cx="1740999" cy="1014730"/>
            <a:chOff x="5056396" y="1480050"/>
            <a:chExt cx="1740999" cy="1014730"/>
          </a:xfrm>
        </p:grpSpPr>
        <p:sp>
          <p:nvSpPr>
            <p:cNvPr id="87" name="文本框 86"/>
            <p:cNvSpPr txBox="1"/>
            <p:nvPr/>
          </p:nvSpPr>
          <p:spPr>
            <a:xfrm>
              <a:off x="5523993" y="1480050"/>
              <a:ext cx="1273402" cy="1014730"/>
            </a:xfrm>
            <a:prstGeom prst="rect">
              <a:avLst/>
            </a:prstGeom>
            <a:noFill/>
          </p:spPr>
          <p:txBody>
            <a:bodyPr wrap="square" rtlCol="0">
              <a:spAutoFit/>
            </a:bodyPr>
            <a:lstStyle/>
            <a:p>
              <a:pPr algn="dist"/>
              <a:r>
                <a:rPr lang="en-US" altLang="zh-CN" sz="6000" b="1" dirty="0">
                  <a:solidFill>
                    <a:srgbClr val="304086"/>
                  </a:solidFill>
                  <a:cs typeface="+mn-ea"/>
                  <a:sym typeface="+mn-lt"/>
                </a:rPr>
                <a:t>01</a:t>
              </a:r>
              <a:endParaRPr lang="zh-CN" altLang="en-US" sz="6000" b="1" dirty="0">
                <a:solidFill>
                  <a:srgbClr val="304086"/>
                </a:solidFill>
                <a:cs typeface="+mn-ea"/>
                <a:sym typeface="+mn-lt"/>
              </a:endParaRPr>
            </a:p>
          </p:txBody>
        </p:sp>
        <p:sp>
          <p:nvSpPr>
            <p:cNvPr id="110" name="任意多边形: 形状 109"/>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grpSp>
        <p:nvGrpSpPr>
          <p:cNvPr id="3" name="组合 2"/>
          <p:cNvGrpSpPr/>
          <p:nvPr/>
        </p:nvGrpSpPr>
        <p:grpSpPr>
          <a:xfrm>
            <a:off x="3634740" y="295275"/>
            <a:ext cx="8305800" cy="328930"/>
            <a:chOff x="5724" y="465"/>
            <a:chExt cx="13080" cy="518"/>
          </a:xfrm>
        </p:grpSpPr>
        <p:sp>
          <p:nvSpPr>
            <p:cNvPr id="10" name="矩形: 圆角 49"/>
            <p:cNvSpPr/>
            <p:nvPr/>
          </p:nvSpPr>
          <p:spPr>
            <a:xfrm>
              <a:off x="5724" y="465"/>
              <a:ext cx="2047" cy="484"/>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466"/>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5952" y="466"/>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p:cNvSpPr/>
          <p:nvPr/>
        </p:nvSpPr>
        <p:spPr>
          <a:xfrm>
            <a:off x="-2971799" y="-101600"/>
            <a:ext cx="83947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6418269" y="1403528"/>
            <a:ext cx="766467" cy="6827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p:cNvSpPr txBox="1"/>
          <p:nvPr/>
        </p:nvSpPr>
        <p:spPr>
          <a:xfrm>
            <a:off x="5286375" y="1714500"/>
            <a:ext cx="6701790" cy="4276725"/>
          </a:xfrm>
          <a:prstGeom prst="rect">
            <a:avLst/>
          </a:prstGeom>
          <a:noFill/>
        </p:spPr>
        <p:txBody>
          <a:bodyPr wrap="square" rtlCol="0">
            <a:spAutoFit/>
          </a:bodyPr>
          <a:lstStyle/>
          <a:p>
            <a:pPr algn="just">
              <a:lnSpc>
                <a:spcPct val="100000"/>
              </a:lnSpc>
            </a:pPr>
            <a:r>
              <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双层优化（Bilevel Optimization）</a:t>
            </a: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是本文研究的核心问题，作为近年来机器学习一个常用的优化算法，它广泛应用于超参数优化算法、多任务和元学习、网络架构搜索、生成对抗学习、深度强化学习等研究方向。</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我们在本次复现过程中，首先对双层优化相关文献进行了阅读和探究</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在原理层面，我们</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总结、比较了如下概念：</a:t>
            </a:r>
            <a:endPar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742950" lvl="1" indent="-285750" algn="just">
              <a:lnSpc>
                <a:spcPct val="100000"/>
              </a:lnSpc>
              <a:buFont typeface="Wingdings" panose="05000000000000000000" charset="0"/>
              <a:buChar char="l"/>
            </a:pPr>
            <a:r>
              <a:rPr lang="zh-CN" altLang="en-US"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凸优化问题中的非凸、强凸等特性</a:t>
            </a:r>
            <a:endParaRPr lang="zh-CN" altLang="en-US"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742950" lvl="1" indent="-285750" algn="just">
              <a:lnSpc>
                <a:spcPct val="100000"/>
              </a:lnSpc>
              <a:buFont typeface="Wingdings" panose="05000000000000000000" charset="0"/>
              <a:buChar char="l"/>
            </a:pPr>
            <a:r>
              <a:rPr lang="zh-CN" altLang="en-US"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优化策略中随机性方法与确定性方法</a:t>
            </a:r>
            <a:endPar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742950" lvl="1" indent="-285750" algn="just">
              <a:lnSpc>
                <a:spcPct val="100000"/>
              </a:lnSpc>
              <a:buFont typeface="Wingdings" panose="05000000000000000000" charset="0"/>
              <a:buChar char="l"/>
            </a:pPr>
            <a:r>
              <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双层优化器的单回路设计与双回路设计</a:t>
            </a:r>
            <a:endPar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742950" lvl="1" indent="-285750" algn="just">
              <a:lnSpc>
                <a:spcPct val="100000"/>
              </a:lnSpc>
              <a:buFont typeface="Wingdings" panose="05000000000000000000" charset="0"/>
              <a:buChar char="l"/>
            </a:pPr>
            <a:r>
              <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基于动量的递归法（Momentum-based Recursive Approaches）</a:t>
            </a:r>
            <a:endPar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742950" lvl="1" indent="-285750" algn="just">
              <a:lnSpc>
                <a:spcPct val="100000"/>
              </a:lnSpc>
              <a:buFont typeface="Wingdings" panose="05000000000000000000" charset="0"/>
              <a:buChar char="l"/>
            </a:pPr>
            <a:r>
              <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方差降低法（Variance reduction Approaches）</a:t>
            </a:r>
            <a:endPar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742950" lvl="1" indent="-285750" algn="just">
              <a:lnSpc>
                <a:spcPct val="100000"/>
              </a:lnSpc>
              <a:buFont typeface="Wingdings" panose="05000000000000000000" charset="0"/>
              <a:buChar char="l"/>
            </a:pPr>
            <a:endParaRPr lang="en-US" altLang="zh-CN" sz="1600" b="1"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在</a:t>
            </a: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应用</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层面，我们探究了双层优化算法的可应用场景</a:t>
            </a: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，包括元学习</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超参数优化</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、网络架构搜索、生成对抗学习、深度强化</a:t>
            </a: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学习等。</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sp>
        <p:nvSpPr>
          <p:cNvPr id="140" name="文本框 139"/>
          <p:cNvSpPr txBox="1"/>
          <p:nvPr/>
        </p:nvSpPr>
        <p:spPr>
          <a:xfrm>
            <a:off x="6418286" y="943078"/>
            <a:ext cx="2018155" cy="460375"/>
          </a:xfrm>
          <a:prstGeom prst="rect">
            <a:avLst/>
          </a:prstGeom>
          <a:noFill/>
        </p:spPr>
        <p:txBody>
          <a:bodyPr wrap="square" rtlCol="0">
            <a:spAutoFit/>
          </a:bodyPr>
          <a:lstStyle/>
          <a:p>
            <a:pPr algn="just"/>
            <a:r>
              <a:rPr lang="zh-CN" altLang="en-US" sz="2400" dirty="0">
                <a:solidFill>
                  <a:srgbClr val="304086"/>
                </a:solidFill>
                <a:cs typeface="+mn-ea"/>
                <a:sym typeface="+mn-lt"/>
              </a:rPr>
              <a:t>总述</a:t>
            </a:r>
            <a:endParaRPr lang="zh-CN" altLang="en-US" sz="2400" dirty="0">
              <a:solidFill>
                <a:srgbClr val="304086"/>
              </a:solidFill>
              <a:cs typeface="+mn-ea"/>
              <a:sym typeface="+mn-lt"/>
            </a:endParaRPr>
          </a:p>
        </p:txBody>
      </p:sp>
      <p:grpSp>
        <p:nvGrpSpPr>
          <p:cNvPr id="8" name="组合 7"/>
          <p:cNvGrpSpPr/>
          <p:nvPr/>
        </p:nvGrpSpPr>
        <p:grpSpPr>
          <a:xfrm>
            <a:off x="1328879" y="1672345"/>
            <a:ext cx="3957438" cy="4126415"/>
            <a:chOff x="1322945" y="1892542"/>
            <a:chExt cx="3797521" cy="3959670"/>
          </a:xfrm>
        </p:grpSpPr>
        <p:grpSp>
          <p:nvGrpSpPr>
            <p:cNvPr id="6" name="组合 5"/>
            <p:cNvGrpSpPr/>
            <p:nvPr/>
          </p:nvGrpSpPr>
          <p:grpSpPr>
            <a:xfrm>
              <a:off x="1361311" y="1892542"/>
              <a:ext cx="3759155" cy="3851312"/>
              <a:chOff x="1247011" y="2059510"/>
              <a:chExt cx="3280974" cy="3361408"/>
            </a:xfrm>
          </p:grpSpPr>
          <p:grpSp>
            <p:nvGrpSpPr>
              <p:cNvPr id="5" name="组合 4"/>
              <p:cNvGrpSpPr/>
              <p:nvPr/>
            </p:nvGrpSpPr>
            <p:grpSpPr>
              <a:xfrm>
                <a:off x="1247011" y="2059510"/>
                <a:ext cx="3280974" cy="3361408"/>
                <a:chOff x="1361311" y="2110310"/>
                <a:chExt cx="3280974" cy="3361408"/>
              </a:xfrm>
            </p:grpSpPr>
            <p:sp>
              <p:nvSpPr>
                <p:cNvPr id="18" name="Google Shape;283;p20"/>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9" name="Google Shape;284;p20"/>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nvGrpSpPr>
                <p:cNvPr id="4" name="组合 3"/>
                <p:cNvGrpSpPr/>
                <p:nvPr/>
              </p:nvGrpSpPr>
              <p:grpSpPr>
                <a:xfrm>
                  <a:off x="2485042" y="2923242"/>
                  <a:ext cx="385524" cy="703219"/>
                  <a:chOff x="2485042" y="2923242"/>
                  <a:chExt cx="385524" cy="703219"/>
                </a:xfrm>
              </p:grpSpPr>
              <p:sp>
                <p:nvSpPr>
                  <p:cNvPr id="3" name="矩形 2"/>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p:cNvGrpSpPr/>
                <p:nvPr/>
              </p:nvGrpSpPr>
              <p:grpSpPr>
                <a:xfrm flipH="1">
                  <a:off x="3044424" y="2931213"/>
                  <a:ext cx="385524" cy="703219"/>
                  <a:chOff x="2485042" y="2923242"/>
                  <a:chExt cx="385524" cy="703219"/>
                </a:xfrm>
              </p:grpSpPr>
              <p:sp>
                <p:nvSpPr>
                  <p:cNvPr id="102" name="矩形 2"/>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1" fmla="*/ 0 w 518811"/>
                      <a:gd name="connsiteY0-2" fmla="*/ 0 h 255269"/>
                      <a:gd name="connsiteX1-3" fmla="*/ 518811 w 518811"/>
                      <a:gd name="connsiteY1-4" fmla="*/ 0 h 255269"/>
                      <a:gd name="connsiteX2-5" fmla="*/ 518811 w 518811"/>
                      <a:gd name="connsiteY2-6" fmla="*/ 255269 h 255269"/>
                      <a:gd name="connsiteX3-7" fmla="*/ 0 w 518811"/>
                      <a:gd name="connsiteY3-8" fmla="*/ 45719 h 255269"/>
                      <a:gd name="connsiteX4-9" fmla="*/ 0 w 518811"/>
                      <a:gd name="connsiteY4-10" fmla="*/ 0 h 255269"/>
                      <a:gd name="connsiteX0-11" fmla="*/ 0 w 518811"/>
                      <a:gd name="connsiteY0-12" fmla="*/ 0 h 255269"/>
                      <a:gd name="connsiteX1-13" fmla="*/ 518811 w 518811"/>
                      <a:gd name="connsiteY1-14" fmla="*/ 204788 h 255269"/>
                      <a:gd name="connsiteX2-15" fmla="*/ 518811 w 518811"/>
                      <a:gd name="connsiteY2-16" fmla="*/ 255269 h 255269"/>
                      <a:gd name="connsiteX3-17" fmla="*/ 0 w 518811"/>
                      <a:gd name="connsiteY3-18" fmla="*/ 45719 h 255269"/>
                      <a:gd name="connsiteX4-19" fmla="*/ 0 w 518811"/>
                      <a:gd name="connsiteY4-20" fmla="*/ 0 h 255269"/>
                      <a:gd name="connsiteX0-21" fmla="*/ 0 w 518811"/>
                      <a:gd name="connsiteY0-22" fmla="*/ 0 h 252888"/>
                      <a:gd name="connsiteX1-23" fmla="*/ 518811 w 518811"/>
                      <a:gd name="connsiteY1-24" fmla="*/ 204788 h 252888"/>
                      <a:gd name="connsiteX2-25" fmla="*/ 518811 w 518811"/>
                      <a:gd name="connsiteY2-26" fmla="*/ 252888 h 252888"/>
                      <a:gd name="connsiteX3-27" fmla="*/ 0 w 518811"/>
                      <a:gd name="connsiteY3-28" fmla="*/ 45719 h 252888"/>
                      <a:gd name="connsiteX4-29" fmla="*/ 0 w 518811"/>
                      <a:gd name="connsiteY4-30" fmla="*/ 0 h 2528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0" name="Google Shape;285;p20"/>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1" name="Google Shape;286;p20"/>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dirty="0">
                    <a:solidFill>
                      <a:srgbClr val="000000"/>
                    </a:solidFill>
                    <a:cs typeface="+mn-ea"/>
                    <a:sym typeface="+mn-lt"/>
                  </a:endParaRPr>
                </a:p>
              </p:txBody>
            </p:sp>
            <p:sp>
              <p:nvSpPr>
                <p:cNvPr id="22" name="Google Shape;287;p20"/>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3" name="Google Shape;288;p20"/>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4" name="Google Shape;289;p20"/>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5" name="Google Shape;290;p20"/>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6" name="Google Shape;291;p20"/>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7" name="Google Shape;292;p20"/>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28" name="Google Shape;293;p20"/>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0" name="Google Shape;294;p20"/>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1" name="Google Shape;295;p20"/>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2" name="Google Shape;296;p20"/>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3" name="Google Shape;297;p20"/>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4" name="Google Shape;298;p20"/>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5" name="Google Shape;299;p20"/>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6" name="Google Shape;300;p20"/>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7" name="Google Shape;301;p20"/>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8" name="Google Shape;302;p20"/>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dirty="0">
                    <a:solidFill>
                      <a:srgbClr val="000000"/>
                    </a:solidFill>
                    <a:cs typeface="+mn-ea"/>
                    <a:sym typeface="+mn-lt"/>
                  </a:endParaRPr>
                </a:p>
              </p:txBody>
            </p:sp>
            <p:sp>
              <p:nvSpPr>
                <p:cNvPr id="39" name="Google Shape;303;p20"/>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48" name="Google Shape;304;p20"/>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49" name="Google Shape;305;p20"/>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1" name="Google Shape;306;p20"/>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2" name="Google Shape;307;p20"/>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3" name="Google Shape;308;p20"/>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5" name="Google Shape;309;p20"/>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56" name="Google Shape;310;p20"/>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108" name="Google Shape;1002;p32"/>
              <p:cNvGrpSpPr/>
              <p:nvPr/>
            </p:nvGrpSpPr>
            <p:grpSpPr>
              <a:xfrm>
                <a:off x="2765923" y="2184942"/>
                <a:ext cx="186656" cy="218219"/>
                <a:chOff x="-48237000" y="2342650"/>
                <a:chExt cx="256800" cy="300225"/>
              </a:xfrm>
              <a:solidFill>
                <a:schemeClr val="bg1"/>
              </a:solidFill>
            </p:grpSpPr>
            <p:sp>
              <p:nvSpPr>
                <p:cNvPr id="109" name="Google Shape;1003;p32"/>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0" name="Google Shape;1004;p32"/>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1" name="Google Shape;1005;p32"/>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sp>
            <p:nvSpPr>
              <p:cNvPr id="114" name="Google Shape;973;p32"/>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nvGrpSpPr>
              <p:cNvPr id="117" name="Google Shape;1014;p32"/>
              <p:cNvGrpSpPr/>
              <p:nvPr/>
            </p:nvGrpSpPr>
            <p:grpSpPr>
              <a:xfrm>
                <a:off x="1928265" y="3536562"/>
                <a:ext cx="210156" cy="210714"/>
                <a:chOff x="-1700225" y="2768875"/>
                <a:chExt cx="291450" cy="292225"/>
              </a:xfrm>
              <a:solidFill>
                <a:schemeClr val="bg1"/>
              </a:solidFill>
            </p:grpSpPr>
            <p:sp>
              <p:nvSpPr>
                <p:cNvPr id="118" name="Google Shape;1015;p32"/>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19" name="Google Shape;1016;p32"/>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20" name="Google Shape;1017;p32"/>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21" name="Google Shape;1018;p32"/>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22" name="Google Shape;1019;p32"/>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23" name="Google Shape;1020;p32"/>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126" name="Google Shape;982;p32"/>
              <p:cNvGrpSpPr/>
              <p:nvPr/>
            </p:nvGrpSpPr>
            <p:grpSpPr>
              <a:xfrm>
                <a:off x="2787561" y="3416113"/>
                <a:ext cx="217055" cy="215301"/>
                <a:chOff x="-31166825" y="1939525"/>
                <a:chExt cx="293800" cy="291425"/>
              </a:xfrm>
              <a:solidFill>
                <a:schemeClr val="bg1"/>
              </a:solidFill>
            </p:grpSpPr>
            <p:sp>
              <p:nvSpPr>
                <p:cNvPr id="127" name="Google Shape;983;p32"/>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28" name="Google Shape;984;p32"/>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29" name="Google Shape;985;p32"/>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0" name="Google Shape;986;p32"/>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1" name="Google Shape;987;p32"/>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2" name="Google Shape;988;p32"/>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3" name="Google Shape;989;p32"/>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4" name="Google Shape;990;p32"/>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5" name="Google Shape;991;p32"/>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6" name="Google Shape;992;p32"/>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137" name="Google Shape;993;p32"/>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pic>
          <p:nvPicPr>
            <p:cNvPr id="144" name="图片 14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322945" y="4618774"/>
              <a:ext cx="908606" cy="1233438"/>
            </a:xfrm>
            <a:prstGeom prst="rect">
              <a:avLst/>
            </a:prstGeom>
          </p:spPr>
        </p:pic>
      </p:grpSp>
      <p:cxnSp>
        <p:nvCxnSpPr>
          <p:cNvPr id="145" name="直接连接符 144"/>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0" name="矩形: 圆角 49"/>
          <p:cNvSpPr/>
          <p:nvPr/>
        </p:nvSpPr>
        <p:spPr>
          <a:xfrm>
            <a:off x="3891915" y="6339840"/>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14" name="组合 13"/>
          <p:cNvGrpSpPr/>
          <p:nvPr/>
        </p:nvGrpSpPr>
        <p:grpSpPr>
          <a:xfrm>
            <a:off x="4069080" y="6339840"/>
            <a:ext cx="7919085" cy="306070"/>
            <a:chOff x="6408" y="9984"/>
            <a:chExt cx="12471" cy="482"/>
          </a:xfrm>
        </p:grpSpPr>
        <p:sp>
          <p:nvSpPr>
            <p:cNvPr id="11" name="文本框 10"/>
            <p:cNvSpPr txBox="1"/>
            <p:nvPr/>
          </p:nvSpPr>
          <p:spPr>
            <a:xfrm>
              <a:off x="11315" y="9984"/>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5" name="文本框 14"/>
            <p:cNvSpPr txBox="1"/>
            <p:nvPr/>
          </p:nvSpPr>
          <p:spPr>
            <a:xfrm>
              <a:off x="8687" y="9984"/>
              <a:ext cx="1826" cy="483"/>
            </a:xfrm>
            <a:prstGeom prst="rect">
              <a:avLst/>
            </a:prstGeom>
            <a:noFill/>
          </p:spPr>
          <p:txBody>
            <a:bodyPr wrap="square" rtlCol="0">
              <a:spAutoFit/>
            </a:bodyPr>
            <a:p>
              <a:r>
                <a:rPr lang="en-US" altLang="zh-CN" sz="1400" spc="100" dirty="0">
                  <a:solidFill>
                    <a:schemeClr val="tx2">
                      <a:lumMod val="75000"/>
                    </a:schemeClr>
                  </a:solidFill>
                  <a:cs typeface="+mn-ea"/>
                  <a:sym typeface="+mn-lt"/>
                </a:rPr>
                <a:t>MRBO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2" name="文本框 1"/>
            <p:cNvSpPr txBox="1"/>
            <p:nvPr/>
          </p:nvSpPr>
          <p:spPr>
            <a:xfrm>
              <a:off x="13819"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代码复现</a:t>
              </a:r>
              <a:endParaRPr lang="zh-CN" altLang="en-US" sz="1400" spc="100" dirty="0">
                <a:solidFill>
                  <a:schemeClr val="tx2">
                    <a:lumMod val="75000"/>
                  </a:schemeClr>
                </a:solidFill>
                <a:cs typeface="+mn-ea"/>
                <a:sym typeface="+mn-lt"/>
              </a:endParaRPr>
            </a:p>
          </p:txBody>
        </p:sp>
        <p:sp>
          <p:nvSpPr>
            <p:cNvPr id="7" name="文本框 6"/>
            <p:cNvSpPr txBox="1"/>
            <p:nvPr/>
          </p:nvSpPr>
          <p:spPr>
            <a:xfrm>
              <a:off x="15669"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算法优化</a:t>
              </a:r>
              <a:endParaRPr lang="zh-CN" altLang="en-US" sz="1400" spc="100" dirty="0">
                <a:solidFill>
                  <a:schemeClr val="tx2">
                    <a:lumMod val="75000"/>
                  </a:schemeClr>
                </a:solidFill>
                <a:cs typeface="+mn-ea"/>
                <a:sym typeface="+mn-lt"/>
              </a:endParaRPr>
            </a:p>
          </p:txBody>
        </p:sp>
        <p:sp>
          <p:nvSpPr>
            <p:cNvPr id="12" name="文本框 11"/>
            <p:cNvSpPr txBox="1"/>
            <p:nvPr/>
          </p:nvSpPr>
          <p:spPr>
            <a:xfrm>
              <a:off x="17391"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项目总结</a:t>
              </a:r>
              <a:endParaRPr lang="zh-CN" altLang="en-US" sz="1400" spc="100" dirty="0">
                <a:solidFill>
                  <a:schemeClr val="tx2">
                    <a:lumMod val="75000"/>
                  </a:schemeClr>
                </a:solidFill>
                <a:cs typeface="+mn-ea"/>
                <a:sym typeface="+mn-lt"/>
              </a:endParaRPr>
            </a:p>
          </p:txBody>
        </p:sp>
        <p:sp>
          <p:nvSpPr>
            <p:cNvPr id="13" name="文本框 12"/>
            <p:cNvSpPr txBox="1"/>
            <p:nvPr/>
          </p:nvSpPr>
          <p:spPr>
            <a:xfrm>
              <a:off x="6408" y="9984"/>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6928677" y="3033629"/>
            <a:ext cx="4434661" cy="668020"/>
          </a:xfrm>
          <a:prstGeom prst="rect">
            <a:avLst/>
          </a:prstGeom>
          <a:noFill/>
        </p:spPr>
        <p:txBody>
          <a:bodyPr wrap="square" rtlCol="0">
            <a:spAutoFit/>
          </a:bodyPr>
          <a:lstStyle/>
          <a:p>
            <a:pPr algn="just">
              <a:lnSpc>
                <a:spcPts val="1500"/>
              </a:lnSpc>
            </a:pPr>
            <a:r>
              <a:rPr lang="en-US" altLang="zh-CN" sz="1200" dirty="0">
                <a:solidFill>
                  <a:schemeClr val="tx1">
                    <a:lumMod val="75000"/>
                    <a:lumOff val="25000"/>
                  </a:schemeClr>
                </a:solidFill>
                <a:latin typeface="等线" panose="02010600030101010101" charset="-122"/>
                <a:ea typeface="等线" panose="02010600030101010101" charset="-122"/>
                <a:cs typeface="+mn-ea"/>
                <a:sym typeface="+mn-lt"/>
              </a:rPr>
              <a:t>随机双层优化器已被提出，以便在数据量很大或需要在算法运行时对大量新数据进行采样的大规模场景中实现比确定性方法更好的效率。</a:t>
            </a:r>
            <a:endParaRPr lang="en-US" altLang="zh-CN" sz="1200" dirty="0">
              <a:solidFill>
                <a:schemeClr val="tx1">
                  <a:lumMod val="75000"/>
                  <a:lumOff val="25000"/>
                </a:schemeClr>
              </a:solidFill>
              <a:latin typeface="等线" panose="02010600030101010101" charset="-122"/>
              <a:ea typeface="等线" panose="02010600030101010101" charset="-122"/>
              <a:cs typeface="+mn-ea"/>
              <a:sym typeface="+mn-lt"/>
            </a:endParaRPr>
          </a:p>
        </p:txBody>
      </p:sp>
      <p:sp>
        <p:nvSpPr>
          <p:cNvPr id="55" name="文本框 54"/>
          <p:cNvSpPr txBox="1"/>
          <p:nvPr/>
        </p:nvSpPr>
        <p:spPr>
          <a:xfrm>
            <a:off x="6928485" y="2550160"/>
            <a:ext cx="3644900" cy="398780"/>
          </a:xfrm>
          <a:prstGeom prst="rect">
            <a:avLst/>
          </a:prstGeom>
          <a:noFill/>
        </p:spPr>
        <p:txBody>
          <a:bodyPr wrap="square" rtlCol="0">
            <a:spAutoFit/>
          </a:bodyPr>
          <a:lstStyle/>
          <a:p>
            <a:pPr algn="just"/>
            <a:r>
              <a:rPr lang="zh-CN" altLang="en-US" sz="2000" b="1" dirty="0">
                <a:solidFill>
                  <a:srgbClr val="304086"/>
                </a:solidFill>
                <a:cs typeface="+mn-ea"/>
                <a:sym typeface="+mn-lt"/>
              </a:rPr>
              <a:t>随机双层优化算法：StocBiO</a:t>
            </a:r>
            <a:endParaRPr lang="zh-CN" altLang="en-US" sz="2000" b="1" dirty="0">
              <a:solidFill>
                <a:srgbClr val="304086"/>
              </a:solidFill>
              <a:cs typeface="+mn-ea"/>
              <a:sym typeface="+mn-lt"/>
            </a:endParaRPr>
          </a:p>
        </p:txBody>
      </p:sp>
      <p:sp>
        <p:nvSpPr>
          <p:cNvPr id="59" name="文本框 58"/>
          <p:cNvSpPr txBox="1"/>
          <p:nvPr/>
        </p:nvSpPr>
        <p:spPr>
          <a:xfrm>
            <a:off x="6887210" y="4145915"/>
            <a:ext cx="4893310" cy="668020"/>
          </a:xfrm>
          <a:prstGeom prst="rect">
            <a:avLst/>
          </a:prstGeom>
          <a:noFill/>
        </p:spPr>
        <p:txBody>
          <a:bodyPr wrap="square" rtlCol="0">
            <a:spAutoFit/>
          </a:bodyPr>
          <a:lstStyle/>
          <a:p>
            <a:pPr algn="just">
              <a:lnSpc>
                <a:spcPts val="1500"/>
              </a:lnSpc>
            </a:pPr>
            <a:r>
              <a:rPr lang="en-US" altLang="zh-CN" sz="12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“能否设计一个更快的单回路的基于动量的递归双层优化器，相比 SGD 类型的 stocBiO（和所有其他基于动量的算法），能实现按顺序降低计算复杂度，并且也能很容易地用高效的矩阵向量积来实现？”</a:t>
            </a:r>
            <a:endParaRPr lang="en-US" altLang="zh-CN" sz="12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sp>
        <p:nvSpPr>
          <p:cNvPr id="60" name="文本框 59"/>
          <p:cNvSpPr txBox="1"/>
          <p:nvPr/>
        </p:nvSpPr>
        <p:spPr>
          <a:xfrm>
            <a:off x="6911975" y="3747135"/>
            <a:ext cx="4145280" cy="398780"/>
          </a:xfrm>
          <a:prstGeom prst="rect">
            <a:avLst/>
          </a:prstGeom>
          <a:noFill/>
        </p:spPr>
        <p:txBody>
          <a:bodyPr wrap="square" rtlCol="0">
            <a:spAutoFit/>
          </a:bodyPr>
          <a:lstStyle/>
          <a:p>
            <a:pPr algn="just"/>
            <a:r>
              <a:rPr lang="en-US" altLang="zh-CN" sz="2000" b="1" dirty="0">
                <a:solidFill>
                  <a:srgbClr val="304086"/>
                </a:solidFill>
                <a:cs typeface="+mn-ea"/>
                <a:sym typeface="+mn-lt"/>
              </a:rPr>
              <a:t>单回路设计（single-loop design）</a:t>
            </a:r>
            <a:endParaRPr lang="en-US" altLang="zh-CN" sz="2000" b="1" dirty="0">
              <a:solidFill>
                <a:srgbClr val="304086"/>
              </a:solidFill>
              <a:cs typeface="+mn-ea"/>
              <a:sym typeface="+mn-lt"/>
            </a:endParaRPr>
          </a:p>
        </p:txBody>
      </p:sp>
      <p:sp>
        <p:nvSpPr>
          <p:cNvPr id="62" name="文本框 61"/>
          <p:cNvSpPr txBox="1"/>
          <p:nvPr/>
        </p:nvSpPr>
        <p:spPr>
          <a:xfrm>
            <a:off x="6928677" y="5384254"/>
            <a:ext cx="4434661" cy="668020"/>
          </a:xfrm>
          <a:prstGeom prst="rect">
            <a:avLst/>
          </a:prstGeom>
          <a:noFill/>
        </p:spPr>
        <p:txBody>
          <a:bodyPr wrap="square" rtlCol="0">
            <a:spAutoFit/>
          </a:bodyPr>
          <a:lstStyle/>
          <a:p>
            <a:pPr algn="just">
              <a:lnSpc>
                <a:spcPts val="1500"/>
              </a:lnSpc>
            </a:pPr>
            <a:r>
              <a:rPr lang="en-US" altLang="zh-CN" sz="12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“能否开发一个双循环方差减少的双层优化器，其计算复杂度比 SGD 类型的 stocBiO（和所有其他现有算法）有所提高？如果可以，这种双循环算法在双层优化中何时会优于单回路算法？”</a:t>
            </a:r>
            <a:endParaRPr lang="en-US" altLang="zh-CN" sz="12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sp>
        <p:nvSpPr>
          <p:cNvPr id="63" name="文本框 62"/>
          <p:cNvSpPr txBox="1"/>
          <p:nvPr/>
        </p:nvSpPr>
        <p:spPr>
          <a:xfrm>
            <a:off x="6928485" y="4985385"/>
            <a:ext cx="4668520" cy="398780"/>
          </a:xfrm>
          <a:prstGeom prst="rect">
            <a:avLst/>
          </a:prstGeom>
          <a:noFill/>
        </p:spPr>
        <p:txBody>
          <a:bodyPr wrap="square" rtlCol="0">
            <a:spAutoFit/>
          </a:bodyPr>
          <a:lstStyle/>
          <a:p>
            <a:pPr algn="just"/>
            <a:r>
              <a:rPr lang="en-US" altLang="zh-CN" sz="2000" b="1" dirty="0">
                <a:solidFill>
                  <a:srgbClr val="304086"/>
                </a:solidFill>
                <a:cs typeface="+mn-ea"/>
                <a:sym typeface="+mn-lt"/>
              </a:rPr>
              <a:t>双回路设计（double-loop design）</a:t>
            </a:r>
            <a:endParaRPr lang="en-US" altLang="zh-CN" sz="2000" b="1" dirty="0">
              <a:solidFill>
                <a:srgbClr val="304086"/>
              </a:solidFill>
              <a:cs typeface="+mn-ea"/>
              <a:sym typeface="+mn-lt"/>
            </a:endParaRPr>
          </a:p>
        </p:txBody>
      </p:sp>
      <p:cxnSp>
        <p:nvCxnSpPr>
          <p:cNvPr id="64" name="直接连接符 63"/>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6911975" y="1233170"/>
            <a:ext cx="4535805" cy="1052830"/>
          </a:xfrm>
          <a:prstGeom prst="rect">
            <a:avLst/>
          </a:prstGeom>
          <a:noFill/>
        </p:spPr>
        <p:txBody>
          <a:bodyPr wrap="square" rtlCol="0">
            <a:spAutoFit/>
          </a:bodyPr>
          <a:lstStyle/>
          <a:p>
            <a:pPr algn="just">
              <a:lnSpc>
                <a:spcPts val="1500"/>
              </a:lnSpc>
            </a:pPr>
            <a:r>
              <a:rPr lang="en-US" altLang="zh-CN" sz="12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双层优化，即包含两层优化任务，其中一层作为约束嵌套在另一层中。内部（Inner-loop）和外部（Outer-loop）优化任务通常分别称为低级子问题和高级子问题，利用训练集训练、优化内层模型，然后令外层学习内层。内层是实际的学习者，而外层可以很好地在内层的基础上加以进步。</a:t>
            </a:r>
            <a:endParaRPr lang="en-US" altLang="zh-CN" sz="12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sp>
        <p:nvSpPr>
          <p:cNvPr id="67" name="文本框 66"/>
          <p:cNvSpPr txBox="1"/>
          <p:nvPr/>
        </p:nvSpPr>
        <p:spPr>
          <a:xfrm>
            <a:off x="6887210" y="790575"/>
            <a:ext cx="4709795" cy="398780"/>
          </a:xfrm>
          <a:prstGeom prst="rect">
            <a:avLst/>
          </a:prstGeom>
          <a:noFill/>
        </p:spPr>
        <p:txBody>
          <a:bodyPr wrap="square" rtlCol="0">
            <a:spAutoFit/>
          </a:bodyPr>
          <a:lstStyle/>
          <a:p>
            <a:pPr algn="just"/>
            <a:r>
              <a:rPr lang="en-US" altLang="zh-CN" sz="2000" b="1" dirty="0">
                <a:solidFill>
                  <a:srgbClr val="304086"/>
                </a:solidFill>
                <a:cs typeface="+mn-ea"/>
                <a:sym typeface="+mn-lt"/>
              </a:rPr>
              <a:t>双层优化：Bilevel Optimization</a:t>
            </a:r>
            <a:endParaRPr lang="en-US" altLang="zh-CN" sz="2000" b="1" dirty="0">
              <a:solidFill>
                <a:srgbClr val="304086"/>
              </a:solidFill>
              <a:cs typeface="+mn-ea"/>
              <a:sym typeface="+mn-lt"/>
            </a:endParaRPr>
          </a:p>
        </p:txBody>
      </p:sp>
      <p:pic>
        <p:nvPicPr>
          <p:cNvPr id="9" name="ECB019B1-382A-4266-B25C-5B523AA43C14-1" descr="wps"/>
          <p:cNvPicPr>
            <a:picLocks noChangeAspect="1"/>
          </p:cNvPicPr>
          <p:nvPr/>
        </p:nvPicPr>
        <p:blipFill>
          <a:blip r:embed="rId1"/>
          <a:srcRect l="5464" t="9490" r="3483" b="3221"/>
          <a:stretch>
            <a:fillRect/>
          </a:stretch>
        </p:blipFill>
        <p:spPr>
          <a:xfrm>
            <a:off x="767080" y="2020570"/>
            <a:ext cx="4495165" cy="2817495"/>
          </a:xfrm>
          <a:prstGeom prst="rect">
            <a:avLst/>
          </a:prstGeom>
        </p:spPr>
      </p:pic>
      <p:sp>
        <p:nvSpPr>
          <p:cNvPr id="10" name="矩形: 圆角 49"/>
          <p:cNvSpPr/>
          <p:nvPr/>
        </p:nvSpPr>
        <p:spPr>
          <a:xfrm>
            <a:off x="6341745" y="6412865"/>
            <a:ext cx="110045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14" name="组合 13"/>
          <p:cNvGrpSpPr/>
          <p:nvPr/>
        </p:nvGrpSpPr>
        <p:grpSpPr>
          <a:xfrm>
            <a:off x="6419215" y="6393815"/>
            <a:ext cx="5622290" cy="307340"/>
            <a:chOff x="6453" y="9984"/>
            <a:chExt cx="8854" cy="484"/>
          </a:xfrm>
        </p:grpSpPr>
        <p:sp>
          <p:nvSpPr>
            <p:cNvPr id="11" name="文本框 10"/>
            <p:cNvSpPr txBox="1"/>
            <p:nvPr/>
          </p:nvSpPr>
          <p:spPr>
            <a:xfrm>
              <a:off x="11315" y="9984"/>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5" name="文本框 14"/>
            <p:cNvSpPr txBox="1"/>
            <p:nvPr/>
          </p:nvSpPr>
          <p:spPr>
            <a:xfrm>
              <a:off x="8687" y="9984"/>
              <a:ext cx="1826" cy="483"/>
            </a:xfrm>
            <a:prstGeom prst="rect">
              <a:avLst/>
            </a:prstGeom>
            <a:noFill/>
          </p:spPr>
          <p:txBody>
            <a:bodyPr wrap="square" rtlCol="0">
              <a:spAutoFit/>
            </a:bodyPr>
            <a:p>
              <a:r>
                <a:rPr lang="en-US" altLang="zh-CN" sz="1400" spc="100" dirty="0">
                  <a:solidFill>
                    <a:schemeClr val="tx2">
                      <a:lumMod val="75000"/>
                    </a:schemeClr>
                  </a:solidFill>
                  <a:cs typeface="+mn-ea"/>
                  <a:sym typeface="+mn-lt"/>
                </a:rPr>
                <a:t>MRBO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2" name="文本框 1"/>
            <p:cNvSpPr txBox="1"/>
            <p:nvPr/>
          </p:nvSpPr>
          <p:spPr>
            <a:xfrm>
              <a:off x="13819"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代码复现</a:t>
              </a:r>
              <a:endParaRPr lang="zh-CN" altLang="en-US" sz="1400" spc="100" dirty="0">
                <a:solidFill>
                  <a:schemeClr val="tx2">
                    <a:lumMod val="75000"/>
                  </a:schemeClr>
                </a:solidFill>
                <a:cs typeface="+mn-ea"/>
                <a:sym typeface="+mn-lt"/>
              </a:endParaRPr>
            </a:p>
          </p:txBody>
        </p:sp>
        <p:sp>
          <p:nvSpPr>
            <p:cNvPr id="13" name="文本框 12"/>
            <p:cNvSpPr txBox="1"/>
            <p:nvPr/>
          </p:nvSpPr>
          <p:spPr>
            <a:xfrm>
              <a:off x="6453" y="9985"/>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495176" y="3010975"/>
            <a:ext cx="1163627" cy="2447189"/>
          </a:xfrm>
          <a:prstGeom prst="rect">
            <a:avLst/>
          </a:prstGeom>
        </p:spPr>
      </p:pic>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1147467" y="4674933"/>
            <a:ext cx="1697518" cy="2898692"/>
          </a:xfrm>
          <a:prstGeom prst="rect">
            <a:avLst/>
          </a:prstGeom>
        </p:spPr>
      </p:pic>
      <p:pic>
        <p:nvPicPr>
          <p:cNvPr id="83" name="图片 8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06675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3402846" y="3910631"/>
            <a:ext cx="1069701" cy="1826627"/>
          </a:xfrm>
          <a:prstGeom prst="rect">
            <a:avLst/>
          </a:prstGeom>
        </p:spPr>
      </p:pic>
      <p:pic>
        <p:nvPicPr>
          <p:cNvPr id="86" name="图片 85"/>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7958501" y="3912539"/>
            <a:ext cx="1069701" cy="1826627"/>
          </a:xfrm>
          <a:prstGeom prst="rect">
            <a:avLst/>
          </a:prstGeom>
        </p:spPr>
      </p:pic>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9675600" y="4674933"/>
            <a:ext cx="1697518" cy="2898692"/>
          </a:xfrm>
          <a:prstGeom prst="rect">
            <a:avLst/>
          </a:prstGeom>
        </p:spPr>
      </p:pic>
      <p:sp>
        <p:nvSpPr>
          <p:cNvPr id="88" name="文本框 87"/>
          <p:cNvSpPr txBox="1"/>
          <p:nvPr/>
        </p:nvSpPr>
        <p:spPr>
          <a:xfrm>
            <a:off x="3527425" y="2546985"/>
            <a:ext cx="5266055" cy="706755"/>
          </a:xfrm>
          <a:prstGeom prst="rect">
            <a:avLst/>
          </a:prstGeom>
          <a:noFill/>
        </p:spPr>
        <p:txBody>
          <a:bodyPr wrap="square" rtlCol="0">
            <a:spAutoFit/>
          </a:bodyPr>
          <a:lstStyle/>
          <a:p>
            <a:pPr algn="dist"/>
            <a:r>
              <a:rPr lang="en-US" altLang="zh-CN" sz="4000" b="1" dirty="0">
                <a:solidFill>
                  <a:schemeClr val="bg1"/>
                </a:solidFill>
                <a:cs typeface="+mn-ea"/>
                <a:sym typeface="+mn-lt"/>
              </a:rPr>
              <a:t>MRBO 算法设计</a:t>
            </a:r>
            <a:endParaRPr lang="en-US" altLang="zh-CN" sz="4000" b="1" dirty="0">
              <a:solidFill>
                <a:schemeClr val="bg1"/>
              </a:solidFill>
              <a:cs typeface="+mn-ea"/>
              <a:sym typeface="+mn-lt"/>
            </a:endParaRPr>
          </a:p>
        </p:txBody>
      </p:sp>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1023443" y="3685549"/>
            <a:ext cx="1588557" cy="98339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2524471" y="3777396"/>
            <a:ext cx="990769" cy="613332"/>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7158770" y="4985625"/>
            <a:ext cx="509182" cy="1484217"/>
          </a:xfrm>
          <a:prstGeom prst="rect">
            <a:avLst/>
          </a:prstGeom>
        </p:spPr>
      </p:pic>
      <p:pic>
        <p:nvPicPr>
          <p:cNvPr id="20" name="图片 19"/>
          <p:cNvPicPr>
            <a:picLocks noChangeAspect="1"/>
          </p:cNvPicPr>
          <p:nvPr/>
        </p:nvPicPr>
        <p:blipFill rotWithShape="1">
          <a:blip r:embed="rId8" cstate="print">
            <a:extLst>
              <a:ext uri="{28A0092B-C50C-407E-A947-70E740481C1C}">
                <a14:useLocalDpi xmlns:a14="http://schemas.microsoft.com/office/drawing/2010/main" val="0"/>
              </a:ext>
            </a:extLst>
          </a:blip>
          <a:srcRect/>
          <a:stretch>
            <a:fillRect/>
          </a:stretch>
        </p:blipFill>
        <p:spPr>
          <a:xfrm>
            <a:off x="3895701" y="5458164"/>
            <a:ext cx="784295" cy="1028752"/>
          </a:xfrm>
          <a:prstGeom prst="rect">
            <a:avLst/>
          </a:prstGeom>
        </p:spPr>
      </p:pic>
      <p:pic>
        <p:nvPicPr>
          <p:cNvPr id="95" name="图片 94"/>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8260748" y="5458164"/>
            <a:ext cx="411027" cy="539140"/>
          </a:xfrm>
          <a:prstGeom prst="rect">
            <a:avLst/>
          </a:prstGeom>
        </p:spPr>
      </p:pic>
      <p:pic>
        <p:nvPicPr>
          <p:cNvPr id="96" name="图片 95"/>
          <p:cNvPicPr>
            <a:picLocks noChangeAspect="1"/>
          </p:cNvPicPr>
          <p:nvPr/>
        </p:nvPicPr>
        <p:blipFill rotWithShape="1">
          <a:blip r:embed="rId10" cstate="print">
            <a:extLst>
              <a:ext uri="{28A0092B-C50C-407E-A947-70E740481C1C}">
                <a14:useLocalDpi xmlns:a14="http://schemas.microsoft.com/office/drawing/2010/main" val="0"/>
              </a:ext>
            </a:extLst>
          </a:blip>
          <a:srcRect/>
          <a:stretch>
            <a:fillRect/>
          </a:stretch>
        </p:blipFill>
        <p:spPr>
          <a:xfrm>
            <a:off x="6575423" y="5965693"/>
            <a:ext cx="509182" cy="667889"/>
          </a:xfrm>
          <a:prstGeom prst="rect">
            <a:avLst/>
          </a:prstGeom>
        </p:spPr>
      </p:pic>
      <p:pic>
        <p:nvPicPr>
          <p:cNvPr id="97" name="图片 96"/>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4705532" y="4594014"/>
            <a:ext cx="509182" cy="1484217"/>
          </a:xfrm>
          <a:prstGeom prst="rect">
            <a:avLst/>
          </a:prstGeom>
        </p:spPr>
      </p:pic>
      <p:pic>
        <p:nvPicPr>
          <p:cNvPr id="21" name="图片 20"/>
          <p:cNvPicPr>
            <a:picLocks noChangeAspect="1"/>
          </p:cNvPicPr>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7608309" y="5621609"/>
            <a:ext cx="517023" cy="701862"/>
          </a:xfrm>
          <a:prstGeom prst="rect">
            <a:avLst/>
          </a:prstGeom>
        </p:spPr>
      </p:pic>
      <p:grpSp>
        <p:nvGrpSpPr>
          <p:cNvPr id="30" name="组合 29"/>
          <p:cNvGrpSpPr/>
          <p:nvPr/>
        </p:nvGrpSpPr>
        <p:grpSpPr>
          <a:xfrm>
            <a:off x="5056396" y="1480050"/>
            <a:ext cx="1740999" cy="1014730"/>
            <a:chOff x="5056396" y="1480050"/>
            <a:chExt cx="1740999" cy="1014730"/>
          </a:xfrm>
        </p:grpSpPr>
        <p:sp>
          <p:nvSpPr>
            <p:cNvPr id="87" name="文本框 86"/>
            <p:cNvSpPr txBox="1"/>
            <p:nvPr/>
          </p:nvSpPr>
          <p:spPr>
            <a:xfrm>
              <a:off x="5523993" y="1480050"/>
              <a:ext cx="1273402" cy="1014730"/>
            </a:xfrm>
            <a:prstGeom prst="rect">
              <a:avLst/>
            </a:prstGeom>
            <a:noFill/>
          </p:spPr>
          <p:txBody>
            <a:bodyPr wrap="square" rtlCol="0">
              <a:spAutoFit/>
            </a:bodyPr>
            <a:lstStyle/>
            <a:p>
              <a:pPr algn="dist"/>
              <a:r>
                <a:rPr lang="en-US" altLang="zh-CN" sz="6000" b="1" dirty="0">
                  <a:solidFill>
                    <a:srgbClr val="304086"/>
                  </a:solidFill>
                  <a:cs typeface="+mn-ea"/>
                  <a:sym typeface="+mn-lt"/>
                </a:rPr>
                <a:t>02</a:t>
              </a:r>
              <a:endParaRPr lang="zh-CN" altLang="en-US" sz="6000" b="1" dirty="0">
                <a:solidFill>
                  <a:srgbClr val="304086"/>
                </a:solidFill>
                <a:cs typeface="+mn-ea"/>
                <a:sym typeface="+mn-lt"/>
              </a:endParaRPr>
            </a:p>
          </p:txBody>
        </p:sp>
        <p:sp>
          <p:nvSpPr>
            <p:cNvPr id="110" name="任意多边形: 形状 109"/>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
        <p:nvSpPr>
          <p:cNvPr id="4" name="矩形: 圆角 49"/>
          <p:cNvSpPr/>
          <p:nvPr/>
        </p:nvSpPr>
        <p:spPr>
          <a:xfrm>
            <a:off x="5235575" y="298450"/>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grpSp>
        <p:nvGrpSpPr>
          <p:cNvPr id="3" name="组合 2"/>
          <p:cNvGrpSpPr/>
          <p:nvPr/>
        </p:nvGrpSpPr>
        <p:grpSpPr>
          <a:xfrm>
            <a:off x="3801745" y="295910"/>
            <a:ext cx="8161020" cy="328930"/>
            <a:chOff x="5952" y="466"/>
            <a:chExt cx="12852" cy="518"/>
          </a:xfrm>
        </p:grpSpPr>
        <p:sp>
          <p:nvSpPr>
            <p:cNvPr id="11" name="文本框 10"/>
            <p:cNvSpPr txBox="1"/>
            <p:nvPr/>
          </p:nvSpPr>
          <p:spPr>
            <a:xfrm>
              <a:off x="11086" y="499"/>
              <a:ext cx="1746" cy="483"/>
            </a:xfrm>
            <a:prstGeom prst="rect">
              <a:avLst/>
            </a:prstGeom>
            <a:noFill/>
          </p:spPr>
          <p:txBody>
            <a:bodyPr wrap="none" rtlCol="0">
              <a:spAutoFit/>
            </a:bodyPr>
            <a:p>
              <a:r>
                <a:rPr lang="en-US" altLang="zh-CN" sz="1400" spc="100" dirty="0">
                  <a:solidFill>
                    <a:schemeClr val="bg1"/>
                  </a:solidFill>
                  <a:cs typeface="+mn-ea"/>
                  <a:sym typeface="+mn-lt"/>
                </a:rPr>
                <a:t>VRBO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15" name="文本框 14"/>
            <p:cNvSpPr txBox="1"/>
            <p:nvPr/>
          </p:nvSpPr>
          <p:spPr>
            <a:xfrm>
              <a:off x="8350" y="466"/>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48" name="文本框 47"/>
            <p:cNvSpPr txBox="1"/>
            <p:nvPr/>
          </p:nvSpPr>
          <p:spPr>
            <a:xfrm>
              <a:off x="13317" y="499"/>
              <a:ext cx="1488" cy="483"/>
            </a:xfrm>
            <a:prstGeom prst="rect">
              <a:avLst/>
            </a:prstGeom>
            <a:noFill/>
          </p:spPr>
          <p:txBody>
            <a:bodyPr wrap="square" rtlCol="0">
              <a:spAutoFit/>
            </a:bodyPr>
            <a:p>
              <a:r>
                <a:rPr lang="zh-CN" altLang="en-US" sz="1400" spc="100" dirty="0">
                  <a:solidFill>
                    <a:schemeClr val="bg1"/>
                  </a:solidFill>
                  <a:cs typeface="+mn-ea"/>
                  <a:sym typeface="+mn-lt"/>
                </a:rPr>
                <a:t>代码复现</a:t>
              </a:r>
              <a:endParaRPr lang="zh-CN" altLang="en-US" sz="1400" spc="100" dirty="0">
                <a:solidFill>
                  <a:schemeClr val="bg1"/>
                </a:solidFill>
                <a:cs typeface="+mn-ea"/>
                <a:sym typeface="+mn-lt"/>
              </a:endParaRPr>
            </a:p>
          </p:txBody>
        </p:sp>
        <p:sp>
          <p:nvSpPr>
            <p:cNvPr id="2" name="文本框 1"/>
            <p:cNvSpPr txBox="1"/>
            <p:nvPr/>
          </p:nvSpPr>
          <p:spPr>
            <a:xfrm>
              <a:off x="15290" y="501"/>
              <a:ext cx="1488" cy="483"/>
            </a:xfrm>
            <a:prstGeom prst="rect">
              <a:avLst/>
            </a:prstGeom>
            <a:noFill/>
          </p:spPr>
          <p:txBody>
            <a:bodyPr wrap="square" rtlCol="0">
              <a:spAutoFit/>
            </a:bodyPr>
            <a:p>
              <a:r>
                <a:rPr lang="zh-CN" altLang="en-US" sz="1400" spc="100" dirty="0">
                  <a:solidFill>
                    <a:schemeClr val="bg1"/>
                  </a:solidFill>
                  <a:cs typeface="+mn-ea"/>
                  <a:sym typeface="+mn-lt"/>
                </a:rPr>
                <a:t>算法优化</a:t>
              </a:r>
              <a:endParaRPr lang="zh-CN" altLang="en-US" sz="1400" spc="100" dirty="0">
                <a:solidFill>
                  <a:schemeClr val="bg1"/>
                </a:solidFill>
                <a:cs typeface="+mn-ea"/>
                <a:sym typeface="+mn-lt"/>
              </a:endParaRPr>
            </a:p>
          </p:txBody>
        </p:sp>
        <p:sp>
          <p:nvSpPr>
            <p:cNvPr id="51" name="文本框 50"/>
            <p:cNvSpPr txBox="1"/>
            <p:nvPr/>
          </p:nvSpPr>
          <p:spPr>
            <a:xfrm>
              <a:off x="17316" y="499"/>
              <a:ext cx="1488" cy="483"/>
            </a:xfrm>
            <a:prstGeom prst="rect">
              <a:avLst/>
            </a:prstGeom>
            <a:noFill/>
          </p:spPr>
          <p:txBody>
            <a:bodyPr wrap="square" rtlCol="0">
              <a:spAutoFit/>
            </a:bodyPr>
            <a:p>
              <a:r>
                <a:rPr lang="zh-CN" altLang="en-US" sz="1400" spc="100" dirty="0">
                  <a:solidFill>
                    <a:schemeClr val="bg1"/>
                  </a:solidFill>
                  <a:cs typeface="+mn-ea"/>
                  <a:sym typeface="+mn-lt"/>
                </a:rPr>
                <a:t>项目总结</a:t>
              </a:r>
              <a:endParaRPr lang="zh-CN" altLang="en-US" sz="1400" spc="100" dirty="0">
                <a:solidFill>
                  <a:schemeClr val="bg1"/>
                </a:solidFill>
                <a:cs typeface="+mn-ea"/>
                <a:sym typeface="+mn-lt"/>
              </a:endParaRPr>
            </a:p>
          </p:txBody>
        </p:sp>
        <p:sp>
          <p:nvSpPr>
            <p:cNvPr id="52" name="文本框 51"/>
            <p:cNvSpPr txBox="1"/>
            <p:nvPr/>
          </p:nvSpPr>
          <p:spPr>
            <a:xfrm>
              <a:off x="5952" y="466"/>
              <a:ext cx="1488" cy="483"/>
            </a:xfrm>
            <a:prstGeom prst="rect">
              <a:avLst/>
            </a:prstGeom>
            <a:noFill/>
          </p:spPr>
          <p:txBody>
            <a:bodyPr wrap="square" rtlCol="0">
              <a:spAutoFit/>
            </a:bodyPr>
            <a:p>
              <a:r>
                <a:rPr lang="zh-CN" altLang="en-US" sz="1400" spc="100" dirty="0">
                  <a:solidFill>
                    <a:schemeClr val="bg1"/>
                  </a:solidFill>
                  <a:cs typeface="+mn-ea"/>
                  <a:sym typeface="+mn-lt"/>
                </a:rPr>
                <a:t>论文概述</a:t>
              </a:r>
              <a:endParaRPr lang="zh-CN" altLang="en-US" sz="1400" spc="1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圆角 49"/>
          <p:cNvSpPr/>
          <p:nvPr/>
        </p:nvSpPr>
        <p:spPr>
          <a:xfrm>
            <a:off x="7783195" y="632142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9" name="平行四边形 8"/>
          <p:cNvSpPr/>
          <p:nvPr/>
        </p:nvSpPr>
        <p:spPr>
          <a:xfrm>
            <a:off x="-2956560" y="-194310"/>
            <a:ext cx="1038225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p:cNvSpPr txBox="1"/>
          <p:nvPr/>
        </p:nvSpPr>
        <p:spPr>
          <a:xfrm>
            <a:off x="307975" y="1973580"/>
            <a:ext cx="6129655" cy="3291840"/>
          </a:xfrm>
          <a:prstGeom prst="rect">
            <a:avLst/>
          </a:prstGeom>
          <a:noFill/>
        </p:spPr>
        <p:txBody>
          <a:bodyPr wrap="square" rtlCol="0">
            <a:spAutoFit/>
          </a:bodyPr>
          <a:lstStyle/>
          <a:p>
            <a:pPr indent="0" algn="just">
              <a:lnSpc>
                <a:spcPct val="100000"/>
              </a:lnSpc>
              <a:buFont typeface="Arial" panose="020B0604020202090204" pitchFamily="34" charset="0"/>
              <a:buNone/>
            </a:pP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以单回路方式更新变量，并采用动量递归技术 STORM 在每次迭代时同步更新 x 和 y。</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algn="just">
              <a:lnSpc>
                <a:spcPct val="100000"/>
              </a:lnSpc>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285750" indent="-285750" algn="just">
              <a:lnSpc>
                <a:spcPct val="100000"/>
              </a:lnSpc>
              <a:buFont typeface="Wingdings" panose="05000000000000000000" charset="0"/>
              <a:buChar char=""/>
            </a:pP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更新</a:t>
            </a: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y</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marL="285750" indent="-285750" algn="just">
              <a:lnSpc>
                <a:spcPct val="100000"/>
              </a:lnSpc>
              <a:buFont typeface="Wingdings" panose="05000000000000000000" charset="0"/>
              <a:buChar char=""/>
            </a:pP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更新 x</a:t>
            </a:r>
            <a:r>
              <a:rPr lang="zh-CN" altLang="en-US"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Font typeface="Wingdings" panose="05000000000000000000" charset="0"/>
              <a:buNone/>
            </a:pPr>
            <a:r>
              <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a:t>
            </a:r>
            <a:endParaRPr lang="en-US" altLang="zh-CN" sz="16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p:txBody>
      </p:sp>
      <p:sp>
        <p:nvSpPr>
          <p:cNvPr id="140" name="文本框 139"/>
          <p:cNvSpPr txBox="1"/>
          <p:nvPr/>
        </p:nvSpPr>
        <p:spPr>
          <a:xfrm>
            <a:off x="307975" y="1169035"/>
            <a:ext cx="5175885" cy="460375"/>
          </a:xfrm>
          <a:prstGeom prst="rect">
            <a:avLst/>
          </a:prstGeom>
          <a:noFill/>
        </p:spPr>
        <p:txBody>
          <a:bodyPr wrap="square" rtlCol="0">
            <a:spAutoFit/>
          </a:bodyPr>
          <a:lstStyle/>
          <a:p>
            <a:pPr algn="just"/>
            <a:r>
              <a:rPr lang="en-US" altLang="zh-CN" sz="2400" b="1" dirty="0">
                <a:solidFill>
                  <a:srgbClr val="304086"/>
                </a:solidFill>
                <a:latin typeface="黑体" panose="02010609060101010101" charset="-122"/>
                <a:ea typeface="黑体" panose="02010609060101010101" charset="-122"/>
                <a:cs typeface="黑体" panose="02010609060101010101" charset="-122"/>
                <a:sym typeface="+mn-lt"/>
              </a:rPr>
              <a:t>基于动量的递归双层优化器（MRBO）</a:t>
            </a:r>
            <a:endParaRPr lang="en-US" altLang="zh-CN" sz="2400" b="1" dirty="0">
              <a:solidFill>
                <a:srgbClr val="304086"/>
              </a:solidFill>
              <a:latin typeface="黑体" panose="02010609060101010101" charset="-122"/>
              <a:ea typeface="黑体" panose="02010609060101010101" charset="-122"/>
              <a:cs typeface="黑体" panose="02010609060101010101" charset="-122"/>
              <a:sym typeface="+mn-lt"/>
            </a:endParaRPr>
          </a:p>
        </p:txBody>
      </p:sp>
      <p:cxnSp>
        <p:nvCxnSpPr>
          <p:cNvPr id="145" name="直接连接符 144"/>
          <p:cNvCxnSpPr/>
          <p:nvPr/>
        </p:nvCxnSpPr>
        <p:spPr>
          <a:xfrm flipV="1">
            <a:off x="7846695" y="448310"/>
            <a:ext cx="3750310" cy="13335"/>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7016750" y="1836420"/>
            <a:ext cx="5175250" cy="3566160"/>
          </a:xfrm>
          <a:prstGeom prst="rect">
            <a:avLst/>
          </a:prstGeom>
        </p:spPr>
      </p:pic>
      <p:sp>
        <p:nvSpPr>
          <p:cNvPr id="3" name="文本框 2"/>
          <p:cNvSpPr txBox="1"/>
          <p:nvPr/>
        </p:nvSpPr>
        <p:spPr>
          <a:xfrm>
            <a:off x="542290" y="3025775"/>
            <a:ext cx="5661025" cy="1383665"/>
          </a:xfrm>
          <a:prstGeom prst="rect">
            <a:avLst/>
          </a:prstGeom>
          <a:noFill/>
        </p:spPr>
        <p:txBody>
          <a:bodyPr wrap="square" rtlCol="0" anchor="t">
            <a:spAutoFit/>
          </a:bodyPr>
          <a:lstStyle/>
          <a:p>
            <a:pPr indent="0" algn="just">
              <a:lnSpc>
                <a:spcPct val="100000"/>
              </a:lnSpc>
              <a:buNone/>
            </a:pP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在第 k 轮迭代中，MRBO 基于当前∇yG (x</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y</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B</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y</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和先前的∇yG (x</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k−1</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y</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k−1</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B</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y</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)，使用小批量 B</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y</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样本构造基于动量的梯度估计器 u</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zh-CN" altLang="en-US"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其中，超参数β</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在每次迭代中都会减少</a:t>
            </a:r>
            <a:r>
              <a:rPr lang="zh-CN" altLang="en-US"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zh-CN" altLang="en-US"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None/>
            </a:pP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梯度估计器 u</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更多地由先前的 u</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k−1</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决定，特别是当 y</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临近最优点时，这提高了梯度估计的稳定性</a:t>
            </a:r>
            <a:r>
              <a:rPr lang="zh-CN" altLang="en-US"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随着迭代轮数增加，步长η</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衰减，从而减少收敛误差</a:t>
            </a:r>
            <a:r>
              <a:rPr lang="zh-CN" altLang="en-US"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zh-CN" altLang="en-US" sz="1400"/>
          </a:p>
        </p:txBody>
      </p:sp>
      <p:sp>
        <p:nvSpPr>
          <p:cNvPr id="4" name="文本框 3"/>
          <p:cNvSpPr txBox="1"/>
          <p:nvPr/>
        </p:nvSpPr>
        <p:spPr>
          <a:xfrm>
            <a:off x="542290" y="5046980"/>
            <a:ext cx="5122545" cy="1383665"/>
          </a:xfrm>
          <a:prstGeom prst="rect">
            <a:avLst/>
          </a:prstGeom>
          <a:noFill/>
        </p:spPr>
        <p:txBody>
          <a:bodyPr wrap="square" rtlCol="0" anchor="t">
            <a:spAutoFit/>
          </a:bodyPr>
          <a:lstStyle/>
          <a:p>
            <a:pPr indent="0" algn="just">
              <a:lnSpc>
                <a:spcPct val="100000"/>
              </a:lnSpc>
              <a:buFont typeface="Wingdings" panose="05000000000000000000" charset="0"/>
              <a:buNone/>
            </a:pP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在第 k 轮迭代中，MRBO 首先基于当前的 ̂ ∇Φ (x</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B</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x</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和之前的∇Φ (x</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k−1</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B</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x</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使用小批量 B</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x </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样本构造基于动量的递归超梯度估计器 v</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endParaRPr>
          </a:p>
          <a:p>
            <a:pPr indent="0" algn="just">
              <a:lnSpc>
                <a:spcPct val="100000"/>
              </a:lnSpc>
              <a:buFont typeface="Wingdings" panose="05000000000000000000" charset="0"/>
              <a:buNone/>
            </a:pP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超参数α</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在每次迭代时减小，因此新的梯度估计 v</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更多地由临近的 v</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k−1</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确定，尤其是在 x</a:t>
            </a:r>
            <a:r>
              <a:rPr lang="en-US" altLang="zh-CN" sz="1400" baseline="-250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k</a:t>
            </a:r>
            <a:r>
              <a:rPr lang="en-US" altLang="zh-CN"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 最佳点附近，从而提升了梯度估计的稳定性</a:t>
            </a:r>
            <a:r>
              <a:rPr lang="zh-CN" altLang="en-US" sz="140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mn-lt"/>
              </a:rPr>
              <a:t>。</a:t>
            </a:r>
            <a:endParaRPr lang="zh-CN" altLang="en-US" sz="1400"/>
          </a:p>
        </p:txBody>
      </p:sp>
      <p:grpSp>
        <p:nvGrpSpPr>
          <p:cNvPr id="14" name="组合 13"/>
          <p:cNvGrpSpPr/>
          <p:nvPr/>
        </p:nvGrpSpPr>
        <p:grpSpPr>
          <a:xfrm>
            <a:off x="6437630" y="6322060"/>
            <a:ext cx="5622290" cy="307340"/>
            <a:chOff x="6453" y="9984"/>
            <a:chExt cx="8854" cy="484"/>
          </a:xfrm>
        </p:grpSpPr>
        <p:sp>
          <p:nvSpPr>
            <p:cNvPr id="11" name="文本框 10"/>
            <p:cNvSpPr txBox="1"/>
            <p:nvPr/>
          </p:nvSpPr>
          <p:spPr>
            <a:xfrm>
              <a:off x="11315" y="9984"/>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5" name="文本框 14"/>
            <p:cNvSpPr txBox="1"/>
            <p:nvPr/>
          </p:nvSpPr>
          <p:spPr>
            <a:xfrm>
              <a:off x="8687" y="9984"/>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2" name="文本框 1"/>
            <p:cNvSpPr txBox="1"/>
            <p:nvPr/>
          </p:nvSpPr>
          <p:spPr>
            <a:xfrm>
              <a:off x="13819"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代码复现</a:t>
              </a:r>
              <a:endParaRPr lang="zh-CN" altLang="en-US" sz="1400" spc="100" dirty="0">
                <a:solidFill>
                  <a:schemeClr val="tx2">
                    <a:lumMod val="75000"/>
                  </a:schemeClr>
                </a:solidFill>
                <a:cs typeface="+mn-ea"/>
                <a:sym typeface="+mn-lt"/>
              </a:endParaRPr>
            </a:p>
          </p:txBody>
        </p:sp>
        <p:sp>
          <p:nvSpPr>
            <p:cNvPr id="13" name="文本框 12"/>
            <p:cNvSpPr txBox="1"/>
            <p:nvPr/>
          </p:nvSpPr>
          <p:spPr>
            <a:xfrm>
              <a:off x="6453" y="9985"/>
              <a:ext cx="1488" cy="483"/>
            </a:xfrm>
            <a:prstGeom prst="rect">
              <a:avLst/>
            </a:prstGeom>
            <a:noFill/>
          </p:spPr>
          <p:txBody>
            <a:bodyPr wrap="square" rtlCol="0">
              <a:spAutoFit/>
            </a:bodyPr>
            <a:p>
              <a:r>
                <a:rPr lang="zh-CN" altLang="en-US" sz="1400" spc="100" dirty="0">
                  <a:solidFill>
                    <a:schemeClr val="tx2"/>
                  </a:solidFill>
                  <a:cs typeface="+mn-ea"/>
                  <a:sym typeface="+mn-lt"/>
                </a:rPr>
                <a:t>论文概述</a:t>
              </a:r>
              <a:endParaRPr lang="zh-CN" altLang="en-US" sz="1400" spc="100" dirty="0">
                <a:solidFill>
                  <a:schemeClr val="tx2"/>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矩形: 圆角 49"/>
          <p:cNvSpPr/>
          <p:nvPr/>
        </p:nvSpPr>
        <p:spPr>
          <a:xfrm>
            <a:off x="7783195" y="6321425"/>
            <a:ext cx="1299845" cy="30734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9" name="平行四边形 8"/>
          <p:cNvSpPr/>
          <p:nvPr/>
        </p:nvSpPr>
        <p:spPr>
          <a:xfrm>
            <a:off x="-2956560" y="-193675"/>
            <a:ext cx="1038225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40" name="文本框 139"/>
          <p:cNvSpPr txBox="1"/>
          <p:nvPr/>
        </p:nvSpPr>
        <p:spPr>
          <a:xfrm>
            <a:off x="307975" y="1169035"/>
            <a:ext cx="5175885" cy="460375"/>
          </a:xfrm>
          <a:prstGeom prst="rect">
            <a:avLst/>
          </a:prstGeom>
          <a:noFill/>
        </p:spPr>
        <p:txBody>
          <a:bodyPr wrap="square" rtlCol="0">
            <a:spAutoFit/>
          </a:bodyPr>
          <a:lstStyle/>
          <a:p>
            <a:pPr algn="just"/>
            <a:r>
              <a:rPr lang="en-US" altLang="zh-CN" sz="2400" b="1" dirty="0">
                <a:solidFill>
                  <a:srgbClr val="304086"/>
                </a:solidFill>
                <a:latin typeface="黑体" panose="02010609060101010101" charset="-122"/>
                <a:ea typeface="黑体" panose="02010609060101010101" charset="-122"/>
                <a:cs typeface="黑体" panose="02010609060101010101" charset="-122"/>
                <a:sym typeface="+mn-lt"/>
              </a:rPr>
              <a:t>MRBO </a:t>
            </a:r>
            <a:r>
              <a:rPr lang="zh-CN" altLang="en-US" sz="2400" b="1" dirty="0">
                <a:solidFill>
                  <a:srgbClr val="304086"/>
                </a:solidFill>
                <a:latin typeface="黑体" panose="02010609060101010101" charset="-122"/>
                <a:ea typeface="黑体" panose="02010609060101010101" charset="-122"/>
                <a:cs typeface="黑体" panose="02010609060101010101" charset="-122"/>
                <a:sym typeface="+mn-lt"/>
              </a:rPr>
              <a:t>收敛性分析</a:t>
            </a:r>
            <a:endParaRPr lang="zh-CN" altLang="en-US" sz="2400" b="1" dirty="0">
              <a:solidFill>
                <a:srgbClr val="304086"/>
              </a:solidFill>
              <a:latin typeface="黑体" panose="02010609060101010101" charset="-122"/>
              <a:ea typeface="黑体" panose="02010609060101010101" charset="-122"/>
              <a:cs typeface="黑体" panose="02010609060101010101" charset="-122"/>
              <a:sym typeface="+mn-lt"/>
            </a:endParaRPr>
          </a:p>
        </p:txBody>
      </p:sp>
      <p:cxnSp>
        <p:nvCxnSpPr>
          <p:cNvPr id="145" name="直接连接符 144"/>
          <p:cNvCxnSpPr/>
          <p:nvPr/>
        </p:nvCxnSpPr>
        <p:spPr>
          <a:xfrm flipV="1">
            <a:off x="7846695" y="448310"/>
            <a:ext cx="3750310" cy="13335"/>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07975" y="2957195"/>
            <a:ext cx="5661025" cy="1476375"/>
          </a:xfrm>
          <a:prstGeom prst="rect">
            <a:avLst/>
          </a:prstGeom>
          <a:noFill/>
        </p:spPr>
        <p:txBody>
          <a:bodyPr wrap="square" rtlCol="0" anchor="t">
            <a:spAutoFit/>
          </a:bodyPr>
          <a:lstStyle/>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超梯度的动量递归评估器的方差 ∥ε¯k∥ 收敛为零</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跟踪误差∥y∗ (xk))yk∥收敛至零</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0" algn="just">
              <a:lnSpc>
                <a:spcPct val="100000"/>
              </a:lnSpc>
              <a:buNone/>
            </a:pPr>
            <a:r>
              <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促成了 MRBO 算法的收敛性。</a:t>
            </a:r>
            <a:endParaRPr lang="zh-CN" altLang="en-US"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grpSp>
        <p:nvGrpSpPr>
          <p:cNvPr id="14" name="组合 13"/>
          <p:cNvGrpSpPr/>
          <p:nvPr/>
        </p:nvGrpSpPr>
        <p:grpSpPr>
          <a:xfrm>
            <a:off x="6437630" y="6322060"/>
            <a:ext cx="5622290" cy="307340"/>
            <a:chOff x="6453" y="9984"/>
            <a:chExt cx="8854" cy="484"/>
          </a:xfrm>
        </p:grpSpPr>
        <p:sp>
          <p:nvSpPr>
            <p:cNvPr id="11" name="文本框 10"/>
            <p:cNvSpPr txBox="1"/>
            <p:nvPr/>
          </p:nvSpPr>
          <p:spPr>
            <a:xfrm>
              <a:off x="11315" y="9984"/>
              <a:ext cx="1746" cy="483"/>
            </a:xfrm>
            <a:prstGeom prst="rect">
              <a:avLst/>
            </a:prstGeom>
            <a:noFill/>
          </p:spPr>
          <p:txBody>
            <a:bodyPr wrap="none" rtlCol="0">
              <a:spAutoFit/>
            </a:bodyPr>
            <a:p>
              <a:r>
                <a:rPr lang="en-US" altLang="zh-CN" sz="1400" spc="100" dirty="0">
                  <a:solidFill>
                    <a:schemeClr val="tx2">
                      <a:lumMod val="75000"/>
                    </a:schemeClr>
                  </a:solidFill>
                  <a:cs typeface="+mn-ea"/>
                  <a:sym typeface="+mn-lt"/>
                </a:rPr>
                <a:t>VRBO</a:t>
              </a:r>
              <a:r>
                <a:rPr lang="zh-CN" altLang="en-US" sz="1400" spc="100" dirty="0">
                  <a:solidFill>
                    <a:schemeClr val="tx2">
                      <a:lumMod val="75000"/>
                    </a:schemeClr>
                  </a:solidFill>
                  <a:cs typeface="+mn-ea"/>
                  <a:sym typeface="+mn-lt"/>
                </a:rPr>
                <a:t>算法</a:t>
              </a:r>
              <a:endParaRPr lang="zh-CN" altLang="en-US" sz="1400" spc="100" dirty="0">
                <a:solidFill>
                  <a:schemeClr val="tx2">
                    <a:lumMod val="75000"/>
                  </a:schemeClr>
                </a:solidFill>
                <a:cs typeface="+mn-ea"/>
                <a:sym typeface="+mn-lt"/>
              </a:endParaRPr>
            </a:p>
          </p:txBody>
        </p:sp>
        <p:sp>
          <p:nvSpPr>
            <p:cNvPr id="15" name="文本框 14"/>
            <p:cNvSpPr txBox="1"/>
            <p:nvPr/>
          </p:nvSpPr>
          <p:spPr>
            <a:xfrm>
              <a:off x="8687" y="9984"/>
              <a:ext cx="1826" cy="483"/>
            </a:xfrm>
            <a:prstGeom prst="rect">
              <a:avLst/>
            </a:prstGeom>
            <a:noFill/>
          </p:spPr>
          <p:txBody>
            <a:bodyPr wrap="square" rtlCol="0">
              <a:spAutoFit/>
            </a:bodyPr>
            <a:p>
              <a:r>
                <a:rPr lang="en-US" altLang="zh-CN" sz="1400" spc="100" dirty="0">
                  <a:solidFill>
                    <a:schemeClr val="bg1"/>
                  </a:solidFill>
                  <a:cs typeface="+mn-ea"/>
                  <a:sym typeface="+mn-lt"/>
                </a:rPr>
                <a:t>MRBO</a:t>
              </a:r>
              <a:r>
                <a:rPr lang="zh-CN" altLang="en-US" sz="1400" spc="100" dirty="0">
                  <a:solidFill>
                    <a:schemeClr val="bg1"/>
                  </a:solidFill>
                  <a:cs typeface="+mn-ea"/>
                  <a:sym typeface="+mn-lt"/>
                </a:rPr>
                <a:t>算法</a:t>
              </a:r>
              <a:endParaRPr lang="zh-CN" altLang="en-US" sz="1400" spc="100" dirty="0">
                <a:solidFill>
                  <a:schemeClr val="bg1"/>
                </a:solidFill>
                <a:cs typeface="+mn-ea"/>
                <a:sym typeface="+mn-lt"/>
              </a:endParaRPr>
            </a:p>
          </p:txBody>
        </p:sp>
        <p:sp>
          <p:nvSpPr>
            <p:cNvPr id="2" name="文本框 1"/>
            <p:cNvSpPr txBox="1"/>
            <p:nvPr/>
          </p:nvSpPr>
          <p:spPr>
            <a:xfrm>
              <a:off x="13819" y="9984"/>
              <a:ext cx="1488" cy="483"/>
            </a:xfrm>
            <a:prstGeom prst="rect">
              <a:avLst/>
            </a:prstGeom>
            <a:noFill/>
          </p:spPr>
          <p:txBody>
            <a:bodyPr wrap="square" rtlCol="0">
              <a:spAutoFit/>
            </a:bodyPr>
            <a:p>
              <a:r>
                <a:rPr lang="zh-CN" altLang="en-US" sz="1400" spc="100" dirty="0">
                  <a:solidFill>
                    <a:schemeClr val="tx2">
                      <a:lumMod val="75000"/>
                    </a:schemeClr>
                  </a:solidFill>
                  <a:cs typeface="+mn-ea"/>
                  <a:sym typeface="+mn-lt"/>
                </a:rPr>
                <a:t>代码复现</a:t>
              </a:r>
              <a:endParaRPr lang="zh-CN" altLang="en-US" sz="1400" spc="100" dirty="0">
                <a:solidFill>
                  <a:schemeClr val="tx2">
                    <a:lumMod val="75000"/>
                  </a:schemeClr>
                </a:solidFill>
                <a:cs typeface="+mn-ea"/>
                <a:sym typeface="+mn-lt"/>
              </a:endParaRPr>
            </a:p>
          </p:txBody>
        </p:sp>
        <p:sp>
          <p:nvSpPr>
            <p:cNvPr id="13" name="文本框 12"/>
            <p:cNvSpPr txBox="1"/>
            <p:nvPr/>
          </p:nvSpPr>
          <p:spPr>
            <a:xfrm>
              <a:off x="6453" y="9985"/>
              <a:ext cx="1488" cy="483"/>
            </a:xfrm>
            <a:prstGeom prst="rect">
              <a:avLst/>
            </a:prstGeom>
            <a:noFill/>
          </p:spPr>
          <p:txBody>
            <a:bodyPr wrap="square" rtlCol="0">
              <a:spAutoFit/>
            </a:bodyPr>
            <a:p>
              <a:r>
                <a:rPr lang="zh-CN" altLang="en-US" sz="1400" spc="100" dirty="0">
                  <a:solidFill>
                    <a:schemeClr val="tx2"/>
                  </a:solidFill>
                  <a:cs typeface="+mn-ea"/>
                  <a:sym typeface="+mn-lt"/>
                </a:rPr>
                <a:t>论文概述</a:t>
              </a:r>
              <a:endParaRPr lang="zh-CN" altLang="en-US" sz="1400" spc="100" dirty="0">
                <a:solidFill>
                  <a:schemeClr val="tx2"/>
                </a:solidFill>
                <a:cs typeface="+mn-ea"/>
                <a:sym typeface="+mn-lt"/>
              </a:endParaRPr>
            </a:p>
          </p:txBody>
        </p:sp>
      </p:grpSp>
      <p:pic>
        <p:nvPicPr>
          <p:cNvPr id="8" name="图片 7"/>
          <p:cNvPicPr>
            <a:picLocks noChangeAspect="1"/>
          </p:cNvPicPr>
          <p:nvPr/>
        </p:nvPicPr>
        <p:blipFill>
          <a:blip r:embed="rId1"/>
          <a:srcRect l="5369"/>
          <a:stretch>
            <a:fillRect/>
          </a:stretch>
        </p:blipFill>
        <p:spPr>
          <a:xfrm>
            <a:off x="6651625" y="2957195"/>
            <a:ext cx="5540375"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0" y="2139315"/>
            <a:ext cx="12191365" cy="4716145"/>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660106" y="294582"/>
            <a:ext cx="2653830" cy="307777"/>
            <a:chOff x="632295" y="294582"/>
            <a:chExt cx="2653830" cy="307777"/>
          </a:xfrm>
        </p:grpSpPr>
        <p:sp>
          <p:nvSpPr>
            <p:cNvPr id="41" name="矩形: 圆角 40"/>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p:cNvGrpSpPr/>
            <p:nvPr/>
          </p:nvGrpSpPr>
          <p:grpSpPr>
            <a:xfrm>
              <a:off x="1456438" y="365664"/>
              <a:ext cx="155669" cy="165612"/>
              <a:chOff x="1423100" y="355337"/>
              <a:chExt cx="155669" cy="165612"/>
            </a:xfrm>
          </p:grpSpPr>
          <p:sp>
            <p:nvSpPr>
              <p:cNvPr id="46" name="圆: 空心 45"/>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p:cNvCxnSpPr>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242570" y="3816350"/>
            <a:ext cx="4149090" cy="737235"/>
          </a:xfrm>
          <a:prstGeom prst="rect">
            <a:avLst/>
          </a:prstGeom>
          <a:noFill/>
        </p:spPr>
        <p:txBody>
          <a:bodyPr wrap="square" rtlCol="0">
            <a:spAutoFit/>
          </a:bodyPr>
          <a:lstStyle/>
          <a:p>
            <a:pPr algn="ctr">
              <a:lnSpc>
                <a:spcPct val="150000"/>
              </a:lnSpc>
            </a:pPr>
            <a:r>
              <a:rPr lang="en-US" altLang="zh-CN" sz="1400" dirty="0">
                <a:solidFill>
                  <a:schemeClr val="bg1"/>
                </a:solidFill>
                <a:latin typeface="等线" panose="02010600030101010101" charset="-122"/>
                <a:ea typeface="等线" panose="02010600030101010101" charset="-122"/>
                <a:cs typeface="等线" panose="02010600030101010101" charset="-122"/>
                <a:sym typeface="+mn-lt"/>
              </a:rPr>
              <a:t>MRBO 是将动量递归算法引入双层优化的算法</a:t>
            </a:r>
            <a:endParaRPr lang="en-US" altLang="zh-CN" sz="1400" dirty="0">
              <a:solidFill>
                <a:schemeClr val="bg1"/>
              </a:solidFill>
              <a:latin typeface="等线" panose="02010600030101010101" charset="-122"/>
              <a:ea typeface="等线" panose="02010600030101010101" charset="-122"/>
              <a:cs typeface="等线" panose="02010600030101010101" charset="-122"/>
              <a:sym typeface="+mn-lt"/>
            </a:endParaRPr>
          </a:p>
          <a:p>
            <a:pPr algn="ctr">
              <a:lnSpc>
                <a:spcPct val="150000"/>
              </a:lnSpc>
            </a:pPr>
            <a:r>
              <a:rPr lang="en-US" altLang="zh-CN" sz="1400" dirty="0">
                <a:solidFill>
                  <a:schemeClr val="bg1"/>
                </a:solidFill>
                <a:latin typeface="等线" panose="02010600030101010101" charset="-122"/>
                <a:ea typeface="等线" panose="02010600030101010101" charset="-122"/>
                <a:cs typeface="等线" panose="02010600030101010101" charset="-122"/>
                <a:sym typeface="+mn-lt"/>
              </a:rPr>
              <a:t>通过动量完成对内层外层循坏迭代的影响</a:t>
            </a:r>
            <a:endParaRPr lang="en-US" altLang="zh-CN" sz="14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19" name="文本框 18"/>
          <p:cNvSpPr txBox="1"/>
          <p:nvPr/>
        </p:nvSpPr>
        <p:spPr>
          <a:xfrm>
            <a:off x="1412900" y="2778724"/>
            <a:ext cx="1536471" cy="398780"/>
          </a:xfrm>
          <a:prstGeom prst="rect">
            <a:avLst/>
          </a:prstGeom>
          <a:noFill/>
        </p:spPr>
        <p:txBody>
          <a:bodyPr wrap="square" rtlCol="0">
            <a:spAutoFit/>
          </a:bodyPr>
          <a:lstStyle/>
          <a:p>
            <a:pPr algn="ctr"/>
            <a:r>
              <a:rPr lang="en-US" altLang="zh-CN" sz="2000" dirty="0">
                <a:solidFill>
                  <a:schemeClr val="bg1"/>
                </a:solidFill>
                <a:cs typeface="+mn-ea"/>
                <a:sym typeface="+mn-lt"/>
              </a:rPr>
              <a:t>01</a:t>
            </a:r>
            <a:endParaRPr lang="en-US" altLang="zh-CN" sz="2000" dirty="0">
              <a:solidFill>
                <a:schemeClr val="bg1"/>
              </a:solidFill>
              <a:cs typeface="+mn-ea"/>
              <a:sym typeface="+mn-lt"/>
            </a:endParaRPr>
          </a:p>
        </p:txBody>
      </p:sp>
      <p:cxnSp>
        <p:nvCxnSpPr>
          <p:cNvPr id="20" name="直接连接符 19"/>
          <p:cNvCxnSpPr/>
          <p:nvPr/>
        </p:nvCxnSpPr>
        <p:spPr>
          <a:xfrm flipH="1">
            <a:off x="4424045" y="2164715"/>
            <a:ext cx="13970" cy="479933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12536" y="1839824"/>
            <a:ext cx="576083" cy="576083"/>
            <a:chOff x="3165584" y="3577658"/>
            <a:chExt cx="576083" cy="576083"/>
          </a:xfrm>
        </p:grpSpPr>
        <p:sp>
          <p:nvSpPr>
            <p:cNvPr id="77" name="椭圆 76"/>
            <p:cNvSpPr/>
            <p:nvPr/>
          </p:nvSpPr>
          <p:spPr>
            <a:xfrm>
              <a:off x="3165584" y="3577658"/>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p:cNvSpPr/>
            <p:nvPr/>
          </p:nvSpPr>
          <p:spPr>
            <a:xfrm>
              <a:off x="3204083" y="3616157"/>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Google Shape;973;p32"/>
            <p:cNvSpPr/>
            <p:nvPr/>
          </p:nvSpPr>
          <p:spPr>
            <a:xfrm>
              <a:off x="3368205" y="3752754"/>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nvGrpSpPr>
          <p:cNvPr id="2" name="组合 1"/>
          <p:cNvGrpSpPr/>
          <p:nvPr/>
        </p:nvGrpSpPr>
        <p:grpSpPr>
          <a:xfrm>
            <a:off x="9801514" y="1846174"/>
            <a:ext cx="576083" cy="576083"/>
            <a:chOff x="4012128" y="3580524"/>
            <a:chExt cx="576083" cy="576083"/>
          </a:xfrm>
        </p:grpSpPr>
        <p:sp>
          <p:nvSpPr>
            <p:cNvPr id="79" name="椭圆 78"/>
            <p:cNvSpPr/>
            <p:nvPr/>
          </p:nvSpPr>
          <p:spPr>
            <a:xfrm>
              <a:off x="4012128" y="3580524"/>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0" name="椭圆 79"/>
            <p:cNvSpPr/>
            <p:nvPr/>
          </p:nvSpPr>
          <p:spPr>
            <a:xfrm>
              <a:off x="4050627" y="3619023"/>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3" name="Google Shape;982;p32"/>
            <p:cNvGrpSpPr/>
            <p:nvPr/>
          </p:nvGrpSpPr>
          <p:grpSpPr>
            <a:xfrm>
              <a:off x="4208371" y="3758048"/>
              <a:ext cx="217055" cy="215301"/>
              <a:chOff x="-31166825" y="1939525"/>
              <a:chExt cx="293800" cy="291425"/>
            </a:xfrm>
            <a:solidFill>
              <a:schemeClr val="bg1"/>
            </a:solidFill>
          </p:grpSpPr>
          <p:sp>
            <p:nvSpPr>
              <p:cNvPr id="64" name="Google Shape;983;p32"/>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5" name="Google Shape;984;p32"/>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6" name="Google Shape;985;p32"/>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7" name="Google Shape;986;p32"/>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8" name="Google Shape;987;p32"/>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69" name="Google Shape;988;p32"/>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0" name="Google Shape;989;p32"/>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1" name="Google Shape;990;p32"/>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2" name="Google Shape;991;p32"/>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3" name="Google Shape;992;p32"/>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74" name="Google Shape;993;p32"/>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grpSp>
        <p:nvGrpSpPr>
          <p:cNvPr id="4" name="组合 3"/>
          <p:cNvGrpSpPr/>
          <p:nvPr/>
        </p:nvGrpSpPr>
        <p:grpSpPr>
          <a:xfrm>
            <a:off x="1890843" y="1868399"/>
            <a:ext cx="576083" cy="576083"/>
            <a:chOff x="2319040" y="3574792"/>
            <a:chExt cx="576083" cy="576083"/>
          </a:xfrm>
        </p:grpSpPr>
        <p:sp>
          <p:nvSpPr>
            <p:cNvPr id="31" name="椭圆 30"/>
            <p:cNvSpPr/>
            <p:nvPr/>
          </p:nvSpPr>
          <p:spPr>
            <a:xfrm>
              <a:off x="2319040" y="3574792"/>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椭圆 75"/>
            <p:cNvSpPr/>
            <p:nvPr/>
          </p:nvSpPr>
          <p:spPr>
            <a:xfrm>
              <a:off x="2357539" y="3613291"/>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Google Shape;1002;p32"/>
            <p:cNvGrpSpPr/>
            <p:nvPr/>
          </p:nvGrpSpPr>
          <p:grpSpPr>
            <a:xfrm>
              <a:off x="2524761" y="3750048"/>
              <a:ext cx="186656" cy="218219"/>
              <a:chOff x="-48237000" y="2342650"/>
              <a:chExt cx="256800" cy="300225"/>
            </a:xfrm>
            <a:solidFill>
              <a:schemeClr val="bg1"/>
            </a:solidFill>
          </p:grpSpPr>
          <p:sp>
            <p:nvSpPr>
              <p:cNvPr id="33" name="Google Shape;1003;p32"/>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4" name="Google Shape;1004;p32"/>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sp>
            <p:nvSpPr>
              <p:cNvPr id="35" name="Google Shape;1005;p32"/>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8565">
                  <a:buClr>
                    <a:srgbClr val="000000"/>
                  </a:buClr>
                </a:pPr>
                <a:endParaRPr sz="1865" kern="0">
                  <a:solidFill>
                    <a:srgbClr val="000000"/>
                  </a:solidFill>
                  <a:cs typeface="+mn-ea"/>
                  <a:sym typeface="+mn-lt"/>
                </a:endParaRPr>
              </a:p>
            </p:txBody>
          </p:sp>
        </p:grpSp>
      </p:grpSp>
      <p:cxnSp>
        <p:nvCxnSpPr>
          <p:cNvPr id="81" name="直接连接符 80"/>
          <p:cNvCxnSpPr/>
          <p:nvPr/>
        </p:nvCxnSpPr>
        <p:spPr>
          <a:xfrm>
            <a:off x="8006080" y="2172335"/>
            <a:ext cx="13970" cy="477139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4500245" y="3710305"/>
            <a:ext cx="3443605" cy="1383665"/>
          </a:xfrm>
          <a:prstGeom prst="rect">
            <a:avLst/>
          </a:prstGeom>
          <a:noFill/>
        </p:spPr>
        <p:txBody>
          <a:bodyPr wrap="square" rtlCol="0">
            <a:spAutoFit/>
          </a:bodyPr>
          <a:lstStyle/>
          <a:p>
            <a:pPr algn="ctr">
              <a:lnSpc>
                <a:spcPct val="150000"/>
              </a:lnSpc>
              <a:buNone/>
            </a:pPr>
            <a:r>
              <a:rPr lang="en-US" altLang="zh-CN" sz="1400" dirty="0">
                <a:solidFill>
                  <a:schemeClr val="bg1"/>
                </a:solidFill>
                <a:latin typeface="等线" panose="02010600030101010101" charset="-122"/>
                <a:ea typeface="等线" panose="02010600030101010101" charset="-122"/>
                <a:cs typeface="黑体" panose="02010609060101010101" charset="-122"/>
                <a:sym typeface="+mn-lt"/>
              </a:rPr>
              <a:t>在算法中</a:t>
            </a:r>
            <a:endParaRPr lang="en-US" altLang="zh-CN" sz="1400" dirty="0">
              <a:solidFill>
                <a:schemeClr val="bg1"/>
              </a:solidFill>
              <a:latin typeface="等线" panose="02010600030101010101" charset="-122"/>
              <a:ea typeface="等线" panose="02010600030101010101" charset="-122"/>
              <a:cs typeface="黑体" panose="02010609060101010101" charset="-122"/>
              <a:sym typeface="+mn-lt"/>
            </a:endParaRPr>
          </a:p>
          <a:p>
            <a:pPr algn="ctr">
              <a:lnSpc>
                <a:spcPct val="150000"/>
              </a:lnSpc>
              <a:buNone/>
            </a:pPr>
            <a:r>
              <a:rPr lang="en-US" altLang="zh-CN" sz="1400" dirty="0">
                <a:solidFill>
                  <a:schemeClr val="bg1"/>
                </a:solidFill>
                <a:latin typeface="等线" panose="02010600030101010101" charset="-122"/>
                <a:ea typeface="等线" panose="02010600030101010101" charset="-122"/>
                <a:cs typeface="黑体" panose="02010609060101010101" charset="-122"/>
                <a:sym typeface="+mn-lt"/>
              </a:rPr>
              <a:t>作者采用超梯度估计的方法</a:t>
            </a:r>
            <a:endParaRPr lang="en-US" altLang="zh-CN" sz="1400" dirty="0">
              <a:solidFill>
                <a:schemeClr val="bg1"/>
              </a:solidFill>
              <a:latin typeface="等线" panose="02010600030101010101" charset="-122"/>
              <a:ea typeface="等线" panose="02010600030101010101" charset="-122"/>
              <a:cs typeface="黑体" panose="02010609060101010101" charset="-122"/>
              <a:sym typeface="+mn-lt"/>
            </a:endParaRPr>
          </a:p>
          <a:p>
            <a:pPr algn="ctr">
              <a:lnSpc>
                <a:spcPct val="150000"/>
              </a:lnSpc>
              <a:buNone/>
            </a:pPr>
            <a:r>
              <a:rPr lang="en-US" altLang="zh-CN" sz="1400" dirty="0">
                <a:solidFill>
                  <a:schemeClr val="bg1"/>
                </a:solidFill>
                <a:latin typeface="等线" panose="02010600030101010101" charset="-122"/>
                <a:ea typeface="等线" panose="02010600030101010101" charset="-122"/>
                <a:cs typeface="黑体" panose="02010609060101010101" charset="-122"/>
                <a:sym typeface="+mn-lt"/>
              </a:rPr>
              <a:t>调整方差约束</a:t>
            </a:r>
            <a:endParaRPr lang="en-US" altLang="zh-CN" sz="1100" dirty="0">
              <a:solidFill>
                <a:schemeClr val="tx1">
                  <a:lumMod val="75000"/>
                  <a:lumOff val="25000"/>
                </a:schemeClr>
              </a:solidFill>
              <a:latin typeface="等线" panose="02010600030101010101" charset="-122"/>
              <a:ea typeface="等线" panose="02010600030101010101" charset="-122"/>
              <a:cs typeface="+mn-ea"/>
              <a:sym typeface="+mn-lt"/>
            </a:endParaRPr>
          </a:p>
          <a:p>
            <a:pPr algn="ctr">
              <a:lnSpc>
                <a:spcPct val="150000"/>
              </a:lnSpc>
              <a:buNone/>
            </a:pPr>
            <a:r>
              <a:rPr lang="en-US" altLang="zh-CN" sz="1400" dirty="0">
                <a:solidFill>
                  <a:schemeClr val="bg1"/>
                </a:solidFill>
                <a:latin typeface="等线" panose="02010600030101010101" charset="-122"/>
                <a:ea typeface="等线" panose="02010600030101010101" charset="-122"/>
                <a:cs typeface="黑体" panose="02010609060101010101" charset="-122"/>
                <a:sym typeface="+mn-lt"/>
              </a:rPr>
              <a:t>构建超梯度的动量递归评估器</a:t>
            </a:r>
            <a:endParaRPr lang="en-US" altLang="zh-CN" sz="1400" dirty="0">
              <a:solidFill>
                <a:schemeClr val="bg1"/>
              </a:solidFill>
              <a:latin typeface="等线" panose="02010600030101010101" charset="-122"/>
              <a:ea typeface="等线" panose="02010600030101010101" charset="-122"/>
              <a:cs typeface="黑体" panose="02010609060101010101" charset="-122"/>
              <a:sym typeface="+mn-lt"/>
            </a:endParaRPr>
          </a:p>
        </p:txBody>
      </p:sp>
      <p:sp>
        <p:nvSpPr>
          <p:cNvPr id="83" name="文本框 82"/>
          <p:cNvSpPr txBox="1"/>
          <p:nvPr/>
        </p:nvSpPr>
        <p:spPr>
          <a:xfrm>
            <a:off x="5433047" y="2788917"/>
            <a:ext cx="1536471" cy="398780"/>
          </a:xfrm>
          <a:prstGeom prst="rect">
            <a:avLst/>
          </a:prstGeom>
          <a:noFill/>
        </p:spPr>
        <p:txBody>
          <a:bodyPr wrap="square" rtlCol="0">
            <a:spAutoFit/>
          </a:bodyPr>
          <a:lstStyle/>
          <a:p>
            <a:pPr algn="ctr"/>
            <a:r>
              <a:rPr lang="en-US" altLang="zh-CN" sz="2000" dirty="0">
                <a:solidFill>
                  <a:schemeClr val="bg1"/>
                </a:solidFill>
                <a:cs typeface="+mn-ea"/>
                <a:sym typeface="+mn-lt"/>
              </a:rPr>
              <a:t>02</a:t>
            </a:r>
            <a:endParaRPr lang="en-US" altLang="zh-CN" sz="2000" dirty="0">
              <a:solidFill>
                <a:schemeClr val="bg1"/>
              </a:solidFill>
              <a:cs typeface="+mn-ea"/>
              <a:sym typeface="+mn-lt"/>
            </a:endParaRPr>
          </a:p>
        </p:txBody>
      </p:sp>
      <p:sp>
        <p:nvSpPr>
          <p:cNvPr id="84" name="文本框 83"/>
          <p:cNvSpPr txBox="1"/>
          <p:nvPr/>
        </p:nvSpPr>
        <p:spPr>
          <a:xfrm>
            <a:off x="8343900" y="3717290"/>
            <a:ext cx="3524885" cy="1060450"/>
          </a:xfrm>
          <a:prstGeom prst="rect">
            <a:avLst/>
          </a:prstGeom>
          <a:noFill/>
        </p:spPr>
        <p:txBody>
          <a:bodyPr wrap="square" rtlCol="0">
            <a:spAutoFit/>
          </a:bodyPr>
          <a:lstStyle/>
          <a:p>
            <a:pPr algn="ctr">
              <a:lnSpc>
                <a:spcPct val="150000"/>
              </a:lnSpc>
              <a:buNone/>
            </a:pPr>
            <a:r>
              <a:rPr lang="en-US" altLang="zh-CN" sz="1400" dirty="0">
                <a:solidFill>
                  <a:schemeClr val="bg1"/>
                </a:solidFill>
                <a:latin typeface="等线" panose="02010600030101010101" charset="-122"/>
                <a:ea typeface="等线" panose="02010600030101010101" charset="-122"/>
                <a:cs typeface="等线" panose="02010600030101010101" charset="-122"/>
                <a:sym typeface="+mn-lt"/>
              </a:rPr>
              <a:t>MRBO具有更好的时间复杂度</a:t>
            </a:r>
            <a:endParaRPr lang="en-US" altLang="zh-CN" sz="1400" dirty="0">
              <a:solidFill>
                <a:schemeClr val="bg1"/>
              </a:solidFill>
              <a:latin typeface="等线" panose="02010600030101010101" charset="-122"/>
              <a:ea typeface="等线" panose="02010600030101010101" charset="-122"/>
              <a:cs typeface="等线" panose="02010600030101010101" charset="-122"/>
              <a:sym typeface="+mn-lt"/>
            </a:endParaRPr>
          </a:p>
          <a:p>
            <a:pPr algn="ctr">
              <a:lnSpc>
                <a:spcPct val="150000"/>
              </a:lnSpc>
              <a:buNone/>
            </a:pPr>
            <a:r>
              <a:rPr lang="en-US" altLang="zh-CN" sz="1400" dirty="0">
                <a:solidFill>
                  <a:schemeClr val="bg1"/>
                </a:solidFill>
                <a:latin typeface="等线" panose="02010600030101010101" charset="-122"/>
                <a:ea typeface="等线" panose="02010600030101010101" charset="-122"/>
                <a:cs typeface="等线" panose="02010600030101010101" charset="-122"/>
                <a:sym typeface="+mn-lt"/>
              </a:rPr>
              <a:t>且超过了现有 SGD 方法在双</a:t>
            </a:r>
            <a:endParaRPr lang="en-US" altLang="zh-CN" sz="1400" dirty="0">
              <a:solidFill>
                <a:schemeClr val="bg1"/>
              </a:solidFill>
              <a:latin typeface="等线" panose="02010600030101010101" charset="-122"/>
              <a:ea typeface="等线" panose="02010600030101010101" charset="-122"/>
              <a:cs typeface="等线" panose="02010600030101010101" charset="-122"/>
              <a:sym typeface="+mn-lt"/>
            </a:endParaRPr>
          </a:p>
          <a:p>
            <a:pPr algn="ctr">
              <a:lnSpc>
                <a:spcPct val="150000"/>
              </a:lnSpc>
              <a:buNone/>
            </a:pPr>
            <a:r>
              <a:rPr lang="en-US" altLang="zh-CN" sz="1400" dirty="0">
                <a:solidFill>
                  <a:schemeClr val="bg1"/>
                </a:solidFill>
                <a:latin typeface="等线" panose="02010600030101010101" charset="-122"/>
                <a:ea typeface="等线" panose="02010600030101010101" charset="-122"/>
                <a:cs typeface="等线" panose="02010600030101010101" charset="-122"/>
                <a:sym typeface="+mn-lt"/>
              </a:rPr>
              <a:t>层优化中的表现。</a:t>
            </a:r>
            <a:endParaRPr lang="en-US" altLang="zh-CN" sz="1400" dirty="0">
              <a:solidFill>
                <a:schemeClr val="bg1"/>
              </a:solidFill>
              <a:latin typeface="等线" panose="02010600030101010101" charset="-122"/>
              <a:ea typeface="等线" panose="02010600030101010101" charset="-122"/>
              <a:cs typeface="等线" panose="02010600030101010101" charset="-122"/>
              <a:sym typeface="+mn-lt"/>
            </a:endParaRPr>
          </a:p>
        </p:txBody>
      </p:sp>
      <p:sp>
        <p:nvSpPr>
          <p:cNvPr id="85" name="文本框 84"/>
          <p:cNvSpPr txBox="1"/>
          <p:nvPr/>
        </p:nvSpPr>
        <p:spPr>
          <a:xfrm>
            <a:off x="9345879" y="2788950"/>
            <a:ext cx="1536471" cy="398780"/>
          </a:xfrm>
          <a:prstGeom prst="rect">
            <a:avLst/>
          </a:prstGeom>
          <a:noFill/>
        </p:spPr>
        <p:txBody>
          <a:bodyPr wrap="square" rtlCol="0">
            <a:spAutoFit/>
          </a:bodyPr>
          <a:lstStyle/>
          <a:p>
            <a:pPr algn="ctr"/>
            <a:r>
              <a:rPr lang="en-US" altLang="zh-CN" sz="2000" dirty="0">
                <a:solidFill>
                  <a:schemeClr val="bg1"/>
                </a:solidFill>
                <a:cs typeface="+mn-ea"/>
                <a:sym typeface="+mn-lt"/>
              </a:rPr>
              <a:t>03</a:t>
            </a:r>
            <a:endParaRPr lang="en-US" altLang="zh-CN" sz="2000" dirty="0">
              <a:solidFill>
                <a:schemeClr val="bg1"/>
              </a:solidFill>
              <a:cs typeface="+mn-ea"/>
              <a:sym typeface="+mn-lt"/>
            </a:endParaRPr>
          </a:p>
        </p:txBody>
      </p:sp>
      <p:cxnSp>
        <p:nvCxnSpPr>
          <p:cNvPr id="88" name="直接连接符 87"/>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38" name="圆角矩形 10"/>
          <p:cNvSpPr/>
          <p:nvPr/>
        </p:nvSpPr>
        <p:spPr>
          <a:xfrm>
            <a:off x="392430" y="1629410"/>
            <a:ext cx="2444115" cy="7620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40" name="文本框 139"/>
          <p:cNvSpPr txBox="1"/>
          <p:nvPr/>
        </p:nvSpPr>
        <p:spPr>
          <a:xfrm>
            <a:off x="307975" y="1169035"/>
            <a:ext cx="5175885" cy="460375"/>
          </a:xfrm>
          <a:prstGeom prst="rect">
            <a:avLst/>
          </a:prstGeom>
          <a:noFill/>
        </p:spPr>
        <p:txBody>
          <a:bodyPr wrap="square" rtlCol="0">
            <a:spAutoFit/>
          </a:bodyPr>
          <a:lstStyle/>
          <a:p>
            <a:pPr algn="just"/>
            <a:r>
              <a:rPr lang="en-US" altLang="zh-CN" sz="2400" b="1" dirty="0">
                <a:solidFill>
                  <a:srgbClr val="304086"/>
                </a:solidFill>
                <a:latin typeface="黑体" panose="02010609060101010101" charset="-122"/>
                <a:ea typeface="黑体" panose="02010609060101010101" charset="-122"/>
                <a:cs typeface="黑体" panose="02010609060101010101" charset="-122"/>
                <a:sym typeface="+mn-lt"/>
              </a:rPr>
              <a:t>基于动量的递归双层优化器（MRBO）</a:t>
            </a:r>
            <a:endParaRPr lang="en-US" altLang="zh-CN" sz="2400" b="1" dirty="0">
              <a:solidFill>
                <a:srgbClr val="304086"/>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PA" val="v5.2.4"/>
</p:tagLst>
</file>

<file path=ppt/tags/tag2.xml><?xml version="1.0" encoding="utf-8"?>
<p:tagLst xmlns:p="http://schemas.openxmlformats.org/presentationml/2006/main">
  <p:tag name="PA" val="v5.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c4MzE3MjAxODg5IiwKCSJHcm91cElkIiA6ICIyMzYzODgyNiIsCgkiSW1hZ2UiIDogImlWQk9SdzBLR2dvQUFBQU5TVWhFVWdBQUFsQUFBQUdEQ0FZQUFBRGtvQzVaQUFBQUNYQklXWE1BQUFzVEFBQUxFd0VBbXB3WUFBQWdBRWxFUVZSNG5PM2RlM3dVMWYzLzhmZnNKZ1NRVzRLQlFFaEFMaUlDeG15NGlNak5DNmdnUmNFYmhjWmF0RVZVMUdMRjhxdCtMVjlzdndwVjZyVlViV290aWxWQkphTFdnbGNVTlF2SUtsNEFRNEJFSVlGeVR6Ykp6dStQWlplRUFNbkFibVl2citmajRjUE56RGt6bjJWUHN1ODVNenNy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BQ0dQWVhRQUFoSXZMNWZxUHBQUHRyZ09oWVpybXA2dFhyeDVvZHgyQUpDWFlYUUFRSzNpekRvK1RmTlBrOVlnaGhtRU1zTHNHSUlBQUJZUU9iOVpoRUlvM3pjVno4ME5SQ214MCtZelJkcGNBMUVLQUFrTHM4YVZQMkYxQ3pMaHB6RlM3U3dDQW8zTFlYUUFBQUVDMElVQUJBQUJZUklBQ0FBQ3dpQUFGQUFCZ0VRRUtBQURBSWdJVUFBQ0FSZHpHQUlnd1BwOVB5NWY4UjZ1V3I5TDI0dTB5VFZPdDJyVFNoVmRjcU9HWGpRaTIyN2Rubng2NDQvOTBTc3RUZE9mYzM4amhQSHc4WkpxbURPUGt2MmpnL2x2bTZPQ0JjdDM3bDN1VmtIRDhQeGVtYWVxaHV4OVNhY2tPM2ZYUVRMVk9hWDNTKzdlVHorZlRhKzh2MFhzRnk3VnR4elpKcHRxMGFLT2ZEQit2MGVkZEZteTNaLzhlL2ViUHQ2dGw4MWI2NHkxejVYUTRUMnEvZ2ZzZC9mMis1OVhxbEZhNi9VODM2MkQ1QVQxNjF3SWxPSS8rR2h6Wng0b2p4MHBEOW1kMSs3OTdZcVorS0N2UkE5TWZWa3FybEpQZUpoQUptSUVDSXN5TFR5N1NLOCs4b3ZLREZUcDM1TGthY3NrUXRXM2ZWajlzK2FGV3U0V1AvRk9sUDVUcW1wdXVEWWFudi84cFR6TW4zNlg5ZS9lSHBKWUxyN2hJbzY0Y1ZXOTRraVRETUhUdFRkZHE5ODdkeXB1WEY1TDkyK212UzU3VTM1YytyWU1WQjNUaHdKRWFlYzRsYXRjMlRWdTNiNm5WN29sLy9Way9sdjJnWDE1eDAwbUhwNk1aTjJ5OHJqai9xcENFbVpybVB6OVBQNzl2a3ZZZTJCdlcvUm1Hb1YrT242YWRlM1pxL3ZQelFySk5JQkl3QXdWRW1FK1dyNUlrM1RMN0ZyWHIyQzY0M0Z0ZUVYeThhZjBtcmZsNGpYcG05VlRuSHAyRHkxY2Q2bHVmaHM1UURSaGg3U2JnSFRJNzZLeUJaMm50SjJ2bCtjeWpQdjM3V09vZlNkNzkvRCtTcEh0di9GOTFPTFZqY0htNXR6ejQrT3ZDOWZyRTg3SDZkczlTOTR3ZVlhbGpXTTZJK2h1ZGdIY0xsamZhL2pMYVoycEE3M08weXZPeEN0Wi9wcHhlL1VPK0Q2Q3hFYUNBQ05Pc2VWTjV5eXYwMGwvL3BRbFRKcWhkZW50SlVwT21TY0UySzkvK1NKS1VQZGdWWEZienJ0Mi9tWGlucE1OM1JRK3NtM0REbFZyMndoc2FmdGx3alo0NFJydDM3dGFpSnhkcGcrYzdIVHh3VUJsZE16VHg1cCtxVTlkT3RmbzlzUEJCdFdqVkl2anpqYis5VVVzWDVtdjcxaC9WTHIyZGZuWjdyaks3WjBxU2NvYmthTzBuYS9YUld4OUdkWUJxM3JTNXlyM2xldnJWQmJwKzdBM3FtSm91U1dyYXBHbXd6VHVmdmkxSk92ZXN3WktrTytmZnJnMWJ2dFhOVjkrbUMvcGZKRW42OVVPM2F0TzJqWnAxL2IzcWQrWUE3ZHF6VXdzV1A2R3ZObm0wdi95QXVxWjMxZFFKdCtpMGpsMlBXc2VScCtkTTA5VENOLytodHo5WkptOVZwVVlQdnF4T24vcjJVZk5yVVhMdnZWYlM0YSs3T2RyKzhqOThUVzk4dEZUYmQyMVhteGF0ZFg3L2kzVDF5SW5CR2JkQW43dHlaK21GdC8rcGJkdTNxbU5xdW02OTVnNTE2OVJka2pRNGE0aFdlVDdXdjFlOVJZQkNUT0FVSGhCaHh2OWl2QndPaHp5ZmVYVGZyKzdUWS8venFBcS8rYjVXbSs4ODMwbVN1cHplSmJoczVJU1J3Y2NqeG82bzlYUEFPNHZmMFlBUkE5U3hzejhNbFA2d1E5dUx0NnYvOFA3cTBhZUhDcjh0MU4vbVBsTnZqUzgvL2JKNjlPbXVsUFp0VmJ5NVdNOC90akM0N3JRelRwTWtiZmh5UThPZmRBUzY3cklwY2pnY0tsai9tVzUrNEplYS9kUzkrcmJvbTFwdHZ0cmtrU1QxeU93cFNScCthUGJHdmY1elNkTE9QVHUxYWR0R3RXbVpyT3d6Y2lSSlA1U1ZxS1MwV0VPeWg2dFAxejc2cnVoYlBieHdib1ByV3ZMdXkzcnBQNHNrdzlENS9TN1V5aTgrck5PbXZuMWNNV0pDOFBIbzg4YlcrdmxJcjcrL1JFKy91a0FWM25KZFBPZ1NOVWxNMHIvZWVVSC95TStyMC9adnJ6K2xNN3YyVWJ1VTlpcjZZYk9lZlBteDRMclRPNThoU2ZyeTBMOFpFTzJZZ1FJaVRMOWgvZFV1dmIzZVhMUk1YM3o2aGI3OC9FdDlWZkNWSmsrZnJITXVIQ1JKMnJWamx5VFZ1bEI3M0hXWDYrMlgvRE1pbDF4enFWcTBhbEZuMjlmZWRLMzZEdWdiL0RtemUyZk5mSGltdG0vOVVkc0tpL1gxbXE5VlVsU2lpdklLSmRXWThUclN6MmRjcjY2OXVxcG9RNUgrZU5zZnRQWDdyY0YxcmR1MmtTVHQzN3UvM3UxRXNpSFp3OVF4TlYwdnZmT0NQdnZxVTdtLy9seXJ2eW5RelZmZHB2UDdYeWhKMnJGcnV5UUZMNHcrNyt5aCt0dHJUMm5OdDZ0Vjdhdlc1MTk5S2trYTVob1JuSzNwbnRGRGMyK2JyMjNidDJyekQ0VmErOTBhRmYyd1dlVVZCOVUwcVZtOWRiMzl5WnVTcEdsWFR0ZUEzZ05WVWxxc20vNTRRNjAyOWUxajh1aWY2NVVWTDBtU3Jycm8ydU5lZVA3R1I2OUxrbTY1NW5hZGZicExXMzRzMHEwUFR0VmJueXhUN3BqcmExK0FQdkZPbmRHbGx6WnUzYUFaRDAvWDk4V2JndXZhdG00clNkcDNZRytEbnlzUXlRaFFRQVRLN0o2cEcyZjlVdjh0M2FVWEYveExhMWF1MXBLL0x3a0dLSi9wa3lUTG43U3JlYjJVSksxWnVVWXZQUEc4VE5OVVpyZk00UEpLYitWeGcwKzdkUCsxV1NudC9NR2h1cW82dU03UTRacE0wN1JVWDZUcDFxbTc3cnJ1LzZsc2Q2bWVXdklYZmJKdXBmN3hSbDR3UUFXZVgrQjFhTjJpamJKT3o1Yjc2OCsxL3Z1dlZMRGVINkFDN1NYcDQzVXI5WmVYSDVka3FtdDZ0K0J5YjFWbGcwSkZJTFFGVG8yMVQwbXIwK1prOTFGVDZYOUxKVWtaN2YxakozQXFzN3ppb0E1V0hGVHpwczJEYlFQclVwUDk0Nk82dWlxNHJ1WklqZTVSQWZoeENnK0lNSnUrUG56VTN1YlVaSTM5MlZoSlV2bkJ3eGVSdHprMHk3Tjc1KzZqYnFPcXN1cW95MnZlNmtDU1h2ekxJaDNjZjFDL21YZVhwc3k4NGFoOXJBclUxTFI1VXpWdDFyU2UxcEhybTgxZkJ4KzNiWDJxSmwyU0s4a2ZIQUpTRHMycTdOeXpNN2dzY0JIMnA1NlA5Y1YzYTlXdFUzZGxwaDBPcms4dGZsSUh5dmZyLzI3NWsrNmNmTGZsdWs1cDdwOVpMTjdobi9YYnRHMWpuVFpXOWxGWlZYbmM5WUhuV0x4alc2My90MmplVXMwc2hMSEF2MUh6cHMwdDlRTWlGVE5RUUlTWk8rTkJkVDJqcXpKN2RKWnArdVQ1ekgvTlNMK2gvWUp0dXZicXBwM2JkMnJ6ZDV1VjBTMGp1THpOcWNuNmIra3UvZTNCWjlTK1UzdE52UG1ueDkyWHorZWZ5WHIxNzB1MGI4KytrTlJmK0cxaHNNWm9Odk9SWDZ0bjV6UFVQYU9IZkthcGd2V2ZTZktmcGdzNG8wc3Y3ZGkxWFJ1MmZCZWM2Um5ZWjVDYUpqWFR1d1hMVmU0dHJ6WDdKQjJlUFh4dTJkKzFlOS9SQS9EeG5OTm5rTjcrNUUwOXRIQ3V6ajFyc0Q0N2RKclE2ajdhdGo1VlpidEw5ZERDQjVXZW1xNnBFMjQ1YXJ1THp4MnRmK1QvVGZPZm42dHorZzdXbW0vY2txVExodnpFMGd6b2QwWGZTcEo2ZHVuVjRENUFKR01HQ29ndzJZTmRLdHRlcHZmZmVFOGZ2Zm1SbWlRMTBaaEpsK21hbTY0SnRqbm4vSUdTcE5VZnVXdjFuVGh0b3RxMlAxVWJ2dHdRREY3SGMrVU5WK3FVbHFkbzQxY2JkYzRGZzBKU2Y2Q21RUmVlRTVMdDJlWGNzODdUamwzYjllYktOL1R2VDk1VVVtS1NyaDAxU2I4Y1B5M1laa1RPQlpKVTYwTHVwTVFrbmRObmtQWWUyS3NFWjRLR1pnK3Z0ZDNyeDk2b0ZzMWJhdjMzWDlZSlZ3MlJPK1lYR3B3MVJQc1A3dE5IYXovVWhBdXVydE9tSWZ1WU91Rm10VTlwcjY4MmVZTGg4R2d1SHo1ZWswZi9YRTVuZ3Q1Y21TOXZsVmVUTHMzVmxSZGVjOHcrUnhQNE56cS9uL1huREVTaWs3OVZNUUJKa3N2bE1xWER0dzRJdC9tejV1dmJMNzdSeklkbktxUEc5VXQyMmw2OFhiK2ZlcDg2OStpc0dRL2VlZEozUXcvY05zSHRkcC9RaGdLdlNlQWordUZ3NzE5bWFkMkd0WnA3Mi94YTF4dmhzSkxTWXQzeXdLL1VMYU9IL25qejNCTWFGNEZiSlp6b1dBQkNqUmtvSUVwZDkrdnJsSnlhcklXUExxeDFFYmRkVE5QVTg0OHRWTXZXTGZXTDMwd0p5VmZKUklQYnJ2MjFUbTJUcWlkZWVyVFdSZFB3TTAxVFQ3ejBxRnEzYUswWmsrNkttM0dCMk1jMVVFQ1VhcDNTV3YvN3pCeTd5d2d5REVQVDU5eG1keG1OTHJsVmloYk0rcHZkWlVRc3d6RDArMS9kYjNjWlFNZ3hBd1VBQUdBUkFRb0FBTUFpQWhRQUFJQkZCQ2dBQUFDTENGQUFBQUFXOFNrOElNUUM5eTVDNUFqY1F3Z0FRb1VaS0NCRVROT3MrNTBhQ0lYNmI2bCtETHdtTWVlRXh3SUFBSUJjTHBjWnVOTTZnTWJIREJRQUFJQkZCQ2dnRGpGN0FRQW5od0FGQUFCZ0VRRUtBQURBSWdJVUFBQ0FSUVFvQUFBQWl3aFFBQUFBRmhHZ0FBQUFMQ0pBQVFBQVdFU0FBZ0FBc0lnQUJRQUFZQkVCQ2dBQXdDSUNGQUFBZ0VVRUtBQUFBSXNJVUFBQUFCWVJvQUFBQUN3aVFBRUFBRmhFZ0FJQUFMQ0lBQVVBQUdBUkFRb0FBTUFpQWhRQUFJQkZCQ2dBQUFDTENGQUFBQUFXRWFBQUFBQXNJa0FCQUFCWVJJQUNBQUN3aUFBRkFBQmdFUUVLQUFEQUlnSVVBQUNBUlFRb0FBQUFpd2hRQUFBQUZoR2dBQUFBTENKQUFRQUFXRVNBQWdBQXNJZ0FCUUFBWUJFQkNnQUF3Q0lDRkFBQWdFVUVLQUFBQUlzSVVBQUFBQllSb0FBQUFDd2lRQUVBQUZoRWdBSUFBTENJQUFVQUFHQVJBUW9BQU1BaUFoUUFBSUJGQkNnQUFBQ0xDRkFBQUFBV0VhQUFBQUFzSWtBQkFBQllSSUFDQUFDd2lBQUZBQUJnRVFFS0FBREFvZ1M3QzBEWUpiaGNybCtZcGpsWlVpL0RNRkpxckZ2Z2RydC9HZmpoN0xQUHZzSGhjQ3hvd0RicEYrWDlhdjRReVhYU2ozN1Iwcy9sY2czeCtYdzVsWldWajMvNTVaZmVCdlJIbERQc0xnQmhsWkNkbmYwZnd6Q0dIbTNsUlFOSDZhWXJidzMrL1BZbnkvVEVTNC9XdTFINlJYKy9mNjk2UzVLMGVHNStSTmRKdjJQM3UzekdhRW5TMUFrM1IzU2Q4ZERQTkUzdlA5N0kyN3Q0eFV0dEpia3JLaW9HRWFKaUh3RXFocmxjcmw5S2VqTEJtYURKbDE2bjg3S0hLYmxsc2d5RGx6M2VCZDU4RjgvTnQ3a1NuQ2hldzhqeThSY2Y2YUdGRDZxeXFsS21hZDZ6ZXZYcTJYYlhoUERpR3FnWWR1aTBuU1pmZXAzR0RydGNLYTFTQ0U4QUVBYUR6aHFzbTYrK1RaSmtHTVlFbTh0Qkl5QkF4VERETU5JazZienNZWGFYQWdBeDcrd2UyWUdIWFd3c0E0MkVBQlhidWtsU2NzdGt1K3NBZ0pqWDhwUldnWWV0anRjT3NZRUFGUWM0YlFjQTRjZmYydmhDZ0FJQUFMQ0lBQVVBQUdBUkFRb0FBTUFpQWhRQUFDR3lZRmFldkY1dnB0MTFJUHdJVUFBQWhFaHFjcW84SHM4V3UrdEErQkdnQUFBQUxDSkFBUUFBV0VTQWltMmVqTFRPZHRjQUFIRmp5dXhjdVZ5dUlydnJRUGdsMkYwQXdzZnRkdmRkdkR6ZnRMc09BSWdYWmJ0TEpTbkQ3am9RZnN4QUFRQUFXRVNBQWdBQXNJZ0FGY095c3JKNkY1VVUybDBHQUFBeGh3QVZ3NXhPcDJmNnZHbDJsd0VBUU13aFFBRUFBRmhFZ0FJQUFMQ0lBQVVBQUdBUkFRb0FBTUFpQWhRQUFDR3lZRmFldkY1dnB0MTFJUHdJVUFBQWhFaHFjcW84SHM4V3UrdEErQkdnQUFBQUxDSkFBUUFBV0VTQWltMmVqTFRPZHRjQUFIRmp5dXhjdVZ5dUlydnJRUGdsMkYwQXdzZnRkdmRkdkR6ZnRMc09BSWdYWmJ0TEpTbkQ3am9RZnN4QUFRQUFXTVFNRkFCRWdUYytlbDEvWGZ4a25lV1h6eGdkZkR6Ky9LczA2ZExjeGl3TGlGdk1RTVd3ckt5czNrVWxoWGFYQVNBRVhHZjBxN2ZOVU5mdzhCY0NRQklCS3FZNW5VN1A5SG5UN0M0RFFBaWt0ZTJnMDlLN0huTjl4OVIwWmZLaEVhRFJFS0FBSUVvTXl4NXh6SFg5ZXZWdnhFb0FFS0FBSUVya0hDY2tEWFVkTzF3QkNEMENGQUJFaVU3dE05U3BYZDFQeUxkTGFhOXVuYnJiVUJFUXZ3aFFBQkJGaHVYVW5XazYzc3dVZ1BBZ1FBRkFGT25YYTBDZFpVT3poOWxRQ1k1bXdhdzhlYjNlVEx2clFQZ1JvQUFnaW5UcGVKclMybllJL3R5MmRWdWQwZVZNR3l0Q1RhbkpxZko0UEZ2c3JnUGhSNEFDZ0NoVDh6UmVRKzRQQlNEMENGQUFFR1g2bnprdytIZ0lwKzhBV3hDZ1lwc25neHZyQVRHbmEzbzNKYmRLVWF0VFdxbFB0N1BzTGdjMVRKbWRLNWZMVldSM0hRZy92Z3N2aHJuZDdyNkxsK2ViZHRjQklMUU13OUQ1L1M3VXJyMDdaUmlHM2VXZ2hyTGRwWkpVOTE0VGlEa0VLQUNJUXYzUEhLQURGUWZ0TGdPSVd3UW9BSWhDUFRyM2xHa3l3UXpZaFd1Z1lsaFdWbGJ2b3BKQ3U4c0FFQVlPd3lHbncybDNHVURjSWtERk1LZlQ2WmsrYjVyZFpRQUFFSE1JVUFBQUFCWVJvQUFBQUN3aVFBRUFBRmhFZ0FJQUFMQ0lBQVVBUUlnc21KVW5yOWViYVhjZENEOENGQUFBSVpLYW5DcVB4N1BGN2pvUWZnUW9BQUFBaXdoUUFBQUFGaEdnWXBzbkk2MnozVFVBUU55WU1qdFhMcGVyeU80NkVINThGMTRNYzd2ZGZSY3Z6K2ZMc2dDZ2taVHRMcFdrREx2clFQZ3hBd1VBQUdBUkFRb0FBTUFpQWxRTXk4cks2bDFVVW1oM0dRQUF4QndDVkF4ek9wMmU2Zk9tMlYwR0FBQXhod0FGQUFCZ0VRRUtBQURBSWdJVUFBQ0FSUVFvQUFBQWl3aFFBQUNFeUlKWmVmSjZ2WmwyMTRIdzQwN2tRQlNwcXE3U2UrNFYrdmNuYjZtd2VKTXFLaXRPYW51WHp4Z2Rvc29RVGttSlNjcG9uNmtMQm83VWhmMHZVa0pDb3QwbDRSaFNrMVBsOFhpMjJGMEh3bzhBQlVTSnF1b3F6ZjNISDdYSzg3SGRwYUNSVlZSV2FNUFc3N1JoNjNkYXVmWkQzVFBsUGtJVVlETUNGQkFsM25PdjBDclB4MHJMU05QRW15Y3F2WE82bXJWb2ZrTGJ1bW5NVkVuUzQwdWZDR1dKQ0pQeUF3ZFZVbFNpRi8veW90Wjl0MWF2dnI5WTQ4Ky95dTZ5Z0xqR05WQ3h6Wk9SMXRudUdoQWkvLzdrTFVuU3hKc25xbnZ2SGljY25oQjltalp2cHRQTzZLcWYzdkpUU2RLSHE5KzN1U0ljeTVUWnVYSzVYRVYyMTRId1l3WXFocm5kN3I2TGwrZWJkdGVCMENnczNpUkpTdStjYm5NbHNNdXBhYW1TcE9MU2JUWlhnbU1wMjEwcVNSbDIxNEh3WXdZS2lCS0JDOGFaZVlwZlRaczNsU1I1SzcwMlZ3S0FBQVVBQUdBUkFTcUdaV1ZsOVM0cUtiUzdEQUFBWWc0QktvWTVuVTdQOUhuVDdDNERBSUNZUTRBQ0FBQ3dpRS9oQVhIZzNhWHY2c1VuRjlWWkhyZ2ZsQ1NOdW5LVWZwSTdyakhMQW9Db3hRd1VFQWQ2NS9TdXQwMy80UU1hb1JJQWlBMEVLQ0FPcEhaSVZhZXV4NzQxVGZ2MDl1cll1V01qVmdRQTBZMEFCY1NKQWNQN0gzTmQ3LzU5R3JFU0lIWXRtSlVucjllYmFYY2RDRDhDRkJBbitod25KQTNnOUIwUUVxbkpxZko0UEZ2c3JnUGhSNEFDNGtSYVJnZWxaYVRWV2Q2MmZWdGxkdWVBR1FDc0lFQUJjV1RBaUlGMWxoMXZaZ29BY0hRRXFOam15VWpyYkhjTmlDQjkrL2V0czZ6L3NHTmZHd1hBbWltemMrVnl1WXJzcmdQaHgzMmdZcGpiN2U2N2VIbSthWGNkaUJ6cHA2WHIxQTZwS2kzWklVbHEwN2FOdXZicVpuTlZpSFNHdzVEaGtHUVk5aFZobWpKOWt1bUw3RDlwWmJ0TEplbllIM2xGekNCQUFYRm00SWdCeWwrWUwwbnEzWS9UZHpnK3cySElrZWhRUXBKRGppWU9HVGFFS05NMDVmUDZWRlhoazYvU0YvRWh5bTZtYVJxU21raEtrcFNvNkRqYjVKTlVLYWxDa3Rjd2pJaC9rV002UUVYd0lJcTZnWUxZMFhmQVdjRUExVzlvUDV1clFhUXpEQ2toeWFIMk9XM3RMa1UvRnBTcHNzb24vbURXSzFGU3FxUk9oLzdmeE41eUdzUXJhWWVrclpLMkgvbzVvc1YwZ0ZMa0RxSkdHU2haV1ZtOWkwb0tsZG1oU3pnMmY4STRIV0N2akc0WmFwM1NXdFZWMVRyOXJOUHRMZ2VSem1ISTBTUXlqajBkVFJ6U1FVT3Fqci9mVzR1UzVIL2YrOWp1UWs3QUlFbTdSWUN5WGFRUG9yQU9GS2ZUNlprK2I1b1d6ODBQeCtaUENLY0Q3R2NZaHM2NTRCenQzclhIbG45L1JKOUlHU2VSVWtjVWFDTC9wRUUwaXFUSmp1T0s5UUFWNllNb2FnWktxSEE2SURMMEhYQ1d5ZytXMjEwR2dQQndLSHJmVzVJVU9aZmJIRmVzQjZoSUgwUlJNMUJDaHRNQkVhRkx6eTZLeStRSUFDRVNHZTlraUN1Uk1nMGZLWFhZd2VGd3lPSGsxeC9oTldmT0hPWGs1T2pGRjE5c1VQdmk0bUlOSHo1Y1k4ZU9WVmxaV1ppckEwNE9mMEVCQUNIM3lpdXY2SlZYWGxGMmRyYXV1dXFxQnZYcDJMR2picjMxVm0zYnRrMHpaODZVYVRKTkdnNUxsaXhSVGs2T2NuSnk2bTI3ZWZObTVlVGtLQzh2NzZqcjR6a2t4M1dBc2pLSXBQZ2VLQURRVUh2MjdOSDgrZk1sU1ZPblRyWFVkOXk0Y1VwUFQ1ZmI3ZGJycjc4ZWp2TENhc0dzUEhtOTNvajdjc21kTzNkcXpwdzV1dmppaXpWbnpwemc4b0VEQityeXl5L1hJNDg4b3YzNzl3ZVhWMVZWNllVWFhsRExsaTNsY0RpVW5wNnVGU3RXNkp0dnZnbTJpZmVRSEhjQnl1b2dDb2ozZ1JJSkNMQ0F2UUlIbk11V0xRc3VLeWdvVUU1T2pnWU9IS2hkdTNaSmtsNTk5Vlh0MjdkUDZlbnB3UVBVNTU1N0x0aC83ZHExa3FTTkd6ZXFmLy8reXNuSjBkdHZ2eTNKZjNwNTdOaXhrcVJubjMyMk1aOWVTS1FtcDhyajhXeXh1NDZhZHV6WW9VbVRKdW1WVjE3UmdRTUhsSjZlSGx6WHMyZFBGUmNYS3k4dlQ1TW5UdzYraG12V3JORkREejJrMGFOSFM1SisvL3ZmNjg0Nzc5VFNwVXNseFhkSURvaXJBSFVpZzBoaW9FUUNBaXhndjI3ZC9GLzc4OTU3N3dXWExWKytYSkowM25ubktUazV1ZGI2QVFNR0JOdE5uRGhSWjU1NXBpVHBzY2Nla3lROThzZ2o4dmw4R2pWcWxFYU9IQmxzTzNDZy8wdXZ2Ly8rZTIzZHVqVmNUeWR1UFByb28vcnh4eC9Wdm4xN0xWbXlSTmRkZDExdzNiUFBQcXRGaXhhcFRaczIycng1c3g1OTlGRkpVcjkrL2ZUeHh4OXI4T0RCU2toSVVQUG16WldmbjY5Zi8vclhrdUk3SkFmRVZZQTZrVUVrTVZEc1JvQUZJc1A0OGVNbFNTdFhybFJsWmFXa3cySHBzc3N1QzdiYnVIR2pKS2xMbHk3QlpRNkhRNy83M2Uva2REcFZVRkNnWjU1NVJoOTg4SUZTVTFNMWMrYk1XdnVwMlcvRGhnM2hlQ3B4NWFPUFBwTGsvM3VZa3BKU1ozMlhMbDAwWWNJRVNkTDc3NzhmWFA3MDAwOXJ4WW9WbWpkdm5weE9wKzY4ODA1VlYxZExJaVJMY1JhZ1RuUVFSZkZBOFdTa2RXN00vVm5DNlFBZ3VseDY2YVZLU2tyUy92MzdWVkJRb0srLy9sb2xKU1ZLU1VuUmtDRkRndTMyN2RzblNXcmV2SG10L3FlZmZyb21UNTRzNmZEZnpYdnV1VWV0V3JXcTFlNlVVMDRKUHQ2N2QyOVlua3U0VEptZEs1ZkxWV1IzSFRVRi9nM2J0ajMyL2ZkU1UvMjNUQXk4ZHBJL01OOXh4eDA2OTl4emRmZmRkK3VPTys2UTArbVVSRWlXNGl4QW5lZ2dpdGFCNG5hNysvNTV4dU9OdGorck9CMEFSSmVXTFZzR2Y3ZmVlKzg5clZpeFFwSjB5U1dYQk45WUphbFpzMmFTcElNSEQ5YlpSa0pDN2RzUDd0aXhvMDZibXYyT0RHR1JybXgzcVNSbDJGMUhUWUhMVlFvTEM0L1padjM2OVpKcXYxK2xwS1RvcHovOXFTUnB5SkFoT3Z2c3M0UHI0amtrQjhSVmdEclJRY1JBQ1E5T0J3RFI1NG9ycnBEa245SC84TU1QSmRYK2ZaVU8vODRWRmRXZWlQRjRQSHJtbVdma2NEaUNzLzBQUGZTUVNrdExhN1hidkhsejhQRnBwNTBXMHZyalVXQVdmc21TSlZxMWFwVjhQbDl3bmRmcjFaSWxTL1RhYTY5SmtxNisrdW9HYlRPZVEzSkFYQVdvRXgxRURKVHc0SFFBRUgzT091c3NkZXZXVGR1MmJkTzMzMzZybmoxN3FrZVBIclhhREI0OFdKTDAyV2VmQlplVmw1ZnJubnZ1a2MvbjA1Z3hZelJqeGd5bHA2ZHI3OTY5K3NNZi9sQ3IvNmVmZmlySi8wR1FybDI3aHZrWnhiN0preWRyNk5DaE9uRGdnRzY2NmFaYW4wQWZOR2lRWnMrZUxaL1BwMG1USm1uY3VIRU4yaVloT2M0QzFJa09vbWdkS0ZsWldiMkxTZ29iYlg5V2NUb0FpRTZCMldPZnp4YzhNSzNwaWl1dVVKTW1UYlI1OCtiZ05Zcno1OC9YNXMyYmxaU1VwS2xUcHlveE1WRTMzM3l6Sk9uZGQ5L1ZXMis5RmR4bTRFQjI0c1NKamZGMFlwN1Q2ZFM4ZWZOMC8vMzM2K0tMTDY0MUt6OXc0RUJObURCQnp6enpqRzYvL2ZZR2I1T1FIR2NCNmtRSFViUU9GS2ZUNlprK2IxcWo3ZTlFY0RvQWlENFpHZjVMZkJJVEUzWEpKWmZVV1orYW1ocjh4R3hnZHZpdXUrNVNRVUdCVnE1Y3FYYnQya21TUm80Y3FZS0NBaFVVRkdqVXFGR1NwUHo4ZkczZXZGbG5ubmxtZzI5Wmd2bzVIQTZOR2pWS2MrYk1DYzdjUzlMamp6K3V1KysrVzFsWldaYTJSMGlPc3dBbG5kZ2dZcUNFRDZjRGdPamk4L24wM0hQUFNmSUhvTmF0V3grMTNlVEprelZtekJnVkZCUm8wYUpGRGRwMlNVbUovdlNuUHlrOVBWMXo1ODZ0TlJPTjBCazNibHd3dUo0b1FuSWNCcWlhR2pxSUdDamh4ZWtBSURxTUhUdFc0OGFOMDZwVnE5U3laY3ZqM3BmTk1BemRkOTk5S2lnb2FQQ0Z5UjA2ZE5DS0ZTdjAybXV2cVgzNzlxRXFHMkVTN3lFNXJnT1VGZkUrVU1LSjB3RkFaQXZjeGYvQWdRUDY0WWNmMUtkUEh6M3h4QlBxMEtHRExYVWdNc1I3U0U2b3Z3bWt3d1BsdnZ2dWEzQ2Z3RURCc1ZrNUhiQng0MFl0WGJwVWl4WXRhdEF2S3dFV0NBR2ZLWi9YLzRubGQ5NTV4OTVTdkQ3SlI0aHFBSjhrcjkxRm5LQUsrZXVQZUxFZW9DSjlFRVhOUUFtSHdPbTZiZHUyTmZoMEFBRzJjZDAwcHZacjh2alNKMnlxcEdFQzlUNnc4RUcxYU5YQzVtcGlnMmxLVlJVKy9WaFFKa2NUaHd6RHNLRUdmNGlycXZEcGpZK1c2dXdlTHFXMWJkelpyNFphTUN0UDE5MDdNZFBtTXJ5UzZuNGtPVHJzVUdTL2J3ZkZlb0NLOUVFVU5RTWxsR3FlRHRpelo0LzY5T21qbVRObmNqb2dBbzBZTzBJclh2T0gwSkVUUnRiVEdySEk5Sm55VmZwVVdlMlREalorZURwY2lDblRKeTE0K1FtWnBxblQwcnRxV1BZSTVmVHFyMDd0SStmRzM2bkpxZko0UEZ0c0xxTkMwbFpKZ3lTbFNrcXl0NXdHcVpDMDQvcnJyNyt3ckt4c2w2UnY3QzZvUHJFZW9DSjFFRlhJSDU2MkRoczI3UHErZmZ1K3ZtN2R1azEyRjlVb0l1eDB3RnNyMzFEZnJsa1JlelJydDB1dXVUUVlvTVpkZDduTjFmaVpwbW5MTEVnOE0zMys4Q0xaZjlBUk9QRDVmdHNtZmI5dGsvS1dQcTFPN1RJMExHZUUrdlVhb0M0ZHVWV0pwRXI1MzJQMlNFcFVkRnp2N0pOVXVYNzkrbzhyS3l0bnUxeXUxYVpwL3JPcXFpcC8zYnAxWDl0ZDNOSEVlb0NLMUVIa2s3KzJpdjM3OXorY21KajRjRFFNbGxDSXROTUJmMzNsU1ZWV1ZrYnMwV3lrQ3B3cXUvRzNOMnJwd254dDMvcWoycVczMDg5dXoxVm05OHdHdDVFazk0ZHVMWHZoRGYyNDlVYzFiOUZjL1liMTAwOXl4eW14U1dLdDdVeTQ0VW90ZStFTkRiOXN1RVpQSE5PZ09rM1QxTHV2cjlDN3I3K3JuVHQycW1YcmxocDAwU0NOdm5hTUhFNUhnOXNFYXNpOTR6cTk4WHkrZHBYdVVvOCtQZlN6MjNQVk91WG8xKzJoOFd6ZHZrWC9YUGFzL3Juc1dhVzE3YUJoT1NQVS84eUI2cHJlTFM3RHRtRVlwdndINmhWMjE2Vm4wNU1BQUE1NFNVUkJWR0tWeStVS1BNdzJEQ003TVRGeGJuWjI5bGVtYVQ1WFhWMjlkTjI2ZGV2c3JLK21tQTVRMFRDSXdqeFlQQmxwbmZ1RW9NeVFpYlRUQVZWVlZaSTRtajFSTHovOXN2cjA3Nk9xeWlvVmJ5N1c4NDh0MUYwUHpXeHdtOC9mLzF6UFBQQzAwanFsYWVqb29TcjhwbERMWDEwdVg3VlBWLzJxOWdjRjNsbjhqZ2FNR0tDT25kTWJYTi95Vi8ramw1OTZXYTFUV212SUpVUDFWY0dYV3ZiQ01sVldWT3FLWDR4dmNKdUExNTU5VlZtRHp0YlhxOWRyL2VyMVd2am9RazI5NTlqWDdrV2JLMmFNa2NQaEQ0ME9oME5PaDFNeUREa01od3hEL3A5bHlPRnd5SkFoaDhPUVlmZ1BoSndPcHd6RENQN25kRGpsTUJ5U29VUDkvZHR4T0p3eWFpNDcxTThSN091UXcrRUlyai9jenlIRHFQOFkrSWV5RWkxNmU2RVd2YjFRcDdZNVZjTmM1NnYvbVFQVW8zTlBmejFoTm1WMnJsd3VWNUhiN2JiN09xaVlZUmpHbVlaaDNPOXdPTzUzdVZ3YkpUMG42WFczMisyV2pkT2lNUjJnb2xXb0JvdmI3ZTY3ZUhtKy9YUHVSNGpFMHdFMWNUVGJjRCtmY2IyNjl1cXFvZzFGK3VOdGY5RFc3N2RhYXJQc2hUY2tTVDM2bnE2RXhBU2xuOVpKbTc3ZXBNL2YvN3hPZ0xyMnBtdlZkMEJmU2RLU3ZNVzExaDNyOU9LN3IvdS9uUHBudCtlcVYzWXZsUlNWYVBaTnY5Y0h5ejdRNWRkZkljTXdHdFFtNEdlMy8wdzlzODdROXVMdCtwOGI3OVZYN2k5VlhWVXRaMEwwZjhMVE5FMlpNbFh0cTVZa1ZmdXFWYWxLbTZzNk9aVlZWZHE1cDB3SEtnNzZmOWNiNGRlM2JIZXBKSVY5R2pzN083dmFNQXpUTkUyZkpKOWhHRDVKcG1tYWdjYyswelROR285OVI3WTMvWDhBQTQ5OWtzekE0OEQyNUQ5akV0eGVQZTJEKzZ5eEg3UEcvbXZWV0hNYmdUWU5lT3JkSk4wcjZWNlh5N1hsMEdURGExOTg4Y1duYXVRUFpVVjlnRG8waU9xOHNFY01tbHFQai9KaVYrdUlGL1ZvZlk3Y2ZvMFh2enF3LzhCL3grcHpaRTBOZUlvUk0xaWt3MGVvcGlTSFlRU1BGR1VZTW1RRWp5eHJIaTM2ajFaVmUxbWdqU1REY2NTeVEwZTcvdTBkT3ZvOWRNUmI4OGpWQ0c3RHY3enVNcVB1RWF3TS94RzF3MTl2ZmV3K21vMTA3ZEw5OStCS2FaY2lTYXF1cXJiVVpudnhka25TQjh2ZXI5Vm4zNTU5ZGJiVHVVZm40T08zWDNxNzFycGpCYWhkcFRzbFNSMHkvZGU0dFUvMzMzZW1vcnhDRlFjcjFMUjUwd2ExQ1VqdjBrbVNsSHhxY3ZDNVZIb3JZeUpBR1lhaHhYUHovYWU0RDcyUCtYdysrWHcrbVRKbCtuenlIVnJuL3lKMjA3L2VOSU0vVi91cUQvVTNKZlB3ejZicGs4OTNxSy9wa3dMYk9kVFhOSDB5VFZQVlBsK3d2Vm1yLytIOS91bWZEeHozZWJSdDNWWm5uKzVTYW5JN1hYWFJ0YkY2MEJONFVnN0RNR29OdnByUDkyaVA2MXQvNUdNcjJ6N1dmazZrVFVPWXB0bEVVc2VFaElUV2FwUjRYRnUwQjZqQVA1alRxUEV2ZjdJRDZHU1cxU3JPNHVDc2o5MkRKVEJiNHp2MHg4MG5TWFhmTDJPV0hVZXpzYTVsbTFiNmIra3UzVDMvdDhyb2R2eUQ5c0QxU0ZMRGI2ZlFwbTBiN2R5K1U5dTNiVmVidG0zMDQ3WWZKVW1udER4RlNjMlNHdHdtb1BTSEhXclJ1b1dLTm13K1pwdG9aeGlHbklmZWsvMm43Q0xMMFFKVXU1VDJ5dW5WWDBPemgrbU1MbWZhVUZXak0xZXZYaDE0Y1F4SmpweWNITWZ1M2JzZFZWVlZSdHUyYlIzbDVlV09pb29LUjRzV0xSelYxZFZHWldXbG8xbXpabzdLeWtwSFVsS1N3K2Z6R2RYVjFZN0V4RVJIZFhXMW83cTYybUdhcHBHUWtPRHcrWHlPaElTRU9zc09MVGNDajUxT3A4TTBUWWRwbW9iRDRYQ1lwaGxZYnBpbTZRZ3NPL1RZcVBHNFRqL0RNQUwvZi9hNFQ5dzB0eHFHOFcvVE5BdFhyMTQ5VzV6Q08yRTFCNUZEa3FOMzc5Nk8vZnYzTzd4ZXJ5TTVPZGxSVlZWbE5Hdld6RmxaV2Vtb3JLeDBORzNhMUZGZFhlMW8wcVJKY05BMGFkTEVxSzZ1RGc2YW1vT241c0J4T3AyT0l3ZE96VUVUZUh6RW9ISDRmTDVheTJzT0dQbFB6eDM3Q1o3RVlNbkt5dXBkVkZLb3pBNWRUdlRmdHhiRE1QVEszS1dTRG9jb0hUcmFySDJVNnBOazFEbFNOV1hLNXpNUEJiSEEwYXN2ZUlRWjJPN2hiWm5CMHdxMXQrVmZacHIrL1prMWpvUnJIcjBHbHRjOGdqMjhMLzkySG41KzduR2ZjNXdjelI1VDRCU2I1RDl0RnVwUDRwMTM4WGxhK3R6cmV1eC9IdFhaNTJZcklURkJKWnVMZGQ3RjV5bDdzS3YrRGRSajZLWER0Q1J2c2ZMbS9VM1pnN1AxbGZzclNmN2JNd1JleTRhMENYanEvNTVTMWpsWldyMXlqU1JwOEtqQmNUY21Ja1hIMUhUMTY5VmZRMTBqMUsxVGQ3dkxzWk1wcWJxZ29DQjRPRnRZV0doZk5TZko1WExWQ1ZDbWFYNXZHTVliUHA5djRabzFhMWJhVWRmUlJIdUFxc2tueWZmbGwxOEdGeFFYRjl0WFRRTzVYSzQ2QVNwVWc4WHBkSHFtejV1bXhYUHpUNjdJb3doY0hDcEprWGVNMm5CSEMxQnhlRFI3VElGYkdFaiswMmFoRGxDWFhIMkpFaE1UOWVHYkgrakROejlRWW1LaU9uWE5DSjVHTzFrWGpiOUlrdjhVNFh2NTc2bE4yemI2U2U1UE5ITENLRXR0QXM0ZE9WZ3JYbDB1bjgrbjRXT0c2N0pKZGIrN0VlRTEvdnlyTk5RMVhKbHBuZXR2akdqMmpXbWErWVpoTEZ5OWV2V0pmK3R4R0hIb1pET1h5eFdZVVFvT0ZyZmJIWkxCRXRoMk9BSlVyTGg4eG1oSjBYRTBHNmcxMHU4R0hvc2k2UTduZ1ZyNHZZNU1nZDlUdDl2Tisrc0p5TTdPdnQvbjgvMXo3ZHExWDliZjJsNnhOQU1WbFV6VC9FTzBESlpZeE5Fc0FFU08xYXRYLzlidUdocUtBR1d6YUJvc3NXalNwYmwybHdBQWlFSUVLQUNvQjZkTkFSeUpHOWtBQUJBaUMyYmx5ZXYxY2hmeU9FQ0FBZ0FnUkZLVFUrWHhlTGJZWFFmQ2p3QUZBQUJnRVFFS0FBREFJZ0pVYlBOazhQRjhBR2cwVTJibnl1VnlGZGxkQjhLUFQrSEZNTGZiM1hmeDhuemJ2aWNJQU9KTjJlNVNTVHIrRnpzaUpqQURCUUFBWUJFQkNnQUF3Q0lDVkF6THlzcnFYVlJTYUhjWkFBREVIQUpVREhNNm5aN3A4NmJaWFFZQUFER0hBQVVBQUdBUkFRb0FBTUFpQWhRQUFJQkZCQ2dBQUFDTENGQUFBSVRJZ2xsNThucTltWGJYZ2ZBalFBRUFFQ0tweWFueWVEeGI3SzRENFVlQUFnQUFzSWdBQlFBQVlCRUJLclo1TXRJNjIxMERBTVNOS2JOejVYSzVpdXl1QStHWFlIY0JDQiszMjkxMzhmSjgwKzQ2QUNCZWxPMHVsYVFNdSt0QStERURCUUFBWUJFQkNnQUF3Q0lDVkF6THlzcnFYVlJTYUhjWkFBREVIQUpVREhNNm5aN3A4NmJaWFFZQUFER0hBQVVBQUdBUkFRb0FBTUFpQWhRQUFJQkZCQ2dBQUFDTENGQUFBSVRJZ2xsNThucTltWGJYZ2ZBalFBRUFFQ0tweWFueWVEeGI3SzRENFVlQUFnQUFzSWdBQlFBQVlCRUJLclo1TXRJNjIxMERBTVNOS2JOejVYSzVpdXl1QStHWFlIY0JDQiszMjkxMzhmSjgwKzQ2RUJwSmlVbXFxS3hRK1lHRGF0cThtZDNsd0FZVkJ5c2tTWWtKaVRaWGdtTXAyMTBxU1JsMjE0SHdZd1lLaUJJWjdmMGY3Q2twS3JHNUV0aWxiSHVaSktsOVNwck5sUUFnUUFGUjRvS0JJeVZKTC83bFJXM2R0RVhsQjhwdHJnaU5wZUpnaFlvM0YrdGZDMTZVSkoyYmRaN05GUUhnRkY0TXk4cks2bDFVVXFqTURsM3NMZ1VoY0dIL2k3Unk3WWRhOTkxYTNYL3IvWGFYQTV1Y250bFRWMTU0amQxbEFIR1BHYWdZNW5RNlBkUG5UYk83RElSSVFrS2k3cGx5bnlaZG1xc3VIVTVUazhRbWRwZUVScEtZa0toTzdUSjAxVVhYYXM2MEI1VGc1TmdYc0J1L2hVQVVTVWhJMVBqenI5TDQ4Nit5dXhRQWlHdk1RQUVBQUZoRWdBSUFBTENJQUFVQUFHQVJBUW9BZ0JCWk1DdFBYcTgzMCs0NkVINEVLQUFBUWlRMU9WVWVqMmVMM1hVZy9BaFFBQUFBRmhHZ0FBQUFMQ0pBeFRaUFJscG51MnNBZ0xneFpYYXVYQzVYa2QxMUlQeTRrV1lNYzd2ZGZSY3Z6emZ0cmdNQTRrWFo3bEpKeXJDN0RvUWZNMUFBQUFBV0VhQUFBQUFzSWtERnNLeXNyTjVGSllWMmx3RUFRTXdoUU1Vd3A5UHBtVDV2bXQxbEFBQVFjd2hRQUFBQUZoR2dBQUFBTENKQUFRQUFXRVNBQWdBQXNJZ0FCUUJBaUN5WWxTZXYxNXRwZHgwSVB3SVVBQUFoa3BxY0tvL0hzOFh1T2hCK0JDZ0FBQUNMQ0ZBQUFBQVdFYUJpbXljanJiUGROUUJBM0pneU8xY3VsNnZJN2pvUWZnbDJGNER3Y2J2ZGZSY3Z6emZ0cmdNQTRrWFo3bEpKeXJDN0RvUWZNMUFBQUFBV0VhQUFBQUFzSWtERnNLeXNyTjVGSllWMmx3RUFRTXdoUU1Vd3A5UHBtVDV2bXQxbEFBQVFjd2hRQUFBQUZoR2dBQUFBTENKQUFRQUFXRVNBQWdBQXNJZ0FCUUJBaUN5WWxTZXYxNXRwZHgwSVB3SVVBQUFoa3BxY0tvL0hzOFh1T2hCK0JDZ0FBQUNMQ0ZBQUFBQVdFYUJpbXljanJiUGROUUJBM0pneU8xY3VsNnZJN2pvUWZnbDJGNER3Y2J2ZGZSY3Z6emZ0cmdNQTRrWFo3bEpKeXJDN0RvUWZNMUFBQUFBV0VhQUFBQUFzSWtERnNLeXNyTjVGSllWMmx3RUFRTXdoUU1Vd3A5UHBtVDV2bXQxbEFBQVFjd2hRQUFBQUZoR2dBQUFBTENKQUFRQUFXRVNBQWdBQXNJZ0FCUUJBaUN5WWxTZXYxNXRwZHgwSVB3SVVBQUFoa3BxY0tvL0hzOFh1T2hCK0JDZ0FBQUNMQ0ZBQUFBQVdFYUJpbXljanJiUGROUUJBM0pneU8xY3VsNnZJN2pvUWZnbDJGNER3Y2J2ZGZSY3Z6emZ0cmdNQTRrWFo3bEpKeXJDN0RvUWZNMUFBQUFBV0VhQUFBQUFzSWtERnNLeXNyTjVGSllWMmx3RUFRTXdoUU1Vd3A5UHBtVDV2bXQxbEFBQVFjd2hRQUFBQUZoR2dBQUFBTENKQUFRQUFXRVNBQWdBQXNJZ0FCUUJBaUN5WWxTZXYxNXRwZHgwSVB3SlVIREJOYmtZT0FJMGhOVGxWSG85bmk5MTFJUHdJVUxIdHY1SzBlOTl1dStzQWdIaFJaWGNCYUJ3RXFOaTJYcEkrL3VJanUrc0FnSmhYVWxxc1hYdDJiYlM3RGpRT3ZrdzRodmw4dmhkYk5HK1ZtWkdXa1c1M0xRQVFpMHpUMUw2RCs3UnV3MXJOZjM2ZUtxc3EwN0t6cy91dFhyMzZjN3RyUTNnWmRoZUFzRXFRWkc3K1QvSDFNb3pwcG5UNkUvLzZjK0svVjcxVmI4ZXBFMjdSeUhNdUR2NzgrTC8rTFByUmozNzBvMSs5L2I3ZXMyZlAyUnMyYktpb2R3ZUlhZ1NvT09OeXVSWkl1cUcrZGo2Zjc4WTFhOWI4bFg3MG94Lzk2SGY4ZnFacDdqTU1vOUEwemRmMzd0MTdIK0VKQUFBQUFBQUFBQUFBQUFBQUFBQUFBQUFBQUFBQUFBQUFBQUFBQUFBQUFBQUFBQUFBQUFBQUFBQUFBQUFBQUFBQUFBQUFBQUFBQUFBQUFBQUFBQUFBQUFBQUFBQUFBQUFBQUFBQUFBQUFBQUFBQUFBQUFBQUFBQUFBQUFBQUFBQUFBQUFBQUFBQUFNTHAvd09rWC9xV2RzNWJCZ0FBQUFCSlJVNUVya0pnZ2c9PSIsCgkiVGhlbWUiIDogIiIsCgkiVHlwZSIgOiAiZmxvdyIsCgkiVmVyc2lvbiIgOiAiMjkiCn0K"/>
    </extobj>
  </extobjs>
</s:customData>
</file>

<file path=customXml/itemProps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5832</Words>
  <Application>WPS 文字</Application>
  <PresentationFormat>宽屏</PresentationFormat>
  <Paragraphs>594</Paragraphs>
  <Slides>27</Slides>
  <Notes>11</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27</vt:i4>
      </vt:variant>
    </vt:vector>
  </HeadingPairs>
  <TitlesOfParts>
    <vt:vector size="49" baseType="lpstr">
      <vt:lpstr>Arial</vt:lpstr>
      <vt:lpstr>方正书宋_GBK</vt:lpstr>
      <vt:lpstr>Wingdings</vt:lpstr>
      <vt:lpstr>字魂105号-简雅黑</vt:lpstr>
      <vt:lpstr>苹方-简</vt:lpstr>
      <vt:lpstr>思源黑体 CN Heavy</vt:lpstr>
      <vt:lpstr>等线</vt:lpstr>
      <vt:lpstr>汉仪中等线KW</vt:lpstr>
      <vt:lpstr>Wingdings</vt:lpstr>
      <vt:lpstr>黑体</vt:lpstr>
      <vt:lpstr>汉仪中黑KW</vt:lpstr>
      <vt:lpstr>微软雅黑</vt:lpstr>
      <vt:lpstr>汉仪旗黑</vt:lpstr>
      <vt:lpstr>微软雅黑</vt:lpstr>
      <vt:lpstr>宋体</vt:lpstr>
      <vt:lpstr>Arial Unicode MS</vt:lpstr>
      <vt:lpstr>Calibri</vt:lpstr>
      <vt:lpstr>Helvetica Neue</vt:lpstr>
      <vt:lpstr>汉仪书宋二KW</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xy</cp:lastModifiedBy>
  <cp:revision>84</cp:revision>
  <dcterms:created xsi:type="dcterms:W3CDTF">2022-06-29T12:36:44Z</dcterms:created>
  <dcterms:modified xsi:type="dcterms:W3CDTF">2022-06-29T12:36:44Z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590E0674A58543BC92C1EBAF14716150</vt:lpwstr>
  </property>
</Properties>
</file>