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6" r:id="rId9"/>
    <p:sldId id="264" r:id="rId10"/>
    <p:sldId id="265" r:id="rId1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1" name="PlaceHolder 3"/>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4"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5"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6" name="PlaceHolder 5"/>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9" name="PlaceHolder 3"/>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60" name="Picture 59"/>
          <p:cNvPicPr/>
          <p:nvPr/>
        </p:nvPicPr>
        <p:blipFill>
          <a:blip r:embed="rId2"/>
          <a:stretch/>
        </p:blipFill>
        <p:spPr>
          <a:xfrm>
            <a:off x="3602880" y="1604520"/>
            <a:ext cx="4984920" cy="3977280"/>
          </a:xfrm>
          <a:prstGeom prst="rect">
            <a:avLst/>
          </a:prstGeom>
          <a:ln>
            <a:noFill/>
          </a:ln>
        </p:spPr>
      </p:pic>
      <p:pic>
        <p:nvPicPr>
          <p:cNvPr id="61" name="Picture 6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1" name="PlaceHolder 3"/>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2" name="PlaceHolder 4"/>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7"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8" name="PlaceHolder 5"/>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0"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1" name="PlaceHolder 3"/>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22" name="Picture 121"/>
          <p:cNvPicPr/>
          <p:nvPr/>
        </p:nvPicPr>
        <p:blipFill>
          <a:blip r:embed="rId2"/>
          <a:stretch/>
        </p:blipFill>
        <p:spPr>
          <a:xfrm>
            <a:off x="3602880" y="1604520"/>
            <a:ext cx="4984920" cy="3977280"/>
          </a:xfrm>
          <a:prstGeom prst="rect">
            <a:avLst/>
          </a:prstGeom>
          <a:ln>
            <a:noFill/>
          </a:ln>
        </p:spPr>
      </p:pic>
      <p:pic>
        <p:nvPicPr>
          <p:cNvPr id="123" name="Picture 122"/>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8"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9" name="PlaceHolder 3"/>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0" name="PlaceHolder 4"/>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2"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4"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6"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7"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8" name="PlaceHolder 4"/>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CustomShape 1"/>
          <p:cNvSpPr/>
          <p:nvPr/>
        </p:nvSpPr>
        <p:spPr>
          <a:xfrm>
            <a:off x="0" y="2575080"/>
            <a:ext cx="100080" cy="62532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9" name="CustomShape 2"/>
          <p:cNvSpPr/>
          <p:nvPr/>
        </p:nvSpPr>
        <p:spPr>
          <a:xfrm>
            <a:off x="128520" y="3156480"/>
            <a:ext cx="645840" cy="232164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807120" y="5447160"/>
            <a:ext cx="608760" cy="141948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959760" y="6503760"/>
            <a:ext cx="170640" cy="36288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100800" y="3201120"/>
            <a:ext cx="821160" cy="332784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22320" y="228600"/>
            <a:ext cx="105480" cy="292716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78120" y="2944080"/>
            <a:ext cx="77400" cy="49320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769680" y="5478840"/>
            <a:ext cx="189360" cy="102420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775440" y="1398960"/>
            <a:ext cx="2075400" cy="404748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922680" y="6530040"/>
            <a:ext cx="161280" cy="33660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769680" y="5359320"/>
            <a:ext cx="36720" cy="22104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849960" y="6244560"/>
            <a:ext cx="237960" cy="62172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27360" y="0"/>
            <a:ext cx="493560" cy="440028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550440" y="4316400"/>
            <a:ext cx="422640" cy="158004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 name="CustomShape 15"/>
          <p:cNvSpPr/>
          <p:nvPr/>
        </p:nvSpPr>
        <p:spPr>
          <a:xfrm>
            <a:off x="1006200" y="5862600"/>
            <a:ext cx="430200" cy="99000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521640" y="4364280"/>
            <a:ext cx="551160" cy="223524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468000" y="1289160"/>
            <a:ext cx="173520" cy="302652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1111680" y="6571440"/>
            <a:ext cx="133560" cy="28080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502560" y="4107600"/>
            <a:ext cx="81720" cy="51084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973800" y="3145680"/>
            <a:ext cx="1409400" cy="271620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1073520" y="6600240"/>
            <a:ext cx="119880" cy="25236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973800" y="5897160"/>
            <a:ext cx="137160" cy="67356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973800" y="5772600"/>
            <a:ext cx="37440" cy="22716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1006200" y="6322680"/>
            <a:ext cx="209880" cy="52992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0" y="0"/>
            <a:ext cx="182160" cy="685728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5" name="CustomShape 26"/>
          <p:cNvSpPr/>
          <p:nvPr/>
        </p:nvSpPr>
        <p:spPr>
          <a:xfrm>
            <a:off x="0" y="4323960"/>
            <a:ext cx="1743840" cy="77796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6" name="PlaceHolder 27"/>
          <p:cNvSpPr>
            <a:spLocks noGrp="1"/>
          </p:cNvSpPr>
          <p:nvPr>
            <p:ph type="title"/>
          </p:nvPr>
        </p:nvSpPr>
        <p:spPr>
          <a:xfrm>
            <a:off x="2593080" y="624240"/>
            <a:ext cx="8911080" cy="1280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8"/>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CustomShape 1"/>
          <p:cNvSpPr/>
          <p:nvPr/>
        </p:nvSpPr>
        <p:spPr>
          <a:xfrm>
            <a:off x="0" y="2575080"/>
            <a:ext cx="100080" cy="62532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3" name="CustomShape 2"/>
          <p:cNvSpPr/>
          <p:nvPr/>
        </p:nvSpPr>
        <p:spPr>
          <a:xfrm>
            <a:off x="128520" y="3156480"/>
            <a:ext cx="645840" cy="232164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4" name="CustomShape 3"/>
          <p:cNvSpPr/>
          <p:nvPr/>
        </p:nvSpPr>
        <p:spPr>
          <a:xfrm>
            <a:off x="807120" y="5447160"/>
            <a:ext cx="608760" cy="141948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5" name="CustomShape 4"/>
          <p:cNvSpPr/>
          <p:nvPr/>
        </p:nvSpPr>
        <p:spPr>
          <a:xfrm>
            <a:off x="959760" y="6503760"/>
            <a:ext cx="170640" cy="36288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6" name="CustomShape 5"/>
          <p:cNvSpPr/>
          <p:nvPr/>
        </p:nvSpPr>
        <p:spPr>
          <a:xfrm>
            <a:off x="100800" y="3201120"/>
            <a:ext cx="821160" cy="332784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7" name="CustomShape 6"/>
          <p:cNvSpPr/>
          <p:nvPr/>
        </p:nvSpPr>
        <p:spPr>
          <a:xfrm>
            <a:off x="22320" y="228600"/>
            <a:ext cx="105480" cy="292716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8" name="CustomShape 7"/>
          <p:cNvSpPr/>
          <p:nvPr/>
        </p:nvSpPr>
        <p:spPr>
          <a:xfrm>
            <a:off x="78120" y="2944080"/>
            <a:ext cx="77400" cy="49320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9" name="CustomShape 8"/>
          <p:cNvSpPr/>
          <p:nvPr/>
        </p:nvSpPr>
        <p:spPr>
          <a:xfrm>
            <a:off x="769680" y="5478840"/>
            <a:ext cx="189360" cy="102420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0" name="CustomShape 9"/>
          <p:cNvSpPr/>
          <p:nvPr/>
        </p:nvSpPr>
        <p:spPr>
          <a:xfrm>
            <a:off x="775440" y="1398960"/>
            <a:ext cx="2075400" cy="404748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1" name="CustomShape 10"/>
          <p:cNvSpPr/>
          <p:nvPr/>
        </p:nvSpPr>
        <p:spPr>
          <a:xfrm>
            <a:off x="922680" y="6530040"/>
            <a:ext cx="161280" cy="33660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2" name="CustomShape 11"/>
          <p:cNvSpPr/>
          <p:nvPr/>
        </p:nvSpPr>
        <p:spPr>
          <a:xfrm>
            <a:off x="769680" y="5359320"/>
            <a:ext cx="36720" cy="22104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3" name="CustomShape 12"/>
          <p:cNvSpPr/>
          <p:nvPr/>
        </p:nvSpPr>
        <p:spPr>
          <a:xfrm>
            <a:off x="849960" y="6244560"/>
            <a:ext cx="237960" cy="62172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4" name="CustomShape 13"/>
          <p:cNvSpPr/>
          <p:nvPr/>
        </p:nvSpPr>
        <p:spPr>
          <a:xfrm>
            <a:off x="27360" y="0"/>
            <a:ext cx="493560" cy="440028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75" name="CustomShape 14"/>
          <p:cNvSpPr/>
          <p:nvPr/>
        </p:nvSpPr>
        <p:spPr>
          <a:xfrm>
            <a:off x="550440" y="4316400"/>
            <a:ext cx="422640" cy="158004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76" name="CustomShape 15"/>
          <p:cNvSpPr/>
          <p:nvPr/>
        </p:nvSpPr>
        <p:spPr>
          <a:xfrm>
            <a:off x="1006200" y="5862600"/>
            <a:ext cx="430200" cy="99000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77" name="CustomShape 16"/>
          <p:cNvSpPr/>
          <p:nvPr/>
        </p:nvSpPr>
        <p:spPr>
          <a:xfrm>
            <a:off x="521640" y="4364280"/>
            <a:ext cx="551160" cy="223524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78" name="CustomShape 17"/>
          <p:cNvSpPr/>
          <p:nvPr/>
        </p:nvSpPr>
        <p:spPr>
          <a:xfrm>
            <a:off x="468000" y="1289160"/>
            <a:ext cx="173520" cy="302652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79" name="CustomShape 18"/>
          <p:cNvSpPr/>
          <p:nvPr/>
        </p:nvSpPr>
        <p:spPr>
          <a:xfrm>
            <a:off x="1111680" y="6571440"/>
            <a:ext cx="133560" cy="28080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0" name="CustomShape 19"/>
          <p:cNvSpPr/>
          <p:nvPr/>
        </p:nvSpPr>
        <p:spPr>
          <a:xfrm>
            <a:off x="502560" y="4107600"/>
            <a:ext cx="81720" cy="51084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1" name="CustomShape 20"/>
          <p:cNvSpPr/>
          <p:nvPr/>
        </p:nvSpPr>
        <p:spPr>
          <a:xfrm>
            <a:off x="973800" y="3145680"/>
            <a:ext cx="1409400" cy="271620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2" name="CustomShape 21"/>
          <p:cNvSpPr/>
          <p:nvPr/>
        </p:nvSpPr>
        <p:spPr>
          <a:xfrm>
            <a:off x="1073520" y="6600240"/>
            <a:ext cx="119880" cy="25236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3" name="CustomShape 22"/>
          <p:cNvSpPr/>
          <p:nvPr/>
        </p:nvSpPr>
        <p:spPr>
          <a:xfrm>
            <a:off x="973800" y="5897160"/>
            <a:ext cx="137160" cy="67356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4" name="CustomShape 23"/>
          <p:cNvSpPr/>
          <p:nvPr/>
        </p:nvSpPr>
        <p:spPr>
          <a:xfrm>
            <a:off x="973800" y="5772600"/>
            <a:ext cx="37440" cy="22716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5" name="CustomShape 24"/>
          <p:cNvSpPr/>
          <p:nvPr/>
        </p:nvSpPr>
        <p:spPr>
          <a:xfrm>
            <a:off x="1006200" y="6322680"/>
            <a:ext cx="209880" cy="52992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6" name="CustomShape 25"/>
          <p:cNvSpPr/>
          <p:nvPr/>
        </p:nvSpPr>
        <p:spPr>
          <a:xfrm>
            <a:off x="0" y="0"/>
            <a:ext cx="182160" cy="685728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87" name="CustomShape 26"/>
          <p:cNvSpPr/>
          <p:nvPr/>
        </p:nvSpPr>
        <p:spPr>
          <a:xfrm flipV="1">
            <a:off x="-4320" y="713520"/>
            <a:ext cx="1587960" cy="50652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88" name="PlaceHolder 27"/>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89" name="PlaceHolder 28"/>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1974600" y="48240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strike="noStrike" spc="-1">
                <a:solidFill>
                  <a:srgbClr val="178DBB"/>
                </a:solidFill>
                <a:uFill>
                  <a:solidFill>
                    <a:srgbClr val="FFFFFF"/>
                  </a:solidFill>
                </a:uFill>
                <a:latin typeface="Century Gothic"/>
              </a:rPr>
              <a:t>Dump Truck Force Effect</a:t>
            </a:r>
            <a:endParaRPr lang="en-US" sz="1800" b="0" strike="noStrike" spc="-1">
              <a:solidFill>
                <a:srgbClr val="000000"/>
              </a:solidFill>
              <a:uFill>
                <a:solidFill>
                  <a:srgbClr val="FFFFFF"/>
                </a:solidFill>
              </a:uFill>
              <a:latin typeface="Arial"/>
            </a:endParaRPr>
          </a:p>
        </p:txBody>
      </p:sp>
      <p:sp>
        <p:nvSpPr>
          <p:cNvPr id="125" name="CustomShape 2"/>
          <p:cNvSpPr/>
          <p:nvPr/>
        </p:nvSpPr>
        <p:spPr>
          <a:xfrm>
            <a:off x="1867320" y="5421960"/>
            <a:ext cx="2394720" cy="364320"/>
          </a:xfrm>
          <a:prstGeom prst="rect">
            <a:avLst/>
          </a:prstGeom>
          <a:noFill/>
          <a:ln>
            <a:noFill/>
          </a:ln>
        </p:spPr>
        <p:style>
          <a:lnRef idx="0">
            <a:scrgbClr r="0" g="0" b="0"/>
          </a:lnRef>
          <a:fillRef idx="0">
            <a:scrgbClr r="0" g="0" b="0"/>
          </a:fillRef>
          <a:effectRef idx="0">
            <a:scrgbClr r="0" g="0" b="0"/>
          </a:effectRef>
          <a:fontRef idx="minor"/>
        </p:style>
      </p:sp>
      <p:sp>
        <p:nvSpPr>
          <p:cNvPr id="126" name="CustomShape 3"/>
          <p:cNvSpPr/>
          <p:nvPr/>
        </p:nvSpPr>
        <p:spPr>
          <a:xfrm>
            <a:off x="7390440" y="5921640"/>
            <a:ext cx="2394720" cy="364320"/>
          </a:xfrm>
          <a:prstGeom prst="rect">
            <a:avLst/>
          </a:prstGeom>
          <a:noFill/>
          <a:ln>
            <a:noFill/>
          </a:ln>
        </p:spPr>
        <p:style>
          <a:lnRef idx="0">
            <a:scrgbClr r="0" g="0" b="0"/>
          </a:lnRef>
          <a:fillRef idx="0">
            <a:scrgbClr r="0" g="0" b="0"/>
          </a:fillRef>
          <a:effectRef idx="0">
            <a:scrgbClr r="0" g="0" b="0"/>
          </a:effectRef>
          <a:fontRef idx="minor"/>
        </p:style>
      </p:sp>
      <p:pic>
        <p:nvPicPr>
          <p:cNvPr id="127" name="Picture 126"/>
          <p:cNvPicPr/>
          <p:nvPr/>
        </p:nvPicPr>
        <p:blipFill>
          <a:blip r:embed="rId2"/>
          <a:stretch/>
        </p:blipFill>
        <p:spPr>
          <a:xfrm>
            <a:off x="1954800" y="1367640"/>
            <a:ext cx="7463160" cy="4667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strike="noStrike" spc="-1">
                <a:solidFill>
                  <a:srgbClr val="178DBB"/>
                </a:solidFill>
                <a:uFill>
                  <a:solidFill>
                    <a:srgbClr val="FFFFFF"/>
                  </a:solidFill>
                </a:uFill>
                <a:latin typeface="Century Gothic"/>
              </a:rPr>
              <a:t>Introduction</a:t>
            </a:r>
            <a:endParaRPr lang="en-US" sz="1800" b="0" strike="noStrike" spc="-1">
              <a:solidFill>
                <a:srgbClr val="000000"/>
              </a:solidFill>
              <a:uFill>
                <a:solidFill>
                  <a:srgbClr val="FFFFFF"/>
                </a:solidFill>
              </a:uFill>
              <a:latin typeface="Arial"/>
            </a:endParaRPr>
          </a:p>
        </p:txBody>
      </p:sp>
      <p:pic>
        <p:nvPicPr>
          <p:cNvPr id="129" name="Picture 5"/>
          <p:cNvPicPr/>
          <p:nvPr/>
        </p:nvPicPr>
        <p:blipFill>
          <a:blip r:embed="rId2"/>
          <a:stretch/>
        </p:blipFill>
        <p:spPr>
          <a:xfrm>
            <a:off x="9236160" y="5029200"/>
            <a:ext cx="2285280" cy="1344960"/>
          </a:xfrm>
          <a:prstGeom prst="rect">
            <a:avLst/>
          </a:prstGeom>
          <a:ln>
            <a:noFill/>
          </a:ln>
        </p:spPr>
      </p:pic>
      <p:sp>
        <p:nvSpPr>
          <p:cNvPr id="130" name="CustomShape 2"/>
          <p:cNvSpPr/>
          <p:nvPr/>
        </p:nvSpPr>
        <p:spPr>
          <a:xfrm>
            <a:off x="2035440" y="1631160"/>
            <a:ext cx="8914680" cy="377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nSpc>
                <a:spcPct val="100000"/>
              </a:lnSpc>
              <a:buFont typeface="Wingdings" panose="05000000000000000000" pitchFamily="2" charset="2"/>
              <a:buChar char="ü"/>
            </a:pPr>
            <a:r>
              <a:rPr lang="en-US" sz="1800" b="0" strike="noStrike" spc="-1" dirty="0">
                <a:solidFill>
                  <a:srgbClr val="404040"/>
                </a:solidFill>
                <a:uFill>
                  <a:solidFill>
                    <a:srgbClr val="FFFFFF"/>
                  </a:solidFill>
                </a:uFill>
                <a:latin typeface="Georgia" panose="02040502050405020303" pitchFamily="18" charset="0"/>
              </a:rPr>
              <a:t>A dump truck (or, UK, dumper/tipper truck) is a truck used for transporting loose material (such as sand, gravel, or dirt) for construction.</a:t>
            </a:r>
            <a:endParaRPr lang="en-US" sz="1800" b="0" strike="noStrike" spc="-1" dirty="0">
              <a:solidFill>
                <a:srgbClr val="000000"/>
              </a:solidFill>
              <a:uFill>
                <a:solidFill>
                  <a:srgbClr val="FFFFFF"/>
                </a:solidFill>
              </a:uFill>
              <a:latin typeface="Georgia" panose="02040502050405020303" pitchFamily="18" charset="0"/>
            </a:endParaRPr>
          </a:p>
          <a:p>
            <a:pPr>
              <a:lnSpc>
                <a:spcPct val="100000"/>
              </a:lnSpc>
            </a:pPr>
            <a:endParaRPr lang="en-US" sz="1800" b="0" strike="noStrike" spc="-1" dirty="0">
              <a:solidFill>
                <a:srgbClr val="000000"/>
              </a:solidFill>
              <a:uFill>
                <a:solidFill>
                  <a:srgbClr val="FFFFFF"/>
                </a:solidFill>
              </a:uFill>
              <a:latin typeface="Georgia" panose="02040502050405020303" pitchFamily="18" charset="0"/>
            </a:endParaRPr>
          </a:p>
          <a:p>
            <a:pPr marL="285750" indent="-285750">
              <a:lnSpc>
                <a:spcPct val="100000"/>
              </a:lnSpc>
              <a:buFont typeface="Wingdings" panose="05000000000000000000" pitchFamily="2" charset="2"/>
              <a:buChar char="ü"/>
            </a:pPr>
            <a:r>
              <a:rPr lang="en-US" sz="1800" b="0" strike="noStrike" spc="-1" dirty="0">
                <a:solidFill>
                  <a:srgbClr val="404040"/>
                </a:solidFill>
                <a:uFill>
                  <a:solidFill>
                    <a:srgbClr val="FFFFFF"/>
                  </a:solidFill>
                </a:uFill>
                <a:latin typeface="Georgia" panose="02040502050405020303" pitchFamily="18" charset="0"/>
              </a:rPr>
              <a:t> A typical dump truck is equipped with an open-box bed, which is hinged at the rear and equipped with hydraulic pistons to lift the front, allowing the material in the bed to be deposited ("dumped") on the ground behind the truck at the site of delivery.</a:t>
            </a:r>
            <a:endParaRPr lang="en-US" sz="1800" b="0" strike="noStrike" spc="-1" dirty="0">
              <a:solidFill>
                <a:srgbClr val="000000"/>
              </a:solidFill>
              <a:uFill>
                <a:solidFill>
                  <a:srgbClr val="FFFFFF"/>
                </a:solidFill>
              </a:uFill>
              <a:latin typeface="Georgia" panose="02040502050405020303" pitchFamily="18" charset="0"/>
            </a:endParaRPr>
          </a:p>
          <a:p>
            <a:pPr>
              <a:lnSpc>
                <a:spcPct val="100000"/>
              </a:lnSpc>
            </a:pPr>
            <a:endParaRPr lang="en-US" sz="1800" b="0" strike="noStrike" spc="-1" dirty="0">
              <a:solidFill>
                <a:srgbClr val="000000"/>
              </a:solidFill>
              <a:uFill>
                <a:solidFill>
                  <a:srgbClr val="FFFFFF"/>
                </a:solidFill>
              </a:uFill>
              <a:latin typeface="Georgia" panose="02040502050405020303" pitchFamily="18" charset="0"/>
            </a:endParaRPr>
          </a:p>
          <a:p>
            <a:pPr marL="285750" indent="-285750">
              <a:lnSpc>
                <a:spcPct val="100000"/>
              </a:lnSpc>
              <a:buFont typeface="Wingdings" panose="05000000000000000000" pitchFamily="2" charset="2"/>
              <a:buChar char="ü"/>
            </a:pPr>
            <a:r>
              <a:rPr lang="en-US" sz="1800" b="0" strike="noStrike" spc="-1" dirty="0">
                <a:solidFill>
                  <a:srgbClr val="404040"/>
                </a:solidFill>
                <a:uFill>
                  <a:solidFill>
                    <a:srgbClr val="FFFFFF"/>
                  </a:solidFill>
                </a:uFill>
                <a:latin typeface="Georgia" panose="02040502050405020303" pitchFamily="18" charset="0"/>
              </a:rPr>
              <a:t>The dump truck is thought to have been first conceived in the farms of late 19th century western </a:t>
            </a:r>
            <a:r>
              <a:rPr lang="en-US" sz="1800" b="0" strike="noStrike" spc="-1" dirty="0" smtClean="0">
                <a:solidFill>
                  <a:srgbClr val="404040"/>
                </a:solidFill>
                <a:uFill>
                  <a:solidFill>
                    <a:srgbClr val="FFFFFF"/>
                  </a:solidFill>
                </a:uFill>
                <a:latin typeface="Georgia" panose="02040502050405020303" pitchFamily="18" charset="0"/>
              </a:rPr>
              <a:t>Europe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strike="noStrike" spc="-1">
                <a:solidFill>
                  <a:srgbClr val="178DBB"/>
                </a:solidFill>
                <a:uFill>
                  <a:solidFill>
                    <a:srgbClr val="FFFFFF"/>
                  </a:solidFill>
                </a:uFill>
                <a:latin typeface="Century Gothic"/>
              </a:rPr>
              <a:t>Objective</a:t>
            </a:r>
            <a:endParaRPr lang="en-US" sz="1800" b="0" strike="noStrike" spc="-1">
              <a:solidFill>
                <a:srgbClr val="000000"/>
              </a:solidFill>
              <a:uFill>
                <a:solidFill>
                  <a:srgbClr val="FFFFFF"/>
                </a:solidFill>
              </a:uFill>
              <a:latin typeface="Arial"/>
            </a:endParaRPr>
          </a:p>
        </p:txBody>
      </p:sp>
      <p:sp>
        <p:nvSpPr>
          <p:cNvPr id="132" name="CustomShape 2"/>
          <p:cNvSpPr/>
          <p:nvPr/>
        </p:nvSpPr>
        <p:spPr>
          <a:xfrm>
            <a:off x="2189520" y="1643400"/>
            <a:ext cx="5843160" cy="94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133" name="CustomShape 3"/>
          <p:cNvSpPr/>
          <p:nvPr/>
        </p:nvSpPr>
        <p:spPr>
          <a:xfrm>
            <a:off x="2807640" y="1733760"/>
            <a:ext cx="7443360" cy="39983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buClr>
                <a:srgbClr val="000000"/>
              </a:buClr>
              <a:buFont typeface="Wingdings" charset="2"/>
              <a:buChar char=""/>
            </a:pPr>
            <a:r>
              <a:rPr lang="en-US" b="0" strike="noStrike" spc="-1" dirty="0">
                <a:solidFill>
                  <a:srgbClr val="000000"/>
                </a:solidFill>
                <a:uFill>
                  <a:solidFill>
                    <a:srgbClr val="FFFFFF"/>
                  </a:solidFill>
                </a:uFill>
                <a:latin typeface="Georgia" panose="02040502050405020303" pitchFamily="18" charset="0"/>
                <a:ea typeface="DejaVu Sans"/>
              </a:rPr>
              <a:t>The General Objective of </a:t>
            </a:r>
            <a:r>
              <a:rPr lang="en-US" b="0" strike="noStrike" spc="-1" dirty="0" smtClean="0">
                <a:solidFill>
                  <a:srgbClr val="000000"/>
                </a:solidFill>
                <a:uFill>
                  <a:solidFill>
                    <a:srgbClr val="FFFFFF"/>
                  </a:solidFill>
                </a:uFill>
                <a:latin typeface="Georgia" panose="02040502050405020303" pitchFamily="18" charset="0"/>
                <a:ea typeface="DejaVu Sans"/>
              </a:rPr>
              <a:t>this </a:t>
            </a:r>
            <a:r>
              <a:rPr lang="en-US" b="0" strike="noStrike" spc="-1" dirty="0">
                <a:solidFill>
                  <a:srgbClr val="000000"/>
                </a:solidFill>
                <a:uFill>
                  <a:solidFill>
                    <a:srgbClr val="FFFFFF"/>
                  </a:solidFill>
                </a:uFill>
                <a:latin typeface="Georgia" panose="02040502050405020303" pitchFamily="18" charset="0"/>
                <a:ea typeface="DejaVu Sans"/>
              </a:rPr>
              <a:t>Project is to Develop a Mobile and Desktop  Application that compute how much volume of load can a Dump truck </a:t>
            </a:r>
            <a:r>
              <a:rPr lang="en-US" b="0" strike="noStrike" spc="-1" dirty="0" smtClean="0">
                <a:solidFill>
                  <a:srgbClr val="000000"/>
                </a:solidFill>
                <a:uFill>
                  <a:solidFill>
                    <a:srgbClr val="FFFFFF"/>
                  </a:solidFill>
                </a:uFill>
                <a:latin typeface="Georgia" panose="02040502050405020303" pitchFamily="18" charset="0"/>
                <a:ea typeface="DejaVu Sans"/>
              </a:rPr>
              <a:t>deposit and unloaded it  </a:t>
            </a:r>
            <a:r>
              <a:rPr lang="en-US" b="0" strike="noStrike" spc="-1" dirty="0">
                <a:solidFill>
                  <a:srgbClr val="000000"/>
                </a:solidFill>
                <a:uFill>
                  <a:solidFill>
                    <a:srgbClr val="FFFFFF"/>
                  </a:solidFill>
                </a:uFill>
                <a:latin typeface="Georgia" panose="02040502050405020303" pitchFamily="18" charset="0"/>
                <a:ea typeface="DejaVu Sans"/>
              </a:rPr>
              <a:t>to the ground and the angle can it lifts dumping bed for a given volume of load in the bed.</a:t>
            </a:r>
            <a:endParaRPr lang="en-US" b="0" strike="noStrike" spc="-1" dirty="0">
              <a:solidFill>
                <a:srgbClr val="000000"/>
              </a:solidFill>
              <a:uFill>
                <a:solidFill>
                  <a:srgbClr val="FFFFFF"/>
                </a:solidFill>
              </a:uFill>
              <a:latin typeface="Georgia" panose="02040502050405020303" pitchFamily="18" charset="0"/>
            </a:endParaRPr>
          </a:p>
          <a:p>
            <a:pPr>
              <a:lnSpc>
                <a:spcPct val="100000"/>
              </a:lnSpc>
            </a:pPr>
            <a:endParaRPr lang="en-US" b="0" strike="noStrike" spc="-1" dirty="0">
              <a:solidFill>
                <a:srgbClr val="000000"/>
              </a:solidFill>
              <a:uFill>
                <a:solidFill>
                  <a:srgbClr val="FFFFFF"/>
                </a:solidFill>
              </a:uFill>
              <a:latin typeface="Georgia" panose="02040502050405020303" pitchFamily="18" charset="0"/>
            </a:endParaRPr>
          </a:p>
          <a:p>
            <a:pPr>
              <a:lnSpc>
                <a:spcPct val="100000"/>
              </a:lnSpc>
            </a:pPr>
            <a:endParaRPr lang="en-US" b="0" strike="noStrike" spc="-1" dirty="0">
              <a:solidFill>
                <a:srgbClr val="000000"/>
              </a:solidFill>
              <a:uFill>
                <a:solidFill>
                  <a:srgbClr val="FFFFFF"/>
                </a:solidFill>
              </a:uFill>
              <a:latin typeface="Georgia" panose="02040502050405020303" pitchFamily="18" charset="0"/>
            </a:endParaRPr>
          </a:p>
        </p:txBody>
      </p:sp>
      <p:pic>
        <p:nvPicPr>
          <p:cNvPr id="134" name="Picture 5"/>
          <p:cNvPicPr/>
          <p:nvPr/>
        </p:nvPicPr>
        <p:blipFill>
          <a:blip r:embed="rId2"/>
          <a:stretch/>
        </p:blipFill>
        <p:spPr>
          <a:xfrm>
            <a:off x="9905760" y="5215680"/>
            <a:ext cx="2285280" cy="1344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966680" y="1920240"/>
            <a:ext cx="8914680" cy="377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353535"/>
              </a:buClr>
              <a:buFont typeface="Wingdings 3" charset="2"/>
              <a:buChar char=""/>
            </a:pPr>
            <a:r>
              <a:rPr lang="en-US" sz="1800" b="0" strike="noStrike" spc="-1" dirty="0">
                <a:solidFill>
                  <a:srgbClr val="404040"/>
                </a:solidFill>
                <a:uFill>
                  <a:solidFill>
                    <a:srgbClr val="FFFFFF"/>
                  </a:solidFill>
                </a:uFill>
                <a:latin typeface="Georgia" panose="02040502050405020303" pitchFamily="18" charset="0"/>
              </a:rPr>
              <a:t> To achieve the general </a:t>
            </a:r>
            <a:r>
              <a:rPr lang="en-US" spc="-1" dirty="0">
                <a:solidFill>
                  <a:srgbClr val="404040"/>
                </a:solidFill>
                <a:uFill>
                  <a:solidFill>
                    <a:srgbClr val="FFFFFF"/>
                  </a:solidFill>
                </a:uFill>
                <a:latin typeface="Georgia" panose="02040502050405020303" pitchFamily="18" charset="0"/>
              </a:rPr>
              <a:t>o</a:t>
            </a:r>
            <a:r>
              <a:rPr lang="en-US" sz="1800" b="0" strike="noStrike" spc="-1" dirty="0" smtClean="0">
                <a:solidFill>
                  <a:srgbClr val="404040"/>
                </a:solidFill>
                <a:uFill>
                  <a:solidFill>
                    <a:srgbClr val="FFFFFF"/>
                  </a:solidFill>
                </a:uFill>
                <a:latin typeface="Georgia" panose="02040502050405020303" pitchFamily="18" charset="0"/>
              </a:rPr>
              <a:t>bjective </a:t>
            </a:r>
            <a:r>
              <a:rPr lang="en-US" sz="1800" b="0" strike="noStrike" spc="-1" dirty="0">
                <a:solidFill>
                  <a:srgbClr val="404040"/>
                </a:solidFill>
                <a:uFill>
                  <a:solidFill>
                    <a:srgbClr val="FFFFFF"/>
                  </a:solidFill>
                </a:uFill>
                <a:latin typeface="Georgia" panose="02040502050405020303" pitchFamily="18" charset="0"/>
              </a:rPr>
              <a:t>stated above this proposed project is expected to address the following specific objective</a:t>
            </a:r>
            <a:endParaRPr lang="en-US" sz="1800" b="0" strike="noStrike" spc="-1" dirty="0">
              <a:solidFill>
                <a:srgbClr val="000000"/>
              </a:solidFill>
              <a:uFill>
                <a:solidFill>
                  <a:srgbClr val="FFFFFF"/>
                </a:solidFill>
              </a:uFill>
              <a:latin typeface="Georgia" panose="02040502050405020303" pitchFamily="18" charset="0"/>
            </a:endParaRPr>
          </a:p>
          <a:p>
            <a:pPr marL="864000" lvl="1" indent="-323640">
              <a:lnSpc>
                <a:spcPct val="100000"/>
              </a:lnSpc>
              <a:buClr>
                <a:srgbClr val="000000"/>
              </a:buClr>
              <a:buSzPct val="75000"/>
              <a:buFont typeface="Symbol"/>
              <a:buChar char=""/>
            </a:pPr>
            <a:r>
              <a:rPr lang="en-US" sz="1800" b="0" strike="noStrike" spc="-1" dirty="0">
                <a:solidFill>
                  <a:srgbClr val="404040"/>
                </a:solidFill>
                <a:uFill>
                  <a:solidFill>
                    <a:srgbClr val="FFFFFF"/>
                  </a:solidFill>
                </a:uFill>
                <a:latin typeface="Georgia" panose="02040502050405020303" pitchFamily="18" charset="0"/>
              </a:rPr>
              <a:t>Designing a user friendly Android mobile and Desktop based Application </a:t>
            </a:r>
            <a:endParaRPr lang="en-US" sz="1800" b="0" strike="noStrike" spc="-1" dirty="0">
              <a:solidFill>
                <a:srgbClr val="000000"/>
              </a:solidFill>
              <a:uFill>
                <a:solidFill>
                  <a:srgbClr val="FFFFFF"/>
                </a:solidFill>
              </a:uFill>
              <a:latin typeface="Georgia" panose="02040502050405020303" pitchFamily="18" charset="0"/>
            </a:endParaRPr>
          </a:p>
          <a:p>
            <a:pPr marL="864000" lvl="1" indent="-323640">
              <a:lnSpc>
                <a:spcPct val="100000"/>
              </a:lnSpc>
              <a:buClr>
                <a:srgbClr val="000000"/>
              </a:buClr>
              <a:buSzPct val="75000"/>
              <a:buFont typeface="Symbol"/>
              <a:buChar char=""/>
            </a:pPr>
            <a:r>
              <a:rPr lang="en-US" sz="1800" b="0" strike="noStrike" spc="-1" dirty="0">
                <a:solidFill>
                  <a:srgbClr val="404040"/>
                </a:solidFill>
                <a:uFill>
                  <a:solidFill>
                    <a:srgbClr val="FFFFFF"/>
                  </a:solidFill>
                </a:uFill>
                <a:latin typeface="Georgia" panose="02040502050405020303" pitchFamily="18" charset="0"/>
              </a:rPr>
              <a:t>Developing application that compute the capacity of volume  Dump truck can deposit to the ground for a given </a:t>
            </a:r>
            <a:r>
              <a:rPr lang="en-US" spc="-1" dirty="0" smtClean="0">
                <a:solidFill>
                  <a:srgbClr val="404040"/>
                </a:solidFill>
                <a:uFill>
                  <a:solidFill>
                    <a:srgbClr val="FFFFFF"/>
                  </a:solidFill>
                </a:uFill>
                <a:latin typeface="Georgia" panose="02040502050405020303" pitchFamily="18" charset="0"/>
              </a:rPr>
              <a:t>situation.</a:t>
            </a:r>
          </a:p>
          <a:p>
            <a:pPr marL="864000" lvl="1" indent="-323640">
              <a:lnSpc>
                <a:spcPct val="100000"/>
              </a:lnSpc>
              <a:buClr>
                <a:srgbClr val="000000"/>
              </a:buClr>
              <a:buSzPct val="75000"/>
              <a:buFont typeface="Symbol"/>
              <a:buChar char=""/>
            </a:pPr>
            <a:r>
              <a:rPr lang="en-US" spc="-1" dirty="0" smtClean="0">
                <a:solidFill>
                  <a:srgbClr val="404040"/>
                </a:solidFill>
                <a:uFill>
                  <a:solidFill>
                    <a:srgbClr val="FFFFFF"/>
                  </a:solidFill>
                </a:uFill>
                <a:latin typeface="Georgia" panose="02040502050405020303" pitchFamily="18" charset="0"/>
              </a:rPr>
              <a:t>Developing application that compute the angle by which the dumper can lift the bed.</a:t>
            </a:r>
            <a:r>
              <a:rPr lang="en-US" sz="1800" b="0" strike="noStrike" spc="-1" dirty="0" smtClean="0">
                <a:solidFill>
                  <a:srgbClr val="404040"/>
                </a:solidFill>
                <a:uFill>
                  <a:solidFill>
                    <a:srgbClr val="FFFFFF"/>
                  </a:solidFill>
                </a:uFill>
                <a:latin typeface="Georgia" panose="02040502050405020303" pitchFamily="18" charset="0"/>
              </a:rPr>
              <a:t> </a:t>
            </a:r>
          </a:p>
          <a:p>
            <a:pPr marL="826110" lvl="1" indent="-285750">
              <a:lnSpc>
                <a:spcPct val="100000"/>
              </a:lnSpc>
              <a:buClr>
                <a:srgbClr val="000000"/>
              </a:buClr>
              <a:buSzPct val="75000"/>
              <a:buFontTx/>
              <a:buChar char="-"/>
            </a:pPr>
            <a:r>
              <a:rPr lang="en-US" spc="-1" dirty="0" smtClean="0">
                <a:solidFill>
                  <a:srgbClr val="404040"/>
                </a:solidFill>
                <a:uFill>
                  <a:solidFill>
                    <a:srgbClr val="FFFFFF"/>
                  </a:solidFill>
                </a:uFill>
                <a:latin typeface="Georgia" panose="02040502050405020303" pitchFamily="18" charset="0"/>
              </a:rPr>
              <a:t>Developing application by identifies weather the load can be lifted or not and    	also giving a suggestion of what to do.</a:t>
            </a:r>
          </a:p>
          <a:p>
            <a:pPr marL="540360" lvl="1">
              <a:lnSpc>
                <a:spcPct val="100000"/>
              </a:lnSpc>
              <a:buClr>
                <a:srgbClr val="000000"/>
              </a:buClr>
              <a:buSzPct val="75000"/>
            </a:pPr>
            <a:endParaRPr lang="en-US" sz="1800" b="0" strike="noStrike" spc="-1" dirty="0">
              <a:solidFill>
                <a:srgbClr val="000000"/>
              </a:solidFill>
              <a:uFill>
                <a:solidFill>
                  <a:srgbClr val="FFFFFF"/>
                </a:solidFill>
              </a:uFill>
              <a:latin typeface="Georgia" panose="02040502050405020303" pitchFamily="18" charset="0"/>
            </a:endParaRPr>
          </a:p>
        </p:txBody>
      </p:sp>
      <p:sp>
        <p:nvSpPr>
          <p:cNvPr id="136" name="CustomShape 2"/>
          <p:cNvSpPr/>
          <p:nvPr/>
        </p:nvSpPr>
        <p:spPr>
          <a:xfrm>
            <a:off x="3799080" y="73152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strike="noStrike" spc="-1">
                <a:solidFill>
                  <a:srgbClr val="178DBB"/>
                </a:solidFill>
                <a:uFill>
                  <a:solidFill>
                    <a:srgbClr val="FFFFFF"/>
                  </a:solidFill>
                </a:uFill>
                <a:latin typeface="Century Gothic"/>
              </a:rPr>
              <a:t>Specific Objective</a:t>
            </a:r>
            <a:endParaRPr lang="en-US" sz="1800" b="0" strike="noStrike" spc="-1">
              <a:solidFill>
                <a:srgbClr val="000000"/>
              </a:solidFill>
              <a:uFill>
                <a:solidFill>
                  <a:srgbClr val="FFFFFF"/>
                </a:solidFill>
              </a:uFill>
              <a:latin typeface="Arial"/>
            </a:endParaRPr>
          </a:p>
        </p:txBody>
      </p:sp>
      <p:pic>
        <p:nvPicPr>
          <p:cNvPr id="137" name="Picture 5"/>
          <p:cNvPicPr/>
          <p:nvPr/>
        </p:nvPicPr>
        <p:blipFill>
          <a:blip r:embed="rId2"/>
          <a:stretch/>
        </p:blipFill>
        <p:spPr>
          <a:xfrm>
            <a:off x="9905760" y="5215680"/>
            <a:ext cx="2285280" cy="1344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strike="noStrike" spc="-1">
                <a:solidFill>
                  <a:srgbClr val="178DBB"/>
                </a:solidFill>
                <a:uFill>
                  <a:solidFill>
                    <a:srgbClr val="FFFFFF"/>
                  </a:solidFill>
                </a:uFill>
                <a:latin typeface="Century Gothic"/>
              </a:rPr>
              <a:t>Scope </a:t>
            </a:r>
            <a:endParaRPr lang="en-US" sz="1800" b="0" strike="noStrike" spc="-1">
              <a:solidFill>
                <a:srgbClr val="000000"/>
              </a:solidFill>
              <a:uFill>
                <a:solidFill>
                  <a:srgbClr val="FFFFFF"/>
                </a:solidFill>
              </a:uFill>
              <a:latin typeface="Arial"/>
            </a:endParaRPr>
          </a:p>
        </p:txBody>
      </p:sp>
      <p:sp>
        <p:nvSpPr>
          <p:cNvPr id="139" name="CustomShape 2"/>
          <p:cNvSpPr/>
          <p:nvPr/>
        </p:nvSpPr>
        <p:spPr>
          <a:xfrm>
            <a:off x="2589120" y="1905120"/>
            <a:ext cx="8914680" cy="377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353535"/>
              </a:buClr>
              <a:buFont typeface="Wingdings 3" charset="2"/>
              <a:buChar char=""/>
            </a:pPr>
            <a:r>
              <a:rPr lang="en-US" b="0" strike="noStrike" spc="-1" dirty="0">
                <a:solidFill>
                  <a:srgbClr val="404040"/>
                </a:solidFill>
                <a:uFill>
                  <a:solidFill>
                    <a:srgbClr val="FFFFFF"/>
                  </a:solidFill>
                </a:uFill>
                <a:latin typeface="Georgia" panose="02040502050405020303" pitchFamily="18" charset="0"/>
              </a:rPr>
              <a:t>Our project provides program in different platform for our users to get what they want at any </a:t>
            </a:r>
            <a:r>
              <a:rPr lang="en-US" b="0" strike="noStrike" spc="-1" dirty="0" smtClean="0">
                <a:solidFill>
                  <a:srgbClr val="404040"/>
                </a:solidFill>
                <a:uFill>
                  <a:solidFill>
                    <a:srgbClr val="FFFFFF"/>
                  </a:solidFill>
                </a:uFill>
                <a:latin typeface="Georgia" panose="02040502050405020303" pitchFamily="18" charset="0"/>
              </a:rPr>
              <a:t>time (</a:t>
            </a:r>
            <a:r>
              <a:rPr lang="en-US" spc="-1" dirty="0" smtClean="0">
                <a:solidFill>
                  <a:srgbClr val="404040"/>
                </a:solidFill>
                <a:uFill>
                  <a:solidFill>
                    <a:srgbClr val="FFFFFF"/>
                  </a:solidFill>
                </a:uFill>
                <a:latin typeface="Georgia" panose="02040502050405020303" pitchFamily="18" charset="0"/>
              </a:rPr>
              <a:t>that is ,</a:t>
            </a:r>
            <a:r>
              <a:rPr lang="en-US" b="0" strike="noStrike" spc="-1" dirty="0" smtClean="0">
                <a:solidFill>
                  <a:srgbClr val="404040"/>
                </a:solidFill>
                <a:uFill>
                  <a:solidFill>
                    <a:srgbClr val="FFFFFF"/>
                  </a:solidFill>
                </a:uFill>
                <a:latin typeface="Georgia" panose="02040502050405020303" pitchFamily="18" charset="0"/>
              </a:rPr>
              <a:t> </a:t>
            </a:r>
            <a:r>
              <a:rPr lang="en-US" spc="-1" dirty="0">
                <a:solidFill>
                  <a:srgbClr val="404040"/>
                </a:solidFill>
                <a:uFill>
                  <a:solidFill>
                    <a:srgbClr val="FFFFFF"/>
                  </a:solidFill>
                </a:uFill>
                <a:latin typeface="Georgia" panose="02040502050405020303" pitchFamily="18" charset="0"/>
              </a:rPr>
              <a:t>i</a:t>
            </a:r>
            <a:r>
              <a:rPr lang="en-US" b="0" strike="noStrike" spc="-1" dirty="0" smtClean="0">
                <a:solidFill>
                  <a:srgbClr val="404040"/>
                </a:solidFill>
                <a:uFill>
                  <a:solidFill>
                    <a:srgbClr val="FFFFFF"/>
                  </a:solidFill>
                </a:uFill>
                <a:latin typeface="Georgia" panose="02040502050405020303" pitchFamily="18" charset="0"/>
              </a:rPr>
              <a:t>n </a:t>
            </a:r>
            <a:r>
              <a:rPr lang="en-US" b="0" strike="noStrike" spc="-1" dirty="0">
                <a:solidFill>
                  <a:srgbClr val="404040"/>
                </a:solidFill>
                <a:uFill>
                  <a:solidFill>
                    <a:srgbClr val="FFFFFF"/>
                  </a:solidFill>
                </a:uFill>
                <a:latin typeface="Georgia" panose="02040502050405020303" pitchFamily="18" charset="0"/>
              </a:rPr>
              <a:t>android mobile and desktop app.).user can install in there mobile(android) or Computer to use this software.</a:t>
            </a:r>
            <a:endParaRPr lang="en-US" b="0" strike="noStrike" spc="-1" dirty="0">
              <a:solidFill>
                <a:srgbClr val="000000"/>
              </a:solidFill>
              <a:uFill>
                <a:solidFill>
                  <a:srgbClr val="FFFFFF"/>
                </a:solidFill>
              </a:uFill>
              <a:latin typeface="Georgia" panose="02040502050405020303" pitchFamily="18" charset="0"/>
            </a:endParaRPr>
          </a:p>
          <a:p>
            <a:pPr marL="343080" indent="-342360">
              <a:lnSpc>
                <a:spcPct val="100000"/>
              </a:lnSpc>
              <a:buClr>
                <a:srgbClr val="353535"/>
              </a:buClr>
              <a:buFont typeface="Wingdings 3" charset="2"/>
              <a:buChar char=""/>
            </a:pPr>
            <a:r>
              <a:rPr lang="en-US" spc="-1" dirty="0" smtClean="0">
                <a:solidFill>
                  <a:srgbClr val="404040"/>
                </a:solidFill>
                <a:uFill>
                  <a:solidFill>
                    <a:srgbClr val="FFFFFF"/>
                  </a:solidFill>
                </a:uFill>
                <a:latin typeface="Georgia" panose="02040502050405020303" pitchFamily="18" charset="0"/>
              </a:rPr>
              <a:t>Our</a:t>
            </a:r>
            <a:r>
              <a:rPr lang="en-US" b="0" strike="noStrike" spc="-1" dirty="0" smtClean="0">
                <a:solidFill>
                  <a:srgbClr val="404040"/>
                </a:solidFill>
                <a:uFill>
                  <a:solidFill>
                    <a:srgbClr val="FFFFFF"/>
                  </a:solidFill>
                </a:uFill>
                <a:latin typeface="Georgia" panose="02040502050405020303" pitchFamily="18" charset="0"/>
              </a:rPr>
              <a:t> </a:t>
            </a:r>
            <a:r>
              <a:rPr lang="en-US" b="0" strike="noStrike" spc="-1" dirty="0">
                <a:solidFill>
                  <a:srgbClr val="404040"/>
                </a:solidFill>
                <a:uFill>
                  <a:solidFill>
                    <a:srgbClr val="FFFFFF"/>
                  </a:solidFill>
                </a:uFill>
                <a:latin typeface="Georgia" panose="02040502050405020303" pitchFamily="18" charset="0"/>
              </a:rPr>
              <a:t>project is </a:t>
            </a:r>
            <a:r>
              <a:rPr lang="en-US" b="0" strike="noStrike" spc="-1" dirty="0" smtClean="0">
                <a:solidFill>
                  <a:srgbClr val="404040"/>
                </a:solidFill>
                <a:uFill>
                  <a:solidFill>
                    <a:srgbClr val="FFFFFF"/>
                  </a:solidFill>
                </a:uFill>
                <a:latin typeface="Georgia" panose="02040502050405020303" pitchFamily="18" charset="0"/>
              </a:rPr>
              <a:t>scooped to the extent that  help  </a:t>
            </a:r>
            <a:r>
              <a:rPr lang="en-US" b="0" strike="noStrike" spc="-1" dirty="0">
                <a:solidFill>
                  <a:srgbClr val="404040"/>
                </a:solidFill>
                <a:uFill>
                  <a:solidFill>
                    <a:srgbClr val="FFFFFF"/>
                  </a:solidFill>
                </a:uFill>
                <a:latin typeface="Georgia" panose="02040502050405020303" pitchFamily="18" charset="0"/>
              </a:rPr>
              <a:t>student to learn how </a:t>
            </a:r>
            <a:r>
              <a:rPr lang="en-US" b="0" strike="noStrike" spc="-1" dirty="0" smtClean="0">
                <a:solidFill>
                  <a:srgbClr val="404040"/>
                </a:solidFill>
                <a:uFill>
                  <a:solidFill>
                    <a:srgbClr val="FFFFFF"/>
                  </a:solidFill>
                </a:uFill>
                <a:latin typeface="Georgia" panose="02040502050405020303" pitchFamily="18" charset="0"/>
              </a:rPr>
              <a:t>to </a:t>
            </a:r>
            <a:r>
              <a:rPr lang="en-US" b="0" strike="noStrike" spc="-1" dirty="0">
                <a:solidFill>
                  <a:srgbClr val="404040"/>
                </a:solidFill>
                <a:uFill>
                  <a:solidFill>
                    <a:srgbClr val="FFFFFF"/>
                  </a:solidFill>
                </a:uFill>
                <a:latin typeface="Georgia" panose="02040502050405020303" pitchFamily="18" charset="0"/>
              </a:rPr>
              <a:t>design </a:t>
            </a:r>
            <a:r>
              <a:rPr lang="en-US" b="0" strike="noStrike" spc="-1" dirty="0" smtClean="0">
                <a:solidFill>
                  <a:srgbClr val="404040"/>
                </a:solidFill>
                <a:uFill>
                  <a:solidFill>
                    <a:srgbClr val="FFFFFF"/>
                  </a:solidFill>
                </a:uFill>
                <a:latin typeface="Georgia" panose="02040502050405020303" pitchFamily="18" charset="0"/>
              </a:rPr>
              <a:t> an </a:t>
            </a:r>
            <a:r>
              <a:rPr lang="en-US" spc="-1" dirty="0" smtClean="0">
                <a:solidFill>
                  <a:srgbClr val="404040"/>
                </a:solidFill>
                <a:uFill>
                  <a:solidFill>
                    <a:srgbClr val="FFFFFF"/>
                  </a:solidFill>
                </a:uFill>
                <a:latin typeface="Georgia" panose="02040502050405020303" pitchFamily="18" charset="0"/>
              </a:rPr>
              <a:t>application for calculated lifting and unloading of load being given.</a:t>
            </a:r>
            <a:endParaRPr lang="en-US" b="0" strike="noStrike" spc="-1" dirty="0">
              <a:solidFill>
                <a:srgbClr val="000000"/>
              </a:solidFill>
              <a:uFill>
                <a:solidFill>
                  <a:srgbClr val="FFFFFF"/>
                </a:solidFill>
              </a:uFill>
              <a:latin typeface="Georgia" panose="02040502050405020303" pitchFamily="18" charset="0"/>
            </a:endParaRPr>
          </a:p>
        </p:txBody>
      </p:sp>
      <p:pic>
        <p:nvPicPr>
          <p:cNvPr id="140" name="Picture 5"/>
          <p:cNvPicPr/>
          <p:nvPr/>
        </p:nvPicPr>
        <p:blipFill>
          <a:blip r:embed="rId2"/>
          <a:stretch/>
        </p:blipFill>
        <p:spPr>
          <a:xfrm>
            <a:off x="9905760" y="5215680"/>
            <a:ext cx="2285280" cy="1344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strike="noStrike" spc="-1" dirty="0">
                <a:solidFill>
                  <a:srgbClr val="178DBB"/>
                </a:solidFill>
                <a:uFill>
                  <a:solidFill>
                    <a:srgbClr val="FFFFFF"/>
                  </a:solidFill>
                </a:uFill>
                <a:latin typeface="Century Gothic"/>
              </a:rPr>
              <a:t>Project Methodology</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142" name="CustomShape 2"/>
          <p:cNvSpPr/>
          <p:nvPr/>
        </p:nvSpPr>
        <p:spPr>
          <a:xfrm>
            <a:off x="1852141" y="1438920"/>
            <a:ext cx="8914680" cy="377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0" strike="noStrike" spc="-1" dirty="0">
                <a:solidFill>
                  <a:srgbClr val="404040"/>
                </a:solidFill>
                <a:uFill>
                  <a:solidFill>
                    <a:srgbClr val="FFFFFF"/>
                  </a:solidFill>
                </a:uFill>
                <a:latin typeface="Georgia" panose="02040502050405020303" pitchFamily="18" charset="0"/>
              </a:rPr>
              <a:t>When </a:t>
            </a:r>
            <a:r>
              <a:rPr lang="en-US" spc="-1" dirty="0" smtClean="0">
                <a:solidFill>
                  <a:srgbClr val="404040"/>
                </a:solidFill>
                <a:uFill>
                  <a:solidFill>
                    <a:srgbClr val="FFFFFF"/>
                  </a:solidFill>
                </a:uFill>
                <a:latin typeface="Georgia" panose="02040502050405020303" pitchFamily="18" charset="0"/>
              </a:rPr>
              <a:t>Dumper</a:t>
            </a:r>
            <a:r>
              <a:rPr lang="en-US" b="0" strike="noStrike" spc="-1" dirty="0" smtClean="0">
                <a:solidFill>
                  <a:srgbClr val="404040"/>
                </a:solidFill>
                <a:uFill>
                  <a:solidFill>
                    <a:srgbClr val="FFFFFF"/>
                  </a:solidFill>
                </a:uFill>
                <a:latin typeface="Georgia" panose="02040502050405020303" pitchFamily="18" charset="0"/>
              </a:rPr>
              <a:t> </a:t>
            </a:r>
            <a:r>
              <a:rPr lang="en-US" b="0" strike="noStrike" spc="-1" dirty="0">
                <a:solidFill>
                  <a:srgbClr val="404040"/>
                </a:solidFill>
                <a:uFill>
                  <a:solidFill>
                    <a:srgbClr val="FFFFFF"/>
                  </a:solidFill>
                </a:uFill>
                <a:latin typeface="Georgia" panose="02040502050405020303" pitchFamily="18" charset="0"/>
              </a:rPr>
              <a:t>lift the material the material slide in varying velocity and acceleration. The car capacity to lift the material is depend on the volume the car and the mass(weight the object).</a:t>
            </a:r>
            <a:endParaRPr lang="en-US" b="0" strike="noStrike" spc="-1" dirty="0">
              <a:solidFill>
                <a:srgbClr val="000000"/>
              </a:solidFill>
              <a:uFill>
                <a:solidFill>
                  <a:srgbClr val="FFFFFF"/>
                </a:solidFill>
              </a:uFill>
              <a:latin typeface="Georgia" panose="02040502050405020303" pitchFamily="18" charset="0"/>
            </a:endParaRPr>
          </a:p>
          <a:p>
            <a:pPr>
              <a:lnSpc>
                <a:spcPct val="100000"/>
              </a:lnSpc>
            </a:pPr>
            <a:endParaRPr lang="en-US" b="0" strike="noStrike" spc="-1" dirty="0">
              <a:solidFill>
                <a:srgbClr val="000000"/>
              </a:solidFill>
              <a:uFill>
                <a:solidFill>
                  <a:srgbClr val="FFFFFF"/>
                </a:solidFill>
              </a:uFill>
              <a:latin typeface="Georgia" panose="02040502050405020303" pitchFamily="18" charset="0"/>
            </a:endParaRPr>
          </a:p>
          <a:p>
            <a:pPr>
              <a:lnSpc>
                <a:spcPct val="100000"/>
              </a:lnSpc>
            </a:pPr>
            <a:r>
              <a:rPr lang="en-US" b="0" strike="noStrike" spc="-1" dirty="0">
                <a:solidFill>
                  <a:srgbClr val="404040"/>
                </a:solidFill>
                <a:uFill>
                  <a:solidFill>
                    <a:srgbClr val="FFFFFF"/>
                  </a:solidFill>
                </a:uFill>
                <a:latin typeface="Georgia" panose="02040502050405020303" pitchFamily="18" charset="0"/>
              </a:rPr>
              <a:t>In our project we assumed that car is at rest and carry one type of object at once. When the car start to lift up the object, the object start to slide down to the earth because of gravity, there is also frictional force between the object and the plane of the car.</a:t>
            </a:r>
            <a:endParaRPr lang="en-US" b="0" strike="noStrike" spc="-1" dirty="0">
              <a:solidFill>
                <a:srgbClr val="000000"/>
              </a:solidFill>
              <a:uFill>
                <a:solidFill>
                  <a:srgbClr val="FFFFFF"/>
                </a:solidFill>
              </a:uFill>
              <a:latin typeface="Georgia" panose="02040502050405020303" pitchFamily="18" charset="0"/>
            </a:endParaRPr>
          </a:p>
          <a:p>
            <a:pPr>
              <a:lnSpc>
                <a:spcPct val="100000"/>
              </a:lnSpc>
            </a:pPr>
            <a:endParaRPr lang="en-US" b="0" strike="noStrike" spc="-1" dirty="0">
              <a:solidFill>
                <a:srgbClr val="000000"/>
              </a:solidFill>
              <a:uFill>
                <a:solidFill>
                  <a:srgbClr val="FFFFFF"/>
                </a:solidFill>
              </a:uFill>
              <a:latin typeface="Georgia" panose="02040502050405020303" pitchFamily="18" charset="0"/>
            </a:endParaRPr>
          </a:p>
          <a:p>
            <a:pPr>
              <a:lnSpc>
                <a:spcPct val="100000"/>
              </a:lnSpc>
            </a:pPr>
            <a:r>
              <a:rPr lang="en-US" b="0" strike="noStrike" spc="-1" dirty="0">
                <a:solidFill>
                  <a:srgbClr val="404040"/>
                </a:solidFill>
                <a:uFill>
                  <a:solidFill>
                    <a:srgbClr val="FFFFFF"/>
                  </a:solidFill>
                </a:uFill>
                <a:latin typeface="Georgia" panose="02040502050405020303" pitchFamily="18" charset="0"/>
              </a:rPr>
              <a:t>In addition to this, when car start to lift up the angle of lifting increase in range of 0 to 70 </a:t>
            </a:r>
            <a:r>
              <a:rPr lang="en-US" b="0" strike="noStrike" spc="-1" dirty="0" smtClean="0">
                <a:solidFill>
                  <a:srgbClr val="404040"/>
                </a:solidFill>
                <a:uFill>
                  <a:solidFill>
                    <a:srgbClr val="FFFFFF"/>
                  </a:solidFill>
                </a:uFill>
                <a:latin typeface="Georgia" panose="02040502050405020303" pitchFamily="18" charset="0"/>
              </a:rPr>
              <a:t>degrees. 90 </a:t>
            </a:r>
            <a:r>
              <a:rPr lang="en-US" b="0" strike="noStrike" spc="-1" dirty="0">
                <a:solidFill>
                  <a:srgbClr val="404040"/>
                </a:solidFill>
                <a:uFill>
                  <a:solidFill>
                    <a:srgbClr val="FFFFFF"/>
                  </a:solidFill>
                </a:uFill>
                <a:latin typeface="Georgia" panose="02040502050405020303" pitchFamily="18" charset="0"/>
              </a:rPr>
              <a:t>is maximum limit of angle of lifting. </a:t>
            </a:r>
            <a:endParaRPr lang="en-US" b="0" strike="noStrike" spc="-1" dirty="0">
              <a:solidFill>
                <a:srgbClr val="000000"/>
              </a:solidFill>
              <a:uFill>
                <a:solidFill>
                  <a:srgbClr val="FFFFFF"/>
                </a:solidFill>
              </a:uFill>
              <a:latin typeface="Georgia" panose="02040502050405020303" pitchFamily="18" charset="0"/>
            </a:endParaRPr>
          </a:p>
          <a:p>
            <a:pPr>
              <a:lnSpc>
                <a:spcPct val="100000"/>
              </a:lnSpc>
            </a:pPr>
            <a:r>
              <a:rPr lang="en-US" b="0" strike="noStrike" spc="-1" dirty="0">
                <a:solidFill>
                  <a:srgbClr val="404040"/>
                </a:solidFill>
                <a:uFill>
                  <a:solidFill>
                    <a:srgbClr val="FFFFFF"/>
                  </a:solidFill>
                </a:uFill>
                <a:latin typeface="Georgia" panose="02040502050405020303" pitchFamily="18" charset="0"/>
              </a:rPr>
              <a:t>To use this program user must install the software(application) to there platform(either android or windows).and this program take input form user to calculate the required </a:t>
            </a:r>
            <a:r>
              <a:rPr lang="en-US" b="0" u="sng" strike="noStrike" spc="-1" dirty="0">
                <a:solidFill>
                  <a:srgbClr val="404040"/>
                </a:solidFill>
                <a:uFill>
                  <a:solidFill>
                    <a:srgbClr val="FFFFFF"/>
                  </a:solidFill>
                </a:uFill>
                <a:latin typeface="Georgia" panose="02040502050405020303" pitchFamily="18" charset="0"/>
              </a:rPr>
              <a:t>parameter</a:t>
            </a:r>
            <a:r>
              <a:rPr lang="en-US" b="0" strike="noStrike" spc="-1" dirty="0">
                <a:solidFill>
                  <a:srgbClr val="404040"/>
                </a:solidFill>
                <a:uFill>
                  <a:solidFill>
                    <a:srgbClr val="FFFFFF"/>
                  </a:solidFill>
                </a:uFill>
                <a:latin typeface="Georgia" panose="02040502050405020303" pitchFamily="18" charset="0"/>
              </a:rPr>
              <a:t> and Graph of volume(car) ~ Weight(object)</a:t>
            </a:r>
            <a:endParaRPr lang="en-US" b="0" strike="noStrike" spc="-1" dirty="0">
              <a:solidFill>
                <a:srgbClr val="000000"/>
              </a:solidFill>
              <a:uFill>
                <a:solidFill>
                  <a:srgbClr val="FFFFFF"/>
                </a:solidFill>
              </a:uFill>
              <a:latin typeface="Georgia" panose="02040502050405020303" pitchFamily="18" charset="0"/>
            </a:endParaRPr>
          </a:p>
          <a:p>
            <a:pPr>
              <a:lnSpc>
                <a:spcPct val="100000"/>
              </a:lnSpc>
            </a:pPr>
            <a:r>
              <a:rPr lang="en-US" b="0" strike="noStrike" spc="-1" dirty="0">
                <a:solidFill>
                  <a:srgbClr val="404040"/>
                </a:solidFill>
                <a:uFill>
                  <a:solidFill>
                    <a:srgbClr val="FFFFFF"/>
                  </a:solidFill>
                </a:uFill>
                <a:latin typeface="Georgia" panose="02040502050405020303" pitchFamily="18" charset="0"/>
              </a:rPr>
              <a:t> </a:t>
            </a:r>
            <a:endParaRPr lang="en-US" b="0" strike="noStrike" spc="-1" dirty="0">
              <a:solidFill>
                <a:srgbClr val="000000"/>
              </a:solidFill>
              <a:uFill>
                <a:solidFill>
                  <a:srgbClr val="FFFFFF"/>
                </a:solidFill>
              </a:uFill>
              <a:latin typeface="Georgia" panose="02040502050405020303" pitchFamily="18" charset="0"/>
            </a:endParaRPr>
          </a:p>
        </p:txBody>
      </p:sp>
      <p:pic>
        <p:nvPicPr>
          <p:cNvPr id="143" name="Picture 5"/>
          <p:cNvPicPr/>
          <p:nvPr/>
        </p:nvPicPr>
        <p:blipFill>
          <a:blip r:embed="rId2"/>
          <a:stretch/>
        </p:blipFill>
        <p:spPr>
          <a:xfrm>
            <a:off x="9905760" y="5215680"/>
            <a:ext cx="2285280" cy="1344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780" y="349800"/>
            <a:ext cx="10972440" cy="1144800"/>
          </a:xfrm>
        </p:spPr>
        <p:txBody>
          <a:bodyPr/>
          <a:lstStyle/>
          <a:p>
            <a:r>
              <a:rPr lang="en-US" b="0" strike="noStrike" spc="-1" dirty="0" smtClean="0">
                <a:solidFill>
                  <a:srgbClr val="178DBB"/>
                </a:solidFill>
                <a:uFill>
                  <a:solidFill>
                    <a:srgbClr val="FFFFFF"/>
                  </a:solidFill>
                </a:uFill>
                <a:latin typeface="Century Gothic"/>
              </a:rPr>
              <a:t>Dynamic analysis</a:t>
            </a:r>
            <a:r>
              <a:rPr lang="en-US" sz="2400" spc="-1" dirty="0">
                <a:solidFill>
                  <a:srgbClr val="000000"/>
                </a:solidFill>
                <a:uFill>
                  <a:solidFill>
                    <a:srgbClr val="FFFFFF"/>
                  </a:solidFill>
                </a:uFill>
              </a:rPr>
              <a:t/>
            </a:r>
            <a:br>
              <a:rPr lang="en-US" sz="2400" spc="-1" dirty="0">
                <a:solidFill>
                  <a:srgbClr val="000000"/>
                </a:solidFill>
                <a:uFill>
                  <a:solidFill>
                    <a:srgbClr val="FFFFFF"/>
                  </a:solidFill>
                </a:uFill>
              </a:rPr>
            </a:br>
            <a:endParaRPr lang="en-US" dirty="0"/>
          </a:p>
        </p:txBody>
      </p:sp>
      <p:sp>
        <p:nvSpPr>
          <p:cNvPr id="3" name="Subtitle 2"/>
          <p:cNvSpPr>
            <a:spLocks noGrp="1"/>
          </p:cNvSpPr>
          <p:nvPr>
            <p:ph type="subTitle"/>
          </p:nvPr>
        </p:nvSpPr>
        <p:spPr>
          <a:xfrm>
            <a:off x="609480" y="1604520"/>
            <a:ext cx="10972440" cy="2345180"/>
          </a:xfrm>
        </p:spPr>
        <p:txBody>
          <a:bodyPr/>
          <a:lstStyle/>
          <a:p>
            <a:r>
              <a:rPr lang="en-US" sz="1800" dirty="0" smtClean="0">
                <a:latin typeface="Georgia" panose="02040502050405020303" pitchFamily="18" charset="0"/>
              </a:rPr>
              <a:t>To find the lift acceleration a theta as the lift force pushes the barrel up</a:t>
            </a:r>
          </a:p>
          <a:p>
            <a:r>
              <a:rPr lang="en-US" sz="1800" dirty="0" smtClean="0"/>
              <a:t>∑F</a:t>
            </a:r>
            <a:r>
              <a:rPr lang="el-GR" sz="1800" baseline="-25000" dirty="0" smtClean="0"/>
              <a:t>ᵝ</a:t>
            </a:r>
            <a:r>
              <a:rPr lang="en-US" sz="1800" dirty="0" smtClean="0"/>
              <a:t> = push-weight=ma</a:t>
            </a:r>
            <a:endParaRPr lang="en-US" sz="1800" baseline="-25000" dirty="0" smtClean="0"/>
          </a:p>
          <a:p>
            <a:r>
              <a:rPr lang="en-US" sz="1800" dirty="0" smtClean="0"/>
              <a:t>a =( push – weight)/m</a:t>
            </a:r>
          </a:p>
          <a:p>
            <a:endParaRPr lang="en-US" sz="1800" dirty="0">
              <a:latin typeface="Georgia" panose="02040502050405020303" pitchFamily="18" charset="0"/>
            </a:endParaRPr>
          </a:p>
        </p:txBody>
      </p:sp>
      <p:pic>
        <p:nvPicPr>
          <p:cNvPr id="4" name="Picture 3"/>
          <p:cNvPicPr>
            <a:picLocks noChangeAspect="1"/>
          </p:cNvPicPr>
          <p:nvPr/>
        </p:nvPicPr>
        <p:blipFill>
          <a:blip r:embed="rId2"/>
          <a:stretch>
            <a:fillRect/>
          </a:stretch>
        </p:blipFill>
        <p:spPr>
          <a:xfrm>
            <a:off x="7772400" y="3593160"/>
            <a:ext cx="4419600" cy="2771775"/>
          </a:xfrm>
          <a:prstGeom prst="rect">
            <a:avLst/>
          </a:prstGeom>
        </p:spPr>
      </p:pic>
    </p:spTree>
    <p:extLst>
      <p:ext uri="{BB962C8B-B14F-4D97-AF65-F5344CB8AC3E}">
        <p14:creationId xmlns:p14="http://schemas.microsoft.com/office/powerpoint/2010/main" val="1850509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strike="noStrike" spc="-1">
                <a:solidFill>
                  <a:srgbClr val="178DBB"/>
                </a:solidFill>
                <a:uFill>
                  <a:solidFill>
                    <a:srgbClr val="FFFFFF"/>
                  </a:solidFill>
                </a:uFill>
                <a:latin typeface="Century Gothic"/>
              </a:rPr>
              <a:t>Interface of the program</a:t>
            </a:r>
            <a:endParaRPr lang="en-US" sz="1800" b="0" strike="noStrike" spc="-1">
              <a:solidFill>
                <a:srgbClr val="000000"/>
              </a:solidFill>
              <a:uFill>
                <a:solidFill>
                  <a:srgbClr val="FFFFFF"/>
                </a:solidFill>
              </a:uFill>
              <a:latin typeface="Arial"/>
            </a:endParaRPr>
          </a:p>
        </p:txBody>
      </p:sp>
      <p:sp>
        <p:nvSpPr>
          <p:cNvPr id="151" name="CustomShape 2"/>
          <p:cNvSpPr/>
          <p:nvPr/>
        </p:nvSpPr>
        <p:spPr>
          <a:xfrm>
            <a:off x="2589120" y="2133720"/>
            <a:ext cx="8914680" cy="3776760"/>
          </a:xfrm>
          <a:prstGeom prst="rect">
            <a:avLst/>
          </a:prstGeom>
          <a:noFill/>
          <a:ln>
            <a:noFill/>
          </a:ln>
        </p:spPr>
        <p:style>
          <a:lnRef idx="0">
            <a:scrgbClr r="0" g="0" b="0"/>
          </a:lnRef>
          <a:fillRef idx="0">
            <a:scrgbClr r="0" g="0" b="0"/>
          </a:fillRef>
          <a:effectRef idx="0">
            <a:scrgbClr r="0" g="0" b="0"/>
          </a:effectRef>
          <a:fontRef idx="minor"/>
        </p:style>
      </p:sp>
      <p:pic>
        <p:nvPicPr>
          <p:cNvPr id="152" name="Picture 5"/>
          <p:cNvPicPr/>
          <p:nvPr/>
        </p:nvPicPr>
        <p:blipFill>
          <a:blip r:embed="rId2"/>
          <a:stretch/>
        </p:blipFill>
        <p:spPr>
          <a:xfrm>
            <a:off x="9905760" y="5215680"/>
            <a:ext cx="2285280" cy="1344960"/>
          </a:xfrm>
          <a:prstGeom prst="rect">
            <a:avLst/>
          </a:prstGeom>
          <a:ln>
            <a:noFill/>
          </a:ln>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5127" y="1460310"/>
            <a:ext cx="6601746" cy="488851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spc="-1" dirty="0" smtClean="0">
                <a:solidFill>
                  <a:srgbClr val="178DBB"/>
                </a:solidFill>
                <a:uFill>
                  <a:solidFill>
                    <a:srgbClr val="FFFFFF"/>
                  </a:solidFill>
                </a:uFill>
                <a:latin typeface="Century Gothic"/>
              </a:rPr>
              <a:t>Last say for the project !!!</a:t>
            </a:r>
            <a:endParaRPr lang="en-US" sz="1800" b="0" strike="noStrike" spc="-1" dirty="0">
              <a:solidFill>
                <a:srgbClr val="000000"/>
              </a:solidFill>
              <a:uFill>
                <a:solidFill>
                  <a:srgbClr val="FFFFFF"/>
                </a:solidFill>
              </a:uFill>
              <a:latin typeface="Arial"/>
            </a:endParaRPr>
          </a:p>
        </p:txBody>
      </p:sp>
      <p:sp>
        <p:nvSpPr>
          <p:cNvPr id="154" name="CustomShape 2"/>
          <p:cNvSpPr/>
          <p:nvPr/>
        </p:nvSpPr>
        <p:spPr>
          <a:xfrm>
            <a:off x="1392072" y="2133720"/>
            <a:ext cx="10111728" cy="3776760"/>
          </a:xfrm>
          <a:prstGeom prst="rect">
            <a:avLst/>
          </a:prstGeom>
          <a:noFill/>
          <a:ln>
            <a:noFill/>
          </a:ln>
        </p:spPr>
        <p:style>
          <a:lnRef idx="0">
            <a:scrgbClr r="0" g="0" b="0"/>
          </a:lnRef>
          <a:fillRef idx="0">
            <a:scrgbClr r="0" g="0" b="0"/>
          </a:fillRef>
          <a:effectRef idx="0">
            <a:scrgbClr r="0" g="0" b="0"/>
          </a:effectRef>
          <a:fontRef idx="minor"/>
        </p:style>
      </p:sp>
      <p:pic>
        <p:nvPicPr>
          <p:cNvPr id="155" name="Picture 5"/>
          <p:cNvPicPr/>
          <p:nvPr/>
        </p:nvPicPr>
        <p:blipFill>
          <a:blip r:embed="rId2"/>
          <a:stretch/>
        </p:blipFill>
        <p:spPr>
          <a:xfrm>
            <a:off x="9905760" y="5215680"/>
            <a:ext cx="2285280" cy="1344960"/>
          </a:xfrm>
          <a:prstGeom prst="rect">
            <a:avLst/>
          </a:prstGeom>
          <a:ln>
            <a:noFill/>
          </a:ln>
        </p:spPr>
      </p:pic>
      <p:sp>
        <p:nvSpPr>
          <p:cNvPr id="3" name="Rectangle 2"/>
          <p:cNvSpPr/>
          <p:nvPr/>
        </p:nvSpPr>
        <p:spPr>
          <a:xfrm>
            <a:off x="2142699" y="1483560"/>
            <a:ext cx="7001301" cy="1477328"/>
          </a:xfrm>
          <a:prstGeom prst="rect">
            <a:avLst/>
          </a:prstGeom>
        </p:spPr>
        <p:txBody>
          <a:bodyPr wrap="square">
            <a:spAutoFit/>
          </a:bodyPr>
          <a:lstStyle/>
          <a:p>
            <a:pPr marL="343080" indent="-342360">
              <a:lnSpc>
                <a:spcPct val="100000"/>
              </a:lnSpc>
              <a:buClr>
                <a:srgbClr val="353535"/>
              </a:buClr>
              <a:buFont typeface="Wingdings 3" charset="2"/>
              <a:buChar char=""/>
            </a:pPr>
            <a:r>
              <a:rPr lang="en-US" b="0" strike="noStrike" spc="-1" dirty="0" smtClean="0">
                <a:solidFill>
                  <a:srgbClr val="000000"/>
                </a:solidFill>
                <a:uFill>
                  <a:solidFill>
                    <a:srgbClr val="FFFFFF"/>
                  </a:solidFill>
                </a:uFill>
                <a:latin typeface="Georgia" panose="02040502050405020303" pitchFamily="18" charset="0"/>
              </a:rPr>
              <a:t>The application that we develop is flexible and designed with assumption that it would be amended  for future use. </a:t>
            </a:r>
            <a:endParaRPr lang="en-US" spc="-1" dirty="0">
              <a:solidFill>
                <a:srgbClr val="000000"/>
              </a:solidFill>
              <a:uFill>
                <a:solidFill>
                  <a:srgbClr val="FFFFFF"/>
                </a:solidFill>
              </a:uFill>
              <a:latin typeface="Georgia" panose="02040502050405020303" pitchFamily="18" charset="0"/>
            </a:endParaRPr>
          </a:p>
          <a:p>
            <a:pPr marL="343080" indent="-342360">
              <a:lnSpc>
                <a:spcPct val="100000"/>
              </a:lnSpc>
              <a:buClr>
                <a:srgbClr val="353535"/>
              </a:buClr>
              <a:buFont typeface="Wingdings 3" charset="2"/>
              <a:buChar char=""/>
            </a:pPr>
            <a:r>
              <a:rPr lang="en-US" b="0" strike="noStrike" spc="-1" dirty="0" smtClean="0">
                <a:solidFill>
                  <a:srgbClr val="000000"/>
                </a:solidFill>
                <a:uFill>
                  <a:solidFill>
                    <a:srgbClr val="FFFFFF"/>
                  </a:solidFill>
                </a:uFill>
                <a:latin typeface="Georgia" panose="02040502050405020303" pitchFamily="18" charset="0"/>
              </a:rPr>
              <a:t>Therefor, the grap</a:t>
            </a:r>
            <a:r>
              <a:rPr lang="en-US" spc="-1" dirty="0" smtClean="0">
                <a:solidFill>
                  <a:srgbClr val="000000"/>
                </a:solidFill>
                <a:uFill>
                  <a:solidFill>
                    <a:srgbClr val="FFFFFF"/>
                  </a:solidFill>
                </a:uFill>
                <a:latin typeface="Georgia" panose="02040502050405020303" pitchFamily="18" charset="0"/>
              </a:rPr>
              <a:t>h section and many other features that left unimplemented for the time being will be highly considered in the beta version release.</a:t>
            </a:r>
            <a:endParaRPr lang="en-US" b="0" strike="noStrike" spc="-1" dirty="0" smtClean="0">
              <a:solidFill>
                <a:srgbClr val="000000"/>
              </a:solidFill>
              <a:uFill>
                <a:solidFill>
                  <a:srgbClr val="FFFFFF"/>
                </a:solidFill>
              </a:uFill>
              <a:latin typeface="Georgia" panose="02040502050405020303"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1580</TotalTime>
  <Words>558</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Century Gothic</vt:lpstr>
      <vt:lpstr>DejaVu Sans</vt:lpstr>
      <vt:lpstr>Georgia</vt:lpstr>
      <vt:lpstr>Symbol</vt:lpstr>
      <vt:lpstr>Wingdings</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Dynamic analysis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Lorry Car        Force Effect</dc:title>
  <dc:subject/>
  <dc:creator>Silas Merdasa</dc:creator>
  <dc:description/>
  <cp:lastModifiedBy>Michael Mandefro</cp:lastModifiedBy>
  <cp:revision>30</cp:revision>
  <dcterms:created xsi:type="dcterms:W3CDTF">2017-01-21T23:06:46Z</dcterms:created>
  <dcterms:modified xsi:type="dcterms:W3CDTF">2017-01-25T11:08:03Z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